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1"/>
  </p:notesMasterIdLst>
  <p:sldIdLst>
    <p:sldId id="256" r:id="rId2"/>
    <p:sldId id="257" r:id="rId3"/>
    <p:sldId id="283" r:id="rId4"/>
    <p:sldId id="259" r:id="rId5"/>
    <p:sldId id="260" r:id="rId6"/>
    <p:sldId id="261" r:id="rId7"/>
    <p:sldId id="299" r:id="rId8"/>
    <p:sldId id="300" r:id="rId9"/>
    <p:sldId id="301" r:id="rId10"/>
    <p:sldId id="302" r:id="rId11"/>
    <p:sldId id="303" r:id="rId12"/>
    <p:sldId id="304" r:id="rId13"/>
    <p:sldId id="269" r:id="rId14"/>
    <p:sldId id="265" r:id="rId15"/>
    <p:sldId id="266" r:id="rId16"/>
    <p:sldId id="306" r:id="rId17"/>
    <p:sldId id="309" r:id="rId18"/>
    <p:sldId id="282" r:id="rId19"/>
    <p:sldId id="28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850" autoAdjust="0"/>
  </p:normalViewPr>
  <p:slideViewPr>
    <p:cSldViewPr snapToGrid="0">
      <p:cViewPr varScale="1">
        <p:scale>
          <a:sx n="78" d="100"/>
          <a:sy n="78" d="100"/>
        </p:scale>
        <p:origin x="85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letisivasaic\AppData\Local\Temp\Rar$DIa0.431\EstimationData_NonMissing_v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Distribution of HH Auto-Ownership Variable</a:t>
            </a:r>
          </a:p>
        </c:rich>
      </c:tx>
      <c:layout>
        <c:manualLayout>
          <c:xMode val="edge"/>
          <c:yMode val="edge"/>
          <c:x val="0.21286110236220473"/>
          <c:y val="3.96432763198377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[EstimationData_NonMissing_v1.xlsx]Sheet1!$L$3</c:f>
              <c:strCache>
                <c:ptCount val="1"/>
                <c:pt idx="0">
                  <c:v>% records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[EstimationData_NonMissing_v1.xlsx]Sheet1!$J$4:$K$8</c:f>
              <c:strCache>
                <c:ptCount val="5"/>
                <c:pt idx="0">
                  <c:v>0 cars</c:v>
                </c:pt>
                <c:pt idx="1">
                  <c:v>1 car</c:v>
                </c:pt>
                <c:pt idx="2">
                  <c:v>2 cars</c:v>
                </c:pt>
                <c:pt idx="3">
                  <c:v>3 cars</c:v>
                </c:pt>
                <c:pt idx="4">
                  <c:v>&gt;= 4  cars</c:v>
                </c:pt>
              </c:strCache>
            </c:strRef>
          </c:cat>
          <c:val>
            <c:numRef>
              <c:f>[EstimationData_NonMissing_v1.xlsx]Sheet1!$L$4:$L$8</c:f>
              <c:numCache>
                <c:formatCode>General</c:formatCode>
                <c:ptCount val="5"/>
                <c:pt idx="0">
                  <c:v>7.7236232047947526</c:v>
                </c:pt>
                <c:pt idx="1">
                  <c:v>31.938633193863318</c:v>
                </c:pt>
                <c:pt idx="2">
                  <c:v>40.438765124957591</c:v>
                </c:pt>
                <c:pt idx="3">
                  <c:v>14.116627087338385</c:v>
                </c:pt>
                <c:pt idx="4">
                  <c:v>5.7823513890459495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7280008"/>
        <c:axId val="337280400"/>
      </c:barChart>
      <c:catAx>
        <c:axId val="337280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280400"/>
        <c:crosses val="autoZero"/>
        <c:auto val="1"/>
        <c:lblAlgn val="ctr"/>
        <c:lblOffset val="100"/>
        <c:noMultiLvlLbl val="0"/>
      </c:catAx>
      <c:valAx>
        <c:axId val="33728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Total Records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280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A66FC-4BA3-499F-B2B0-15C2B2FBEFCA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F1377-6C9E-4517-8C0E-3DAC186F4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82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F1377-6C9E-4517-8C0E-3DAC186F40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55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F1377-6C9E-4517-8C0E-3DAC186F40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65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F1377-6C9E-4517-8C0E-3DAC186F40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85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F1377-6C9E-4517-8C0E-3DAC186F40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61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F1377-6C9E-4517-8C0E-3DAC186F408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06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3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9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8414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55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6734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90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68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7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8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5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7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2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5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9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7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47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B3411-4EE3-4340-94D7-0F0840835A8F}" type="datetimeFigureOut">
              <a:rPr lang="en-US" smtClean="0"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9F8276-A711-4954-839F-5D4779B25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2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wmf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2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1.wmf"/><Relationship Id="rId4" Type="http://schemas.openxmlformats.org/officeDocument/2006/relationships/image" Target="../media/image12.gif"/><Relationship Id="rId9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303020"/>
            <a:ext cx="8915399" cy="2262781"/>
          </a:xfrm>
        </p:spPr>
        <p:txBody>
          <a:bodyPr>
            <a:noAutofit/>
          </a:bodyPr>
          <a:lstStyle/>
          <a:p>
            <a:r>
              <a:rPr lang="en-US" sz="3600" dirty="0" smtClean="0"/>
              <a:t>Intra-Household Interactions in Auto-Ownership Decisions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069081"/>
            <a:ext cx="8915399" cy="183458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Rajesh Paleti (Old Dominion University)</a:t>
            </a:r>
          </a:p>
          <a:p>
            <a:r>
              <a:rPr lang="en-US" dirty="0" smtClean="0"/>
              <a:t>Chaitanya Paleti (CDM Smith)</a:t>
            </a:r>
          </a:p>
          <a:p>
            <a:r>
              <a:rPr lang="en-US" dirty="0" err="1"/>
              <a:t>Hsi-Hwa</a:t>
            </a:r>
            <a:r>
              <a:rPr lang="en-US" dirty="0"/>
              <a:t> Hu (Southern California Association of Governments)</a:t>
            </a:r>
          </a:p>
          <a:p>
            <a:r>
              <a:rPr lang="en-US" dirty="0" err="1"/>
              <a:t>Guoxiong</a:t>
            </a:r>
            <a:r>
              <a:rPr lang="en-US" dirty="0"/>
              <a:t> Huang (Southern California Association of </a:t>
            </a:r>
            <a:r>
              <a:rPr lang="en-US" dirty="0" smtClean="0"/>
              <a:t>Governments)</a:t>
            </a:r>
          </a:p>
          <a:p>
            <a:pPr algn="r"/>
            <a:fld id="{C7D38712-921E-476E-A505-918E834D0BE6}" type="datetime1">
              <a:rPr lang="en-US"/>
              <a:t>5/17/2015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723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Autocratic Type Interactions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/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𝑜𝑛𝑒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𝑖𝑛𝑑𝑖𝑣𝑖𝑑𝑢𝑎𝑙𝑠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𝑎𝑛𝑑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=0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 smtClean="0"/>
              </a:p>
              <a:p>
                <a:endParaRPr lang="en-US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 dirty="0">
                            <a:latin typeface="Cambria Math"/>
                          </a:rPr>
                          <m:t>∗</m:t>
                        </m:r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b="0" i="1" dirty="0" smtClean="0">
                            <a:latin typeface="Cambria Math"/>
                          </a:rPr>
                          <m:t>ε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𝑉</m:t>
                            </m:r>
                          </m:e>
                          <m:sup>
                            <m:r>
                              <a:rPr lang="en-US" i="1" dirty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  <m:r>
                          <a:rPr lang="en-US" i="1" dirty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 dirty="0">
                                <a:latin typeface="Cambria Math"/>
                              </a:rPr>
                              <m:t>ε</m:t>
                            </m:r>
                          </m:e>
                          <m:sup>
                            <m:r>
                              <a:rPr lang="en-US" i="1" dirty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</m:e>
                    </m:d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/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𝑉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  <m:r>
                              <a:rPr lang="en-US" i="1" dirty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 dirty="0">
                                    <a:latin typeface="Cambria Math"/>
                                  </a:rPr>
                                  <m:t>ε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</m:e>
                        </m:d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79" t="-10645" b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2934175" y="4608862"/>
            <a:ext cx="4830638" cy="404091"/>
            <a:chOff x="2969343" y="2271252"/>
            <a:chExt cx="5300452" cy="373625"/>
          </a:xfrm>
        </p:grpSpPr>
        <p:grpSp>
          <p:nvGrpSpPr>
            <p:cNvPr id="10" name="Group 9"/>
            <p:cNvGrpSpPr/>
            <p:nvPr/>
          </p:nvGrpSpPr>
          <p:grpSpPr>
            <a:xfrm>
              <a:off x="2969343" y="2271252"/>
              <a:ext cx="5300452" cy="373625"/>
              <a:chOff x="2969343" y="2271252"/>
              <a:chExt cx="5300452" cy="373625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2969343" y="2271252"/>
                <a:ext cx="1776334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124190" y="2288745"/>
                <a:ext cx="3145605" cy="341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Household Propensity</a:t>
                </a:r>
                <a:endParaRPr lang="en-US" dirty="0"/>
              </a:p>
            </p:txBody>
          </p:sp>
        </p:grpSp>
        <p:cxnSp>
          <p:nvCxnSpPr>
            <p:cNvPr id="11" name="Straight Arrow Connector 10"/>
            <p:cNvCxnSpPr>
              <a:stCxn id="12" idx="3"/>
              <a:endCxn id="13" idx="1"/>
            </p:cNvCxnSpPr>
            <p:nvPr/>
          </p:nvCxnSpPr>
          <p:spPr>
            <a:xfrm>
              <a:off x="4745677" y="2458065"/>
              <a:ext cx="378513" cy="14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934176" y="3842151"/>
            <a:ext cx="5184055" cy="418371"/>
            <a:chOff x="2969343" y="2271252"/>
            <a:chExt cx="2344044" cy="373625"/>
          </a:xfrm>
        </p:grpSpPr>
        <p:grpSp>
          <p:nvGrpSpPr>
            <p:cNvPr id="15" name="Group 14"/>
            <p:cNvGrpSpPr/>
            <p:nvPr/>
          </p:nvGrpSpPr>
          <p:grpSpPr>
            <a:xfrm>
              <a:off x="2969343" y="2271252"/>
              <a:ext cx="2344044" cy="373625"/>
              <a:chOff x="2969343" y="2271252"/>
              <a:chExt cx="2344044" cy="373625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2969343" y="2271252"/>
                <a:ext cx="735265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16910" y="2293149"/>
                <a:ext cx="1396477" cy="32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Individual’s propensity</a:t>
                </a:r>
                <a:endParaRPr lang="en-US" dirty="0"/>
              </a:p>
            </p:txBody>
          </p:sp>
        </p:grpSp>
        <p:cxnSp>
          <p:nvCxnSpPr>
            <p:cNvPr id="16" name="Straight Arrow Connector 15"/>
            <p:cNvCxnSpPr>
              <a:stCxn id="17" idx="3"/>
              <a:endCxn id="18" idx="1"/>
            </p:cNvCxnSpPr>
            <p:nvPr/>
          </p:nvCxnSpPr>
          <p:spPr>
            <a:xfrm flipV="1">
              <a:off x="3704608" y="2458064"/>
              <a:ext cx="21230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969343" y="5483375"/>
            <a:ext cx="9117150" cy="373625"/>
            <a:chOff x="2969342" y="2271252"/>
            <a:chExt cx="9117150" cy="373625"/>
          </a:xfrm>
        </p:grpSpPr>
        <p:grpSp>
          <p:nvGrpSpPr>
            <p:cNvPr id="20" name="Group 19"/>
            <p:cNvGrpSpPr/>
            <p:nvPr/>
          </p:nvGrpSpPr>
          <p:grpSpPr>
            <a:xfrm>
              <a:off x="2969342" y="2271252"/>
              <a:ext cx="9117150" cy="373625"/>
              <a:chOff x="2969342" y="2271252"/>
              <a:chExt cx="9117150" cy="373625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2969342" y="2271252"/>
                <a:ext cx="6430297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9648092" y="2271252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Probability Equation</a:t>
                </a:r>
                <a:endParaRPr lang="en-US" dirty="0"/>
              </a:p>
            </p:txBody>
          </p:sp>
        </p:grpSp>
        <p:cxnSp>
          <p:nvCxnSpPr>
            <p:cNvPr id="21" name="Straight Arrow Connector 20"/>
            <p:cNvCxnSpPr>
              <a:stCxn id="22" idx="3"/>
              <a:endCxn id="23" idx="1"/>
            </p:cNvCxnSpPr>
            <p:nvPr/>
          </p:nvCxnSpPr>
          <p:spPr>
            <a:xfrm flipV="1">
              <a:off x="9399639" y="2455918"/>
              <a:ext cx="248453" cy="21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016238" y="2154029"/>
            <a:ext cx="6631855" cy="418371"/>
            <a:chOff x="2969343" y="2271252"/>
            <a:chExt cx="2344044" cy="373625"/>
          </a:xfrm>
        </p:grpSpPr>
        <p:grpSp>
          <p:nvGrpSpPr>
            <p:cNvPr id="25" name="Group 24"/>
            <p:cNvGrpSpPr/>
            <p:nvPr/>
          </p:nvGrpSpPr>
          <p:grpSpPr>
            <a:xfrm>
              <a:off x="2969343" y="2271252"/>
              <a:ext cx="2344044" cy="373625"/>
              <a:chOff x="2969343" y="2271252"/>
              <a:chExt cx="2344044" cy="373625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2969343" y="2271252"/>
                <a:ext cx="735265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916910" y="2293149"/>
                <a:ext cx="1396477" cy="32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Household propensity</a:t>
                </a:r>
                <a:endParaRPr lang="en-US" dirty="0"/>
              </a:p>
            </p:txBody>
          </p:sp>
        </p:grpSp>
        <p:cxnSp>
          <p:nvCxnSpPr>
            <p:cNvPr id="26" name="Straight Arrow Connector 25"/>
            <p:cNvCxnSpPr>
              <a:stCxn id="27" idx="3"/>
              <a:endCxn id="28" idx="1"/>
            </p:cNvCxnSpPr>
            <p:nvPr/>
          </p:nvCxnSpPr>
          <p:spPr>
            <a:xfrm flipV="1">
              <a:off x="3704608" y="2458064"/>
              <a:ext cx="21230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0810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Propensities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/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 dirty="0">
                            <a:latin typeface="Cambria Math"/>
                          </a:rPr>
                          <m:t>∗</m:t>
                        </m:r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US" i="1" dirty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p>
                    </m:sSup>
                    <m:r>
                      <a:rPr lang="en-US" i="1" dirty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dirty="0">
                            <a:latin typeface="Cambria Math"/>
                          </a:rPr>
                          <m:t>ε</m:t>
                        </m:r>
                      </m:e>
                      <m:sup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/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</m:nary>
                    <m:r>
                      <a:rPr lang="en-US" i="1" dirty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𝑉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  <m:r>
                              <a:rPr lang="en-US" i="1" dirty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 dirty="0">
                                    <a:latin typeface="Cambria Math"/>
                                  </a:rPr>
                                  <m:t>ε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/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p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US" i="1" dirty="0">
                                    <a:latin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 dirty="0">
                                        <a:latin typeface="Cambria Math"/>
                                      </a:rPr>
                                      <m:t>ε</m:t>
                                    </m:r>
                                  </m:e>
                                  <m:sup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d>
                          </m:e>
                        </m:nary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79" t="-10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2934175" y="3858585"/>
            <a:ext cx="7710379" cy="404094"/>
            <a:chOff x="2969343" y="2271249"/>
            <a:chExt cx="3160617" cy="373628"/>
          </a:xfrm>
        </p:grpSpPr>
        <p:grpSp>
          <p:nvGrpSpPr>
            <p:cNvPr id="10" name="Group 9"/>
            <p:cNvGrpSpPr/>
            <p:nvPr/>
          </p:nvGrpSpPr>
          <p:grpSpPr>
            <a:xfrm>
              <a:off x="2969343" y="2271249"/>
              <a:ext cx="3160617" cy="373628"/>
              <a:chOff x="2969343" y="2271249"/>
              <a:chExt cx="3160617" cy="373628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2969343" y="2271252"/>
                <a:ext cx="1776334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926704" y="2271249"/>
                <a:ext cx="1203256" cy="341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Household Propensity</a:t>
                </a:r>
                <a:endParaRPr lang="en-US" dirty="0"/>
              </a:p>
            </p:txBody>
          </p:sp>
        </p:grpSp>
        <p:cxnSp>
          <p:nvCxnSpPr>
            <p:cNvPr id="11" name="Straight Arrow Connector 10"/>
            <p:cNvCxnSpPr>
              <a:stCxn id="12" idx="3"/>
              <a:endCxn id="13" idx="1"/>
            </p:cNvCxnSpPr>
            <p:nvPr/>
          </p:nvCxnSpPr>
          <p:spPr>
            <a:xfrm flipV="1">
              <a:off x="4745677" y="2451313"/>
              <a:ext cx="181027" cy="67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934176" y="2986372"/>
            <a:ext cx="5184055" cy="418371"/>
            <a:chOff x="2969343" y="2271252"/>
            <a:chExt cx="2344044" cy="373625"/>
          </a:xfrm>
        </p:grpSpPr>
        <p:grpSp>
          <p:nvGrpSpPr>
            <p:cNvPr id="15" name="Group 14"/>
            <p:cNvGrpSpPr/>
            <p:nvPr/>
          </p:nvGrpSpPr>
          <p:grpSpPr>
            <a:xfrm>
              <a:off x="2969343" y="2271252"/>
              <a:ext cx="2344044" cy="373625"/>
              <a:chOff x="2969343" y="2271252"/>
              <a:chExt cx="2344044" cy="373625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2969343" y="2271252"/>
                <a:ext cx="735265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16910" y="2293149"/>
                <a:ext cx="1396477" cy="32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Individual’s propensity</a:t>
                </a:r>
                <a:endParaRPr lang="en-US" dirty="0"/>
              </a:p>
            </p:txBody>
          </p:sp>
        </p:grpSp>
        <p:cxnSp>
          <p:nvCxnSpPr>
            <p:cNvPr id="16" name="Straight Arrow Connector 15"/>
            <p:cNvCxnSpPr>
              <a:stCxn id="17" idx="3"/>
              <a:endCxn id="18" idx="1"/>
            </p:cNvCxnSpPr>
            <p:nvPr/>
          </p:nvCxnSpPr>
          <p:spPr>
            <a:xfrm flipV="1">
              <a:off x="3704608" y="2458064"/>
              <a:ext cx="21230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969342" y="4715449"/>
            <a:ext cx="9375057" cy="414726"/>
            <a:chOff x="2969342" y="2271252"/>
            <a:chExt cx="9117150" cy="373625"/>
          </a:xfrm>
        </p:grpSpPr>
        <p:grpSp>
          <p:nvGrpSpPr>
            <p:cNvPr id="20" name="Group 19"/>
            <p:cNvGrpSpPr/>
            <p:nvPr/>
          </p:nvGrpSpPr>
          <p:grpSpPr>
            <a:xfrm>
              <a:off x="2969342" y="2271252"/>
              <a:ext cx="9117150" cy="373625"/>
              <a:chOff x="2969342" y="2271252"/>
              <a:chExt cx="9117150" cy="373625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2969342" y="2271252"/>
                <a:ext cx="6430297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9648092" y="2271252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Probability Equation</a:t>
                </a:r>
                <a:endParaRPr lang="en-US" dirty="0"/>
              </a:p>
            </p:txBody>
          </p:sp>
        </p:grpSp>
        <p:cxnSp>
          <p:nvCxnSpPr>
            <p:cNvPr id="21" name="Straight Arrow Connector 20"/>
            <p:cNvCxnSpPr>
              <a:stCxn id="22" idx="3"/>
              <a:endCxn id="23" idx="1"/>
            </p:cNvCxnSpPr>
            <p:nvPr/>
          </p:nvCxnSpPr>
          <p:spPr>
            <a:xfrm flipV="1">
              <a:off x="9399639" y="2455918"/>
              <a:ext cx="248453" cy="21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016238" y="2154029"/>
            <a:ext cx="6631855" cy="418371"/>
            <a:chOff x="2969343" y="2271252"/>
            <a:chExt cx="2344044" cy="373625"/>
          </a:xfrm>
        </p:grpSpPr>
        <p:grpSp>
          <p:nvGrpSpPr>
            <p:cNvPr id="25" name="Group 24"/>
            <p:cNvGrpSpPr/>
            <p:nvPr/>
          </p:nvGrpSpPr>
          <p:grpSpPr>
            <a:xfrm>
              <a:off x="2969343" y="2271252"/>
              <a:ext cx="2344044" cy="373625"/>
              <a:chOff x="2969343" y="2271252"/>
              <a:chExt cx="2344044" cy="373625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2969343" y="2271252"/>
                <a:ext cx="735265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916910" y="2293149"/>
                <a:ext cx="1396477" cy="32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Household propensity</a:t>
                </a:r>
                <a:endParaRPr lang="en-US" dirty="0"/>
              </a:p>
            </p:txBody>
          </p:sp>
        </p:grpSp>
        <p:cxnSp>
          <p:nvCxnSpPr>
            <p:cNvPr id="26" name="Straight Arrow Connector 25"/>
            <p:cNvCxnSpPr>
              <a:stCxn id="27" idx="3"/>
              <a:endCxn id="28" idx="1"/>
            </p:cNvCxnSpPr>
            <p:nvPr/>
          </p:nvCxnSpPr>
          <p:spPr>
            <a:xfrm flipV="1">
              <a:off x="3704608" y="2458064"/>
              <a:ext cx="21230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628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Thresholds &amp; Propensities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688123"/>
                <a:ext cx="8915400" cy="4302369"/>
              </a:xfrm>
            </p:spPr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/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</m:nary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/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 dirty="0">
                            <a:latin typeface="Cambria Math"/>
                          </a:rPr>
                          <m:t>∗</m:t>
                        </m:r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US" i="1" dirty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p>
                    </m:sSup>
                    <m:r>
                      <a:rPr lang="en-US" i="1" dirty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dirty="0">
                            <a:latin typeface="Cambria Math"/>
                          </a:rPr>
                          <m:t>ε</m:t>
                        </m:r>
                      </m:e>
                      <m:sup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/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</m:nary>
                    <m:r>
                      <a:rPr lang="en-US" i="1" dirty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𝑉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  <m:r>
                              <a:rPr lang="en-US" i="1" dirty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 dirty="0">
                                    <a:latin typeface="Cambria Math"/>
                                  </a:rPr>
                                  <m:t>ε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/>
                                  </a:rPr>
                                  <m:t>ψ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</m:e>
                        </m:nary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/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/>
                                  </a:rPr>
                                  <m:t>ψ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</m:e>
                        </m:nary>
                      </m:e>
                    </m:d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/>
                                  </a:rPr>
                                  <m:t>ψ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</m:e>
                        </m:nary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p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US" i="1" dirty="0">
                                    <a:latin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 dirty="0">
                                        <a:latin typeface="Cambria Math"/>
                                      </a:rPr>
                                      <m:t>ε</m:t>
                                    </m:r>
                                  </m:e>
                                  <m:sup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d>
                          </m:e>
                        </m:nary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/>
                                  </a:rPr>
                                  <m:t>ψ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</m:e>
                        </m:nary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688123"/>
                <a:ext cx="8915400" cy="4302369"/>
              </a:xfrm>
              <a:blipFill rotWithShape="0">
                <a:blip r:embed="rId2"/>
                <a:stretch>
                  <a:fillRect l="-342" t="-8499" b="-11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3016237" y="2508114"/>
            <a:ext cx="7077331" cy="406238"/>
            <a:chOff x="2969342" y="2271252"/>
            <a:chExt cx="20601923" cy="373625"/>
          </a:xfrm>
        </p:grpSpPr>
        <p:grpSp>
          <p:nvGrpSpPr>
            <p:cNvPr id="5" name="Group 4"/>
            <p:cNvGrpSpPr/>
            <p:nvPr/>
          </p:nvGrpSpPr>
          <p:grpSpPr>
            <a:xfrm>
              <a:off x="2969342" y="2271252"/>
              <a:ext cx="20601923" cy="373625"/>
              <a:chOff x="2969342" y="2271252"/>
              <a:chExt cx="20601923" cy="373625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2969342" y="2271252"/>
                <a:ext cx="6430297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689304" y="2271252"/>
                <a:ext cx="12881961" cy="339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Weighted Thresholds</a:t>
                </a:r>
                <a:endParaRPr lang="en-US" dirty="0"/>
              </a:p>
            </p:txBody>
          </p:sp>
        </p:grpSp>
        <p:cxnSp>
          <p:nvCxnSpPr>
            <p:cNvPr id="6" name="Straight Arrow Connector 5"/>
            <p:cNvCxnSpPr>
              <a:stCxn id="7" idx="3"/>
            </p:cNvCxnSpPr>
            <p:nvPr/>
          </p:nvCxnSpPr>
          <p:spPr>
            <a:xfrm flipV="1">
              <a:off x="9399641" y="2458064"/>
              <a:ext cx="128966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2969343" y="3965408"/>
            <a:ext cx="6995271" cy="404094"/>
            <a:chOff x="2969343" y="2271249"/>
            <a:chExt cx="3160617" cy="373628"/>
          </a:xfrm>
        </p:grpSpPr>
        <p:grpSp>
          <p:nvGrpSpPr>
            <p:cNvPr id="10" name="Group 9"/>
            <p:cNvGrpSpPr/>
            <p:nvPr/>
          </p:nvGrpSpPr>
          <p:grpSpPr>
            <a:xfrm>
              <a:off x="2969343" y="2271249"/>
              <a:ext cx="3160617" cy="373628"/>
              <a:chOff x="2969343" y="2271249"/>
              <a:chExt cx="3160617" cy="373628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2969343" y="2271252"/>
                <a:ext cx="1776334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926704" y="2271249"/>
                <a:ext cx="1203256" cy="341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Household Propensity</a:t>
                </a:r>
                <a:endParaRPr lang="en-US" dirty="0"/>
              </a:p>
            </p:txBody>
          </p:sp>
        </p:grpSp>
        <p:cxnSp>
          <p:nvCxnSpPr>
            <p:cNvPr id="11" name="Straight Arrow Connector 10"/>
            <p:cNvCxnSpPr>
              <a:stCxn id="12" idx="3"/>
              <a:endCxn id="13" idx="1"/>
            </p:cNvCxnSpPr>
            <p:nvPr/>
          </p:nvCxnSpPr>
          <p:spPr>
            <a:xfrm flipV="1">
              <a:off x="4745677" y="2451313"/>
              <a:ext cx="181027" cy="67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934175" y="3241672"/>
            <a:ext cx="5184055" cy="418371"/>
            <a:chOff x="2969343" y="2271252"/>
            <a:chExt cx="2344044" cy="373625"/>
          </a:xfrm>
        </p:grpSpPr>
        <p:grpSp>
          <p:nvGrpSpPr>
            <p:cNvPr id="15" name="Group 14"/>
            <p:cNvGrpSpPr/>
            <p:nvPr/>
          </p:nvGrpSpPr>
          <p:grpSpPr>
            <a:xfrm>
              <a:off x="2969343" y="2271252"/>
              <a:ext cx="2344044" cy="373625"/>
              <a:chOff x="2969343" y="2271252"/>
              <a:chExt cx="2344044" cy="373625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2969343" y="2271252"/>
                <a:ext cx="735265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16910" y="2293149"/>
                <a:ext cx="1396477" cy="32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Individual’s propensity</a:t>
                </a:r>
                <a:endParaRPr lang="en-US" dirty="0"/>
              </a:p>
            </p:txBody>
          </p:sp>
        </p:grpSp>
        <p:cxnSp>
          <p:nvCxnSpPr>
            <p:cNvPr id="16" name="Straight Arrow Connector 15"/>
            <p:cNvCxnSpPr>
              <a:stCxn id="17" idx="3"/>
              <a:endCxn id="18" idx="1"/>
            </p:cNvCxnSpPr>
            <p:nvPr/>
          </p:nvCxnSpPr>
          <p:spPr>
            <a:xfrm flipV="1">
              <a:off x="3704608" y="2458064"/>
              <a:ext cx="21230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969343" y="4709656"/>
            <a:ext cx="9117150" cy="373625"/>
            <a:chOff x="2969342" y="2271252"/>
            <a:chExt cx="9117150" cy="373625"/>
          </a:xfrm>
        </p:grpSpPr>
        <p:grpSp>
          <p:nvGrpSpPr>
            <p:cNvPr id="20" name="Group 19"/>
            <p:cNvGrpSpPr/>
            <p:nvPr/>
          </p:nvGrpSpPr>
          <p:grpSpPr>
            <a:xfrm>
              <a:off x="2969342" y="2271252"/>
              <a:ext cx="9117150" cy="373625"/>
              <a:chOff x="2969342" y="2271252"/>
              <a:chExt cx="9117150" cy="373625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2969342" y="2271252"/>
                <a:ext cx="6430297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9648092" y="2271252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Probability Equation</a:t>
                </a:r>
                <a:endParaRPr lang="en-US" dirty="0"/>
              </a:p>
            </p:txBody>
          </p:sp>
        </p:grpSp>
        <p:cxnSp>
          <p:nvCxnSpPr>
            <p:cNvPr id="21" name="Straight Arrow Connector 20"/>
            <p:cNvCxnSpPr>
              <a:stCxn id="22" idx="3"/>
              <a:endCxn id="23" idx="1"/>
            </p:cNvCxnSpPr>
            <p:nvPr/>
          </p:nvCxnSpPr>
          <p:spPr>
            <a:xfrm flipV="1">
              <a:off x="9399639" y="2455918"/>
              <a:ext cx="248453" cy="21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016238" y="1735339"/>
            <a:ext cx="6631855" cy="418371"/>
            <a:chOff x="2969343" y="2271252"/>
            <a:chExt cx="2344044" cy="373625"/>
          </a:xfrm>
        </p:grpSpPr>
        <p:grpSp>
          <p:nvGrpSpPr>
            <p:cNvPr id="25" name="Group 24"/>
            <p:cNvGrpSpPr/>
            <p:nvPr/>
          </p:nvGrpSpPr>
          <p:grpSpPr>
            <a:xfrm>
              <a:off x="2969343" y="2271252"/>
              <a:ext cx="2344044" cy="373625"/>
              <a:chOff x="2969343" y="2271252"/>
              <a:chExt cx="2344044" cy="373625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2969343" y="2271252"/>
                <a:ext cx="735265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916910" y="2293149"/>
                <a:ext cx="1396477" cy="32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Household propensity</a:t>
                </a:r>
                <a:endParaRPr lang="en-US" dirty="0"/>
              </a:p>
            </p:txBody>
          </p:sp>
        </p:grpSp>
        <p:cxnSp>
          <p:nvCxnSpPr>
            <p:cNvPr id="26" name="Straight Arrow Connector 25"/>
            <p:cNvCxnSpPr>
              <a:stCxn id="27" idx="3"/>
              <a:endCxn id="28" idx="1"/>
            </p:cNvCxnSpPr>
            <p:nvPr/>
          </p:nvCxnSpPr>
          <p:spPr>
            <a:xfrm flipV="1">
              <a:off x="3704608" y="2458064"/>
              <a:ext cx="21230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2969343" y="5471652"/>
            <a:ext cx="9117150" cy="373625"/>
            <a:chOff x="2969342" y="2271252"/>
            <a:chExt cx="9117150" cy="373625"/>
          </a:xfrm>
        </p:grpSpPr>
        <p:grpSp>
          <p:nvGrpSpPr>
            <p:cNvPr id="30" name="Group 29"/>
            <p:cNvGrpSpPr/>
            <p:nvPr/>
          </p:nvGrpSpPr>
          <p:grpSpPr>
            <a:xfrm>
              <a:off x="2969342" y="2271252"/>
              <a:ext cx="9117150" cy="373625"/>
              <a:chOff x="2969342" y="2271252"/>
              <a:chExt cx="9117150" cy="373625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2969342" y="2271252"/>
                <a:ext cx="6430297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9648092" y="2271252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Probability Equation</a:t>
                </a:r>
                <a:endParaRPr lang="en-US" dirty="0"/>
              </a:p>
            </p:txBody>
          </p:sp>
        </p:grpSp>
        <p:cxnSp>
          <p:nvCxnSpPr>
            <p:cNvPr id="31" name="Straight Arrow Connector 30"/>
            <p:cNvCxnSpPr>
              <a:stCxn id="32" idx="3"/>
              <a:endCxn id="33" idx="1"/>
            </p:cNvCxnSpPr>
            <p:nvPr/>
          </p:nvCxnSpPr>
          <p:spPr>
            <a:xfrm flipV="1">
              <a:off x="9399639" y="2455918"/>
              <a:ext cx="248453" cy="21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470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91913"/>
            <a:ext cx="8915400" cy="1925053"/>
          </a:xfrm>
        </p:spPr>
        <p:txBody>
          <a:bodyPr/>
          <a:lstStyle/>
          <a:p>
            <a:r>
              <a:rPr lang="en-US" dirty="0" smtClean="0"/>
              <a:t>Southern California Association of Governments (SCAG) Household Travel Survey Data</a:t>
            </a:r>
          </a:p>
          <a:p>
            <a:r>
              <a:rPr lang="en-US" dirty="0" smtClean="0"/>
              <a:t>Six County Region: LA, Orange, Ventura, San Bernardino, Imperial, Riverside</a:t>
            </a:r>
          </a:p>
          <a:p>
            <a:r>
              <a:rPr lang="en-US" dirty="0" smtClean="0"/>
              <a:t>26,529 households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823380"/>
              </p:ext>
            </p:extLst>
          </p:nvPr>
        </p:nvGraphicFramePr>
        <p:xfrm>
          <a:off x="3200400" y="3144520"/>
          <a:ext cx="6350000" cy="351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88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</a:t>
            </a:r>
            <a:r>
              <a:rPr lang="en-US" dirty="0"/>
              <a:t>Results </a:t>
            </a:r>
            <a:r>
              <a:rPr lang="en-US" sz="1600" dirty="0" smtClean="0"/>
              <a:t>(Weighted </a:t>
            </a:r>
            <a:r>
              <a:rPr lang="en-US" sz="1600" dirty="0"/>
              <a:t>Thresholds &amp; </a:t>
            </a:r>
            <a:r>
              <a:rPr lang="en-US" sz="1600" dirty="0" smtClean="0"/>
              <a:t>Propensities)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832281"/>
              </p:ext>
            </p:extLst>
          </p:nvPr>
        </p:nvGraphicFramePr>
        <p:xfrm>
          <a:off x="2736533" y="1402088"/>
          <a:ext cx="8757919" cy="5273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2421"/>
                <a:gridCol w="4578618"/>
                <a:gridCol w="721360"/>
                <a:gridCol w="751840"/>
                <a:gridCol w="773854"/>
                <a:gridCol w="729826"/>
              </a:tblGrid>
              <a:tr h="825038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Variable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+mn-lt"/>
                        </a:rPr>
                        <a:t>Coeff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Std. </a:t>
                      </a:r>
                      <a:r>
                        <a:rPr lang="en-US" sz="1400" baseline="0" dirty="0" smtClean="0">
                          <a:latin typeface="+mn-lt"/>
                        </a:rPr>
                        <a:t> error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t-stats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P value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1933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Threshold 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-4.6074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4.2327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-1.089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0.2764</a:t>
                      </a:r>
                    </a:p>
                  </a:txBody>
                  <a:tcPr marL="7620" marR="7620" marT="7620" marB="0" anchor="b"/>
                </a:tc>
              </a:tr>
              <a:tr h="19339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Threshold 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0.8957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59.522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Medium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Upper Medium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0.1892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having more than one person w.r.t. single auto ownership alternative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-0.5657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-38.412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Threshold 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0.6213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26.918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Medium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0.1787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Upper Medium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0.1832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0.2858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10.916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having more than two person w.r.t. two auto ownership alternative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-29.87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having one person w.r.t.two auto ownership alternative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-0.8015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-20.45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Threshold 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5.8397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0.6691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Medium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0.0723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0.2957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Upper Medium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0.0548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0.0993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0.0828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0.0565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0.1427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having more than three person w.r.t.three auto ownership alternative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-0.3936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-12.208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having less than three persons w.r.t.three auto ownership alternative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-0.6201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-17.543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has bachelors degree;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0.1325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0.007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has a graduate degree;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0.1776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0.0018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is female;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0.1574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0.0767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0.0402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is over 16 years;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-5.689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0.6712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-8.476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33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individuals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 full-time worker;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0.0212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48554" y="3153510"/>
            <a:ext cx="5638800" cy="2719751"/>
            <a:chOff x="2589212" y="3721614"/>
            <a:chExt cx="8325690" cy="1958820"/>
          </a:xfrm>
        </p:grpSpPr>
        <p:grpSp>
          <p:nvGrpSpPr>
            <p:cNvPr id="16" name="Group 15"/>
            <p:cNvGrpSpPr/>
            <p:nvPr/>
          </p:nvGrpSpPr>
          <p:grpSpPr>
            <a:xfrm>
              <a:off x="2589212" y="3721614"/>
              <a:ext cx="8325690" cy="1958820"/>
              <a:chOff x="1007435" y="2266578"/>
              <a:chExt cx="10081120" cy="3322662"/>
            </a:xfrm>
          </p:grpSpPr>
          <p:pic>
            <p:nvPicPr>
              <p:cNvPr id="18" name="Content Placeholder 13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42" r="3660" b="4023"/>
              <a:stretch/>
            </p:blipFill>
            <p:spPr>
              <a:xfrm>
                <a:off x="1103446" y="2382045"/>
                <a:ext cx="9985109" cy="2843099"/>
              </a:xfrm>
              <a:prstGeom prst="rect">
                <a:avLst/>
              </a:prstGeom>
            </p:spPr>
          </p:pic>
          <p:cxnSp>
            <p:nvCxnSpPr>
              <p:cNvPr id="19" name="Straight Connector 18"/>
              <p:cNvCxnSpPr/>
              <p:nvPr/>
            </p:nvCxnSpPr>
            <p:spPr>
              <a:xfrm>
                <a:off x="1007435" y="4941168"/>
                <a:ext cx="9985109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655840" y="2276872"/>
                <a:ext cx="0" cy="331236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" name="Group 25"/>
              <p:cNvGrpSpPr/>
              <p:nvPr/>
            </p:nvGrpSpPr>
            <p:grpSpPr>
              <a:xfrm>
                <a:off x="8689823" y="2266578"/>
                <a:ext cx="1041661" cy="3312368"/>
                <a:chOff x="3995936" y="2276872"/>
                <a:chExt cx="781246" cy="3312368"/>
              </a:xfrm>
            </p:grpSpPr>
            <p:cxnSp>
              <p:nvCxnSpPr>
                <p:cNvPr id="25" name="Straight Connector 24"/>
                <p:cNvCxnSpPr/>
                <p:nvPr/>
              </p:nvCxnSpPr>
              <p:spPr>
                <a:xfrm>
                  <a:off x="3995936" y="2276872"/>
                  <a:ext cx="0" cy="331236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26" name="Object 2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706650639"/>
                    </p:ext>
                  </p:extLst>
                </p:nvPr>
              </p:nvGraphicFramePr>
              <p:xfrm>
                <a:off x="4067946" y="2540971"/>
                <a:ext cx="709236" cy="44431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20" name="Equation" r:id="rId4" imgW="164880" imgH="164880" progId="Equation.3">
                        <p:embed/>
                      </p:oleObj>
                    </mc:Choice>
                    <mc:Fallback>
                      <p:oleObj name="Equation" r:id="rId4" imgW="164880" imgH="1648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067946" y="2540971"/>
                              <a:ext cx="709236" cy="444314"/>
                            </a:xfrm>
                            <a:prstGeom prst="rect">
                              <a:avLst/>
                            </a:prstGeom>
                            <a:noFill/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8065064"/>
                </p:ext>
              </p:extLst>
            </p:nvPr>
          </p:nvGraphicFramePr>
          <p:xfrm>
            <a:off x="4216990" y="3877309"/>
            <a:ext cx="1127066" cy="261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1" name="Equation" r:id="rId6" imgW="304560" imgH="164880" progId="Equation.3">
                    <p:embed/>
                  </p:oleObj>
                </mc:Choice>
                <mc:Fallback>
                  <p:oleObj name="Equation" r:id="rId6" imgW="30456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6990" y="3877309"/>
                          <a:ext cx="1127066" cy="26193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" name="Group 38"/>
          <p:cNvGrpSpPr/>
          <p:nvPr/>
        </p:nvGrpSpPr>
        <p:grpSpPr>
          <a:xfrm>
            <a:off x="281019" y="5750165"/>
            <a:ext cx="11219320" cy="1060935"/>
            <a:chOff x="339969" y="2772512"/>
            <a:chExt cx="11219320" cy="1060935"/>
          </a:xfrm>
        </p:grpSpPr>
        <p:sp>
          <p:nvSpPr>
            <p:cNvPr id="40" name="Rounded Rectangle 39"/>
            <p:cNvSpPr/>
            <p:nvPr/>
          </p:nvSpPr>
          <p:spPr>
            <a:xfrm>
              <a:off x="339969" y="3065585"/>
              <a:ext cx="3552093" cy="767862"/>
            </a:xfrm>
            <a:prstGeom prst="roundRect">
              <a:avLst/>
            </a:prstGeom>
            <a:solidFill>
              <a:schemeClr val="accent1">
                <a:alpha val="8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Significant Variables-3</a:t>
              </a:r>
            </a:p>
            <a:p>
              <a:pPr algn="ctr"/>
              <a:r>
                <a:rPr lang="en-US" dirty="0" smtClean="0"/>
                <a:t>HH Individual Characteristics</a:t>
              </a:r>
            </a:p>
            <a:p>
              <a:pPr algn="ctr"/>
              <a:endParaRPr lang="en-US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3962735" y="2772512"/>
              <a:ext cx="7596554" cy="967157"/>
            </a:xfrm>
            <a:prstGeom prst="round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69632" y="3153510"/>
            <a:ext cx="11277601" cy="2719751"/>
            <a:chOff x="339969" y="2250838"/>
            <a:chExt cx="11277601" cy="2719751"/>
          </a:xfrm>
        </p:grpSpPr>
        <p:sp>
          <p:nvSpPr>
            <p:cNvPr id="45" name="Rounded Rectangle 44"/>
            <p:cNvSpPr/>
            <p:nvPr/>
          </p:nvSpPr>
          <p:spPr>
            <a:xfrm>
              <a:off x="339969" y="3065584"/>
              <a:ext cx="3552093" cy="1905005"/>
            </a:xfrm>
            <a:prstGeom prst="roundRect">
              <a:avLst/>
            </a:prstGeom>
            <a:solidFill>
              <a:schemeClr val="accent1">
                <a:alpha val="8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Significant Variables-2</a:t>
              </a:r>
            </a:p>
            <a:p>
              <a:pPr algn="ctr"/>
              <a:r>
                <a:rPr lang="en-US" dirty="0" smtClean="0"/>
                <a:t>Sufficiency Variables</a:t>
              </a:r>
            </a:p>
            <a:p>
              <a:pPr algn="ctr"/>
              <a:r>
                <a:rPr lang="en-US" dirty="0" smtClean="0"/>
                <a:t>Alternate specific</a:t>
              </a:r>
            </a:p>
            <a:p>
              <a:pPr algn="ctr"/>
              <a:endParaRPr lang="en-US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4021016" y="3259015"/>
              <a:ext cx="7596554" cy="410313"/>
            </a:xfrm>
            <a:prstGeom prst="round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4021016" y="4407877"/>
              <a:ext cx="7596554" cy="422036"/>
            </a:xfrm>
            <a:prstGeom prst="round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4021016" y="2250838"/>
              <a:ext cx="7596554" cy="269628"/>
            </a:xfrm>
            <a:prstGeom prst="round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46185" y="2625976"/>
            <a:ext cx="11277601" cy="2743186"/>
            <a:chOff x="339969" y="2625976"/>
            <a:chExt cx="11277601" cy="2743186"/>
          </a:xfrm>
        </p:grpSpPr>
        <p:sp>
          <p:nvSpPr>
            <p:cNvPr id="50" name="Rounded Rectangle 49"/>
            <p:cNvSpPr/>
            <p:nvPr/>
          </p:nvSpPr>
          <p:spPr>
            <a:xfrm>
              <a:off x="339969" y="3065585"/>
              <a:ext cx="3552093" cy="767862"/>
            </a:xfrm>
            <a:prstGeom prst="roundRect">
              <a:avLst/>
            </a:prstGeom>
            <a:solidFill>
              <a:schemeClr val="accent1">
                <a:alpha val="8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Significant Variables-1</a:t>
              </a:r>
            </a:p>
            <a:p>
              <a:pPr algn="ctr"/>
              <a:r>
                <a:rPr lang="en-US" dirty="0" smtClean="0"/>
                <a:t>Income Level of Households</a:t>
              </a:r>
            </a:p>
            <a:p>
              <a:pPr algn="ctr"/>
              <a:endParaRPr lang="en-US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4009292" y="3563815"/>
              <a:ext cx="7596554" cy="609600"/>
            </a:xfrm>
            <a:prstGeom prst="round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4021016" y="4759562"/>
              <a:ext cx="7596554" cy="609600"/>
            </a:xfrm>
            <a:prstGeom prst="round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4009293" y="2625976"/>
              <a:ext cx="7596554" cy="609600"/>
            </a:xfrm>
            <a:prstGeom prst="round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4644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45126"/>
            <a:ext cx="8911687" cy="1280890"/>
          </a:xfrm>
        </p:spPr>
        <p:txBody>
          <a:bodyPr>
            <a:normAutofit/>
          </a:bodyPr>
          <a:lstStyle/>
          <a:p>
            <a:r>
              <a:rPr lang="en-US" dirty="0" smtClean="0"/>
              <a:t>Empirical </a:t>
            </a:r>
            <a:r>
              <a:rPr lang="en-US" dirty="0"/>
              <a:t>Results </a:t>
            </a:r>
            <a:r>
              <a:rPr lang="en-US" sz="1600" dirty="0"/>
              <a:t>(Weighted Thresholds &amp; Propensities) </a:t>
            </a:r>
            <a:r>
              <a:rPr lang="en-US" dirty="0"/>
              <a:t>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847185"/>
              </p:ext>
            </p:extLst>
          </p:nvPr>
        </p:nvGraphicFramePr>
        <p:xfrm>
          <a:off x="2692400" y="912707"/>
          <a:ext cx="8971280" cy="5726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8240"/>
                <a:gridCol w="4594592"/>
                <a:gridCol w="773773"/>
                <a:gridCol w="818629"/>
                <a:gridCol w="841057"/>
                <a:gridCol w="784989"/>
              </a:tblGrid>
              <a:tr h="484819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Variable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+mn-lt"/>
                        </a:rPr>
                        <a:t>Coeff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Std. </a:t>
                      </a:r>
                      <a:r>
                        <a:rPr lang="en-US" sz="1200" baseline="0" dirty="0" smtClean="0">
                          <a:latin typeface="+mn-lt"/>
                        </a:rPr>
                        <a:t> error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t-stats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P value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163983">
                <a:tc rowSpan="28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Propensity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adutls aged &gt;=16 years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31.952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Retired People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-0.2696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-7.002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Driving Age children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-0.2746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-10.803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Commute Distance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0.1572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0.0565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0.0054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is over 16 years;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-0.4601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0.0774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-5.948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1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individualis a full-time worker;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0.5276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15.156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1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individualis a part-time worker;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0.4837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12.183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1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individualis a university student; yes=1 and no=1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0.0741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0.0003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is retired;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0.5308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1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Age of HH individual is over 80 years;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-0.4585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-11.919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Medium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0.669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Upper Medium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0.9968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22.126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Income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1.5117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15.801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Single family detached household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0.3166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13.862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Single family attached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0.1389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1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has highschool graduate;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0.3926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10.384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44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has associate graduate degree;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1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has bachelors degree;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0.5683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14.315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1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has a graduate degree;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0.4745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11.417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Owner-occupied household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0.4609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22.012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Household density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(# HHs/acre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-8.167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80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TAZ area are in non-freeway HQTA (high-quality transit area)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-0.0999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-4.719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Bus Stop Density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-3.848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0.0001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Transit Accessibity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-1.2549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0.2228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-5.631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63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is female;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-0.3005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-11.436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1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has multiple jobs;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0.2101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11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has work flexible schedule;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0.0777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0.003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246185" y="1568799"/>
            <a:ext cx="11148647" cy="2792185"/>
            <a:chOff x="339969" y="1568799"/>
            <a:chExt cx="11148647" cy="2792185"/>
          </a:xfrm>
        </p:grpSpPr>
        <p:sp>
          <p:nvSpPr>
            <p:cNvPr id="15" name="Rounded Rectangle 14"/>
            <p:cNvSpPr/>
            <p:nvPr/>
          </p:nvSpPr>
          <p:spPr>
            <a:xfrm>
              <a:off x="339969" y="3065585"/>
              <a:ext cx="3552093" cy="767862"/>
            </a:xfrm>
            <a:prstGeom prst="roundRect">
              <a:avLst/>
            </a:prstGeom>
            <a:solidFill>
              <a:schemeClr val="accent1">
                <a:alpha val="8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Significant Variables-1</a:t>
              </a:r>
            </a:p>
            <a:p>
              <a:pPr algn="ctr"/>
              <a:r>
                <a:rPr lang="en-US" dirty="0" smtClean="0"/>
                <a:t>Households Variables</a:t>
              </a:r>
            </a:p>
            <a:p>
              <a:pPr algn="ctr"/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892062" y="3449515"/>
              <a:ext cx="7596554" cy="911469"/>
            </a:xfrm>
            <a:prstGeom prst="round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892062" y="1568799"/>
              <a:ext cx="7596554" cy="752370"/>
            </a:xfrm>
            <a:prstGeom prst="round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46184" y="5320178"/>
            <a:ext cx="11172095" cy="771629"/>
            <a:chOff x="316521" y="1568799"/>
            <a:chExt cx="11172095" cy="771629"/>
          </a:xfrm>
        </p:grpSpPr>
        <p:sp>
          <p:nvSpPr>
            <p:cNvPr id="19" name="Rounded Rectangle 18"/>
            <p:cNvSpPr/>
            <p:nvPr/>
          </p:nvSpPr>
          <p:spPr>
            <a:xfrm>
              <a:off x="316521" y="1572566"/>
              <a:ext cx="3552093" cy="767862"/>
            </a:xfrm>
            <a:prstGeom prst="roundRect">
              <a:avLst/>
            </a:prstGeom>
            <a:solidFill>
              <a:schemeClr val="accent1">
                <a:alpha val="8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Significant Variables-3</a:t>
              </a:r>
            </a:p>
            <a:p>
              <a:pPr algn="ctr"/>
              <a:r>
                <a:rPr lang="en-US" dirty="0" smtClean="0"/>
                <a:t>Zonal Variables</a:t>
              </a:r>
            </a:p>
            <a:p>
              <a:pPr algn="ctr"/>
              <a:endParaRPr lang="en-US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3892062" y="1568799"/>
              <a:ext cx="7596554" cy="752370"/>
            </a:xfrm>
            <a:prstGeom prst="round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57909" y="2250831"/>
            <a:ext cx="11160370" cy="4489939"/>
            <a:chOff x="257909" y="2250831"/>
            <a:chExt cx="11160370" cy="4489939"/>
          </a:xfrm>
        </p:grpSpPr>
        <p:grpSp>
          <p:nvGrpSpPr>
            <p:cNvPr id="10" name="Group 9"/>
            <p:cNvGrpSpPr/>
            <p:nvPr/>
          </p:nvGrpSpPr>
          <p:grpSpPr>
            <a:xfrm>
              <a:off x="257909" y="2250831"/>
              <a:ext cx="11148647" cy="2954216"/>
              <a:chOff x="339969" y="1266098"/>
              <a:chExt cx="11148647" cy="2954216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339969" y="3065585"/>
                <a:ext cx="3552093" cy="767862"/>
              </a:xfrm>
              <a:prstGeom prst="roundRect">
                <a:avLst/>
              </a:prstGeom>
              <a:solidFill>
                <a:schemeClr val="accent1">
                  <a:alpha val="81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Significant Variables-2</a:t>
                </a:r>
              </a:p>
              <a:p>
                <a:pPr algn="ctr"/>
                <a:r>
                  <a:rPr lang="en-US" dirty="0" smtClean="0"/>
                  <a:t>HH Individual Characteristics</a:t>
                </a:r>
              </a:p>
              <a:p>
                <a:pPr algn="ctr"/>
                <a:endParaRPr lang="en-US" dirty="0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3892062" y="3362864"/>
                <a:ext cx="7596554" cy="857450"/>
              </a:xfrm>
              <a:prstGeom prst="roundRect">
                <a:avLst/>
              </a:prstGeom>
              <a:noFill/>
              <a:ln w="254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3892062" y="1266098"/>
                <a:ext cx="7596554" cy="1271950"/>
              </a:xfrm>
              <a:prstGeom prst="roundRect">
                <a:avLst/>
              </a:prstGeom>
              <a:noFill/>
              <a:ln w="254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ounded Rectangle 21"/>
            <p:cNvSpPr/>
            <p:nvPr/>
          </p:nvSpPr>
          <p:spPr>
            <a:xfrm>
              <a:off x="3821725" y="6040318"/>
              <a:ext cx="7596554" cy="700452"/>
            </a:xfrm>
            <a:prstGeom prst="roundRect">
              <a:avLst/>
            </a:prstGeom>
            <a:noFill/>
            <a:ln w="254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376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Results </a:t>
            </a:r>
            <a:r>
              <a:rPr lang="en-US" sz="1600" dirty="0"/>
              <a:t>(Weighted Thresholds &amp; Propensities) </a:t>
            </a:r>
            <a:r>
              <a:rPr lang="en-US" dirty="0" smtClean="0"/>
              <a:t>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858564"/>
              </p:ext>
            </p:extLst>
          </p:nvPr>
        </p:nvGraphicFramePr>
        <p:xfrm>
          <a:off x="2702560" y="1542626"/>
          <a:ext cx="8128002" cy="231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/>
                <a:gridCol w="3969173"/>
                <a:gridCol w="660400"/>
                <a:gridCol w="721360"/>
                <a:gridCol w="660400"/>
                <a:gridCol w="76200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Variable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latin typeface="+mn-lt"/>
                        </a:rPr>
                        <a:t>Coeff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Std. </a:t>
                      </a:r>
                      <a:r>
                        <a:rPr lang="en-US" sz="1200" baseline="0" dirty="0" smtClean="0">
                          <a:latin typeface="+mn-lt"/>
                        </a:rPr>
                        <a:t> error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t-stats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P value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Weights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is over 16 years;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7.2394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0.5944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is retired;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0.6811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0.2021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0.0007</a:t>
                      </a:r>
                    </a:p>
                  </a:txBody>
                  <a:tcPr marL="7620" marR="7620" marT="7620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Age of HH individual is over 80 years;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0.6004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0.3006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0.0458</a:t>
                      </a:r>
                    </a:p>
                  </a:txBody>
                  <a:tcPr marL="7620" marR="7620" marT="7620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is female;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-0.5418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-5.493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HH individual has multiple jobs; yes=1 and no=0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0.3516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0.1932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0.0687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le 2"/>
              <p:cNvSpPr/>
              <p:nvPr/>
            </p:nvSpPr>
            <p:spPr>
              <a:xfrm>
                <a:off x="2840183" y="3938954"/>
                <a:ext cx="8417169" cy="2438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𝑊𝑖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 smtClean="0"/>
                  <a:t>		(</a:t>
                </a:r>
                <a:r>
                  <a:rPr lang="en-US" i="1" dirty="0" smtClean="0"/>
                  <a:t>J</a:t>
                </a:r>
                <a:r>
                  <a:rPr lang="en-US" dirty="0" smtClean="0"/>
                  <a:t> members in Household)</a:t>
                </a:r>
              </a:p>
              <a:p>
                <a:pPr algn="ctr"/>
                <a:endParaRPr lang="en-US" dirty="0"/>
              </a:p>
              <a:p>
                <a:pPr algn="ctr"/>
                <a:r>
                  <a:rPr lang="en-US" i="1" dirty="0" smtClean="0"/>
                  <a:t>Wi</a:t>
                </a:r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 panose="02040503050406030204" pitchFamily="18" charset="0"/>
                                  </a:rPr>
                                  <m:t>α</m:t>
                                </m:r>
                              </m:e>
                            </m:nary>
                            <m:r>
                              <a:rPr lang="en-US" sz="2400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num>
                      <m:den>
                        <m:nary>
                          <m:naryPr>
                            <m:chr m:val="∑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el-G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2400" i="1">
                                        <a:latin typeface="Cambria Math" panose="02040503050406030204" pitchFamily="18" charset="0"/>
                                      </a:rPr>
                                      <m:t>α</m:t>
                                    </m:r>
                                  </m:e>
                                </m:nary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i="1" baseline="-2500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</m:e>
                        </m:nary>
                      </m:den>
                    </m:f>
                  </m:oMath>
                </a14:m>
                <a:r>
                  <a:rPr lang="en-US" dirty="0" smtClean="0"/>
                  <a:t>		(Weight of each Individual)</a:t>
                </a:r>
                <a:endParaRPr lang="en-US" dirty="0"/>
              </a:p>
            </p:txBody>
          </p:sp>
        </mc:Choice>
        <mc:Fallback xmlns="">
          <p:sp>
            <p:nvSpPr>
              <p:cNvPr id="3" name="Rounded 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183" y="3938954"/>
                <a:ext cx="8417169" cy="2438400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82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Performance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1776484"/>
              </p:ext>
            </p:extLst>
          </p:nvPr>
        </p:nvGraphicFramePr>
        <p:xfrm>
          <a:off x="2331668" y="2492830"/>
          <a:ext cx="8911685" cy="22642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7275"/>
                <a:gridCol w="1015735"/>
                <a:gridCol w="1015735"/>
                <a:gridCol w="1015735"/>
                <a:gridCol w="1015735"/>
                <a:gridCol w="1015735"/>
                <a:gridCol w="1015735"/>
              </a:tblGrid>
              <a:tr h="684057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ORP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GORP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Compensatory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Capitulary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Weighted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Weighted Thresholds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190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Log-Likelihood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</a:t>
                      </a:r>
                      <a:r>
                        <a:rPr lang="en-US" sz="1400" u="none" strike="noStrike" dirty="0" smtClean="0">
                          <a:effectLst/>
                        </a:rPr>
                        <a:t>25677.03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</a:t>
                      </a:r>
                      <a:r>
                        <a:rPr lang="en-US" sz="1400" u="none" strike="noStrike" dirty="0" smtClean="0">
                          <a:effectLst/>
                        </a:rPr>
                        <a:t>24236.70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</a:t>
                      </a:r>
                      <a:r>
                        <a:rPr lang="en-US" sz="1400" u="none" strike="noStrike" dirty="0" smtClean="0">
                          <a:effectLst/>
                        </a:rPr>
                        <a:t>24208.67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</a:t>
                      </a:r>
                      <a:r>
                        <a:rPr lang="en-US" sz="1400" u="none" strike="noStrike" dirty="0" smtClean="0">
                          <a:effectLst/>
                        </a:rPr>
                        <a:t>24200.34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</a:t>
                      </a:r>
                      <a:r>
                        <a:rPr lang="en-US" sz="1400" u="none" strike="noStrike" dirty="0" smtClean="0">
                          <a:effectLst/>
                        </a:rPr>
                        <a:t>24132.16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-</a:t>
                      </a:r>
                      <a:r>
                        <a:rPr lang="en-US" sz="1400" u="none" strike="noStrike" dirty="0" smtClean="0">
                          <a:effectLst/>
                        </a:rPr>
                        <a:t>24105.92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2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Number of Parameters (K)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190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Bayesian Information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Criterion (BIC)=-</a:t>
                      </a:r>
                      <a:r>
                        <a:rPr lang="en-US" sz="1400" b="1" u="none" strike="noStrike" dirty="0">
                          <a:effectLst/>
                        </a:rPr>
                        <a:t>2*LL+K*LN(N)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51639.7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48870.6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48875.7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48910.0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48773.6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48772.1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04725" y="5279962"/>
            <a:ext cx="4820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model with the lowest BIC is preferred</a:t>
            </a:r>
          </a:p>
        </p:txBody>
      </p:sp>
    </p:spTree>
    <p:extLst>
      <p:ext uri="{BB962C8B-B14F-4D97-AF65-F5344CB8AC3E}">
        <p14:creationId xmlns:p14="http://schemas.microsoft.com/office/powerpoint/2010/main" val="41215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Ordered Response Model to capture intra-household interactions</a:t>
            </a:r>
          </a:p>
          <a:p>
            <a:pPr lvl="1"/>
            <a:r>
              <a:rPr lang="en-US" dirty="0" smtClean="0"/>
              <a:t>Weighted thresholds</a:t>
            </a:r>
          </a:p>
          <a:p>
            <a:pPr lvl="1"/>
            <a:r>
              <a:rPr lang="en-US" dirty="0" smtClean="0"/>
              <a:t>Weighted propensity equations</a:t>
            </a:r>
          </a:p>
          <a:p>
            <a:pPr lvl="1"/>
            <a:r>
              <a:rPr lang="en-US" dirty="0" smtClean="0"/>
              <a:t>Average weighted propensity equation to predict auto ownership</a:t>
            </a:r>
          </a:p>
          <a:p>
            <a:endParaRPr lang="en-US" dirty="0"/>
          </a:p>
          <a:p>
            <a:r>
              <a:rPr lang="en-US" dirty="0" smtClean="0"/>
              <a:t>Captures relative influence of household members</a:t>
            </a:r>
          </a:p>
          <a:p>
            <a:endParaRPr lang="en-US" dirty="0"/>
          </a:p>
          <a:p>
            <a:r>
              <a:rPr lang="en-US" dirty="0" smtClean="0"/>
              <a:t>Significant implications to policy sensitivity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73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7789" y="1533832"/>
            <a:ext cx="8911687" cy="297671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Thank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Contact Information</a:t>
            </a:r>
            <a:br>
              <a:rPr lang="en-US" sz="2000" dirty="0" smtClean="0"/>
            </a:br>
            <a:r>
              <a:rPr lang="en-US" sz="2000" dirty="0" smtClean="0"/>
              <a:t>					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23535" y="3011412"/>
            <a:ext cx="35789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Chaitanya Paleti</a:t>
            </a:r>
            <a:br>
              <a:rPr lang="en-US" b="1" dirty="0"/>
            </a:br>
            <a:r>
              <a:rPr lang="en-US" dirty="0"/>
              <a:t>Transportation Planner</a:t>
            </a:r>
            <a:br>
              <a:rPr lang="en-US" dirty="0"/>
            </a:br>
            <a:r>
              <a:rPr lang="en-US" dirty="0"/>
              <a:t>CDM </a:t>
            </a:r>
            <a:r>
              <a:rPr lang="en-US" dirty="0" smtClean="0"/>
              <a:t>Smith</a:t>
            </a:r>
          </a:p>
          <a:p>
            <a:pPr algn="ctr"/>
            <a:r>
              <a:rPr lang="en-US" dirty="0" smtClean="0"/>
              <a:t>Raleigh, NC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paletisivasaic@cdmsmith.com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56333" y="3006497"/>
            <a:ext cx="38493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Rajesh Paleti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>Assistant Professor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Old Dominion University</a:t>
            </a:r>
            <a:endParaRPr lang="en-US" dirty="0"/>
          </a:p>
          <a:p>
            <a:pPr algn="ctr"/>
            <a:r>
              <a:rPr lang="en-US" dirty="0" smtClean="0"/>
              <a:t>Norfolk, VA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rpaleti@odu.edu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2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Auto-ownership </a:t>
            </a:r>
            <a:r>
              <a:rPr lang="en-US" dirty="0" smtClean="0">
                <a:sym typeface="Wingdings" panose="05000000000000000000" pitchFamily="2" charset="2"/>
              </a:rPr>
              <a:t> Important decision that influences all activity and travel choices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Serves as a critical input to almost all model components in Travel Demand Models (TDMs)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Activity participation decisions  Shopping, Social, Discretionary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Activity scheduling choices  Mode, Departure time, activity duration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Treated as a medium-to-long term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4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Modeling Methods-Modified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433689"/>
            <a:ext cx="8915400" cy="471311"/>
          </a:xfrm>
        </p:spPr>
        <p:txBody>
          <a:bodyPr>
            <a:normAutofit/>
          </a:bodyPr>
          <a:lstStyle/>
          <a:p>
            <a:r>
              <a:rPr lang="en-US" dirty="0" smtClean="0"/>
              <a:t>Number of cars owned </a:t>
            </a:r>
            <a:r>
              <a:rPr lang="en-US" dirty="0" smtClean="0">
                <a:sym typeface="Wingdings" panose="05000000000000000000" pitchFamily="2" charset="2"/>
              </a:rPr>
              <a:t> Household level decision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39733" y="1905000"/>
            <a:ext cx="4346222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Auto Ownership Modeling Framework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467540"/>
              </p:ext>
            </p:extLst>
          </p:nvPr>
        </p:nvGraphicFramePr>
        <p:xfrm>
          <a:off x="2223911" y="2274332"/>
          <a:ext cx="9595556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7026"/>
                <a:gridCol w="1234573"/>
                <a:gridCol w="4413957"/>
              </a:tblGrid>
              <a:tr h="3041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Ordered Response</a:t>
                      </a:r>
                      <a:r>
                        <a:rPr lang="en-US" baseline="0" dirty="0" smtClean="0"/>
                        <a:t> Models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Unordered Choice</a:t>
                      </a:r>
                      <a:r>
                        <a:rPr lang="en-US" baseline="0" dirty="0" smtClean="0"/>
                        <a:t> Models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 ownership </a:t>
                      </a:r>
                      <a:r>
                        <a:rPr lang="en-US" b="1" dirty="0" smtClean="0"/>
                        <a:t>Propensity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0" baseline="0" dirty="0" smtClean="0"/>
                        <a:t>is mapped using threshold parameters</a:t>
                      </a:r>
                      <a:endParaRPr lang="en-US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Households choose</a:t>
                      </a:r>
                      <a:r>
                        <a:rPr lang="en-US" baseline="0" dirty="0" smtClean="0"/>
                        <a:t> to own car ownership levels that maximizes their utility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Ex: Ordered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probit</a:t>
                      </a:r>
                      <a:r>
                        <a:rPr lang="en-US" baseline="0" dirty="0" smtClean="0"/>
                        <a:t> or Ordered logit models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Ex: Multinomial</a:t>
                      </a:r>
                      <a:r>
                        <a:rPr lang="en-US" baseline="0" dirty="0" smtClean="0"/>
                        <a:t> logit model (MNL)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Order of the choices</a:t>
                      </a:r>
                      <a:r>
                        <a:rPr lang="en-US" baseline="0" dirty="0" smtClean="0"/>
                        <a:t> – Most important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Order of the choice –</a:t>
                      </a:r>
                      <a:r>
                        <a:rPr lang="en-US" baseline="0" dirty="0" smtClean="0"/>
                        <a:t> unimportant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23378" y="3083911"/>
            <a:ext cx="79022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&gt;</a:t>
            </a:r>
          </a:p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Until late 1990s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87279" y="4881316"/>
            <a:ext cx="8915400" cy="756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Earlier comparisons between the two frameworks favored the unordered framework over ordered models (Bhatt and </a:t>
            </a:r>
            <a:r>
              <a:rPr lang="en-US" dirty="0" err="1" smtClean="0"/>
              <a:t>Pulugurta</a:t>
            </a:r>
            <a:r>
              <a:rPr lang="en-US" dirty="0" smtClean="0"/>
              <a:t>, 1998)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87279" y="5536072"/>
            <a:ext cx="8915400" cy="63782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Recent evidence suggests generalized ordered response models are as good as comparable unordered models(</a:t>
            </a:r>
            <a:r>
              <a:rPr lang="en-US" dirty="0" err="1" smtClean="0"/>
              <a:t>Anowar</a:t>
            </a:r>
            <a:r>
              <a:rPr lang="en-US" dirty="0" smtClean="0"/>
              <a:t> et. al., 2014)</a:t>
            </a:r>
            <a:endParaRPr lang="en-US" dirty="0"/>
          </a:p>
        </p:txBody>
      </p:sp>
      <p:sp>
        <p:nvSpPr>
          <p:cNvPr id="10" name="Multiply 9"/>
          <p:cNvSpPr/>
          <p:nvPr/>
        </p:nvSpPr>
        <p:spPr>
          <a:xfrm>
            <a:off x="6355644" y="3083910"/>
            <a:ext cx="914400" cy="914400"/>
          </a:xfrm>
          <a:prstGeom prst="mathMultiply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113280" y="6257836"/>
            <a:ext cx="973328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baseline="30000" dirty="0" smtClean="0">
                <a:latin typeface="+mj-lt"/>
              </a:rPr>
              <a:t>1</a:t>
            </a:r>
            <a:r>
              <a:rPr lang="en-US" sz="900" dirty="0" smtClean="0">
                <a:latin typeface="+mj-lt"/>
              </a:rPr>
              <a:t>Bhat</a:t>
            </a:r>
            <a:r>
              <a:rPr lang="en-US" sz="900" dirty="0">
                <a:latin typeface="+mj-lt"/>
              </a:rPr>
              <a:t>, C.R. and V. </a:t>
            </a:r>
            <a:r>
              <a:rPr lang="en-US" sz="900" dirty="0" err="1">
                <a:latin typeface="+mj-lt"/>
              </a:rPr>
              <a:t>Pulugurta</a:t>
            </a:r>
            <a:r>
              <a:rPr lang="en-US" sz="900" dirty="0">
                <a:latin typeface="+mj-lt"/>
              </a:rPr>
              <a:t> (1998) Comparison of Two Alternative Behavioral Mechanisms for </a:t>
            </a:r>
            <a:r>
              <a:rPr lang="en-US" sz="900" dirty="0" smtClean="0">
                <a:latin typeface="+mj-lt"/>
              </a:rPr>
              <a:t>Car Ownership </a:t>
            </a:r>
            <a:r>
              <a:rPr lang="en-US" sz="900" dirty="0">
                <a:latin typeface="+mj-lt"/>
              </a:rPr>
              <a:t>Decisions. </a:t>
            </a:r>
            <a:r>
              <a:rPr lang="en-US" sz="900" i="1" dirty="0">
                <a:latin typeface="+mj-lt"/>
              </a:rPr>
              <a:t>Transportation Research Part B</a:t>
            </a:r>
            <a:r>
              <a:rPr lang="en-US" sz="900" dirty="0">
                <a:latin typeface="+mj-lt"/>
              </a:rPr>
              <a:t>, 32(1), 61-75.</a:t>
            </a:r>
          </a:p>
          <a:p>
            <a:r>
              <a:rPr lang="en-US" sz="900" b="1" baseline="30000" dirty="0" smtClean="0">
                <a:solidFill>
                  <a:srgbClr val="222222"/>
                </a:solidFill>
                <a:latin typeface="+mj-lt"/>
              </a:rPr>
              <a:t>2</a:t>
            </a:r>
            <a:r>
              <a:rPr lang="en-US" sz="900" dirty="0" smtClean="0">
                <a:solidFill>
                  <a:srgbClr val="222222"/>
                </a:solidFill>
                <a:latin typeface="+mj-lt"/>
              </a:rPr>
              <a:t>Anowar </a:t>
            </a:r>
            <a:r>
              <a:rPr lang="en-US" sz="900" dirty="0">
                <a:solidFill>
                  <a:srgbClr val="222222"/>
                </a:solidFill>
                <a:latin typeface="+mj-lt"/>
              </a:rPr>
              <a:t>S., N. </a:t>
            </a:r>
            <a:r>
              <a:rPr lang="en-US" sz="900" dirty="0" err="1">
                <a:solidFill>
                  <a:srgbClr val="222222"/>
                </a:solidFill>
                <a:latin typeface="+mj-lt"/>
              </a:rPr>
              <a:t>Eluru</a:t>
            </a:r>
            <a:r>
              <a:rPr lang="en-US" sz="900" dirty="0">
                <a:solidFill>
                  <a:srgbClr val="222222"/>
                </a:solidFill>
                <a:latin typeface="+mj-lt"/>
              </a:rPr>
              <a:t>, and L. Miranda-Moreno (2014) Alternative Modeling Approaches Used </a:t>
            </a:r>
            <a:r>
              <a:rPr lang="en-US" sz="900" dirty="0" smtClean="0">
                <a:solidFill>
                  <a:srgbClr val="222222"/>
                </a:solidFill>
                <a:latin typeface="+mj-lt"/>
              </a:rPr>
              <a:t>for Examining </a:t>
            </a:r>
            <a:r>
              <a:rPr lang="en-US" sz="900" dirty="0">
                <a:solidFill>
                  <a:srgbClr val="222222"/>
                </a:solidFill>
                <a:latin typeface="+mj-lt"/>
              </a:rPr>
              <a:t>Automobile Ownership: A Comprehensive Review. </a:t>
            </a:r>
            <a:r>
              <a:rPr lang="en-US" sz="900" i="1" dirty="0">
                <a:solidFill>
                  <a:srgbClr val="222222"/>
                </a:solidFill>
                <a:latin typeface="+mj-lt"/>
              </a:rPr>
              <a:t>Transport Reviews</a:t>
            </a:r>
            <a:r>
              <a:rPr lang="en-US" sz="900" dirty="0">
                <a:solidFill>
                  <a:srgbClr val="222222"/>
                </a:solidFill>
                <a:latin typeface="+mj-lt"/>
              </a:rPr>
              <a:t>, 34 (4), </a:t>
            </a:r>
            <a:r>
              <a:rPr lang="en-US" sz="900" dirty="0" smtClean="0">
                <a:solidFill>
                  <a:srgbClr val="222222"/>
                </a:solidFill>
                <a:latin typeface="+mj-lt"/>
              </a:rPr>
              <a:t>441-473</a:t>
            </a:r>
            <a:r>
              <a:rPr lang="en-US" sz="900" dirty="0">
                <a:solidFill>
                  <a:srgbClr val="222222"/>
                </a:solidFill>
                <a:latin typeface="+mj-lt"/>
              </a:rPr>
              <a:t>.</a:t>
            </a:r>
            <a:endParaRPr lang="en-US" sz="900" b="0" i="0" dirty="0">
              <a:solidFill>
                <a:srgbClr val="222222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038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/>
      <p:bldP spid="8" grpId="0"/>
      <p:bldP spid="9" grpId="0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2238"/>
          </a:xfrm>
        </p:spPr>
        <p:txBody>
          <a:bodyPr/>
          <a:lstStyle/>
          <a:p>
            <a:r>
              <a:rPr lang="en-US" dirty="0" smtClean="0"/>
              <a:t>Traditional Modeling Methods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55173"/>
            <a:ext cx="8915400" cy="816079"/>
          </a:xfrm>
        </p:spPr>
        <p:txBody>
          <a:bodyPr>
            <a:normAutofit/>
          </a:bodyPr>
          <a:lstStyle/>
          <a:p>
            <a:r>
              <a:rPr lang="en-US" dirty="0" smtClean="0"/>
              <a:t>Irrespective of the modeling framework (ordered or unordered), single </a:t>
            </a:r>
            <a:r>
              <a:rPr lang="en-US" b="1" u="sng" dirty="0" smtClean="0"/>
              <a:t>household level</a:t>
            </a:r>
            <a:r>
              <a:rPr lang="en-US" dirty="0" smtClean="0"/>
              <a:t> propensity or utility expression was used</a:t>
            </a:r>
          </a:p>
          <a:p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1151497"/>
                  </p:ext>
                </p:extLst>
              </p:nvPr>
            </p:nvGraphicFramePr>
            <p:xfrm>
              <a:off x="2828414" y="2261420"/>
              <a:ext cx="8128000" cy="344716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/>
                    <a:gridCol w="4064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Ordered Models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Unordered Models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rowSpan="4">
                      <a:txBody>
                        <a:bodyPr/>
                        <a:lstStyle/>
                        <a:p>
                          <a:pPr marL="0" marR="0" lvl="1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1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1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1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i="1" dirty="0" smtClean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1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/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</a:rPr>
                                    <m:t>β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l-GR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𝑁𝑢𝑚𝑏𝑒𝑟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𝑜𝑓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𝐴𝑑𝑢𝑙𝑡𝑠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>
                                      <a:latin typeface="Cambria Math"/>
                                    </a:rPr>
                                    <m:t>β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𝐻𝑖𝑔h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𝐼𝑛𝑐𝑜𝑚𝑒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𝐻𝑜𝑢𝑠𝑒h𝑜𝑙𝑑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</m:oMath>
                          </a14:m>
                          <a:r>
                            <a:rPr lang="el-GR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/>
                                </a:rPr>
                                <m:t>ε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/>
                                  </a:rPr>
                                  <m:t>𝑈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d>
                                <m:r>
                                  <a:rPr lang="en-US" i="1"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ε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/>
                                  </a:rPr>
                                  <m:t>𝑈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n-US" i="1"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l-GR" i="1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𝑁𝑢𝑚𝑏𝑒𝑟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𝑜𝑓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𝐴𝑑𝑢𝑙𝑡𝑠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l-GR" i="1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𝐻𝑖𝑔h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𝐼𝑛𝑐𝑜𝑚𝑒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𝐻𝑜𝑢𝑠𝑒h𝑜𝑙𝑑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/>
                                  </a:rPr>
                                  <m:t>𝑈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d>
                                <m:r>
                                  <a:rPr lang="en-US" i="1"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l-GR" i="1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𝑁𝑢𝑚𝑏𝑒𝑟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𝑜𝑓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𝐴𝑑𝑢𝑙𝑡𝑠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l-GR" i="1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𝐻𝑖𝑔h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𝐼𝑛𝑐𝑜𝑚𝑒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𝐻𝑜𝑢𝑠𝑒h𝑜𝑙𝑑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/>
                                  </a:rPr>
                                  <m:t>𝑈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3+</m:t>
                                    </m:r>
                                  </m:e>
                                </m:d>
                                <m:r>
                                  <a:rPr lang="en-US" i="1"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l-GR" i="1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𝑁𝑢𝑚𝑏𝑒𝑟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𝑜𝑓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𝐴𝑑𝑢𝑙𝑡𝑠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β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en-US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l-GR" i="1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𝐻𝑖𝑔h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𝐼𝑛𝑐𝑜𝑚𝑒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𝐻𝑜𝑢𝑠𝑒h𝑜𝑙𝑑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l-G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>
                                        <a:latin typeface="Cambria Math"/>
                                      </a:rPr>
                                      <m:t>ε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3+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1151497"/>
                  </p:ext>
                </p:extLst>
              </p:nvPr>
            </p:nvGraphicFramePr>
            <p:xfrm>
              <a:off x="2828414" y="2261420"/>
              <a:ext cx="8128000" cy="344716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/>
                    <a:gridCol w="4064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Ordered Models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Unordered Models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row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50" t="-13043" r="-100449" b="-1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300" t="-108197" r="-600" b="-745902"/>
                          </a:stretch>
                        </a:blipFill>
                      </a:tcPr>
                    </a:tc>
                  </a:tr>
                  <a:tr h="901827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300" t="-85811" r="-600" b="-207432"/>
                          </a:stretch>
                        </a:blipFill>
                      </a:tcPr>
                    </a:tc>
                  </a:tr>
                  <a:tr h="901827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300" t="-184564" r="-600" b="-106040"/>
                          </a:stretch>
                        </a:blipFill>
                      </a:tcPr>
                    </a:tc>
                  </a:tr>
                  <a:tr h="901827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300" t="-286486" r="-600" b="-675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Content Placeholder 2"/>
          <p:cNvSpPr txBox="1">
            <a:spLocks/>
          </p:cNvSpPr>
          <p:nvPr/>
        </p:nvSpPr>
        <p:spPr>
          <a:xfrm>
            <a:off x="2600936" y="5839605"/>
            <a:ext cx="8915400" cy="816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Unitary Approach</a:t>
            </a:r>
            <a:r>
              <a:rPr lang="en-US" dirty="0" smtClean="0"/>
              <a:t>: Interactions – typically </a:t>
            </a:r>
            <a:r>
              <a:rPr lang="en-US" dirty="0"/>
              <a:t>captured only using household composition </a:t>
            </a:r>
            <a:r>
              <a:rPr lang="en-US" dirty="0" smtClean="0"/>
              <a:t>variables (# workers</a:t>
            </a:r>
            <a:r>
              <a:rPr lang="en-US" dirty="0"/>
              <a:t>, </a:t>
            </a:r>
            <a:r>
              <a:rPr lang="en-US" dirty="0" smtClean="0"/>
              <a:t># retirees</a:t>
            </a:r>
            <a:r>
              <a:rPr lang="en-US" dirty="0"/>
              <a:t>, presence of children </a:t>
            </a:r>
            <a:r>
              <a:rPr lang="en-US" i="1" dirty="0" err="1" smtClean="0"/>
              <a:t>etc</a:t>
            </a:r>
            <a:r>
              <a:rPr lang="en-US" i="1" dirty="0" smtClean="0"/>
              <a:t>)</a:t>
            </a:r>
            <a:endParaRPr lang="en-US" i="1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24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Intra-Household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4506954"/>
            <a:ext cx="8915400" cy="1945045"/>
          </a:xfrm>
        </p:spPr>
        <p:txBody>
          <a:bodyPr>
            <a:normAutofit/>
          </a:bodyPr>
          <a:lstStyle/>
          <a:p>
            <a:r>
              <a:rPr lang="en-US" dirty="0" smtClean="0"/>
              <a:t>Do not account for power structures</a:t>
            </a:r>
            <a:r>
              <a:rPr lang="en-US" dirty="0"/>
              <a:t> </a:t>
            </a:r>
            <a:r>
              <a:rPr lang="en-US" dirty="0" smtClean="0"/>
              <a:t>and bargaining processes in households</a:t>
            </a:r>
          </a:p>
          <a:p>
            <a:pPr lvl="1"/>
            <a:r>
              <a:rPr lang="en-US" dirty="0" smtClean="0"/>
              <a:t>Employed household members most likely wield more control on household level choices</a:t>
            </a:r>
          </a:p>
          <a:p>
            <a:r>
              <a:rPr lang="en-US" dirty="0" smtClean="0"/>
              <a:t>Different household members most likely negotiate and arrive at a consensus</a:t>
            </a:r>
            <a:endParaRPr lang="en-US" dirty="0"/>
          </a:p>
          <a:p>
            <a:pPr lvl="1"/>
            <a:endParaRPr lang="en-US" dirty="0"/>
          </a:p>
        </p:txBody>
      </p:sp>
      <p:grpSp>
        <p:nvGrpSpPr>
          <p:cNvPr id="1027" name="Group 1026"/>
          <p:cNvGrpSpPr/>
          <p:nvPr/>
        </p:nvGrpSpPr>
        <p:grpSpPr>
          <a:xfrm>
            <a:off x="7713494" y="1312171"/>
            <a:ext cx="1499639" cy="3160620"/>
            <a:chOff x="8313264" y="1312171"/>
            <a:chExt cx="1499639" cy="3160620"/>
          </a:xfrm>
        </p:grpSpPr>
        <p:pic>
          <p:nvPicPr>
            <p:cNvPr id="1026" name="Picture 2" descr="http://previews.123rf.com/images/leremy/leremy1403/leremy140300009/26999411-Recreational-Outdoor-Leisure-Activities-Fishing-Kite-Horse-Riding-Cycling-Dog-Walking-Camping-Stick--Stock-Vector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6342" y="1312171"/>
              <a:ext cx="806561" cy="1020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1" name="Group 30"/>
            <p:cNvGrpSpPr/>
            <p:nvPr/>
          </p:nvGrpSpPr>
          <p:grpSpPr>
            <a:xfrm>
              <a:off x="8313264" y="2899629"/>
              <a:ext cx="481627" cy="1573162"/>
              <a:chOff x="8313264" y="2899629"/>
              <a:chExt cx="481627" cy="1573162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8406577" y="2899629"/>
                <a:ext cx="344129" cy="1573162"/>
                <a:chOff x="3814916" y="1730477"/>
                <a:chExt cx="344129" cy="1573162"/>
              </a:xfrm>
            </p:grpSpPr>
            <p:sp>
              <p:nvSpPr>
                <p:cNvPr id="23" name="Oval 22"/>
                <p:cNvSpPr/>
                <p:nvPr/>
              </p:nvSpPr>
              <p:spPr>
                <a:xfrm>
                  <a:off x="3814916" y="1730477"/>
                  <a:ext cx="344129" cy="245807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3814916" y="2841523"/>
                  <a:ext cx="0" cy="46211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4139381" y="2846439"/>
                  <a:ext cx="0" cy="447367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endCxn id="23" idx="4"/>
                </p:cNvCxnSpPr>
                <p:nvPr/>
              </p:nvCxnSpPr>
              <p:spPr>
                <a:xfrm flipV="1">
                  <a:off x="3982065" y="1976284"/>
                  <a:ext cx="4916" cy="58993"/>
                </a:xfrm>
                <a:prstGeom prst="line">
                  <a:avLst/>
                </a:prstGeom>
                <a:ln w="2222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Flowchart: Stored Data 29"/>
              <p:cNvSpPr/>
              <p:nvPr/>
            </p:nvSpPr>
            <p:spPr>
              <a:xfrm>
                <a:off x="8313264" y="3223326"/>
                <a:ext cx="481627" cy="758742"/>
              </a:xfrm>
              <a:prstGeom prst="flowChartOnlineStorag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8739296" y="2342569"/>
              <a:ext cx="553930" cy="598362"/>
              <a:chOff x="3873911" y="2149012"/>
              <a:chExt cx="553930" cy="598362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3873911" y="2635050"/>
                <a:ext cx="108148" cy="112324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923069" y="2441602"/>
                <a:ext cx="236858" cy="244913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982059" y="2149012"/>
                <a:ext cx="445782" cy="455571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35" name="Group 1034"/>
          <p:cNvGrpSpPr/>
          <p:nvPr/>
        </p:nvGrpSpPr>
        <p:grpSpPr>
          <a:xfrm>
            <a:off x="5382939" y="1312171"/>
            <a:ext cx="2158407" cy="3132012"/>
            <a:chOff x="5382939" y="1312171"/>
            <a:chExt cx="2158407" cy="3132012"/>
          </a:xfrm>
        </p:grpSpPr>
        <p:grpSp>
          <p:nvGrpSpPr>
            <p:cNvPr id="28" name="Group 27"/>
            <p:cNvGrpSpPr/>
            <p:nvPr/>
          </p:nvGrpSpPr>
          <p:grpSpPr>
            <a:xfrm>
              <a:off x="5880489" y="1312171"/>
              <a:ext cx="1660857" cy="3132012"/>
              <a:chOff x="5418369" y="1312171"/>
              <a:chExt cx="1660857" cy="3132012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5418369" y="2871021"/>
                <a:ext cx="606346" cy="1573162"/>
                <a:chOff x="5907522" y="2851358"/>
                <a:chExt cx="606346" cy="1573162"/>
              </a:xfrm>
            </p:grpSpPr>
            <p:grpSp>
              <p:nvGrpSpPr>
                <p:cNvPr id="16" name="Group 15"/>
                <p:cNvGrpSpPr/>
                <p:nvPr/>
              </p:nvGrpSpPr>
              <p:grpSpPr>
                <a:xfrm>
                  <a:off x="6027173" y="2851358"/>
                  <a:ext cx="344129" cy="1573162"/>
                  <a:chOff x="3814916" y="1730477"/>
                  <a:chExt cx="344129" cy="1573162"/>
                </a:xfrm>
              </p:grpSpPr>
              <p:sp>
                <p:nvSpPr>
                  <p:cNvPr id="17" name="Oval 16"/>
                  <p:cNvSpPr/>
                  <p:nvPr/>
                </p:nvSpPr>
                <p:spPr>
                  <a:xfrm>
                    <a:off x="3814916" y="1730477"/>
                    <a:ext cx="344129" cy="245807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9" name="Straight Connector 18"/>
                  <p:cNvCxnSpPr/>
                  <p:nvPr/>
                </p:nvCxnSpPr>
                <p:spPr>
                  <a:xfrm>
                    <a:off x="3814916" y="2841523"/>
                    <a:ext cx="0" cy="462116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9"/>
                  <p:cNvCxnSpPr/>
                  <p:nvPr/>
                </p:nvCxnSpPr>
                <p:spPr>
                  <a:xfrm>
                    <a:off x="4139381" y="2846439"/>
                    <a:ext cx="0" cy="447367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>
                    <a:endCxn id="17" idx="4"/>
                  </p:cNvCxnSpPr>
                  <p:nvPr/>
                </p:nvCxnSpPr>
                <p:spPr>
                  <a:xfrm flipV="1">
                    <a:off x="3982065" y="1976284"/>
                    <a:ext cx="4916" cy="58993"/>
                  </a:xfrm>
                  <a:prstGeom prst="line">
                    <a:avLst/>
                  </a:prstGeom>
                  <a:ln w="2222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" name="Trapezoid 13"/>
                <p:cNvSpPr/>
                <p:nvPr/>
              </p:nvSpPr>
              <p:spPr>
                <a:xfrm>
                  <a:off x="5907522" y="3145436"/>
                  <a:ext cx="606346" cy="836631"/>
                </a:xfrm>
                <a:prstGeom prst="trapezoid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1032" name="Picture 8" descr="http://thefeministwire.com/wp-content/uploads/2012/04/stay-at-home-mom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03016" y="1312171"/>
                <a:ext cx="976210" cy="10942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34" name="Picture 10" descr="http://thefeministwire.com/wp-content/uploads/2012/04/stay-at-home-moms-300x223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2939" y="1312171"/>
              <a:ext cx="1017737" cy="10305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1" name="Group 40"/>
            <p:cNvGrpSpPr/>
            <p:nvPr/>
          </p:nvGrpSpPr>
          <p:grpSpPr>
            <a:xfrm>
              <a:off x="6346735" y="2262079"/>
              <a:ext cx="553930" cy="598362"/>
              <a:chOff x="3873911" y="2149012"/>
              <a:chExt cx="553930" cy="598362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3873911" y="2635050"/>
                <a:ext cx="108148" cy="112324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923069" y="2441602"/>
                <a:ext cx="236858" cy="244913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982059" y="2149012"/>
                <a:ext cx="445782" cy="455571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 rot="17015247">
              <a:off x="5515829" y="2284987"/>
              <a:ext cx="553930" cy="598362"/>
              <a:chOff x="3873911" y="2149012"/>
              <a:chExt cx="553930" cy="598362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3873911" y="2635050"/>
                <a:ext cx="108148" cy="112324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923069" y="2441602"/>
                <a:ext cx="236858" cy="244913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982059" y="2149012"/>
                <a:ext cx="445782" cy="455571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37" name="Group 1036"/>
          <p:cNvGrpSpPr/>
          <p:nvPr/>
        </p:nvGrpSpPr>
        <p:grpSpPr>
          <a:xfrm>
            <a:off x="2515002" y="1312171"/>
            <a:ext cx="2515084" cy="3132012"/>
            <a:chOff x="2515002" y="1312171"/>
            <a:chExt cx="2515084" cy="3132012"/>
          </a:xfrm>
        </p:grpSpPr>
        <p:grpSp>
          <p:nvGrpSpPr>
            <p:cNvPr id="13" name="Group 12"/>
            <p:cNvGrpSpPr/>
            <p:nvPr/>
          </p:nvGrpSpPr>
          <p:grpSpPr>
            <a:xfrm>
              <a:off x="3323299" y="2871021"/>
              <a:ext cx="630990" cy="1573162"/>
              <a:chOff x="3657601" y="1730477"/>
              <a:chExt cx="630990" cy="1573162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3814916" y="1730477"/>
                <a:ext cx="344129" cy="24580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>
                <a:off x="3657601" y="2035277"/>
                <a:ext cx="630990" cy="80624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3814916" y="2841523"/>
                <a:ext cx="0" cy="46211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4139381" y="2846439"/>
                <a:ext cx="0" cy="44736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stCxn id="5" idx="0"/>
                <a:endCxn id="4" idx="4"/>
              </p:cNvCxnSpPr>
              <p:nvPr/>
            </p:nvCxnSpPr>
            <p:spPr>
              <a:xfrm flipV="1">
                <a:off x="3973096" y="1976284"/>
                <a:ext cx="13885" cy="58993"/>
              </a:xfrm>
              <a:prstGeom prst="line">
                <a:avLst/>
              </a:prstGeom>
              <a:ln w="222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030" name="Picture 6" descr="http://thumbs.dreamstime.com/z/icon-sport-man-different-activities-vector-illustration-43038198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0570" y="1312171"/>
              <a:ext cx="999516" cy="1021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25" name="Group 1024"/>
            <p:cNvGrpSpPr/>
            <p:nvPr/>
          </p:nvGrpSpPr>
          <p:grpSpPr>
            <a:xfrm>
              <a:off x="3755927" y="2276828"/>
              <a:ext cx="553930" cy="598362"/>
              <a:chOff x="3873911" y="2149012"/>
              <a:chExt cx="553930" cy="598362"/>
            </a:xfrm>
          </p:grpSpPr>
          <p:sp>
            <p:nvSpPr>
              <p:cNvPr id="1024" name="Oval 1023"/>
              <p:cNvSpPr/>
              <p:nvPr/>
            </p:nvSpPr>
            <p:spPr>
              <a:xfrm>
                <a:off x="3873911" y="2635050"/>
                <a:ext cx="108148" cy="112324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923069" y="2441602"/>
                <a:ext cx="236858" cy="244913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982059" y="2149012"/>
                <a:ext cx="445782" cy="455571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 rot="17015247">
              <a:off x="3013514" y="2270237"/>
              <a:ext cx="553930" cy="598362"/>
              <a:chOff x="3873911" y="2149012"/>
              <a:chExt cx="553930" cy="598362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3873911" y="2635050"/>
                <a:ext cx="108148" cy="112324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3923069" y="2441602"/>
                <a:ext cx="236858" cy="244913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3982059" y="2149012"/>
                <a:ext cx="445782" cy="455571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036" name="Picture 12" descr="Cartoon Man Daily Activities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002" y="1330910"/>
              <a:ext cx="942244" cy="9092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33" name="Group 1032"/>
          <p:cNvGrpSpPr/>
          <p:nvPr/>
        </p:nvGrpSpPr>
        <p:grpSpPr>
          <a:xfrm>
            <a:off x="8943546" y="2075507"/>
            <a:ext cx="2989412" cy="2436615"/>
            <a:chOff x="8943546" y="2075507"/>
            <a:chExt cx="2989412" cy="2436615"/>
          </a:xfrm>
        </p:grpSpPr>
        <p:pic>
          <p:nvPicPr>
            <p:cNvPr id="1038" name="Picture 14" descr="Kids engaging in different activities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27201" y="2075507"/>
              <a:ext cx="1005757" cy="8674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Kids engaging in different sports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43546" y="2339719"/>
              <a:ext cx="1339856" cy="7838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29" name="Group 1028"/>
            <p:cNvGrpSpPr/>
            <p:nvPr/>
          </p:nvGrpSpPr>
          <p:grpSpPr>
            <a:xfrm>
              <a:off x="10001717" y="3033913"/>
              <a:ext cx="1407052" cy="1478209"/>
              <a:chOff x="9598594" y="3043745"/>
              <a:chExt cx="1407052" cy="1478209"/>
            </a:xfrm>
          </p:grpSpPr>
          <p:pic>
            <p:nvPicPr>
              <p:cNvPr id="58" name="Picture 57" descr="C:\Documents and Settings\rpendyal\Local Settings\Temporary Internet Files\Content.IE5\1XSDSL05\MCj04382310000[1].wmf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9898735" y="3600811"/>
                <a:ext cx="742250" cy="921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61" name="Group 60"/>
              <p:cNvGrpSpPr/>
              <p:nvPr/>
            </p:nvGrpSpPr>
            <p:grpSpPr>
              <a:xfrm>
                <a:off x="10451716" y="3043745"/>
                <a:ext cx="553930" cy="598362"/>
                <a:chOff x="3873911" y="2149012"/>
                <a:chExt cx="553930" cy="598362"/>
              </a:xfrm>
            </p:grpSpPr>
            <p:sp>
              <p:nvSpPr>
                <p:cNvPr id="62" name="Oval 61"/>
                <p:cNvSpPr/>
                <p:nvPr/>
              </p:nvSpPr>
              <p:spPr>
                <a:xfrm>
                  <a:off x="3873911" y="2635050"/>
                  <a:ext cx="108148" cy="112324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3923069" y="2441602"/>
                  <a:ext cx="236858" cy="244913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3982059" y="2149012"/>
                  <a:ext cx="445782" cy="455571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 rot="17015247">
                <a:off x="9620810" y="3066653"/>
                <a:ext cx="553930" cy="598362"/>
                <a:chOff x="3873911" y="2149012"/>
                <a:chExt cx="553930" cy="598362"/>
              </a:xfrm>
            </p:grpSpPr>
            <p:sp>
              <p:nvSpPr>
                <p:cNvPr id="66" name="Oval 65"/>
                <p:cNvSpPr/>
                <p:nvPr/>
              </p:nvSpPr>
              <p:spPr>
                <a:xfrm>
                  <a:off x="3873911" y="2635050"/>
                  <a:ext cx="108148" cy="112324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6"/>
                <p:cNvSpPr/>
                <p:nvPr/>
              </p:nvSpPr>
              <p:spPr>
                <a:xfrm>
                  <a:off x="3923069" y="2441602"/>
                  <a:ext cx="236858" cy="244913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3982059" y="2149012"/>
                  <a:ext cx="445782" cy="455571"/>
                </a:xfrm>
                <a:prstGeom prst="ellipse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solidFill>
                    <a:schemeClr val="accent4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039" name="TextBox 1038"/>
          <p:cNvSpPr txBox="1"/>
          <p:nvPr/>
        </p:nvSpPr>
        <p:spPr>
          <a:xfrm>
            <a:off x="8943546" y="6478367"/>
            <a:ext cx="2968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Images : </a:t>
            </a:r>
          </a:p>
          <a:p>
            <a:r>
              <a:rPr lang="en-US" sz="600" dirty="0"/>
              <a:t>http://thefeministwire.com/2012/04/gender-equity-still-requires-a-focus-on-the-second-shift/http://www.dreamstime.com</a:t>
            </a:r>
            <a:r>
              <a:rPr lang="en-US" sz="600" dirty="0" smtClean="0"/>
              <a:t>/</a:t>
            </a:r>
          </a:p>
          <a:p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165195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primary objective of the current study is to capture intra-household interactions in household auto ownership decisions</a:t>
            </a:r>
          </a:p>
          <a:p>
            <a:endParaRPr lang="en-US" dirty="0"/>
          </a:p>
          <a:p>
            <a:r>
              <a:rPr lang="en-US" dirty="0" smtClean="0"/>
              <a:t>Uncover power structures and factors that determine the relative influence of household members on auto ownership choices</a:t>
            </a:r>
          </a:p>
          <a:p>
            <a:endParaRPr lang="en-US" dirty="0" smtClean="0"/>
          </a:p>
          <a:p>
            <a:r>
              <a:rPr lang="en-US" dirty="0" smtClean="0"/>
              <a:t>Examine the data fit and policy sensitivity implications of the proposed model in comparison to traditional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46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Unitary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425678"/>
                <a:ext cx="8915400" cy="3777622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𝑉</m:t>
                        </m:r>
                      </m:e>
                      <m:sup/>
                    </m:sSup>
                    <m:r>
                      <a:rPr lang="en-US" b="0" i="1" dirty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b="0" i="1" dirty="0" smtClean="0">
                            <a:latin typeface="Cambria Math"/>
                          </a:rPr>
                          <m:t>ε</m:t>
                        </m:r>
                      </m:e>
                      <m:sup/>
                    </m:sSup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/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𝑉</m:t>
                            </m:r>
                          </m:e>
                          <m:sup/>
                        </m:sSup>
                        <m:r>
                          <a:rPr lang="en-US" i="1" dirty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 dirty="0">
                                <a:latin typeface="Cambria Math"/>
                              </a:rPr>
                              <m:t>ε</m:t>
                            </m:r>
                          </m:e>
                          <m:sup/>
                        </m:sSup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;	   r </a:t>
                </a:r>
                <a:r>
                  <a:rPr lang="az-Cyrl-AZ" sz="1050" dirty="0" smtClean="0"/>
                  <a:t>Є</a:t>
                </a:r>
                <a:r>
                  <a:rPr lang="en-US" sz="1050" dirty="0" smtClean="0"/>
                  <a:t> </a:t>
                </a:r>
                <a:r>
                  <a:rPr lang="en-US" dirty="0" smtClean="0"/>
                  <a:t>R</a:t>
                </a:r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ψ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425678"/>
                <a:ext cx="8915400" cy="3777622"/>
              </a:xfrm>
              <a:blipFill rotWithShape="0">
                <a:blip r:embed="rId3"/>
                <a:stretch>
                  <a:fillRect l="-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2589212" y="3597880"/>
            <a:ext cx="8325690" cy="3004368"/>
            <a:chOff x="2589212" y="3125933"/>
            <a:chExt cx="8325690" cy="3004368"/>
          </a:xfrm>
        </p:grpSpPr>
        <p:grpSp>
          <p:nvGrpSpPr>
            <p:cNvPr id="15" name="Group 14"/>
            <p:cNvGrpSpPr/>
            <p:nvPr/>
          </p:nvGrpSpPr>
          <p:grpSpPr>
            <a:xfrm>
              <a:off x="2589212" y="3125933"/>
              <a:ext cx="8325690" cy="3004368"/>
              <a:chOff x="1007435" y="1256150"/>
              <a:chExt cx="10081120" cy="5096179"/>
            </a:xfrm>
          </p:grpSpPr>
          <p:pic>
            <p:nvPicPr>
              <p:cNvPr id="4" name="Content Placeholder 1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42" r="3660" b="4023"/>
              <a:stretch/>
            </p:blipFill>
            <p:spPr>
              <a:xfrm>
                <a:off x="1103446" y="2382045"/>
                <a:ext cx="9985109" cy="2843099"/>
              </a:xfrm>
              <a:prstGeom prst="rect">
                <a:avLst/>
              </a:prstGeom>
            </p:spPr>
          </p:pic>
          <p:cxnSp>
            <p:nvCxnSpPr>
              <p:cNvPr id="5" name="Straight Connector 4"/>
              <p:cNvCxnSpPr/>
              <p:nvPr/>
            </p:nvCxnSpPr>
            <p:spPr>
              <a:xfrm>
                <a:off x="1007435" y="4941168"/>
                <a:ext cx="9985109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4655840" y="2276872"/>
                <a:ext cx="0" cy="331236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23"/>
              <p:cNvGrpSpPr/>
              <p:nvPr/>
            </p:nvGrpSpPr>
            <p:grpSpPr>
              <a:xfrm>
                <a:off x="5737252" y="4901108"/>
                <a:ext cx="525462" cy="1211479"/>
                <a:chOff x="4331420" y="4901108"/>
                <a:chExt cx="394097" cy="1211479"/>
              </a:xfrm>
            </p:grpSpPr>
            <p:graphicFrame>
              <p:nvGraphicFramePr>
                <p:cNvPr id="8" name="Object 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188980452"/>
                    </p:ext>
                  </p:extLst>
                </p:nvPr>
              </p:nvGraphicFramePr>
              <p:xfrm>
                <a:off x="4331420" y="5464886"/>
                <a:ext cx="394097" cy="64770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16" name="Equation" r:id="rId5" imgW="177480" imgH="253800" progId="Equation.3">
                        <p:embed/>
                      </p:oleObj>
                    </mc:Choice>
                    <mc:Fallback>
                      <p:oleObj name="Equation" r:id="rId5" imgW="177480" imgH="253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31420" y="5464886"/>
                              <a:ext cx="394097" cy="647701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cxnSp>
              <p:nvCxnSpPr>
                <p:cNvPr id="9" name="Straight Arrow Connector 8"/>
                <p:cNvCxnSpPr/>
                <p:nvPr/>
              </p:nvCxnSpPr>
              <p:spPr>
                <a:xfrm flipV="1">
                  <a:off x="4440085" y="4901108"/>
                  <a:ext cx="0" cy="64807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25"/>
              <p:cNvGrpSpPr/>
              <p:nvPr/>
            </p:nvGrpSpPr>
            <p:grpSpPr>
              <a:xfrm>
                <a:off x="8634791" y="1694831"/>
                <a:ext cx="416624" cy="3884115"/>
                <a:chOff x="3954661" y="1705125"/>
                <a:chExt cx="312468" cy="3884115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>
                  <a:off x="3995936" y="2276872"/>
                  <a:ext cx="0" cy="331236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12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520155293"/>
                    </p:ext>
                  </p:extLst>
                </p:nvPr>
              </p:nvGraphicFramePr>
              <p:xfrm>
                <a:off x="3954661" y="1705125"/>
                <a:ext cx="312468" cy="44431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17" name="Equation" r:id="rId7" imgW="164880" imgH="164880" progId="Equation.3">
                        <p:embed/>
                      </p:oleObj>
                    </mc:Choice>
                    <mc:Fallback>
                      <p:oleObj name="Equation" r:id="rId7" imgW="164880" imgH="1648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954661" y="1705125"/>
                              <a:ext cx="312468" cy="444314"/>
                            </a:xfrm>
                            <a:prstGeom prst="rect">
                              <a:avLst/>
                            </a:prstGeom>
                            <a:noFill/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3" name="TextBox 12"/>
              <p:cNvSpPr txBox="1"/>
              <p:nvPr/>
            </p:nvSpPr>
            <p:spPr>
              <a:xfrm>
                <a:off x="4153946" y="5982996"/>
                <a:ext cx="3456384" cy="369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Segoe UI Light" pitchFamily="34" charset="0"/>
                  </a:rPr>
                  <a:t>Auto Ownership Propensity</a:t>
                </a:r>
                <a:endParaRPr lang="en-US" dirty="0">
                  <a:latin typeface="Segoe UI Light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991664" y="1256150"/>
                <a:ext cx="3512107" cy="10963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Segoe UI Light" pitchFamily="34" charset="0"/>
                  </a:rPr>
                  <a:t>Translation of Propensity into Auto Ownership Levels</a:t>
                </a:r>
                <a:endParaRPr lang="en-US" dirty="0">
                  <a:latin typeface="Segoe UI Light" pitchFamily="34" charset="0"/>
                </a:endParaRPr>
              </a:p>
            </p:txBody>
          </p:sp>
        </p:grp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7137593"/>
                </p:ext>
              </p:extLst>
            </p:nvPr>
          </p:nvGraphicFramePr>
          <p:xfrm>
            <a:off x="5281614" y="3441700"/>
            <a:ext cx="489846" cy="261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8" name="Equation" r:id="rId9" imgW="304560" imgH="164880" progId="Equation.3">
                    <p:embed/>
                  </p:oleObj>
                </mc:Choice>
                <mc:Fallback>
                  <p:oleObj name="Equation" r:id="rId9" imgW="30456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1614" y="3441700"/>
                          <a:ext cx="489846" cy="261938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22"/>
          <p:cNvGrpSpPr/>
          <p:nvPr/>
        </p:nvGrpSpPr>
        <p:grpSpPr>
          <a:xfrm>
            <a:off x="2969342" y="2271252"/>
            <a:ext cx="9117150" cy="373625"/>
            <a:chOff x="2969342" y="2271252"/>
            <a:chExt cx="9117150" cy="373625"/>
          </a:xfrm>
        </p:grpSpPr>
        <p:grpSp>
          <p:nvGrpSpPr>
            <p:cNvPr id="20" name="Group 19"/>
            <p:cNvGrpSpPr/>
            <p:nvPr/>
          </p:nvGrpSpPr>
          <p:grpSpPr>
            <a:xfrm>
              <a:off x="2969342" y="2271252"/>
              <a:ext cx="9117150" cy="373625"/>
              <a:chOff x="2969342" y="2271252"/>
              <a:chExt cx="9117150" cy="373625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2969342" y="2271252"/>
                <a:ext cx="6430297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648092" y="2271252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Probability Equation</a:t>
                </a:r>
                <a:endParaRPr lang="en-US" dirty="0"/>
              </a:p>
            </p:txBody>
          </p:sp>
        </p:grpSp>
        <p:cxnSp>
          <p:nvCxnSpPr>
            <p:cNvPr id="22" name="Straight Arrow Connector 21"/>
            <p:cNvCxnSpPr>
              <a:stCxn id="18" idx="3"/>
              <a:endCxn id="19" idx="1"/>
            </p:cNvCxnSpPr>
            <p:nvPr/>
          </p:nvCxnSpPr>
          <p:spPr>
            <a:xfrm flipV="1">
              <a:off x="9399639" y="2455918"/>
              <a:ext cx="248453" cy="21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934175" y="1485811"/>
            <a:ext cx="4395761" cy="373625"/>
            <a:chOff x="2969343" y="2271252"/>
            <a:chExt cx="4395761" cy="373625"/>
          </a:xfrm>
        </p:grpSpPr>
        <p:grpSp>
          <p:nvGrpSpPr>
            <p:cNvPr id="25" name="Group 24"/>
            <p:cNvGrpSpPr/>
            <p:nvPr/>
          </p:nvGrpSpPr>
          <p:grpSpPr>
            <a:xfrm>
              <a:off x="2969343" y="2271252"/>
              <a:ext cx="4395761" cy="373625"/>
              <a:chOff x="2969343" y="2271252"/>
              <a:chExt cx="4395761" cy="373625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2969343" y="2271252"/>
                <a:ext cx="1461980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926704" y="2271252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Propensity Equation</a:t>
                </a:r>
                <a:endParaRPr lang="en-US" dirty="0"/>
              </a:p>
            </p:txBody>
          </p:sp>
        </p:grpSp>
        <p:cxnSp>
          <p:nvCxnSpPr>
            <p:cNvPr id="26" name="Straight Arrow Connector 25"/>
            <p:cNvCxnSpPr>
              <a:stCxn id="27" idx="3"/>
              <a:endCxn id="28" idx="1"/>
            </p:cNvCxnSpPr>
            <p:nvPr/>
          </p:nvCxnSpPr>
          <p:spPr>
            <a:xfrm flipV="1">
              <a:off x="4431323" y="2455918"/>
              <a:ext cx="495381" cy="21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2934176" y="3150488"/>
            <a:ext cx="7616593" cy="371268"/>
            <a:chOff x="2969343" y="2271252"/>
            <a:chExt cx="4395761" cy="373625"/>
          </a:xfrm>
        </p:grpSpPr>
        <p:grpSp>
          <p:nvGrpSpPr>
            <p:cNvPr id="34" name="Group 33"/>
            <p:cNvGrpSpPr/>
            <p:nvPr/>
          </p:nvGrpSpPr>
          <p:grpSpPr>
            <a:xfrm>
              <a:off x="2969343" y="2271252"/>
              <a:ext cx="4395761" cy="373625"/>
              <a:chOff x="2969343" y="2271252"/>
              <a:chExt cx="4395761" cy="373625"/>
            </a:xfrm>
          </p:grpSpPr>
          <p:sp>
            <p:nvSpPr>
              <p:cNvPr id="36" name="Rounded Rectangle 35"/>
              <p:cNvSpPr/>
              <p:nvPr/>
            </p:nvSpPr>
            <p:spPr>
              <a:xfrm>
                <a:off x="2969343" y="2271252"/>
                <a:ext cx="1750359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926704" y="2271252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Limits of Thresholds</a:t>
                </a:r>
                <a:endParaRPr lang="en-US" dirty="0"/>
              </a:p>
            </p:txBody>
          </p:sp>
        </p:grpSp>
        <p:cxnSp>
          <p:nvCxnSpPr>
            <p:cNvPr id="35" name="Straight Arrow Connector 34"/>
            <p:cNvCxnSpPr>
              <a:stCxn id="36" idx="3"/>
              <a:endCxn id="37" idx="1"/>
            </p:cNvCxnSpPr>
            <p:nvPr/>
          </p:nvCxnSpPr>
          <p:spPr>
            <a:xfrm flipV="1">
              <a:off x="4719702" y="2455918"/>
              <a:ext cx="207002" cy="21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366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Compromise Type Interactions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9212" y="1514166"/>
                <a:ext cx="8915400" cy="377762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i="1" dirty="0" smtClean="0">
                    <a:latin typeface="Cambria Math" panose="02040503050406030204" pitchFamily="18" charset="0"/>
                  </a:rPr>
                  <a:t>J</a:t>
                </a:r>
                <a:r>
                  <a:rPr lang="en-US" dirty="0" smtClean="0">
                    <a:latin typeface="Cambria Math" panose="02040503050406030204" pitchFamily="18" charset="0"/>
                  </a:rPr>
                  <a:t> people in a household</a:t>
                </a: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f>
                                  <m:f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den>
                                </m:f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/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 dirty="0">
                            <a:latin typeface="Cambria Math"/>
                          </a:rPr>
                          <m:t>∗</m:t>
                        </m:r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b="0" i="1" dirty="0" smtClean="0">
                            <a:latin typeface="Cambria Math"/>
                          </a:rPr>
                          <m:t>ε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f>
                                  <m:f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den>
                                </m:f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/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</m:nary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den>
                        </m:f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𝑉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  <m:r>
                              <a:rPr lang="en-US" i="1" dirty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 dirty="0">
                                    <a:latin typeface="Cambria Math"/>
                                  </a:rPr>
                                  <m:t>ε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</m:e>
                        </m:d>
                      </m:e>
                    </m:nary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/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p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den>
                            </m:f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p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US" i="1" dirty="0">
                                    <a:latin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 dirty="0">
                                        <a:latin typeface="Cambria Math"/>
                                      </a:rPr>
                                      <m:t>ε</m:t>
                                    </m:r>
                                  </m:e>
                                  <m:sup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d>
                          </m:e>
                        </m:nary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1514166"/>
                <a:ext cx="8915400" cy="3777622"/>
              </a:xfrm>
              <a:blipFill rotWithShape="0">
                <a:blip r:embed="rId2"/>
                <a:stretch>
                  <a:fillRect l="-342" t="-1129" b="-1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2969342" y="3047125"/>
            <a:ext cx="4999015" cy="371477"/>
            <a:chOff x="2969342" y="2271252"/>
            <a:chExt cx="20601923" cy="373625"/>
          </a:xfrm>
        </p:grpSpPr>
        <p:grpSp>
          <p:nvGrpSpPr>
            <p:cNvPr id="5" name="Group 4"/>
            <p:cNvGrpSpPr/>
            <p:nvPr/>
          </p:nvGrpSpPr>
          <p:grpSpPr>
            <a:xfrm>
              <a:off x="2969342" y="2271252"/>
              <a:ext cx="20601923" cy="373625"/>
              <a:chOff x="2969342" y="2271252"/>
              <a:chExt cx="20601923" cy="373625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2969342" y="2271252"/>
                <a:ext cx="6430297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689303" y="2271252"/>
                <a:ext cx="12881962" cy="373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HH Individual’s propensity</a:t>
                </a:r>
                <a:endParaRPr lang="en-US" dirty="0"/>
              </a:p>
            </p:txBody>
          </p:sp>
        </p:grpSp>
        <p:cxnSp>
          <p:nvCxnSpPr>
            <p:cNvPr id="6" name="Straight Arrow Connector 5"/>
            <p:cNvCxnSpPr>
              <a:stCxn id="7" idx="3"/>
            </p:cNvCxnSpPr>
            <p:nvPr/>
          </p:nvCxnSpPr>
          <p:spPr>
            <a:xfrm flipV="1">
              <a:off x="9399641" y="2458064"/>
              <a:ext cx="128966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2934175" y="2229068"/>
            <a:ext cx="5119579" cy="404092"/>
            <a:chOff x="2969343" y="2271251"/>
            <a:chExt cx="4029283" cy="373626"/>
          </a:xfrm>
        </p:grpSpPr>
        <p:grpSp>
          <p:nvGrpSpPr>
            <p:cNvPr id="10" name="Group 9"/>
            <p:cNvGrpSpPr/>
            <p:nvPr/>
          </p:nvGrpSpPr>
          <p:grpSpPr>
            <a:xfrm>
              <a:off x="2969343" y="2271251"/>
              <a:ext cx="4029283" cy="373626"/>
              <a:chOff x="2969343" y="2271251"/>
              <a:chExt cx="4029283" cy="373626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2969343" y="2271252"/>
                <a:ext cx="1776334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926704" y="2271251"/>
                <a:ext cx="2071922" cy="341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Household Propensity</a:t>
                </a:r>
                <a:endParaRPr lang="en-US" dirty="0"/>
              </a:p>
            </p:txBody>
          </p:sp>
        </p:grpSp>
        <p:cxnSp>
          <p:nvCxnSpPr>
            <p:cNvPr id="11" name="Straight Arrow Connector 10"/>
            <p:cNvCxnSpPr>
              <a:stCxn id="12" idx="3"/>
              <a:endCxn id="13" idx="1"/>
            </p:cNvCxnSpPr>
            <p:nvPr/>
          </p:nvCxnSpPr>
          <p:spPr>
            <a:xfrm flipV="1">
              <a:off x="4745677" y="2458064"/>
              <a:ext cx="181026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934176" y="3924212"/>
            <a:ext cx="7417301" cy="418371"/>
            <a:chOff x="2969343" y="2271252"/>
            <a:chExt cx="3353838" cy="373625"/>
          </a:xfrm>
        </p:grpSpPr>
        <p:grpSp>
          <p:nvGrpSpPr>
            <p:cNvPr id="15" name="Group 14"/>
            <p:cNvGrpSpPr/>
            <p:nvPr/>
          </p:nvGrpSpPr>
          <p:grpSpPr>
            <a:xfrm>
              <a:off x="2969343" y="2271252"/>
              <a:ext cx="3353838" cy="373625"/>
              <a:chOff x="2969343" y="2271252"/>
              <a:chExt cx="3353838" cy="373625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2969343" y="2271252"/>
                <a:ext cx="1750359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926704" y="2271252"/>
                <a:ext cx="1396477" cy="32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Household propensity</a:t>
                </a:r>
                <a:endParaRPr lang="en-US" dirty="0"/>
              </a:p>
            </p:txBody>
          </p:sp>
        </p:grpSp>
        <p:cxnSp>
          <p:nvCxnSpPr>
            <p:cNvPr id="16" name="Straight Arrow Connector 15"/>
            <p:cNvCxnSpPr>
              <a:stCxn id="17" idx="3"/>
              <a:endCxn id="18" idx="1"/>
            </p:cNvCxnSpPr>
            <p:nvPr/>
          </p:nvCxnSpPr>
          <p:spPr>
            <a:xfrm flipV="1">
              <a:off x="4719702" y="2458064"/>
              <a:ext cx="20700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2969343" y="4756547"/>
            <a:ext cx="9117150" cy="373625"/>
            <a:chOff x="2969342" y="2271252"/>
            <a:chExt cx="9117150" cy="373625"/>
          </a:xfrm>
        </p:grpSpPr>
        <p:grpSp>
          <p:nvGrpSpPr>
            <p:cNvPr id="23" name="Group 22"/>
            <p:cNvGrpSpPr/>
            <p:nvPr/>
          </p:nvGrpSpPr>
          <p:grpSpPr>
            <a:xfrm>
              <a:off x="2969342" y="2271252"/>
              <a:ext cx="9117150" cy="373625"/>
              <a:chOff x="2969342" y="2271252"/>
              <a:chExt cx="9117150" cy="373625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2969342" y="2271252"/>
                <a:ext cx="6430297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9648092" y="2271252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Probability Equation</a:t>
                </a:r>
                <a:endParaRPr lang="en-US" dirty="0"/>
              </a:p>
            </p:txBody>
          </p:sp>
        </p:grpSp>
        <p:cxnSp>
          <p:nvCxnSpPr>
            <p:cNvPr id="24" name="Straight Arrow Connector 23"/>
            <p:cNvCxnSpPr>
              <a:stCxn id="25" idx="3"/>
              <a:endCxn id="26" idx="1"/>
            </p:cNvCxnSpPr>
            <p:nvPr/>
          </p:nvCxnSpPr>
          <p:spPr>
            <a:xfrm flipV="1">
              <a:off x="9399639" y="2455918"/>
              <a:ext cx="248453" cy="21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741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Capitulation Type Interactions (Altruistic)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/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</m:nary>
                  </m:oMath>
                </a14:m>
                <a:endParaRPr lang="en-US" dirty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𝐽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/>
              </a:p>
              <a:p>
                <a:endParaRPr lang="en-US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 dirty="0">
                            <a:latin typeface="Cambria Math"/>
                          </a:rPr>
                          <m:t>∗</m:t>
                        </m:r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p>
                    </m:sSubSup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b="0" i="1" dirty="0" smtClean="0">
                            <a:latin typeface="Cambria Math"/>
                          </a:rPr>
                          <m:t>ε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/>
                      <m:sup>
                        <m:r>
                          <a:rPr lang="en-US" i="1">
                            <a:latin typeface="Cambria Math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f>
                                  <m:f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den>
                                </m:f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/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∗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</m:nary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𝐽</m:t>
                        </m:r>
                      </m:sup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</m:acc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𝑉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  <m:r>
                              <a:rPr lang="en-US" i="1" dirty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l-GR" i="1" dirty="0">
                                    <a:latin typeface="Cambria Math"/>
                                  </a:rPr>
                                  <m:t>ε</m:t>
                                </m:r>
                              </m:e>
                              <m:sup>
                                <m:r>
                                  <a:rPr lang="en-US" i="1" dirty="0">
                                    <a:latin typeface="Cambria Math"/>
                                  </a:rPr>
                                  <m:t>𝑖</m:t>
                                </m:r>
                              </m:sup>
                            </m:sSup>
                          </m:e>
                        </m:d>
                      </m:e>
                    </m:nary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/>
                          <m:sup>
                            <m:r>
                              <a:rPr lang="en-US" i="1"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p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  <m:r>
                                  <a:rPr lang="en-US" i="1" dirty="0">
                                    <a:latin typeface="Cambria Math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i="1" dirty="0">
                                        <a:latin typeface="Cambria Math"/>
                                      </a:rPr>
                                      <m:t>ε</m:t>
                                    </m:r>
                                  </m:e>
                                  <m:sup>
                                    <m:r>
                                      <a:rPr lang="en-US" i="1" dirty="0">
                                        <a:latin typeface="Cambria Math"/>
                                      </a:rPr>
                                      <m:t>𝑖</m:t>
                                    </m:r>
                                  </m:sup>
                                </m:sSup>
                              </m:e>
                            </m:d>
                          </m:e>
                        </m:nary>
                        <m:r>
                          <a:rPr lang="en-US" i="1"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ψ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342" t="-9677" b="-13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2969342" y="2965473"/>
            <a:ext cx="6526350" cy="406238"/>
            <a:chOff x="2969342" y="2271252"/>
            <a:chExt cx="20601923" cy="373625"/>
          </a:xfrm>
        </p:grpSpPr>
        <p:grpSp>
          <p:nvGrpSpPr>
            <p:cNvPr id="5" name="Group 4"/>
            <p:cNvGrpSpPr/>
            <p:nvPr/>
          </p:nvGrpSpPr>
          <p:grpSpPr>
            <a:xfrm>
              <a:off x="2969342" y="2271252"/>
              <a:ext cx="20601923" cy="373625"/>
              <a:chOff x="2969342" y="2271252"/>
              <a:chExt cx="20601923" cy="373625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2969342" y="2271252"/>
                <a:ext cx="6430297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689304" y="2271252"/>
                <a:ext cx="12881961" cy="339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Weights for each HH Individual</a:t>
                </a:r>
                <a:endParaRPr lang="en-US" dirty="0"/>
              </a:p>
            </p:txBody>
          </p:sp>
        </p:grpSp>
        <p:cxnSp>
          <p:nvCxnSpPr>
            <p:cNvPr id="6" name="Straight Arrow Connector 5"/>
            <p:cNvCxnSpPr>
              <a:stCxn id="7" idx="3"/>
            </p:cNvCxnSpPr>
            <p:nvPr/>
          </p:nvCxnSpPr>
          <p:spPr>
            <a:xfrm flipV="1">
              <a:off x="9399641" y="2458064"/>
              <a:ext cx="128966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2934175" y="4608857"/>
            <a:ext cx="6995271" cy="404094"/>
            <a:chOff x="2969343" y="2271249"/>
            <a:chExt cx="3160617" cy="373628"/>
          </a:xfrm>
        </p:grpSpPr>
        <p:grpSp>
          <p:nvGrpSpPr>
            <p:cNvPr id="10" name="Group 9"/>
            <p:cNvGrpSpPr/>
            <p:nvPr/>
          </p:nvGrpSpPr>
          <p:grpSpPr>
            <a:xfrm>
              <a:off x="2969343" y="2271249"/>
              <a:ext cx="3160617" cy="373628"/>
              <a:chOff x="2969343" y="2271249"/>
              <a:chExt cx="3160617" cy="373628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2969343" y="2271252"/>
                <a:ext cx="1776334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926704" y="2271249"/>
                <a:ext cx="1203256" cy="341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Household Propensity</a:t>
                </a:r>
                <a:endParaRPr lang="en-US" dirty="0"/>
              </a:p>
            </p:txBody>
          </p:sp>
        </p:grpSp>
        <p:cxnSp>
          <p:nvCxnSpPr>
            <p:cNvPr id="11" name="Straight Arrow Connector 10"/>
            <p:cNvCxnSpPr>
              <a:stCxn id="12" idx="3"/>
              <a:endCxn id="13" idx="1"/>
            </p:cNvCxnSpPr>
            <p:nvPr/>
          </p:nvCxnSpPr>
          <p:spPr>
            <a:xfrm flipV="1">
              <a:off x="4745677" y="2451313"/>
              <a:ext cx="181027" cy="67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2934176" y="3842151"/>
            <a:ext cx="5184055" cy="418371"/>
            <a:chOff x="2969343" y="2271252"/>
            <a:chExt cx="2344044" cy="373625"/>
          </a:xfrm>
        </p:grpSpPr>
        <p:grpSp>
          <p:nvGrpSpPr>
            <p:cNvPr id="15" name="Group 14"/>
            <p:cNvGrpSpPr/>
            <p:nvPr/>
          </p:nvGrpSpPr>
          <p:grpSpPr>
            <a:xfrm>
              <a:off x="2969343" y="2271252"/>
              <a:ext cx="2344044" cy="373625"/>
              <a:chOff x="2969343" y="2271252"/>
              <a:chExt cx="2344044" cy="373625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2969343" y="2271252"/>
                <a:ext cx="735265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16910" y="2293149"/>
                <a:ext cx="1396477" cy="32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Individual’s propensity</a:t>
                </a:r>
                <a:endParaRPr lang="en-US" dirty="0"/>
              </a:p>
            </p:txBody>
          </p:sp>
        </p:grpSp>
        <p:cxnSp>
          <p:nvCxnSpPr>
            <p:cNvPr id="16" name="Straight Arrow Connector 15"/>
            <p:cNvCxnSpPr>
              <a:stCxn id="17" idx="3"/>
              <a:endCxn id="18" idx="1"/>
            </p:cNvCxnSpPr>
            <p:nvPr/>
          </p:nvCxnSpPr>
          <p:spPr>
            <a:xfrm flipV="1">
              <a:off x="3704608" y="2458064"/>
              <a:ext cx="21230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969343" y="5483375"/>
            <a:ext cx="9117150" cy="373625"/>
            <a:chOff x="2969342" y="2271252"/>
            <a:chExt cx="9117150" cy="373625"/>
          </a:xfrm>
        </p:grpSpPr>
        <p:grpSp>
          <p:nvGrpSpPr>
            <p:cNvPr id="20" name="Group 19"/>
            <p:cNvGrpSpPr/>
            <p:nvPr/>
          </p:nvGrpSpPr>
          <p:grpSpPr>
            <a:xfrm>
              <a:off x="2969342" y="2271252"/>
              <a:ext cx="9117150" cy="373625"/>
              <a:chOff x="2969342" y="2271252"/>
              <a:chExt cx="9117150" cy="373625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2969342" y="2271252"/>
                <a:ext cx="6430297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9648092" y="2271252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Probability Equation</a:t>
                </a:r>
                <a:endParaRPr lang="en-US" dirty="0"/>
              </a:p>
            </p:txBody>
          </p:sp>
        </p:grpSp>
        <p:cxnSp>
          <p:nvCxnSpPr>
            <p:cNvPr id="21" name="Straight Arrow Connector 20"/>
            <p:cNvCxnSpPr>
              <a:stCxn id="22" idx="3"/>
              <a:endCxn id="23" idx="1"/>
            </p:cNvCxnSpPr>
            <p:nvPr/>
          </p:nvCxnSpPr>
          <p:spPr>
            <a:xfrm flipV="1">
              <a:off x="9399639" y="2455918"/>
              <a:ext cx="248453" cy="21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3016238" y="2154029"/>
            <a:ext cx="6631855" cy="418371"/>
            <a:chOff x="2969343" y="2271252"/>
            <a:chExt cx="2344044" cy="373625"/>
          </a:xfrm>
        </p:grpSpPr>
        <p:grpSp>
          <p:nvGrpSpPr>
            <p:cNvPr id="36" name="Group 35"/>
            <p:cNvGrpSpPr/>
            <p:nvPr/>
          </p:nvGrpSpPr>
          <p:grpSpPr>
            <a:xfrm>
              <a:off x="2969343" y="2271252"/>
              <a:ext cx="2344044" cy="373625"/>
              <a:chOff x="2969343" y="2271252"/>
              <a:chExt cx="2344044" cy="373625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2969343" y="2271252"/>
                <a:ext cx="735265" cy="373625"/>
              </a:xfrm>
              <a:prstGeom prst="round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916910" y="2293149"/>
                <a:ext cx="1396477" cy="329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Household propensity</a:t>
                </a:r>
                <a:endParaRPr lang="en-US" dirty="0"/>
              </a:p>
            </p:txBody>
          </p:sp>
        </p:grpSp>
        <p:cxnSp>
          <p:nvCxnSpPr>
            <p:cNvPr id="37" name="Straight Arrow Connector 36"/>
            <p:cNvCxnSpPr>
              <a:stCxn id="38" idx="3"/>
              <a:endCxn id="39" idx="1"/>
            </p:cNvCxnSpPr>
            <p:nvPr/>
          </p:nvCxnSpPr>
          <p:spPr>
            <a:xfrm flipV="1">
              <a:off x="3704608" y="2458064"/>
              <a:ext cx="21230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667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3327</TotalTime>
  <Words>1323</Words>
  <Application>Microsoft Office PowerPoint</Application>
  <PresentationFormat>Widescreen</PresentationFormat>
  <Paragraphs>523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Cambria Math</vt:lpstr>
      <vt:lpstr>Century Gothic</vt:lpstr>
      <vt:lpstr>Segoe UI Light</vt:lpstr>
      <vt:lpstr>Wingdings</vt:lpstr>
      <vt:lpstr>Wingdings 3</vt:lpstr>
      <vt:lpstr>Wisp</vt:lpstr>
      <vt:lpstr>Equation</vt:lpstr>
      <vt:lpstr>Intra-Household Interactions in Auto-Ownership Decisions</vt:lpstr>
      <vt:lpstr>Introduction</vt:lpstr>
      <vt:lpstr>Traditional Modeling Methods-Modified</vt:lpstr>
      <vt:lpstr>Traditional Modeling Methods …</vt:lpstr>
      <vt:lpstr>Intra-Household Interactions</vt:lpstr>
      <vt:lpstr>Objectives </vt:lpstr>
      <vt:lpstr>Unitary Model</vt:lpstr>
      <vt:lpstr>Compromise Type Interactions Model</vt:lpstr>
      <vt:lpstr>Capitulation Type Interactions (Altruistic) Model</vt:lpstr>
      <vt:lpstr>Autocratic Type Interactions Model</vt:lpstr>
      <vt:lpstr>Weighted Propensities</vt:lpstr>
      <vt:lpstr>Weighted Thresholds &amp; Propensities</vt:lpstr>
      <vt:lpstr>Data</vt:lpstr>
      <vt:lpstr>Empirical Results (Weighted Thresholds &amp; Propensities)</vt:lpstr>
      <vt:lpstr>Empirical Results (Weighted Thresholds &amp; Propensities) …</vt:lpstr>
      <vt:lpstr>Empirical Results (Weighted Thresholds &amp; Propensities) …</vt:lpstr>
      <vt:lpstr>Model Performance</vt:lpstr>
      <vt:lpstr>Conclusion</vt:lpstr>
      <vt:lpstr>Thank You  Contact Information       </vt:lpstr>
    </vt:vector>
  </TitlesOfParts>
  <Company>Old Dominion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Integrated Model of Intensity of Activity Opportunities on Supply Side and Tour Destination &amp; Departure Time Choices on Demand Side</dc:title>
  <dc:creator>Paleti, Rajesh</dc:creator>
  <cp:lastModifiedBy>Paleti Siva Sai Krishna, Chaitanya</cp:lastModifiedBy>
  <cp:revision>143</cp:revision>
  <dcterms:created xsi:type="dcterms:W3CDTF">2015-05-08T00:34:44Z</dcterms:created>
  <dcterms:modified xsi:type="dcterms:W3CDTF">2015-05-18T03:35:10Z</dcterms:modified>
</cp:coreProperties>
</file>