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82" r:id="rId4"/>
    <p:sldId id="271" r:id="rId5"/>
    <p:sldId id="274" r:id="rId6"/>
    <p:sldId id="275" r:id="rId7"/>
    <p:sldId id="276" r:id="rId8"/>
    <p:sldId id="277" r:id="rId9"/>
    <p:sldId id="279" r:id="rId10"/>
    <p:sldId id="278" r:id="rId11"/>
    <p:sldId id="270" r:id="rId12"/>
    <p:sldId id="257" r:id="rId13"/>
    <p:sldId id="258" r:id="rId14"/>
    <p:sldId id="262" r:id="rId15"/>
    <p:sldId id="261" r:id="rId16"/>
    <p:sldId id="259" r:id="rId17"/>
    <p:sldId id="260" r:id="rId18"/>
    <p:sldId id="263" r:id="rId19"/>
    <p:sldId id="265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3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E21E2A-2A78-429A-8843-C495C2F6B8D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A9AA96-620B-4F9D-BC09-112DECF29F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21E2A-2A78-429A-8843-C495C2F6B8D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9AA96-620B-4F9D-BC09-112DECF29F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21E2A-2A78-429A-8843-C495C2F6B8D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9AA96-620B-4F9D-BC09-112DECF29F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21E2A-2A78-429A-8843-C495C2F6B8D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9AA96-620B-4F9D-BC09-112DECF29FE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21E2A-2A78-429A-8843-C495C2F6B8D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9AA96-620B-4F9D-BC09-112DECF29FE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21E2A-2A78-429A-8843-C495C2F6B8D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9AA96-620B-4F9D-BC09-112DECF29F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21E2A-2A78-429A-8843-C495C2F6B8D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9AA96-620B-4F9D-BC09-112DECF29FE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21E2A-2A78-429A-8843-C495C2F6B8D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9AA96-620B-4F9D-BC09-112DECF29FE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E21E2A-2A78-429A-8843-C495C2F6B8D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9AA96-620B-4F9D-BC09-112DECF29F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CE21E2A-2A78-429A-8843-C495C2F6B8D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9AA96-620B-4F9D-BC09-112DECF29FE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CE21E2A-2A78-429A-8843-C495C2F6B8D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A9AA96-620B-4F9D-BC09-112DECF29FE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CE21E2A-2A78-429A-8843-C495C2F6B8D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A9AA96-620B-4F9D-BC09-112DECF29F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Parcel Level Demographic Forecasting Process Integrating Land Use and Transportation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Tom Williams, AICP, TTI</a:t>
            </a:r>
          </a:p>
          <a:p>
            <a:r>
              <a:rPr lang="en-US" dirty="0" err="1" smtClean="0"/>
              <a:t>Geena</a:t>
            </a:r>
            <a:r>
              <a:rPr lang="en-US" dirty="0" smtClean="0"/>
              <a:t> </a:t>
            </a:r>
            <a:r>
              <a:rPr lang="en-US" dirty="0" err="1" smtClean="0"/>
              <a:t>Maskey</a:t>
            </a:r>
            <a:r>
              <a:rPr lang="en-US" dirty="0" smtClean="0"/>
              <a:t>, CAMPO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Parcels are real, TAZs are not</a:t>
            </a:r>
          </a:p>
          <a:p>
            <a:r>
              <a:rPr lang="en-US" dirty="0" smtClean="0"/>
              <a:t>Density </a:t>
            </a:r>
            <a:r>
              <a:rPr lang="en-US" dirty="0"/>
              <a:t>I</a:t>
            </a:r>
            <a:r>
              <a:rPr lang="en-US" dirty="0" smtClean="0"/>
              <a:t>neffective </a:t>
            </a:r>
            <a:r>
              <a:rPr lang="en-US" dirty="0" smtClean="0"/>
              <a:t>for 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Allocation </a:t>
            </a:r>
            <a:r>
              <a:rPr lang="en-US" dirty="0" smtClean="0"/>
              <a:t>to </a:t>
            </a:r>
            <a:r>
              <a:rPr lang="en-US" dirty="0" smtClean="0"/>
              <a:t>Small </a:t>
            </a:r>
            <a:r>
              <a:rPr lang="en-US" dirty="0"/>
              <a:t>P</a:t>
            </a:r>
            <a:r>
              <a:rPr lang="en-US" dirty="0" smtClean="0"/>
              <a:t>arcels</a:t>
            </a:r>
            <a:endParaRPr lang="en-US" dirty="0" smtClean="0"/>
          </a:p>
          <a:p>
            <a:pPr lvl="1"/>
            <a:r>
              <a:rPr lang="en-US" dirty="0" smtClean="0"/>
              <a:t>Created Combined </a:t>
            </a:r>
            <a:r>
              <a:rPr lang="en-US" dirty="0" smtClean="0"/>
              <a:t>Method</a:t>
            </a:r>
            <a:r>
              <a:rPr lang="en-US" dirty="0" smtClean="0"/>
              <a:t>, using </a:t>
            </a:r>
            <a:r>
              <a:rPr lang="en-US" dirty="0"/>
              <a:t>E</a:t>
            </a:r>
            <a:r>
              <a:rPr lang="en-US" dirty="0" smtClean="0"/>
              <a:t>xplicit </a:t>
            </a:r>
            <a:r>
              <a:rPr lang="en-US" dirty="0" smtClean="0"/>
              <a:t>M</a:t>
            </a:r>
            <a:r>
              <a:rPr lang="en-US" dirty="0" smtClean="0"/>
              <a:t>aximums Units/Parcel</a:t>
            </a:r>
            <a:endParaRPr lang="en-US" dirty="0" smtClean="0"/>
          </a:p>
          <a:p>
            <a:pPr lvl="1"/>
            <a:r>
              <a:rPr lang="en-US" dirty="0" smtClean="0"/>
              <a:t>Mostly </a:t>
            </a:r>
            <a:r>
              <a:rPr lang="en-US" dirty="0" smtClean="0"/>
              <a:t>Housing </a:t>
            </a:r>
            <a:r>
              <a:rPr lang="en-US" dirty="0"/>
              <a:t>S</a:t>
            </a:r>
            <a:r>
              <a:rPr lang="en-US" dirty="0" smtClean="0"/>
              <a:t>ubdivisions</a:t>
            </a:r>
            <a:r>
              <a:rPr lang="en-US" dirty="0" smtClean="0"/>
              <a:t>, where </a:t>
            </a:r>
            <a:r>
              <a:rPr lang="en-US" dirty="0" smtClean="0"/>
              <a:t>Maximum </a:t>
            </a:r>
            <a:r>
              <a:rPr lang="en-US" dirty="0" smtClean="0"/>
              <a:t>is 1 </a:t>
            </a:r>
            <a:r>
              <a:rPr lang="en-US" dirty="0" smtClean="0"/>
              <a:t>Unit </a:t>
            </a:r>
            <a:r>
              <a:rPr lang="en-US" dirty="0" smtClean="0"/>
              <a:t>per </a:t>
            </a:r>
            <a:r>
              <a:rPr lang="en-US" dirty="0" smtClean="0"/>
              <a:t>Parcel</a:t>
            </a:r>
            <a:endParaRPr lang="en-US" dirty="0" smtClean="0"/>
          </a:p>
          <a:p>
            <a:r>
              <a:rPr lang="en-US" dirty="0" smtClean="0"/>
              <a:t>Allowed </a:t>
            </a:r>
            <a:r>
              <a:rPr lang="en-US" dirty="0" smtClean="0"/>
              <a:t>Direct </a:t>
            </a:r>
            <a:r>
              <a:rPr lang="en-US" dirty="0"/>
              <a:t>I</a:t>
            </a:r>
            <a:r>
              <a:rPr lang="en-US" dirty="0" smtClean="0"/>
              <a:t>nput </a:t>
            </a:r>
            <a:r>
              <a:rPr lang="en-US" dirty="0" smtClean="0"/>
              <a:t>for </a:t>
            </a:r>
            <a:r>
              <a:rPr lang="en-US" dirty="0" smtClean="0"/>
              <a:t>Known </a:t>
            </a:r>
            <a:r>
              <a:rPr lang="en-US" dirty="0"/>
              <a:t>D</a:t>
            </a:r>
            <a:r>
              <a:rPr lang="en-US" dirty="0" smtClean="0"/>
              <a:t>evelopments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Grumpy About Parcels</a:t>
            </a:r>
            <a:endParaRPr lang="en-US" dirty="0"/>
          </a:p>
        </p:txBody>
      </p:sp>
      <p:pic>
        <p:nvPicPr>
          <p:cNvPr id="6146" name="Picture 2" descr="Image result for grumpy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58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Was the Model Implemented?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Linking Land Use and Regional </a:t>
            </a:r>
            <a:r>
              <a:rPr lang="en-US" dirty="0" smtClean="0"/>
              <a:t>Parcel Demographic </a:t>
            </a:r>
            <a:r>
              <a:rPr lang="en-US" dirty="0" smtClean="0"/>
              <a:t>Forecasting</a:t>
            </a:r>
            <a:endParaRPr lang="en-US" dirty="0"/>
          </a:p>
        </p:txBody>
      </p:sp>
      <p:pic>
        <p:nvPicPr>
          <p:cNvPr id="6146" name="Picture 2" descr="C:\Users\t-williams\AppData\Local\Microsoft\Windows\Temporary Internet Files\Content.IE5\8BNVIM34\2136954043_b670879bac_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5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-williams\AppData\Local\Microsoft\Windows\Temporary Internet Files\Content.IE5\OOOFI1I9\clipart_of_16510_sm_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6248400" cy="4525963"/>
          </a:xfrm>
        </p:spPr>
        <p:txBody>
          <a:bodyPr/>
          <a:lstStyle/>
          <a:p>
            <a:r>
              <a:rPr lang="en-US" dirty="0"/>
              <a:t>Met with City Planners, Engineers, </a:t>
            </a:r>
            <a:r>
              <a:rPr lang="en-US" dirty="0" smtClean="0"/>
              <a:t>Administrators in Local Agencies</a:t>
            </a:r>
            <a:endParaRPr lang="en-US" dirty="0"/>
          </a:p>
          <a:p>
            <a:r>
              <a:rPr lang="en-US" dirty="0" smtClean="0"/>
              <a:t>6 </a:t>
            </a:r>
            <a:r>
              <a:rPr lang="en-US" dirty="0" smtClean="0"/>
              <a:t>Workshops for 6 Counties</a:t>
            </a:r>
          </a:p>
          <a:p>
            <a:r>
              <a:rPr lang="en-US" dirty="0" smtClean="0"/>
              <a:t>Request from MPO TAC</a:t>
            </a:r>
          </a:p>
          <a:p>
            <a:r>
              <a:rPr lang="en-US" dirty="0" smtClean="0"/>
              <a:t>Data Requested</a:t>
            </a:r>
          </a:p>
          <a:p>
            <a:pPr lvl="1"/>
            <a:r>
              <a:rPr lang="en-US" dirty="0" smtClean="0"/>
              <a:t>Comprehensive Plans</a:t>
            </a:r>
          </a:p>
          <a:p>
            <a:pPr lvl="1"/>
            <a:r>
              <a:rPr lang="en-US" dirty="0" smtClean="0"/>
              <a:t>Land </a:t>
            </a:r>
            <a:r>
              <a:rPr lang="en-US" dirty="0" smtClean="0"/>
              <a:t>Use Maps</a:t>
            </a:r>
          </a:p>
          <a:p>
            <a:pPr lvl="1"/>
            <a:r>
              <a:rPr lang="en-US" dirty="0" smtClean="0"/>
              <a:t>GIS Layers</a:t>
            </a:r>
            <a:endParaRPr lang="en-US" dirty="0" smtClean="0"/>
          </a:p>
          <a:p>
            <a:pPr lvl="1"/>
            <a:r>
              <a:rPr lang="en-US" dirty="0" smtClean="0"/>
              <a:t>Scans of PDFs, </a:t>
            </a:r>
            <a:r>
              <a:rPr lang="en-US" dirty="0" smtClean="0"/>
              <a:t>Paper </a:t>
            </a:r>
            <a:r>
              <a:rPr lang="en-US" dirty="0" smtClean="0"/>
              <a:t>maps</a:t>
            </a:r>
          </a:p>
          <a:p>
            <a:pPr lvl="1"/>
            <a:r>
              <a:rPr lang="en-US" dirty="0" smtClean="0"/>
              <a:t>Tagged Parcels with </a:t>
            </a:r>
            <a:r>
              <a:rPr lang="en-US" dirty="0" smtClean="0"/>
              <a:t>Land </a:t>
            </a: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C</a:t>
            </a:r>
            <a:r>
              <a:rPr lang="en-US" dirty="0" smtClean="0"/>
              <a:t>odes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Gathering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69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Mostly 2035</a:t>
            </a:r>
          </a:p>
          <a:p>
            <a:r>
              <a:rPr lang="en-US" dirty="0" smtClean="0"/>
              <a:t>City of </a:t>
            </a:r>
            <a:r>
              <a:rPr lang="en-US" dirty="0" smtClean="0"/>
              <a:t>Austin: Good Participation for Goal Densities</a:t>
            </a:r>
            <a:endParaRPr lang="en-US" dirty="0" smtClean="0"/>
          </a:p>
          <a:p>
            <a:r>
              <a:rPr lang="en-US" dirty="0" smtClean="0"/>
              <a:t>Reviewed by </a:t>
            </a:r>
            <a:r>
              <a:rPr lang="en-US" dirty="0" smtClean="0"/>
              <a:t>CAMPO </a:t>
            </a:r>
            <a:r>
              <a:rPr lang="en-US" dirty="0" smtClean="0"/>
              <a:t>Staff </a:t>
            </a:r>
            <a:r>
              <a:rPr lang="en-US" dirty="0" smtClean="0"/>
              <a:t>using Google Earth</a:t>
            </a:r>
          </a:p>
          <a:p>
            <a:r>
              <a:rPr lang="en-US" dirty="0" smtClean="0"/>
              <a:t>Finding </a:t>
            </a:r>
            <a:r>
              <a:rPr lang="en-US" dirty="0" smtClean="0"/>
              <a:t>People </a:t>
            </a:r>
            <a:r>
              <a:rPr lang="en-US" dirty="0"/>
              <a:t>K</a:t>
            </a:r>
            <a:r>
              <a:rPr lang="en-US" dirty="0" smtClean="0"/>
              <a:t>nowledgeable </a:t>
            </a:r>
            <a:r>
              <a:rPr lang="en-US" dirty="0" smtClean="0"/>
              <a:t>of </a:t>
            </a:r>
            <a:r>
              <a:rPr lang="en-US" dirty="0" smtClean="0"/>
              <a:t>Local </a:t>
            </a:r>
            <a:r>
              <a:rPr lang="en-US" dirty="0" smtClean="0"/>
              <a:t>A</a:t>
            </a:r>
            <a:r>
              <a:rPr lang="en-US" dirty="0" smtClean="0"/>
              <a:t>reas</a:t>
            </a:r>
          </a:p>
          <a:p>
            <a:pPr lvl="1"/>
            <a:r>
              <a:rPr lang="en-US" dirty="0" smtClean="0"/>
              <a:t>On MPO Staff</a:t>
            </a:r>
          </a:p>
          <a:p>
            <a:pPr lvl="1"/>
            <a:r>
              <a:rPr lang="en-US" dirty="0" smtClean="0"/>
              <a:t>Other</a:t>
            </a:r>
          </a:p>
          <a:p>
            <a:pPr lvl="1"/>
            <a:r>
              <a:rPr lang="en-US" dirty="0" smtClean="0"/>
              <a:t>Anecdotal OK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Preparation</a:t>
            </a:r>
            <a:endParaRPr lang="en-US" dirty="0"/>
          </a:p>
        </p:txBody>
      </p:sp>
      <p:pic>
        <p:nvPicPr>
          <p:cNvPr id="8194" name="Picture 2" descr="C:\Users\t-williams\AppData\Local\Microsoft\Windows\Temporary Internet Files\Content.IE5\TL6EFJOE\group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25654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805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Appraisal District (CAD) </a:t>
            </a:r>
            <a:r>
              <a:rPr lang="en-US" dirty="0" smtClean="0"/>
              <a:t>Parcel </a:t>
            </a:r>
            <a:r>
              <a:rPr lang="en-US" dirty="0" smtClean="0"/>
              <a:t>GIS for </a:t>
            </a:r>
            <a:r>
              <a:rPr lang="en-US" dirty="0" smtClean="0"/>
              <a:t>Line </a:t>
            </a:r>
            <a:r>
              <a:rPr lang="en-US" dirty="0"/>
              <a:t>W</a:t>
            </a:r>
            <a:r>
              <a:rPr lang="en-US" dirty="0" smtClean="0"/>
              <a:t>ork</a:t>
            </a:r>
            <a:endParaRPr lang="en-US" dirty="0" smtClean="0"/>
          </a:p>
          <a:p>
            <a:r>
              <a:rPr lang="en-US" dirty="0" smtClean="0"/>
              <a:t>Each County (6) </a:t>
            </a:r>
            <a:r>
              <a:rPr lang="en-US" dirty="0" smtClean="0"/>
              <a:t>Merged </a:t>
            </a:r>
            <a:r>
              <a:rPr lang="en-US" dirty="0" smtClean="0"/>
              <a:t>to one GIS </a:t>
            </a:r>
            <a:r>
              <a:rPr lang="en-US" dirty="0" smtClean="0"/>
              <a:t>Layer</a:t>
            </a:r>
            <a:endParaRPr lang="en-US" dirty="0" smtClean="0"/>
          </a:p>
          <a:p>
            <a:r>
              <a:rPr lang="en-US" dirty="0" smtClean="0"/>
              <a:t>Split </a:t>
            </a:r>
            <a:r>
              <a:rPr lang="en-US" dirty="0" smtClean="0"/>
              <a:t>Parcels </a:t>
            </a:r>
            <a:r>
              <a:rPr lang="en-US" dirty="0" smtClean="0"/>
              <a:t>on </a:t>
            </a:r>
            <a:r>
              <a:rPr lang="en-US" dirty="0" smtClean="0"/>
              <a:t>County </a:t>
            </a:r>
            <a:r>
              <a:rPr lang="en-US" dirty="0" smtClean="0"/>
              <a:t>L</a:t>
            </a:r>
            <a:r>
              <a:rPr lang="en-US" dirty="0" smtClean="0"/>
              <a:t>ines</a:t>
            </a:r>
          </a:p>
          <a:p>
            <a:r>
              <a:rPr lang="en-US" dirty="0" smtClean="0"/>
              <a:t>Added other Layers</a:t>
            </a:r>
          </a:p>
          <a:p>
            <a:pPr lvl="1"/>
            <a:r>
              <a:rPr lang="en-US" dirty="0" smtClean="0"/>
              <a:t>Natural Resources</a:t>
            </a:r>
          </a:p>
          <a:p>
            <a:pPr lvl="1"/>
            <a:r>
              <a:rPr lang="en-US" dirty="0" smtClean="0"/>
              <a:t>Transportation</a:t>
            </a:r>
          </a:p>
          <a:p>
            <a:r>
              <a:rPr lang="en-US" dirty="0" smtClean="0"/>
              <a:t>Need Full Time GIS Analyst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</a:t>
            </a:r>
            <a:r>
              <a:rPr lang="en-US" dirty="0" smtClean="0"/>
              <a:t>Parcel GIS </a:t>
            </a:r>
            <a:r>
              <a:rPr lang="en-US" dirty="0" smtClean="0"/>
              <a:t>Line Work</a:t>
            </a:r>
            <a:endParaRPr lang="en-US" dirty="0"/>
          </a:p>
        </p:txBody>
      </p:sp>
      <p:pic>
        <p:nvPicPr>
          <p:cNvPr id="9220" name="Picture 4" descr="C:\Users\t-williams\AppData\Local\Microsoft\Windows\Temporary Internet Files\Content.IE5\0Q62R59D\Working-Together-73857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0"/>
            <a:ext cx="3657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042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Census Demographic Not in </a:t>
            </a:r>
            <a:r>
              <a:rPr lang="en-US" dirty="0" smtClean="0"/>
              <a:t>P</a:t>
            </a:r>
            <a:r>
              <a:rPr lang="en-US" dirty="0" smtClean="0"/>
              <a:t>arcels</a:t>
            </a:r>
            <a:endParaRPr lang="en-US" dirty="0" smtClean="0"/>
          </a:p>
          <a:p>
            <a:r>
              <a:rPr lang="en-US" dirty="0" smtClean="0"/>
              <a:t>Disaggregated </a:t>
            </a:r>
            <a:r>
              <a:rPr lang="en-US" dirty="0" smtClean="0"/>
              <a:t>2010 Census </a:t>
            </a:r>
            <a:r>
              <a:rPr lang="en-US" dirty="0" smtClean="0"/>
              <a:t>Data </a:t>
            </a:r>
            <a:r>
              <a:rPr lang="en-US" dirty="0" smtClean="0"/>
              <a:t>from </a:t>
            </a:r>
            <a:r>
              <a:rPr lang="en-US" dirty="0" smtClean="0"/>
              <a:t>Block </a:t>
            </a:r>
            <a:r>
              <a:rPr lang="en-US" dirty="0" smtClean="0"/>
              <a:t>to </a:t>
            </a:r>
            <a:r>
              <a:rPr lang="en-US" dirty="0" smtClean="0"/>
              <a:t>Parcel</a:t>
            </a:r>
            <a:endParaRPr lang="en-US" dirty="0" smtClean="0"/>
          </a:p>
          <a:p>
            <a:pPr lvl="1"/>
            <a:r>
              <a:rPr lang="en-US" dirty="0" smtClean="0"/>
              <a:t>Used a GIS Python </a:t>
            </a:r>
            <a:r>
              <a:rPr lang="en-US" dirty="0"/>
              <a:t>S</a:t>
            </a:r>
            <a:r>
              <a:rPr lang="en-US" dirty="0" smtClean="0"/>
              <a:t>cript (</a:t>
            </a:r>
            <a:r>
              <a:rPr lang="en-US" dirty="0" err="1" smtClean="0"/>
              <a:t>CDMSmith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Texas Workforce Commission (TWC) for </a:t>
            </a:r>
            <a:r>
              <a:rPr lang="en-US" dirty="0" smtClean="0"/>
              <a:t>employment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oint </a:t>
            </a:r>
            <a:r>
              <a:rPr lang="en-US" dirty="0"/>
              <a:t>D</a:t>
            </a:r>
            <a:r>
              <a:rPr lang="en-US" dirty="0" smtClean="0"/>
              <a:t>ata Overlay to  </a:t>
            </a:r>
            <a:r>
              <a:rPr lang="en-US" dirty="0" smtClean="0"/>
              <a:t>P</a:t>
            </a:r>
            <a:r>
              <a:rPr lang="en-US" dirty="0" smtClean="0"/>
              <a:t>arcels</a:t>
            </a:r>
            <a:endParaRPr lang="en-US" dirty="0" smtClean="0"/>
          </a:p>
          <a:p>
            <a:r>
              <a:rPr lang="en-US" dirty="0" smtClean="0"/>
              <a:t>Regional COG (</a:t>
            </a:r>
            <a:r>
              <a:rPr lang="en-US" dirty="0" err="1" smtClean="0"/>
              <a:t>CapCOG</a:t>
            </a:r>
            <a:r>
              <a:rPr lang="en-US" dirty="0" smtClean="0"/>
              <a:t>) Vacant </a:t>
            </a:r>
            <a:r>
              <a:rPr lang="en-US" dirty="0"/>
              <a:t>L</a:t>
            </a:r>
            <a:r>
              <a:rPr lang="en-US" dirty="0" smtClean="0"/>
              <a:t>and Inventory to flag “Ag-Open” as un-developed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Data Reconciliation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t-williams\AppData\Local\Microsoft\Windows\Temporary Internet Files\Content.IE5\XFH3XLUD\comput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62376"/>
            <a:ext cx="3971925" cy="304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Austin </a:t>
            </a:r>
            <a:r>
              <a:rPr lang="en-US" dirty="0" smtClean="0"/>
              <a:t>“Upcoming </a:t>
            </a:r>
            <a:r>
              <a:rPr lang="en-US" dirty="0"/>
              <a:t>F</a:t>
            </a:r>
            <a:r>
              <a:rPr lang="en-US" dirty="0" smtClean="0"/>
              <a:t>uture </a:t>
            </a:r>
            <a:r>
              <a:rPr lang="en-US" dirty="0"/>
              <a:t>P</a:t>
            </a:r>
            <a:r>
              <a:rPr lang="en-US" dirty="0" smtClean="0"/>
              <a:t>rojects</a:t>
            </a:r>
            <a:r>
              <a:rPr lang="en-US" dirty="0" smtClean="0"/>
              <a:t>” list of </a:t>
            </a:r>
            <a:r>
              <a:rPr lang="en-US" dirty="0" smtClean="0"/>
              <a:t>Near-term/Pending </a:t>
            </a:r>
            <a:r>
              <a:rPr lang="en-US" dirty="0" smtClean="0"/>
              <a:t>D</a:t>
            </a:r>
            <a:r>
              <a:rPr lang="en-US" dirty="0" smtClean="0"/>
              <a:t>evelopment</a:t>
            </a:r>
            <a:endParaRPr lang="en-US" dirty="0" smtClean="0"/>
          </a:p>
          <a:p>
            <a:r>
              <a:rPr lang="en-US" dirty="0" smtClean="0"/>
              <a:t>Williamson County - Municipal Utility Districts, Subdivision GIS</a:t>
            </a:r>
          </a:p>
          <a:p>
            <a:r>
              <a:rPr lang="en-US" dirty="0" smtClean="0"/>
              <a:t>Chamber of Commerce Employment GIS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Data </a:t>
            </a:r>
            <a:r>
              <a:rPr lang="en-US" dirty="0" smtClean="0"/>
              <a:t>Sources</a:t>
            </a:r>
            <a:endParaRPr lang="en-US" dirty="0"/>
          </a:p>
        </p:txBody>
      </p:sp>
      <p:pic>
        <p:nvPicPr>
          <p:cNvPr id="10243" name="Picture 3" descr="C:\Users\t-williams\AppData\Local\Microsoft\Windows\Temporary Internet Files\Content.IE5\8BNVIM34\LargeSize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493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Must Have Robust GIS!</a:t>
            </a:r>
          </a:p>
          <a:p>
            <a:r>
              <a:rPr lang="en-US" dirty="0" smtClean="0"/>
              <a:t>Interaction </a:t>
            </a:r>
            <a:r>
              <a:rPr lang="en-US" dirty="0" smtClean="0"/>
              <a:t>with </a:t>
            </a:r>
            <a:r>
              <a:rPr lang="en-US" dirty="0" smtClean="0"/>
              <a:t>MPO Committees</a:t>
            </a:r>
            <a:endParaRPr lang="en-US" dirty="0" smtClean="0"/>
          </a:p>
          <a:p>
            <a:pPr lvl="1"/>
            <a:r>
              <a:rPr lang="en-US" dirty="0" smtClean="0"/>
              <a:t>Hearing </a:t>
            </a:r>
            <a:r>
              <a:rPr lang="en-US" dirty="0" smtClean="0"/>
              <a:t>Discussions </a:t>
            </a:r>
            <a:r>
              <a:rPr lang="en-US" dirty="0" smtClean="0"/>
              <a:t>and </a:t>
            </a:r>
            <a:r>
              <a:rPr lang="en-US" dirty="0" smtClean="0"/>
              <a:t>Comments</a:t>
            </a:r>
            <a:endParaRPr lang="en-US" dirty="0" smtClean="0"/>
          </a:p>
          <a:p>
            <a:pPr lvl="1"/>
            <a:r>
              <a:rPr lang="en-US" dirty="0" smtClean="0"/>
              <a:t>Educating </a:t>
            </a:r>
            <a:r>
              <a:rPr lang="en-US" dirty="0" smtClean="0"/>
              <a:t>on </a:t>
            </a:r>
            <a:r>
              <a:rPr lang="en-US" dirty="0"/>
              <a:t>P</a:t>
            </a:r>
            <a:r>
              <a:rPr lang="en-US" dirty="0" smtClean="0"/>
              <a:t>rocess</a:t>
            </a:r>
            <a:endParaRPr lang="en-US" dirty="0" smtClean="0"/>
          </a:p>
          <a:p>
            <a:pPr lvl="1"/>
            <a:r>
              <a:rPr lang="en-US" dirty="0" smtClean="0"/>
              <a:t>Going from </a:t>
            </a:r>
            <a:r>
              <a:rPr lang="en-US" dirty="0" smtClean="0"/>
              <a:t>Subjective to </a:t>
            </a:r>
            <a:r>
              <a:rPr lang="en-US" dirty="0"/>
              <a:t>O</a:t>
            </a:r>
            <a:r>
              <a:rPr lang="en-US" dirty="0" smtClean="0"/>
              <a:t>bjective </a:t>
            </a:r>
            <a:r>
              <a:rPr lang="en-US" dirty="0" smtClean="0"/>
              <a:t>P</a:t>
            </a:r>
            <a:r>
              <a:rPr lang="en-US" dirty="0" smtClean="0"/>
              <a:t>rocess</a:t>
            </a:r>
          </a:p>
          <a:p>
            <a:pPr lvl="1"/>
            <a:r>
              <a:rPr lang="en-US" dirty="0" smtClean="0"/>
              <a:t>Curiosity</a:t>
            </a:r>
            <a:r>
              <a:rPr lang="en-US" dirty="0" smtClean="0"/>
              <a:t>, </a:t>
            </a:r>
            <a:r>
              <a:rPr lang="en-US" dirty="0" smtClean="0"/>
              <a:t>Doubt</a:t>
            </a:r>
            <a:r>
              <a:rPr lang="en-US" dirty="0" smtClean="0"/>
              <a:t>, </a:t>
            </a:r>
            <a:r>
              <a:rPr lang="en-US" dirty="0" smtClean="0"/>
              <a:t>Concern</a:t>
            </a:r>
            <a:endParaRPr lang="en-US" dirty="0" smtClean="0"/>
          </a:p>
          <a:p>
            <a:r>
              <a:rPr lang="en-US" dirty="0" smtClean="0"/>
              <a:t>Continuing Staff Focus</a:t>
            </a:r>
            <a:endParaRPr lang="en-US" dirty="0" smtClean="0"/>
          </a:p>
          <a:p>
            <a:pPr lvl="1"/>
            <a:r>
              <a:rPr lang="en-US" dirty="0" smtClean="0"/>
              <a:t>Develop </a:t>
            </a:r>
            <a:r>
              <a:rPr lang="en-US" dirty="0" smtClean="0"/>
              <a:t>Knowledge </a:t>
            </a:r>
            <a:r>
              <a:rPr lang="en-US" dirty="0" smtClean="0"/>
              <a:t>of </a:t>
            </a:r>
            <a:r>
              <a:rPr lang="en-US" dirty="0" smtClean="0"/>
              <a:t>Region</a:t>
            </a:r>
            <a:endParaRPr lang="en-US" dirty="0" smtClean="0"/>
          </a:p>
          <a:p>
            <a:pPr lvl="1"/>
            <a:r>
              <a:rPr lang="en-US" dirty="0" smtClean="0"/>
              <a:t>Understanding of </a:t>
            </a:r>
            <a:r>
              <a:rPr lang="en-US" dirty="0" smtClean="0"/>
              <a:t>Local C</a:t>
            </a:r>
            <a:r>
              <a:rPr lang="en-US" dirty="0" smtClean="0"/>
              <a:t>ity </a:t>
            </a:r>
            <a:r>
              <a:rPr lang="en-US" dirty="0" smtClean="0"/>
              <a:t>P</a:t>
            </a:r>
            <a:r>
              <a:rPr lang="en-US" dirty="0" smtClean="0"/>
              <a:t>olicies/Plans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</a:t>
            </a:r>
            <a:r>
              <a:rPr lang="en-US" dirty="0" smtClean="0"/>
              <a:t>Success with Parcels</a:t>
            </a:r>
            <a:endParaRPr lang="en-US" dirty="0"/>
          </a:p>
        </p:txBody>
      </p:sp>
      <p:pic>
        <p:nvPicPr>
          <p:cNvPr id="4" name="Picture 3" descr="C:\Users\t-williams\AppData\Local\Microsoft\Windows\Temporary Internet Files\Content.IE5\3EQEMDJY\5029147286_dda298df27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66800"/>
            <a:ext cx="19507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136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Historically: “Trends”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	Sprawl </a:t>
            </a:r>
            <a:r>
              <a:rPr lang="en-US" dirty="0" smtClean="0"/>
              <a:t>vs. Central City </a:t>
            </a:r>
          </a:p>
          <a:p>
            <a:pPr lvl="1"/>
            <a:r>
              <a:rPr lang="en-US" dirty="0" smtClean="0"/>
              <a:t>Very Disparate </a:t>
            </a:r>
            <a:r>
              <a:rPr lang="en-US" dirty="0" smtClean="0"/>
              <a:t>Viewpoints</a:t>
            </a:r>
            <a:endParaRPr lang="en-US" dirty="0" smtClean="0"/>
          </a:p>
          <a:p>
            <a:r>
              <a:rPr lang="en-US" dirty="0" smtClean="0"/>
              <a:t>Translate between </a:t>
            </a:r>
            <a:r>
              <a:rPr lang="en-US" dirty="0" smtClean="0"/>
              <a:t>Various </a:t>
            </a:r>
            <a:r>
              <a:rPr lang="en-US" dirty="0"/>
              <a:t>L</a:t>
            </a:r>
            <a:r>
              <a:rPr lang="en-US" dirty="0" smtClean="0"/>
              <a:t>evels </a:t>
            </a:r>
            <a:r>
              <a:rPr lang="en-US" dirty="0" smtClean="0"/>
              <a:t>of </a:t>
            </a:r>
            <a:r>
              <a:rPr lang="en-US" dirty="0" smtClean="0"/>
              <a:t>Detail </a:t>
            </a:r>
            <a:r>
              <a:rPr lang="en-US" dirty="0" smtClean="0"/>
              <a:t>to </a:t>
            </a:r>
            <a:r>
              <a:rPr lang="en-US" dirty="0" smtClean="0"/>
              <a:t>“Goal Density”</a:t>
            </a:r>
            <a:endParaRPr lang="en-US" dirty="0" smtClean="0"/>
          </a:p>
          <a:p>
            <a:r>
              <a:rPr lang="en-US" dirty="0" smtClean="0"/>
              <a:t>Must </a:t>
            </a:r>
            <a:r>
              <a:rPr lang="en-US" dirty="0" smtClean="0"/>
              <a:t>Have Reasonable </a:t>
            </a:r>
            <a:r>
              <a:rPr lang="en-US" dirty="0" smtClean="0"/>
              <a:t>Goal Densities for </a:t>
            </a:r>
            <a:r>
              <a:rPr lang="en-US" dirty="0" smtClean="0"/>
              <a:t>Unincorporated </a:t>
            </a:r>
            <a:r>
              <a:rPr lang="en-US" dirty="0" smtClean="0"/>
              <a:t>A</a:t>
            </a:r>
            <a:r>
              <a:rPr lang="en-US" dirty="0" smtClean="0"/>
              <a:t>reas Also</a:t>
            </a:r>
          </a:p>
          <a:p>
            <a:r>
              <a:rPr lang="en-US" dirty="0" smtClean="0"/>
              <a:t>More </a:t>
            </a:r>
            <a:r>
              <a:rPr lang="en-US" dirty="0"/>
              <a:t>Participation = Better Result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</a:t>
            </a:r>
            <a:r>
              <a:rPr lang="en-US" dirty="0" smtClean="0"/>
              <a:t>Success</a:t>
            </a:r>
            <a:endParaRPr lang="en-US" dirty="0"/>
          </a:p>
        </p:txBody>
      </p:sp>
      <p:pic>
        <p:nvPicPr>
          <p:cNvPr id="11267" name="Picture 3" descr="C:\Users\t-williams\AppData\Local\Microsoft\Windows\Temporary Internet Files\Content.IE5\OOOFI1I9\computer_connection_hg_clr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806" y="4800600"/>
            <a:ext cx="2971800" cy="13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t-williams\AppData\Local\Microsoft\Windows\Temporary Internet Files\Content.IE5\B75JAKI5\5-steps-succes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3071812" cy="202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078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Participation – </a:t>
            </a:r>
            <a:r>
              <a:rPr lang="en-US" dirty="0" smtClean="0"/>
              <a:t>Some Proactive w/Land </a:t>
            </a:r>
            <a:r>
              <a:rPr lang="en-US" dirty="0"/>
              <a:t>U</a:t>
            </a:r>
            <a:r>
              <a:rPr lang="en-US" dirty="0" smtClean="0"/>
              <a:t>se Planning</a:t>
            </a:r>
            <a:r>
              <a:rPr lang="en-US" dirty="0" smtClean="0"/>
              <a:t>, </a:t>
            </a:r>
            <a:r>
              <a:rPr lang="en-US" dirty="0" smtClean="0"/>
              <a:t>Others Not</a:t>
            </a:r>
            <a:endParaRPr lang="en-US" dirty="0" smtClean="0"/>
          </a:p>
          <a:p>
            <a:pPr lvl="1"/>
            <a:r>
              <a:rPr lang="en-US" dirty="0" smtClean="0"/>
              <a:t>Some </a:t>
            </a:r>
            <a:r>
              <a:rPr lang="en-US" dirty="0"/>
              <a:t>C</a:t>
            </a:r>
            <a:r>
              <a:rPr lang="en-US" dirty="0" smtClean="0"/>
              <a:t>ities </a:t>
            </a:r>
            <a:r>
              <a:rPr lang="en-US" dirty="0"/>
              <a:t>V</a:t>
            </a:r>
            <a:r>
              <a:rPr lang="en-US" dirty="0" smtClean="0"/>
              <a:t>ery Specific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Anectdotal</a:t>
            </a:r>
            <a:r>
              <a:rPr lang="en-US" dirty="0" smtClean="0"/>
              <a:t> Knowledge to Supplement</a:t>
            </a:r>
            <a:endParaRPr lang="en-US" dirty="0" smtClean="0"/>
          </a:p>
          <a:p>
            <a:r>
              <a:rPr lang="en-US" dirty="0"/>
              <a:t>Since </a:t>
            </a:r>
            <a:r>
              <a:rPr lang="en-US" dirty="0" smtClean="0"/>
              <a:t>Detailed</a:t>
            </a:r>
            <a:r>
              <a:rPr lang="en-US" dirty="0"/>
              <a:t>, </a:t>
            </a:r>
            <a:r>
              <a:rPr lang="en-US" dirty="0" smtClean="0"/>
              <a:t>Impression </a:t>
            </a:r>
            <a:r>
              <a:rPr lang="en-US" dirty="0"/>
              <a:t>is that Model is </a:t>
            </a:r>
            <a:r>
              <a:rPr lang="en-US" dirty="0" smtClean="0"/>
              <a:t>Perfect</a:t>
            </a:r>
            <a:endParaRPr lang="en-US" dirty="0"/>
          </a:p>
          <a:p>
            <a:r>
              <a:rPr lang="en-US" dirty="0"/>
              <a:t>Have to get </a:t>
            </a:r>
            <a:r>
              <a:rPr lang="en-US" dirty="0" smtClean="0"/>
              <a:t>Known Parcels Correct or Entire Process </a:t>
            </a:r>
            <a:r>
              <a:rPr lang="en-US" dirty="0"/>
              <a:t>is </a:t>
            </a:r>
            <a:r>
              <a:rPr lang="en-US" dirty="0" smtClean="0"/>
              <a:t>Discredited</a:t>
            </a:r>
            <a:endParaRPr lang="en-US" dirty="0"/>
          </a:p>
          <a:p>
            <a:r>
              <a:rPr lang="en-US" dirty="0"/>
              <a:t>Difficult with 660,000 </a:t>
            </a:r>
            <a:r>
              <a:rPr lang="en-US" dirty="0" smtClean="0"/>
              <a:t>Parcels </a:t>
            </a:r>
            <a:r>
              <a:rPr lang="en-US" dirty="0"/>
              <a:t>in 6 </a:t>
            </a:r>
            <a:r>
              <a:rPr lang="en-US" dirty="0" smtClean="0"/>
              <a:t>Counties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Pitfalls</a:t>
            </a:r>
            <a:endParaRPr lang="en-US" dirty="0"/>
          </a:p>
        </p:txBody>
      </p:sp>
      <p:pic>
        <p:nvPicPr>
          <p:cNvPr id="12291" name="Picture 3" descr="C:\Users\t-williams\AppData\Local\Microsoft\Windows\Temporary Internet Files\Content.IE5\TL6EFJOE\281946_theshortsoflife_sad-guy-in-a-hol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2514600" cy="129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31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75546"/>
            <a:ext cx="4312596" cy="302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a System that Combines:</a:t>
            </a:r>
          </a:p>
          <a:p>
            <a:pPr lvl="1"/>
            <a:r>
              <a:rPr lang="en-US" dirty="0" smtClean="0"/>
              <a:t>Sound Technical Process</a:t>
            </a:r>
          </a:p>
          <a:p>
            <a:pPr lvl="1"/>
            <a:r>
              <a:rPr lang="en-US" dirty="0" smtClean="0"/>
              <a:t>Engage Local Planners </a:t>
            </a:r>
          </a:p>
          <a:p>
            <a:r>
              <a:rPr lang="en-US" dirty="0" smtClean="0"/>
              <a:t>Technical Process to put Reasonable “Fences” around Estimates</a:t>
            </a:r>
          </a:p>
          <a:p>
            <a:r>
              <a:rPr lang="en-US" dirty="0" smtClean="0"/>
              <a:t>Engagement of Local</a:t>
            </a:r>
          </a:p>
          <a:p>
            <a:pPr marL="109728" indent="0">
              <a:buNone/>
            </a:pPr>
            <a:r>
              <a:rPr lang="en-US" dirty="0" smtClean="0"/>
              <a:t> Planners that Impact</a:t>
            </a:r>
          </a:p>
          <a:p>
            <a:pPr marL="109728" indent="0">
              <a:buNone/>
            </a:pPr>
            <a:r>
              <a:rPr lang="en-US" dirty="0" smtClean="0"/>
              <a:t> Small Areas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 in Small Area Demographics for a </a:t>
            </a:r>
            <a:r>
              <a:rPr lang="en-US" dirty="0"/>
              <a:t>L</a:t>
            </a:r>
            <a:r>
              <a:rPr lang="en-US" dirty="0" smtClean="0"/>
              <a:t>arge Region</a:t>
            </a:r>
            <a:endParaRPr lang="en-US" dirty="0"/>
          </a:p>
        </p:txBody>
      </p:sp>
      <p:sp>
        <p:nvSpPr>
          <p:cNvPr id="4" name="AutoShape 2" descr="Image result for technical public engagemen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“Goal Density” Easier for Households than Employment</a:t>
            </a:r>
            <a:endParaRPr lang="en-US" dirty="0" smtClean="0"/>
          </a:p>
          <a:p>
            <a:r>
              <a:rPr lang="en-US" dirty="0" smtClean="0"/>
              <a:t>Larger </a:t>
            </a:r>
            <a:r>
              <a:rPr lang="en-US" dirty="0" smtClean="0"/>
              <a:t>C</a:t>
            </a:r>
            <a:r>
              <a:rPr lang="en-US" dirty="0" smtClean="0"/>
              <a:t>ity Vision </a:t>
            </a:r>
            <a:r>
              <a:rPr lang="en-US" dirty="0" smtClean="0"/>
              <a:t>of </a:t>
            </a:r>
            <a:r>
              <a:rPr lang="en-US" dirty="0" smtClean="0"/>
              <a:t>“High </a:t>
            </a:r>
            <a:r>
              <a:rPr lang="en-US" dirty="0"/>
              <a:t>D</a:t>
            </a:r>
            <a:r>
              <a:rPr lang="en-US" dirty="0" smtClean="0"/>
              <a:t>ensity</a:t>
            </a:r>
            <a:r>
              <a:rPr lang="en-US" dirty="0" smtClean="0"/>
              <a:t>” </a:t>
            </a:r>
            <a:r>
              <a:rPr lang="en-US" dirty="0"/>
              <a:t>D</a:t>
            </a:r>
            <a:r>
              <a:rPr lang="en-US" dirty="0" smtClean="0"/>
              <a:t>ifferent </a:t>
            </a:r>
            <a:r>
              <a:rPr lang="en-US" dirty="0" smtClean="0"/>
              <a:t>from </a:t>
            </a:r>
            <a:r>
              <a:rPr lang="en-US" dirty="0" smtClean="0"/>
              <a:t>Smaller</a:t>
            </a:r>
          </a:p>
          <a:p>
            <a:r>
              <a:rPr lang="en-US" dirty="0" smtClean="0"/>
              <a:t>Focus on Translating Various Inputs to Common Measures</a:t>
            </a:r>
          </a:p>
          <a:p>
            <a:r>
              <a:rPr lang="en-US" dirty="0" smtClean="0"/>
              <a:t>Must make Some Assumptions!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Vaguely Right vs. Exactly Wrong</a:t>
            </a:r>
            <a:endParaRPr lang="en-US" dirty="0"/>
          </a:p>
        </p:txBody>
      </p:sp>
      <p:pic>
        <p:nvPicPr>
          <p:cNvPr id="13314" name="Picture 2" descr="C:\Users\t-williams\AppData\Local\Microsoft\Windows\Temporary Internet Files\Content.IE5\OOOFI1I9\unnamed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598" y="4648200"/>
            <a:ext cx="3474720" cy="18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283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Austin Started in 2006…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676400"/>
            <a:ext cx="1676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Decide to Make it Better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3352800"/>
            <a:ext cx="1676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Design a Technical Method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95808" y="3357327"/>
            <a:ext cx="1676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Dedicate Resources to LU Forecasting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4664" y="3357327"/>
            <a:ext cx="1676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and Lots of It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58628" y="1640941"/>
            <a:ext cx="1676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and Experiment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41064" y="1640941"/>
            <a:ext cx="1676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Engage Local Planners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7464" y="1640941"/>
            <a:ext cx="1676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and Show Results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7464" y="3317341"/>
            <a:ext cx="1676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Question the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5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CAMPO Process uses conceptual “Goal Densities”</a:t>
            </a:r>
          </a:p>
          <a:p>
            <a:pPr lvl="1"/>
            <a:r>
              <a:rPr lang="en-US" dirty="0" smtClean="0"/>
              <a:t>“Ultimate Density”, “Expected Growth/Density”</a:t>
            </a:r>
          </a:p>
          <a:p>
            <a:r>
              <a:rPr lang="en-US" dirty="0" smtClean="0"/>
              <a:t>Density is a subjective idea with specific measurement</a:t>
            </a:r>
          </a:p>
          <a:p>
            <a:pPr lvl="1"/>
            <a:r>
              <a:rPr lang="en-US" dirty="0" smtClean="0"/>
              <a:t>Smaller cities have different idea of density/growth than larger cities</a:t>
            </a:r>
          </a:p>
          <a:p>
            <a:pPr lvl="1"/>
            <a:r>
              <a:rPr lang="en-US" dirty="0" smtClean="0"/>
              <a:t>Not just New Growth – Must Consider Redevelopment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CAMPO Parcel Level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CAMPO Demographic Modeling</a:t>
            </a:r>
            <a:endParaRPr lang="en-US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295400" y="1524000"/>
            <a:ext cx="1905000" cy="1066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 smtClean="0"/>
              <a:t>Parcel GIS</a:t>
            </a:r>
            <a:endParaRPr lang="en-US" b="1" dirty="0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886200" y="2057400"/>
            <a:ext cx="1828800" cy="1066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/>
              <a:t>Determine</a:t>
            </a:r>
          </a:p>
          <a:p>
            <a:pPr algn="ctr">
              <a:defRPr/>
            </a:pPr>
            <a:r>
              <a:rPr lang="en-US" b="1"/>
              <a:t>Developable</a:t>
            </a:r>
          </a:p>
          <a:p>
            <a:pPr algn="ctr">
              <a:defRPr/>
            </a:pPr>
            <a:r>
              <a:rPr lang="en-US" b="1"/>
              <a:t>Space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590800" y="3352800"/>
            <a:ext cx="1752600" cy="1143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/>
              <a:t>Calculate</a:t>
            </a:r>
          </a:p>
          <a:p>
            <a:pPr algn="ctr">
              <a:defRPr/>
            </a:pPr>
            <a:r>
              <a:rPr lang="en-US" b="1"/>
              <a:t>Attractiveness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581400" y="5029200"/>
            <a:ext cx="1981200" cy="1219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/>
              <a:t>Input annual</a:t>
            </a:r>
          </a:p>
          <a:p>
            <a:pPr algn="ctr">
              <a:defRPr/>
            </a:pPr>
            <a:r>
              <a:rPr lang="en-US" b="1"/>
              <a:t>Control</a:t>
            </a:r>
          </a:p>
          <a:p>
            <a:pPr algn="ctr">
              <a:defRPr/>
            </a:pPr>
            <a:r>
              <a:rPr lang="en-US" b="1"/>
              <a:t>Total Growth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5867400" y="4876800"/>
            <a:ext cx="1905000" cy="990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/>
              <a:t>Allocate</a:t>
            </a:r>
          </a:p>
          <a:p>
            <a:pPr algn="ctr">
              <a:defRPr/>
            </a:pPr>
            <a:r>
              <a:rPr lang="en-US" b="1"/>
              <a:t>Growth to Grids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 rot="6111464">
            <a:off x="4152900" y="3009900"/>
            <a:ext cx="1066800" cy="990600"/>
          </a:xfrm>
          <a:custGeom>
            <a:avLst/>
            <a:gdLst>
              <a:gd name="T0" fmla="*/ 669318 w 21600"/>
              <a:gd name="T1" fmla="*/ 16327 h 21600"/>
              <a:gd name="T2" fmla="*/ 211977 w 21600"/>
              <a:gd name="T3" fmla="*/ 265031 h 21600"/>
              <a:gd name="T4" fmla="*/ 604322 w 21600"/>
              <a:gd name="T5" fmla="*/ 245265 h 21600"/>
              <a:gd name="T6" fmla="*/ 1193433 w 21600"/>
              <a:gd name="T7" fmla="*/ 407889 h 21600"/>
              <a:gd name="T8" fmla="*/ 972072 w 21600"/>
              <a:gd name="T9" fmla="*/ 681817 h 21600"/>
              <a:gd name="T10" fmla="*/ 677023 w 21600"/>
              <a:gd name="T11" fmla="*/ 47626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381" y="10004"/>
                </a:moveTo>
                <a:cubicBezTo>
                  <a:pt x="15985" y="7225"/>
                  <a:pt x="13606" y="5162"/>
                  <a:pt x="10800" y="5162"/>
                </a:cubicBezTo>
                <a:cubicBezTo>
                  <a:pt x="9052" y="5161"/>
                  <a:pt x="7403" y="5972"/>
                  <a:pt x="6335" y="7356"/>
                </a:cubicBezTo>
                <a:lnTo>
                  <a:pt x="2248" y="4203"/>
                </a:lnTo>
                <a:cubicBezTo>
                  <a:pt x="4293" y="1552"/>
                  <a:pt x="7452" y="-1"/>
                  <a:pt x="10800" y="0"/>
                </a:cubicBezTo>
                <a:cubicBezTo>
                  <a:pt x="16175" y="0"/>
                  <a:pt x="20732" y="3953"/>
                  <a:pt x="21491" y="9275"/>
                </a:cubicBezTo>
                <a:lnTo>
                  <a:pt x="24164" y="8894"/>
                </a:lnTo>
                <a:lnTo>
                  <a:pt x="19682" y="14867"/>
                </a:lnTo>
                <a:lnTo>
                  <a:pt x="13708" y="10385"/>
                </a:lnTo>
                <a:lnTo>
                  <a:pt x="16381" y="10004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20172801">
            <a:off x="3048000" y="1676400"/>
            <a:ext cx="1066800" cy="990600"/>
          </a:xfrm>
          <a:custGeom>
            <a:avLst/>
            <a:gdLst>
              <a:gd name="T0" fmla="*/ 778122 w 21600"/>
              <a:gd name="T1" fmla="*/ 55217 h 21600"/>
              <a:gd name="T2" fmla="*/ 347451 w 21600"/>
              <a:gd name="T3" fmla="*/ 160193 h 21600"/>
              <a:gd name="T4" fmla="*/ 661169 w 21600"/>
              <a:gd name="T5" fmla="*/ 265536 h 21600"/>
              <a:gd name="T6" fmla="*/ 1193433 w 21600"/>
              <a:gd name="T7" fmla="*/ 407889 h 21600"/>
              <a:gd name="T8" fmla="*/ 972072 w 21600"/>
              <a:gd name="T9" fmla="*/ 681817 h 21600"/>
              <a:gd name="T10" fmla="*/ 677023 w 21600"/>
              <a:gd name="T11" fmla="*/ 47626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381" y="10004"/>
                </a:moveTo>
                <a:cubicBezTo>
                  <a:pt x="15985" y="7225"/>
                  <a:pt x="13606" y="5162"/>
                  <a:pt x="10800" y="5162"/>
                </a:cubicBezTo>
                <a:cubicBezTo>
                  <a:pt x="9901" y="5161"/>
                  <a:pt x="9016" y="5376"/>
                  <a:pt x="8217" y="5788"/>
                </a:cubicBezTo>
                <a:lnTo>
                  <a:pt x="5853" y="1199"/>
                </a:lnTo>
                <a:cubicBezTo>
                  <a:pt x="7383" y="411"/>
                  <a:pt x="9079" y="-1"/>
                  <a:pt x="10800" y="0"/>
                </a:cubicBezTo>
                <a:cubicBezTo>
                  <a:pt x="16175" y="0"/>
                  <a:pt x="20732" y="3953"/>
                  <a:pt x="21491" y="9275"/>
                </a:cubicBezTo>
                <a:lnTo>
                  <a:pt x="24164" y="8894"/>
                </a:lnTo>
                <a:lnTo>
                  <a:pt x="19682" y="14867"/>
                </a:lnTo>
                <a:lnTo>
                  <a:pt x="13708" y="10385"/>
                </a:lnTo>
                <a:lnTo>
                  <a:pt x="16381" y="10004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 rot="19743463" flipH="1">
            <a:off x="1524000" y="3733800"/>
            <a:ext cx="1143000" cy="838200"/>
          </a:xfrm>
          <a:custGeom>
            <a:avLst/>
            <a:gdLst>
              <a:gd name="T0" fmla="*/ 790310 w 21600"/>
              <a:gd name="T1" fmla="*/ 31937 h 21600"/>
              <a:gd name="T2" fmla="*/ 268552 w 21600"/>
              <a:gd name="T3" fmla="*/ 196705 h 21600"/>
              <a:gd name="T4" fmla="*/ 680879 w 21600"/>
              <a:gd name="T5" fmla="*/ 225499 h 21600"/>
              <a:gd name="T6" fmla="*/ 1285875 w 21600"/>
              <a:gd name="T7" fmla="*/ 419100 h 21600"/>
              <a:gd name="T8" fmla="*/ 1000125 w 21600"/>
              <a:gd name="T9" fmla="*/ 628650 h 21600"/>
              <a:gd name="T10" fmla="*/ 714375 w 21600"/>
              <a:gd name="T11" fmla="*/ 4191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9368" y="5399"/>
                  <a:pt x="7996" y="5968"/>
                  <a:pt x="6983" y="6979"/>
                </a:cubicBezTo>
                <a:lnTo>
                  <a:pt x="3167" y="3158"/>
                </a:lnTo>
                <a:cubicBezTo>
                  <a:pt x="5192" y="1136"/>
                  <a:pt x="7937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 rot="20012443">
            <a:off x="4876800" y="4724400"/>
            <a:ext cx="1066800" cy="990600"/>
          </a:xfrm>
          <a:custGeom>
            <a:avLst/>
            <a:gdLst>
              <a:gd name="T0" fmla="*/ 759700 w 21600"/>
              <a:gd name="T1" fmla="*/ 46778 h 21600"/>
              <a:gd name="T2" fmla="*/ 320287 w 21600"/>
              <a:gd name="T3" fmla="*/ 174456 h 21600"/>
              <a:gd name="T4" fmla="*/ 651538 w 21600"/>
              <a:gd name="T5" fmla="*/ 261133 h 21600"/>
              <a:gd name="T6" fmla="*/ 1193433 w 21600"/>
              <a:gd name="T7" fmla="*/ 407889 h 21600"/>
              <a:gd name="T8" fmla="*/ 972072 w 21600"/>
              <a:gd name="T9" fmla="*/ 681817 h 21600"/>
              <a:gd name="T10" fmla="*/ 677023 w 21600"/>
              <a:gd name="T11" fmla="*/ 47626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381" y="10004"/>
                </a:moveTo>
                <a:cubicBezTo>
                  <a:pt x="15985" y="7225"/>
                  <a:pt x="13606" y="5162"/>
                  <a:pt x="10800" y="5162"/>
                </a:cubicBezTo>
                <a:cubicBezTo>
                  <a:pt x="9754" y="5161"/>
                  <a:pt x="8729" y="5452"/>
                  <a:pt x="7840" y="6001"/>
                </a:cubicBezTo>
                <a:lnTo>
                  <a:pt x="5130" y="1608"/>
                </a:lnTo>
                <a:cubicBezTo>
                  <a:pt x="6834" y="556"/>
                  <a:pt x="8797" y="-1"/>
                  <a:pt x="10800" y="0"/>
                </a:cubicBezTo>
                <a:cubicBezTo>
                  <a:pt x="16175" y="0"/>
                  <a:pt x="20732" y="3953"/>
                  <a:pt x="21491" y="9275"/>
                </a:cubicBezTo>
                <a:lnTo>
                  <a:pt x="24164" y="8894"/>
                </a:lnTo>
                <a:lnTo>
                  <a:pt x="19682" y="14867"/>
                </a:lnTo>
                <a:lnTo>
                  <a:pt x="13708" y="10385"/>
                </a:lnTo>
                <a:lnTo>
                  <a:pt x="16381" y="10004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 rot="10689276" flipH="1">
            <a:off x="6858000" y="3962400"/>
            <a:ext cx="1143000" cy="838200"/>
          </a:xfrm>
          <a:custGeom>
            <a:avLst/>
            <a:gdLst>
              <a:gd name="T0" fmla="*/ 1034680 w 21600"/>
              <a:gd name="T1" fmla="*/ 173616 h 21600"/>
              <a:gd name="T2" fmla="*/ 705961 w 21600"/>
              <a:gd name="T3" fmla="*/ 120646 h 21600"/>
              <a:gd name="T4" fmla="*/ 803063 w 21600"/>
              <a:gd name="T5" fmla="*/ 296358 h 21600"/>
              <a:gd name="T6" fmla="*/ 1285875 w 21600"/>
              <a:gd name="T7" fmla="*/ 419100 h 21600"/>
              <a:gd name="T8" fmla="*/ 1000125 w 21600"/>
              <a:gd name="T9" fmla="*/ 628650 h 21600"/>
              <a:gd name="T10" fmla="*/ 714375 w 21600"/>
              <a:gd name="T11" fmla="*/ 4191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8470"/>
                  <a:pt x="14706" y="6403"/>
                  <a:pt x="12494" y="5672"/>
                </a:cubicBezTo>
                <a:lnTo>
                  <a:pt x="14189" y="545"/>
                </a:lnTo>
                <a:cubicBezTo>
                  <a:pt x="18612" y="2007"/>
                  <a:pt x="21599" y="6141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Oval 21"/>
          <p:cNvSpPr>
            <a:spLocks noChangeArrowheads="1"/>
          </p:cNvSpPr>
          <p:nvPr/>
        </p:nvSpPr>
        <p:spPr bwMode="auto">
          <a:xfrm>
            <a:off x="6858000" y="3048000"/>
            <a:ext cx="1905000" cy="990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/>
              <a:t>Sum to TAZs</a:t>
            </a:r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auto">
          <a:xfrm>
            <a:off x="1066800" y="4724400"/>
            <a:ext cx="1752600" cy="1143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/>
              <a:t>Input Goal</a:t>
            </a:r>
          </a:p>
          <a:p>
            <a:pPr algn="ctr">
              <a:defRPr/>
            </a:pPr>
            <a:r>
              <a:rPr lang="en-US" b="1"/>
              <a:t>Densities</a:t>
            </a: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 rot="14839550" flipH="1">
            <a:off x="2590800" y="5181600"/>
            <a:ext cx="1143000" cy="838200"/>
          </a:xfrm>
          <a:custGeom>
            <a:avLst/>
            <a:gdLst>
              <a:gd name="T0" fmla="*/ 1023355 w 21600"/>
              <a:gd name="T1" fmla="*/ 162518 h 21600"/>
              <a:gd name="T2" fmla="*/ 605578 w 21600"/>
              <a:gd name="T3" fmla="*/ 88127 h 21600"/>
              <a:gd name="T4" fmla="*/ 835342 w 21600"/>
              <a:gd name="T5" fmla="*/ 269272 h 21600"/>
              <a:gd name="T6" fmla="*/ 1274604 w 21600"/>
              <a:gd name="T7" fmla="*/ 511690 h 21600"/>
              <a:gd name="T8" fmla="*/ 970650 w 21600"/>
              <a:gd name="T9" fmla="*/ 666718 h 21600"/>
              <a:gd name="T10" fmla="*/ 759301 w 21600"/>
              <a:gd name="T11" fmla="*/ 44381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006" y="11914"/>
                </a:moveTo>
                <a:cubicBezTo>
                  <a:pt x="17072" y="11546"/>
                  <a:pt x="17106" y="11173"/>
                  <a:pt x="17106" y="10800"/>
                </a:cubicBezTo>
                <a:cubicBezTo>
                  <a:pt x="17106" y="7501"/>
                  <a:pt x="14564" y="4760"/>
                  <a:pt x="11275" y="4511"/>
                </a:cubicBezTo>
                <a:lnTo>
                  <a:pt x="11614" y="30"/>
                </a:lnTo>
                <a:cubicBezTo>
                  <a:pt x="17247" y="456"/>
                  <a:pt x="21600" y="5151"/>
                  <a:pt x="21600" y="10800"/>
                </a:cubicBezTo>
                <a:cubicBezTo>
                  <a:pt x="21600" y="11440"/>
                  <a:pt x="21543" y="12079"/>
                  <a:pt x="21429" y="12709"/>
                </a:cubicBezTo>
                <a:lnTo>
                  <a:pt x="24087" y="13186"/>
                </a:lnTo>
                <a:lnTo>
                  <a:pt x="18343" y="17181"/>
                </a:lnTo>
                <a:lnTo>
                  <a:pt x="14349" y="11437"/>
                </a:lnTo>
                <a:lnTo>
                  <a:pt x="17006" y="11914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4648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Starts with Control Totals by County</a:t>
            </a:r>
          </a:p>
          <a:p>
            <a:r>
              <a:rPr lang="en-US" dirty="0" smtClean="0"/>
              <a:t>GIS - Permitted </a:t>
            </a:r>
            <a:r>
              <a:rPr lang="en-US" dirty="0"/>
              <a:t>uses from land use plans, etc.</a:t>
            </a:r>
          </a:p>
          <a:p>
            <a:r>
              <a:rPr lang="en-US" dirty="0" smtClean="0"/>
              <a:t>Ranking and Distribution of Attractiveness for Each Parcel</a:t>
            </a:r>
          </a:p>
          <a:p>
            <a:r>
              <a:rPr lang="en-US" dirty="0" smtClean="0"/>
              <a:t>Definition of Goal Densities</a:t>
            </a:r>
          </a:p>
          <a:p>
            <a:r>
              <a:rPr lang="en-US" dirty="0" smtClean="0"/>
              <a:t>Allocation by </a:t>
            </a:r>
            <a:r>
              <a:rPr lang="en-US" dirty="0"/>
              <a:t>R</a:t>
            </a:r>
            <a:r>
              <a:rPr lang="en-US" dirty="0" smtClean="0"/>
              <a:t>elative </a:t>
            </a:r>
            <a:r>
              <a:rPr lang="en-US" dirty="0"/>
              <a:t>A</a:t>
            </a:r>
            <a:r>
              <a:rPr lang="en-US" dirty="0" smtClean="0"/>
              <a:t>ccessibility </a:t>
            </a:r>
            <a:r>
              <a:rPr lang="en-US" dirty="0"/>
              <a:t>R</a:t>
            </a:r>
            <a:r>
              <a:rPr lang="en-US" dirty="0" smtClean="0"/>
              <a:t>atings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the Process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666486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5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87064"/>
            <a:ext cx="4144978" cy="312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086600" cy="4525963"/>
          </a:xfrm>
        </p:spPr>
        <p:txBody>
          <a:bodyPr/>
          <a:lstStyle/>
          <a:p>
            <a:r>
              <a:rPr lang="en-US" dirty="0" smtClean="0"/>
              <a:t>Roadway and Transit Skims</a:t>
            </a:r>
          </a:p>
          <a:p>
            <a:r>
              <a:rPr lang="en-US" dirty="0" smtClean="0"/>
              <a:t>2010 Skims for 2020 Allocation</a:t>
            </a:r>
          </a:p>
          <a:p>
            <a:r>
              <a:rPr lang="en-US" dirty="0" smtClean="0"/>
              <a:t>2020 Skims for 2040 Allocation</a:t>
            </a:r>
          </a:p>
          <a:p>
            <a:r>
              <a:rPr lang="en-US" dirty="0" smtClean="0"/>
              <a:t>Key: Not </a:t>
            </a:r>
            <a:r>
              <a:rPr lang="en-US" dirty="0"/>
              <a:t>P</a:t>
            </a:r>
            <a:r>
              <a:rPr lang="en-US" dirty="0" smtClean="0"/>
              <a:t>resume growth prior to testing network capacity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 Demographics to Transportation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68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across larger “bins” according to a simple distribution curve</a:t>
            </a:r>
          </a:p>
          <a:p>
            <a:r>
              <a:rPr lang="en-US" dirty="0" smtClean="0"/>
              <a:t>Proxy for variables not explicitly included</a:t>
            </a:r>
          </a:p>
          <a:p>
            <a:pPr lvl="1"/>
            <a:r>
              <a:rPr lang="en-US" dirty="0" smtClean="0"/>
              <a:t>Schools</a:t>
            </a:r>
          </a:p>
          <a:p>
            <a:pPr lvl="1"/>
            <a:r>
              <a:rPr lang="en-US" dirty="0" smtClean="0"/>
              <a:t>Housing cost</a:t>
            </a:r>
          </a:p>
          <a:p>
            <a:pPr lvl="1"/>
            <a:r>
              <a:rPr lang="en-US" dirty="0" smtClean="0"/>
              <a:t>Urban/rural preferences</a:t>
            </a:r>
          </a:p>
          <a:p>
            <a:r>
              <a:rPr lang="en-US" dirty="0" smtClean="0"/>
              <a:t>“Spread variable”</a:t>
            </a:r>
          </a:p>
          <a:p>
            <a:pPr marL="109728" indent="0">
              <a:buNone/>
            </a:pPr>
            <a:r>
              <a:rPr lang="en-US" dirty="0" smtClean="0"/>
              <a:t> for allocation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 Distribution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890543"/>
              </p:ext>
            </p:extLst>
          </p:nvPr>
        </p:nvGraphicFramePr>
        <p:xfrm>
          <a:off x="4800600" y="3429000"/>
          <a:ext cx="3962400" cy="2516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Chart" r:id="rId3" imgW="4053904" imgH="2575471" progId="Excel.Chart.8">
                  <p:embed/>
                </p:oleObj>
              </mc:Choice>
              <mc:Fallback>
                <p:oleObj name="Chart" r:id="rId3" imgW="4053904" imgH="2575471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429000"/>
                        <a:ext cx="3962400" cy="2516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85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some parcels, complete knowledge, for others no knowledge of plans</a:t>
            </a:r>
          </a:p>
          <a:p>
            <a:r>
              <a:rPr lang="en-US" dirty="0" smtClean="0"/>
              <a:t>Need a System that Can Handle Both Situations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Cannot Have it All…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49053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12995"/>
            <a:ext cx="609600" cy="69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302" y="4038600"/>
            <a:ext cx="609600" cy="69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69589"/>
            <a:ext cx="609600" cy="69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65344"/>
            <a:ext cx="738187" cy="944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15" y="5486400"/>
            <a:ext cx="738187" cy="944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6399"/>
            <a:ext cx="738187" cy="944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77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227</TotalTime>
  <Words>686</Words>
  <Application>Microsoft Office PowerPoint</Application>
  <PresentationFormat>On-screen Show (4:3)</PresentationFormat>
  <Paragraphs>138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Concourse</vt:lpstr>
      <vt:lpstr>Chart</vt:lpstr>
      <vt:lpstr>A Parcel Level Demographic Forecasting Process Integrating Land Use and Transportation</vt:lpstr>
      <vt:lpstr>Success in Small Area Demographics for a Large Region</vt:lpstr>
      <vt:lpstr>Austin Started in 2006…</vt:lpstr>
      <vt:lpstr>CAMPO Parcel Level Process</vt:lpstr>
      <vt:lpstr>CAMPO Demographic Modeling</vt:lpstr>
      <vt:lpstr>Steps in the Process</vt:lpstr>
      <vt:lpstr>Link Demographics to Transportation</vt:lpstr>
      <vt:lpstr>Bin Distribution</vt:lpstr>
      <vt:lpstr>Cannot Have it All…</vt:lpstr>
      <vt:lpstr>Grumpy About Parcels</vt:lpstr>
      <vt:lpstr>Linking Land Use and Regional Parcel Demographic Forecasting</vt:lpstr>
      <vt:lpstr>Data Gathering</vt:lpstr>
      <vt:lpstr>Data Preparation</vt:lpstr>
      <vt:lpstr>Base Parcel GIS Line Work</vt:lpstr>
      <vt:lpstr>2010 Data Reconciliation</vt:lpstr>
      <vt:lpstr>Other Data Sources</vt:lpstr>
      <vt:lpstr>Keys to Success with Parcels</vt:lpstr>
      <vt:lpstr>Keys to Success</vt:lpstr>
      <vt:lpstr>Potential Pitfalls</vt:lpstr>
      <vt:lpstr>Vaguely Right vs. Exactly Wrong</vt:lpstr>
    </vt:vector>
  </TitlesOfParts>
  <Company>tti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Parcel Level Demographic Forecasting Process Integrating Land Use and Transportation</dc:title>
  <dc:creator>Williams, Thomas</dc:creator>
  <cp:lastModifiedBy>Williams, Thomas</cp:lastModifiedBy>
  <cp:revision>48</cp:revision>
  <dcterms:created xsi:type="dcterms:W3CDTF">2015-01-22T15:31:19Z</dcterms:created>
  <dcterms:modified xsi:type="dcterms:W3CDTF">2015-04-28T15:44:36Z</dcterms:modified>
</cp:coreProperties>
</file>