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6" r:id="rId4"/>
    <p:sldId id="279" r:id="rId5"/>
    <p:sldId id="281" r:id="rId6"/>
    <p:sldId id="282" r:id="rId7"/>
    <p:sldId id="283" r:id="rId8"/>
    <p:sldId id="274" r:id="rId9"/>
    <p:sldId id="284" r:id="rId10"/>
    <p:sldId id="275" r:id="rId11"/>
    <p:sldId id="263" r:id="rId12"/>
    <p:sldId id="261" r:id="rId13"/>
    <p:sldId id="285" r:id="rId14"/>
    <p:sldId id="260" r:id="rId15"/>
    <p:sldId id="268" r:id="rId16"/>
    <p:sldId id="276" r:id="rId17"/>
    <p:sldId id="287" r:id="rId18"/>
    <p:sldId id="288" r:id="rId19"/>
    <p:sldId id="289" r:id="rId20"/>
    <p:sldId id="290" r:id="rId21"/>
    <p:sldId id="270" r:id="rId22"/>
    <p:sldId id="271" r:id="rId23"/>
    <p:sldId id="291" r:id="rId24"/>
    <p:sldId id="292" r:id="rId25"/>
    <p:sldId id="293" r:id="rId26"/>
    <p:sldId id="294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5550"/>
    <a:srgbClr val="F06E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7826" autoAdjust="0"/>
  </p:normalViewPr>
  <p:slideViewPr>
    <p:cSldViewPr>
      <p:cViewPr varScale="1">
        <p:scale>
          <a:sx n="66" d="100"/>
          <a:sy n="66" d="100"/>
        </p:scale>
        <p:origin x="-12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AF6A-8D91-4FD6-81A5-8B56C87184F3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298C3-37DC-4331-B673-6082542D06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83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BUR is x</a:t>
            </a:r>
            <a:r>
              <a:rPr lang="en-US" baseline="0" dirty="0" smtClean="0"/>
              <a:t> miles from downtown Los Angeles, relatively densely populated part of the region (SFV), near Pasadena</a:t>
            </a:r>
          </a:p>
          <a:p>
            <a:r>
              <a:rPr lang="en-US" baseline="0" dirty="0" smtClean="0"/>
              <a:t>Served by commuter rail, soon to be served by a second line</a:t>
            </a:r>
          </a:p>
          <a:p>
            <a:r>
              <a:rPr lang="en-US" baseline="0" dirty="0" smtClean="0"/>
              <a:t>New RITC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298C3-37DC-4331-B673-6082542D06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E98A-1629-4784-B5A7-A148FAA99B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674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E98A-1629-4784-B5A7-A148FAA99B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67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E98A-1629-4784-B5A7-A148FAA99B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674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E98A-1629-4784-B5A7-A148FAA99B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674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35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943600"/>
            <a:ext cx="457200" cy="228600"/>
          </a:xfrm>
        </p:spPr>
        <p:txBody>
          <a:bodyPr/>
          <a:lstStyle/>
          <a:p>
            <a:fld id="{AA9B7D12-1C45-4C50-B8AC-AC71D7FDF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43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3367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371600"/>
            <a:ext cx="423367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10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423367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4233672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728" y="1143000"/>
            <a:ext cx="423367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1728" y="1600200"/>
            <a:ext cx="4233672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51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29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 userDrawn="1"/>
        </p:nvSpPr>
        <p:spPr>
          <a:xfrm>
            <a:off x="8337176" y="6598228"/>
            <a:ext cx="515471" cy="182563"/>
          </a:xfrm>
          <a:prstGeom prst="rect">
            <a:avLst/>
          </a:prstGeom>
          <a:noFill/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2F22507-8038-48FC-A244-EAD8D043D02B}" type="slidenum">
              <a:rPr lang="en-US" sz="900" i="1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40502020204" pitchFamily="34" charset="0"/>
              </a:rPr>
              <a:pPr/>
              <a:t>‹#›</a:t>
            </a:fld>
            <a:endParaRPr lang="en-US" sz="900" i="1" dirty="0">
              <a:solidFill>
                <a:schemeClr val="tx1">
                  <a:lumMod val="50000"/>
                  <a:lumOff val="50000"/>
                </a:schemeClr>
              </a:solidFill>
              <a:latin typeface="Lucida Sans" panose="020B06020405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78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5943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0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686800" cy="457200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900" y="6251330"/>
            <a:ext cx="3200400" cy="228600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rgbClr val="645550"/>
                </a:solidFill>
              </a:defRPr>
            </a:lvl1pPr>
          </a:lstStyle>
          <a:p>
            <a:r>
              <a:rPr lang="en-US" smtClean="0"/>
              <a:t>May/June Stakeholder Meetings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0" y="5943600"/>
            <a:ext cx="2743200" cy="228600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rgbClr val="64555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130621 Board Footer - Updated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096000"/>
            <a:ext cx="9144000" cy="67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943600"/>
            <a:ext cx="457200" cy="228600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rgbClr val="645550"/>
                </a:solidFill>
              </a:defRPr>
            </a:lvl1pPr>
          </a:lstStyle>
          <a:p>
            <a:fld id="{AA9B7D12-1C45-4C50-B8AC-AC71D7FDF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162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/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rgbClr val="645550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45550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45550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45550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45550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45550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Times New Roman"/>
                <a:cs typeface="Arial"/>
              </a:rPr>
              <a:t>Implementing a Blended Model System to Forecast Transportation and Land Use Changes at Bob Hope Airport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TRB National Transportation Planning Applications Conference </a:t>
            </a:r>
          </a:p>
          <a:p>
            <a:r>
              <a:rPr lang="en-US" dirty="0" smtClean="0"/>
              <a:t>May 19,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Burbank 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7138987" cy="508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59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Burbank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Synthetic generation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and distribution </a:t>
            </a:r>
            <a:r>
              <a:rPr lang="en-US" dirty="0" smtClean="0"/>
              <a:t>of auto </a:t>
            </a:r>
            <a:r>
              <a:rPr lang="en-US" dirty="0"/>
              <a:t>trips at BUR </a:t>
            </a:r>
            <a:r>
              <a:rPr lang="en-US" dirty="0" smtClean="0"/>
              <a:t>replaced </a:t>
            </a:r>
            <a:r>
              <a:rPr lang="en-US" dirty="0"/>
              <a:t>by a survey-based trip </a:t>
            </a:r>
            <a:r>
              <a:rPr lang="en-US" dirty="0" smtClean="0"/>
              <a:t>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M:\Planning\Projects\Burbank MGAPS\Modeling\Existing_Selectzone_City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2514600" cy="292608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6" descr="M:\Planning\Projects\Burbank MGAPS\Modeling\Existing_Selectzone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2895600" cy="292608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5410200"/>
            <a:ext cx="1752600" cy="60960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/>
          <a:p>
            <a:pPr marL="342860" marR="0" lvl="0" indent="-342860" algn="l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55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Synthetic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10200" y="5410200"/>
            <a:ext cx="1752600" cy="60960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/>
          <a:p>
            <a:pPr marL="342860" marR="0" lvl="0" indent="-342860" algn="l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55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xmlns="" val="36459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Metro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Tranplan</a:t>
            </a:r>
            <a:r>
              <a:rPr lang="en-US" dirty="0" smtClean="0"/>
              <a:t> </a:t>
            </a:r>
            <a:r>
              <a:rPr lang="en-US" dirty="0"/>
              <a:t>model </a:t>
            </a:r>
            <a:endParaRPr lang="en-US" dirty="0" smtClean="0"/>
          </a:p>
          <a:p>
            <a:pPr lvl="1"/>
            <a:r>
              <a:rPr lang="en-US" sz="3200" dirty="0" smtClean="0"/>
              <a:t>Detailed </a:t>
            </a:r>
            <a:r>
              <a:rPr lang="en-US" sz="3200" dirty="0"/>
              <a:t>transit network in and around Los Angeles County </a:t>
            </a:r>
            <a:endParaRPr lang="en-US" sz="3200" dirty="0" smtClean="0"/>
          </a:p>
          <a:p>
            <a:pPr lvl="1"/>
            <a:r>
              <a:rPr lang="en-US" sz="3200" dirty="0" smtClean="0"/>
              <a:t>Vetted </a:t>
            </a:r>
            <a:r>
              <a:rPr lang="en-US" sz="3200" dirty="0"/>
              <a:t>by FTA for use in forecasts supporting Section 5309 New Starts </a:t>
            </a:r>
            <a:r>
              <a:rPr lang="en-US" sz="3200" dirty="0" smtClean="0"/>
              <a:t>applications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4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Passenger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Runs </a:t>
            </a:r>
            <a:r>
              <a:rPr lang="en-US" dirty="0"/>
              <a:t>in parallel with the “regular” Metro </a:t>
            </a:r>
            <a:r>
              <a:rPr lang="en-US" dirty="0" smtClean="0"/>
              <a:t>model</a:t>
            </a:r>
          </a:p>
          <a:p>
            <a:pPr lvl="0"/>
            <a:r>
              <a:rPr lang="en-US" dirty="0" smtClean="0"/>
              <a:t>Originally used </a:t>
            </a:r>
            <a:r>
              <a:rPr lang="en-US" dirty="0"/>
              <a:t>to represent person travel to and from </a:t>
            </a:r>
            <a:r>
              <a:rPr lang="en-US" dirty="0" smtClean="0"/>
              <a:t>LAX</a:t>
            </a:r>
          </a:p>
          <a:p>
            <a:pPr lvl="0"/>
            <a:r>
              <a:rPr lang="en-US" dirty="0" smtClean="0"/>
              <a:t>Calibrated </a:t>
            </a:r>
            <a:r>
              <a:rPr lang="en-US" dirty="0"/>
              <a:t>to market and conditions at </a:t>
            </a:r>
            <a:r>
              <a:rPr lang="en-US" dirty="0" smtClean="0"/>
              <a:t>BUR based on extensive data collection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4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Blended Model Process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scenario, incremental </a:t>
            </a:r>
            <a:r>
              <a:rPr lang="en-US" dirty="0"/>
              <a:t>auto trips </a:t>
            </a:r>
            <a:r>
              <a:rPr lang="en-US" dirty="0" smtClean="0"/>
              <a:t>calculated by APM and Metro </a:t>
            </a:r>
            <a:r>
              <a:rPr lang="en-US" dirty="0"/>
              <a:t>mode choice model. </a:t>
            </a:r>
            <a:endParaRPr lang="en-US" dirty="0" smtClean="0"/>
          </a:p>
          <a:p>
            <a:r>
              <a:rPr lang="en-US" dirty="0" smtClean="0"/>
              <a:t>Delta applied </a:t>
            </a:r>
            <a:r>
              <a:rPr lang="en-US" dirty="0"/>
              <a:t>to the City model just prior to highway assignment.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41468" y="325120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Detailed Area Highway Assignments/Link Volumes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6455568" y="3251201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City of Burbank TDF Model</a:t>
            </a:r>
            <a:endParaRPr lang="en-US" sz="1000" dirty="0"/>
          </a:p>
        </p:txBody>
      </p:sp>
      <p:cxnSp>
        <p:nvCxnSpPr>
          <p:cNvPr id="13" name="Straight Arrow Connector 12"/>
          <p:cNvCxnSpPr>
            <a:stCxn id="12" idx="3"/>
            <a:endCxn id="11" idx="1"/>
          </p:cNvCxnSpPr>
          <p:nvPr/>
        </p:nvCxnSpPr>
        <p:spPr>
          <a:xfrm flipV="1">
            <a:off x="7369968" y="3708400"/>
            <a:ext cx="571500" cy="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05400" y="1600200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Air Passenger Model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5105400" y="3251201"/>
            <a:ext cx="914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Metro Model</a:t>
            </a:r>
            <a:endParaRPr lang="en-US" sz="1000" dirty="0"/>
          </a:p>
        </p:txBody>
      </p:sp>
      <p:cxnSp>
        <p:nvCxnSpPr>
          <p:cNvPr id="16" name="Straight Arrow Connector 15"/>
          <p:cNvCxnSpPr>
            <a:stCxn id="18" idx="0"/>
            <a:endCxn id="12" idx="2"/>
          </p:cNvCxnSpPr>
          <p:nvPr/>
        </p:nvCxnSpPr>
        <p:spPr>
          <a:xfrm flipV="1">
            <a:off x="6903243" y="4165601"/>
            <a:ext cx="9525" cy="56158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31431" y="4782942"/>
            <a:ext cx="914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Transit Assignments</a:t>
            </a:r>
            <a:endParaRPr lang="en-US" sz="1000" dirty="0"/>
          </a:p>
        </p:txBody>
      </p:sp>
      <p:sp>
        <p:nvSpPr>
          <p:cNvPr id="18" name="Rectangle 17"/>
          <p:cNvSpPr/>
          <p:nvPr/>
        </p:nvSpPr>
        <p:spPr>
          <a:xfrm>
            <a:off x="6446043" y="4727184"/>
            <a:ext cx="914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Change in Auto Trips</a:t>
            </a:r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6441280" y="1600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Enplane-</a:t>
            </a:r>
            <a:r>
              <a:rPr lang="en-US" sz="1000" dirty="0" err="1" smtClean="0"/>
              <a:t>ments</a:t>
            </a:r>
            <a:r>
              <a:rPr lang="en-US" sz="1000" dirty="0" smtClean="0"/>
              <a:t>,  Ground Access by Mode</a:t>
            </a:r>
            <a:endParaRPr lang="en-US" sz="1000" dirty="0"/>
          </a:p>
        </p:txBody>
      </p:sp>
      <p:cxnSp>
        <p:nvCxnSpPr>
          <p:cNvPr id="20" name="Elbow Connector 19"/>
          <p:cNvCxnSpPr/>
          <p:nvPr/>
        </p:nvCxnSpPr>
        <p:spPr>
          <a:xfrm rot="5400000">
            <a:off x="4604472" y="4282009"/>
            <a:ext cx="1099492" cy="816774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  <a:endCxn id="15" idx="0"/>
          </p:cNvCxnSpPr>
          <p:nvPr/>
        </p:nvCxnSpPr>
        <p:spPr>
          <a:xfrm>
            <a:off x="5562600" y="2514600"/>
            <a:ext cx="0" cy="73660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1"/>
            <a:endCxn id="14" idx="3"/>
          </p:cNvCxnSpPr>
          <p:nvPr/>
        </p:nvCxnSpPr>
        <p:spPr>
          <a:xfrm flipH="1">
            <a:off x="6019800" y="2057400"/>
            <a:ext cx="42148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572130" y="5240143"/>
            <a:ext cx="878675" cy="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59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Blended Model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233672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Metro </a:t>
            </a:r>
            <a:r>
              <a:rPr lang="en-US" dirty="0"/>
              <a:t>model zones outside the study area </a:t>
            </a:r>
            <a:r>
              <a:rPr lang="en-US" dirty="0" smtClean="0"/>
              <a:t>aggregated</a:t>
            </a:r>
            <a:r>
              <a:rPr lang="en-US" dirty="0"/>
              <a:t>, and </a:t>
            </a:r>
            <a:r>
              <a:rPr lang="en-US" dirty="0" smtClean="0"/>
              <a:t>matched </a:t>
            </a:r>
            <a:r>
              <a:rPr lang="en-US" dirty="0"/>
              <a:t>to </a:t>
            </a:r>
            <a:r>
              <a:rPr lang="en-US" dirty="0" smtClean="0"/>
              <a:t>external </a:t>
            </a:r>
            <a:r>
              <a:rPr lang="en-US" dirty="0"/>
              <a:t>zones of the City </a:t>
            </a:r>
            <a:r>
              <a:rPr lang="en-US" dirty="0" smtClean="0"/>
              <a:t>model, </a:t>
            </a:r>
            <a:r>
              <a:rPr lang="en-US" dirty="0"/>
              <a:t>based on the routes that trips from those zones would take to reach the Airport.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492032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07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Blended Model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010400" cy="49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7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71" y="2222722"/>
            <a:ext cx="2093375" cy="2648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471" y="2228015"/>
            <a:ext cx="2093375" cy="2648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471" y="2228015"/>
            <a:ext cx="2093375" cy="2648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0471" y="2228015"/>
            <a:ext cx="2093375" cy="2648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2400" y="1295400"/>
            <a:ext cx="1988884" cy="919482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2400" b="1" dirty="0" smtClean="0">
                <a:latin typeface="Lucida Sans" pitchFamily="34" charset="0"/>
              </a:rPr>
              <a:t>ALT 1 </a:t>
            </a:r>
          </a:p>
          <a:p>
            <a:pPr algn="ctr"/>
            <a:r>
              <a:rPr lang="en-US" sz="3200" dirty="0" smtClean="0">
                <a:latin typeface="Lucida Sans" pitchFamily="34" charset="0"/>
              </a:rPr>
              <a:t>Industrial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62200" y="762000"/>
            <a:ext cx="1988884" cy="1411925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2400" b="1" dirty="0" smtClean="0">
                <a:latin typeface="Lucida Sans" pitchFamily="34" charset="0"/>
              </a:rPr>
              <a:t>ALT 2 </a:t>
            </a:r>
          </a:p>
          <a:p>
            <a:pPr algn="ctr"/>
            <a:r>
              <a:rPr lang="en-US" sz="3200" dirty="0" smtClean="0">
                <a:latin typeface="Lucida Sans" pitchFamily="34" charset="0"/>
              </a:rPr>
              <a:t>Flex Corridor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24400" y="762000"/>
            <a:ext cx="1988884" cy="1411925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2400" b="1" dirty="0" smtClean="0">
                <a:latin typeface="Lucida Sans" pitchFamily="34" charset="0"/>
              </a:rPr>
              <a:t>ALT 3 </a:t>
            </a:r>
          </a:p>
          <a:p>
            <a:pPr algn="ctr"/>
            <a:r>
              <a:rPr lang="en-US" sz="3200" dirty="0" smtClean="0">
                <a:latin typeface="Lucida Sans" pitchFamily="34" charset="0"/>
              </a:rPr>
              <a:t>Flex District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0400" y="1290318"/>
            <a:ext cx="1988884" cy="919482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2400" b="1" dirty="0" smtClean="0">
                <a:latin typeface="Lucida Sans" pitchFamily="34" charset="0"/>
              </a:rPr>
              <a:t>ALT 4</a:t>
            </a:r>
          </a:p>
          <a:p>
            <a:pPr algn="ctr"/>
            <a:r>
              <a:rPr lang="en-US" sz="3200" dirty="0" smtClean="0">
                <a:latin typeface="Lucida Sans" pitchFamily="34" charset="0"/>
              </a:rPr>
              <a:t>Tech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28600" y="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rgbClr val="645550"/>
                </a:solidFill>
                <a:latin typeface="+mj-lt"/>
                <a:ea typeface="+mj-ea"/>
                <a:cs typeface="+mj-cs"/>
              </a:rPr>
              <a:t>Land Use Alternatives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455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9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33400" y="1219200"/>
          <a:ext cx="8382000" cy="383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752600"/>
                <a:gridCol w="1447800"/>
                <a:gridCol w="1447800"/>
                <a:gridCol w="1676400"/>
              </a:tblGrid>
              <a:tr h="855904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Alt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Alt</a:t>
                      </a:r>
                      <a:r>
                        <a:rPr lang="en-US" sz="3200" baseline="0" dirty="0" smtClean="0"/>
                        <a:t>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Alt 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Alt 4</a:t>
                      </a:r>
                      <a:endParaRPr lang="en-US" sz="3200" dirty="0"/>
                    </a:p>
                  </a:txBody>
                  <a:tcPr/>
                </a:tc>
              </a:tr>
              <a:tr h="142624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North</a:t>
                      </a:r>
                      <a:r>
                        <a:rPr lang="en-US" sz="3200" baseline="0" dirty="0" smtClean="0"/>
                        <a:t> Hollywood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+mn-lt"/>
                        </a:rPr>
                        <a:t>Local Bus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Rapid Bus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BRT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Subway</a:t>
                      </a:r>
                      <a:endParaRPr lang="en-US" sz="3200" dirty="0"/>
                    </a:p>
                  </a:txBody>
                  <a:tcPr/>
                </a:tc>
              </a:tr>
              <a:tr h="142624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Pasadena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Shuttle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Express</a:t>
                      </a:r>
                      <a:r>
                        <a:rPr lang="en-US" sz="3200" baseline="0" dirty="0" smtClean="0"/>
                        <a:t> Bus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Express</a:t>
                      </a:r>
                      <a:r>
                        <a:rPr lang="en-US" sz="3200" baseline="0" dirty="0" smtClean="0"/>
                        <a:t> Bus</a:t>
                      </a:r>
                      <a:endParaRPr lang="en-US" sz="3200" dirty="0" smtClean="0"/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LRT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>
          <a:xfrm>
            <a:off x="228600" y="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rgbClr val="645550"/>
                </a:solidFill>
                <a:latin typeface="+mj-lt"/>
                <a:ea typeface="+mj-ea"/>
                <a:cs typeface="+mj-cs"/>
              </a:rPr>
              <a:t>Transportation Alternatives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455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9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0" y="1600200"/>
          <a:ext cx="7848600" cy="3096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475"/>
                <a:gridCol w="1641071"/>
                <a:gridCol w="1355667"/>
                <a:gridCol w="1355667"/>
                <a:gridCol w="1569720"/>
              </a:tblGrid>
              <a:tr h="530124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Alt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Alt</a:t>
                      </a:r>
                      <a:r>
                        <a:rPr lang="en-US" sz="3200" baseline="0" dirty="0" smtClean="0"/>
                        <a:t>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Alt 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Alt 4</a:t>
                      </a:r>
                      <a:endParaRPr lang="en-US" sz="3200" dirty="0"/>
                    </a:p>
                  </a:txBody>
                  <a:tcPr/>
                </a:tc>
              </a:tr>
              <a:tr h="4107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65,183</a:t>
                      </a:r>
                    </a:p>
                  </a:txBody>
                  <a:tcPr marL="9525" marR="9525" marT="9525" marB="0" anchor="b"/>
                </a:tc>
              </a:tr>
              <a:tr h="4107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66,063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75,964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79,033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68,531</a:t>
                      </a:r>
                    </a:p>
                  </a:txBody>
                  <a:tcPr marL="9525" marR="9525" marT="9525" marB="0" anchor="b"/>
                </a:tc>
              </a:tr>
              <a:tr h="4107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25,237</a:t>
                      </a:r>
                    </a:p>
                  </a:txBody>
                  <a:tcPr marL="9525" marR="9525" marT="9525" marB="0" anchor="b"/>
                </a:tc>
              </a:tr>
              <a:tr h="483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Subway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113,008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113,516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113,164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109,900</a:t>
                      </a:r>
                    </a:p>
                  </a:txBody>
                  <a:tcPr marL="9525" marR="9525" marT="9525" marB="0" anchor="b"/>
                </a:tc>
              </a:tr>
              <a:tr h="8023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256,245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265,631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271,078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268,851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>
          <a:xfrm>
            <a:off x="228600" y="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rgbClr val="645550"/>
                </a:solidFill>
                <a:latin typeface="+mj-lt"/>
                <a:ea typeface="+mj-ea"/>
                <a:cs typeface="+mj-cs"/>
              </a:rPr>
              <a:t>2035 Transit </a:t>
            </a:r>
            <a:r>
              <a:rPr lang="en-US" sz="4400" noProof="0" dirty="0" err="1" smtClean="0">
                <a:solidFill>
                  <a:srgbClr val="645550"/>
                </a:solidFill>
                <a:latin typeface="+mj-lt"/>
                <a:ea typeface="+mj-ea"/>
                <a:cs typeface="+mj-cs"/>
              </a:rPr>
              <a:t>Boardings</a:t>
            </a:r>
            <a:r>
              <a:rPr lang="en-US" sz="4400" noProof="0" dirty="0" smtClean="0">
                <a:solidFill>
                  <a:srgbClr val="645550"/>
                </a:solidFill>
                <a:latin typeface="+mj-lt"/>
                <a:ea typeface="+mj-ea"/>
                <a:cs typeface="+mj-cs"/>
              </a:rPr>
              <a:t> on routes serving the </a:t>
            </a:r>
            <a:r>
              <a:rPr lang="en-US" sz="4400" b="1" noProof="0" dirty="0" smtClean="0">
                <a:solidFill>
                  <a:srgbClr val="645550"/>
                </a:solidFill>
                <a:latin typeface="+mj-lt"/>
                <a:ea typeface="+mj-ea"/>
                <a:cs typeface="+mj-cs"/>
              </a:rPr>
              <a:t>Area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6455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9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Burbank-Glendale-Pasadena Airport Authority</a:t>
            </a:r>
          </a:p>
          <a:p>
            <a:r>
              <a:rPr lang="en-US" dirty="0" smtClean="0"/>
              <a:t>Pat Coleman, co-author</a:t>
            </a:r>
            <a:endParaRPr lang="en-US" dirty="0" smtClean="0"/>
          </a:p>
          <a:p>
            <a:r>
              <a:rPr lang="en-US" dirty="0" smtClean="0"/>
              <a:t>Surface Transportation and Uniform Relocation Assistance Act of 1987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6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0" y="1295400"/>
          <a:ext cx="7848600" cy="2245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475"/>
                <a:gridCol w="1641071"/>
                <a:gridCol w="1355667"/>
                <a:gridCol w="1355667"/>
                <a:gridCol w="1569720"/>
              </a:tblGrid>
              <a:tr h="530124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Alt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Alt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Alt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Alt 4</a:t>
                      </a:r>
                    </a:p>
                  </a:txBody>
                  <a:tcPr marL="9525" marR="9525" marT="9525" marB="0" anchor="b"/>
                </a:tc>
              </a:tr>
              <a:tr h="4107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Drop-off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37.9%</a:t>
                      </a:r>
                    </a:p>
                  </a:txBody>
                  <a:tcPr marL="9525" marR="9525" marT="9525" marB="0" anchor="b"/>
                </a:tc>
              </a:tr>
              <a:tr h="4107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Drive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29.5%</a:t>
                      </a:r>
                    </a:p>
                  </a:txBody>
                  <a:tcPr marL="9525" marR="9525" marT="9525" marB="0" anchor="b"/>
                </a:tc>
              </a:tr>
              <a:tr h="4107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Transit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9.2%</a:t>
                      </a:r>
                    </a:p>
                  </a:txBody>
                  <a:tcPr marL="9525" marR="9525" marT="9525" marB="0" anchor="b"/>
                </a:tc>
              </a:tr>
              <a:tr h="483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Other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23.4%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>
          <a:xfrm>
            <a:off x="228600" y="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rgbClr val="645550"/>
                </a:solidFill>
                <a:latin typeface="+mj-lt"/>
                <a:ea typeface="+mj-ea"/>
                <a:cs typeface="+mj-cs"/>
              </a:rPr>
              <a:t>2035 Mode Share to </a:t>
            </a:r>
            <a:r>
              <a:rPr lang="en-US" sz="4400" b="1" noProof="0" dirty="0" smtClean="0">
                <a:solidFill>
                  <a:srgbClr val="645550"/>
                </a:solidFill>
                <a:latin typeface="+mj-lt"/>
                <a:ea typeface="+mj-ea"/>
                <a:cs typeface="+mj-cs"/>
              </a:rPr>
              <a:t>Airport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6455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09600" y="3657600"/>
            <a:ext cx="80772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55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(Current transit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6455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share to airport is about 2%.)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455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9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“Blended” model consisting of city highway model, regional transit model, and mode of access model used to forecast impacts of land use and network change at/near an airport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Expanded BRT and bus service provide greatest ridership in the </a:t>
            </a:r>
            <a:r>
              <a:rPr lang="en-US" b="1" dirty="0" smtClean="0">
                <a:solidFill>
                  <a:schemeClr val="tx1"/>
                </a:solidFill>
              </a:rPr>
              <a:t>area</a:t>
            </a:r>
            <a:r>
              <a:rPr lang="en-US" dirty="0" smtClean="0">
                <a:solidFill>
                  <a:schemeClr val="tx1"/>
                </a:solidFill>
              </a:rPr>
              <a:t> (new land uses)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Subway and LRT increase transit share as mode of access to the </a:t>
            </a:r>
            <a:r>
              <a:rPr lang="en-US" b="1" dirty="0" smtClean="0">
                <a:solidFill>
                  <a:schemeClr val="tx1"/>
                </a:solidFill>
              </a:rPr>
              <a:t>airport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5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Approach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Validate Burbank and Metro models to study area conditions</a:t>
            </a:r>
          </a:p>
          <a:p>
            <a:r>
              <a:rPr lang="en-US" dirty="0" smtClean="0"/>
              <a:t>Calibrate Air Passenger Model to BUR travel markets and modes of arrival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5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Burbank Model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City of Burbank model was validated with 2010 traffic volumes counts along 10 </a:t>
            </a:r>
            <a:r>
              <a:rPr lang="en-US" sz="3200" dirty="0" err="1" smtClean="0"/>
              <a:t>screenlines</a:t>
            </a:r>
            <a:endParaRPr lang="en-US" sz="3200" dirty="0" smtClean="0"/>
          </a:p>
          <a:p>
            <a:r>
              <a:rPr lang="en-US" sz="3200" dirty="0" smtClean="0"/>
              <a:t>Additional </a:t>
            </a:r>
            <a:r>
              <a:rPr lang="en-US" sz="3200" dirty="0" err="1"/>
              <a:t>screenline</a:t>
            </a:r>
            <a:r>
              <a:rPr lang="en-US" sz="3200" dirty="0"/>
              <a:t> </a:t>
            </a:r>
            <a:r>
              <a:rPr lang="en-US" sz="3200" dirty="0" smtClean="0"/>
              <a:t>between BUR and I-5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233862" cy="429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32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Model Validation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Route level validation</a:t>
            </a:r>
          </a:p>
          <a:p>
            <a:r>
              <a:rPr lang="en-US" dirty="0" smtClean="0"/>
              <a:t>Metro </a:t>
            </a:r>
            <a:r>
              <a:rPr lang="en-US" dirty="0"/>
              <a:t>routes 94, 165, 222, and </a:t>
            </a:r>
            <a:r>
              <a:rPr lang="en-US" dirty="0" smtClean="0"/>
              <a:t>794</a:t>
            </a:r>
          </a:p>
          <a:p>
            <a:r>
              <a:rPr lang="en-US" dirty="0" smtClean="0"/>
              <a:t>Burbank </a:t>
            </a:r>
            <a:r>
              <a:rPr lang="en-US" dirty="0"/>
              <a:t>Bus routes 2 (Empire to Downtown) and 3 (</a:t>
            </a:r>
            <a:r>
              <a:rPr lang="en-US" dirty="0" err="1"/>
              <a:t>NoHo</a:t>
            </a:r>
            <a:r>
              <a:rPr lang="en-US" dirty="0"/>
              <a:t> to </a:t>
            </a:r>
            <a:r>
              <a:rPr lang="en-US" dirty="0" smtClean="0"/>
              <a:t>Empire)</a:t>
            </a:r>
          </a:p>
          <a:p>
            <a:r>
              <a:rPr lang="en-US" dirty="0" err="1" smtClean="0"/>
              <a:t>Metrolink</a:t>
            </a:r>
            <a:r>
              <a:rPr lang="en-US" dirty="0" smtClean="0"/>
              <a:t>/Amtrak trains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0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 Passenger Model Calibration/Validation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5029200"/>
            <a:ext cx="8534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Trip Tables by purpose developed using 2012 air passenger survey data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62000"/>
            <a:ext cx="5410200" cy="412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65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 Passenger Model Calibration/Validation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5105400"/>
            <a:ext cx="73914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Calibration target values from 2012 BUR air passenger survey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3065541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305919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95400"/>
            <a:ext cx="3065541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76600"/>
            <a:ext cx="3065541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154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</a:p>
          <a:p>
            <a:r>
              <a:rPr lang="en-US" dirty="0" smtClean="0"/>
              <a:t>Blended Model Process</a:t>
            </a:r>
          </a:p>
          <a:p>
            <a:r>
              <a:rPr lang="en-US" dirty="0" smtClean="0"/>
              <a:t>Alternatives Evaluated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6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Challenge: How to Model Airport “Transit Oriented Development”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2362200"/>
            <a:ext cx="6324600" cy="3576034"/>
          </a:xfrm>
          <a:prstGeom prst="rect">
            <a:avLst/>
          </a:prstGeom>
        </p:spPr>
      </p:pic>
      <p:pic>
        <p:nvPicPr>
          <p:cNvPr id="8" name="Picture 7" descr="C:\Users\Terry\Pictures\Pictur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301752" y="1562100"/>
            <a:ext cx="4038600" cy="4491228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marL="173038" marR="0" lvl="0" indent="-173038" algn="l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55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Historic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6455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Lockheed Facility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455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3038" marR="0" lvl="0" indent="-173038" algn="l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645550"/>
                </a:solidFill>
              </a:rPr>
              <a:t>Industrial uses being repurposed to new media</a:t>
            </a:r>
          </a:p>
          <a:p>
            <a:pPr marL="173038" marR="0" lvl="0" indent="-173038" algn="l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55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&gt;50% increase in jobs from 2002 to 2010</a:t>
            </a:r>
          </a:p>
        </p:txBody>
      </p:sp>
      <p:pic>
        <p:nvPicPr>
          <p:cNvPr id="7" name="Content Placeholder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05400" y="1600200"/>
            <a:ext cx="3657600" cy="444649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Ongoing and Proposed Changes in Land Use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Potential Changes in Transit Network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Content Placeholder 12" descr="130503 Regional 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371600"/>
            <a:ext cx="601128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Changes in Airport Mode of Access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434" name="Picture 2" descr="http://www.burbankairport.com/images/stories/ParkingAndTransport/parkingtrain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581400"/>
            <a:ext cx="4762500" cy="247650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990600"/>
            <a:ext cx="4066688" cy="312420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Blended Model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Land Use Changes → City of Burbank Model</a:t>
            </a:r>
          </a:p>
          <a:p>
            <a:pPr>
              <a:buNone/>
            </a:pPr>
            <a:r>
              <a:rPr lang="en-US" dirty="0" smtClean="0"/>
              <a:t>Transit Network Changes → LA Metro Model</a:t>
            </a:r>
          </a:p>
          <a:p>
            <a:pPr>
              <a:buNone/>
            </a:pPr>
            <a:r>
              <a:rPr lang="en-US" dirty="0" smtClean="0"/>
              <a:t>Mode of Access Changes → Air Passenger 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1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Burbank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TransCAD</a:t>
            </a:r>
            <a:r>
              <a:rPr lang="en-US" dirty="0" smtClean="0"/>
              <a:t> model windowed from regional model</a:t>
            </a:r>
          </a:p>
          <a:p>
            <a:pPr lvl="1"/>
            <a:r>
              <a:rPr lang="en-US" sz="3200" dirty="0" smtClean="0"/>
              <a:t>Includes </a:t>
            </a:r>
            <a:r>
              <a:rPr lang="en-US" sz="3200" dirty="0"/>
              <a:t>the City of Burbank and neighboring areas </a:t>
            </a:r>
            <a:r>
              <a:rPr lang="en-US" sz="3200" dirty="0" smtClean="0"/>
              <a:t>with detailed zone structure</a:t>
            </a:r>
          </a:p>
          <a:p>
            <a:pPr lvl="1"/>
            <a:r>
              <a:rPr lang="en-US" sz="3200" dirty="0" smtClean="0"/>
              <a:t>Land </a:t>
            </a:r>
            <a:r>
              <a:rPr lang="en-US" sz="3200" dirty="0"/>
              <a:t>use based trip </a:t>
            </a:r>
            <a:r>
              <a:rPr lang="en-US" sz="3200" dirty="0" smtClean="0"/>
              <a:t>generation</a:t>
            </a:r>
          </a:p>
          <a:p>
            <a:pPr lvl="1"/>
            <a:r>
              <a:rPr lang="en-US" sz="3200" dirty="0" smtClean="0"/>
              <a:t>Gravity </a:t>
            </a:r>
            <a:r>
              <a:rPr lang="en-US" sz="3200" dirty="0"/>
              <a:t>trip </a:t>
            </a:r>
            <a:r>
              <a:rPr lang="en-US" sz="3200" dirty="0" smtClean="0"/>
              <a:t>distribution</a:t>
            </a:r>
          </a:p>
          <a:p>
            <a:pPr lvl="1"/>
            <a:r>
              <a:rPr lang="en-US" sz="3200" dirty="0" smtClean="0"/>
              <a:t>Capacity </a:t>
            </a:r>
            <a:r>
              <a:rPr lang="en-US" sz="3200" dirty="0"/>
              <a:t>constrained equilibrium traffic assignment </a:t>
            </a:r>
            <a:r>
              <a:rPr lang="en-US" sz="3200" dirty="0" smtClean="0"/>
              <a:t>process</a:t>
            </a:r>
          </a:p>
          <a:p>
            <a:pPr lvl="1"/>
            <a:r>
              <a:rPr lang="en-US" sz="3200" dirty="0" smtClean="0"/>
              <a:t>No transit component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7D12-1C45-4C50-B8AC-AC71D7FDF1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9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0715 Presentation Template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130715 Presentation Template v3</Template>
  <TotalTime>610</TotalTime>
  <Words>729</Words>
  <Application>Microsoft Office PowerPoint</Application>
  <PresentationFormat>On-screen Show (4:3)</PresentationFormat>
  <Paragraphs>188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130715 Presentation Template v3</vt:lpstr>
      <vt:lpstr>Implementing a Blended Model System to Forecast Transportation and Land Use Changes at Bob Hope Airport</vt:lpstr>
      <vt:lpstr>Acknowledgements</vt:lpstr>
      <vt:lpstr>Overview</vt:lpstr>
      <vt:lpstr>The Challenge: How to Model Airport “Transit Oriented Development”</vt:lpstr>
      <vt:lpstr> Ongoing and Proposed Changes in Land Use</vt:lpstr>
      <vt:lpstr>Potential Changes in Transit Network</vt:lpstr>
      <vt:lpstr>Changes in Airport Mode of Access</vt:lpstr>
      <vt:lpstr>Blended Model Process</vt:lpstr>
      <vt:lpstr>Burbank Model</vt:lpstr>
      <vt:lpstr>Burbank Model</vt:lpstr>
      <vt:lpstr>Burbank Model</vt:lpstr>
      <vt:lpstr>LA Metro Model</vt:lpstr>
      <vt:lpstr>Air Passenger Model</vt:lpstr>
      <vt:lpstr>Blended Model Process</vt:lpstr>
      <vt:lpstr>Blended Model Process</vt:lpstr>
      <vt:lpstr>Blended Model Process</vt:lpstr>
      <vt:lpstr>Slide 17</vt:lpstr>
      <vt:lpstr>Slide 18</vt:lpstr>
      <vt:lpstr>Slide 19</vt:lpstr>
      <vt:lpstr>Slide 20</vt:lpstr>
      <vt:lpstr>Conclusions</vt:lpstr>
      <vt:lpstr>Questions?</vt:lpstr>
      <vt:lpstr>Validation Approach</vt:lpstr>
      <vt:lpstr>Burbank Model Validation</vt:lpstr>
      <vt:lpstr>Metro Model Validation</vt:lpstr>
      <vt:lpstr>Air Passenger Model Calibration/Validation</vt:lpstr>
      <vt:lpstr>Air Passenger Model Calibration/Validation</vt:lpstr>
    </vt:vector>
  </TitlesOfParts>
  <Company>STV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banghaej</dc:creator>
  <cp:lastModifiedBy>greenes</cp:lastModifiedBy>
  <cp:revision>42</cp:revision>
  <dcterms:created xsi:type="dcterms:W3CDTF">2013-07-15T17:28:24Z</dcterms:created>
  <dcterms:modified xsi:type="dcterms:W3CDTF">2015-05-19T03:41:08Z</dcterms:modified>
</cp:coreProperties>
</file>