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0"/>
  </p:notesMasterIdLst>
  <p:handoutMasterIdLst>
    <p:handoutMasterId r:id="rId21"/>
  </p:handoutMasterIdLst>
  <p:sldIdLst>
    <p:sldId id="324" r:id="rId2"/>
    <p:sldId id="326" r:id="rId3"/>
    <p:sldId id="325" r:id="rId4"/>
    <p:sldId id="328" r:id="rId5"/>
    <p:sldId id="327" r:id="rId6"/>
    <p:sldId id="329" r:id="rId7"/>
    <p:sldId id="330" r:id="rId8"/>
    <p:sldId id="331" r:id="rId9"/>
    <p:sldId id="332" r:id="rId10"/>
    <p:sldId id="333" r:id="rId11"/>
    <p:sldId id="336" r:id="rId12"/>
    <p:sldId id="337" r:id="rId13"/>
    <p:sldId id="334" r:id="rId14"/>
    <p:sldId id="335" r:id="rId15"/>
    <p:sldId id="341" r:id="rId16"/>
    <p:sldId id="338" r:id="rId17"/>
    <p:sldId id="339" r:id="rId18"/>
    <p:sldId id="340" r:id="rId19"/>
  </p:sldIdLst>
  <p:sldSz cx="9144000" cy="6858000" type="screen4x3"/>
  <p:notesSz cx="7010400" cy="92360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lliamsm5" initials="w" lastIdx="3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FC9F1A"/>
    <a:srgbClr val="FF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5" autoAdjust="0"/>
    <p:restoredTop sz="86452" autoAdjust="0"/>
  </p:normalViewPr>
  <p:slideViewPr>
    <p:cSldViewPr snapToObjects="1">
      <p:cViewPr>
        <p:scale>
          <a:sx n="70" d="100"/>
          <a:sy n="70" d="100"/>
        </p:scale>
        <p:origin x="-130" y="-96"/>
      </p:cViewPr>
      <p:guideLst>
        <p:guide orient="horz" pos="768"/>
        <p:guide orient="horz" pos="3984"/>
        <p:guide orient="horz" pos="1008"/>
        <p:guide orient="horz" pos="2064"/>
        <p:guide orient="horz" pos="432"/>
        <p:guide orient="horz" pos="624"/>
        <p:guide orient="horz" pos="528"/>
        <p:guide orient="horz" pos="144"/>
        <p:guide pos="5472"/>
        <p:guide pos="1416"/>
        <p:guide pos="1632"/>
        <p:guide pos="2773"/>
        <p:guide pos="2989"/>
        <p:guide pos="4132"/>
        <p:guide pos="4320"/>
        <p:guide pos="288"/>
        <p:guide pos="2880"/>
        <p:guide pos="96"/>
        <p:guide pos="5664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59" d="100"/>
        <a:sy n="59" d="100"/>
      </p:scale>
      <p:origin x="0" y="0"/>
    </p:cViewPr>
  </p:sorterViewPr>
  <p:notesViewPr>
    <p:cSldViewPr snapToObjects="1" showGuides="1">
      <p:cViewPr varScale="1">
        <p:scale>
          <a:sx n="90" d="100"/>
          <a:sy n="90" d="100"/>
        </p:scale>
        <p:origin x="-3744" y="-96"/>
      </p:cViewPr>
      <p:guideLst>
        <p:guide orient="horz" pos="2909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ommentAuthors" Target="commentAuthor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8.emf"/><Relationship Id="rId1" Type="http://schemas.openxmlformats.org/officeDocument/2006/relationships/image" Target="../media/image1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693" tIns="46846" rIns="93693" bIns="468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693" tIns="46846" rIns="93693" bIns="46846" rtlCol="0"/>
          <a:lstStyle>
            <a:lvl1pPr algn="r">
              <a:defRPr sz="1200"/>
            </a:lvl1pPr>
          </a:lstStyle>
          <a:p>
            <a:fld id="{23371C1A-4D96-426F-8694-E341D0026F32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3693" tIns="46846" rIns="93693" bIns="468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3693" tIns="46846" rIns="93693" bIns="46846" rtlCol="0" anchor="b"/>
          <a:lstStyle>
            <a:lvl1pPr algn="r">
              <a:defRPr sz="1200"/>
            </a:lvl1pPr>
          </a:lstStyle>
          <a:p>
            <a:fld id="{5FC5814A-C8F0-4012-A4E8-962DB2CAC13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970322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1804"/>
          </a:xfrm>
          <a:prstGeom prst="rect">
            <a:avLst/>
          </a:prstGeom>
        </p:spPr>
        <p:txBody>
          <a:bodyPr vert="horz" lIns="93693" tIns="46846" rIns="93693" bIns="46846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1804"/>
          </a:xfrm>
          <a:prstGeom prst="rect">
            <a:avLst/>
          </a:prstGeom>
        </p:spPr>
        <p:txBody>
          <a:bodyPr vert="horz" lIns="93693" tIns="46846" rIns="93693" bIns="46846" rtlCol="0"/>
          <a:lstStyle>
            <a:lvl1pPr algn="r">
              <a:defRPr sz="1200"/>
            </a:lvl1pPr>
          </a:lstStyle>
          <a:p>
            <a:fld id="{080BCFFF-66C4-4958-8750-A7204A484937}" type="datetimeFigureOut">
              <a:rPr lang="en-US" smtClean="0"/>
              <a:pPr/>
              <a:t>5/14/2015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96975" y="692150"/>
            <a:ext cx="4616450" cy="3462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693" tIns="46846" rIns="93693" bIns="46846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387136"/>
            <a:ext cx="5608320" cy="4156234"/>
          </a:xfrm>
          <a:prstGeom prst="rect">
            <a:avLst/>
          </a:prstGeom>
        </p:spPr>
        <p:txBody>
          <a:bodyPr vert="horz" lIns="93693" tIns="46846" rIns="93693" bIns="46846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772668"/>
            <a:ext cx="3037840" cy="461804"/>
          </a:xfrm>
          <a:prstGeom prst="rect">
            <a:avLst/>
          </a:prstGeom>
        </p:spPr>
        <p:txBody>
          <a:bodyPr vert="horz" lIns="93693" tIns="46846" rIns="93693" bIns="46846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772668"/>
            <a:ext cx="3037840" cy="461804"/>
          </a:xfrm>
          <a:prstGeom prst="rect">
            <a:avLst/>
          </a:prstGeom>
        </p:spPr>
        <p:txBody>
          <a:bodyPr vert="horz" lIns="93693" tIns="46846" rIns="93693" bIns="46846" rtlCol="0" anchor="b"/>
          <a:lstStyle>
            <a:lvl1pPr algn="r">
              <a:defRPr sz="1200"/>
            </a:lvl1pPr>
          </a:lstStyle>
          <a:p>
            <a:fld id="{38AE2493-2A1C-4046-9F6E-887E1BAEBFF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99109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0119" indent="-284661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38645" indent="-227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594102" indent="-227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49560" indent="-227729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05018" indent="-2277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60475" indent="-2277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15933" indent="-2277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71391" indent="-227729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3B756956-E90A-4385-989F-F65D72A6858D}" type="slidenum">
              <a:rPr lang="en-US" altLang="en-US" smtClean="0"/>
              <a:pPr eaLnBrk="1" hangingPunct="1">
                <a:spcBef>
                  <a:spcPct val="0"/>
                </a:spcBef>
              </a:pPr>
              <a:t>1</a:t>
            </a:fld>
            <a:endParaRPr lang="en-US" altLang="en-U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1125" y="472440"/>
            <a:ext cx="8229600" cy="990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spcBef>
                <a:spcPts val="0"/>
              </a:spcBef>
              <a:defRPr sz="320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Presentation title</a:t>
            </a:r>
            <a:endParaRPr lang="en-US" dirty="0"/>
          </a:p>
        </p:txBody>
      </p:sp>
      <p:cxnSp>
        <p:nvCxnSpPr>
          <p:cNvPr id="7" name="Straight Connector 6"/>
          <p:cNvCxnSpPr/>
          <p:nvPr userDrawn="1"/>
        </p:nvCxnSpPr>
        <p:spPr>
          <a:xfrm>
            <a:off x="445887" y="1528531"/>
            <a:ext cx="8698113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11" name="Text Placeholder 10"/>
          <p:cNvSpPr>
            <a:spLocks noGrp="1"/>
          </p:cNvSpPr>
          <p:nvPr>
            <p:ph type="body" sz="quarter" idx="10" hasCustomPrompt="1"/>
          </p:nvPr>
        </p:nvSpPr>
        <p:spPr>
          <a:xfrm>
            <a:off x="445887" y="1589802"/>
            <a:ext cx="7904922" cy="77239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lang="en-US" sz="2400" kern="1200" baseline="0" dirty="0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Presentation subtitle here</a:t>
            </a:r>
          </a:p>
        </p:txBody>
      </p:sp>
      <p:sp>
        <p:nvSpPr>
          <p:cNvPr id="17" name="Picture Placeholder 16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2362200"/>
            <a:ext cx="9144000" cy="4495800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900" b="0" i="0" kern="1200" baseline="0" dirty="0" smtClean="0">
                <a:solidFill>
                  <a:schemeClr val="tx1"/>
                </a:solidFill>
                <a:latin typeface="Arial" pitchFamily="34" charset="0"/>
                <a:ea typeface="+mj-ea"/>
                <a:cs typeface="Arial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/>
              <a:t>Placeholder area for filmstrip graphic. Use “</a:t>
            </a:r>
            <a:r>
              <a:rPr lang="en-US" dirty="0" err="1" smtClean="0"/>
              <a:t>SlideGraphics.indd</a:t>
            </a:r>
            <a:r>
              <a:rPr lang="en-US" dirty="0" smtClean="0"/>
              <a:t>” file to customize with your own imagery and export out new .</a:t>
            </a:r>
            <a:r>
              <a:rPr lang="en-US" dirty="0" err="1" smtClean="0"/>
              <a:t>png</a:t>
            </a:r>
            <a:r>
              <a:rPr lang="en-US" dirty="0" smtClean="0"/>
              <a:t> graphic to insert into presentation OR use template master layout slide named “2_COVER” with prepopulated imagery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0957" y="6248400"/>
            <a:ext cx="1112043" cy="344375"/>
          </a:xfrm>
          <a:prstGeom prst="rect">
            <a:avLst/>
          </a:prstGeom>
        </p:spPr>
      </p:pic>
      <p:sp>
        <p:nvSpPr>
          <p:cNvPr id="3" name="Rectangle 2"/>
          <p:cNvSpPr/>
          <p:nvPr userDrawn="1"/>
        </p:nvSpPr>
        <p:spPr>
          <a:xfrm>
            <a:off x="0" y="0"/>
            <a:ext cx="9144000" cy="3048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2" name="Picture 9" descr="AECOM_blue-green_spectrum"/>
          <p:cNvPicPr>
            <a:picLocks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2270760"/>
            <a:ext cx="9144000" cy="9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153718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 LOGO no agenda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219200"/>
            <a:ext cx="8534400" cy="4952999"/>
          </a:xfrm>
          <a:prstGeom prst="rect">
            <a:avLst/>
          </a:prstGeom>
        </p:spPr>
        <p:txBody>
          <a:bodyPr lIns="0"/>
          <a:lstStyle>
            <a:lvl1pPr marL="284163" indent="-284163">
              <a:spcBef>
                <a:spcPts val="600"/>
              </a:spcBef>
              <a:buClr>
                <a:schemeClr val="accent6"/>
              </a:buClr>
              <a:defRPr sz="20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buClr>
                <a:schemeClr val="accent6"/>
              </a:buClr>
              <a:defRPr sz="18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chemeClr val="accent6"/>
              </a:buClr>
              <a:defRPr sz="16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600"/>
              </a:spcBef>
              <a:buClr>
                <a:schemeClr val="accent6"/>
              </a:buClr>
              <a:defRPr sz="14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600"/>
              </a:spcBef>
              <a:buClr>
                <a:schemeClr val="accent6"/>
              </a:buClr>
              <a:defRPr sz="14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cxnSp>
        <p:nvCxnSpPr>
          <p:cNvPr id="13" name="Straight Connector 12"/>
          <p:cNvCxnSpPr/>
          <p:nvPr userDrawn="1"/>
        </p:nvCxnSpPr>
        <p:spPr>
          <a:xfrm>
            <a:off x="152400" y="1057677"/>
            <a:ext cx="8991600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159517" y="163109"/>
            <a:ext cx="8832083" cy="44649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spcBef>
                <a:spcPts val="0"/>
              </a:spcBef>
              <a:defRPr sz="320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8750" y="685800"/>
            <a:ext cx="8832850" cy="304800"/>
          </a:xfrm>
          <a:prstGeom prst="rect">
            <a:avLst/>
          </a:prstGeom>
        </p:spPr>
        <p:txBody>
          <a:bodyPr lIns="0" tIns="0" bIns="0" anchor="t" anchorCtr="0"/>
          <a:lstStyle>
            <a:lvl1pPr marL="0" indent="0">
              <a:buNone/>
              <a:defRPr sz="20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51" hasCustomPrompt="1"/>
          </p:nvPr>
        </p:nvSpPr>
        <p:spPr>
          <a:xfrm>
            <a:off x="152400" y="6477000"/>
            <a:ext cx="6096000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9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Engineering Service Agreement (ESA) for Engineering, Design and Inspection Services Citywide</a:t>
            </a:r>
            <a:endParaRPr 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0700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2 Column text w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4745038" y="1219201"/>
            <a:ext cx="3954462" cy="4953000"/>
          </a:xfrm>
          <a:prstGeom prst="rect">
            <a:avLst/>
          </a:prstGeom>
        </p:spPr>
        <p:txBody>
          <a:bodyPr lIns="0"/>
          <a:lstStyle>
            <a:lvl1pPr marL="274320" indent="-274320">
              <a:spcBef>
                <a:spcPts val="600"/>
              </a:spcBef>
              <a:buClr>
                <a:schemeClr val="accent6"/>
              </a:buClr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48640" indent="-274320">
              <a:spcBef>
                <a:spcPts val="600"/>
              </a:spcBef>
              <a:buClr>
                <a:schemeClr val="accent6"/>
              </a:buClr>
              <a:buFont typeface="Arial" pitchFamily="34" charset="0"/>
              <a:buChar char="–"/>
              <a:defRPr sz="18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22960" indent="-274320">
              <a:spcBef>
                <a:spcPts val="600"/>
              </a:spcBef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274320" indent="-274320">
              <a:spcBef>
                <a:spcPts val="600"/>
              </a:spcBef>
              <a:defRPr sz="1600"/>
            </a:lvl4pPr>
            <a:lvl5pPr marL="274320" indent="-274320">
              <a:spcBef>
                <a:spcPts val="60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bullets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39946" y="1219200"/>
            <a:ext cx="3962191" cy="4953000"/>
          </a:xfrm>
          <a:prstGeom prst="rect">
            <a:avLst/>
          </a:prstGeom>
        </p:spPr>
        <p:txBody>
          <a:bodyPr lIns="0"/>
          <a:lstStyle>
            <a:lvl1pPr marL="274320" indent="-274320">
              <a:spcBef>
                <a:spcPts val="600"/>
              </a:spcBef>
              <a:buClr>
                <a:schemeClr val="accent6"/>
              </a:buClr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48640" indent="-274320">
              <a:spcBef>
                <a:spcPts val="600"/>
              </a:spcBef>
              <a:buClr>
                <a:schemeClr val="accent6"/>
              </a:buClr>
              <a:buFont typeface="Arial" pitchFamily="34" charset="0"/>
              <a:buChar char="–"/>
              <a:defRPr sz="18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22960" indent="-274320">
              <a:spcBef>
                <a:spcPts val="600"/>
              </a:spcBef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274320" indent="-274320">
              <a:spcBef>
                <a:spcPts val="600"/>
              </a:spcBef>
              <a:defRPr sz="1600"/>
            </a:lvl4pPr>
            <a:lvl5pPr marL="274320" indent="-274320">
              <a:spcBef>
                <a:spcPts val="60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bullets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159517" y="762000"/>
            <a:ext cx="8991600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11" name="Title 1"/>
          <p:cNvSpPr>
            <a:spLocks noGrp="1"/>
          </p:cNvSpPr>
          <p:nvPr>
            <p:ph type="ctrTitle" hasCustomPrompt="1"/>
          </p:nvPr>
        </p:nvSpPr>
        <p:spPr>
          <a:xfrm>
            <a:off x="159517" y="163109"/>
            <a:ext cx="8832083" cy="44649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spcBef>
                <a:spcPts val="0"/>
              </a:spcBef>
              <a:defRPr sz="320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51" hasCustomPrompt="1"/>
          </p:nvPr>
        </p:nvSpPr>
        <p:spPr>
          <a:xfrm>
            <a:off x="152400" y="6477000"/>
            <a:ext cx="6096000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9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Engineering Service Agreement (ESA) for Engineering, Design and Inspection Services Citywide</a:t>
            </a:r>
            <a:endParaRPr 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07277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2 Column text w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54039" y="1543226"/>
            <a:ext cx="3932959" cy="4628974"/>
          </a:xfrm>
          <a:prstGeom prst="rect">
            <a:avLst/>
          </a:prstGeom>
        </p:spPr>
        <p:txBody>
          <a:bodyPr lIns="0" tIns="0" rIns="0" bIns="0" numCol="1" spcCol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800" kern="1200" baseline="0" dirty="0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text here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45038" y="1543226"/>
            <a:ext cx="3941762" cy="4628974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buNone/>
              <a:defRPr lang="en-US" sz="1800" kern="1200" baseline="0" dirty="0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Insert text here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454039" y="1219200"/>
            <a:ext cx="3932224" cy="24765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None/>
              <a:defRPr lang="en-US" sz="1800" b="1" kern="1200" baseline="0" dirty="0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Insert header here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4745038" y="1219703"/>
            <a:ext cx="3941762" cy="24765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None/>
              <a:defRPr lang="en-US" sz="1800" b="1" kern="1200" baseline="0" dirty="0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Insert header here</a:t>
            </a:r>
          </a:p>
        </p:txBody>
      </p:sp>
      <p:cxnSp>
        <p:nvCxnSpPr>
          <p:cNvPr id="30" name="Straight Connector 29"/>
          <p:cNvCxnSpPr/>
          <p:nvPr userDrawn="1"/>
        </p:nvCxnSpPr>
        <p:spPr>
          <a:xfrm>
            <a:off x="152400" y="1057677"/>
            <a:ext cx="8991600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31" name="Title 1"/>
          <p:cNvSpPr>
            <a:spLocks noGrp="1"/>
          </p:cNvSpPr>
          <p:nvPr>
            <p:ph type="ctrTitle" hasCustomPrompt="1"/>
          </p:nvPr>
        </p:nvSpPr>
        <p:spPr>
          <a:xfrm>
            <a:off x="159517" y="163109"/>
            <a:ext cx="8832083" cy="44649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spcBef>
                <a:spcPts val="0"/>
              </a:spcBef>
              <a:defRPr sz="320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32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8750" y="685800"/>
            <a:ext cx="8832850" cy="304800"/>
          </a:xfrm>
          <a:prstGeom prst="rect">
            <a:avLst/>
          </a:prstGeom>
        </p:spPr>
        <p:txBody>
          <a:bodyPr lIns="0" tIns="0" bIns="0" anchor="t" anchorCtr="0"/>
          <a:lstStyle>
            <a:lvl1pPr marL="0" indent="0">
              <a:buNone/>
              <a:defRPr sz="20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10" name="Text Placeholder 6"/>
          <p:cNvSpPr>
            <a:spLocks noGrp="1"/>
          </p:cNvSpPr>
          <p:nvPr>
            <p:ph type="body" sz="quarter" idx="51" hasCustomPrompt="1"/>
          </p:nvPr>
        </p:nvSpPr>
        <p:spPr>
          <a:xfrm>
            <a:off x="152400" y="6477000"/>
            <a:ext cx="6096000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9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Engineering Service Agreement (ESA) for Engineering, Design and Inspection Services Citywide</a:t>
            </a:r>
            <a:endParaRPr 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9391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LOGO no agenda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Straight Connector 5"/>
          <p:cNvCxnSpPr/>
          <p:nvPr userDrawn="1"/>
        </p:nvCxnSpPr>
        <p:spPr>
          <a:xfrm>
            <a:off x="463824" y="1437091"/>
            <a:ext cx="8680176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28601"/>
            <a:ext cx="8534400" cy="1143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spcBef>
                <a:spcPts val="0"/>
              </a:spcBef>
              <a:defRPr sz="320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5" name="Text Placeholder 6"/>
          <p:cNvSpPr>
            <a:spLocks noGrp="1"/>
          </p:cNvSpPr>
          <p:nvPr>
            <p:ph type="body" sz="quarter" idx="51" hasCustomPrompt="1"/>
          </p:nvPr>
        </p:nvSpPr>
        <p:spPr>
          <a:xfrm>
            <a:off x="152400" y="6477000"/>
            <a:ext cx="6096000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9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Engineering Service Agreement (ESA) for Engineering, Design and Inspection Services Citywide</a:t>
            </a:r>
            <a:endParaRPr 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6952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 LOGO no agenda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59517" y="163109"/>
            <a:ext cx="8832083" cy="446491"/>
          </a:xfrm>
          <a:prstGeom prst="rect">
            <a:avLst/>
          </a:prstGeom>
        </p:spPr>
        <p:txBody>
          <a:bodyPr lIns="0" tIns="0" rIns="0" bIns="0"/>
          <a:lstStyle>
            <a:lvl1pPr algn="l">
              <a:spcBef>
                <a:spcPts val="0"/>
              </a:spcBef>
              <a:defRPr sz="320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152400" y="685800"/>
            <a:ext cx="8991600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5" name="Text Placeholder 6"/>
          <p:cNvSpPr>
            <a:spLocks noGrp="1"/>
          </p:cNvSpPr>
          <p:nvPr>
            <p:ph type="body" sz="quarter" idx="51" hasCustomPrompt="1"/>
          </p:nvPr>
        </p:nvSpPr>
        <p:spPr>
          <a:xfrm>
            <a:off x="152400" y="6477000"/>
            <a:ext cx="6096000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9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Engineering Service Agreement (ESA) for Engineering, Design and Inspection Services Citywide</a:t>
            </a:r>
            <a:endParaRPr 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261783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slide LOGO no agenda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9" name="Straight Connector 8"/>
          <p:cNvCxnSpPr/>
          <p:nvPr userDrawn="1"/>
        </p:nvCxnSpPr>
        <p:spPr>
          <a:xfrm>
            <a:off x="152400" y="1057677"/>
            <a:ext cx="8991600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9517" y="163109"/>
            <a:ext cx="8832083" cy="446491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spcBef>
                <a:spcPts val="0"/>
              </a:spcBef>
              <a:defRPr sz="320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quarter" idx="11"/>
          </p:nvPr>
        </p:nvSpPr>
        <p:spPr>
          <a:xfrm>
            <a:off x="158750" y="685800"/>
            <a:ext cx="8832850" cy="304800"/>
          </a:xfrm>
          <a:prstGeom prst="rect">
            <a:avLst/>
          </a:prstGeom>
        </p:spPr>
        <p:txBody>
          <a:bodyPr lIns="0" tIns="0" bIns="0" anchor="t" anchorCtr="0"/>
          <a:lstStyle>
            <a:lvl1pPr marL="0" indent="0">
              <a:buNone/>
              <a:defRPr sz="20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  <a:endParaRPr lang="en-US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51" hasCustomPrompt="1"/>
          </p:nvPr>
        </p:nvSpPr>
        <p:spPr>
          <a:xfrm>
            <a:off x="152400" y="6477000"/>
            <a:ext cx="6096000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9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Engineering Service Agreement (ESA) for Engineering, Design and Inspection Services Citywide</a:t>
            </a:r>
            <a:endParaRPr 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769169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00175"/>
            <a:ext cx="8229600" cy="4621213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 i="0"/>
            </a:lvl3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16632"/>
            <a:ext cx="8218488" cy="7435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2555775" y="6362700"/>
            <a:ext cx="5400601" cy="188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 algn="ctr">
              <a:lnSpc>
                <a:spcPct val="100000"/>
              </a:lnSpc>
              <a:defRPr sz="900" dirty="0">
                <a:solidFill>
                  <a:schemeClr val="accent5">
                    <a:lumMod val="75000"/>
                  </a:schemeClr>
                </a:solidFill>
                <a:latin typeface="Arial" charset="0"/>
              </a:defRPr>
            </a:lvl1pPr>
          </a:lstStyle>
          <a:p>
            <a:pPr>
              <a:defRPr/>
            </a:pPr>
            <a:fld id="{AA87CB8F-38C4-4DC4-97C1-F9BE4967C01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86642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9" descr="AECOM_blue-green_spectru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7"/>
          <p:cNvSpPr>
            <a:spLocks noChangeArrowheads="1"/>
          </p:cNvSpPr>
          <p:nvPr/>
        </p:nvSpPr>
        <p:spPr bwMode="auto">
          <a:xfrm>
            <a:off x="0" y="6003925"/>
            <a:ext cx="9144000" cy="8540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eaLnBrk="0" hangingPunct="0">
              <a:defRPr sz="2000">
                <a:solidFill>
                  <a:schemeClr val="tx2"/>
                </a:solidFill>
                <a:latin typeface="Arial" pitchFamily="34" charset="0"/>
              </a:defRPr>
            </a:lvl1pPr>
            <a:lvl2pPr marL="742950" indent="-285750" eaLnBrk="0" hangingPunct="0">
              <a:defRPr sz="2000">
                <a:solidFill>
                  <a:schemeClr val="tx2"/>
                </a:solidFill>
                <a:latin typeface="Arial" pitchFamily="34" charset="0"/>
              </a:defRPr>
            </a:lvl2pPr>
            <a:lvl3pPr marL="1143000" indent="-228600" eaLnBrk="0" hangingPunct="0">
              <a:defRPr sz="2000">
                <a:solidFill>
                  <a:schemeClr val="tx2"/>
                </a:solidFill>
                <a:latin typeface="Arial" pitchFamily="34" charset="0"/>
              </a:defRPr>
            </a:lvl3pPr>
            <a:lvl4pPr marL="1600200" indent="-228600" eaLnBrk="0" hangingPunct="0">
              <a:defRPr sz="2000">
                <a:solidFill>
                  <a:schemeClr val="tx2"/>
                </a:solidFill>
                <a:latin typeface="Arial" pitchFamily="34" charset="0"/>
              </a:defRPr>
            </a:lvl4pPr>
            <a:lvl5pPr marL="2057400" indent="-228600" eaLnBrk="0" hangingPunct="0">
              <a:defRPr sz="2000">
                <a:solidFill>
                  <a:schemeClr val="tx2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ctr" eaLnBrk="1" hangingPunct="1">
              <a:lnSpc>
                <a:spcPct val="90000"/>
              </a:lnSpc>
            </a:pPr>
            <a:endParaRPr lang="en-US" altLang="en-US"/>
          </a:p>
        </p:txBody>
      </p:sp>
      <p:pic>
        <p:nvPicPr>
          <p:cNvPr id="6" name="Picture 7" descr="AECOM_Logo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73950" y="6189663"/>
            <a:ext cx="131445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9" name="Rectangle 5"/>
          <p:cNvSpPr>
            <a:spLocks noGrp="1" noChangeArrowheads="1"/>
          </p:cNvSpPr>
          <p:nvPr>
            <p:ph type="ctrTitle"/>
          </p:nvPr>
        </p:nvSpPr>
        <p:spPr>
          <a:xfrm>
            <a:off x="461963" y="1428750"/>
            <a:ext cx="7123112" cy="1470025"/>
          </a:xfrm>
          <a:prstGeom prst="rect">
            <a:avLst/>
          </a:prstGeom>
        </p:spPr>
        <p:txBody>
          <a:bodyPr anchor="t"/>
          <a:lstStyle>
            <a:lvl1pPr>
              <a:lnSpc>
                <a:spcPct val="90000"/>
              </a:lnSpc>
              <a:defRPr sz="3600" b="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7590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461963" y="3486150"/>
            <a:ext cx="7123112" cy="863600"/>
          </a:xfrm>
          <a:prstGeom prst="rect">
            <a:avLst/>
          </a:prstGeom>
        </p:spPr>
        <p:txBody>
          <a:bodyPr/>
          <a:lstStyle>
            <a:lvl1pPr marL="0" indent="0">
              <a:buFontTx/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793954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itle 1"/>
          <p:cNvSpPr>
            <a:spLocks noGrp="1"/>
          </p:cNvSpPr>
          <p:nvPr>
            <p:ph type="ctrTitle" hasCustomPrompt="1"/>
          </p:nvPr>
        </p:nvSpPr>
        <p:spPr>
          <a:xfrm>
            <a:off x="441125" y="381000"/>
            <a:ext cx="8229600" cy="9906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spcBef>
                <a:spcPts val="0"/>
              </a:spcBef>
              <a:defRPr sz="320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15" name="Text Placeholder 3"/>
          <p:cNvSpPr>
            <a:spLocks noGrp="1"/>
          </p:cNvSpPr>
          <p:nvPr>
            <p:ph type="body" sz="quarter" idx="18"/>
          </p:nvPr>
        </p:nvSpPr>
        <p:spPr>
          <a:xfrm>
            <a:off x="990600" y="1507623"/>
            <a:ext cx="7680124" cy="282233"/>
          </a:xfrm>
          <a:prstGeom prst="rect">
            <a:avLst/>
          </a:prstGeom>
        </p:spPr>
        <p:txBody>
          <a:bodyPr lIns="0" tIns="0" rIns="0" bIns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800" kern="1200" baseline="0" dirty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cxnSp>
        <p:nvCxnSpPr>
          <p:cNvPr id="17" name="Straight Connector 16"/>
          <p:cNvCxnSpPr/>
          <p:nvPr userDrawn="1"/>
        </p:nvCxnSpPr>
        <p:spPr>
          <a:xfrm>
            <a:off x="434007" y="1789856"/>
            <a:ext cx="8252793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19" name="Text Placeholder 3"/>
          <p:cNvSpPr>
            <a:spLocks noGrp="1"/>
          </p:cNvSpPr>
          <p:nvPr>
            <p:ph type="body" sz="quarter" idx="19"/>
          </p:nvPr>
        </p:nvSpPr>
        <p:spPr>
          <a:xfrm>
            <a:off x="990600" y="1927567"/>
            <a:ext cx="7680124" cy="282233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800" kern="1200" baseline="0" dirty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cxnSp>
        <p:nvCxnSpPr>
          <p:cNvPr id="27" name="Straight Connector 26"/>
          <p:cNvCxnSpPr/>
          <p:nvPr userDrawn="1"/>
        </p:nvCxnSpPr>
        <p:spPr>
          <a:xfrm>
            <a:off x="434007" y="2209800"/>
            <a:ext cx="8252793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28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990600" y="2308567"/>
            <a:ext cx="7680124" cy="282233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800" kern="1200" baseline="0" dirty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>
            <a:off x="434007" y="2590800"/>
            <a:ext cx="8252793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30" name="Text Placeholder 3"/>
          <p:cNvSpPr>
            <a:spLocks noGrp="1"/>
          </p:cNvSpPr>
          <p:nvPr>
            <p:ph type="body" sz="quarter" idx="23"/>
          </p:nvPr>
        </p:nvSpPr>
        <p:spPr>
          <a:xfrm>
            <a:off x="990600" y="2689567"/>
            <a:ext cx="7680124" cy="282233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800" kern="1200" baseline="0" dirty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cxnSp>
        <p:nvCxnSpPr>
          <p:cNvPr id="31" name="Straight Connector 30"/>
          <p:cNvCxnSpPr/>
          <p:nvPr userDrawn="1"/>
        </p:nvCxnSpPr>
        <p:spPr>
          <a:xfrm>
            <a:off x="434007" y="2971800"/>
            <a:ext cx="8252793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32" name="Text Placeholder 3"/>
          <p:cNvSpPr>
            <a:spLocks noGrp="1"/>
          </p:cNvSpPr>
          <p:nvPr>
            <p:ph type="body" sz="quarter" idx="25"/>
          </p:nvPr>
        </p:nvSpPr>
        <p:spPr>
          <a:xfrm>
            <a:off x="990600" y="3070567"/>
            <a:ext cx="7680124" cy="282233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800" kern="1200" baseline="0" dirty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cxnSp>
        <p:nvCxnSpPr>
          <p:cNvPr id="33" name="Straight Connector 32"/>
          <p:cNvCxnSpPr/>
          <p:nvPr userDrawn="1"/>
        </p:nvCxnSpPr>
        <p:spPr>
          <a:xfrm>
            <a:off x="434007" y="3352800"/>
            <a:ext cx="8252793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34" name="Text Placeholder 3"/>
          <p:cNvSpPr>
            <a:spLocks noGrp="1"/>
          </p:cNvSpPr>
          <p:nvPr>
            <p:ph type="body" sz="quarter" idx="27"/>
          </p:nvPr>
        </p:nvSpPr>
        <p:spPr>
          <a:xfrm>
            <a:off x="990600" y="3451567"/>
            <a:ext cx="7680124" cy="282233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800" kern="1200" baseline="0" dirty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cxnSp>
        <p:nvCxnSpPr>
          <p:cNvPr id="35" name="Straight Connector 34"/>
          <p:cNvCxnSpPr/>
          <p:nvPr userDrawn="1"/>
        </p:nvCxnSpPr>
        <p:spPr>
          <a:xfrm>
            <a:off x="434007" y="3733800"/>
            <a:ext cx="8252793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36" name="Text Placeholder 3"/>
          <p:cNvSpPr>
            <a:spLocks noGrp="1"/>
          </p:cNvSpPr>
          <p:nvPr>
            <p:ph type="body" sz="quarter" idx="29"/>
          </p:nvPr>
        </p:nvSpPr>
        <p:spPr>
          <a:xfrm>
            <a:off x="990600" y="3832567"/>
            <a:ext cx="7680124" cy="282233"/>
          </a:xfrm>
          <a:prstGeom prst="rect">
            <a:avLst/>
          </a:prstGeom>
          <a:ln>
            <a:noFill/>
          </a:ln>
        </p:spPr>
        <p:txBody>
          <a:bodyPr lIns="0" tIns="0" rIns="0" bIns="0" anchor="ctr" anchorCtr="0">
            <a:noAutofit/>
          </a:bodyPr>
          <a:lstStyle>
            <a:lvl1pPr algn="l" defTabSz="914400" rtl="0" eaLnBrk="1" latinLnBrk="0" hangingPunct="1">
              <a:lnSpc>
                <a:spcPct val="100000"/>
              </a:lnSpc>
              <a:spcBef>
                <a:spcPts val="0"/>
              </a:spcBef>
              <a:buNone/>
              <a:defRPr lang="en-US" sz="1800" kern="1200" baseline="0" dirty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lv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</a:pPr>
            <a:r>
              <a:rPr lang="en-US" dirty="0" smtClean="0"/>
              <a:t>Click to edit Master text styles</a:t>
            </a:r>
          </a:p>
        </p:txBody>
      </p:sp>
      <p:cxnSp>
        <p:nvCxnSpPr>
          <p:cNvPr id="37" name="Straight Connector 36"/>
          <p:cNvCxnSpPr/>
          <p:nvPr userDrawn="1"/>
        </p:nvCxnSpPr>
        <p:spPr>
          <a:xfrm>
            <a:off x="434007" y="4114800"/>
            <a:ext cx="8252793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48" name="Text Placeholder 5"/>
          <p:cNvSpPr>
            <a:spLocks noGrp="1"/>
          </p:cNvSpPr>
          <p:nvPr>
            <p:ph type="body" sz="quarter" idx="41" hasCustomPrompt="1"/>
          </p:nvPr>
        </p:nvSpPr>
        <p:spPr>
          <a:xfrm>
            <a:off x="457200" y="1507623"/>
            <a:ext cx="400600" cy="28223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12.</a:t>
            </a:r>
            <a:endParaRPr lang="en-US" dirty="0"/>
          </a:p>
        </p:txBody>
      </p:sp>
      <p:sp>
        <p:nvSpPr>
          <p:cNvPr id="49" name="Text Placeholder 5"/>
          <p:cNvSpPr>
            <a:spLocks noGrp="1"/>
          </p:cNvSpPr>
          <p:nvPr>
            <p:ph type="body" sz="quarter" idx="42" hasCustomPrompt="1"/>
          </p:nvPr>
        </p:nvSpPr>
        <p:spPr>
          <a:xfrm>
            <a:off x="457200" y="1892163"/>
            <a:ext cx="400600" cy="28223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12.</a:t>
            </a:r>
            <a:endParaRPr lang="en-US" dirty="0"/>
          </a:p>
        </p:txBody>
      </p:sp>
      <p:sp>
        <p:nvSpPr>
          <p:cNvPr id="50" name="Text Placeholder 5"/>
          <p:cNvSpPr>
            <a:spLocks noGrp="1"/>
          </p:cNvSpPr>
          <p:nvPr>
            <p:ph type="body" sz="quarter" idx="43" hasCustomPrompt="1"/>
          </p:nvPr>
        </p:nvSpPr>
        <p:spPr>
          <a:xfrm>
            <a:off x="457200" y="2276703"/>
            <a:ext cx="400600" cy="28223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12.</a:t>
            </a:r>
            <a:endParaRPr lang="en-US" dirty="0"/>
          </a:p>
        </p:txBody>
      </p:sp>
      <p:sp>
        <p:nvSpPr>
          <p:cNvPr id="51" name="Text Placeholder 5"/>
          <p:cNvSpPr>
            <a:spLocks noGrp="1"/>
          </p:cNvSpPr>
          <p:nvPr>
            <p:ph type="body" sz="quarter" idx="44" hasCustomPrompt="1"/>
          </p:nvPr>
        </p:nvSpPr>
        <p:spPr>
          <a:xfrm>
            <a:off x="457200" y="2661243"/>
            <a:ext cx="400600" cy="28223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12.</a:t>
            </a:r>
            <a:endParaRPr lang="en-US" dirty="0"/>
          </a:p>
        </p:txBody>
      </p:sp>
      <p:sp>
        <p:nvSpPr>
          <p:cNvPr id="52" name="Text Placeholder 5"/>
          <p:cNvSpPr>
            <a:spLocks noGrp="1"/>
          </p:cNvSpPr>
          <p:nvPr>
            <p:ph type="body" sz="quarter" idx="45" hasCustomPrompt="1"/>
          </p:nvPr>
        </p:nvSpPr>
        <p:spPr>
          <a:xfrm>
            <a:off x="457200" y="3045783"/>
            <a:ext cx="400600" cy="28223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12.</a:t>
            </a:r>
            <a:endParaRPr lang="en-US" dirty="0"/>
          </a:p>
        </p:txBody>
      </p:sp>
      <p:sp>
        <p:nvSpPr>
          <p:cNvPr id="53" name="Text Placeholder 5"/>
          <p:cNvSpPr>
            <a:spLocks noGrp="1"/>
          </p:cNvSpPr>
          <p:nvPr>
            <p:ph type="body" sz="quarter" idx="46" hasCustomPrompt="1"/>
          </p:nvPr>
        </p:nvSpPr>
        <p:spPr>
          <a:xfrm>
            <a:off x="457200" y="3430323"/>
            <a:ext cx="400600" cy="28223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12.</a:t>
            </a:r>
            <a:endParaRPr lang="en-US" dirty="0"/>
          </a:p>
        </p:txBody>
      </p:sp>
      <p:sp>
        <p:nvSpPr>
          <p:cNvPr id="54" name="Text Placeholder 5"/>
          <p:cNvSpPr>
            <a:spLocks noGrp="1"/>
          </p:cNvSpPr>
          <p:nvPr>
            <p:ph type="body" sz="quarter" idx="47" hasCustomPrompt="1"/>
          </p:nvPr>
        </p:nvSpPr>
        <p:spPr>
          <a:xfrm>
            <a:off x="457200" y="3814863"/>
            <a:ext cx="400600" cy="282233"/>
          </a:xfrm>
          <a:prstGeom prst="rect">
            <a:avLst/>
          </a:prstGeom>
        </p:spPr>
        <p:txBody>
          <a:bodyPr lIns="0" tIns="0" rIns="0" bIns="0" anchor="ctr" anchorCtr="0"/>
          <a:lstStyle>
            <a:lvl1pPr marL="0" indent="0" algn="r">
              <a:buNone/>
              <a:defRPr sz="1800" b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>
                <a:solidFill>
                  <a:schemeClr val="accent1"/>
                </a:solidFill>
              </a:defRPr>
            </a:lvl2pPr>
            <a:lvl3pPr marL="914400" indent="0">
              <a:buNone/>
              <a:defRPr>
                <a:solidFill>
                  <a:schemeClr val="accent1"/>
                </a:solidFill>
              </a:defRPr>
            </a:lvl3pPr>
            <a:lvl4pPr marL="1371600" indent="0">
              <a:buNone/>
              <a:defRPr>
                <a:solidFill>
                  <a:schemeClr val="accent1"/>
                </a:solidFill>
              </a:defRPr>
            </a:lvl4pPr>
            <a:lvl5pPr marL="1828800" indent="0">
              <a:buNone/>
              <a:defRPr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 smtClean="0"/>
              <a:t>12.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51" hasCustomPrompt="1"/>
          </p:nvPr>
        </p:nvSpPr>
        <p:spPr>
          <a:xfrm>
            <a:off x="152400" y="6477000"/>
            <a:ext cx="6096000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9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Engineering Service Agreement (ESA) for Engineering, Design and Inspection Services Citywide</a:t>
            </a:r>
            <a:endParaRPr 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05902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ll GREY statem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457200" y="1219200"/>
            <a:ext cx="8229600" cy="47244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480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457200" indent="0">
              <a:buNone/>
              <a:defRPr sz="4800">
                <a:solidFill>
                  <a:schemeClr val="bg1"/>
                </a:solidFill>
              </a:defRPr>
            </a:lvl2pPr>
            <a:lvl3pPr marL="914400" indent="0">
              <a:buNone/>
              <a:defRPr sz="4800">
                <a:solidFill>
                  <a:schemeClr val="bg1"/>
                </a:solidFill>
              </a:defRPr>
            </a:lvl3pPr>
            <a:lvl4pPr marL="1371600" indent="0">
              <a:buNone/>
              <a:defRPr sz="4800">
                <a:solidFill>
                  <a:schemeClr val="bg1"/>
                </a:solidFill>
              </a:defRPr>
            </a:lvl4pPr>
            <a:lvl5pPr marL="1828800" indent="0">
              <a:buNone/>
              <a:defRPr sz="4800"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5" name="Rectangle 3"/>
          <p:cNvSpPr>
            <a:spLocks noChangeArrowheads="1"/>
          </p:cNvSpPr>
          <p:nvPr userDrawn="1"/>
        </p:nvSpPr>
        <p:spPr bwMode="auto">
          <a:xfrm>
            <a:off x="0" y="6003925"/>
            <a:ext cx="9144000" cy="8540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lnSpc>
                <a:spcPct val="90000"/>
              </a:lnSpc>
              <a:defRPr/>
            </a:pPr>
            <a:endParaRPr lang="en-US" dirty="0">
              <a:latin typeface="Arial" charset="0"/>
            </a:endParaRPr>
          </a:p>
        </p:txBody>
      </p:sp>
      <p:pic>
        <p:nvPicPr>
          <p:cNvPr id="8" name="Picture 8" descr="AECOM_Logo2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473950" y="6201048"/>
            <a:ext cx="1314450" cy="468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170978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slide LOGO no agenda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28601"/>
            <a:ext cx="8534400" cy="1143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spcBef>
                <a:spcPts val="0"/>
              </a:spcBef>
              <a:defRPr sz="320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63824" y="1437091"/>
            <a:ext cx="8680176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1598613"/>
            <a:ext cx="8218488" cy="4573587"/>
          </a:xfrm>
          <a:prstGeom prst="rect">
            <a:avLst/>
          </a:prstGeom>
        </p:spPr>
        <p:txBody>
          <a:bodyPr lIns="0"/>
          <a:lstStyle>
            <a:lvl1pPr marL="284163" indent="-284163">
              <a:spcBef>
                <a:spcPts val="600"/>
              </a:spcBef>
              <a:buClr>
                <a:schemeClr val="accent6"/>
              </a:buClr>
              <a:defRPr sz="20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buClr>
                <a:schemeClr val="accent6"/>
              </a:buClr>
              <a:defRPr sz="18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chemeClr val="accent6"/>
              </a:buClr>
              <a:defRPr sz="16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600"/>
              </a:spcBef>
              <a:buClr>
                <a:schemeClr val="accent6"/>
              </a:buClr>
              <a:defRPr sz="14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600"/>
              </a:spcBef>
              <a:buClr>
                <a:schemeClr val="accent6"/>
              </a:buClr>
              <a:defRPr sz="14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Text Placeholder 6"/>
          <p:cNvSpPr>
            <a:spLocks noGrp="1"/>
          </p:cNvSpPr>
          <p:nvPr>
            <p:ph type="body" sz="quarter" idx="51" hasCustomPrompt="1"/>
          </p:nvPr>
        </p:nvSpPr>
        <p:spPr>
          <a:xfrm>
            <a:off x="152400" y="6477000"/>
            <a:ext cx="6096000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9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Engineering Service Agreement (ESA) for Engineering, Design and Inspection Services Citywide</a:t>
            </a:r>
            <a:endParaRPr 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4558036"/>
      </p:ext>
    </p:extLst>
  </p:cSld>
  <p:clrMapOvr>
    <a:masterClrMapping/>
  </p:clrMapOvr>
  <p:timing>
    <p:tnLst>
      <p:par>
        <p:cTn id="1" dur="indefinite" restart="never" nodeType="tmRoot"/>
      </p:par>
    </p:tnLst>
  </p:timing>
  <p:hf hd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Column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4745038" y="1600201"/>
            <a:ext cx="3941762" cy="4571999"/>
          </a:xfrm>
          <a:prstGeom prst="rect">
            <a:avLst/>
          </a:prstGeom>
        </p:spPr>
        <p:txBody>
          <a:bodyPr lIns="0"/>
          <a:lstStyle>
            <a:lvl1pPr marL="274320" indent="-274320">
              <a:spcBef>
                <a:spcPts val="600"/>
              </a:spcBef>
              <a:buClr>
                <a:schemeClr val="accent6"/>
              </a:buClr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48640" indent="-274320">
              <a:spcBef>
                <a:spcPts val="600"/>
              </a:spcBef>
              <a:buClr>
                <a:schemeClr val="accent6"/>
              </a:buClr>
              <a:buFont typeface="Arial" pitchFamily="34" charset="0"/>
              <a:buChar char="–"/>
              <a:defRPr sz="18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22960" indent="-274320">
              <a:spcBef>
                <a:spcPts val="600"/>
              </a:spcBef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274320" indent="-274320">
              <a:spcBef>
                <a:spcPts val="600"/>
              </a:spcBef>
              <a:defRPr sz="1600"/>
            </a:lvl4pPr>
            <a:lvl5pPr marL="274320" indent="-274320">
              <a:spcBef>
                <a:spcPts val="60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bullets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39947" y="1600200"/>
            <a:ext cx="3938314" cy="4571999"/>
          </a:xfrm>
          <a:prstGeom prst="rect">
            <a:avLst/>
          </a:prstGeom>
        </p:spPr>
        <p:txBody>
          <a:bodyPr lIns="0"/>
          <a:lstStyle>
            <a:lvl1pPr marL="274320" indent="-274320">
              <a:spcBef>
                <a:spcPts val="600"/>
              </a:spcBef>
              <a:buClr>
                <a:schemeClr val="accent6"/>
              </a:buClr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48640" indent="-274320">
              <a:spcBef>
                <a:spcPts val="600"/>
              </a:spcBef>
              <a:buClr>
                <a:schemeClr val="accent6"/>
              </a:buClr>
              <a:buFont typeface="Arial" pitchFamily="34" charset="0"/>
              <a:buChar char="–"/>
              <a:defRPr sz="18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22960" indent="-274320">
              <a:spcBef>
                <a:spcPts val="600"/>
              </a:spcBef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274320" indent="-274320">
              <a:spcBef>
                <a:spcPts val="600"/>
              </a:spcBef>
              <a:defRPr sz="1600"/>
            </a:lvl4pPr>
            <a:lvl5pPr marL="274320" indent="-274320">
              <a:spcBef>
                <a:spcPts val="60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bullets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15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28601"/>
            <a:ext cx="8534400" cy="1143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spcBef>
                <a:spcPts val="0"/>
              </a:spcBef>
              <a:defRPr sz="320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cxnSp>
        <p:nvCxnSpPr>
          <p:cNvPr id="16" name="Straight Connector 15"/>
          <p:cNvCxnSpPr/>
          <p:nvPr userDrawn="1"/>
        </p:nvCxnSpPr>
        <p:spPr>
          <a:xfrm>
            <a:off x="463824" y="1437091"/>
            <a:ext cx="8680176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8" name="Text Placeholder 6"/>
          <p:cNvSpPr>
            <a:spLocks noGrp="1"/>
          </p:cNvSpPr>
          <p:nvPr>
            <p:ph type="body" sz="quarter" idx="51" hasCustomPrompt="1"/>
          </p:nvPr>
        </p:nvSpPr>
        <p:spPr>
          <a:xfrm>
            <a:off x="152400" y="6477000"/>
            <a:ext cx="6096000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9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Engineering Service Agreement (ESA) for Engineering, Design and Inspection Services Citywide</a:t>
            </a:r>
            <a:endParaRPr 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51032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slide LOGO no agenda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228601"/>
            <a:ext cx="8534400" cy="1143000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>
              <a:spcBef>
                <a:spcPts val="0"/>
              </a:spcBef>
              <a:defRPr sz="320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cxnSp>
        <p:nvCxnSpPr>
          <p:cNvPr id="6" name="Straight Connector 5"/>
          <p:cNvCxnSpPr/>
          <p:nvPr userDrawn="1"/>
        </p:nvCxnSpPr>
        <p:spPr>
          <a:xfrm>
            <a:off x="463824" y="1437091"/>
            <a:ext cx="8680176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10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54039" y="1937160"/>
            <a:ext cx="3932959" cy="4235040"/>
          </a:xfrm>
          <a:prstGeom prst="rect">
            <a:avLst/>
          </a:prstGeom>
        </p:spPr>
        <p:txBody>
          <a:bodyPr lIns="0" tIns="0" rIns="0" bIns="0" numCol="1" spcCol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800" kern="1200" baseline="0" dirty="0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text here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2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45038" y="1937160"/>
            <a:ext cx="3941762" cy="423504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buNone/>
              <a:defRPr lang="en-US" sz="1800" kern="1200" baseline="0" dirty="0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Insert text here</a:t>
            </a:r>
          </a:p>
        </p:txBody>
      </p:sp>
      <p:sp>
        <p:nvSpPr>
          <p:cNvPr id="13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454039" y="1605197"/>
            <a:ext cx="3932224" cy="24765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None/>
              <a:defRPr lang="en-US" sz="1800" b="1" kern="1200" baseline="0" dirty="0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Insert header here</a:t>
            </a:r>
          </a:p>
        </p:txBody>
      </p:sp>
      <p:sp>
        <p:nvSpPr>
          <p:cNvPr id="14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4745038" y="1605700"/>
            <a:ext cx="3941762" cy="24765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None/>
              <a:defRPr lang="en-US" sz="1800" b="1" kern="1200" baseline="0" dirty="0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Insert header here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51" hasCustomPrompt="1"/>
          </p:nvPr>
        </p:nvSpPr>
        <p:spPr>
          <a:xfrm>
            <a:off x="152400" y="6477000"/>
            <a:ext cx="6096000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9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Engineering Service Agreement (ESA) for Engineering, Design and Inspection Services Citywide</a:t>
            </a:r>
            <a:endParaRPr 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333982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 LOGO no agenda #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0"/>
          </p:nvPr>
        </p:nvSpPr>
        <p:spPr>
          <a:xfrm>
            <a:off x="457200" y="864178"/>
            <a:ext cx="8534400" cy="5308022"/>
          </a:xfrm>
          <a:prstGeom prst="rect">
            <a:avLst/>
          </a:prstGeom>
        </p:spPr>
        <p:txBody>
          <a:bodyPr lIns="0"/>
          <a:lstStyle>
            <a:lvl1pPr marL="284163" indent="-284163">
              <a:spcBef>
                <a:spcPts val="600"/>
              </a:spcBef>
              <a:buClr>
                <a:schemeClr val="accent6"/>
              </a:buClr>
              <a:defRPr sz="20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>
              <a:spcBef>
                <a:spcPts val="600"/>
              </a:spcBef>
              <a:buClr>
                <a:schemeClr val="accent6"/>
              </a:buClr>
              <a:defRPr sz="18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>
              <a:spcBef>
                <a:spcPts val="600"/>
              </a:spcBef>
              <a:buClr>
                <a:schemeClr val="accent6"/>
              </a:buClr>
              <a:defRPr sz="16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>
              <a:spcBef>
                <a:spcPts val="600"/>
              </a:spcBef>
              <a:buClr>
                <a:schemeClr val="accent6"/>
              </a:buClr>
              <a:defRPr sz="14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4pPr>
            <a:lvl5pPr>
              <a:spcBef>
                <a:spcPts val="600"/>
              </a:spcBef>
              <a:buClr>
                <a:schemeClr val="accent6"/>
              </a:buClr>
              <a:defRPr sz="14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 hasCustomPrompt="1"/>
          </p:nvPr>
        </p:nvSpPr>
        <p:spPr>
          <a:xfrm>
            <a:off x="159517" y="163109"/>
            <a:ext cx="8832083" cy="446491"/>
          </a:xfrm>
          <a:prstGeom prst="rect">
            <a:avLst/>
          </a:prstGeom>
        </p:spPr>
        <p:txBody>
          <a:bodyPr lIns="0" tIns="0" rIns="0" bIns="0"/>
          <a:lstStyle>
            <a:lvl1pPr algn="l">
              <a:spcBef>
                <a:spcPts val="0"/>
              </a:spcBef>
              <a:defRPr sz="320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152400" y="685800"/>
            <a:ext cx="8991600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7" name="Text Placeholder 6"/>
          <p:cNvSpPr>
            <a:spLocks noGrp="1"/>
          </p:cNvSpPr>
          <p:nvPr>
            <p:ph type="body" sz="quarter" idx="51" hasCustomPrompt="1"/>
          </p:nvPr>
        </p:nvSpPr>
        <p:spPr>
          <a:xfrm>
            <a:off x="152400" y="6477000"/>
            <a:ext cx="6096000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9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Engineering Service Agreement (ESA) for Engineering, Design and Inspection Services Citywide</a:t>
            </a:r>
            <a:endParaRPr 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016810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2 Column text w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59517" y="163109"/>
            <a:ext cx="8832083" cy="446491"/>
          </a:xfrm>
          <a:prstGeom prst="rect">
            <a:avLst/>
          </a:prstGeom>
        </p:spPr>
        <p:txBody>
          <a:bodyPr lIns="0" tIns="0" rIns="0" bIns="0"/>
          <a:lstStyle>
            <a:lvl1pPr algn="l">
              <a:spcBef>
                <a:spcPts val="0"/>
              </a:spcBef>
              <a:defRPr sz="320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52400" y="685800"/>
            <a:ext cx="8991600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22" name="Text Placeholder 8"/>
          <p:cNvSpPr>
            <a:spLocks noGrp="1"/>
          </p:cNvSpPr>
          <p:nvPr>
            <p:ph type="body" sz="quarter" idx="20" hasCustomPrompt="1"/>
          </p:nvPr>
        </p:nvSpPr>
        <p:spPr>
          <a:xfrm>
            <a:off x="4745038" y="838201"/>
            <a:ext cx="3941762" cy="5333999"/>
          </a:xfrm>
          <a:prstGeom prst="rect">
            <a:avLst/>
          </a:prstGeom>
        </p:spPr>
        <p:txBody>
          <a:bodyPr lIns="0"/>
          <a:lstStyle>
            <a:lvl1pPr marL="274320" indent="-274320">
              <a:spcBef>
                <a:spcPts val="600"/>
              </a:spcBef>
              <a:buClr>
                <a:schemeClr val="accent6"/>
              </a:buClr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48640" indent="-274320">
              <a:spcBef>
                <a:spcPts val="600"/>
              </a:spcBef>
              <a:buClr>
                <a:schemeClr val="accent6"/>
              </a:buClr>
              <a:buFont typeface="Arial" pitchFamily="34" charset="0"/>
              <a:buChar char="–"/>
              <a:defRPr sz="18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22960" indent="-274320">
              <a:spcBef>
                <a:spcPts val="600"/>
              </a:spcBef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274320" indent="-274320">
              <a:spcBef>
                <a:spcPts val="600"/>
              </a:spcBef>
              <a:defRPr sz="1600"/>
            </a:lvl4pPr>
            <a:lvl5pPr marL="274320" indent="-274320">
              <a:spcBef>
                <a:spcPts val="60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bullets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24" name="Text Placeholder 8"/>
          <p:cNvSpPr>
            <a:spLocks noGrp="1"/>
          </p:cNvSpPr>
          <p:nvPr>
            <p:ph type="body" sz="quarter" idx="19" hasCustomPrompt="1"/>
          </p:nvPr>
        </p:nvSpPr>
        <p:spPr>
          <a:xfrm>
            <a:off x="439946" y="838200"/>
            <a:ext cx="3962191" cy="5333999"/>
          </a:xfrm>
          <a:prstGeom prst="rect">
            <a:avLst/>
          </a:prstGeom>
        </p:spPr>
        <p:txBody>
          <a:bodyPr lIns="0"/>
          <a:lstStyle>
            <a:lvl1pPr marL="274320" indent="-274320">
              <a:spcBef>
                <a:spcPts val="600"/>
              </a:spcBef>
              <a:buClr>
                <a:schemeClr val="accent6"/>
              </a:buClr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  <a:lvl2pPr marL="548640" indent="-274320">
              <a:spcBef>
                <a:spcPts val="600"/>
              </a:spcBef>
              <a:buClr>
                <a:schemeClr val="accent6"/>
              </a:buClr>
              <a:buFont typeface="Arial" pitchFamily="34" charset="0"/>
              <a:buChar char="–"/>
              <a:defRPr sz="18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2pPr>
            <a:lvl3pPr marL="822960" indent="-274320">
              <a:spcBef>
                <a:spcPts val="600"/>
              </a:spcBef>
              <a:buFont typeface="Arial" pitchFamily="34" charset="0"/>
              <a:buChar char="•"/>
              <a:defRPr sz="18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3pPr>
            <a:lvl4pPr marL="274320" indent="-274320">
              <a:spcBef>
                <a:spcPts val="600"/>
              </a:spcBef>
              <a:defRPr sz="1600"/>
            </a:lvl4pPr>
            <a:lvl5pPr marL="274320" indent="-274320">
              <a:spcBef>
                <a:spcPts val="600"/>
              </a:spcBef>
              <a:defRPr sz="1600"/>
            </a:lvl5pPr>
          </a:lstStyle>
          <a:p>
            <a:pPr lvl="0"/>
            <a:r>
              <a:rPr lang="en-US" dirty="0" smtClean="0"/>
              <a:t>Click to edit Master text bullets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51" hasCustomPrompt="1"/>
          </p:nvPr>
        </p:nvSpPr>
        <p:spPr>
          <a:xfrm>
            <a:off x="152400" y="6477000"/>
            <a:ext cx="6096000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9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Engineering Service Agreement (ESA) for Engineering, Design and Inspection Services Citywide</a:t>
            </a:r>
            <a:endParaRPr 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020790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2 Column text w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/>
          <p:cNvSpPr>
            <a:spLocks noGrp="1"/>
          </p:cNvSpPr>
          <p:nvPr>
            <p:ph type="body" sz="quarter" idx="15" hasCustomPrompt="1"/>
          </p:nvPr>
        </p:nvSpPr>
        <p:spPr>
          <a:xfrm>
            <a:off x="454039" y="1219200"/>
            <a:ext cx="3932959" cy="4953000"/>
          </a:xfrm>
          <a:prstGeom prst="rect">
            <a:avLst/>
          </a:prstGeom>
        </p:spPr>
        <p:txBody>
          <a:bodyPr lIns="0" tIns="0" rIns="0" bIns="0" numCol="1" spcCol="0"/>
          <a:lstStyle>
            <a:lvl1pPr marL="0" marR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lang="en-US" sz="1800" kern="1200" baseline="0" dirty="0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en-US" dirty="0" smtClean="0"/>
              <a:t>Insert text here</a:t>
            </a:r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  <a:p>
            <a:pPr lvl="0"/>
            <a:endParaRPr lang="en-US" dirty="0" smtClean="0"/>
          </a:p>
        </p:txBody>
      </p:sp>
      <p:sp>
        <p:nvSpPr>
          <p:cNvPr id="18" name="Text Placeholder 17"/>
          <p:cNvSpPr>
            <a:spLocks noGrp="1"/>
          </p:cNvSpPr>
          <p:nvPr>
            <p:ph type="body" sz="quarter" idx="16" hasCustomPrompt="1"/>
          </p:nvPr>
        </p:nvSpPr>
        <p:spPr>
          <a:xfrm>
            <a:off x="4745038" y="1219200"/>
            <a:ext cx="3954462" cy="4953000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spcBef>
                <a:spcPts val="600"/>
              </a:spcBef>
              <a:buNone/>
              <a:defRPr lang="en-US" sz="1800" kern="1200" baseline="0" dirty="0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Insert text here</a:t>
            </a:r>
          </a:p>
        </p:txBody>
      </p:sp>
      <p:sp>
        <p:nvSpPr>
          <p:cNvPr id="21" name="Text Placeholder 20"/>
          <p:cNvSpPr>
            <a:spLocks noGrp="1"/>
          </p:cNvSpPr>
          <p:nvPr>
            <p:ph type="body" sz="quarter" idx="17" hasCustomPrompt="1"/>
          </p:nvPr>
        </p:nvSpPr>
        <p:spPr>
          <a:xfrm>
            <a:off x="454039" y="838200"/>
            <a:ext cx="3932224" cy="26176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None/>
              <a:defRPr lang="en-US" sz="1800" b="1" kern="1200" baseline="0" dirty="0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Insert header here</a:t>
            </a:r>
          </a:p>
        </p:txBody>
      </p:sp>
      <p:sp>
        <p:nvSpPr>
          <p:cNvPr id="23" name="Text Placeholder 22"/>
          <p:cNvSpPr>
            <a:spLocks noGrp="1"/>
          </p:cNvSpPr>
          <p:nvPr>
            <p:ph type="body" sz="quarter" idx="18" hasCustomPrompt="1"/>
          </p:nvPr>
        </p:nvSpPr>
        <p:spPr>
          <a:xfrm>
            <a:off x="4745038" y="838703"/>
            <a:ext cx="3954462" cy="261769"/>
          </a:xfrm>
          <a:prstGeom prst="rect">
            <a:avLst/>
          </a:prstGeom>
        </p:spPr>
        <p:txBody>
          <a:bodyPr lIns="0" tIns="0" rIns="0" bIns="0"/>
          <a:lstStyle>
            <a:lvl1pPr marL="342900" indent="-342900">
              <a:buNone/>
              <a:defRPr lang="en-US" sz="1800" b="1" kern="1200" baseline="0" dirty="0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</a:pPr>
            <a:r>
              <a:rPr lang="en-US" dirty="0" smtClean="0"/>
              <a:t>Insert header here</a:t>
            </a:r>
          </a:p>
        </p:txBody>
      </p:sp>
      <p:sp>
        <p:nvSpPr>
          <p:cNvPr id="16" name="Title 1"/>
          <p:cNvSpPr>
            <a:spLocks noGrp="1"/>
          </p:cNvSpPr>
          <p:nvPr>
            <p:ph type="ctrTitle" hasCustomPrompt="1"/>
          </p:nvPr>
        </p:nvSpPr>
        <p:spPr>
          <a:xfrm>
            <a:off x="159517" y="163109"/>
            <a:ext cx="8832083" cy="446491"/>
          </a:xfrm>
          <a:prstGeom prst="rect">
            <a:avLst/>
          </a:prstGeom>
        </p:spPr>
        <p:txBody>
          <a:bodyPr lIns="0" tIns="0" rIns="0" bIns="0"/>
          <a:lstStyle>
            <a:lvl1pPr algn="l">
              <a:spcBef>
                <a:spcPts val="0"/>
              </a:spcBef>
              <a:defRPr sz="3200" baseline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cxnSp>
        <p:nvCxnSpPr>
          <p:cNvPr id="19" name="Straight Connector 18"/>
          <p:cNvCxnSpPr/>
          <p:nvPr userDrawn="1"/>
        </p:nvCxnSpPr>
        <p:spPr>
          <a:xfrm>
            <a:off x="152400" y="685800"/>
            <a:ext cx="8991600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8" name="Text Placeholder 6"/>
          <p:cNvSpPr>
            <a:spLocks noGrp="1"/>
          </p:cNvSpPr>
          <p:nvPr>
            <p:ph type="body" sz="quarter" idx="51" hasCustomPrompt="1"/>
          </p:nvPr>
        </p:nvSpPr>
        <p:spPr>
          <a:xfrm>
            <a:off x="152400" y="6477000"/>
            <a:ext cx="6096000" cy="2286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90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r>
              <a:rPr lang="en-US" sz="900" dirty="0" smtClean="0">
                <a:solidFill>
                  <a:schemeClr val="bg2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Engineering Service Agreement (ESA) for Engineering, Design and Inspection Services Citywide</a:t>
            </a:r>
            <a:endParaRPr lang="en-US" dirty="0">
              <a:solidFill>
                <a:schemeClr val="bg2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067977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2"/>
          <p:cNvSpPr>
            <a:spLocks noGrp="1"/>
          </p:cNvSpPr>
          <p:nvPr userDrawn="1"/>
        </p:nvSpPr>
        <p:spPr>
          <a:xfrm>
            <a:off x="6559550" y="6492900"/>
            <a:ext cx="1746250" cy="1857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9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8CCCFC58-DF3D-43EA-BE40-00EC8FE40865}" type="slidenum">
              <a:rPr lang="en-US" smtClean="0">
                <a:latin typeface="Calibri" panose="020F0502020204030204" pitchFamily="34" charset="0"/>
                <a:cs typeface="Calibri" panose="020F0502020204030204" pitchFamily="34" charset="0"/>
              </a:rPr>
              <a:pPr/>
              <a:t>‹#›</a:t>
            </a:fld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7695" y="6465939"/>
            <a:ext cx="773905" cy="239661"/>
          </a:xfrm>
          <a:prstGeom prst="rect">
            <a:avLst/>
          </a:prstGeom>
        </p:spPr>
      </p:pic>
      <p:pic>
        <p:nvPicPr>
          <p:cNvPr id="12" name="Picture 9" descr="AECOM_blue-green_spectrum"/>
          <p:cNvPicPr>
            <a:picLocks noChangeArrowheads="1"/>
          </p:cNvPicPr>
          <p:nvPr userDrawn="1"/>
        </p:nvPicPr>
        <p:blipFill>
          <a:blip r:embed="rId2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914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70406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888" r:id="rId2"/>
    <p:sldLayoutId id="2147483662" r:id="rId3"/>
    <p:sldLayoutId id="2147483903" r:id="rId4"/>
    <p:sldLayoutId id="2147483677" r:id="rId5"/>
    <p:sldLayoutId id="2147483908" r:id="rId6"/>
    <p:sldLayoutId id="2147483899" r:id="rId7"/>
    <p:sldLayoutId id="2147483905" r:id="rId8"/>
    <p:sldLayoutId id="2147483909" r:id="rId9"/>
    <p:sldLayoutId id="2147483902" r:id="rId10"/>
    <p:sldLayoutId id="2147483907" r:id="rId11"/>
    <p:sldLayoutId id="2147483910" r:id="rId12"/>
    <p:sldLayoutId id="2147483674" r:id="rId13"/>
    <p:sldLayoutId id="2147483900" r:id="rId14"/>
    <p:sldLayoutId id="2147483904" r:id="rId15"/>
    <p:sldLayoutId id="2147483916" r:id="rId16"/>
    <p:sldLayoutId id="2147483917" r:id="rId17"/>
  </p:sldLayoutIdLst>
  <p:timing>
    <p:tnLst>
      <p:par>
        <p:cTn id="1" dur="indefinite" restart="never" nodeType="tmRoot"/>
      </p:par>
    </p:tnLst>
  </p:timing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7.xml"/><Relationship Id="rId6" Type="http://schemas.microsoft.com/office/2007/relationships/hdphoto" Target="../media/hdphoto3.wdp"/><Relationship Id="rId5" Type="http://schemas.openxmlformats.org/officeDocument/2006/relationships/image" Target="../media/image15.png"/><Relationship Id="rId4" Type="http://schemas.microsoft.com/office/2007/relationships/hdphoto" Target="../media/hdphoto2.wdp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8.emf"/><Relationship Id="rId5" Type="http://schemas.openxmlformats.org/officeDocument/2006/relationships/package" Target="../embeddings/Microsoft_Excel_Worksheet2.xlsx"/><Relationship Id="rId4" Type="http://schemas.openxmlformats.org/officeDocument/2006/relationships/image" Target="../media/image17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1.xls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19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Worksheet2.xls"/><Relationship Id="rId2" Type="http://schemas.openxmlformats.org/officeDocument/2006/relationships/slideLayout" Target="../slideLayouts/slideLayout1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20.emf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/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1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0" y="2362200"/>
            <a:ext cx="9144000" cy="4495800"/>
          </a:xfrm>
          <a:prstGeom prst="rect">
            <a:avLst/>
          </a:prstGeom>
        </p:spPr>
      </p:pic>
      <p:sp>
        <p:nvSpPr>
          <p:cNvPr id="7" name="Title 3"/>
          <p:cNvSpPr>
            <a:spLocks noGrp="1"/>
          </p:cNvSpPr>
          <p:nvPr>
            <p:ph type="ctrTitle"/>
          </p:nvPr>
        </p:nvSpPr>
        <p:spPr>
          <a:xfrm>
            <a:off x="441124" y="304800"/>
            <a:ext cx="8550475" cy="685800"/>
          </a:xfrm>
        </p:spPr>
        <p:txBody>
          <a:bodyPr bIns="64008"/>
          <a:lstStyle/>
          <a:p>
            <a:r>
              <a:rPr lang="en-US" sz="2000" b="1" dirty="0">
                <a:solidFill>
                  <a:schemeClr val="accent6"/>
                </a:solidFill>
                <a:latin typeface="Arial"/>
                <a:cs typeface="Arial"/>
              </a:rPr>
              <a:t>Integrated Macro-Micro Highway Demand/Operational Analysis Case Study: Cross Bronx Expressway Corridor, Bronx, NY</a:t>
            </a:r>
          </a:p>
        </p:txBody>
      </p:sp>
      <p:sp>
        <p:nvSpPr>
          <p:cNvPr id="8" name="Text Placeholder 1"/>
          <p:cNvSpPr txBox="1">
            <a:spLocks/>
          </p:cNvSpPr>
          <p:nvPr/>
        </p:nvSpPr>
        <p:spPr>
          <a:xfrm>
            <a:off x="454522" y="1143000"/>
            <a:ext cx="8384678" cy="3810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1600" b="1" dirty="0" smtClean="0">
                <a:solidFill>
                  <a:srgbClr val="7030A0"/>
                </a:solidFill>
                <a:latin typeface="Arial"/>
                <a:cs typeface="Arial"/>
              </a:rPr>
              <a:t>Presented at the 15</a:t>
            </a:r>
            <a:r>
              <a:rPr lang="en-US" sz="1600" b="1" baseline="30000" dirty="0" smtClean="0">
                <a:solidFill>
                  <a:srgbClr val="7030A0"/>
                </a:solidFill>
                <a:latin typeface="Arial"/>
                <a:cs typeface="Arial"/>
              </a:rPr>
              <a:t>th</a:t>
            </a:r>
            <a:r>
              <a:rPr lang="en-US" sz="1600" b="1" dirty="0" smtClean="0">
                <a:solidFill>
                  <a:srgbClr val="7030A0"/>
                </a:solidFill>
                <a:latin typeface="Arial"/>
                <a:cs typeface="Arial"/>
              </a:rPr>
              <a:t> TRB Transportation Planning Applications Conference</a:t>
            </a:r>
            <a:endParaRPr lang="en-US" sz="1600" b="1" dirty="0">
              <a:solidFill>
                <a:srgbClr val="7030A0"/>
              </a:solidFill>
              <a:latin typeface="Arial"/>
              <a:cs typeface="Arial"/>
            </a:endParaRPr>
          </a:p>
        </p:txBody>
      </p:sp>
      <p:sp>
        <p:nvSpPr>
          <p:cNvPr id="9" name="Text Placeholder 1"/>
          <p:cNvSpPr txBox="1">
            <a:spLocks/>
          </p:cNvSpPr>
          <p:nvPr/>
        </p:nvSpPr>
        <p:spPr>
          <a:xfrm>
            <a:off x="533400" y="1676400"/>
            <a:ext cx="7391400" cy="381000"/>
          </a:xfrm>
          <a:prstGeom prst="rect">
            <a:avLst/>
          </a:prstGeom>
        </p:spPr>
        <p:txBody>
          <a:bodyPr lIns="0" tIns="0" rIns="0" bIns="0"/>
          <a:lstStyle>
            <a:lvl1pPr marL="0" indent="0" algn="l" defTabSz="914400" rtl="0" eaLnBrk="1" latinLnBrk="0" hangingPunct="1">
              <a:spcBef>
                <a:spcPts val="0"/>
              </a:spcBef>
              <a:buFont typeface="Arial" pitchFamily="34" charset="0"/>
              <a:buNone/>
              <a:defRPr lang="en-US" sz="2400" kern="1200" baseline="0" dirty="0" smtClean="0">
                <a:solidFill>
                  <a:schemeClr val="bg2"/>
                </a:solidFill>
                <a:latin typeface="Calibri" panose="020F0502020204030204" pitchFamily="34" charset="0"/>
                <a:ea typeface="+mj-ea"/>
                <a:cs typeface="Calibri" panose="020F0502020204030204" pitchFamily="34" charset="0"/>
              </a:defRPr>
            </a:lvl1pPr>
            <a:lvl2pPr marL="457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600" b="1" dirty="0"/>
              <a:t>Authors: </a:t>
            </a:r>
            <a:r>
              <a:rPr lang="en-US" sz="1600" b="1" dirty="0" smtClean="0"/>
              <a:t>	Bernard </a:t>
            </a:r>
            <a:r>
              <a:rPr lang="en-US" sz="1600" b="1" dirty="0"/>
              <a:t>Alpern, </a:t>
            </a:r>
            <a:r>
              <a:rPr lang="en-US" sz="1600" b="1" dirty="0" smtClean="0"/>
              <a:t> Paul </a:t>
            </a:r>
            <a:r>
              <a:rPr lang="en-US" sz="1600" b="1" dirty="0"/>
              <a:t>Balmacund, </a:t>
            </a:r>
            <a:r>
              <a:rPr lang="en-US" sz="1600" b="1" dirty="0" smtClean="0"/>
              <a:t>  AECOM</a:t>
            </a:r>
            <a:endParaRPr lang="en-US" sz="1600" b="1" dirty="0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8754" y="6324600"/>
            <a:ext cx="1371600" cy="419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5214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143000"/>
            <a:ext cx="8764136" cy="42116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457200" y="381000"/>
            <a:ext cx="8229600" cy="51276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solidFill>
                  <a:schemeClr val="accent6"/>
                </a:solidFill>
              </a:rPr>
              <a:t>Macro-Level Static Assignment Model Network</a:t>
            </a:r>
            <a:r>
              <a:rPr lang="en-US" sz="3200" dirty="0" smtClean="0">
                <a:solidFill>
                  <a:schemeClr val="accent6"/>
                </a:solidFill>
              </a:rPr>
              <a:t/>
            </a:r>
            <a:br>
              <a:rPr lang="en-US" sz="3200" dirty="0" smtClean="0">
                <a:solidFill>
                  <a:schemeClr val="accent6"/>
                </a:solidFill>
              </a:rPr>
            </a:br>
            <a:endParaRPr lang="en-US" sz="3200" dirty="0">
              <a:solidFill>
                <a:schemeClr val="accent6"/>
              </a:solidFill>
            </a:endParaRPr>
          </a:p>
        </p:txBody>
      </p:sp>
      <p:sp>
        <p:nvSpPr>
          <p:cNvPr id="4" name="Up Arrow 3"/>
          <p:cNvSpPr/>
          <p:nvPr/>
        </p:nvSpPr>
        <p:spPr>
          <a:xfrm>
            <a:off x="8153400" y="1600200"/>
            <a:ext cx="2286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60157" y="1334035"/>
            <a:ext cx="5967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accent6"/>
                </a:solidFill>
              </a:rPr>
              <a:t>NORTH</a:t>
            </a:r>
            <a:endParaRPr lang="en-US" sz="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922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514350"/>
            <a:ext cx="8716797" cy="2895600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8" y="3562350"/>
            <a:ext cx="3810002" cy="2363521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9" name="Picture 8"/>
          <p:cNvPicPr/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16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191000" y="3581248"/>
            <a:ext cx="4724400" cy="2344623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cxnSp>
        <p:nvCxnSpPr>
          <p:cNvPr id="11" name="Straight Arrow Connector 10"/>
          <p:cNvCxnSpPr/>
          <p:nvPr/>
        </p:nvCxnSpPr>
        <p:spPr>
          <a:xfrm flipH="1" flipV="1">
            <a:off x="533400" y="1657350"/>
            <a:ext cx="2057400" cy="2819400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H="1" flipV="1">
            <a:off x="1676400" y="1962150"/>
            <a:ext cx="3124200" cy="2286000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flipH="1" flipV="1">
            <a:off x="2209800" y="1924050"/>
            <a:ext cx="5410200" cy="3238500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itle 4"/>
          <p:cNvSpPr txBox="1">
            <a:spLocks/>
          </p:cNvSpPr>
          <p:nvPr/>
        </p:nvSpPr>
        <p:spPr>
          <a:xfrm>
            <a:off x="2097023" y="76200"/>
            <a:ext cx="4724400" cy="358445"/>
          </a:xfrm>
          <a:prstGeom prst="rect">
            <a:avLst/>
          </a:prstGeom>
        </p:spPr>
        <p:txBody>
          <a:bodyPr anchor="t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200" dirty="0" smtClean="0">
                <a:solidFill>
                  <a:schemeClr val="accent6"/>
                </a:solidFill>
              </a:rPr>
              <a:t>Microsimulation Network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152398" y="51435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accent6"/>
                </a:solidFill>
              </a:rPr>
              <a:t>Henry Hudson </a:t>
            </a:r>
          </a:p>
          <a:p>
            <a:r>
              <a:rPr lang="en-US" sz="800" b="1" dirty="0">
                <a:solidFill>
                  <a:schemeClr val="accent6"/>
                </a:solidFill>
              </a:rPr>
              <a:t> </a:t>
            </a:r>
            <a:r>
              <a:rPr lang="en-US" sz="800" b="1" dirty="0" smtClean="0">
                <a:solidFill>
                  <a:schemeClr val="accent6"/>
                </a:solidFill>
              </a:rPr>
              <a:t>  Parkway</a:t>
            </a:r>
            <a:endParaRPr lang="en-US" sz="800" b="1" dirty="0">
              <a:solidFill>
                <a:schemeClr val="accent6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228598" y="3581248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tx2"/>
                </a:solidFill>
              </a:rPr>
              <a:t>George Washington Bridge</a:t>
            </a:r>
            <a:endParaRPr lang="en-US" sz="800" b="1" dirty="0">
              <a:solidFill>
                <a:schemeClr val="tx2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920238" y="604723"/>
            <a:ext cx="701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accent6"/>
                </a:solidFill>
              </a:rPr>
              <a:t>Harlem River Drive</a:t>
            </a:r>
            <a:endParaRPr lang="en-US" sz="800" b="1" dirty="0">
              <a:solidFill>
                <a:schemeClr val="accent6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2819400" y="560516"/>
            <a:ext cx="564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accent6"/>
                </a:solidFill>
              </a:rPr>
              <a:t>I-87</a:t>
            </a:r>
          </a:p>
          <a:p>
            <a:r>
              <a:rPr lang="en-US" sz="800" b="1" dirty="0" smtClean="0">
                <a:solidFill>
                  <a:schemeClr val="accent6"/>
                </a:solidFill>
              </a:rPr>
              <a:t>Major Deegan Expwy</a:t>
            </a:r>
            <a:endParaRPr lang="en-US" sz="800" b="1" dirty="0">
              <a:solidFill>
                <a:schemeClr val="accent6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5635142" y="2874317"/>
            <a:ext cx="68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accent6"/>
                </a:solidFill>
              </a:rPr>
              <a:t>I-895</a:t>
            </a:r>
          </a:p>
          <a:p>
            <a:r>
              <a:rPr lang="en-US" sz="800" b="1" dirty="0" smtClean="0">
                <a:solidFill>
                  <a:schemeClr val="accent6"/>
                </a:solidFill>
              </a:rPr>
              <a:t>Sheridan</a:t>
            </a:r>
          </a:p>
          <a:p>
            <a:r>
              <a:rPr lang="en-US" sz="800" b="1" dirty="0" smtClean="0">
                <a:solidFill>
                  <a:schemeClr val="accent6"/>
                </a:solidFill>
              </a:rPr>
              <a:t>Expwy</a:t>
            </a:r>
            <a:endParaRPr lang="en-US" sz="800" b="1" dirty="0">
              <a:solidFill>
                <a:schemeClr val="accent6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277100" y="1066388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accent6"/>
                </a:solidFill>
              </a:rPr>
              <a:t>Bronx River</a:t>
            </a:r>
          </a:p>
          <a:p>
            <a:r>
              <a:rPr lang="en-US" sz="800" b="1" dirty="0" smtClean="0">
                <a:solidFill>
                  <a:schemeClr val="accent6"/>
                </a:solidFill>
              </a:rPr>
              <a:t>Parkway</a:t>
            </a:r>
            <a:endParaRPr lang="en-US" sz="800" b="1" dirty="0">
              <a:solidFill>
                <a:schemeClr val="accent6"/>
              </a:solidFill>
            </a:endParaRPr>
          </a:p>
        </p:txBody>
      </p:sp>
      <p:sp>
        <p:nvSpPr>
          <p:cNvPr id="27" name="Up Arrow 26"/>
          <p:cNvSpPr/>
          <p:nvPr/>
        </p:nvSpPr>
        <p:spPr>
          <a:xfrm>
            <a:off x="8429275" y="892709"/>
            <a:ext cx="2286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extBox 27"/>
          <p:cNvSpPr txBox="1"/>
          <p:nvPr/>
        </p:nvSpPr>
        <p:spPr>
          <a:xfrm>
            <a:off x="8236032" y="626544"/>
            <a:ext cx="5967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accent6"/>
                </a:solidFill>
              </a:rPr>
              <a:t>NORTH</a:t>
            </a:r>
            <a:endParaRPr lang="en-US" sz="800" b="1" dirty="0">
              <a:solidFill>
                <a:schemeClr val="accent6"/>
              </a:solidFill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5905500" y="5032858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tx2"/>
                </a:solidFill>
              </a:rPr>
              <a:t>Hamilton</a:t>
            </a:r>
          </a:p>
          <a:p>
            <a:r>
              <a:rPr lang="en-US" sz="800" b="1" dirty="0" smtClean="0">
                <a:solidFill>
                  <a:schemeClr val="tx2"/>
                </a:solidFill>
              </a:rPr>
              <a:t>Bridge</a:t>
            </a:r>
            <a:endParaRPr lang="en-US" sz="800" b="1" dirty="0">
              <a:solidFill>
                <a:schemeClr val="tx2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6858000" y="3705195"/>
            <a:ext cx="8382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tx2"/>
                </a:solidFill>
              </a:rPr>
              <a:t>Washington</a:t>
            </a:r>
          </a:p>
          <a:p>
            <a:r>
              <a:rPr lang="en-US" sz="800" b="1" dirty="0" smtClean="0">
                <a:solidFill>
                  <a:schemeClr val="tx2"/>
                </a:solidFill>
              </a:rPr>
              <a:t>Bridge</a:t>
            </a:r>
            <a:endParaRPr lang="en-US" sz="800" b="1" dirty="0">
              <a:solidFill>
                <a:schemeClr val="tx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418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11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3657600"/>
            <a:ext cx="8716797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4"/>
          <p:cNvSpPr txBox="1">
            <a:spLocks/>
          </p:cNvSpPr>
          <p:nvPr/>
        </p:nvSpPr>
        <p:spPr>
          <a:xfrm>
            <a:off x="2097023" y="76200"/>
            <a:ext cx="4724400" cy="358445"/>
          </a:xfrm>
          <a:prstGeom prst="rect">
            <a:avLst/>
          </a:prstGeom>
        </p:spPr>
        <p:txBody>
          <a:bodyPr anchor="t">
            <a:normAutofit fontScale="25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1200" dirty="0" smtClean="0">
                <a:solidFill>
                  <a:schemeClr val="accent6"/>
                </a:solidFill>
              </a:rPr>
              <a:t>Microsimulation Network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599" y="514350"/>
            <a:ext cx="8716797" cy="2895600"/>
          </a:xfrm>
          <a:prstGeom prst="rect">
            <a:avLst/>
          </a:prstGeom>
          <a:noFill/>
          <a:ln w="381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398" y="514350"/>
            <a:ext cx="9906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accent6"/>
                </a:solidFill>
              </a:rPr>
              <a:t>Henry Hudson </a:t>
            </a:r>
          </a:p>
          <a:p>
            <a:r>
              <a:rPr lang="en-US" sz="800" b="1" dirty="0">
                <a:solidFill>
                  <a:schemeClr val="accent6"/>
                </a:solidFill>
              </a:rPr>
              <a:t> </a:t>
            </a:r>
            <a:r>
              <a:rPr lang="en-US" sz="800" b="1" dirty="0" smtClean="0">
                <a:solidFill>
                  <a:schemeClr val="accent6"/>
                </a:solidFill>
              </a:rPr>
              <a:t>  Parkway</a:t>
            </a:r>
            <a:endParaRPr lang="en-US" sz="800" b="1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920238" y="604723"/>
            <a:ext cx="7016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accent6"/>
                </a:solidFill>
              </a:rPr>
              <a:t>Harlem River Drive</a:t>
            </a:r>
            <a:endParaRPr lang="en-US" sz="800" b="1" dirty="0">
              <a:solidFill>
                <a:schemeClr val="accent6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819400" y="560516"/>
            <a:ext cx="564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accent6"/>
                </a:solidFill>
              </a:rPr>
              <a:t>I-87</a:t>
            </a:r>
          </a:p>
          <a:p>
            <a:r>
              <a:rPr lang="en-US" sz="800" b="1" dirty="0" smtClean="0">
                <a:solidFill>
                  <a:schemeClr val="accent6"/>
                </a:solidFill>
              </a:rPr>
              <a:t>Major Deegan Expwy</a:t>
            </a:r>
            <a:endParaRPr lang="en-US" sz="800" b="1" dirty="0">
              <a:solidFill>
                <a:schemeClr val="accent6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277100" y="1066388"/>
            <a:ext cx="6477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accent6"/>
                </a:solidFill>
              </a:rPr>
              <a:t>Bronx River</a:t>
            </a:r>
          </a:p>
          <a:p>
            <a:r>
              <a:rPr lang="en-US" sz="800" b="1" dirty="0" smtClean="0">
                <a:solidFill>
                  <a:schemeClr val="accent6"/>
                </a:solidFill>
              </a:rPr>
              <a:t>Parkway</a:t>
            </a:r>
            <a:endParaRPr lang="en-US" sz="800" b="1" dirty="0">
              <a:solidFill>
                <a:schemeClr val="accent6"/>
              </a:solidFill>
            </a:endParaRP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2621890" y="2590800"/>
            <a:ext cx="4007510" cy="1981200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V="1">
            <a:off x="6400800" y="2895600"/>
            <a:ext cx="762000" cy="1828800"/>
          </a:xfrm>
          <a:prstGeom prst="straightConnector1">
            <a:avLst/>
          </a:prstGeom>
          <a:ln w="38100">
            <a:solidFill>
              <a:srgbClr val="FFFF00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/>
          <p:cNvSpPr txBox="1"/>
          <p:nvPr/>
        </p:nvSpPr>
        <p:spPr>
          <a:xfrm>
            <a:off x="5594909" y="2903578"/>
            <a:ext cx="6894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accent6"/>
                </a:solidFill>
              </a:rPr>
              <a:t>      I-895</a:t>
            </a:r>
          </a:p>
          <a:p>
            <a:r>
              <a:rPr lang="en-US" sz="800" b="1" dirty="0" smtClean="0">
                <a:solidFill>
                  <a:schemeClr val="accent6"/>
                </a:solidFill>
              </a:rPr>
              <a:t>Sheridan</a:t>
            </a:r>
          </a:p>
          <a:p>
            <a:r>
              <a:rPr lang="en-US" sz="800" b="1" dirty="0" smtClean="0">
                <a:solidFill>
                  <a:schemeClr val="accent6"/>
                </a:solidFill>
              </a:rPr>
              <a:t>Expwy</a:t>
            </a:r>
            <a:endParaRPr lang="en-US" sz="800" b="1" dirty="0">
              <a:solidFill>
                <a:schemeClr val="accent6"/>
              </a:solidFill>
            </a:endParaRPr>
          </a:p>
        </p:txBody>
      </p:sp>
      <p:sp>
        <p:nvSpPr>
          <p:cNvPr id="24" name="Up Arrow 23"/>
          <p:cNvSpPr/>
          <p:nvPr/>
        </p:nvSpPr>
        <p:spPr>
          <a:xfrm>
            <a:off x="8508193" y="826681"/>
            <a:ext cx="228600" cy="457200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TextBox 24"/>
          <p:cNvSpPr txBox="1"/>
          <p:nvPr/>
        </p:nvSpPr>
        <p:spPr>
          <a:xfrm>
            <a:off x="8314950" y="560516"/>
            <a:ext cx="59679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accent6"/>
                </a:solidFill>
              </a:rPr>
              <a:t>NORTH</a:t>
            </a:r>
            <a:endParaRPr lang="en-US" sz="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66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40"/>
            <a:ext cx="8229600" cy="512761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</a:rPr>
              <a:t>Microsimulation Model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/>
                </a:solidFill>
              </a:rPr>
              <a:t>CBE, Connector Road, Street intersections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/>
                </a:solidFill>
              </a:rPr>
              <a:t>Modeled periods: 6-10 a.m., 4-8 p.m. weekdays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/>
                </a:solidFill>
              </a:rPr>
              <a:t>Successfully calibrated to 2009 volumes, travel-times, queues, following FHWA/WISDOT guidelines.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0145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40"/>
            <a:ext cx="8229600" cy="512761"/>
          </a:xfrm>
          <a:prstGeom prst="rect">
            <a:avLst/>
          </a:prstGeom>
        </p:spPr>
        <p:txBody>
          <a:bodyPr anchor="t">
            <a:normAutofit fontScale="700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</a:rPr>
              <a:t>Microsimulation Model – Travel Time Calibration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7675" y="809625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accent6"/>
                </a:solidFill>
              </a:rPr>
              <a:t>AM Peak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86853" y="3228975"/>
            <a:ext cx="18288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accent6"/>
                </a:solidFill>
              </a:rPr>
              <a:t>P</a:t>
            </a:r>
            <a:r>
              <a:rPr lang="en-US" dirty="0" smtClean="0">
                <a:solidFill>
                  <a:schemeClr val="accent6"/>
                </a:solidFill>
              </a:rPr>
              <a:t>M Peak</a:t>
            </a:r>
            <a:endParaRPr lang="en-US" dirty="0">
              <a:solidFill>
                <a:schemeClr val="accent6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2970022"/>
              </p:ext>
            </p:extLst>
          </p:nvPr>
        </p:nvGraphicFramePr>
        <p:xfrm>
          <a:off x="762000" y="1190625"/>
          <a:ext cx="6629400" cy="2038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" name="Worksheet" r:id="rId3" imgW="5334054" imgH="1691561" progId="Excel.Sheet.12">
                  <p:embed/>
                </p:oleObj>
              </mc:Choice>
              <mc:Fallback>
                <p:oleObj name="Worksheet" r:id="rId3" imgW="5334054" imgH="16915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2000" y="1190625"/>
                        <a:ext cx="6629400" cy="20383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86907423"/>
              </p:ext>
            </p:extLst>
          </p:nvPr>
        </p:nvGraphicFramePr>
        <p:xfrm>
          <a:off x="783771" y="3609975"/>
          <a:ext cx="6634976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Worksheet" r:id="rId5" imgW="5334054" imgH="1691561" progId="Excel.Sheet.12">
                  <p:embed/>
                </p:oleObj>
              </mc:Choice>
              <mc:Fallback>
                <p:oleObj name="Worksheet" r:id="rId5" imgW="5334054" imgH="1691561" progId="Excel.Shee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783771" y="3609975"/>
                        <a:ext cx="6634976" cy="21050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10710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40"/>
            <a:ext cx="8229600" cy="512761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</a:rPr>
              <a:t>Traffic Growth to Year 2035 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990600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2400" dirty="0">
              <a:solidFill>
                <a:schemeClr val="accent6"/>
              </a:solidFill>
            </a:endParaRPr>
          </a:p>
        </p:txBody>
      </p:sp>
      <p:sp>
        <p:nvSpPr>
          <p:cNvPr id="6" name="Content Placeholder 2"/>
          <p:cNvSpPr txBox="1">
            <a:spLocks/>
          </p:cNvSpPr>
          <p:nvPr/>
        </p:nvSpPr>
        <p:spPr>
          <a:xfrm>
            <a:off x="457200" y="1143000"/>
            <a:ext cx="8229600" cy="45259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/>
                </a:solidFill>
              </a:rPr>
              <a:t>Traffic growth for the Macro-level model was derived from the regional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/>
                </a:solidFill>
              </a:rPr>
              <a:t>Traffic Growth for the Microsimulation model was derived from the Macro-level model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/>
                </a:solidFill>
              </a:rPr>
              <a:t>Due to extreme peak-period capacity constraints on the CBE, the growth in CBE traffic derived from the regional model needed to be moderated.  </a:t>
            </a:r>
            <a:endParaRPr lang="en-US" sz="2400" dirty="0" smtClean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/>
                </a:solidFill>
              </a:rPr>
              <a:t>A </a:t>
            </a:r>
            <a:r>
              <a:rPr lang="en-US" sz="2400" dirty="0" smtClean="0">
                <a:solidFill>
                  <a:schemeClr val="accent6"/>
                </a:solidFill>
              </a:rPr>
              <a:t>uniform growth rate (for each peak period) based on both projected CBE and local travel growth was applied to all </a:t>
            </a:r>
            <a:r>
              <a:rPr lang="en-US" sz="2400" dirty="0">
                <a:solidFill>
                  <a:schemeClr val="accent6"/>
                </a:solidFill>
              </a:rPr>
              <a:t>o</a:t>
            </a:r>
            <a:r>
              <a:rPr lang="en-US" sz="2400" dirty="0" smtClean="0">
                <a:solidFill>
                  <a:schemeClr val="accent6"/>
                </a:solidFill>
              </a:rPr>
              <a:t>rigin zones to create the AM and PM peak-period trip tables for assignment to the Microsimulation network</a:t>
            </a:r>
            <a:endParaRPr lang="en-US" sz="2400" dirty="0">
              <a:solidFill>
                <a:schemeClr val="accent6"/>
              </a:solidFill>
            </a:endParaRPr>
          </a:p>
          <a:p>
            <a:endParaRPr lang="en-US" sz="2400" dirty="0" smtClean="0">
              <a:solidFill>
                <a:schemeClr val="accent6"/>
              </a:solidFill>
            </a:endParaRPr>
          </a:p>
          <a:p>
            <a:r>
              <a:rPr lang="en-US" sz="2400" dirty="0" smtClean="0">
                <a:solidFill>
                  <a:schemeClr val="accent6"/>
                </a:solidFill>
              </a:rPr>
              <a:t>	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03902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40"/>
            <a:ext cx="8229600" cy="512761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</a:rPr>
              <a:t>Results – CBE Mainline</a:t>
            </a:r>
            <a:endParaRPr lang="en-US" b="1" dirty="0">
              <a:solidFill>
                <a:schemeClr val="accent6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47201948"/>
              </p:ext>
            </p:extLst>
          </p:nvPr>
        </p:nvGraphicFramePr>
        <p:xfrm>
          <a:off x="990601" y="1219200"/>
          <a:ext cx="7033206" cy="3733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1" name="Worksheet" r:id="rId3" imgW="5654067" imgH="3002272" progId="Excel.Sheet.8">
                  <p:embed/>
                </p:oleObj>
              </mc:Choice>
              <mc:Fallback>
                <p:oleObj name="Worksheet" r:id="rId3" imgW="5654067" imgH="3002272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90601" y="1219200"/>
                        <a:ext cx="7033206" cy="37338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10337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40"/>
            <a:ext cx="8229600" cy="512761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</a:rPr>
              <a:t>Results – Connector Road</a:t>
            </a:r>
            <a:endParaRPr lang="en-US" b="1" dirty="0">
              <a:solidFill>
                <a:schemeClr val="accent6"/>
              </a:solidFill>
            </a:endParaRPr>
          </a:p>
        </p:txBody>
      </p:sp>
      <p:graphicFrame>
        <p:nvGraphicFramePr>
          <p:cNvPr id="3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57447"/>
              </p:ext>
            </p:extLst>
          </p:nvPr>
        </p:nvGraphicFramePr>
        <p:xfrm>
          <a:off x="1752600" y="1219200"/>
          <a:ext cx="5334000" cy="40445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Worksheet" r:id="rId3" imgW="3939634" imgH="2987141" progId="Excel.Sheet.8">
                  <p:embed/>
                </p:oleObj>
              </mc:Choice>
              <mc:Fallback>
                <p:oleObj name="Worksheet" r:id="rId3" imgW="3939634" imgH="2987141" progId="Excel.Sheet.8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752600" y="1219200"/>
                        <a:ext cx="5334000" cy="404455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903652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40"/>
            <a:ext cx="8229600" cy="512761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 smtClean="0">
                <a:solidFill>
                  <a:schemeClr val="accent6"/>
                </a:solidFill>
              </a:rPr>
              <a:t>Recap</a:t>
            </a:r>
            <a:endParaRPr lang="en-US" b="1" dirty="0">
              <a:solidFill>
                <a:schemeClr val="accent6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219200"/>
            <a:ext cx="8229600" cy="42671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6"/>
                </a:solidFill>
              </a:rPr>
              <a:t>Connector Road improves east-west mobility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6"/>
                </a:solidFill>
              </a:rPr>
              <a:t>Connector Road provides for improved traffic circulation and connectivity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dirty="0" smtClean="0">
                <a:solidFill>
                  <a:schemeClr val="accent6"/>
                </a:solidFill>
              </a:rPr>
              <a:t>A number of locations were identified for further analysis in the microsimulation to assure that the Connector Road will work operationally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endParaRPr lang="en-US" sz="2000" dirty="0" smtClean="0">
              <a:solidFill>
                <a:schemeClr val="accent6"/>
              </a:solidFill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000" i="1" dirty="0" smtClean="0">
                <a:solidFill>
                  <a:schemeClr val="accent6"/>
                </a:solidFill>
              </a:rPr>
              <a:t>Successful calibration – “if you can model this corridor, you can model any corridor”</a:t>
            </a:r>
            <a:endParaRPr lang="en-US" sz="2000" i="1" dirty="0" smtClean="0">
              <a:solidFill>
                <a:schemeClr val="accent6"/>
              </a:solidFill>
            </a:endParaRPr>
          </a:p>
          <a:p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55719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527538" y="531020"/>
            <a:ext cx="7092462" cy="51276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smtClean="0">
                <a:solidFill>
                  <a:schemeClr val="accent6"/>
                </a:solidFill>
                <a:latin typeface="+mn-lt"/>
              </a:rPr>
              <a:t>Presentation </a:t>
            </a:r>
            <a:r>
              <a:rPr lang="en-US" sz="3200" b="1" smtClean="0">
                <a:solidFill>
                  <a:schemeClr val="accent6"/>
                </a:solidFill>
                <a:latin typeface="+mn-lt"/>
                <a:cs typeface="Arial" panose="020B0604020202020204" pitchFamily="34" charset="0"/>
              </a:rPr>
              <a:t>Overview</a:t>
            </a:r>
            <a:endParaRPr lang="en-US" sz="3200" b="1" dirty="0">
              <a:solidFill>
                <a:schemeClr val="accent6"/>
              </a:solidFill>
              <a:latin typeface="+mn-lt"/>
              <a:cs typeface="Arial" panose="020B0604020202020204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37941" y="1752600"/>
            <a:ext cx="8229600" cy="3276599"/>
          </a:xfrm>
          <a:prstGeom prst="rect">
            <a:avLst/>
          </a:prstGeom>
          <a:noFill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800" dirty="0" smtClean="0">
                <a:solidFill>
                  <a:schemeClr val="accent6"/>
                </a:solidFill>
              </a:rPr>
              <a:t>Introduction/Purpose of Analysis</a:t>
            </a:r>
          </a:p>
          <a:p>
            <a:r>
              <a:rPr lang="en-US" sz="2800" dirty="0" smtClean="0">
                <a:solidFill>
                  <a:schemeClr val="accent6"/>
                </a:solidFill>
              </a:rPr>
              <a:t>Approach</a:t>
            </a:r>
          </a:p>
          <a:p>
            <a:r>
              <a:rPr lang="en-US" sz="2800" dirty="0" smtClean="0">
                <a:solidFill>
                  <a:schemeClr val="accent6"/>
                </a:solidFill>
              </a:rPr>
              <a:t>Macro-level Modeling</a:t>
            </a:r>
          </a:p>
          <a:p>
            <a:r>
              <a:rPr lang="en-US" sz="2800" dirty="0" smtClean="0">
                <a:solidFill>
                  <a:schemeClr val="accent6"/>
                </a:solidFill>
              </a:rPr>
              <a:t>Micro-level Modeling</a:t>
            </a:r>
          </a:p>
          <a:p>
            <a:r>
              <a:rPr lang="en-US" sz="2800" dirty="0" smtClean="0">
                <a:solidFill>
                  <a:schemeClr val="accent6"/>
                </a:solidFill>
              </a:rPr>
              <a:t>Results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5823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609600"/>
            <a:ext cx="8218488" cy="21336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b="1" dirty="0" smtClean="0">
                <a:solidFill>
                  <a:schemeClr val="accent6"/>
                </a:solidFill>
              </a:rPr>
              <a:t>The Cross Bronx Expressway is a Highly Congested Highway</a:t>
            </a:r>
            <a:endParaRPr lang="en-US" sz="2800" b="1" strike="dblStrike" dirty="0" smtClean="0">
              <a:solidFill>
                <a:schemeClr val="accent6"/>
              </a:solidFill>
            </a:endParaRPr>
          </a:p>
          <a:p>
            <a:endParaRPr lang="en-US" sz="3200" b="1" dirty="0">
              <a:solidFill>
                <a:srgbClr val="FF0000"/>
              </a:solidFill>
            </a:endParaRPr>
          </a:p>
          <a:p>
            <a:r>
              <a:rPr lang="en-US" sz="3600" b="1" dirty="0" err="1" smtClean="0">
                <a:solidFill>
                  <a:schemeClr val="accent6"/>
                </a:solidFill>
              </a:rPr>
              <a:t>Inrix</a:t>
            </a:r>
            <a:endParaRPr lang="en-US" sz="36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8529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381000" y="304800"/>
            <a:ext cx="8229600" cy="51276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b="1" dirty="0" smtClean="0">
                <a:solidFill>
                  <a:schemeClr val="accent6"/>
                </a:solidFill>
              </a:rPr>
              <a:t>Cross Bronx Expressway in a Regional Context</a:t>
            </a:r>
            <a:endParaRPr lang="en-US" sz="2000" b="1" dirty="0">
              <a:solidFill>
                <a:schemeClr val="accent6"/>
              </a:solidFill>
            </a:endParaRPr>
          </a:p>
        </p:txBody>
      </p:sp>
      <p:cxnSp>
        <p:nvCxnSpPr>
          <p:cNvPr id="3" name="Straight Connector 2"/>
          <p:cNvCxnSpPr/>
          <p:nvPr/>
        </p:nvCxnSpPr>
        <p:spPr>
          <a:xfrm flipH="1" flipV="1">
            <a:off x="4800600" y="4049486"/>
            <a:ext cx="348343" cy="130628"/>
          </a:xfrm>
          <a:prstGeom prst="line">
            <a:avLst/>
          </a:prstGeom>
          <a:ln w="1270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219200"/>
            <a:ext cx="8357081" cy="4572000"/>
          </a:xfrm>
          <a:prstGeom prst="rect">
            <a:avLst/>
          </a:prstGeom>
          <a:noFill/>
          <a:ln w="50800">
            <a:solidFill>
              <a:schemeClr val="accent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0" name="Straight Arrow Connector 9"/>
          <p:cNvCxnSpPr/>
          <p:nvPr/>
        </p:nvCxnSpPr>
        <p:spPr>
          <a:xfrm>
            <a:off x="5410200" y="4343400"/>
            <a:ext cx="609600" cy="609600"/>
          </a:xfrm>
          <a:prstGeom prst="straightConnector1">
            <a:avLst/>
          </a:prstGeom>
          <a:ln w="2540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943600" y="4974771"/>
            <a:ext cx="990600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LONG ISLAND</a:t>
            </a:r>
            <a:endParaRPr lang="en-US" sz="1400" b="1" dirty="0">
              <a:solidFill>
                <a:schemeClr val="bg2"/>
              </a:solidFill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H="1">
            <a:off x="6210300" y="1709410"/>
            <a:ext cx="457200" cy="609600"/>
          </a:xfrm>
          <a:prstGeom prst="straightConnector1">
            <a:avLst/>
          </a:prstGeom>
          <a:ln w="2540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6689271" y="1490990"/>
            <a:ext cx="1143000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NEW ENGLAND</a:t>
            </a:r>
            <a:endParaRPr lang="en-US" sz="1400" b="1" dirty="0">
              <a:solidFill>
                <a:schemeClr val="bg2"/>
              </a:solidFill>
            </a:endParaRPr>
          </a:p>
        </p:txBody>
      </p:sp>
      <p:cxnSp>
        <p:nvCxnSpPr>
          <p:cNvPr id="17" name="Straight Arrow Connector 16"/>
          <p:cNvCxnSpPr/>
          <p:nvPr/>
        </p:nvCxnSpPr>
        <p:spPr>
          <a:xfrm>
            <a:off x="2438400" y="3505200"/>
            <a:ext cx="914400" cy="304800"/>
          </a:xfrm>
          <a:prstGeom prst="straightConnector1">
            <a:avLst/>
          </a:prstGeom>
          <a:ln w="25400">
            <a:solidFill>
              <a:schemeClr val="bg2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00200" y="3787876"/>
            <a:ext cx="1581150" cy="523220"/>
          </a:xfrm>
          <a:prstGeom prst="rect">
            <a:avLst/>
          </a:prstGeom>
          <a:noFill/>
          <a:ln>
            <a:solidFill>
              <a:schemeClr val="accent6"/>
            </a:solidFill>
          </a:ln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chemeClr val="bg2"/>
                </a:solidFill>
              </a:rPr>
              <a:t>NEW JERSEY, WEST &amp; SOUTH</a:t>
            </a:r>
            <a:endParaRPr lang="en-US" sz="1400" b="1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4177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28600"/>
            <a:ext cx="8229600" cy="51276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200" b="1" smtClean="0">
                <a:solidFill>
                  <a:schemeClr val="accent6"/>
                </a:solidFill>
              </a:rPr>
              <a:t>Introduction/Purpose of Analysis</a:t>
            </a:r>
            <a:endParaRPr lang="en-US" sz="3200" b="1" dirty="0">
              <a:solidFill>
                <a:schemeClr val="accent6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6362" y="990600"/>
            <a:ext cx="8382837" cy="5638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 smtClean="0">
                <a:solidFill>
                  <a:srgbClr val="0070C0"/>
                </a:solidFill>
              </a:rPr>
              <a:t>Planning-level Study performed for NYS DOT</a:t>
            </a:r>
          </a:p>
          <a:p>
            <a:pPr marL="0" indent="0">
              <a:buNone/>
            </a:pPr>
            <a:r>
              <a:rPr lang="en-US" sz="1600" i="1" dirty="0" smtClean="0">
                <a:solidFill>
                  <a:schemeClr val="accent6"/>
                </a:solidFill>
              </a:rPr>
              <a:t>      </a:t>
            </a:r>
            <a:r>
              <a:rPr lang="en-US" sz="2400" dirty="0" smtClean="0">
                <a:solidFill>
                  <a:schemeClr val="accent6"/>
                </a:solidFill>
              </a:rPr>
              <a:t>Cross Bronx Expressway</a:t>
            </a:r>
            <a:r>
              <a:rPr lang="en-US" sz="2000" dirty="0" smtClean="0">
                <a:solidFill>
                  <a:schemeClr val="accent6"/>
                </a:solidFill>
              </a:rPr>
              <a:t>:</a:t>
            </a:r>
            <a:endParaRPr lang="en-US" sz="2400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chemeClr val="accent6"/>
                </a:solidFill>
              </a:rPr>
              <a:t>        -  </a:t>
            </a:r>
            <a:r>
              <a:rPr lang="en-US" sz="2000" dirty="0" smtClean="0">
                <a:solidFill>
                  <a:schemeClr val="accent6"/>
                </a:solidFill>
              </a:rPr>
              <a:t>CBE only has Partial, Discontinuous Service Roads	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          </a:t>
            </a:r>
            <a:r>
              <a:rPr lang="en-US" sz="2000" b="1" dirty="0" smtClean="0">
                <a:solidFill>
                  <a:schemeClr val="accent6"/>
                </a:solidFill>
              </a:rPr>
              <a:t>-   </a:t>
            </a:r>
            <a:r>
              <a:rPr lang="en-US" sz="2000" dirty="0" smtClean="0">
                <a:solidFill>
                  <a:schemeClr val="accent6"/>
                </a:solidFill>
              </a:rPr>
              <a:t>Lack </a:t>
            </a:r>
            <a:r>
              <a:rPr lang="en-US" sz="2000" dirty="0">
                <a:solidFill>
                  <a:schemeClr val="accent6"/>
                </a:solidFill>
              </a:rPr>
              <a:t>of A</a:t>
            </a:r>
            <a:r>
              <a:rPr lang="en-US" sz="2000" dirty="0" smtClean="0">
                <a:solidFill>
                  <a:schemeClr val="accent6"/>
                </a:solidFill>
              </a:rPr>
              <a:t>lternative, Efficient </a:t>
            </a:r>
            <a:r>
              <a:rPr lang="en-US" sz="2000" dirty="0">
                <a:solidFill>
                  <a:schemeClr val="accent6"/>
                </a:solidFill>
              </a:rPr>
              <a:t>E-W </a:t>
            </a:r>
            <a:r>
              <a:rPr lang="en-US" sz="2000" dirty="0" smtClean="0">
                <a:solidFill>
                  <a:schemeClr val="accent6"/>
                </a:solidFill>
              </a:rPr>
              <a:t>Routes </a:t>
            </a:r>
            <a:r>
              <a:rPr lang="en-US" sz="2000" dirty="0">
                <a:solidFill>
                  <a:schemeClr val="accent6"/>
                </a:solidFill>
              </a:rPr>
              <a:t>for </a:t>
            </a:r>
            <a:r>
              <a:rPr lang="en-US" sz="2000" dirty="0" smtClean="0">
                <a:solidFill>
                  <a:schemeClr val="accent6"/>
                </a:solidFill>
              </a:rPr>
              <a:t>Local Travel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Concept: </a:t>
            </a:r>
          </a:p>
          <a:p>
            <a:pPr marL="0" indent="0">
              <a:buNone/>
            </a:pPr>
            <a:r>
              <a:rPr lang="en-US" sz="2000" dirty="0">
                <a:solidFill>
                  <a:schemeClr val="accent6"/>
                </a:solidFill>
              </a:rPr>
              <a:t> </a:t>
            </a:r>
            <a:r>
              <a:rPr lang="en-US" sz="2000" dirty="0" smtClean="0">
                <a:solidFill>
                  <a:schemeClr val="accent6"/>
                </a:solidFill>
              </a:rPr>
              <a:t>         -  Create a continuous E-W “Connector Road” alongside the CBE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          -  Reconnect N-S Streets </a:t>
            </a:r>
            <a:r>
              <a:rPr lang="en-US" sz="2000" dirty="0">
                <a:solidFill>
                  <a:schemeClr val="accent6"/>
                </a:solidFill>
              </a:rPr>
              <a:t>that were made discontinuous at </a:t>
            </a:r>
            <a:r>
              <a:rPr lang="en-US" sz="2000" dirty="0" smtClean="0">
                <a:solidFill>
                  <a:schemeClr val="accent6"/>
                </a:solidFill>
              </a:rPr>
              <a:t>	time </a:t>
            </a:r>
            <a:r>
              <a:rPr lang="en-US" sz="2000" dirty="0">
                <a:solidFill>
                  <a:schemeClr val="accent6"/>
                </a:solidFill>
              </a:rPr>
              <a:t>of </a:t>
            </a:r>
            <a:r>
              <a:rPr lang="en-US" sz="2000" dirty="0" smtClean="0">
                <a:solidFill>
                  <a:schemeClr val="accent6"/>
                </a:solidFill>
              </a:rPr>
              <a:t>	the </a:t>
            </a:r>
            <a:r>
              <a:rPr lang="en-US" sz="2000" dirty="0">
                <a:solidFill>
                  <a:schemeClr val="accent6"/>
                </a:solidFill>
              </a:rPr>
              <a:t>CBE </a:t>
            </a:r>
            <a:r>
              <a:rPr lang="en-US" sz="2000" dirty="0" smtClean="0">
                <a:solidFill>
                  <a:schemeClr val="accent6"/>
                </a:solidFill>
              </a:rPr>
              <a:t>construction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          -  Improve Local Traffic Circulation</a:t>
            </a:r>
          </a:p>
          <a:p>
            <a:pPr marL="0" indent="0">
              <a:buNone/>
            </a:pPr>
            <a:r>
              <a:rPr lang="en-US" sz="2000" dirty="0" smtClean="0">
                <a:solidFill>
                  <a:schemeClr val="accent6"/>
                </a:solidFill>
              </a:rPr>
              <a:t>          -  Involves the Construction of New Streets and the Use of 	Existing Streets</a:t>
            </a:r>
          </a:p>
          <a:p>
            <a:r>
              <a:rPr lang="en-US" sz="2400" dirty="0" smtClean="0">
                <a:solidFill>
                  <a:srgbClr val="0070C0"/>
                </a:solidFill>
              </a:rPr>
              <a:t>Estimate Travel Demand and Traffic Operational Feasibility, and Benefits</a:t>
            </a:r>
          </a:p>
          <a:p>
            <a:pPr marL="0" indent="0">
              <a:buNone/>
            </a:pPr>
            <a:endParaRPr lang="en-US" sz="1800" i="1" dirty="0" smtClean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1800" i="1" dirty="0">
              <a:solidFill>
                <a:schemeClr val="accent6"/>
              </a:solidFill>
            </a:endParaRPr>
          </a:p>
          <a:p>
            <a:pPr marL="0" indent="0">
              <a:buNone/>
            </a:pPr>
            <a:endParaRPr lang="en-US" sz="1800" i="1" dirty="0">
              <a:solidFill>
                <a:schemeClr val="accent6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720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81000" y="609600"/>
            <a:ext cx="8458200" cy="1981200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pic>
        <p:nvPicPr>
          <p:cNvPr id="5" name="Picture 4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375249" y="3023558"/>
            <a:ext cx="8586788" cy="2852420"/>
          </a:xfrm>
          <a:prstGeom prst="rect">
            <a:avLst/>
          </a:prstGeom>
          <a:ln w="38100">
            <a:solidFill>
              <a:schemeClr val="accent6"/>
            </a:solidFill>
          </a:ln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81000" y="101152"/>
            <a:ext cx="8229600" cy="512761"/>
          </a:xfrm>
          <a:prstGeom prst="rect">
            <a:avLst/>
          </a:prstGeom>
        </p:spPr>
        <p:txBody>
          <a:bodyPr anchor="t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000" b="1" dirty="0" smtClean="0">
                <a:solidFill>
                  <a:schemeClr val="accent6"/>
                </a:solidFill>
              </a:rPr>
              <a:t>Limits and Configuration of Connector Road in </a:t>
            </a:r>
            <a:r>
              <a:rPr lang="en-US" sz="1800" b="1" dirty="0" smtClean="0">
                <a:solidFill>
                  <a:schemeClr val="accent6"/>
                </a:solidFill>
              </a:rPr>
              <a:t>CBE Corridor</a:t>
            </a:r>
            <a:endParaRPr lang="en-US" sz="1800" b="1" dirty="0">
              <a:solidFill>
                <a:schemeClr val="accent6"/>
              </a:solidFill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36353" y="2642558"/>
            <a:ext cx="7658100" cy="381000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b="1" dirty="0" smtClean="0">
                <a:solidFill>
                  <a:schemeClr val="accent6"/>
                </a:solidFill>
              </a:rPr>
              <a:t>Configuration Details of Segment 1 of CBE Connector Road</a:t>
            </a:r>
            <a:endParaRPr lang="en-US" sz="1600" b="1" dirty="0">
              <a:solidFill>
                <a:schemeClr val="accent6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2797834" y="3930134"/>
            <a:ext cx="8024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accent6"/>
                </a:solidFill>
              </a:rPr>
              <a:t>University</a:t>
            </a:r>
          </a:p>
          <a:p>
            <a:r>
              <a:rPr lang="en-US" sz="900" b="1" dirty="0">
                <a:solidFill>
                  <a:schemeClr val="accent6"/>
                </a:solidFill>
              </a:rPr>
              <a:t> </a:t>
            </a:r>
            <a:r>
              <a:rPr lang="en-US" sz="900" b="1" dirty="0" smtClean="0">
                <a:solidFill>
                  <a:schemeClr val="accent6"/>
                </a:solidFill>
              </a:rPr>
              <a:t>     Ave</a:t>
            </a:r>
            <a:endParaRPr lang="en-US" sz="900" b="1" dirty="0">
              <a:solidFill>
                <a:schemeClr val="accent6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326672" y="990600"/>
            <a:ext cx="512528" cy="5078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accent6"/>
                </a:solidFill>
              </a:rPr>
              <a:t>Hugh Grant</a:t>
            </a:r>
          </a:p>
          <a:p>
            <a:r>
              <a:rPr lang="en-US" sz="900" b="1" dirty="0" smtClean="0">
                <a:solidFill>
                  <a:schemeClr val="accent6"/>
                </a:solidFill>
              </a:rPr>
              <a:t>Circle</a:t>
            </a:r>
            <a:endParaRPr lang="en-US" sz="900" b="1" dirty="0">
              <a:solidFill>
                <a:schemeClr val="accent6"/>
              </a:solidFill>
            </a:endParaRPr>
          </a:p>
        </p:txBody>
      </p:sp>
      <p:cxnSp>
        <p:nvCxnSpPr>
          <p:cNvPr id="10" name="Straight Arrow Connector 9"/>
          <p:cNvCxnSpPr/>
          <p:nvPr/>
        </p:nvCxnSpPr>
        <p:spPr>
          <a:xfrm flipH="1" flipV="1">
            <a:off x="1371600" y="2057400"/>
            <a:ext cx="1752600" cy="2514600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H="1" flipV="1">
            <a:off x="2590800" y="1634706"/>
            <a:ext cx="6248400" cy="3013494"/>
          </a:xfrm>
          <a:prstGeom prst="straightConnector1">
            <a:avLst/>
          </a:prstGeom>
          <a:ln w="38100">
            <a:solidFill>
              <a:srgbClr val="00B0F0"/>
            </a:solidFill>
            <a:prstDash val="dash"/>
            <a:tailEnd type="stealt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8036781" y="5029200"/>
            <a:ext cx="802419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900" b="1" dirty="0" smtClean="0">
                <a:solidFill>
                  <a:schemeClr val="accent6"/>
                </a:solidFill>
              </a:rPr>
              <a:t>   Grand</a:t>
            </a:r>
          </a:p>
          <a:p>
            <a:r>
              <a:rPr lang="en-US" sz="900" b="1" dirty="0" smtClean="0">
                <a:solidFill>
                  <a:schemeClr val="accent6"/>
                </a:solidFill>
              </a:rPr>
              <a:t>Concourse</a:t>
            </a:r>
            <a:endParaRPr lang="en-US" sz="900" b="1" dirty="0">
              <a:solidFill>
                <a:schemeClr val="accent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914399" y="1430923"/>
            <a:ext cx="685799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800" b="1" dirty="0" smtClean="0">
                <a:solidFill>
                  <a:schemeClr val="accent6"/>
                </a:solidFill>
              </a:rPr>
              <a:t>University</a:t>
            </a:r>
          </a:p>
          <a:p>
            <a:r>
              <a:rPr lang="en-US" sz="800" b="1" dirty="0">
                <a:solidFill>
                  <a:schemeClr val="accent6"/>
                </a:solidFill>
              </a:rPr>
              <a:t> </a:t>
            </a:r>
            <a:r>
              <a:rPr lang="en-US" sz="800" b="1" dirty="0" smtClean="0">
                <a:solidFill>
                  <a:schemeClr val="accent6"/>
                </a:solidFill>
              </a:rPr>
              <a:t>     Ave</a:t>
            </a:r>
            <a:endParaRPr lang="en-US" sz="800" b="1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272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9"/>
          <p:cNvSpPr txBox="1">
            <a:spLocks/>
          </p:cNvSpPr>
          <p:nvPr/>
        </p:nvSpPr>
        <p:spPr>
          <a:xfrm>
            <a:off x="457200" y="274640"/>
            <a:ext cx="8229600" cy="512761"/>
          </a:xfrm>
          <a:prstGeom prst="rect">
            <a:avLst/>
          </a:prstGeom>
        </p:spPr>
        <p:txBody>
          <a:bodyPr anchor="t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2400" b="1" smtClean="0">
                <a:solidFill>
                  <a:schemeClr val="accent6"/>
                </a:solidFill>
              </a:rPr>
              <a:t>Modeling Approach</a:t>
            </a:r>
            <a:endParaRPr lang="en-US" sz="2400" b="1" dirty="0">
              <a:solidFill>
                <a:schemeClr val="accent6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990601"/>
            <a:ext cx="8229600" cy="5257800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dirty="0" smtClean="0">
                <a:solidFill>
                  <a:schemeClr val="accent6"/>
                </a:solidFill>
              </a:rPr>
              <a:t>Use a combination of “macro-level” static assignment model and microsimulation</a:t>
            </a:r>
          </a:p>
          <a:p>
            <a:endParaRPr lang="en-US" sz="2000" dirty="0" smtClean="0">
              <a:solidFill>
                <a:schemeClr val="accent6"/>
              </a:solidFill>
            </a:endParaRPr>
          </a:p>
          <a:p>
            <a:r>
              <a:rPr lang="en-US" sz="2000" dirty="0" smtClean="0">
                <a:solidFill>
                  <a:schemeClr val="accent6"/>
                </a:solidFill>
              </a:rPr>
              <a:t>Macro-level model used to project growth, trip re-routing, and as the source for “seed” trip matrices to the microsimulation model</a:t>
            </a:r>
          </a:p>
          <a:p>
            <a:endParaRPr lang="en-US" sz="2000" dirty="0" smtClean="0">
              <a:solidFill>
                <a:schemeClr val="accent6"/>
              </a:solidFill>
            </a:endParaRPr>
          </a:p>
          <a:p>
            <a:r>
              <a:rPr lang="en-US" sz="2000" dirty="0" smtClean="0">
                <a:solidFill>
                  <a:schemeClr val="accent6"/>
                </a:solidFill>
              </a:rPr>
              <a:t>Microsimulation model used to test operational feasibility of proposed Connector Road, and to identify locations for further analysis</a:t>
            </a:r>
          </a:p>
          <a:p>
            <a:pPr marL="0" indent="0">
              <a:buNone/>
            </a:pPr>
            <a:endParaRPr lang="en-US" sz="2000" dirty="0" smtClean="0">
              <a:solidFill>
                <a:schemeClr val="accent6"/>
              </a:solidFill>
            </a:endParaRPr>
          </a:p>
          <a:p>
            <a:r>
              <a:rPr lang="en-US" sz="2000" dirty="0" smtClean="0">
                <a:solidFill>
                  <a:schemeClr val="accent6"/>
                </a:solidFill>
              </a:rPr>
              <a:t>Both macro and microsimulation models were calibrated to measured traffic conditions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6110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116632"/>
            <a:ext cx="8218488" cy="743521"/>
          </a:xfrm>
          <a:prstGeom prst="rect">
            <a:avLst/>
          </a:prstGeom>
        </p:spPr>
        <p:txBody>
          <a:bodyPr anchor="t"/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smtClean="0">
                <a:solidFill>
                  <a:schemeClr val="accent6"/>
                </a:solidFill>
              </a:rPr>
              <a:t>Modeling Challenges for the CBE Corridor</a:t>
            </a:r>
            <a:endParaRPr lang="en-US" sz="2800" dirty="0">
              <a:solidFill>
                <a:schemeClr val="accent6"/>
              </a:solidFill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81000" y="1012553"/>
            <a:ext cx="8218488" cy="5159647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/>
                </a:solidFill>
              </a:rPr>
              <a:t>Extremely-Congested </a:t>
            </a:r>
            <a:r>
              <a:rPr lang="en-US" sz="2400" dirty="0" smtClean="0">
                <a:solidFill>
                  <a:schemeClr val="accent6"/>
                </a:solidFill>
              </a:rPr>
              <a:t>and Constrained Corridor during lengthy AM and PM </a:t>
            </a:r>
            <a:r>
              <a:rPr lang="en-US" sz="2400" dirty="0" smtClean="0">
                <a:solidFill>
                  <a:schemeClr val="accent6"/>
                </a:solidFill>
              </a:rPr>
              <a:t>peak-periods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/>
                </a:solidFill>
              </a:rPr>
              <a:t>Several </a:t>
            </a:r>
            <a:r>
              <a:rPr lang="en-US" sz="2400" dirty="0" smtClean="0">
                <a:solidFill>
                  <a:schemeClr val="accent6"/>
                </a:solidFill>
              </a:rPr>
              <a:t>Major and extremely Complex Interchanges </a:t>
            </a:r>
            <a:r>
              <a:rPr lang="en-US" sz="2400" dirty="0">
                <a:solidFill>
                  <a:schemeClr val="accent6"/>
                </a:solidFill>
              </a:rPr>
              <a:t>a</a:t>
            </a:r>
            <a:r>
              <a:rPr lang="en-US" sz="2400" dirty="0" smtClean="0">
                <a:solidFill>
                  <a:schemeClr val="accent6"/>
                </a:solidFill>
              </a:rPr>
              <a:t>re located along the </a:t>
            </a:r>
            <a:r>
              <a:rPr lang="en-US" sz="2400" dirty="0" smtClean="0">
                <a:solidFill>
                  <a:schemeClr val="accent6"/>
                </a:solidFill>
              </a:rPr>
              <a:t>Corridor</a:t>
            </a:r>
            <a:r>
              <a:rPr lang="en-US" sz="2400" dirty="0" smtClean="0">
                <a:solidFill>
                  <a:schemeClr val="accent6"/>
                </a:solidFill>
              </a:rPr>
              <a:t>, with very </a:t>
            </a:r>
            <a:r>
              <a:rPr lang="en-US" sz="2400" dirty="0" smtClean="0">
                <a:solidFill>
                  <a:schemeClr val="accent6"/>
                </a:solidFill>
              </a:rPr>
              <a:t>substandard </a:t>
            </a:r>
            <a:r>
              <a:rPr lang="en-US" sz="2400" dirty="0" smtClean="0">
                <a:solidFill>
                  <a:schemeClr val="accent6"/>
                </a:solidFill>
              </a:rPr>
              <a:t>geometric </a:t>
            </a:r>
            <a:r>
              <a:rPr lang="en-US" sz="2400" dirty="0" smtClean="0">
                <a:solidFill>
                  <a:schemeClr val="accent6"/>
                </a:solidFill>
              </a:rPr>
              <a:t>features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/>
                </a:solidFill>
              </a:rPr>
              <a:t>Very </a:t>
            </a:r>
            <a:r>
              <a:rPr lang="en-US" sz="2400" dirty="0" smtClean="0">
                <a:solidFill>
                  <a:schemeClr val="accent6"/>
                </a:solidFill>
              </a:rPr>
              <a:t>aggressive driving behavior in the </a:t>
            </a:r>
            <a:r>
              <a:rPr lang="en-US" sz="2400" dirty="0" smtClean="0">
                <a:solidFill>
                  <a:schemeClr val="accent6"/>
                </a:solidFill>
              </a:rPr>
              <a:t>Corridor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accent6"/>
              </a:solidFill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/>
                </a:solidFill>
              </a:rPr>
              <a:t>Micros</a:t>
            </a:r>
            <a:r>
              <a:rPr lang="en-US" sz="2400" dirty="0" smtClean="0">
                <a:solidFill>
                  <a:schemeClr val="accent6"/>
                </a:solidFill>
              </a:rPr>
              <a:t>imulation must correctly reflect impacts of these factors on capacity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77397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457200" y="274640"/>
            <a:ext cx="8229600" cy="512761"/>
          </a:xfrm>
          <a:prstGeom prst="rect">
            <a:avLst/>
          </a:prstGeom>
        </p:spPr>
        <p:txBody>
          <a:bodyPr anchor="t">
            <a:normAutofit fontScale="92500" lnSpcReduction="1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>
                <a:solidFill>
                  <a:schemeClr val="accent6"/>
                </a:solidFill>
              </a:rPr>
              <a:t>Macro-Level Static Assignment Model</a:t>
            </a:r>
            <a:endParaRPr lang="en-US" dirty="0">
              <a:solidFill>
                <a:schemeClr val="accent6"/>
              </a:solidFill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457200" y="1600201"/>
            <a:ext cx="8229600" cy="4419599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20000"/>
              </a:spcBef>
              <a:buFontTx/>
              <a:buNone/>
              <a:defRPr sz="32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/>
                </a:solidFill>
              </a:rPr>
              <a:t>Subarea network and Auto/Truck trip-tables	extraction </a:t>
            </a:r>
            <a:r>
              <a:rPr lang="en-US" sz="2400" dirty="0" smtClean="0">
                <a:solidFill>
                  <a:schemeClr val="accent6"/>
                </a:solidFill>
              </a:rPr>
              <a:t> from </a:t>
            </a:r>
            <a:r>
              <a:rPr lang="en-US" sz="2400" dirty="0" smtClean="0">
                <a:solidFill>
                  <a:schemeClr val="accent6"/>
                </a:solidFill>
              </a:rPr>
              <a:t>NYMTC MPO Best Practices Regional Model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/>
                </a:solidFill>
              </a:rPr>
              <a:t>Modeled </a:t>
            </a:r>
            <a:r>
              <a:rPr lang="en-US" sz="2400" dirty="0" smtClean="0">
                <a:solidFill>
                  <a:schemeClr val="accent6"/>
                </a:solidFill>
              </a:rPr>
              <a:t>Periods: 6-10 a.m., 4-8 p.m. Weekdays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chemeClr val="accent6"/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dirty="0" smtClean="0">
                <a:solidFill>
                  <a:schemeClr val="accent6"/>
                </a:solidFill>
              </a:rPr>
              <a:t>Successfully </a:t>
            </a:r>
            <a:r>
              <a:rPr lang="en-US" sz="2400" dirty="0" smtClean="0">
                <a:solidFill>
                  <a:schemeClr val="accent6"/>
                </a:solidFill>
              </a:rPr>
              <a:t>calibrated to Y2009 CBE Mainline and   </a:t>
            </a:r>
          </a:p>
          <a:p>
            <a:r>
              <a:rPr lang="en-US" sz="2400" dirty="0">
                <a:solidFill>
                  <a:schemeClr val="accent6"/>
                </a:solidFill>
              </a:rPr>
              <a:t> </a:t>
            </a:r>
            <a:r>
              <a:rPr lang="en-US" sz="2400" dirty="0" smtClean="0">
                <a:solidFill>
                  <a:schemeClr val="accent6"/>
                </a:solidFill>
              </a:rPr>
              <a:t>   Ramp peak-period volumes</a:t>
            </a:r>
            <a:endParaRPr lang="en-US" sz="24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0273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-firmOverview">
  <a:themeElements>
    <a:clrScheme name="AECOM Powerpoint">
      <a:dk1>
        <a:srgbClr val="808285"/>
      </a:dk1>
      <a:lt1>
        <a:srgbClr val="FFFFFF"/>
      </a:lt1>
      <a:dk2>
        <a:srgbClr val="FFFFFF"/>
      </a:dk2>
      <a:lt2>
        <a:srgbClr val="595959"/>
      </a:lt2>
      <a:accent1>
        <a:srgbClr val="00B5E5"/>
      </a:accent1>
      <a:accent2>
        <a:srgbClr val="7FBB42"/>
      </a:accent2>
      <a:accent3>
        <a:srgbClr val="FC9F1A"/>
      </a:accent3>
      <a:accent4>
        <a:srgbClr val="9E0880"/>
      </a:accent4>
      <a:accent5>
        <a:srgbClr val="988F86"/>
      </a:accent5>
      <a:accent6>
        <a:srgbClr val="2C2C2C"/>
      </a:accent6>
      <a:hlink>
        <a:srgbClr val="006F9A"/>
      </a:hlink>
      <a:folHlink>
        <a:srgbClr val="A51681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pres-firmOverview</Template>
  <TotalTime>7047</TotalTime>
  <Words>499</Words>
  <Application>Microsoft Office PowerPoint</Application>
  <PresentationFormat>On-screen Show (4:3)</PresentationFormat>
  <Paragraphs>120</Paragraphs>
  <Slides>18</Slides>
  <Notes>1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pres-firmOverview</vt:lpstr>
      <vt:lpstr>Worksheet</vt:lpstr>
      <vt:lpstr>Integrated Macro-Micro Highway Demand/Operational Analysis Case Study: Cross Bronx Expressway Corridor, Bronx, NY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AECOM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Getting to know us: AECOM in [state/city, region]</dc:title>
  <dc:creator>Boucher, Paul</dc:creator>
  <cp:lastModifiedBy>Admin</cp:lastModifiedBy>
  <cp:revision>698</cp:revision>
  <cp:lastPrinted>2015-05-04T16:44:04Z</cp:lastPrinted>
  <dcterms:created xsi:type="dcterms:W3CDTF">2013-09-23T13:22:42Z</dcterms:created>
  <dcterms:modified xsi:type="dcterms:W3CDTF">2015-05-14T15:51:37Z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AdHocReviewCycleID">
    <vt:i4>1566820078</vt:i4>
  </property>
  <property fmtid="{D5CDD505-2E9C-101B-9397-08002B2CF9AE}" pid="3" name="_NewReviewCycle">
    <vt:lpwstr/>
  </property>
  <property fmtid="{D5CDD505-2E9C-101B-9397-08002B2CF9AE}" pid="4" name="_EmailSubject">
    <vt:lpwstr>Approval for Consultant Presentation</vt:lpwstr>
  </property>
  <property fmtid="{D5CDD505-2E9C-101B-9397-08002B2CF9AE}" pid="5" name="_AuthorEmail">
    <vt:lpwstr>Uchenna.Madu@dot.ny.gov</vt:lpwstr>
  </property>
  <property fmtid="{D5CDD505-2E9C-101B-9397-08002B2CF9AE}" pid="6" name="_AuthorEmailDisplayName">
    <vt:lpwstr>Madu, Uchenna (DOT)</vt:lpwstr>
  </property>
  <property fmtid="{D5CDD505-2E9C-101B-9397-08002B2CF9AE}" pid="7" name="_PreviousAdHocReviewCycleID">
    <vt:i4>1956620249</vt:i4>
  </property>
</Properties>
</file>