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80" r:id="rId3"/>
    <p:sldId id="417" r:id="rId4"/>
    <p:sldId id="420" r:id="rId5"/>
    <p:sldId id="415" r:id="rId6"/>
    <p:sldId id="416" r:id="rId7"/>
    <p:sldId id="421" r:id="rId8"/>
    <p:sldId id="422" r:id="rId9"/>
    <p:sldId id="423" r:id="rId10"/>
    <p:sldId id="428" r:id="rId11"/>
    <p:sldId id="419" r:id="rId12"/>
    <p:sldId id="425" r:id="rId13"/>
    <p:sldId id="413" r:id="rId14"/>
    <p:sldId id="429" r:id="rId15"/>
    <p:sldId id="426" r:id="rId16"/>
    <p:sldId id="427" r:id="rId17"/>
    <p:sldId id="414" r:id="rId18"/>
  </p:sldIdLst>
  <p:sldSz cx="9144000" cy="6858000" type="screen4x3"/>
  <p:notesSz cx="7315200" cy="96012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0000CC"/>
    <a:srgbClr val="E68900"/>
    <a:srgbClr val="CC0000"/>
    <a:srgbClr val="0000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88" d="100"/>
          <a:sy n="188" d="100"/>
        </p:scale>
        <p:origin x="-14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C2AB52F-991E-48DD-B517-BB82B864AAF5}" type="datetime1">
              <a:rPr lang="en-US" altLang="en-US"/>
              <a:pPr>
                <a:defRPr/>
              </a:pPr>
              <a:t>5/13/15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7B92F2C-285C-414B-8D7C-6226518549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4573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D27411B4-EB43-45E1-B40A-BB96AA5E052F}" type="datetime1">
              <a:rPr lang="en-US" altLang="en-US"/>
              <a:pPr>
                <a:defRPr/>
              </a:pPr>
              <a:t>5/13/15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E29800D6-BEEA-4D92-912E-AB5E813B95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0952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FC0951-B570-4767-995D-4BFDDD07F052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584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15B70C0-7668-4B8E-AC33-0D32F168DF8E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954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15B70C0-7668-4B8E-AC33-0D32F168DF8E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954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3FABFC7-F595-4DF3-A22C-BD13333892F7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948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E359E4B-F5EA-4591-81A1-B42A8B1212D7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509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3FABFC7-F595-4DF3-A22C-BD13333892F7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948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A4F08A9-CF53-4F68-8DD4-B976DEF9301E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797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36E924A-EF81-43EF-8998-F95CD3456C03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371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1DC3E9-FF20-400E-B3E4-500C88112BD9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029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C0333D5-C3AE-431D-9B28-040012BB6F51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419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9B54CC3-6932-4FD5-AD0E-1D99D9E48D3C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598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FABC584-9308-4F54-80D8-5460622EB564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08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29FF526-6BD4-4236-AC9D-1005045D895A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733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FD3DB79-7F0D-4764-9C80-CA4BA2112EAD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45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BD38D5-E5D5-4BB9-84BF-D63BB426A87E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536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B6FAAA7-61A5-4ECE-944D-15E88EB25B8F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72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1713CF7-E9E1-4897-B46D-251A7EA60D5D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59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p.umd.edu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ntc.umd.edu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97638"/>
            <a:ext cx="9144000" cy="365125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1549400" y="6516688"/>
            <a:ext cx="70612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latin typeface="Calibri" charset="0"/>
              </a:rPr>
              <a:t>National Transportation Center @Maryland  ||  </a:t>
            </a:r>
            <a:r>
              <a:rPr lang="en-US" sz="1400" b="1" smtClean="0">
                <a:latin typeface="Calibri" charset="0"/>
                <a:hlinkClick r:id="rId2"/>
              </a:rPr>
              <a:t>www.ntc.umd.edu</a:t>
            </a:r>
            <a:r>
              <a:rPr lang="en-US" sz="1400" b="1" smtClean="0">
                <a:latin typeface="Calibri" charset="0"/>
              </a:rPr>
              <a:t>  ||  </a:t>
            </a:r>
            <a:r>
              <a:rPr lang="en-US" sz="1400" b="1" smtClean="0">
                <a:latin typeface="Calibri" charset="0"/>
                <a:hlinkClick r:id="rId3"/>
              </a:rPr>
              <a:t>www.tep.umd.edu</a:t>
            </a:r>
            <a:endParaRPr lang="en-US" sz="1400" b="1" smtClean="0">
              <a:latin typeface="Calibri" charset="0"/>
            </a:endParaRPr>
          </a:p>
        </p:txBody>
      </p:sp>
      <p:pic>
        <p:nvPicPr>
          <p:cNvPr id="6" name="Picture 9" descr="NTC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443663"/>
            <a:ext cx="1428751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873125"/>
            <a:ext cx="9144000" cy="46038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8" name="Picture 236" descr="C:\Documents and Settings\Xiang He\My Documents\Downloads\university-of-maryland-logo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0"/>
            <a:ext cx="94932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209550"/>
            <a:ext cx="7080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A23E8F-7447-43FC-A866-53EF32B1D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66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c.umd.edu" TargetMode="External"/><Relationship Id="rId4" Type="http://schemas.openxmlformats.org/officeDocument/2006/relationships/hyperlink" Target="http://www.tep.umd.edu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97638"/>
            <a:ext cx="9144000" cy="365125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 userDrawn="1"/>
        </p:nvSpPr>
        <p:spPr bwMode="auto">
          <a:xfrm>
            <a:off x="1549400" y="6516688"/>
            <a:ext cx="70612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latin typeface="Calibri" charset="0"/>
              </a:rPr>
              <a:t>National Transportation Center @Maryland  ||  </a:t>
            </a:r>
            <a:r>
              <a:rPr lang="en-US" sz="1400" b="1" smtClean="0">
                <a:latin typeface="Calibri" charset="0"/>
                <a:hlinkClick r:id="rId3"/>
              </a:rPr>
              <a:t>www.ntc.umd.edu</a:t>
            </a:r>
            <a:r>
              <a:rPr lang="en-US" sz="1400" b="1" smtClean="0">
                <a:latin typeface="Calibri" charset="0"/>
              </a:rPr>
              <a:t>  ||  </a:t>
            </a:r>
            <a:r>
              <a:rPr lang="en-US" sz="1400" b="1" smtClean="0">
                <a:latin typeface="Calibri" charset="0"/>
                <a:hlinkClick r:id="rId4"/>
              </a:rPr>
              <a:t>www.tep.umd.edu</a:t>
            </a:r>
            <a:endParaRPr lang="en-US" sz="1400" b="1" smtClean="0">
              <a:latin typeface="Calibri" charset="0"/>
            </a:endParaRPr>
          </a:p>
        </p:txBody>
      </p:sp>
      <p:pic>
        <p:nvPicPr>
          <p:cNvPr id="1030" name="Picture 9" descr="NTC 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443663"/>
            <a:ext cx="1428751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873125"/>
            <a:ext cx="9144000" cy="46038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1032" name="Picture 236" descr="C:\Documents and Settings\Xiang He\My Documents\Downloads\university-of-maryland-logo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0"/>
            <a:ext cx="94932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4463"/>
            <a:ext cx="5254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1083AFF-D11C-4E82-81E3-988B3ED865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4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209550"/>
            <a:ext cx="7080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lei@umd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c.umd.edu" TargetMode="External"/><Relationship Id="rId4" Type="http://schemas.openxmlformats.org/officeDocument/2006/relationships/hyperlink" Target="http://www.tep.umd.edu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c.umd.edu" TargetMode="External"/><Relationship Id="rId4" Type="http://schemas.openxmlformats.org/officeDocument/2006/relationships/hyperlink" Target="http://www.tep.umd.edu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c.umd.edu" TargetMode="External"/><Relationship Id="rId4" Type="http://schemas.openxmlformats.org/officeDocument/2006/relationships/hyperlink" Target="http://www.tep.umd.edu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c.umd.edu" TargetMode="External"/><Relationship Id="rId4" Type="http://schemas.openxmlformats.org/officeDocument/2006/relationships/hyperlink" Target="http://www.tep.umd.edu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ei@umd.edu" TargetMode="External"/><Relationship Id="rId4" Type="http://schemas.openxmlformats.org/officeDocument/2006/relationships/hyperlink" Target="http://www.lei.umd.edu" TargetMode="External"/><Relationship Id="rId5" Type="http://schemas.openxmlformats.org/officeDocument/2006/relationships/hyperlink" Target="http://www.ntc.umd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15888" y="14288"/>
            <a:ext cx="7878762" cy="868362"/>
          </a:xfrm>
        </p:spPr>
        <p:txBody>
          <a:bodyPr/>
          <a:lstStyle/>
          <a:p>
            <a:pPr algn="l" eaLnBrk="1" hangingPunct="1"/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 at 15</a:t>
            </a:r>
            <a:r>
              <a:rPr lang="en-US" alt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TRB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Application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Conference, Atlantic City, NJ, 5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17~21, 2015</a:t>
            </a:r>
            <a:endParaRPr lang="en-US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6350" y="1228904"/>
            <a:ext cx="9137650" cy="673100"/>
          </a:xfrm>
        </p:spPr>
        <p:txBody>
          <a:bodyPr/>
          <a:lstStyle/>
          <a:p>
            <a:r>
              <a:rPr lang="en-US" altLang="en-US" sz="3000" b="1" dirty="0" smtClean="0">
                <a:solidFill>
                  <a:srgbClr val="D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Integrating Dynamic Traffic Assignment and Agent-Based Travel Behavior Models for Cumulative Land Development Impact Analysis</a:t>
            </a:r>
          </a:p>
          <a:p>
            <a:endParaRPr lang="en-US" alt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Zhang</a:t>
            </a:r>
            <a:r>
              <a:rPr lang="en-US" altLang="en-US" sz="2800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Zheng Zhu</a:t>
            </a:r>
            <a:r>
              <a:rPr lang="en-US" altLang="en-US" sz="2800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Chenfeng Xiong</a:t>
            </a:r>
            <a:r>
              <a:rPr lang="en-US" altLang="en-US" sz="2800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1" hangingPunct="1"/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Xiqun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Chen</a:t>
            </a:r>
            <a:r>
              <a:rPr lang="en-US" altLang="en-US" sz="2800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Xiang 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altLang="en-US" sz="2800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AutoNum type="arabicPeriod"/>
            </a:pP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Professor and Director of the National Transportation Center;</a:t>
            </a:r>
          </a:p>
          <a:p>
            <a:pPr eaLnBrk="1" hangingPunct="1"/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Graduate Student; 3. </a:t>
            </a: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Scientist; </a:t>
            </a:r>
          </a:p>
          <a:p>
            <a:pPr eaLnBrk="1" hangingPunct="1"/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</a:t>
            </a: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Civil and Environmental Engineering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Maryland</a:t>
            </a:r>
          </a:p>
          <a:p>
            <a:pPr eaLnBrk="1" hangingPunct="1"/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301-405-2881; </a:t>
            </a: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lei@umd.edu</a:t>
            </a:r>
            <a:endParaRPr lang="en-US" alt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smtClean="0">
                <a:solidFill>
                  <a:srgbClr val="898989"/>
                </a:solidFill>
              </a:rPr>
              <a:t> </a:t>
            </a:r>
          </a:p>
          <a:p>
            <a:pPr eaLnBrk="1" hangingPunct="1"/>
            <a:endParaRPr lang="en-US" altLang="en-US" dirty="0" smtClean="0">
              <a:solidFill>
                <a:srgbClr val="898989"/>
              </a:solidFill>
            </a:endParaRPr>
          </a:p>
        </p:txBody>
      </p:sp>
      <p:sp>
        <p:nvSpPr>
          <p:cNvPr id="5124" name="Slide Number Placeholder 7"/>
          <p:cNvSpPr>
            <a:spLocks noGrp="1"/>
          </p:cNvSpPr>
          <p:nvPr>
            <p:ph type="sldNum" sz="quarter" idx="10"/>
          </p:nvPr>
        </p:nvSpPr>
        <p:spPr bwMode="auto">
          <a:xfrm>
            <a:off x="8475663" y="6483350"/>
            <a:ext cx="55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618C06-1D13-48E6-94B9-9E210881D88F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7666037" cy="714375"/>
          </a:xfrm>
        </p:spPr>
        <p:txBody>
          <a:bodyPr/>
          <a:lstStyle/>
          <a:p>
            <a:pPr algn="l" eaLnBrk="1" hangingPunct="1"/>
            <a:r>
              <a:rPr lang="en-US" altLang="zh-C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 Development Scenarios</a:t>
            </a:r>
            <a:endParaRPr lang="en-US" alt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57163" y="1016000"/>
            <a:ext cx="8877300" cy="4741863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0" lvl="4" algn="l"/>
            <a:r>
              <a:rPr lang="en-US" altLang="en-US" sz="2800" b="1" dirty="0" smtClean="0">
                <a:solidFill>
                  <a:srgbClr val="D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 Base Case Scenario</a:t>
            </a:r>
            <a:endParaRPr lang="en-US" altLang="en-US" sz="2800" b="1" dirty="0" smtClean="0">
              <a:solidFill>
                <a:srgbClr val="D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algn="l">
              <a:buBlip>
                <a:blip r:embed="rId3"/>
              </a:buBlip>
            </a:pP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2010 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any sector plan development </a:t>
            </a:r>
          </a:p>
          <a:p>
            <a:pPr marL="0" lvl="4" algn="l">
              <a:buBlip>
                <a:blip r:embed="rId3"/>
              </a:buBlip>
            </a:pPr>
            <a:endParaRPr lang="en-US" altLang="zh-C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algn="l"/>
            <a:r>
              <a:rPr lang="en-US" altLang="en-US" sz="2800" b="1" dirty="0">
                <a:solidFill>
                  <a:srgbClr val="D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 Scenario</a:t>
            </a:r>
            <a:endParaRPr lang="en-US" altLang="zh-CN" sz="2800" b="1" dirty="0">
              <a:solidFill>
                <a:srgbClr val="D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algn="l">
              <a:buFont typeface="Arial" panose="020B0604020202020204" pitchFamily="34" charset="0"/>
              <a:buBlip>
                <a:blip r:embed="rId3"/>
              </a:buBlip>
            </a:pPr>
            <a:r>
              <a:rPr lang="en-US" altLang="zh-CN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2030 scenario with all sector plan developments</a:t>
            </a:r>
          </a:p>
          <a:p>
            <a:pPr marL="230188" lvl="4" indent="-230188" algn="l">
              <a:buFont typeface="Arial" panose="020B0604020202020204" pitchFamily="34" charset="0"/>
              <a:buBlip>
                <a:blip r:embed="rId3"/>
              </a:buBlip>
            </a:pP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considers routing and traffic congestion changes</a:t>
            </a:r>
          </a:p>
          <a:p>
            <a:pPr marL="0" lvl="4" algn="l"/>
            <a:endParaRPr lang="en-US" altLang="zh-C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algn="l"/>
            <a:r>
              <a:rPr lang="en-US" altLang="en-US" sz="2800" b="1" dirty="0">
                <a:solidFill>
                  <a:srgbClr val="D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 </a:t>
            </a:r>
            <a:r>
              <a:rPr lang="en-US" altLang="en-US" sz="2800" b="1" dirty="0">
                <a:solidFill>
                  <a:srgbClr val="D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After </a:t>
            </a:r>
            <a:r>
              <a:rPr lang="en-US" altLang="en-US" sz="2800" b="1" dirty="0" smtClean="0">
                <a:solidFill>
                  <a:srgbClr val="D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 Switch</a:t>
            </a:r>
            <a:endParaRPr lang="en-US" altLang="zh-CN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algn="l">
              <a:buBlip>
                <a:blip r:embed="rId3"/>
              </a:buBlip>
            </a:pP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2030 scenario with all sector plan developments</a:t>
            </a:r>
          </a:p>
          <a:p>
            <a:pPr marL="230188" lvl="4" indent="-230188" algn="l">
              <a:buBlip>
                <a:blip r:embed="rId3"/>
              </a:buBlip>
            </a:pP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traffic congestion and all behavior changes</a:t>
            </a:r>
            <a:endParaRPr lang="en-US" alt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algn="l">
              <a:buFont typeface="Arial" panose="020B0604020202020204" pitchFamily="34" charset="0"/>
              <a:buBlip>
                <a:blip r:embed="rId3"/>
              </a:buBlip>
            </a:pPr>
            <a:endParaRPr lang="en-US" alt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algn="l"/>
            <a:endParaRPr lang="en-US" alt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lide Number Placeholder 7"/>
          <p:cNvSpPr>
            <a:spLocks noGrp="1"/>
          </p:cNvSpPr>
          <p:nvPr>
            <p:ph type="sldNum" sz="quarter" idx="10"/>
          </p:nvPr>
        </p:nvSpPr>
        <p:spPr bwMode="auto">
          <a:xfrm>
            <a:off x="8475663" y="6483350"/>
            <a:ext cx="55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7DEE31-388D-493E-AB73-6C6528455E65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9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7666037" cy="714375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Overall Development Impact</a:t>
            </a:r>
            <a:endParaRPr lang="en-US" alt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57163" y="1016000"/>
            <a:ext cx="8877300" cy="4741863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0" lvl="4" algn="l"/>
            <a:r>
              <a:rPr lang="en-US" altLang="en-US" sz="2800" b="1" dirty="0" smtClean="0">
                <a:solidFill>
                  <a:srgbClr val="D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Development Impact of All Sector Plans along the </a:t>
            </a:r>
            <a:r>
              <a:rPr lang="en-US" altLang="en-US" sz="2800" b="1" dirty="0" smtClean="0">
                <a:solidFill>
                  <a:srgbClr val="D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I-270/MD 355 Corridor</a:t>
            </a:r>
            <a:endParaRPr lang="en-US" alt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algn="l">
              <a:buFont typeface="Arial" panose="020B0604020202020204" pitchFamily="34" charset="0"/>
              <a:buBlip>
                <a:blip r:embed="rId3"/>
              </a:buBlip>
            </a:pPr>
            <a:endParaRPr lang="en-US" alt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algn="l"/>
            <a:endParaRPr lang="en-US" alt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lide Number Placeholder 7"/>
          <p:cNvSpPr>
            <a:spLocks noGrp="1"/>
          </p:cNvSpPr>
          <p:nvPr>
            <p:ph type="sldNum" sz="quarter" idx="10"/>
          </p:nvPr>
        </p:nvSpPr>
        <p:spPr bwMode="auto">
          <a:xfrm>
            <a:off x="8475663" y="6483350"/>
            <a:ext cx="55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7DEE31-388D-493E-AB73-6C6528455E65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905873"/>
              </p:ext>
            </p:extLst>
          </p:nvPr>
        </p:nvGraphicFramePr>
        <p:xfrm>
          <a:off x="415618" y="2153410"/>
          <a:ext cx="8134352" cy="4115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268"/>
                <a:gridCol w="1715819"/>
                <a:gridCol w="2452136"/>
                <a:gridCol w="2254129"/>
              </a:tblGrid>
              <a:tr h="960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effectLst/>
                        </a:rPr>
                        <a:t>Year</a:t>
                      </a:r>
                      <a:endParaRPr lang="zh-CN" sz="20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effectLst/>
                        </a:rPr>
                        <a:t>2010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kern="12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Base Case</a:t>
                      </a:r>
                      <a:endParaRPr lang="zh-CN" sz="20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effectLst/>
                        </a:rPr>
                        <a:t>2030</a:t>
                      </a:r>
                      <a:r>
                        <a:rPr lang="en-US" sz="2400" b="1" kern="1200" baseline="0" dirty="0" smtClean="0">
                          <a:effectLst/>
                        </a:rPr>
                        <a:t> </a:t>
                      </a:r>
                      <a:r>
                        <a:rPr lang="en-US" altLang="zh-CN" sz="2400" b="1" kern="12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w.</a:t>
                      </a:r>
                      <a:r>
                        <a:rPr lang="en-US" altLang="zh-CN" sz="2400" b="1" kern="12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Development</a:t>
                      </a:r>
                      <a:endParaRPr lang="zh-CN" sz="20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effectLst/>
                        </a:rPr>
                        <a:t>2030 After Switch</a:t>
                      </a:r>
                      <a:endParaRPr lang="zh-CN" sz="2000" b="1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486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effectLst/>
                        </a:rPr>
                        <a:t>Num. of Trips</a:t>
                      </a:r>
                      <a:endParaRPr lang="zh-CN" sz="2000" b="1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effectLst/>
                        </a:rPr>
                        <a:t>426,958</a:t>
                      </a:r>
                      <a:endParaRPr lang="zh-CN" sz="20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effectLst/>
                        </a:rPr>
                        <a:t>493,308</a:t>
                      </a:r>
                      <a:endParaRPr lang="zh-CN" sz="20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effectLst/>
                        </a:rPr>
                        <a:t>493,308</a:t>
                      </a:r>
                      <a:endParaRPr lang="zh-CN" sz="2000" b="1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486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effectLst/>
                        </a:rPr>
                        <a:t>Avg. </a:t>
                      </a:r>
                      <a:r>
                        <a:rPr lang="en-US" sz="2400" b="1" kern="1200" dirty="0" smtClean="0">
                          <a:effectLst/>
                        </a:rPr>
                        <a:t>Travel Time </a:t>
                      </a:r>
                      <a:r>
                        <a:rPr lang="en-US" sz="2400" b="1" kern="1200" dirty="0">
                          <a:effectLst/>
                        </a:rPr>
                        <a:t>(min)</a:t>
                      </a:r>
                      <a:endParaRPr lang="zh-CN" sz="20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effectLst/>
                        </a:rPr>
                        <a:t>20.1</a:t>
                      </a:r>
                      <a:endParaRPr lang="zh-CN" sz="20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effectLst/>
                        </a:rPr>
                        <a:t>26.7 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(33%)</a:t>
                      </a:r>
                      <a:endParaRPr lang="zh-CN" sz="20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effectLst/>
                        </a:rPr>
                        <a:t>24.5 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(22%)</a:t>
                      </a:r>
                      <a:endParaRPr lang="zh-CN" sz="20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486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effectLst/>
                        </a:rPr>
                        <a:t>Avg. </a:t>
                      </a:r>
                      <a:r>
                        <a:rPr lang="en-US" sz="2400" b="1" kern="1200" dirty="0" smtClean="0">
                          <a:effectLst/>
                        </a:rPr>
                        <a:t>Travel Time Index</a:t>
                      </a:r>
                      <a:endParaRPr lang="zh-CN" sz="20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effectLst/>
                        </a:rPr>
                        <a:t>1.78</a:t>
                      </a:r>
                      <a:endParaRPr lang="zh-CN" sz="2000" b="1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effectLst/>
                        </a:rPr>
                        <a:t>2.22 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(25%)</a:t>
                      </a:r>
                      <a:endParaRPr lang="zh-CN" sz="20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effectLst/>
                        </a:rPr>
                        <a:t>2.05 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(15%)</a:t>
                      </a:r>
                      <a:endParaRPr lang="zh-CN" sz="20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960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effectLst/>
                        </a:rPr>
                        <a:t>Avg. Speed (mph)</a:t>
                      </a:r>
                      <a:endParaRPr lang="zh-CN" sz="2000" b="1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effectLst/>
                        </a:rPr>
                        <a:t>36.2</a:t>
                      </a:r>
                      <a:endParaRPr lang="zh-CN" sz="20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effectLst/>
                        </a:rPr>
                        <a:t>32.0 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(-12%)</a:t>
                      </a:r>
                      <a:endParaRPr lang="zh-CN" sz="20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effectLst/>
                        </a:rPr>
                        <a:t>34.0 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(-6%)</a:t>
                      </a:r>
                      <a:endParaRPr lang="zh-CN" sz="20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7666037" cy="714375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Traffic Congestion Comparison</a:t>
            </a:r>
            <a:endParaRPr lang="en-US" alt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Subtitle 2"/>
          <p:cNvSpPr>
            <a:spLocks noGrp="1"/>
          </p:cNvSpPr>
          <p:nvPr>
            <p:ph type="subTitle" idx="1"/>
          </p:nvPr>
        </p:nvSpPr>
        <p:spPr>
          <a:xfrm>
            <a:off x="157163" y="1016000"/>
            <a:ext cx="8877300" cy="4741863"/>
          </a:xfrm>
        </p:spPr>
        <p:txBody>
          <a:bodyPr/>
          <a:lstStyle/>
          <a:p>
            <a:pPr marL="0" lvl="4" algn="l"/>
            <a:endParaRPr lang="en-US" altLang="en-US" sz="2400" b="1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4" algn="l"/>
            <a:endParaRPr lang="en-US" altLang="en-US" sz="1800" b="1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3350"/>
            <a:ext cx="9144000" cy="365125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1749" name="Slide Number Placeholder 7"/>
          <p:cNvSpPr>
            <a:spLocks noGrp="1"/>
          </p:cNvSpPr>
          <p:nvPr>
            <p:ph type="sldNum" sz="quarter" idx="10"/>
          </p:nvPr>
        </p:nvSpPr>
        <p:spPr bwMode="auto">
          <a:xfrm>
            <a:off x="8475663" y="6483350"/>
            <a:ext cx="55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3C8E3F-8EC1-4658-A1E5-FC839C89D076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1549400" y="6516688"/>
            <a:ext cx="706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National Transportation Center @Maryland  ||  </a:t>
            </a:r>
            <a:r>
              <a:rPr lang="en-US" altLang="en-US" sz="1400" b="1">
                <a:hlinkClick r:id="rId3"/>
              </a:rPr>
              <a:t>www.ntc.umd.edu</a:t>
            </a:r>
            <a:r>
              <a:rPr lang="en-US" altLang="en-US" sz="1400" b="1"/>
              <a:t>  ||  </a:t>
            </a:r>
            <a:r>
              <a:rPr lang="en-US" altLang="en-US" sz="1400" b="1">
                <a:hlinkClick r:id="rId4"/>
              </a:rPr>
              <a:t>www.tep.umd.edu</a:t>
            </a:r>
            <a:endParaRPr lang="en-US" altLang="en-US" sz="1400" b="1"/>
          </a:p>
        </p:txBody>
      </p:sp>
      <p:pic>
        <p:nvPicPr>
          <p:cNvPr id="31751" name="Picture 9" descr="NTC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443663"/>
            <a:ext cx="1428751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" y="914400"/>
            <a:ext cx="9189903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11943" y="5758524"/>
            <a:ext cx="263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D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 AM Density</a:t>
            </a:r>
            <a:endParaRPr lang="en-US" sz="2400" b="1" dirty="0">
              <a:solidFill>
                <a:srgbClr val="D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0861" y="5712767"/>
            <a:ext cx="2683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E0000"/>
                </a:solidFill>
                <a:cs typeface="Arial" panose="020B0604020202020204" pitchFamily="34" charset="0"/>
              </a:rPr>
              <a:t>2030 </a:t>
            </a:r>
            <a:r>
              <a:rPr lang="en-US" sz="2400" b="1" dirty="0" smtClean="0">
                <a:solidFill>
                  <a:srgbClr val="D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Density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7666037" cy="714375"/>
          </a:xfrm>
        </p:spPr>
        <p:txBody>
          <a:bodyPr/>
          <a:lstStyle/>
          <a:p>
            <a:pPr algn="l" eaLnBrk="1" hangingPunct="1"/>
            <a:r>
              <a:rPr lang="en-US" altLang="zh-C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Peak </a:t>
            </a:r>
            <a:r>
              <a:rPr lang="en-US" altLang="zh-C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Spreading Impact</a:t>
            </a:r>
            <a:endParaRPr lang="en-US" alt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Subtitle 2"/>
          <p:cNvSpPr>
            <a:spLocks noGrp="1"/>
          </p:cNvSpPr>
          <p:nvPr>
            <p:ph type="subTitle" idx="1"/>
          </p:nvPr>
        </p:nvSpPr>
        <p:spPr>
          <a:xfrm>
            <a:off x="157163" y="1016000"/>
            <a:ext cx="8877300" cy="4741863"/>
          </a:xfrm>
        </p:spPr>
        <p:txBody>
          <a:bodyPr/>
          <a:lstStyle/>
          <a:p>
            <a:pPr marL="0" lvl="4" algn="l"/>
            <a:endParaRPr lang="en-US" altLang="en-US" sz="2400" b="1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4" algn="l"/>
            <a:endParaRPr lang="en-US" altLang="en-US" sz="1800" b="1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3350"/>
            <a:ext cx="9144000" cy="365125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7653" name="Slide Number Placeholder 7"/>
          <p:cNvSpPr>
            <a:spLocks noGrp="1"/>
          </p:cNvSpPr>
          <p:nvPr>
            <p:ph type="sldNum" sz="quarter" idx="10"/>
          </p:nvPr>
        </p:nvSpPr>
        <p:spPr bwMode="auto">
          <a:xfrm>
            <a:off x="8475663" y="6483350"/>
            <a:ext cx="55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A5966F-CC75-4C4E-9DF0-AB225CABD261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1549400" y="6516688"/>
            <a:ext cx="706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National Transportation Center @Maryland  ||  </a:t>
            </a:r>
            <a:r>
              <a:rPr lang="en-US" altLang="en-US" sz="1400" b="1">
                <a:hlinkClick r:id="rId3"/>
              </a:rPr>
              <a:t>www.ntc.umd.edu</a:t>
            </a:r>
            <a:r>
              <a:rPr lang="en-US" altLang="en-US" sz="1400" b="1"/>
              <a:t>  ||  </a:t>
            </a:r>
            <a:r>
              <a:rPr lang="en-US" altLang="en-US" sz="1400" b="1">
                <a:hlinkClick r:id="rId4"/>
              </a:rPr>
              <a:t>www.tep.umd.edu</a:t>
            </a:r>
            <a:endParaRPr lang="en-US" altLang="en-US" sz="1400" b="1"/>
          </a:p>
        </p:txBody>
      </p:sp>
      <p:pic>
        <p:nvPicPr>
          <p:cNvPr id="27655" name="Picture 9" descr="NTC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443663"/>
            <a:ext cx="1428751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图片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8001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28800" y="51816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DE0000"/>
                </a:solidFill>
                <a:latin typeface="Arial" charset="0"/>
                <a:ea typeface="Arial" charset="0"/>
                <a:cs typeface="Arial" charset="0"/>
              </a:rPr>
              <a:t>The Duration of the AM Peak Period will Increase by 45 Minutes.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7666037" cy="714375"/>
          </a:xfrm>
        </p:spPr>
        <p:txBody>
          <a:bodyPr/>
          <a:lstStyle/>
          <a:p>
            <a:pPr algn="l" eaLnBrk="1" hangingPunct="1"/>
            <a:r>
              <a:rPr lang="en-US" altLang="zh-C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I-270 </a:t>
            </a:r>
            <a:r>
              <a:rPr lang="en-US" altLang="zh-C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SB </a:t>
            </a:r>
            <a:r>
              <a:rPr lang="en-US" altLang="zh-C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Travel Time by TOD </a:t>
            </a:r>
            <a:endParaRPr lang="en-US" alt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Subtitle 2"/>
          <p:cNvSpPr>
            <a:spLocks noGrp="1"/>
          </p:cNvSpPr>
          <p:nvPr>
            <p:ph type="subTitle" idx="1"/>
          </p:nvPr>
        </p:nvSpPr>
        <p:spPr>
          <a:xfrm>
            <a:off x="157163" y="1016000"/>
            <a:ext cx="8877300" cy="4741863"/>
          </a:xfrm>
        </p:spPr>
        <p:txBody>
          <a:bodyPr/>
          <a:lstStyle/>
          <a:p>
            <a:pPr marL="0" lvl="4" algn="l"/>
            <a:endParaRPr lang="en-US" altLang="en-US" sz="2400" b="1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4" algn="l"/>
            <a:endParaRPr lang="en-US" altLang="en-US" sz="1800" b="1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3350"/>
            <a:ext cx="9144000" cy="365125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1749" name="Slide Number Placeholder 7"/>
          <p:cNvSpPr>
            <a:spLocks noGrp="1"/>
          </p:cNvSpPr>
          <p:nvPr>
            <p:ph type="sldNum" sz="quarter" idx="10"/>
          </p:nvPr>
        </p:nvSpPr>
        <p:spPr bwMode="auto">
          <a:xfrm>
            <a:off x="8475663" y="6483350"/>
            <a:ext cx="55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3C8E3F-8EC1-4658-A1E5-FC839C89D076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1549400" y="6516688"/>
            <a:ext cx="706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National Transportation Center @Maryland  ||  </a:t>
            </a:r>
            <a:r>
              <a:rPr lang="en-US" altLang="en-US" sz="1400" b="1">
                <a:hlinkClick r:id="rId3"/>
              </a:rPr>
              <a:t>www.ntc.umd.edu</a:t>
            </a:r>
            <a:r>
              <a:rPr lang="en-US" altLang="en-US" sz="1400" b="1"/>
              <a:t>  ||  </a:t>
            </a:r>
            <a:r>
              <a:rPr lang="en-US" altLang="en-US" sz="1400" b="1">
                <a:hlinkClick r:id="rId4"/>
              </a:rPr>
              <a:t>www.tep.umd.edu</a:t>
            </a:r>
            <a:endParaRPr lang="en-US" altLang="en-US" sz="1400" b="1"/>
          </a:p>
        </p:txBody>
      </p:sp>
      <p:pic>
        <p:nvPicPr>
          <p:cNvPr id="31751" name="Picture 9" descr="NTC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443663"/>
            <a:ext cx="1428751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图片 13" descr="C:\Users\Zidane\Desktop\Cumulative Link 10-30\TT2702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173163"/>
            <a:ext cx="7621588" cy="514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78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>
          <a:xfrm>
            <a:off x="76100" y="117475"/>
            <a:ext cx="7666037" cy="714375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Changes in Destinations/Routes</a:t>
            </a:r>
            <a:endParaRPr lang="en-US" alt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Subtitle 2"/>
          <p:cNvSpPr>
            <a:spLocks noGrp="1"/>
          </p:cNvSpPr>
          <p:nvPr>
            <p:ph type="subTitle" idx="1"/>
          </p:nvPr>
        </p:nvSpPr>
        <p:spPr>
          <a:xfrm>
            <a:off x="157163" y="1016000"/>
            <a:ext cx="8877300" cy="4741863"/>
          </a:xfrm>
        </p:spPr>
        <p:txBody>
          <a:bodyPr/>
          <a:lstStyle/>
          <a:p>
            <a:pPr marL="0" lvl="4" algn="l"/>
            <a:endParaRPr lang="en-US" altLang="en-US" sz="2400" b="1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4" algn="l"/>
            <a:endParaRPr lang="en-US" altLang="en-US" sz="1800" b="1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3350"/>
            <a:ext cx="9144000" cy="365125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3797" name="Slide Number Placeholder 7"/>
          <p:cNvSpPr>
            <a:spLocks noGrp="1"/>
          </p:cNvSpPr>
          <p:nvPr>
            <p:ph type="sldNum" sz="quarter" idx="10"/>
          </p:nvPr>
        </p:nvSpPr>
        <p:spPr bwMode="auto">
          <a:xfrm>
            <a:off x="8475663" y="6483350"/>
            <a:ext cx="55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214E32-EA1D-42DA-AA4D-3F071A57F96F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1549400" y="6516688"/>
            <a:ext cx="706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National Transportation Center @Maryland  ||  </a:t>
            </a:r>
            <a:r>
              <a:rPr lang="en-US" altLang="en-US" sz="1400" b="1">
                <a:hlinkClick r:id="rId3"/>
              </a:rPr>
              <a:t>www.ntc.umd.edu</a:t>
            </a:r>
            <a:r>
              <a:rPr lang="en-US" altLang="en-US" sz="1400" b="1"/>
              <a:t>  ||  </a:t>
            </a:r>
            <a:r>
              <a:rPr lang="en-US" altLang="en-US" sz="1400" b="1">
                <a:hlinkClick r:id="rId4"/>
              </a:rPr>
              <a:t>www.tep.umd.edu</a:t>
            </a:r>
            <a:endParaRPr lang="en-US" altLang="en-US" sz="1400" b="1"/>
          </a:p>
        </p:txBody>
      </p:sp>
      <p:pic>
        <p:nvPicPr>
          <p:cNvPr id="33799" name="Picture 9" descr="NTC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443663"/>
            <a:ext cx="1428751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5" r="13144"/>
          <a:stretch/>
        </p:blipFill>
        <p:spPr>
          <a:xfrm>
            <a:off x="381000" y="4346378"/>
            <a:ext cx="3752851" cy="18258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5" r="14906" b="26879"/>
          <a:stretch/>
        </p:blipFill>
        <p:spPr>
          <a:xfrm>
            <a:off x="457201" y="1943100"/>
            <a:ext cx="3676650" cy="1790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04800" y="1066800"/>
            <a:ext cx="7843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Diverting from I-270 and MD 355 to ICC and I-495 (Southbound Traffic, AM Peak)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1905000" y="2781300"/>
            <a:ext cx="609600" cy="3048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2263335" y="5486400"/>
            <a:ext cx="762000" cy="1524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2133600" y="2552700"/>
            <a:ext cx="609600" cy="4572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2911035" y="5600700"/>
            <a:ext cx="762000" cy="2286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8600" y="4346378"/>
            <a:ext cx="1676400" cy="1825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Legend</a:t>
            </a:r>
          </a:p>
          <a:p>
            <a:pPr algn="ctr"/>
            <a:endParaRPr lang="en-US" dirty="0" smtClean="0"/>
          </a:p>
          <a:p>
            <a:pPr marL="91440" algn="ctr">
              <a:lnSpc>
                <a:spcPct val="150000"/>
              </a:lnSpc>
            </a:pPr>
            <a:r>
              <a:rPr lang="en-US" sz="1200" dirty="0" smtClean="0"/>
              <a:t>          Through traffic</a:t>
            </a:r>
          </a:p>
          <a:p>
            <a:pPr marL="91440" algn="ctr">
              <a:lnSpc>
                <a:spcPct val="150000"/>
              </a:lnSpc>
            </a:pPr>
            <a:r>
              <a:rPr lang="en-US" sz="1200" dirty="0" smtClean="0"/>
              <a:t>           Diverting traffic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7661" y="5410200"/>
            <a:ext cx="340519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7662" y="5715000"/>
            <a:ext cx="34051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057400" y="2552700"/>
            <a:ext cx="609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20535" y="5181600"/>
            <a:ext cx="6858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209800" y="2324100"/>
            <a:ext cx="685800" cy="1051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77735" y="5334000"/>
            <a:ext cx="762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8600" y="1474232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1: ICC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38978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2: I-495</a:t>
            </a:r>
            <a:endParaRPr lang="en-US" b="1" i="1" dirty="0">
              <a:solidFill>
                <a:srgbClr val="FF0000"/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324600"/>
              </p:ext>
            </p:extLst>
          </p:nvPr>
        </p:nvGraphicFramePr>
        <p:xfrm>
          <a:off x="4191000" y="1905000"/>
          <a:ext cx="460728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09717"/>
                <a:gridCol w="884585"/>
                <a:gridCol w="956489"/>
                <a:gridCol w="956489"/>
              </a:tblGrid>
              <a:tr h="333458">
                <a:tc>
                  <a:txBody>
                    <a:bodyPr/>
                    <a:lstStyle/>
                    <a:p>
                      <a:r>
                        <a:rPr lang="en-US" dirty="0" smtClean="0"/>
                        <a:t>Unit: 1000 trips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Change</a:t>
                      </a:r>
                      <a:endParaRPr lang="en-US" dirty="0"/>
                    </a:p>
                  </a:txBody>
                  <a:tcPr/>
                </a:tc>
              </a:tr>
              <a:tr h="333458">
                <a:tc>
                  <a:txBody>
                    <a:bodyPr/>
                    <a:lstStyle/>
                    <a:p>
                      <a:r>
                        <a:rPr lang="en-US" dirty="0" smtClean="0"/>
                        <a:t>I-270</a:t>
                      </a:r>
                      <a:r>
                        <a:rPr lang="en-US" baseline="0" dirty="0" smtClean="0"/>
                        <a:t> Thru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10%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3458">
                <a:tc>
                  <a:txBody>
                    <a:bodyPr/>
                    <a:lstStyle/>
                    <a:p>
                      <a:r>
                        <a:rPr lang="en-US" dirty="0" smtClean="0"/>
                        <a:t>MD355 Thru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32%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3458">
                <a:tc>
                  <a:txBody>
                    <a:bodyPr/>
                    <a:lstStyle/>
                    <a:p>
                      <a:r>
                        <a:rPr lang="en-US" dirty="0" smtClean="0"/>
                        <a:t>I-270 Divert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123%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3458">
                <a:tc>
                  <a:txBody>
                    <a:bodyPr/>
                    <a:lstStyle/>
                    <a:p>
                      <a:r>
                        <a:rPr lang="en-US" dirty="0" smtClean="0"/>
                        <a:t>MD355</a:t>
                      </a:r>
                      <a:r>
                        <a:rPr lang="en-US" baseline="0" dirty="0" smtClean="0"/>
                        <a:t> Divert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170%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659079"/>
              </p:ext>
            </p:extLst>
          </p:nvPr>
        </p:nvGraphicFramePr>
        <p:xfrm>
          <a:off x="4191000" y="4303514"/>
          <a:ext cx="4607281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28800"/>
                <a:gridCol w="837799"/>
                <a:gridCol w="970341"/>
                <a:gridCol w="970341"/>
              </a:tblGrid>
              <a:tr h="3334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Change</a:t>
                      </a:r>
                      <a:endParaRPr lang="en-US" dirty="0"/>
                    </a:p>
                  </a:txBody>
                  <a:tcPr/>
                </a:tc>
              </a:tr>
              <a:tr h="333458">
                <a:tc>
                  <a:txBody>
                    <a:bodyPr/>
                    <a:lstStyle/>
                    <a:p>
                      <a:r>
                        <a:rPr lang="en-US" dirty="0" smtClean="0"/>
                        <a:t>I-270</a:t>
                      </a:r>
                      <a:r>
                        <a:rPr lang="en-US" baseline="0" dirty="0" smtClean="0"/>
                        <a:t> Thru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3458">
                <a:tc>
                  <a:txBody>
                    <a:bodyPr/>
                    <a:lstStyle/>
                    <a:p>
                      <a:r>
                        <a:rPr lang="en-US" dirty="0" smtClean="0"/>
                        <a:t>MD355 Thru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10.5</a:t>
                      </a:r>
                      <a:endParaRPr lang="en-US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/>
                </a:tc>
              </a:tr>
              <a:tr h="333458">
                <a:tc>
                  <a:txBody>
                    <a:bodyPr/>
                    <a:lstStyle/>
                    <a:p>
                      <a:r>
                        <a:rPr lang="en-US" dirty="0" smtClean="0"/>
                        <a:t>I-270 Divert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13.0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7%</a:t>
                      </a:r>
                    </a:p>
                  </a:txBody>
                  <a:tcPr/>
                </a:tc>
              </a:tr>
              <a:tr h="333458">
                <a:tc>
                  <a:txBody>
                    <a:bodyPr/>
                    <a:lstStyle/>
                    <a:p>
                      <a:r>
                        <a:rPr lang="en-US" dirty="0" smtClean="0"/>
                        <a:t>MD355</a:t>
                      </a:r>
                      <a:r>
                        <a:rPr lang="en-US" baseline="0" dirty="0" smtClean="0"/>
                        <a:t> Divert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56%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228600" y="1905000"/>
            <a:ext cx="1676400" cy="1825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Legend</a:t>
            </a:r>
          </a:p>
          <a:p>
            <a:pPr algn="ctr"/>
            <a:endParaRPr lang="en-US" dirty="0" smtClean="0"/>
          </a:p>
          <a:p>
            <a:pPr marL="91440" algn="ctr">
              <a:lnSpc>
                <a:spcPct val="150000"/>
              </a:lnSpc>
            </a:pPr>
            <a:r>
              <a:rPr lang="en-US" sz="1200" dirty="0" smtClean="0"/>
              <a:t>          Through traffic</a:t>
            </a:r>
          </a:p>
          <a:p>
            <a:pPr marL="91440" algn="ctr">
              <a:lnSpc>
                <a:spcPct val="150000"/>
              </a:lnSpc>
            </a:pPr>
            <a:r>
              <a:rPr lang="en-US" sz="1200" dirty="0" smtClean="0"/>
              <a:t>           Diverting traffic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47661" y="2968822"/>
            <a:ext cx="340519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47662" y="3273622"/>
            <a:ext cx="34051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638800" y="3581400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638800" y="3200400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638800" y="2819400"/>
            <a:ext cx="3048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638800" y="2438400"/>
            <a:ext cx="3048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638800" y="5943600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638800" y="5638800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638800" y="5257800"/>
            <a:ext cx="3048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638800" y="4876800"/>
            <a:ext cx="3048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7666037" cy="714375"/>
          </a:xfrm>
        </p:spPr>
        <p:txBody>
          <a:bodyPr/>
          <a:lstStyle/>
          <a:p>
            <a:pPr algn="l" eaLnBrk="1" hangingPunct="1"/>
            <a:r>
              <a:rPr lang="en-US" altLang="en-US" sz="3600" b="1" smtClean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altLang="en-US" sz="36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Slide Number Placeholder 7"/>
          <p:cNvSpPr>
            <a:spLocks noGrp="1"/>
          </p:cNvSpPr>
          <p:nvPr>
            <p:ph type="sldNum" sz="quarter" idx="10"/>
          </p:nvPr>
        </p:nvSpPr>
        <p:spPr bwMode="auto">
          <a:xfrm>
            <a:off x="8475663" y="6483350"/>
            <a:ext cx="55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F668D8-33F4-4B59-8078-AC148F595F09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055" y="902525"/>
            <a:ext cx="8305800" cy="5955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/>
            <a:r>
              <a:rPr lang="en-US" sz="2800" b="1" dirty="0" smtClean="0">
                <a:solidFill>
                  <a:srgbClr val="DE0000"/>
                </a:solidFill>
                <a:latin typeface="Arial" charset="0"/>
                <a:ea typeface="Arial" charset="0"/>
                <a:cs typeface="Arial" charset="0"/>
              </a:rPr>
              <a:t>An integrated modeling tool for individual or cumulative land development impact </a:t>
            </a:r>
            <a:r>
              <a:rPr lang="en-US" sz="2800" b="1" dirty="0" smtClean="0">
                <a:solidFill>
                  <a:srgbClr val="DE0000"/>
                </a:solidFill>
                <a:latin typeface="Arial" charset="0"/>
                <a:ea typeface="Arial" charset="0"/>
                <a:cs typeface="Arial" charset="0"/>
              </a:rPr>
              <a:t>analysis (and ICM, ATM, and TSM&amp;O applications)</a:t>
            </a:r>
            <a:endParaRPr lang="en-US" sz="2800" b="1" dirty="0" smtClean="0">
              <a:solidFill>
                <a:srgbClr val="DE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4"/>
            <a:endParaRPr lang="en-US" sz="800" b="1" dirty="0" smtClean="0">
              <a:solidFill>
                <a:srgbClr val="DE0000"/>
              </a:solidFill>
              <a:latin typeface="Arial" charset="0"/>
              <a:ea typeface="Arial" charset="0"/>
              <a:cs typeface="Arial" charset="0"/>
            </a:endParaRPr>
          </a:p>
          <a:p>
            <a:pPr marL="287338" lvl="4" indent="-287338"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Builds on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4-step travel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demand,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agent-based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travel behavior, and dynamic traffic assignment models </a:t>
            </a:r>
          </a:p>
          <a:p>
            <a:pPr marL="287338" lvl="4" indent="-287338"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Considers local and regional traffic impact</a:t>
            </a:r>
          </a:p>
          <a:p>
            <a:pPr marL="287338" lvl="4" indent="-287338"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Shows traffic impact by intersection, by corridor, by subarea, and by time of day (min-by-min)</a:t>
            </a:r>
          </a:p>
          <a:p>
            <a:pPr marL="287338" lvl="4" indent="-287338"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Incorporates behavior responses such as routing change, traffic redistribution, peak spreading, and modal shifts</a:t>
            </a:r>
          </a:p>
          <a:p>
            <a:pPr marL="287338" lvl="4" indent="-287338"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Visualizes results with easy-to-understand graphs and animation</a:t>
            </a:r>
          </a:p>
          <a:p>
            <a:pPr marL="287338" lvl="4" indent="-287338">
              <a:buBlip>
                <a:blip r:embed="rId3"/>
              </a:buBlip>
            </a:pPr>
            <a:endParaRPr lang="en-US" sz="2400" b="1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alt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37891" name="Subtitle 2"/>
          <p:cNvSpPr>
            <a:spLocks noGrp="1"/>
          </p:cNvSpPr>
          <p:nvPr>
            <p:ph type="subTitle" idx="1"/>
          </p:nvPr>
        </p:nvSpPr>
        <p:spPr>
          <a:xfrm>
            <a:off x="157163" y="1047750"/>
            <a:ext cx="9148762" cy="4741863"/>
          </a:xfrm>
        </p:spPr>
        <p:txBody>
          <a:bodyPr/>
          <a:lstStyle/>
          <a:p>
            <a:pPr algn="l">
              <a:spcBef>
                <a:spcPct val="50000"/>
              </a:spcBef>
              <a:buClr>
                <a:schemeClr val="folHlink"/>
              </a:buClr>
              <a:buSzPct val="60000"/>
            </a:pPr>
            <a:r>
              <a:rPr lang="en-US" altLang="en-US" sz="2800" b="1" smtClean="0">
                <a:solidFill>
                  <a:srgbClr val="D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Questions, Comments, and Suggestions are Welcome. Please Contact:</a:t>
            </a:r>
          </a:p>
          <a:p>
            <a:pPr algn="l">
              <a:spcBef>
                <a:spcPct val="50000"/>
              </a:spcBef>
              <a:buClr>
                <a:schemeClr val="folHlink"/>
              </a:buClr>
              <a:buSzPct val="60000"/>
            </a:pPr>
            <a:r>
              <a:rPr lang="en-US" altLang="zh-CN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Zhang, </a:t>
            </a:r>
            <a:r>
              <a:rPr lang="en-US" altLang="en-US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Ph.D.</a:t>
            </a:r>
            <a:br>
              <a:rPr lang="en-US" altLang="en-US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Professor</a:t>
            </a:r>
          </a:p>
          <a:p>
            <a:pPr algn="l"/>
            <a:r>
              <a:rPr lang="en-US" altLang="en-US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National Transportation Center</a:t>
            </a:r>
          </a:p>
          <a:p>
            <a:pPr algn="l"/>
            <a:r>
              <a:rPr lang="en-US" altLang="en-US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Civil and Environmental Engineering</a:t>
            </a:r>
          </a:p>
          <a:p>
            <a:pPr algn="l"/>
            <a:r>
              <a:rPr lang="en-US" altLang="en-US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1173 Glenn Martin Hall, University of Maryland</a:t>
            </a:r>
          </a:p>
          <a:p>
            <a:pPr algn="l"/>
            <a:r>
              <a:rPr lang="en-US" altLang="en-US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Park, MD 20742</a:t>
            </a:r>
          </a:p>
          <a:p>
            <a:pPr algn="l"/>
            <a:r>
              <a:rPr lang="en-US" altLang="en-US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altLang="zh-CN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lei@umd.edu</a:t>
            </a:r>
            <a:endParaRPr lang="en-US" altLang="zh-CN" sz="24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zh-CN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301-405-2881</a:t>
            </a:r>
          </a:p>
          <a:p>
            <a:pPr algn="l"/>
            <a:r>
              <a:rPr lang="en-US" altLang="zh-CN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en-US" altLang="zh-CN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http://www.lei.umd.edu</a:t>
            </a:r>
            <a:r>
              <a:rPr lang="en-US" altLang="zh-CN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zh-CN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Center: </a:t>
            </a:r>
            <a:r>
              <a:rPr lang="en-US" altLang="zh-CN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http://www.ntc.umd.edu</a:t>
            </a:r>
            <a:r>
              <a:rPr lang="en-US" altLang="zh-CN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altLang="zh-CN" sz="24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7"/>
          <p:cNvSpPr>
            <a:spLocks noGrp="1"/>
          </p:cNvSpPr>
          <p:nvPr>
            <p:ph type="sldNum" sz="quarter" idx="10"/>
          </p:nvPr>
        </p:nvSpPr>
        <p:spPr bwMode="auto">
          <a:xfrm>
            <a:off x="8475663" y="6483350"/>
            <a:ext cx="55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E221F3-BB88-4EA7-BC2A-4C2115294A6E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7666037" cy="714375"/>
          </a:xfrm>
        </p:spPr>
        <p:txBody>
          <a:bodyPr/>
          <a:lstStyle/>
          <a:p>
            <a:pPr algn="l" eaLnBrk="1" hangingPunct="1"/>
            <a:r>
              <a:rPr lang="en-US" alt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57163" y="1016000"/>
            <a:ext cx="8877300" cy="4741863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0" lvl="4" algn="l">
              <a:defRPr/>
            </a:pPr>
            <a:r>
              <a:rPr lang="en-US" sz="2800" b="1" dirty="0" smtClean="0">
                <a:solidFill>
                  <a:srgbClr val="DE0000"/>
                </a:solidFill>
                <a:latin typeface="Arial" charset="0"/>
                <a:ea typeface="Arial" charset="0"/>
                <a:cs typeface="Arial" charset="0"/>
              </a:rPr>
              <a:t>Research Objectives</a:t>
            </a:r>
          </a:p>
          <a:p>
            <a:pPr marL="344488" lvl="4" indent="-344488" algn="l"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Integrate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agent-based 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behavior model (</a:t>
            </a:r>
            <a:r>
              <a:rPr lang="en-US" sz="24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AgBM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with 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dynamic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raffic assignment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(DTA) 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to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capture individual behavior 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changes and traffic dynamics </a:t>
            </a:r>
          </a:p>
          <a:p>
            <a:pPr marL="0" lvl="4" algn="l">
              <a:defRPr/>
            </a:pPr>
            <a:endParaRPr lang="en-US" sz="2400" b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4" algn="l">
              <a:defRPr/>
            </a:pPr>
            <a:r>
              <a:rPr lang="en-US" sz="2800" b="1" dirty="0" smtClean="0">
                <a:solidFill>
                  <a:srgbClr val="DE0000"/>
                </a:solidFill>
                <a:latin typeface="Arial" charset="0"/>
                <a:ea typeface="Arial" charset="0"/>
                <a:cs typeface="Arial" charset="0"/>
              </a:rPr>
              <a:t>Real-</a:t>
            </a:r>
            <a:r>
              <a:rPr lang="en-US" sz="2800" b="1" dirty="0" smtClean="0">
                <a:solidFill>
                  <a:srgbClr val="DE000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sz="2800" b="1" dirty="0" smtClean="0">
                <a:solidFill>
                  <a:srgbClr val="DE0000"/>
                </a:solidFill>
                <a:latin typeface="Arial" charset="0"/>
                <a:ea typeface="Arial" charset="0"/>
                <a:cs typeface="Arial" charset="0"/>
              </a:rPr>
              <a:t>orld </a:t>
            </a:r>
            <a:r>
              <a:rPr lang="en-US" sz="2800" b="1" dirty="0">
                <a:solidFill>
                  <a:srgbClr val="DE0000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2800" b="1" dirty="0" smtClean="0">
                <a:solidFill>
                  <a:srgbClr val="DE0000"/>
                </a:solidFill>
                <a:latin typeface="Arial" charset="0"/>
                <a:ea typeface="Arial" charset="0"/>
                <a:cs typeface="Arial" charset="0"/>
              </a:rPr>
              <a:t>pplication</a:t>
            </a:r>
            <a:r>
              <a:rPr lang="en-US" sz="2800" b="1" dirty="0">
                <a:solidFill>
                  <a:srgbClr val="DE000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endParaRPr lang="en-US" sz="2800" b="1" dirty="0" smtClean="0">
              <a:solidFill>
                <a:srgbClr val="DE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4488" lvl="4" indent="-344488" algn="l">
              <a:buFont typeface="Arial" charset="0"/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Cumulative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land development impact study 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along the I-270 and MD 355 corridor in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Montgomery, 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Maryland</a:t>
            </a:r>
            <a:endParaRPr lang="en-US" sz="2400" b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4" algn="l">
              <a:defRPr/>
            </a:pPr>
            <a:endParaRPr lang="en-US" sz="2400" b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344488" lvl="4" indent="-344488" algn="l">
              <a:buFont typeface="Arial" charset="0"/>
              <a:buBlip>
                <a:blip r:embed="rId3"/>
              </a:buBlip>
              <a:defRPr/>
            </a:pPr>
            <a:endParaRPr lang="en-US" sz="2400" b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344488" lvl="4" indent="-344488" algn="l">
              <a:buFont typeface="Arial" charset="0"/>
              <a:buNone/>
              <a:defRPr/>
            </a:pPr>
            <a:endParaRPr lang="en-US" sz="1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72" name="Slide Number Placeholder 7"/>
          <p:cNvSpPr>
            <a:spLocks noGrp="1"/>
          </p:cNvSpPr>
          <p:nvPr>
            <p:ph type="sldNum" sz="quarter" idx="10"/>
          </p:nvPr>
        </p:nvSpPr>
        <p:spPr bwMode="auto">
          <a:xfrm>
            <a:off x="8475663" y="6483350"/>
            <a:ext cx="55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DCDC47-1BFB-4324-80DF-397AE691DBC3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7666037" cy="714375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Overview of Model Integration</a:t>
            </a:r>
            <a:endParaRPr lang="en-US" alt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57163" y="1016000"/>
            <a:ext cx="8877300" cy="4741863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0" lvl="4" algn="l"/>
            <a:endParaRPr lang="en-US" altLang="en-US" sz="24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algn="l">
              <a:buFont typeface="Arial" panose="020B0604020202020204" pitchFamily="34" charset="0"/>
              <a:buBlip>
                <a:blip r:embed="rId3"/>
              </a:buBlip>
            </a:pPr>
            <a:endParaRPr lang="en-US" altLang="en-US" sz="24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algn="l"/>
            <a:endParaRPr lang="en-US" altLang="en-US" sz="18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Slide Number Placeholder 7"/>
          <p:cNvSpPr>
            <a:spLocks noGrp="1"/>
          </p:cNvSpPr>
          <p:nvPr>
            <p:ph type="sldNum" sz="quarter" idx="10"/>
          </p:nvPr>
        </p:nvSpPr>
        <p:spPr bwMode="auto">
          <a:xfrm>
            <a:off x="8475663" y="6483350"/>
            <a:ext cx="55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80D07E-BA5E-4A80-AB7B-E3A5E579FCE0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" y="1184331"/>
            <a:ext cx="9144000" cy="5299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7666037" cy="714375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in Maryland</a:t>
            </a:r>
            <a:endParaRPr lang="en-US" alt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57163" y="1016000"/>
            <a:ext cx="8877300" cy="4741863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0" lvl="4" algn="l"/>
            <a:endParaRPr lang="en-US" altLang="en-US" sz="24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algn="l">
              <a:buFont typeface="Arial" panose="020B0604020202020204" pitchFamily="34" charset="0"/>
              <a:buBlip>
                <a:blip r:embed="rId3"/>
              </a:buBlip>
            </a:pPr>
            <a:endParaRPr lang="en-US" altLang="en-US" sz="24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algn="l"/>
            <a:endParaRPr lang="en-US" altLang="en-US" sz="18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Slide Number Placeholder 7"/>
          <p:cNvSpPr>
            <a:spLocks noGrp="1"/>
          </p:cNvSpPr>
          <p:nvPr>
            <p:ph type="sldNum" sz="quarter" idx="10"/>
          </p:nvPr>
        </p:nvSpPr>
        <p:spPr bwMode="auto">
          <a:xfrm>
            <a:off x="8475663" y="6483350"/>
            <a:ext cx="55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465FFB-3FD8-484A-B196-E0049A52A401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7" name="图片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1"/>
          <a:stretch>
            <a:fillRect/>
          </a:stretch>
        </p:blipFill>
        <p:spPr bwMode="auto">
          <a:xfrm>
            <a:off x="763588" y="1066800"/>
            <a:ext cx="79851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7666037" cy="714375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endParaRPr lang="en-US" alt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57163" y="1016000"/>
            <a:ext cx="8877300" cy="4741863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0" lvl="4" algn="l"/>
            <a:endParaRPr lang="en-US" altLang="en-US" sz="24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algn="l">
              <a:buFont typeface="Arial" panose="020B0604020202020204" pitchFamily="34" charset="0"/>
              <a:buBlip>
                <a:blip r:embed="rId3"/>
              </a:buBlip>
            </a:pPr>
            <a:endParaRPr lang="en-US" altLang="en-US" sz="24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algn="l"/>
            <a:endParaRPr lang="en-US" altLang="en-US" sz="18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Slide Number Placeholder 7"/>
          <p:cNvSpPr>
            <a:spLocks noGrp="1"/>
          </p:cNvSpPr>
          <p:nvPr>
            <p:ph type="sldNum" sz="quarter" idx="10"/>
          </p:nvPr>
        </p:nvSpPr>
        <p:spPr bwMode="auto">
          <a:xfrm>
            <a:off x="8475663" y="6483350"/>
            <a:ext cx="55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8CAC67-B50A-4D31-9967-D278B819A746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/>
          <a:stretch>
            <a:fillRect/>
          </a:stretch>
        </p:blipFill>
        <p:spPr bwMode="auto">
          <a:xfrm>
            <a:off x="4551363" y="990600"/>
            <a:ext cx="4246562" cy="492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"/>
          <a:stretch>
            <a:fillRect/>
          </a:stretch>
        </p:blipFill>
        <p:spPr bwMode="auto">
          <a:xfrm>
            <a:off x="330200" y="990600"/>
            <a:ext cx="3860800" cy="492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TextBox 2"/>
          <p:cNvSpPr txBox="1">
            <a:spLocks noChangeArrowheads="1"/>
          </p:cNvSpPr>
          <p:nvPr/>
        </p:nvSpPr>
        <p:spPr bwMode="auto">
          <a:xfrm>
            <a:off x="990600" y="5954713"/>
            <a:ext cx="2743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 Black" panose="020B0A04020102020204" pitchFamily="34" charset="0"/>
              </a:rPr>
              <a:t>MWCOG Coverage</a:t>
            </a:r>
          </a:p>
        </p:txBody>
      </p:sp>
      <p:sp>
        <p:nvSpPr>
          <p:cNvPr id="15368" name="TextBox 2"/>
          <p:cNvSpPr txBox="1">
            <a:spLocks noChangeArrowheads="1"/>
          </p:cNvSpPr>
          <p:nvPr/>
        </p:nvSpPr>
        <p:spPr bwMode="auto">
          <a:xfrm>
            <a:off x="4876800" y="5954713"/>
            <a:ext cx="3484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 Black" panose="020B0A04020102020204" pitchFamily="34" charset="0"/>
              </a:rPr>
              <a:t>MWCOG Model in DTAlite</a:t>
            </a:r>
          </a:p>
        </p:txBody>
      </p:sp>
      <p:sp>
        <p:nvSpPr>
          <p:cNvPr id="9" name="Rectangle 8"/>
          <p:cNvSpPr/>
          <p:nvPr/>
        </p:nvSpPr>
        <p:spPr>
          <a:xfrm>
            <a:off x="4551363" y="4876800"/>
            <a:ext cx="1011237" cy="1041400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Georgia" panose="02040502050405020303" pitchFamily="18" charset="0"/>
              </a:rPr>
              <a:t>Legend</a:t>
            </a:r>
          </a:p>
          <a:p>
            <a:pPr algn="r">
              <a:defRPr/>
            </a:pPr>
            <a:r>
              <a:rPr lang="en-US" sz="1100" dirty="0">
                <a:latin typeface="Georgia" panose="02040502050405020303" pitchFamily="18" charset="0"/>
              </a:rPr>
              <a:t>Freeway</a:t>
            </a:r>
          </a:p>
          <a:p>
            <a:pPr algn="r">
              <a:defRPr/>
            </a:pPr>
            <a:r>
              <a:rPr lang="en-US" sz="1100" dirty="0">
                <a:latin typeface="Georgia" panose="02040502050405020303" pitchFamily="18" charset="0"/>
              </a:rPr>
              <a:t>Arterial</a:t>
            </a:r>
          </a:p>
          <a:p>
            <a:pPr algn="r">
              <a:defRPr/>
            </a:pPr>
            <a:r>
              <a:rPr lang="en-US" sz="1100" dirty="0">
                <a:latin typeface="Georgia" panose="02040502050405020303" pitchFamily="18" charset="0"/>
              </a:rPr>
              <a:t>Subarea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648200" y="5383213"/>
            <a:ext cx="2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8200" y="5562600"/>
            <a:ext cx="228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48200" y="5715000"/>
            <a:ext cx="228600" cy="0"/>
          </a:xfrm>
          <a:prstGeom prst="line">
            <a:avLst/>
          </a:prstGeom>
          <a:ln>
            <a:solidFill>
              <a:srgbClr val="6A1F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7666037" cy="714375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2010 and 2030 Networks</a:t>
            </a:r>
            <a:endParaRPr lang="en-US" alt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57163" y="1016000"/>
            <a:ext cx="8877300" cy="4741863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0" lvl="4" algn="l"/>
            <a:endParaRPr lang="en-US" altLang="en-US" sz="24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algn="l">
              <a:buFont typeface="Arial" panose="020B0604020202020204" pitchFamily="34" charset="0"/>
              <a:buBlip>
                <a:blip r:embed="rId3"/>
              </a:buBlip>
            </a:pPr>
            <a:endParaRPr lang="en-US" altLang="en-US" sz="24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algn="l"/>
            <a:endParaRPr lang="en-US" altLang="en-US" sz="18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7"/>
          <p:cNvSpPr>
            <a:spLocks noGrp="1"/>
          </p:cNvSpPr>
          <p:nvPr>
            <p:ph type="sldNum" sz="quarter" idx="10"/>
          </p:nvPr>
        </p:nvSpPr>
        <p:spPr bwMode="auto">
          <a:xfrm>
            <a:off x="8475663" y="6483350"/>
            <a:ext cx="55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B8E9EB-2A97-4181-AA8B-4BF757E4F959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3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173163"/>
            <a:ext cx="5713413" cy="496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59488" y="973138"/>
          <a:ext cx="3078162" cy="244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532"/>
                <a:gridCol w="873576"/>
                <a:gridCol w="1026054"/>
              </a:tblGrid>
              <a:tr h="5202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3" marR="91443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2010</a:t>
                      </a:r>
                      <a:endParaRPr lang="en-US" sz="2400" dirty="0"/>
                    </a:p>
                  </a:txBody>
                  <a:tcPr marL="91443" marR="91443" marT="45745" marB="4574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2030</a:t>
                      </a:r>
                      <a:endParaRPr lang="en-US" sz="2400" dirty="0"/>
                    </a:p>
                  </a:txBody>
                  <a:tcPr marL="91443" marR="91443" marT="45745" marB="4574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4042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Network Mileage</a:t>
                      </a:r>
                      <a:endParaRPr lang="en-US" sz="1800" b="1" dirty="0"/>
                    </a:p>
                  </a:txBody>
                  <a:tcPr marL="91443" marR="91443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2606</a:t>
                      </a:r>
                      <a:endParaRPr lang="en-US" sz="2400" b="1" dirty="0"/>
                    </a:p>
                  </a:txBody>
                  <a:tcPr marL="91443" marR="91443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2686</a:t>
                      </a:r>
                      <a:endParaRPr lang="en-US" sz="2400" b="1" dirty="0"/>
                    </a:p>
                  </a:txBody>
                  <a:tcPr marL="91443" marR="91443" marT="45745" marB="45745"/>
                </a:tc>
              </a:tr>
              <a:tr h="64042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# of inter-sections</a:t>
                      </a:r>
                      <a:endParaRPr lang="en-US" sz="1800" b="1" dirty="0"/>
                    </a:p>
                  </a:txBody>
                  <a:tcPr marL="91443" marR="91443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789</a:t>
                      </a:r>
                      <a:endParaRPr lang="en-US" sz="2400" b="1" dirty="0"/>
                    </a:p>
                  </a:txBody>
                  <a:tcPr marL="91443" marR="91443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802</a:t>
                      </a:r>
                      <a:endParaRPr lang="en-US" sz="2400" b="1" dirty="0"/>
                    </a:p>
                  </a:txBody>
                  <a:tcPr marL="91443" marR="91443" marT="45745" marB="45745"/>
                </a:tc>
              </a:tr>
              <a:tr h="64042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# of trips (million)</a:t>
                      </a:r>
                      <a:endParaRPr lang="en-US" sz="1800" b="1" dirty="0"/>
                    </a:p>
                  </a:txBody>
                  <a:tcPr marL="91443" marR="91443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2.86</a:t>
                      </a:r>
                      <a:endParaRPr lang="en-US" sz="2400" b="1" dirty="0"/>
                    </a:p>
                  </a:txBody>
                  <a:tcPr marL="91443" marR="91443" marT="45745" marB="4574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3.28</a:t>
                      </a:r>
                      <a:endParaRPr lang="en-US" sz="2400" b="1" dirty="0"/>
                    </a:p>
                  </a:txBody>
                  <a:tcPr marL="91443" marR="91443" marT="45745" marB="4574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7666037" cy="714375"/>
          </a:xfrm>
        </p:spPr>
        <p:txBody>
          <a:bodyPr/>
          <a:lstStyle/>
          <a:p>
            <a:pPr algn="l" eaLnBrk="1" hangingPunct="1"/>
            <a:r>
              <a:rPr lang="en-US" alt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New Sector Plans along I-270</a:t>
            </a: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57163" y="1016000"/>
            <a:ext cx="8877300" cy="4741863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0" lvl="4" algn="l"/>
            <a:endParaRPr lang="en-US" altLang="en-US" sz="24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algn="l">
              <a:buFont typeface="Arial" panose="020B0604020202020204" pitchFamily="34" charset="0"/>
              <a:buBlip>
                <a:blip r:embed="rId3"/>
              </a:buBlip>
            </a:pPr>
            <a:endParaRPr lang="en-US" altLang="en-US" sz="24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algn="l"/>
            <a:endParaRPr lang="en-US" altLang="en-US" sz="18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Slide Number Placeholder 7"/>
          <p:cNvSpPr>
            <a:spLocks noGrp="1"/>
          </p:cNvSpPr>
          <p:nvPr>
            <p:ph type="sldNum" sz="quarter" idx="10"/>
          </p:nvPr>
        </p:nvSpPr>
        <p:spPr bwMode="auto">
          <a:xfrm>
            <a:off x="8475663" y="6483350"/>
            <a:ext cx="55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40EB55-3B23-4538-91DA-9B4400F329D0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-1906" r="3157"/>
          <a:stretch>
            <a:fillRect/>
          </a:stretch>
        </p:blipFill>
        <p:spPr bwMode="auto">
          <a:xfrm>
            <a:off x="1676400" y="914400"/>
            <a:ext cx="6019800" cy="541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4686300" y="4191000"/>
            <a:ext cx="6000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b="1">
                <a:latin typeface="Arial Narrow" panose="020B0606020202030204" pitchFamily="34" charset="0"/>
              </a:rPr>
              <a:t>Rockville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5995988" y="5241925"/>
            <a:ext cx="7651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b="1">
                <a:latin typeface="Arial Narrow" panose="020B0606020202030204" pitchFamily="34" charset="0"/>
              </a:rPr>
              <a:t>Silver Spring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5286375" y="5461000"/>
            <a:ext cx="6127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b="1">
                <a:latin typeface="Arial Narrow" panose="020B0606020202030204" pitchFamily="34" charset="0"/>
              </a:rPr>
              <a:t>Bethesda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76400" y="5084763"/>
            <a:ext cx="1752600" cy="1241425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Legend</a:t>
            </a:r>
          </a:p>
          <a:p>
            <a:pPr algn="ctr">
              <a:defRPr/>
            </a:pPr>
            <a:endParaRPr lang="en-US" sz="12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defRPr/>
            </a:pPr>
            <a:r>
              <a:rPr lang="en-US" sz="1100" dirty="0">
                <a:latin typeface="Georgia" panose="02040502050405020303" pitchFamily="18" charset="0"/>
                <a:cs typeface="Arial" panose="020B0604020202020204" pitchFamily="34" charset="0"/>
              </a:rPr>
              <a:t>Sector Plans</a:t>
            </a:r>
          </a:p>
          <a:p>
            <a:pPr algn="r">
              <a:lnSpc>
                <a:spcPct val="150000"/>
              </a:lnSpc>
              <a:defRPr/>
            </a:pPr>
            <a:r>
              <a:rPr lang="en-US" sz="1100" dirty="0">
                <a:latin typeface="Georgia" panose="02040502050405020303" pitchFamily="18" charset="0"/>
                <a:cs typeface="Arial" panose="020B0604020202020204" pitchFamily="34" charset="0"/>
              </a:rPr>
              <a:t>City Names   </a:t>
            </a:r>
          </a:p>
          <a:p>
            <a:pPr algn="r">
              <a:lnSpc>
                <a:spcPct val="150000"/>
              </a:lnSpc>
              <a:defRPr/>
            </a:pPr>
            <a:r>
              <a:rPr lang="en-US" sz="1100" dirty="0">
                <a:latin typeface="Georgia" panose="02040502050405020303" pitchFamily="18" charset="0"/>
                <a:cs typeface="Arial" panose="020B0604020202020204" pitchFamily="34" charset="0"/>
              </a:rPr>
              <a:t>Road Way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1752600" y="5807075"/>
            <a:ext cx="7032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 Narrow" panose="020B0606020202030204" pitchFamily="34" charset="0"/>
              </a:rPr>
              <a:t>Rockville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905000" y="6172200"/>
            <a:ext cx="32385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8" name="Picture 3" descr="C:\Users\public.Leviathan\Documents\Zheng\MWCOG Model\105px-US_29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3625850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4" descr="C:\Users\public.Leviathan\Documents\Zheng\MWCOG Model\131px-I-495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5040313"/>
            <a:ext cx="2047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5" descr="C:\Users\public.Leviathan\Documents\Zheng\MWCOG Model\131px-I-270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760538"/>
            <a:ext cx="190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6" descr="C:\Users\public.Leviathan\Documents\Zheng\MWCOG Model\131px-MD_Route_355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808663"/>
            <a:ext cx="2476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16"/>
          <p:cNvSpPr/>
          <p:nvPr/>
        </p:nvSpPr>
        <p:spPr>
          <a:xfrm>
            <a:off x="4545013" y="2760663"/>
            <a:ext cx="450850" cy="746125"/>
          </a:xfrm>
          <a:custGeom>
            <a:avLst/>
            <a:gdLst>
              <a:gd name="connsiteX0" fmla="*/ 83344 w 450057"/>
              <a:gd name="connsiteY0" fmla="*/ 0 h 747712"/>
              <a:gd name="connsiteX1" fmla="*/ 245269 w 450057"/>
              <a:gd name="connsiteY1" fmla="*/ 35719 h 747712"/>
              <a:gd name="connsiteX2" fmla="*/ 345282 w 450057"/>
              <a:gd name="connsiteY2" fmla="*/ 21431 h 747712"/>
              <a:gd name="connsiteX3" fmla="*/ 423863 w 450057"/>
              <a:gd name="connsiteY3" fmla="*/ 0 h 747712"/>
              <a:gd name="connsiteX4" fmla="*/ 450057 w 450057"/>
              <a:gd name="connsiteY4" fmla="*/ 135731 h 747712"/>
              <a:gd name="connsiteX5" fmla="*/ 440532 w 450057"/>
              <a:gd name="connsiteY5" fmla="*/ 259556 h 747712"/>
              <a:gd name="connsiteX6" fmla="*/ 411957 w 450057"/>
              <a:gd name="connsiteY6" fmla="*/ 342900 h 747712"/>
              <a:gd name="connsiteX7" fmla="*/ 338138 w 450057"/>
              <a:gd name="connsiteY7" fmla="*/ 495300 h 747712"/>
              <a:gd name="connsiteX8" fmla="*/ 247650 w 450057"/>
              <a:gd name="connsiteY8" fmla="*/ 635794 h 747712"/>
              <a:gd name="connsiteX9" fmla="*/ 130969 w 450057"/>
              <a:gd name="connsiteY9" fmla="*/ 747712 h 747712"/>
              <a:gd name="connsiteX10" fmla="*/ 97632 w 450057"/>
              <a:gd name="connsiteY10" fmla="*/ 728662 h 747712"/>
              <a:gd name="connsiteX11" fmla="*/ 102394 w 450057"/>
              <a:gd name="connsiteY11" fmla="*/ 688181 h 747712"/>
              <a:gd name="connsiteX12" fmla="*/ 54769 w 450057"/>
              <a:gd name="connsiteY12" fmla="*/ 614362 h 747712"/>
              <a:gd name="connsiteX13" fmla="*/ 0 w 450057"/>
              <a:gd name="connsiteY13" fmla="*/ 583406 h 747712"/>
              <a:gd name="connsiteX14" fmla="*/ 16669 w 450057"/>
              <a:gd name="connsiteY14" fmla="*/ 328612 h 747712"/>
              <a:gd name="connsiteX15" fmla="*/ 52388 w 450057"/>
              <a:gd name="connsiteY15" fmla="*/ 126206 h 747712"/>
              <a:gd name="connsiteX16" fmla="*/ 83344 w 450057"/>
              <a:gd name="connsiteY16" fmla="*/ 0 h 74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0057" h="747712">
                <a:moveTo>
                  <a:pt x="83344" y="0"/>
                </a:moveTo>
                <a:lnTo>
                  <a:pt x="245269" y="35719"/>
                </a:lnTo>
                <a:lnTo>
                  <a:pt x="345282" y="21431"/>
                </a:lnTo>
                <a:lnTo>
                  <a:pt x="423863" y="0"/>
                </a:lnTo>
                <a:lnTo>
                  <a:pt x="450057" y="135731"/>
                </a:lnTo>
                <a:lnTo>
                  <a:pt x="440532" y="259556"/>
                </a:lnTo>
                <a:lnTo>
                  <a:pt x="411957" y="342900"/>
                </a:lnTo>
                <a:lnTo>
                  <a:pt x="338138" y="495300"/>
                </a:lnTo>
                <a:lnTo>
                  <a:pt x="247650" y="635794"/>
                </a:lnTo>
                <a:lnTo>
                  <a:pt x="130969" y="747712"/>
                </a:lnTo>
                <a:lnTo>
                  <a:pt x="97632" y="728662"/>
                </a:lnTo>
                <a:lnTo>
                  <a:pt x="102394" y="688181"/>
                </a:lnTo>
                <a:lnTo>
                  <a:pt x="54769" y="614362"/>
                </a:lnTo>
                <a:lnTo>
                  <a:pt x="0" y="583406"/>
                </a:lnTo>
                <a:lnTo>
                  <a:pt x="16669" y="328612"/>
                </a:lnTo>
                <a:lnTo>
                  <a:pt x="52388" y="126206"/>
                </a:lnTo>
                <a:lnTo>
                  <a:pt x="83344" y="0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659188" y="3119438"/>
            <a:ext cx="457200" cy="681037"/>
          </a:xfrm>
          <a:custGeom>
            <a:avLst/>
            <a:gdLst>
              <a:gd name="connsiteX0" fmla="*/ 409575 w 457200"/>
              <a:gd name="connsiteY0" fmla="*/ 257175 h 681037"/>
              <a:gd name="connsiteX1" fmla="*/ 402432 w 457200"/>
              <a:gd name="connsiteY1" fmla="*/ 340518 h 681037"/>
              <a:gd name="connsiteX2" fmla="*/ 345282 w 457200"/>
              <a:gd name="connsiteY2" fmla="*/ 461962 h 681037"/>
              <a:gd name="connsiteX3" fmla="*/ 354807 w 457200"/>
              <a:gd name="connsiteY3" fmla="*/ 566737 h 681037"/>
              <a:gd name="connsiteX4" fmla="*/ 309563 w 457200"/>
              <a:gd name="connsiteY4" fmla="*/ 583406 h 681037"/>
              <a:gd name="connsiteX5" fmla="*/ 278607 w 457200"/>
              <a:gd name="connsiteY5" fmla="*/ 631031 h 681037"/>
              <a:gd name="connsiteX6" fmla="*/ 259557 w 457200"/>
              <a:gd name="connsiteY6" fmla="*/ 681037 h 681037"/>
              <a:gd name="connsiteX7" fmla="*/ 211932 w 457200"/>
              <a:gd name="connsiteY7" fmla="*/ 666750 h 681037"/>
              <a:gd name="connsiteX8" fmla="*/ 164307 w 457200"/>
              <a:gd name="connsiteY8" fmla="*/ 673893 h 681037"/>
              <a:gd name="connsiteX9" fmla="*/ 54769 w 457200"/>
              <a:gd name="connsiteY9" fmla="*/ 514350 h 681037"/>
              <a:gd name="connsiteX10" fmla="*/ 64294 w 457200"/>
              <a:gd name="connsiteY10" fmla="*/ 361950 h 681037"/>
              <a:gd name="connsiteX11" fmla="*/ 0 w 457200"/>
              <a:gd name="connsiteY11" fmla="*/ 252412 h 681037"/>
              <a:gd name="connsiteX12" fmla="*/ 21432 w 457200"/>
              <a:gd name="connsiteY12" fmla="*/ 111918 h 681037"/>
              <a:gd name="connsiteX13" fmla="*/ 90488 w 457200"/>
              <a:gd name="connsiteY13" fmla="*/ 95250 h 681037"/>
              <a:gd name="connsiteX14" fmla="*/ 157163 w 457200"/>
              <a:gd name="connsiteY14" fmla="*/ 23812 h 681037"/>
              <a:gd name="connsiteX15" fmla="*/ 264319 w 457200"/>
              <a:gd name="connsiteY15" fmla="*/ 9525 h 681037"/>
              <a:gd name="connsiteX16" fmla="*/ 373857 w 457200"/>
              <a:gd name="connsiteY16" fmla="*/ 0 h 681037"/>
              <a:gd name="connsiteX17" fmla="*/ 457200 w 457200"/>
              <a:gd name="connsiteY17" fmla="*/ 80962 h 681037"/>
              <a:gd name="connsiteX18" fmla="*/ 402432 w 457200"/>
              <a:gd name="connsiteY18" fmla="*/ 130968 h 681037"/>
              <a:gd name="connsiteX19" fmla="*/ 381000 w 457200"/>
              <a:gd name="connsiteY19" fmla="*/ 190500 h 681037"/>
              <a:gd name="connsiteX20" fmla="*/ 409575 w 457200"/>
              <a:gd name="connsiteY20" fmla="*/ 257175 h 68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200" h="681037">
                <a:moveTo>
                  <a:pt x="409575" y="257175"/>
                </a:moveTo>
                <a:lnTo>
                  <a:pt x="402432" y="340518"/>
                </a:lnTo>
                <a:lnTo>
                  <a:pt x="345282" y="461962"/>
                </a:lnTo>
                <a:lnTo>
                  <a:pt x="354807" y="566737"/>
                </a:lnTo>
                <a:lnTo>
                  <a:pt x="309563" y="583406"/>
                </a:lnTo>
                <a:lnTo>
                  <a:pt x="278607" y="631031"/>
                </a:lnTo>
                <a:lnTo>
                  <a:pt x="259557" y="681037"/>
                </a:lnTo>
                <a:lnTo>
                  <a:pt x="211932" y="666750"/>
                </a:lnTo>
                <a:lnTo>
                  <a:pt x="164307" y="673893"/>
                </a:lnTo>
                <a:lnTo>
                  <a:pt x="54769" y="514350"/>
                </a:lnTo>
                <a:lnTo>
                  <a:pt x="64294" y="361950"/>
                </a:lnTo>
                <a:lnTo>
                  <a:pt x="0" y="252412"/>
                </a:lnTo>
                <a:lnTo>
                  <a:pt x="21432" y="111918"/>
                </a:lnTo>
                <a:lnTo>
                  <a:pt x="90488" y="95250"/>
                </a:lnTo>
                <a:lnTo>
                  <a:pt x="157163" y="23812"/>
                </a:lnTo>
                <a:lnTo>
                  <a:pt x="264319" y="9525"/>
                </a:lnTo>
                <a:lnTo>
                  <a:pt x="373857" y="0"/>
                </a:lnTo>
                <a:lnTo>
                  <a:pt x="457200" y="80962"/>
                </a:lnTo>
                <a:lnTo>
                  <a:pt x="402432" y="130968"/>
                </a:lnTo>
                <a:lnTo>
                  <a:pt x="381000" y="190500"/>
                </a:lnTo>
                <a:lnTo>
                  <a:pt x="409575" y="257175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74" name="TextBox 18"/>
          <p:cNvSpPr txBox="1">
            <a:spLocks noChangeArrowheads="1"/>
          </p:cNvSpPr>
          <p:nvPr/>
        </p:nvSpPr>
        <p:spPr bwMode="auto">
          <a:xfrm>
            <a:off x="4249738" y="3470275"/>
            <a:ext cx="7794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b="1">
                <a:latin typeface="Arial Narrow" panose="020B0606020202030204" pitchFamily="34" charset="0"/>
              </a:rPr>
              <a:t>Gaithersburg</a:t>
            </a:r>
          </a:p>
        </p:txBody>
      </p:sp>
      <p:sp>
        <p:nvSpPr>
          <p:cNvPr id="20" name="Freeform 19"/>
          <p:cNvSpPr/>
          <p:nvPr/>
        </p:nvSpPr>
        <p:spPr>
          <a:xfrm>
            <a:off x="5227638" y="4362450"/>
            <a:ext cx="230187" cy="300038"/>
          </a:xfrm>
          <a:custGeom>
            <a:avLst/>
            <a:gdLst>
              <a:gd name="connsiteX0" fmla="*/ 116681 w 230981"/>
              <a:gd name="connsiteY0" fmla="*/ 300038 h 300038"/>
              <a:gd name="connsiteX1" fmla="*/ 0 w 230981"/>
              <a:gd name="connsiteY1" fmla="*/ 130969 h 300038"/>
              <a:gd name="connsiteX2" fmla="*/ 23812 w 230981"/>
              <a:gd name="connsiteY2" fmla="*/ 78581 h 300038"/>
              <a:gd name="connsiteX3" fmla="*/ 100012 w 230981"/>
              <a:gd name="connsiteY3" fmla="*/ 0 h 300038"/>
              <a:gd name="connsiteX4" fmla="*/ 180975 w 230981"/>
              <a:gd name="connsiteY4" fmla="*/ 35719 h 300038"/>
              <a:gd name="connsiteX5" fmla="*/ 230981 w 230981"/>
              <a:gd name="connsiteY5" fmla="*/ 40481 h 300038"/>
              <a:gd name="connsiteX6" fmla="*/ 228600 w 230981"/>
              <a:gd name="connsiteY6" fmla="*/ 121444 h 300038"/>
              <a:gd name="connsiteX7" fmla="*/ 173831 w 230981"/>
              <a:gd name="connsiteY7" fmla="*/ 190500 h 300038"/>
              <a:gd name="connsiteX8" fmla="*/ 221456 w 230981"/>
              <a:gd name="connsiteY8" fmla="*/ 295275 h 300038"/>
              <a:gd name="connsiteX9" fmla="*/ 116681 w 230981"/>
              <a:gd name="connsiteY9" fmla="*/ 300038 h 30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981" h="300038">
                <a:moveTo>
                  <a:pt x="116681" y="300038"/>
                </a:moveTo>
                <a:lnTo>
                  <a:pt x="0" y="130969"/>
                </a:lnTo>
                <a:lnTo>
                  <a:pt x="23812" y="78581"/>
                </a:lnTo>
                <a:lnTo>
                  <a:pt x="100012" y="0"/>
                </a:lnTo>
                <a:lnTo>
                  <a:pt x="180975" y="35719"/>
                </a:lnTo>
                <a:lnTo>
                  <a:pt x="230981" y="40481"/>
                </a:lnTo>
                <a:cubicBezTo>
                  <a:pt x="230187" y="67469"/>
                  <a:pt x="229394" y="94456"/>
                  <a:pt x="228600" y="121444"/>
                </a:cubicBezTo>
                <a:lnTo>
                  <a:pt x="173831" y="190500"/>
                </a:lnTo>
                <a:lnTo>
                  <a:pt x="221456" y="295275"/>
                </a:lnTo>
                <a:lnTo>
                  <a:pt x="116681" y="300038"/>
                </a:lnTo>
                <a:close/>
              </a:path>
            </a:pathLst>
          </a:custGeom>
          <a:solidFill>
            <a:srgbClr val="FFFF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037138" y="4552950"/>
            <a:ext cx="752475" cy="409575"/>
          </a:xfrm>
          <a:custGeom>
            <a:avLst/>
            <a:gdLst>
              <a:gd name="connsiteX0" fmla="*/ 102394 w 752475"/>
              <a:gd name="connsiteY0" fmla="*/ 7144 h 409575"/>
              <a:gd name="connsiteX1" fmla="*/ 202406 w 752475"/>
              <a:gd name="connsiteY1" fmla="*/ 0 h 409575"/>
              <a:gd name="connsiteX2" fmla="*/ 302419 w 752475"/>
              <a:gd name="connsiteY2" fmla="*/ 138113 h 409575"/>
              <a:gd name="connsiteX3" fmla="*/ 547687 w 752475"/>
              <a:gd name="connsiteY3" fmla="*/ 114300 h 409575"/>
              <a:gd name="connsiteX4" fmla="*/ 566737 w 752475"/>
              <a:gd name="connsiteY4" fmla="*/ 154781 h 409575"/>
              <a:gd name="connsiteX5" fmla="*/ 752475 w 752475"/>
              <a:gd name="connsiteY5" fmla="*/ 140494 h 409575"/>
              <a:gd name="connsiteX6" fmla="*/ 678656 w 752475"/>
              <a:gd name="connsiteY6" fmla="*/ 266700 h 409575"/>
              <a:gd name="connsiteX7" fmla="*/ 673894 w 752475"/>
              <a:gd name="connsiteY7" fmla="*/ 321469 h 409575"/>
              <a:gd name="connsiteX8" fmla="*/ 690562 w 752475"/>
              <a:gd name="connsiteY8" fmla="*/ 409575 h 409575"/>
              <a:gd name="connsiteX9" fmla="*/ 469106 w 752475"/>
              <a:gd name="connsiteY9" fmla="*/ 161925 h 409575"/>
              <a:gd name="connsiteX10" fmla="*/ 388144 w 752475"/>
              <a:gd name="connsiteY10" fmla="*/ 166688 h 409575"/>
              <a:gd name="connsiteX11" fmla="*/ 347662 w 752475"/>
              <a:gd name="connsiteY11" fmla="*/ 150019 h 409575"/>
              <a:gd name="connsiteX12" fmla="*/ 276225 w 752475"/>
              <a:gd name="connsiteY12" fmla="*/ 166688 h 409575"/>
              <a:gd name="connsiteX13" fmla="*/ 245269 w 752475"/>
              <a:gd name="connsiteY13" fmla="*/ 190500 h 409575"/>
              <a:gd name="connsiteX14" fmla="*/ 202406 w 752475"/>
              <a:gd name="connsiteY14" fmla="*/ 321469 h 409575"/>
              <a:gd name="connsiteX15" fmla="*/ 83344 w 752475"/>
              <a:gd name="connsiteY15" fmla="*/ 319088 h 409575"/>
              <a:gd name="connsiteX16" fmla="*/ 76200 w 752475"/>
              <a:gd name="connsiteY16" fmla="*/ 104775 h 409575"/>
              <a:gd name="connsiteX17" fmla="*/ 0 w 752475"/>
              <a:gd name="connsiteY17" fmla="*/ 90488 h 409575"/>
              <a:gd name="connsiteX18" fmla="*/ 7144 w 752475"/>
              <a:gd name="connsiteY18" fmla="*/ 45244 h 409575"/>
              <a:gd name="connsiteX19" fmla="*/ 107156 w 752475"/>
              <a:gd name="connsiteY19" fmla="*/ 64294 h 409575"/>
              <a:gd name="connsiteX20" fmla="*/ 102394 w 752475"/>
              <a:gd name="connsiteY20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2475" h="409575">
                <a:moveTo>
                  <a:pt x="102394" y="7144"/>
                </a:moveTo>
                <a:lnTo>
                  <a:pt x="202406" y="0"/>
                </a:lnTo>
                <a:lnTo>
                  <a:pt x="302419" y="138113"/>
                </a:lnTo>
                <a:lnTo>
                  <a:pt x="547687" y="114300"/>
                </a:lnTo>
                <a:lnTo>
                  <a:pt x="566737" y="154781"/>
                </a:lnTo>
                <a:lnTo>
                  <a:pt x="752475" y="140494"/>
                </a:lnTo>
                <a:lnTo>
                  <a:pt x="678656" y="266700"/>
                </a:lnTo>
                <a:lnTo>
                  <a:pt x="673894" y="321469"/>
                </a:lnTo>
                <a:lnTo>
                  <a:pt x="690562" y="409575"/>
                </a:lnTo>
                <a:lnTo>
                  <a:pt x="469106" y="161925"/>
                </a:lnTo>
                <a:lnTo>
                  <a:pt x="388144" y="166688"/>
                </a:lnTo>
                <a:lnTo>
                  <a:pt x="347662" y="150019"/>
                </a:lnTo>
                <a:lnTo>
                  <a:pt x="276225" y="166688"/>
                </a:lnTo>
                <a:lnTo>
                  <a:pt x="245269" y="190500"/>
                </a:lnTo>
                <a:lnTo>
                  <a:pt x="202406" y="321469"/>
                </a:lnTo>
                <a:lnTo>
                  <a:pt x="83344" y="319088"/>
                </a:lnTo>
                <a:lnTo>
                  <a:pt x="76200" y="104775"/>
                </a:lnTo>
                <a:lnTo>
                  <a:pt x="0" y="90488"/>
                </a:lnTo>
                <a:lnTo>
                  <a:pt x="7144" y="45244"/>
                </a:lnTo>
                <a:lnTo>
                  <a:pt x="107156" y="64294"/>
                </a:lnTo>
                <a:lnTo>
                  <a:pt x="102394" y="7144"/>
                </a:lnTo>
                <a:close/>
              </a:path>
            </a:pathLst>
          </a:custGeom>
          <a:solidFill>
            <a:srgbClr val="C00000">
              <a:alpha val="30000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77" name="TextBox 21"/>
          <p:cNvSpPr txBox="1">
            <a:spLocks noChangeArrowheads="1"/>
          </p:cNvSpPr>
          <p:nvPr/>
        </p:nvSpPr>
        <p:spPr bwMode="auto">
          <a:xfrm>
            <a:off x="2105025" y="4624388"/>
            <a:ext cx="1147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C00000"/>
                </a:solidFill>
                <a:latin typeface="Arial Narrow" panose="020B0606020202030204" pitchFamily="34" charset="0"/>
              </a:rPr>
              <a:t>GREAT SENECA </a:t>
            </a:r>
          </a:p>
          <a:p>
            <a:pPr algn="ctr"/>
            <a:r>
              <a:rPr lang="en-US" altLang="en-US" sz="900" b="1">
                <a:solidFill>
                  <a:srgbClr val="C00000"/>
                </a:solidFill>
                <a:latin typeface="Arial Narrow" panose="020B0606020202030204" pitchFamily="34" charset="0"/>
              </a:rPr>
              <a:t>SCIENCE CORRIDOR</a:t>
            </a:r>
          </a:p>
        </p:txBody>
      </p:sp>
      <p:cxnSp>
        <p:nvCxnSpPr>
          <p:cNvPr id="23" name="Straight Arrow Connector 22"/>
          <p:cNvCxnSpPr>
            <a:endCxn id="18" idx="9"/>
          </p:cNvCxnSpPr>
          <p:nvPr/>
        </p:nvCxnSpPr>
        <p:spPr>
          <a:xfrm flipV="1">
            <a:off x="3098800" y="3633788"/>
            <a:ext cx="615950" cy="1074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098800" y="3630613"/>
            <a:ext cx="1120775" cy="1077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098800" y="4024313"/>
            <a:ext cx="1225550" cy="682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481" name="TextBox 25"/>
          <p:cNvSpPr txBox="1">
            <a:spLocks noChangeArrowheads="1"/>
          </p:cNvSpPr>
          <p:nvPr/>
        </p:nvSpPr>
        <p:spPr bwMode="auto">
          <a:xfrm>
            <a:off x="5534025" y="1722438"/>
            <a:ext cx="12112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C00000"/>
                </a:solidFill>
                <a:latin typeface="Arial Narrow" panose="020B0606020202030204" pitchFamily="34" charset="0"/>
              </a:rPr>
              <a:t>WASHINGTON GROVE</a:t>
            </a:r>
          </a:p>
        </p:txBody>
      </p:sp>
      <p:sp>
        <p:nvSpPr>
          <p:cNvPr id="19482" name="TextBox 26"/>
          <p:cNvSpPr txBox="1">
            <a:spLocks noChangeArrowheads="1"/>
          </p:cNvSpPr>
          <p:nvPr/>
        </p:nvSpPr>
        <p:spPr bwMode="auto">
          <a:xfrm>
            <a:off x="6261100" y="2105025"/>
            <a:ext cx="8842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C00000"/>
                </a:solidFill>
                <a:latin typeface="Arial Narrow" panose="020B0606020202030204" pitchFamily="34" charset="0"/>
              </a:rPr>
              <a:t>SHADY GROVE</a:t>
            </a:r>
          </a:p>
        </p:txBody>
      </p:sp>
      <p:sp>
        <p:nvSpPr>
          <p:cNvPr id="19483" name="TextBox 27"/>
          <p:cNvSpPr txBox="1">
            <a:spLocks noChangeArrowheads="1"/>
          </p:cNvSpPr>
          <p:nvPr/>
        </p:nvSpPr>
        <p:spPr bwMode="auto">
          <a:xfrm>
            <a:off x="1676400" y="5576888"/>
            <a:ext cx="8842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C00000"/>
                </a:solidFill>
                <a:latin typeface="Arial Narrow" panose="020B0606020202030204" pitchFamily="34" charset="0"/>
              </a:rPr>
              <a:t>SHADY GROVE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029200" y="1952625"/>
            <a:ext cx="760413" cy="866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9474" idx="3"/>
          </p:cNvCxnSpPr>
          <p:nvPr/>
        </p:nvCxnSpPr>
        <p:spPr>
          <a:xfrm flipH="1">
            <a:off x="5029200" y="2336800"/>
            <a:ext cx="1349375" cy="1249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486" name="TextBox 30"/>
          <p:cNvSpPr txBox="1">
            <a:spLocks noChangeArrowheads="1"/>
          </p:cNvSpPr>
          <p:nvPr/>
        </p:nvSpPr>
        <p:spPr bwMode="auto">
          <a:xfrm>
            <a:off x="3652838" y="5753100"/>
            <a:ext cx="7826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C00000"/>
                </a:solidFill>
                <a:latin typeface="Arial Narrow" panose="020B0606020202030204" pitchFamily="34" charset="0"/>
              </a:rPr>
              <a:t>WHITE FLINT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306888" y="4960938"/>
            <a:ext cx="1054100" cy="792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488" name="TextBox 32"/>
          <p:cNvSpPr txBox="1">
            <a:spLocks noChangeArrowheads="1"/>
          </p:cNvSpPr>
          <p:nvPr/>
        </p:nvSpPr>
        <p:spPr bwMode="auto">
          <a:xfrm>
            <a:off x="4275138" y="6002338"/>
            <a:ext cx="8016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C00000"/>
                </a:solidFill>
                <a:latin typeface="Arial Narrow" panose="020B0606020202030204" pitchFamily="34" charset="0"/>
              </a:rPr>
              <a:t>GROSVENOR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437188" y="2852738"/>
            <a:ext cx="1336675" cy="1509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5268913" y="4706938"/>
            <a:ext cx="336550" cy="279400"/>
          </a:xfrm>
          <a:custGeom>
            <a:avLst/>
            <a:gdLst>
              <a:gd name="connsiteX0" fmla="*/ 45244 w 335757"/>
              <a:gd name="connsiteY0" fmla="*/ 33338 h 278607"/>
              <a:gd name="connsiteX1" fmla="*/ 104775 w 335757"/>
              <a:gd name="connsiteY1" fmla="*/ 0 h 278607"/>
              <a:gd name="connsiteX2" fmla="*/ 157163 w 335757"/>
              <a:gd name="connsiteY2" fmla="*/ 30957 h 278607"/>
              <a:gd name="connsiteX3" fmla="*/ 214313 w 335757"/>
              <a:gd name="connsiteY3" fmla="*/ 23813 h 278607"/>
              <a:gd name="connsiteX4" fmla="*/ 335757 w 335757"/>
              <a:gd name="connsiteY4" fmla="*/ 150019 h 278607"/>
              <a:gd name="connsiteX5" fmla="*/ 285750 w 335757"/>
              <a:gd name="connsiteY5" fmla="*/ 207169 h 278607"/>
              <a:gd name="connsiteX6" fmla="*/ 230982 w 335757"/>
              <a:gd name="connsiteY6" fmla="*/ 214313 h 278607"/>
              <a:gd name="connsiteX7" fmla="*/ 238125 w 335757"/>
              <a:gd name="connsiteY7" fmla="*/ 273844 h 278607"/>
              <a:gd name="connsiteX8" fmla="*/ 159544 w 335757"/>
              <a:gd name="connsiteY8" fmla="*/ 278607 h 278607"/>
              <a:gd name="connsiteX9" fmla="*/ 90488 w 335757"/>
              <a:gd name="connsiteY9" fmla="*/ 252413 h 278607"/>
              <a:gd name="connsiteX10" fmla="*/ 92869 w 335757"/>
              <a:gd name="connsiteY10" fmla="*/ 171450 h 278607"/>
              <a:gd name="connsiteX11" fmla="*/ 0 w 335757"/>
              <a:gd name="connsiteY11" fmla="*/ 173832 h 278607"/>
              <a:gd name="connsiteX12" fmla="*/ 45244 w 335757"/>
              <a:gd name="connsiteY12" fmla="*/ 33338 h 27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757" h="278607">
                <a:moveTo>
                  <a:pt x="45244" y="33338"/>
                </a:moveTo>
                <a:lnTo>
                  <a:pt x="104775" y="0"/>
                </a:lnTo>
                <a:lnTo>
                  <a:pt x="157163" y="30957"/>
                </a:lnTo>
                <a:lnTo>
                  <a:pt x="214313" y="23813"/>
                </a:lnTo>
                <a:lnTo>
                  <a:pt x="335757" y="150019"/>
                </a:lnTo>
                <a:lnTo>
                  <a:pt x="285750" y="207169"/>
                </a:lnTo>
                <a:lnTo>
                  <a:pt x="230982" y="214313"/>
                </a:lnTo>
                <a:lnTo>
                  <a:pt x="238125" y="273844"/>
                </a:lnTo>
                <a:lnTo>
                  <a:pt x="159544" y="278607"/>
                </a:lnTo>
                <a:lnTo>
                  <a:pt x="90488" y="252413"/>
                </a:lnTo>
                <a:cubicBezTo>
                  <a:pt x="91282" y="225425"/>
                  <a:pt x="92075" y="198438"/>
                  <a:pt x="92869" y="171450"/>
                </a:cubicBezTo>
                <a:lnTo>
                  <a:pt x="0" y="173832"/>
                </a:lnTo>
                <a:lnTo>
                  <a:pt x="45244" y="33338"/>
                </a:lnTo>
                <a:close/>
              </a:path>
            </a:pathLst>
          </a:custGeom>
          <a:solidFill>
            <a:srgbClr val="C00000">
              <a:alpha val="30000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249738" y="3829050"/>
            <a:ext cx="361950" cy="295275"/>
          </a:xfrm>
          <a:custGeom>
            <a:avLst/>
            <a:gdLst>
              <a:gd name="connsiteX0" fmla="*/ 261938 w 361950"/>
              <a:gd name="connsiteY0" fmla="*/ 295275 h 295275"/>
              <a:gd name="connsiteX1" fmla="*/ 185738 w 361950"/>
              <a:gd name="connsiteY1" fmla="*/ 245269 h 295275"/>
              <a:gd name="connsiteX2" fmla="*/ 128588 w 361950"/>
              <a:gd name="connsiteY2" fmla="*/ 245269 h 295275"/>
              <a:gd name="connsiteX3" fmla="*/ 73819 w 361950"/>
              <a:gd name="connsiteY3" fmla="*/ 195263 h 295275"/>
              <a:gd name="connsiteX4" fmla="*/ 0 w 361950"/>
              <a:gd name="connsiteY4" fmla="*/ 166688 h 295275"/>
              <a:gd name="connsiteX5" fmla="*/ 23813 w 361950"/>
              <a:gd name="connsiteY5" fmla="*/ 92869 h 295275"/>
              <a:gd name="connsiteX6" fmla="*/ 80963 w 361950"/>
              <a:gd name="connsiteY6" fmla="*/ 111919 h 295275"/>
              <a:gd name="connsiteX7" fmla="*/ 121444 w 361950"/>
              <a:gd name="connsiteY7" fmla="*/ 4763 h 295275"/>
              <a:gd name="connsiteX8" fmla="*/ 183357 w 361950"/>
              <a:gd name="connsiteY8" fmla="*/ 0 h 295275"/>
              <a:gd name="connsiteX9" fmla="*/ 307182 w 361950"/>
              <a:gd name="connsiteY9" fmla="*/ 64294 h 295275"/>
              <a:gd name="connsiteX10" fmla="*/ 335757 w 361950"/>
              <a:gd name="connsiteY10" fmla="*/ 38100 h 295275"/>
              <a:gd name="connsiteX11" fmla="*/ 361950 w 361950"/>
              <a:gd name="connsiteY11" fmla="*/ 71438 h 295275"/>
              <a:gd name="connsiteX12" fmla="*/ 261938 w 361950"/>
              <a:gd name="connsiteY12" fmla="*/ 295275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1950" h="295275">
                <a:moveTo>
                  <a:pt x="261938" y="295275"/>
                </a:moveTo>
                <a:lnTo>
                  <a:pt x="185738" y="245269"/>
                </a:lnTo>
                <a:lnTo>
                  <a:pt x="128588" y="245269"/>
                </a:lnTo>
                <a:lnTo>
                  <a:pt x="73819" y="195263"/>
                </a:lnTo>
                <a:lnTo>
                  <a:pt x="0" y="166688"/>
                </a:lnTo>
                <a:lnTo>
                  <a:pt x="23813" y="92869"/>
                </a:lnTo>
                <a:lnTo>
                  <a:pt x="80963" y="111919"/>
                </a:lnTo>
                <a:lnTo>
                  <a:pt x="121444" y="4763"/>
                </a:lnTo>
                <a:lnTo>
                  <a:pt x="183357" y="0"/>
                </a:lnTo>
                <a:lnTo>
                  <a:pt x="307182" y="64294"/>
                </a:lnTo>
                <a:lnTo>
                  <a:pt x="335757" y="38100"/>
                </a:lnTo>
                <a:lnTo>
                  <a:pt x="361950" y="71438"/>
                </a:lnTo>
                <a:lnTo>
                  <a:pt x="261938" y="295275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183063" y="3467100"/>
            <a:ext cx="246062" cy="271463"/>
          </a:xfrm>
          <a:custGeom>
            <a:avLst/>
            <a:gdLst>
              <a:gd name="connsiteX0" fmla="*/ 69057 w 245269"/>
              <a:gd name="connsiteY0" fmla="*/ 0 h 271463"/>
              <a:gd name="connsiteX1" fmla="*/ 245269 w 245269"/>
              <a:gd name="connsiteY1" fmla="*/ 30956 h 271463"/>
              <a:gd name="connsiteX2" fmla="*/ 169069 w 245269"/>
              <a:gd name="connsiteY2" fmla="*/ 216694 h 271463"/>
              <a:gd name="connsiteX3" fmla="*/ 114300 w 245269"/>
              <a:gd name="connsiteY3" fmla="*/ 271463 h 271463"/>
              <a:gd name="connsiteX4" fmla="*/ 52388 w 245269"/>
              <a:gd name="connsiteY4" fmla="*/ 228600 h 271463"/>
              <a:gd name="connsiteX5" fmla="*/ 35719 w 245269"/>
              <a:gd name="connsiteY5" fmla="*/ 164306 h 271463"/>
              <a:gd name="connsiteX6" fmla="*/ 0 w 245269"/>
              <a:gd name="connsiteY6" fmla="*/ 142875 h 271463"/>
              <a:gd name="connsiteX7" fmla="*/ 42863 w 245269"/>
              <a:gd name="connsiteY7" fmla="*/ 88106 h 271463"/>
              <a:gd name="connsiteX8" fmla="*/ 69057 w 245269"/>
              <a:gd name="connsiteY8" fmla="*/ 0 h 27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269" h="271463">
                <a:moveTo>
                  <a:pt x="69057" y="0"/>
                </a:moveTo>
                <a:lnTo>
                  <a:pt x="245269" y="30956"/>
                </a:lnTo>
                <a:lnTo>
                  <a:pt x="169069" y="216694"/>
                </a:lnTo>
                <a:lnTo>
                  <a:pt x="114300" y="271463"/>
                </a:lnTo>
                <a:lnTo>
                  <a:pt x="52388" y="228600"/>
                </a:lnTo>
                <a:lnTo>
                  <a:pt x="35719" y="164306"/>
                </a:lnTo>
                <a:lnTo>
                  <a:pt x="0" y="142875"/>
                </a:lnTo>
                <a:lnTo>
                  <a:pt x="42863" y="88106"/>
                </a:lnTo>
                <a:lnTo>
                  <a:pt x="69057" y="0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598988" y="3538538"/>
            <a:ext cx="468312" cy="422275"/>
          </a:xfrm>
          <a:custGeom>
            <a:avLst/>
            <a:gdLst>
              <a:gd name="connsiteX0" fmla="*/ 57150 w 469106"/>
              <a:gd name="connsiteY0" fmla="*/ 142875 h 421481"/>
              <a:gd name="connsiteX1" fmla="*/ 0 w 469106"/>
              <a:gd name="connsiteY1" fmla="*/ 235743 h 421481"/>
              <a:gd name="connsiteX2" fmla="*/ 85725 w 469106"/>
              <a:gd name="connsiteY2" fmla="*/ 280987 h 421481"/>
              <a:gd name="connsiteX3" fmla="*/ 152400 w 469106"/>
              <a:gd name="connsiteY3" fmla="*/ 359568 h 421481"/>
              <a:gd name="connsiteX4" fmla="*/ 185737 w 469106"/>
              <a:gd name="connsiteY4" fmla="*/ 421481 h 421481"/>
              <a:gd name="connsiteX5" fmla="*/ 219075 w 469106"/>
              <a:gd name="connsiteY5" fmla="*/ 400050 h 421481"/>
              <a:gd name="connsiteX6" fmla="*/ 378619 w 469106"/>
              <a:gd name="connsiteY6" fmla="*/ 400050 h 421481"/>
              <a:gd name="connsiteX7" fmla="*/ 469106 w 469106"/>
              <a:gd name="connsiteY7" fmla="*/ 330993 h 421481"/>
              <a:gd name="connsiteX8" fmla="*/ 397669 w 469106"/>
              <a:gd name="connsiteY8" fmla="*/ 271462 h 421481"/>
              <a:gd name="connsiteX9" fmla="*/ 323850 w 469106"/>
              <a:gd name="connsiteY9" fmla="*/ 261937 h 421481"/>
              <a:gd name="connsiteX10" fmla="*/ 297656 w 469106"/>
              <a:gd name="connsiteY10" fmla="*/ 211931 h 421481"/>
              <a:gd name="connsiteX11" fmla="*/ 364331 w 469106"/>
              <a:gd name="connsiteY11" fmla="*/ 169068 h 421481"/>
              <a:gd name="connsiteX12" fmla="*/ 419100 w 469106"/>
              <a:gd name="connsiteY12" fmla="*/ 90487 h 421481"/>
              <a:gd name="connsiteX13" fmla="*/ 214312 w 469106"/>
              <a:gd name="connsiteY13" fmla="*/ 0 h 421481"/>
              <a:gd name="connsiteX14" fmla="*/ 57150 w 469106"/>
              <a:gd name="connsiteY14" fmla="*/ 142875 h 42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9106" h="421481">
                <a:moveTo>
                  <a:pt x="57150" y="142875"/>
                </a:moveTo>
                <a:lnTo>
                  <a:pt x="0" y="235743"/>
                </a:lnTo>
                <a:lnTo>
                  <a:pt x="85725" y="280987"/>
                </a:lnTo>
                <a:lnTo>
                  <a:pt x="152400" y="359568"/>
                </a:lnTo>
                <a:lnTo>
                  <a:pt x="185737" y="421481"/>
                </a:lnTo>
                <a:lnTo>
                  <a:pt x="219075" y="400050"/>
                </a:lnTo>
                <a:lnTo>
                  <a:pt x="378619" y="400050"/>
                </a:lnTo>
                <a:lnTo>
                  <a:pt x="469106" y="330993"/>
                </a:lnTo>
                <a:lnTo>
                  <a:pt x="397669" y="271462"/>
                </a:lnTo>
                <a:lnTo>
                  <a:pt x="323850" y="261937"/>
                </a:lnTo>
                <a:lnTo>
                  <a:pt x="297656" y="211931"/>
                </a:lnTo>
                <a:lnTo>
                  <a:pt x="364331" y="169068"/>
                </a:lnTo>
                <a:lnTo>
                  <a:pt x="419100" y="90487"/>
                </a:lnTo>
                <a:lnTo>
                  <a:pt x="214312" y="0"/>
                </a:lnTo>
                <a:lnTo>
                  <a:pt x="57150" y="142875"/>
                </a:lnTo>
                <a:close/>
              </a:path>
            </a:pathLst>
          </a:custGeom>
          <a:solidFill>
            <a:schemeClr val="accent2">
              <a:alpha val="4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7666037" cy="714375"/>
          </a:xfrm>
        </p:spPr>
        <p:txBody>
          <a:bodyPr/>
          <a:lstStyle/>
          <a:p>
            <a:pPr algn="l" eaLnBrk="1" hangingPunct="1"/>
            <a:r>
              <a:rPr lang="en-US" alt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Population Change 2010-2030</a:t>
            </a:r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157163" y="1016000"/>
            <a:ext cx="8877300" cy="4741863"/>
          </a:xfrm>
        </p:spPr>
        <p:txBody>
          <a:bodyPr/>
          <a:lstStyle/>
          <a:p>
            <a:pPr marL="344488" lvl="4" indent="-344488" algn="l"/>
            <a:endParaRPr lang="en-US" altLang="en-US" sz="18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Slide Number Placeholder 7"/>
          <p:cNvSpPr>
            <a:spLocks noGrp="1"/>
          </p:cNvSpPr>
          <p:nvPr>
            <p:ph type="sldNum" sz="quarter" idx="10"/>
          </p:nvPr>
        </p:nvSpPr>
        <p:spPr bwMode="auto">
          <a:xfrm>
            <a:off x="8475663" y="6483350"/>
            <a:ext cx="55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9D8FE7-4C11-4F36-A38E-77E1C2ED84A7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762000"/>
            <a:ext cx="7018337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5478463" y="1101725"/>
            <a:ext cx="2674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Total POP: </a:t>
            </a:r>
          </a:p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2010: 1,152,132</a:t>
            </a:r>
          </a:p>
          <a:p>
            <a:pPr algn="ctr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2030: 1,366,428</a:t>
            </a:r>
          </a:p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5643563" y="4476750"/>
            <a:ext cx="1108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 i="1"/>
              <a:t>Silver</a:t>
            </a:r>
            <a:r>
              <a:rPr lang="en-US" altLang="en-US" sz="1400" b="1">
                <a:solidFill>
                  <a:srgbClr val="FF0000"/>
                </a:solidFill>
              </a:rPr>
              <a:t> </a:t>
            </a:r>
            <a:r>
              <a:rPr lang="en-US" altLang="en-US" sz="1400" b="1" i="1"/>
              <a:t>Spring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7666037" cy="714375"/>
          </a:xfrm>
        </p:spPr>
        <p:txBody>
          <a:bodyPr/>
          <a:lstStyle/>
          <a:p>
            <a:pPr algn="l" eaLnBrk="1" hangingPunct="1"/>
            <a:r>
              <a:rPr lang="en-US" alt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Employment Change 2010-2030</a:t>
            </a: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57163" y="1016000"/>
            <a:ext cx="8877300" cy="4741863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0" lvl="4" algn="l"/>
            <a:endParaRPr lang="en-US" altLang="en-US" sz="24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algn="l">
              <a:buFont typeface="Arial" panose="020B0604020202020204" pitchFamily="34" charset="0"/>
              <a:buBlip>
                <a:blip r:embed="rId3"/>
              </a:buBlip>
            </a:pPr>
            <a:endParaRPr lang="en-US" altLang="en-US" sz="24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algn="l"/>
            <a:endParaRPr lang="en-US" altLang="en-US" sz="18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7"/>
          <p:cNvSpPr>
            <a:spLocks noGrp="1"/>
          </p:cNvSpPr>
          <p:nvPr>
            <p:ph type="sldNum" sz="quarter" idx="10"/>
          </p:nvPr>
        </p:nvSpPr>
        <p:spPr bwMode="auto">
          <a:xfrm>
            <a:off x="8475663" y="6483350"/>
            <a:ext cx="55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836D0A-19F3-4556-B5F9-2F4D202CAEDF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762000"/>
            <a:ext cx="7018337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6197600" y="1160463"/>
            <a:ext cx="14541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Total EMP: </a:t>
            </a:r>
          </a:p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2010 636,210</a:t>
            </a:r>
          </a:p>
          <a:p>
            <a:pPr algn="ctr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2030 785,083</a:t>
            </a:r>
          </a:p>
          <a:p>
            <a:pPr algn="ctr"/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</TotalTime>
  <Words>725</Words>
  <Application>Microsoft Macintosh PowerPoint</Application>
  <PresentationFormat>On-screen Show (4:3)</PresentationFormat>
  <Paragraphs>222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Presentation at 15th TRB Planning Application  Conference, Atlantic City, NJ, 5/17~21, 2015</vt:lpstr>
      <vt:lpstr>Background</vt:lpstr>
      <vt:lpstr>Overview of Model Integration</vt:lpstr>
      <vt:lpstr>Application in Maryland</vt:lpstr>
      <vt:lpstr>Study Area</vt:lpstr>
      <vt:lpstr>2010 and 2030 Networks</vt:lpstr>
      <vt:lpstr>New Sector Plans along I-270</vt:lpstr>
      <vt:lpstr>Population Change 2010-2030</vt:lpstr>
      <vt:lpstr>Employment Change 2010-2030</vt:lpstr>
      <vt:lpstr>Land Development Scenarios</vt:lpstr>
      <vt:lpstr>Overall Development Impact</vt:lpstr>
      <vt:lpstr>Traffic Congestion Comparison</vt:lpstr>
      <vt:lpstr>Peak Spreading Impact</vt:lpstr>
      <vt:lpstr>I-270 SB Travel Time by TOD </vt:lpstr>
      <vt:lpstr>Changes in Destinations/Routes</vt:lpstr>
      <vt:lpstr>Summary</vt:lpstr>
      <vt:lpstr>Thank You!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Lord</dc:creator>
  <cp:lastModifiedBy>Lei Zhang</cp:lastModifiedBy>
  <cp:revision>290</cp:revision>
  <dcterms:created xsi:type="dcterms:W3CDTF">2011-12-16T13:47:12Z</dcterms:created>
  <dcterms:modified xsi:type="dcterms:W3CDTF">2015-05-14T03:43:02Z</dcterms:modified>
</cp:coreProperties>
</file>