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18" r:id="rId5"/>
    <p:sldId id="356" r:id="rId6"/>
    <p:sldId id="336" r:id="rId7"/>
    <p:sldId id="392" r:id="rId8"/>
    <p:sldId id="374" r:id="rId9"/>
    <p:sldId id="391" r:id="rId10"/>
    <p:sldId id="406" r:id="rId11"/>
    <p:sldId id="372" r:id="rId12"/>
    <p:sldId id="337" r:id="rId13"/>
    <p:sldId id="403" r:id="rId14"/>
    <p:sldId id="342" r:id="rId15"/>
    <p:sldId id="383" r:id="rId16"/>
    <p:sldId id="395" r:id="rId17"/>
    <p:sldId id="344" r:id="rId18"/>
    <p:sldId id="411" r:id="rId19"/>
    <p:sldId id="402" r:id="rId20"/>
    <p:sldId id="388" r:id="rId21"/>
    <p:sldId id="343" r:id="rId22"/>
    <p:sldId id="412" r:id="rId23"/>
    <p:sldId id="399" r:id="rId24"/>
    <p:sldId id="390" r:id="rId25"/>
    <p:sldId id="332" r:id="rId26"/>
    <p:sldId id="408" r:id="rId27"/>
    <p:sldId id="409" r:id="rId28"/>
    <p:sldId id="338" r:id="rId29"/>
    <p:sldId id="357" r:id="rId30"/>
    <p:sldId id="4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56"/>
            <p14:sldId id="336"/>
            <p14:sldId id="392"/>
            <p14:sldId id="374"/>
            <p14:sldId id="391"/>
            <p14:sldId id="406"/>
            <p14:sldId id="372"/>
            <p14:sldId id="337"/>
            <p14:sldId id="403"/>
            <p14:sldId id="342"/>
            <p14:sldId id="383"/>
            <p14:sldId id="395"/>
            <p14:sldId id="344"/>
            <p14:sldId id="411"/>
            <p14:sldId id="402"/>
            <p14:sldId id="388"/>
            <p14:sldId id="343"/>
            <p14:sldId id="412"/>
            <p14:sldId id="399"/>
            <p14:sldId id="390"/>
            <p14:sldId id="332"/>
            <p14:sldId id="408"/>
            <p14:sldId id="409"/>
            <p14:sldId id="338"/>
            <p14:sldId id="357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Frkonja" initials="JF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A5AAB0"/>
    <a:srgbClr val="77787B"/>
    <a:srgbClr val="262626"/>
    <a:srgbClr val="FFC20E"/>
    <a:srgbClr val="48484A"/>
    <a:srgbClr val="DCDDDE"/>
    <a:srgbClr val="B1B3B6"/>
    <a:srgbClr val="BA1222"/>
    <a:srgbClr val="524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9" autoAdjust="0"/>
    <p:restoredTop sz="79227" autoAdjust="0"/>
  </p:normalViewPr>
  <p:slideViewPr>
    <p:cSldViewPr snapToGrid="0" snapToObjects="1">
      <p:cViewPr varScale="1">
        <p:scale>
          <a:sx n="75" d="100"/>
          <a:sy n="75" d="100"/>
        </p:scale>
        <p:origin x="1699" y="43"/>
      </p:cViewPr>
      <p:guideLst>
        <p:guide orient="horz" pos="777"/>
        <p:guide pos="5457"/>
        <p:guide pos="304"/>
      </p:guideLst>
    </p:cSldViewPr>
  </p:slideViewPr>
  <p:outlineViewPr>
    <p:cViewPr>
      <p:scale>
        <a:sx n="33" d="100"/>
        <a:sy n="33" d="100"/>
      </p:scale>
      <p:origin x="0" y="-2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1584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3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3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6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3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4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6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15, 2015</a:t>
            </a:fld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8" y="-262536"/>
            <a:ext cx="5667469" cy="437675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main colors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Pop/accent colors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Neutrals of grey and light warm yellow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15,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May 15,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482" y="6428882"/>
            <a:ext cx="242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05.19.2015</a:t>
            </a:r>
            <a:endParaRPr lang="en-US" sz="900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RSG</a:t>
            </a:r>
            <a:endParaRPr lang="en-US" sz="9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59844" y="2324912"/>
            <a:ext cx="5786879" cy="1560348"/>
          </a:xfrm>
        </p:spPr>
        <p:txBody>
          <a:bodyPr/>
          <a:lstStyle/>
          <a:p>
            <a:r>
              <a:rPr lang="en-US" dirty="0" smtClean="0"/>
              <a:t>Enhancement and Validation of a Managed-Lane Subarea Network Tolling Forecast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4" y="4603180"/>
            <a:ext cx="4938712" cy="275543"/>
          </a:xfrm>
        </p:spPr>
        <p:txBody>
          <a:bodyPr/>
          <a:lstStyle/>
          <a:p>
            <a:r>
              <a:rPr lang="en-US" sz="1800" dirty="0" smtClean="0"/>
              <a:t>May 19, 2005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844" y="3885260"/>
            <a:ext cx="5482091" cy="674791"/>
          </a:xfrm>
        </p:spPr>
        <p:txBody>
          <a:bodyPr/>
          <a:lstStyle/>
          <a:p>
            <a:r>
              <a:rPr lang="en-US" sz="1800" dirty="0" smtClean="0"/>
              <a:t>Stephen Tuttle (RSG), Jeff Frkonja (Portland Metro),</a:t>
            </a:r>
          </a:p>
          <a:p>
            <a:r>
              <a:rPr lang="en-US" sz="1800" dirty="0" smtClean="0"/>
              <a:t>Jack Klodzinski (FTE), Lihe Wang (FTE)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I-95 Express: Miami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666" y="1601362"/>
            <a:ext cx="3545114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92666" y="2560556"/>
            <a:ext cx="3705018" cy="190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Access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Limited (trips &gt; 8 miles)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Transponder to pay </a:t>
            </a:r>
            <a:r>
              <a:rPr lang="en-US" sz="2000" dirty="0">
                <a:solidFill>
                  <a:srgbClr val="262626"/>
                </a:solidFill>
              </a:rPr>
              <a:t>t</a:t>
            </a:r>
            <a:r>
              <a:rPr lang="en-US" sz="2000" dirty="0" smtClean="0">
                <a:solidFill>
                  <a:srgbClr val="262626"/>
                </a:solidFill>
              </a:rPr>
              <a:t>oll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Free to registered Carpools, Hybrid Vehicles, Buses, etc.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592666" y="4575282"/>
            <a:ext cx="3043164" cy="1500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Lanes</a:t>
            </a:r>
            <a:endParaRPr lang="en-US" sz="2000" dirty="0" smtClean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HOT lanes (1-2)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General purpose (3-5)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36" y="1371600"/>
            <a:ext cx="3794170" cy="48739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9935" y="1371600"/>
            <a:ext cx="3794171" cy="4873934"/>
          </a:xfrm>
          <a:prstGeom prst="rect">
            <a:avLst/>
          </a:prstGeom>
          <a:noFill/>
          <a:ln w="19050">
            <a:solidFill>
              <a:srgbClr val="77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46735"/>
            <a:ext cx="3043164" cy="1602524"/>
          </a:xfrm>
        </p:spPr>
        <p:txBody>
          <a:bodyPr/>
          <a:lstStyle/>
          <a:p>
            <a:r>
              <a:rPr lang="en-US" sz="2000" dirty="0" smtClean="0"/>
              <a:t>Phases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Phase 1 (2010) 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Phases 2, 3</a:t>
            </a:r>
          </a:p>
        </p:txBody>
      </p:sp>
    </p:spTree>
    <p:extLst>
      <p:ext uri="{BB962C8B-B14F-4D97-AF65-F5344CB8AC3E}">
        <p14:creationId xmlns:p14="http://schemas.microsoft.com/office/powerpoint/2010/main" val="6274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Validation Targets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2975187"/>
            <a:ext cx="7399428" cy="1933380"/>
          </a:xfrm>
        </p:spPr>
        <p:txBody>
          <a:bodyPr/>
          <a:lstStyle/>
          <a:p>
            <a:r>
              <a:rPr lang="en-US" sz="2000" dirty="0" smtClean="0"/>
              <a:t>Validation Targets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Express lane </a:t>
            </a:r>
            <a:r>
              <a:rPr lang="en-US" sz="2000" dirty="0">
                <a:solidFill>
                  <a:srgbClr val="262626"/>
                </a:solidFill>
              </a:rPr>
              <a:t>v</a:t>
            </a:r>
            <a:r>
              <a:rPr lang="en-US" sz="2000" dirty="0" smtClean="0">
                <a:solidFill>
                  <a:srgbClr val="262626"/>
                </a:solidFill>
              </a:rPr>
              <a:t>olumes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Split of Express &amp; </a:t>
            </a:r>
            <a:r>
              <a:rPr lang="en-US" sz="2000" dirty="0">
                <a:solidFill>
                  <a:srgbClr val="262626"/>
                </a:solidFill>
              </a:rPr>
              <a:t>G</a:t>
            </a:r>
            <a:r>
              <a:rPr lang="en-US" sz="2000" dirty="0" smtClean="0">
                <a:solidFill>
                  <a:srgbClr val="262626"/>
                </a:solidFill>
              </a:rPr>
              <a:t>eneral </a:t>
            </a: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urpose volumes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Toll rates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Revenue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92666" y="4047893"/>
            <a:ext cx="7399428" cy="1602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262626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92666" y="1302368"/>
            <a:ext cx="7399428" cy="15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Focus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Outputs </a:t>
            </a:r>
            <a:r>
              <a:rPr lang="en-US" sz="2000" dirty="0">
                <a:solidFill>
                  <a:srgbClr val="262626"/>
                </a:solidFill>
              </a:rPr>
              <a:t>u</a:t>
            </a:r>
            <a:r>
              <a:rPr lang="en-US" sz="2000" dirty="0" smtClean="0">
                <a:solidFill>
                  <a:srgbClr val="262626"/>
                </a:solidFill>
              </a:rPr>
              <a:t>sed in revenue </a:t>
            </a:r>
            <a:r>
              <a:rPr lang="en-US" sz="2000" dirty="0">
                <a:solidFill>
                  <a:srgbClr val="262626"/>
                </a:solidFill>
              </a:rPr>
              <a:t>m</a:t>
            </a:r>
            <a:r>
              <a:rPr lang="en-US" sz="2000" dirty="0" smtClean="0">
                <a:solidFill>
                  <a:srgbClr val="262626"/>
                </a:solidFill>
              </a:rPr>
              <a:t>odel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Values at toll gantries 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Congested </a:t>
            </a: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eriods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592666" y="5064355"/>
            <a:ext cx="7399428" cy="782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Validation Period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April 4, 2011 – April 8, 2011 (Mon-Fri)</a:t>
            </a:r>
          </a:p>
        </p:txBody>
      </p:sp>
    </p:spTree>
    <p:extLst>
      <p:ext uri="{BB962C8B-B14F-4D97-AF65-F5344CB8AC3E}">
        <p14:creationId xmlns:p14="http://schemas.microsoft.com/office/powerpoint/2010/main" val="14009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Validation </a:t>
            </a:r>
            <a:r>
              <a:rPr lang="en-US" dirty="0" smtClean="0">
                <a:solidFill>
                  <a:srgbClr val="262626"/>
                </a:solidFill>
              </a:rPr>
              <a:t>Data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92666" y="1271851"/>
            <a:ext cx="7399428" cy="499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Traffic Count &amp; Toll Data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STEWARD count </a:t>
            </a:r>
            <a:r>
              <a:rPr lang="en-US" sz="2000" dirty="0">
                <a:solidFill>
                  <a:srgbClr val="262626"/>
                </a:solidFill>
              </a:rPr>
              <a:t>d</a:t>
            </a:r>
            <a:r>
              <a:rPr lang="en-US" sz="2000" dirty="0" smtClean="0">
                <a:solidFill>
                  <a:srgbClr val="262626"/>
                </a:solidFill>
              </a:rPr>
              <a:t>atabase</a:t>
            </a:r>
            <a:endParaRPr lang="en-US" sz="2000" i="1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Hourly EL &amp; GP mainline volumes </a:t>
            </a:r>
            <a:r>
              <a:rPr lang="en-US" sz="2000" i="1" dirty="0" smtClean="0">
                <a:solidFill>
                  <a:schemeClr val="tx1"/>
                </a:solidFill>
              </a:rPr>
              <a:t>(many links, not all)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No ramp volumes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FDOT counts </a:t>
            </a:r>
            <a:endParaRPr lang="en-US" sz="2000" i="1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Daily ramp volumes </a:t>
            </a:r>
            <a:r>
              <a:rPr lang="en-US" sz="2000" i="1" dirty="0" smtClean="0">
                <a:solidFill>
                  <a:srgbClr val="262626"/>
                </a:solidFill>
              </a:rPr>
              <a:t>(many ramps, not all) 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FTE toll </a:t>
            </a:r>
            <a:r>
              <a:rPr lang="en-US" sz="2000" dirty="0">
                <a:solidFill>
                  <a:srgbClr val="262626"/>
                </a:solidFill>
              </a:rPr>
              <a:t>t</a:t>
            </a:r>
            <a:r>
              <a:rPr lang="en-US" sz="2000" dirty="0" smtClean="0">
                <a:solidFill>
                  <a:srgbClr val="262626"/>
                </a:solidFill>
              </a:rPr>
              <a:t>ransaction </a:t>
            </a:r>
            <a:r>
              <a:rPr lang="en-US" sz="2000" dirty="0">
                <a:solidFill>
                  <a:srgbClr val="262626"/>
                </a:solidFill>
              </a:rPr>
              <a:t>d</a:t>
            </a:r>
            <a:r>
              <a:rPr lang="en-US" sz="2000" dirty="0" smtClean="0">
                <a:solidFill>
                  <a:srgbClr val="262626"/>
                </a:solidFill>
              </a:rPr>
              <a:t>ata</a:t>
            </a:r>
            <a:endParaRPr lang="en-US" sz="2000" i="1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Hourly EL &amp; GP volumes at gantries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Hourly Toll Rates</a:t>
            </a:r>
          </a:p>
          <a:p>
            <a:pPr marL="55562" lvl="1" indent="0">
              <a:spcBef>
                <a:spcPts val="800"/>
              </a:spcBef>
              <a:buNone/>
            </a:pPr>
            <a:endParaRPr lang="en-US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Validation </a:t>
            </a:r>
            <a:r>
              <a:rPr lang="en-US" dirty="0" smtClean="0">
                <a:solidFill>
                  <a:srgbClr val="262626"/>
                </a:solidFill>
              </a:rPr>
              <a:t>Data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92666" y="1235365"/>
            <a:ext cx="7399428" cy="499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OD Data Sources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SERPM Matrices</a:t>
            </a:r>
            <a:endParaRPr lang="en-US" sz="2000" i="1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AM, PM, OP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Bluetooth OD Data</a:t>
            </a:r>
            <a:endParaRPr lang="en-US" sz="2000" i="1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Hourly flows </a:t>
            </a:r>
            <a:r>
              <a:rPr lang="en-US" sz="2000" i="1" dirty="0" smtClean="0">
                <a:solidFill>
                  <a:schemeClr val="tx1"/>
                </a:solidFill>
              </a:rPr>
              <a:t>(Incomplete coverage of subarea)</a:t>
            </a:r>
          </a:p>
        </p:txBody>
      </p:sp>
    </p:spTree>
    <p:extLst>
      <p:ext uri="{BB962C8B-B14F-4D97-AF65-F5344CB8AC3E}">
        <p14:creationId xmlns:p14="http://schemas.microsoft.com/office/powerpoint/2010/main" val="2186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Data Challenges: Traffic Counts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35365"/>
            <a:ext cx="8094133" cy="1562263"/>
          </a:xfrm>
        </p:spPr>
        <p:txBody>
          <a:bodyPr/>
          <a:lstStyle/>
          <a:p>
            <a:r>
              <a:rPr lang="en-US" sz="2000" dirty="0" err="1" smtClean="0"/>
              <a:t>Screenline</a:t>
            </a:r>
            <a:r>
              <a:rPr lang="en-US" sz="2000" dirty="0" smtClean="0"/>
              <a:t> Volumes at Toll Gantries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Required accurate </a:t>
            </a:r>
            <a:r>
              <a:rPr lang="en-US" sz="2000" dirty="0" err="1" smtClean="0">
                <a:solidFill>
                  <a:srgbClr val="262626"/>
                </a:solidFill>
              </a:rPr>
              <a:t>screenline</a:t>
            </a:r>
            <a:r>
              <a:rPr lang="en-US" sz="2000" dirty="0" smtClean="0">
                <a:solidFill>
                  <a:srgbClr val="262626"/>
                </a:solidFill>
              </a:rPr>
              <a:t> volumes at toll gantries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M</a:t>
            </a:r>
            <a:r>
              <a:rPr lang="en-US" sz="2000" dirty="0" smtClean="0">
                <a:solidFill>
                  <a:srgbClr val="262626"/>
                </a:solidFill>
              </a:rPr>
              <a:t>atrices </a:t>
            </a:r>
            <a:r>
              <a:rPr lang="en-US" sz="2000" dirty="0">
                <a:solidFill>
                  <a:srgbClr val="262626"/>
                </a:solidFill>
              </a:rPr>
              <a:t>from </a:t>
            </a:r>
            <a:r>
              <a:rPr lang="en-US" sz="2000" dirty="0" smtClean="0">
                <a:solidFill>
                  <a:srgbClr val="262626"/>
                </a:solidFill>
              </a:rPr>
              <a:t>regional </a:t>
            </a:r>
            <a:r>
              <a:rPr lang="en-US" sz="2000" dirty="0">
                <a:solidFill>
                  <a:srgbClr val="262626"/>
                </a:solidFill>
              </a:rPr>
              <a:t>TDM </a:t>
            </a:r>
            <a:r>
              <a:rPr lang="en-US" sz="2000" dirty="0" smtClean="0">
                <a:solidFill>
                  <a:srgbClr val="262626"/>
                </a:solidFill>
              </a:rPr>
              <a:t>were a bit coarse</a:t>
            </a: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Used ODME to </a:t>
            </a:r>
            <a:r>
              <a:rPr lang="en-US" sz="2000" dirty="0">
                <a:solidFill>
                  <a:srgbClr val="262626"/>
                </a:solidFill>
              </a:rPr>
              <a:t>r</a:t>
            </a:r>
            <a:r>
              <a:rPr lang="en-US" sz="2000" dirty="0" smtClean="0">
                <a:solidFill>
                  <a:srgbClr val="262626"/>
                </a:solidFill>
              </a:rPr>
              <a:t>efine TDM matrices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92666" y="2879020"/>
            <a:ext cx="8311849" cy="304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ODME</a:t>
            </a:r>
            <a:endParaRPr lang="en-US" sz="2000" dirty="0"/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Obtained STEWARD, FDOT, and FTE traffic data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Some data challenges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Detectors in series differed by +/- 20,000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Same detector gave different estimates over time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Removed clear outliers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Trusted ODME to find right “average”</a:t>
            </a:r>
          </a:p>
          <a:p>
            <a:pPr marL="55562" lvl="1" indent="0">
              <a:spcBef>
                <a:spcPts val="800"/>
              </a:spcBef>
              <a:buNone/>
            </a:pPr>
            <a:endParaRPr lang="en-US" sz="2000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576262" lvl="2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Data Challenges: Traffic Counts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312490"/>
            <a:ext cx="8094133" cy="1396075"/>
          </a:xfrm>
        </p:spPr>
        <p:txBody>
          <a:bodyPr/>
          <a:lstStyle/>
          <a:p>
            <a:r>
              <a:rPr lang="en-US" sz="2000" dirty="0" err="1" smtClean="0"/>
              <a:t>Screenline</a:t>
            </a:r>
            <a:r>
              <a:rPr lang="en-US" sz="2000" dirty="0" smtClean="0"/>
              <a:t> Volume Estimates at Toll Gantries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ODME Flows and Averaging Counts gave comparable estimates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ODME Flows gave larger estimates than Regional Matrix Flows</a:t>
            </a:r>
            <a:endParaRPr lang="en-US" sz="2000" dirty="0">
              <a:solidFill>
                <a:srgbClr val="26262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5043"/>
              </p:ext>
            </p:extLst>
          </p:nvPr>
        </p:nvGraphicFramePr>
        <p:xfrm>
          <a:off x="741680" y="2875278"/>
          <a:ext cx="7538720" cy="284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1991360"/>
                <a:gridCol w="1838960"/>
              </a:tblGrid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Estimation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Southbound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Northbound</a:t>
                      </a:r>
                      <a:endParaRPr lang="en-US" sz="2000" dirty="0"/>
                    </a:p>
                  </a:txBody>
                  <a:tcPr/>
                </a:tc>
              </a:tr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Regional Matrix Flows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114,000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ODME Flows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143,000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125,000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Counts near Gantry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139,000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128,000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Select Min Count near Gantry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119,000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6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Select Max Count near Gantry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148,000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138,000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1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Challenges: Toll Lane Eligibility 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2377" y="1708763"/>
            <a:ext cx="3866103" cy="1817370"/>
          </a:xfrm>
        </p:spPr>
        <p:txBody>
          <a:bodyPr/>
          <a:lstStyle/>
          <a:p>
            <a:r>
              <a:rPr lang="en-US" sz="2000" dirty="0" smtClean="0"/>
              <a:t>EL/GP volume split does not imply “toll choice”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EL serves </a:t>
            </a:r>
            <a:r>
              <a:rPr lang="en-US" sz="2000" i="1" dirty="0" smtClean="0">
                <a:solidFill>
                  <a:srgbClr val="262626"/>
                </a:solidFill>
              </a:rPr>
              <a:t>long-distance</a:t>
            </a:r>
            <a:r>
              <a:rPr lang="en-US" sz="2000" dirty="0" smtClean="0">
                <a:solidFill>
                  <a:srgbClr val="262626"/>
                </a:solidFill>
              </a:rPr>
              <a:t> trips 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GP serves </a:t>
            </a:r>
            <a:r>
              <a:rPr lang="en-US" sz="2000" i="1" dirty="0" smtClean="0">
                <a:solidFill>
                  <a:srgbClr val="262626"/>
                </a:solidFill>
              </a:rPr>
              <a:t>long-distance</a:t>
            </a:r>
            <a:r>
              <a:rPr lang="en-US" sz="2000" dirty="0" smtClean="0">
                <a:solidFill>
                  <a:srgbClr val="262626"/>
                </a:solidFill>
              </a:rPr>
              <a:t> </a:t>
            </a:r>
            <a:r>
              <a:rPr lang="en-US" sz="2000" u="sng" dirty="0" smtClean="0">
                <a:solidFill>
                  <a:srgbClr val="262626"/>
                </a:solidFill>
              </a:rPr>
              <a:t>and</a:t>
            </a:r>
            <a:r>
              <a:rPr lang="en-US" sz="2000" dirty="0" smtClean="0">
                <a:solidFill>
                  <a:srgbClr val="262626"/>
                </a:solidFill>
              </a:rPr>
              <a:t> </a:t>
            </a:r>
            <a:r>
              <a:rPr lang="en-US" sz="2000" i="1" dirty="0" smtClean="0">
                <a:solidFill>
                  <a:srgbClr val="262626"/>
                </a:solidFill>
              </a:rPr>
              <a:t>short-distance</a:t>
            </a:r>
            <a:r>
              <a:rPr lang="en-US" sz="2000" dirty="0" smtClean="0">
                <a:solidFill>
                  <a:srgbClr val="262626"/>
                </a:solidFill>
              </a:rPr>
              <a:t> trips</a:t>
            </a: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endParaRPr lang="en-US" sz="2000" dirty="0" smtClean="0">
              <a:solidFill>
                <a:srgbClr val="26262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1" y="1361440"/>
            <a:ext cx="3988294" cy="484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" y="3860040"/>
            <a:ext cx="3508108" cy="2345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470400" y="1361440"/>
            <a:ext cx="3988295" cy="4843964"/>
          </a:xfrm>
          <a:prstGeom prst="rect">
            <a:avLst/>
          </a:prstGeom>
          <a:noFill/>
          <a:ln w="19050">
            <a:solidFill>
              <a:srgbClr val="77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094" y="3860040"/>
            <a:ext cx="3508108" cy="2345364"/>
          </a:xfrm>
          <a:prstGeom prst="rect">
            <a:avLst/>
          </a:prstGeom>
          <a:noFill/>
          <a:ln w="19050">
            <a:solidFill>
              <a:srgbClr val="77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Challenges: Toll Lane Eligibility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65" y="1388877"/>
            <a:ext cx="8272155" cy="1271196"/>
          </a:xfrm>
        </p:spPr>
        <p:txBody>
          <a:bodyPr/>
          <a:lstStyle/>
          <a:p>
            <a:r>
              <a:rPr lang="en-US" sz="2000" dirty="0" smtClean="0"/>
              <a:t>Toll Lane </a:t>
            </a:r>
            <a:r>
              <a:rPr lang="en-US" sz="2000" dirty="0" smtClean="0">
                <a:solidFill>
                  <a:srgbClr val="F68B1F"/>
                </a:solidFill>
              </a:rPr>
              <a:t>Eligibility, cont.</a:t>
            </a:r>
            <a:endParaRPr lang="en-US" sz="2000" dirty="0" smtClean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Inaccurate Toll-Eligible Demand → Poor model calibration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i="1" dirty="0">
                <a:solidFill>
                  <a:srgbClr val="262626"/>
                </a:solidFill>
              </a:rPr>
              <a:t>E</a:t>
            </a:r>
            <a:r>
              <a:rPr lang="en-US" sz="2000" i="1" dirty="0" smtClean="0">
                <a:solidFill>
                  <a:srgbClr val="262626"/>
                </a:solidFill>
              </a:rPr>
              <a:t>L Volume </a:t>
            </a:r>
            <a:r>
              <a:rPr lang="en-US" sz="2000" dirty="0" smtClean="0">
                <a:solidFill>
                  <a:srgbClr val="262626"/>
                </a:solidFill>
              </a:rPr>
              <a:t>= </a:t>
            </a:r>
            <a:r>
              <a:rPr lang="en-US" sz="2000" i="1" dirty="0" smtClean="0">
                <a:solidFill>
                  <a:srgbClr val="262626"/>
                </a:solidFill>
              </a:rPr>
              <a:t>Toll-Eligible Demand</a:t>
            </a:r>
            <a:r>
              <a:rPr lang="en-US" sz="2000" dirty="0" smtClean="0">
                <a:solidFill>
                  <a:srgbClr val="262626"/>
                </a:solidFill>
              </a:rPr>
              <a:t> * </a:t>
            </a:r>
            <a:r>
              <a:rPr lang="en-US" sz="2000" i="1" dirty="0" smtClean="0">
                <a:solidFill>
                  <a:srgbClr val="262626"/>
                </a:solidFill>
              </a:rPr>
              <a:t>ML Share</a:t>
            </a:r>
          </a:p>
          <a:p>
            <a:pPr marL="400049" lvl="2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marL="400049" lvl="2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231775" lvl="1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  <a:p>
            <a:pPr marL="400049" lvl="2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marL="400049" lvl="2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marL="55562" lvl="1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33269"/>
              </p:ext>
            </p:extLst>
          </p:nvPr>
        </p:nvGraphicFramePr>
        <p:xfrm>
          <a:off x="592665" y="3074723"/>
          <a:ext cx="756073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32"/>
                <a:gridCol w="1561573"/>
                <a:gridCol w="2278982"/>
                <a:gridCol w="16500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Observed EL Volume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Eligible</a:t>
                      </a:r>
                      <a:r>
                        <a:rPr lang="en-US" sz="2000" baseline="0" dirty="0" smtClean="0"/>
                        <a:t> Demand (matrix data)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Calibrated ML Share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(Base)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Eligible Demand </a:t>
                      </a:r>
                      <a:r>
                        <a:rPr lang="en-US" sz="2000" b="1" dirty="0" smtClean="0"/>
                        <a:t>Low</a:t>
                      </a:r>
                      <a:r>
                        <a:rPr lang="en-US" sz="2000" baseline="0" dirty="0" smtClean="0"/>
                        <a:t> by 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Eligible Demand </a:t>
                      </a:r>
                      <a:r>
                        <a:rPr lang="en-US" sz="2000" b="1" dirty="0" smtClean="0"/>
                        <a:t>High</a:t>
                      </a:r>
                      <a:r>
                        <a:rPr lang="en-US" sz="2000" dirty="0" smtClean="0"/>
                        <a:t> by 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Solution: Bluetooth Study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66" y="1449161"/>
            <a:ext cx="5693362" cy="2072104"/>
          </a:xfrm>
        </p:spPr>
        <p:txBody>
          <a:bodyPr/>
          <a:lstStyle/>
          <a:p>
            <a:r>
              <a:rPr lang="en-US" sz="2000" dirty="0" smtClean="0"/>
              <a:t>Bluetooth Study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2012 Bluetooth Study (RSG)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Five detector locations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Estimate of Toll-Eligible Demand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NO estimate of full-subarea matrix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66" y="3521265"/>
            <a:ext cx="4645034" cy="2111790"/>
          </a:xfrm>
        </p:spPr>
        <p:txBody>
          <a:bodyPr/>
          <a:lstStyle/>
          <a:p>
            <a:r>
              <a:rPr lang="en-US" sz="2000" dirty="0" smtClean="0"/>
              <a:t>Adjusting ODME Matrices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Factored matrices to match Bluetooth Toll-Eligible </a:t>
            </a:r>
            <a:r>
              <a:rPr lang="en-US" sz="2000" dirty="0">
                <a:solidFill>
                  <a:srgbClr val="262626"/>
                </a:solidFill>
              </a:rPr>
              <a:t>D</a:t>
            </a:r>
            <a:r>
              <a:rPr lang="en-US" sz="2000" dirty="0" smtClean="0">
                <a:solidFill>
                  <a:srgbClr val="262626"/>
                </a:solidFill>
              </a:rPr>
              <a:t>emand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Factored matrices to restore original </a:t>
            </a:r>
            <a:r>
              <a:rPr lang="en-US" sz="2000" dirty="0" err="1" smtClean="0">
                <a:solidFill>
                  <a:srgbClr val="262626"/>
                </a:solidFill>
              </a:rPr>
              <a:t>screenline</a:t>
            </a:r>
            <a:r>
              <a:rPr lang="en-US" sz="2000" dirty="0" smtClean="0">
                <a:solidFill>
                  <a:srgbClr val="262626"/>
                </a:solidFill>
              </a:rPr>
              <a:t> volumes</a:t>
            </a:r>
            <a:endParaRPr lang="en-US" dirty="0" smtClean="0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95" y="1449160"/>
            <a:ext cx="3039305" cy="47563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4294" y="1449160"/>
            <a:ext cx="3039305" cy="4756243"/>
          </a:xfrm>
          <a:prstGeom prst="rect">
            <a:avLst/>
          </a:prstGeom>
          <a:noFill/>
          <a:ln w="19050">
            <a:solidFill>
              <a:srgbClr val="777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Toll-Eligible Demand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32886"/>
              </p:ext>
            </p:extLst>
          </p:nvPr>
        </p:nvGraphicFramePr>
        <p:xfrm>
          <a:off x="592665" y="3050540"/>
          <a:ext cx="7200054" cy="222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422"/>
                <a:gridCol w="1353792"/>
                <a:gridCol w="1554480"/>
                <a:gridCol w="1727200"/>
                <a:gridCol w="1280160"/>
              </a:tblGrid>
              <a:tr h="73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Period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Original ODME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Bluetooth-Adjusted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Change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35365"/>
            <a:ext cx="8094133" cy="1426555"/>
          </a:xfrm>
        </p:spPr>
        <p:txBody>
          <a:bodyPr/>
          <a:lstStyle/>
          <a:p>
            <a:r>
              <a:rPr lang="en-US" sz="2000" dirty="0" smtClean="0"/>
              <a:t>Estimates of Toll-Eligible Demand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Bluetooth Data gave significantly different PM estimates than ODME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Bluetooth Data gave greater estimates than Regional Matrices</a:t>
            </a:r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Presentation Overview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68480"/>
            <a:ext cx="7876420" cy="4686880"/>
          </a:xfrm>
        </p:spPr>
        <p:txBody>
          <a:bodyPr/>
          <a:lstStyle/>
          <a:p>
            <a:pPr marL="347663" lvl="1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</a:rPr>
              <a:t>ELTOD Model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</a:rPr>
              <a:t>Purpose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</a:rPr>
              <a:t>Structure</a:t>
            </a:r>
          </a:p>
          <a:p>
            <a:pPr marL="347663" lvl="1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</a:rPr>
              <a:t>Validation Effort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Validation Data and Targets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Data Challenges and </a:t>
            </a:r>
            <a:r>
              <a:rPr lang="en-US" sz="2400" dirty="0">
                <a:solidFill>
                  <a:srgbClr val="262626"/>
                </a:solidFill>
                <a:sym typeface="Wingdings" panose="05000000000000000000" pitchFamily="2" charset="2"/>
              </a:rPr>
              <a:t>S</a:t>
            </a: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olutions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Results</a:t>
            </a:r>
          </a:p>
          <a:p>
            <a:pPr marL="347663" lvl="1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Discussion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262626"/>
                </a:solidFill>
                <a:sym typeface="Wingdings" panose="05000000000000000000" pitchFamily="2" charset="2"/>
              </a:rPr>
              <a:t>Lessons Learned</a:t>
            </a: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262626"/>
              </a:solidFill>
              <a:sym typeface="Wingdings" panose="05000000000000000000" pitchFamily="2" charset="2"/>
            </a:endParaRP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262626"/>
              </a:solidFill>
              <a:sym typeface="Wingdings" panose="05000000000000000000" pitchFamily="2" charset="2"/>
            </a:endParaRP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262626"/>
              </a:solidFill>
              <a:sym typeface="Wingdings" panose="05000000000000000000" pitchFamily="2" charset="2"/>
            </a:endParaRPr>
          </a:p>
          <a:p>
            <a:pPr marL="692150" lvl="2" indent="-22860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262626"/>
              </a:solidFill>
              <a:sym typeface="Wingdings" panose="05000000000000000000" pitchFamily="2" charset="2"/>
            </a:endParaRPr>
          </a:p>
          <a:p>
            <a:pPr marL="347663" lvl="1" indent="-228600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262626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2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66" y="1388877"/>
            <a:ext cx="5693362" cy="1181603"/>
          </a:xfrm>
        </p:spPr>
        <p:txBody>
          <a:bodyPr/>
          <a:lstStyle/>
          <a:p>
            <a:r>
              <a:rPr lang="en-US" sz="2000" dirty="0" smtClean="0"/>
              <a:t>Calibration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A</a:t>
            </a:r>
            <a:r>
              <a:rPr lang="en-US" sz="2000" dirty="0" smtClean="0">
                <a:solidFill>
                  <a:srgbClr val="262626"/>
                </a:solidFill>
              </a:rPr>
              <a:t>djusted toll constants (AM, PM, OP)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Lowered Magnitude</a:t>
            </a:r>
          </a:p>
          <a:p>
            <a:pPr marL="55562" lvl="1" indent="0">
              <a:spcBef>
                <a:spcPts val="800"/>
              </a:spcBef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55562" lvl="1" indent="0">
              <a:spcBef>
                <a:spcPts val="800"/>
              </a:spcBef>
              <a:buNone/>
            </a:pPr>
            <a:endParaRPr lang="en-US" sz="2000" dirty="0" smtClean="0">
              <a:solidFill>
                <a:srgbClr val="26262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67582"/>
              </p:ext>
            </p:extLst>
          </p:nvPr>
        </p:nvGraphicFramePr>
        <p:xfrm>
          <a:off x="592666" y="2797628"/>
          <a:ext cx="621090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966"/>
                <a:gridCol w="2323511"/>
                <a:gridCol w="2340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I-95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SP/RP (2011)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Updated Model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</a:tr>
              <a:tr h="3100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Results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63" y="1449160"/>
            <a:ext cx="7957845" cy="3580039"/>
          </a:xfrm>
        </p:spPr>
        <p:txBody>
          <a:bodyPr/>
          <a:lstStyle/>
          <a:p>
            <a:r>
              <a:rPr lang="en-US" sz="2000" dirty="0" smtClean="0"/>
              <a:t>Validation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Output and targets agreed reasonably well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Investigated why output and targets occasionally differed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Actual toll is a function of all </a:t>
            </a:r>
            <a:r>
              <a:rPr lang="en-US" sz="2000" u="sng" dirty="0" smtClean="0">
                <a:solidFill>
                  <a:srgbClr val="262626"/>
                </a:solidFill>
              </a:rPr>
              <a:t>prior</a:t>
            </a:r>
            <a:r>
              <a:rPr lang="en-US" sz="2000" dirty="0" smtClean="0">
                <a:solidFill>
                  <a:srgbClr val="262626"/>
                </a:solidFill>
              </a:rPr>
              <a:t> V/C </a:t>
            </a:r>
            <a:r>
              <a:rPr lang="en-US" sz="2000" i="1" dirty="0" smtClean="0">
                <a:solidFill>
                  <a:srgbClr val="262626"/>
                </a:solidFill>
              </a:rPr>
              <a:t>(model uses current V/C)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eriod definitions could be reworked </a:t>
            </a:r>
            <a:r>
              <a:rPr lang="en-US" sz="2000" i="1" dirty="0" smtClean="0">
                <a:solidFill>
                  <a:srgbClr val="262626"/>
                </a:solidFill>
              </a:rPr>
              <a:t>(a new version of ELTOD supports hour-specific toll constants)</a:t>
            </a:r>
          </a:p>
        </p:txBody>
      </p:sp>
    </p:spTree>
    <p:extLst>
      <p:ext uri="{BB962C8B-B14F-4D97-AF65-F5344CB8AC3E}">
        <p14:creationId xmlns:p14="http://schemas.microsoft.com/office/powerpoint/2010/main" val="27308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XL Volumes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2036" y="1473080"/>
            <a:ext cx="7980923" cy="1466894"/>
          </a:xfrm>
        </p:spPr>
        <p:txBody>
          <a:bodyPr/>
          <a:lstStyle/>
          <a:p>
            <a:r>
              <a:rPr lang="en-US" sz="2000" dirty="0" smtClean="0"/>
              <a:t>Results &amp; Conclusions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Volumes agreed reasonably well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PM peak period could be extended </a:t>
            </a:r>
            <a:r>
              <a:rPr lang="en-US" sz="2000" i="1" dirty="0" smtClean="0">
                <a:solidFill>
                  <a:srgbClr val="262626"/>
                </a:solidFill>
              </a:rPr>
              <a:t>(or use hour-specific constants)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7" y="2939974"/>
            <a:ext cx="8304762" cy="3152381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9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XL &amp; GP Splits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2037" y="1473080"/>
            <a:ext cx="8304762" cy="1466894"/>
          </a:xfrm>
        </p:spPr>
        <p:txBody>
          <a:bodyPr/>
          <a:lstStyle/>
          <a:p>
            <a:r>
              <a:rPr lang="en-US" sz="2000" dirty="0" smtClean="0"/>
              <a:t>Results &amp; Conclusions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Splits agreed during congested </a:t>
            </a:r>
            <a:r>
              <a:rPr lang="en-US" sz="2000" dirty="0" smtClean="0">
                <a:solidFill>
                  <a:srgbClr val="262626"/>
                </a:solidFill>
              </a:rPr>
              <a:t>periods 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Toll constant may be too high from 1-5 AM </a:t>
            </a: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2944368"/>
            <a:ext cx="8295238" cy="3152381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70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Toll Rates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2037" y="1473080"/>
            <a:ext cx="8304762" cy="1466894"/>
          </a:xfrm>
        </p:spPr>
        <p:txBody>
          <a:bodyPr/>
          <a:lstStyle/>
          <a:p>
            <a:r>
              <a:rPr lang="en-US" sz="2000" dirty="0" smtClean="0"/>
              <a:t>Results </a:t>
            </a:r>
            <a:r>
              <a:rPr lang="en-US" sz="2000" smtClean="0"/>
              <a:t>&amp; Conclusions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Toll rates agreed except during one PM hour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Actual toll is a function of all </a:t>
            </a:r>
            <a:r>
              <a:rPr lang="en-US" sz="2000" u="sng" dirty="0" smtClean="0">
                <a:solidFill>
                  <a:srgbClr val="262626"/>
                </a:solidFill>
              </a:rPr>
              <a:t>prior</a:t>
            </a:r>
            <a:r>
              <a:rPr lang="en-US" sz="2000" dirty="0" smtClean="0">
                <a:solidFill>
                  <a:srgbClr val="262626"/>
                </a:solidFill>
              </a:rPr>
              <a:t> V/C, not current V/C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1" y="2939974"/>
            <a:ext cx="8295238" cy="3152381"/>
          </a:xfrm>
          <a:prstGeom prst="rect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9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Observations &amp; Lessons Learned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35366"/>
            <a:ext cx="8094133" cy="2237178"/>
          </a:xfrm>
        </p:spPr>
        <p:txBody>
          <a:bodyPr/>
          <a:lstStyle/>
          <a:p>
            <a:r>
              <a:rPr lang="en-US" sz="2000" dirty="0" smtClean="0"/>
              <a:t>The Usual Stuff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Traffic count data may be inconsistent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rofessional judgment required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ODME methods may help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May need to refine Regional TDM output</a:t>
            </a:r>
            <a:endParaRPr lang="en-US" dirty="0" smtClean="0">
              <a:solidFill>
                <a:srgbClr val="262626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3472544"/>
            <a:ext cx="8094133" cy="2258948"/>
          </a:xfrm>
        </p:spPr>
        <p:txBody>
          <a:bodyPr/>
          <a:lstStyle/>
          <a:p>
            <a:r>
              <a:rPr lang="en-US" sz="2000" dirty="0" smtClean="0"/>
              <a:t>Validating Managed-Lane Choice Model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Need good estimates of Toll-Eligible Demand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Traffic counts are not enough </a:t>
            </a:r>
            <a:r>
              <a:rPr lang="en-US" sz="2000" i="1" dirty="0" smtClean="0">
                <a:solidFill>
                  <a:srgbClr val="262626"/>
                </a:solidFill>
              </a:rPr>
              <a:t>(if access is limited)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ODME seed matrices may be flawed</a:t>
            </a:r>
          </a:p>
          <a:p>
            <a:pPr marL="576262" lvl="2" indent="-176213">
              <a:spcBef>
                <a:spcPts val="800"/>
              </a:spcBef>
            </a:pPr>
            <a:r>
              <a:rPr lang="en-US" sz="2000" b="1" dirty="0" smtClean="0">
                <a:solidFill>
                  <a:srgbClr val="262626"/>
                </a:solidFill>
              </a:rPr>
              <a:t>Continue to improve methods </a:t>
            </a:r>
            <a:r>
              <a:rPr lang="en-US" sz="2000" b="1" dirty="0">
                <a:solidFill>
                  <a:srgbClr val="262626"/>
                </a:solidFill>
              </a:rPr>
              <a:t>for collecting OD travel </a:t>
            </a:r>
            <a:r>
              <a:rPr lang="en-US" sz="2000" b="1" dirty="0" smtClean="0">
                <a:solidFill>
                  <a:srgbClr val="262626"/>
                </a:solidFill>
              </a:rPr>
              <a:t>data</a:t>
            </a:r>
            <a:endParaRPr lang="en-US" dirty="0" smtClean="0">
              <a:solidFill>
                <a:srgbClr val="262626"/>
              </a:solidFill>
            </a:endParaRPr>
          </a:p>
          <a:p>
            <a:pPr marL="400049" lvl="2" indent="0">
              <a:spcBef>
                <a:spcPts val="800"/>
              </a:spcBef>
              <a:buNone/>
            </a:pPr>
            <a:endParaRPr lang="en-US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998396"/>
            <a:ext cx="2702327" cy="999738"/>
          </a:xfrm>
          <a:prstGeom prst="roundRect">
            <a:avLst>
              <a:gd name="adj" fmla="val 71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54110" y="89996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48484A"/>
                </a:solidFill>
                <a:latin typeface="Arial"/>
                <a:cs typeface="Arial"/>
              </a:rPr>
              <a:t>Thank You!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8160" y="1233488"/>
            <a:ext cx="4412720" cy="285219"/>
          </a:xfrm>
        </p:spPr>
        <p:txBody>
          <a:bodyPr/>
          <a:lstStyle/>
          <a:p>
            <a:r>
              <a:rPr lang="en-US" sz="2400" dirty="0" smtClean="0"/>
              <a:t>Stephen Tuttle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08160" y="1588087"/>
            <a:ext cx="4413250" cy="222407"/>
          </a:xfrm>
        </p:spPr>
        <p:txBody>
          <a:bodyPr/>
          <a:lstStyle/>
          <a:p>
            <a:r>
              <a:rPr lang="en-US" sz="2000" dirty="0" smtClean="0"/>
              <a:t>Stephen.Tuttle@rsginc.com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3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ELTOD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1782" y="1358177"/>
            <a:ext cx="3801534" cy="1133710"/>
          </a:xfrm>
          <a:ln w="28575">
            <a:solidFill>
              <a:srgbClr val="77787B"/>
            </a:solidFill>
          </a:ln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(1)</a:t>
            </a:r>
            <a:r>
              <a:rPr lang="en-US" sz="2000" dirty="0" smtClean="0">
                <a:solidFill>
                  <a:schemeClr val="tx1"/>
                </a:solidFill>
              </a:rPr>
              <a:t> TRAVEL DEMAND MODEL</a:t>
            </a:r>
          </a:p>
          <a:p>
            <a:pPr lvl="1"/>
            <a:r>
              <a:rPr lang="en-US" sz="2000" dirty="0" smtClean="0"/>
              <a:t>Daily or Period</a:t>
            </a:r>
          </a:p>
          <a:p>
            <a:pPr lvl="1"/>
            <a:r>
              <a:rPr lang="en-US" sz="2000" dirty="0" smtClean="0"/>
              <a:t>Regional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50519" y="2580382"/>
            <a:ext cx="3812797" cy="1103731"/>
          </a:xfrm>
          <a:ln w="28575">
            <a:solidFill>
              <a:srgbClr val="F68B1F"/>
            </a:solidFill>
          </a:ln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(2) </a:t>
            </a:r>
            <a:r>
              <a:rPr lang="en-US" sz="2000" dirty="0" smtClean="0">
                <a:solidFill>
                  <a:schemeClr val="tx1"/>
                </a:solidFill>
              </a:rPr>
              <a:t>TIME OF DAY MODEL</a:t>
            </a:r>
          </a:p>
          <a:p>
            <a:pPr lvl="1"/>
            <a:r>
              <a:rPr lang="en-US" sz="2000" dirty="0" smtClean="0"/>
              <a:t>24 one-hour periods</a:t>
            </a:r>
          </a:p>
          <a:p>
            <a:pPr lvl="1"/>
            <a:r>
              <a:rPr lang="en-US" sz="2000" dirty="0" smtClean="0"/>
              <a:t>Corridor Subarea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4168" y="3789766"/>
            <a:ext cx="3819148" cy="1208315"/>
          </a:xfrm>
          <a:ln w="28575">
            <a:solidFill>
              <a:srgbClr val="77787B"/>
            </a:solidFill>
          </a:ln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(3) </a:t>
            </a:r>
            <a:r>
              <a:rPr lang="en-US" sz="2000" dirty="0" smtClean="0">
                <a:solidFill>
                  <a:schemeClr val="tx1"/>
                </a:solidFill>
              </a:rPr>
              <a:t>REVENUE MODEL</a:t>
            </a:r>
          </a:p>
          <a:p>
            <a:pPr lvl="1"/>
            <a:r>
              <a:rPr lang="en-US" sz="2000" dirty="0" smtClean="0"/>
              <a:t>Traffic/Revenue Factors</a:t>
            </a:r>
          </a:p>
          <a:p>
            <a:pPr lvl="1"/>
            <a:r>
              <a:rPr lang="en-US" sz="2000" dirty="0" smtClean="0"/>
              <a:t>Corridor Revenue Estimates</a:t>
            </a:r>
          </a:p>
          <a:p>
            <a:pPr lvl="1"/>
            <a:endParaRPr lang="en-US" dirty="0" smtClean="0"/>
          </a:p>
          <a:p>
            <a:pPr lvl="1"/>
            <a:endParaRPr lang="en-US" sz="14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4168" y="5125533"/>
            <a:ext cx="3819148" cy="1167306"/>
          </a:xfrm>
          <a:ln w="28575">
            <a:solidFill>
              <a:srgbClr val="77787B"/>
            </a:solidFill>
          </a:ln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(4) </a:t>
            </a:r>
            <a:r>
              <a:rPr lang="en-US" sz="2000" dirty="0" smtClean="0">
                <a:solidFill>
                  <a:schemeClr val="tx1"/>
                </a:solidFill>
              </a:rPr>
              <a:t>NEXT STEPS</a:t>
            </a:r>
          </a:p>
          <a:p>
            <a:pPr lvl="1"/>
            <a:r>
              <a:rPr lang="en-US" sz="2000" dirty="0" smtClean="0"/>
              <a:t>Evaluate Alternatives</a:t>
            </a:r>
          </a:p>
          <a:p>
            <a:pPr lvl="1"/>
            <a:r>
              <a:rPr lang="en-US" sz="2000" dirty="0" smtClean="0"/>
              <a:t>Go to Next Study Level</a:t>
            </a:r>
          </a:p>
          <a:p>
            <a:pPr lvl="1"/>
            <a:endParaRPr lang="en-US" dirty="0" smtClean="0"/>
          </a:p>
          <a:p>
            <a:pPr lvl="1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</p:spPr>
        <p:txBody>
          <a:bodyPr/>
          <a:lstStyle/>
          <a:p>
            <a:r>
              <a:rPr lang="en-US" dirty="0" smtClean="0"/>
              <a:t>Model Purpose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2704" y="1872496"/>
            <a:ext cx="263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Daily or Period Subarea Demand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32704" y="3330170"/>
            <a:ext cx="305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Express Lane Volumes  </a:t>
            </a:r>
          </a:p>
          <a:p>
            <a:r>
              <a:rPr lang="en-US" sz="2000" b="1" dirty="0" smtClean="0"/>
              <a:t>&amp; Toll Rates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32704" y="4958645"/>
            <a:ext cx="250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Corridor Revenue Estimates</a:t>
            </a:r>
            <a:endParaRPr lang="en-US" sz="2000" b="1" dirty="0"/>
          </a:p>
        </p:txBody>
      </p:sp>
      <p:cxnSp>
        <p:nvCxnSpPr>
          <p:cNvPr id="38" name="Curved Connector 37"/>
          <p:cNvCxnSpPr/>
          <p:nvPr/>
        </p:nvCxnSpPr>
        <p:spPr>
          <a:xfrm>
            <a:off x="4765369" y="1655837"/>
            <a:ext cx="12700" cy="1261363"/>
          </a:xfrm>
          <a:prstGeom prst="curvedConnector3">
            <a:avLst>
              <a:gd name="adj1" fmla="val 6171433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4752669" y="3121480"/>
            <a:ext cx="12700" cy="1261363"/>
          </a:xfrm>
          <a:prstGeom prst="curvedConnector3">
            <a:avLst>
              <a:gd name="adj1" fmla="val 6171433"/>
            </a:avLst>
          </a:prstGeom>
          <a:ln w="76200">
            <a:solidFill>
              <a:srgbClr val="F68B1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4739969" y="4719496"/>
            <a:ext cx="12700" cy="1261363"/>
          </a:xfrm>
          <a:prstGeom prst="curvedConnector3">
            <a:avLst>
              <a:gd name="adj1" fmla="val 6171433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341021"/>
            <a:ext cx="7399428" cy="2730235"/>
          </a:xfrm>
        </p:spPr>
        <p:txBody>
          <a:bodyPr/>
          <a:lstStyle/>
          <a:p>
            <a:r>
              <a:rPr lang="en-US" sz="2000" dirty="0" smtClean="0"/>
              <a:t>Key Inputs</a:t>
            </a:r>
          </a:p>
          <a:p>
            <a:pPr lvl="1"/>
            <a:r>
              <a:rPr lang="en-US" sz="2000" dirty="0" smtClean="0"/>
              <a:t>Subarea </a:t>
            </a:r>
            <a:r>
              <a:rPr lang="en-US" sz="2000" dirty="0"/>
              <a:t>n</a:t>
            </a:r>
            <a:r>
              <a:rPr lang="en-US" sz="2000" dirty="0" smtClean="0"/>
              <a:t>etwork from </a:t>
            </a:r>
            <a:r>
              <a:rPr lang="en-US" sz="2000" dirty="0"/>
              <a:t>r</a:t>
            </a:r>
            <a:r>
              <a:rPr lang="en-US" sz="2000" dirty="0" smtClean="0"/>
              <a:t>egional TDM</a:t>
            </a:r>
          </a:p>
          <a:p>
            <a:pPr lvl="2"/>
            <a:r>
              <a:rPr lang="en-US" sz="2000" dirty="0" smtClean="0"/>
              <a:t>Import via GIS</a:t>
            </a:r>
          </a:p>
          <a:p>
            <a:pPr lvl="1"/>
            <a:r>
              <a:rPr lang="en-US" sz="2000" dirty="0" smtClean="0"/>
              <a:t>Demand matrices from </a:t>
            </a:r>
            <a:r>
              <a:rPr lang="en-US" sz="2000" dirty="0"/>
              <a:t>r</a:t>
            </a:r>
            <a:r>
              <a:rPr lang="en-US" sz="2000" dirty="0" smtClean="0"/>
              <a:t>egional TDM</a:t>
            </a:r>
          </a:p>
          <a:p>
            <a:pPr lvl="2"/>
            <a:r>
              <a:rPr lang="en-US" sz="2000" dirty="0" smtClean="0"/>
              <a:t>Daily or Period</a:t>
            </a:r>
          </a:p>
          <a:p>
            <a:pPr lvl="1"/>
            <a:r>
              <a:rPr lang="en-US" sz="2000" dirty="0" smtClean="0"/>
              <a:t>Diurnal </a:t>
            </a:r>
            <a:r>
              <a:rPr lang="en-US" sz="2000" dirty="0"/>
              <a:t>d</a:t>
            </a:r>
            <a:r>
              <a:rPr lang="en-US" sz="2000" dirty="0" smtClean="0"/>
              <a:t>emand distribution</a:t>
            </a:r>
          </a:p>
          <a:p>
            <a:pPr lvl="2"/>
            <a:r>
              <a:rPr lang="en-US" sz="2000" dirty="0" smtClean="0"/>
              <a:t>Observed from Counts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Features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592666" y="5211608"/>
            <a:ext cx="7399428" cy="829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Outputs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Link Volumes, Toll Rates, Revenue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4017438"/>
            <a:ext cx="7399428" cy="741626"/>
          </a:xfrm>
        </p:spPr>
        <p:txBody>
          <a:bodyPr/>
          <a:lstStyle/>
          <a:p>
            <a:r>
              <a:rPr lang="en-US" sz="2000" dirty="0" smtClean="0"/>
              <a:t>Solution</a:t>
            </a:r>
          </a:p>
          <a:p>
            <a:pPr lvl="1"/>
            <a:r>
              <a:rPr lang="en-US" sz="2000" dirty="0" smtClean="0"/>
              <a:t>Toll choice + Network </a:t>
            </a:r>
            <a:r>
              <a:rPr lang="en-US" sz="2000" dirty="0"/>
              <a:t>s</a:t>
            </a:r>
            <a:r>
              <a:rPr lang="en-US" sz="2000" dirty="0" smtClean="0"/>
              <a:t>imulation </a:t>
            </a:r>
            <a:r>
              <a:rPr lang="en-US" sz="2000" dirty="0"/>
              <a:t>i</a:t>
            </a:r>
            <a:r>
              <a:rPr lang="en-US" sz="2000" dirty="0" smtClean="0"/>
              <a:t>terates to User Equilibrium</a:t>
            </a:r>
          </a:p>
          <a:p>
            <a:pPr lvl="1"/>
            <a:r>
              <a:rPr lang="en-US" sz="2000" dirty="0" smtClean="0"/>
              <a:t>Binary </a:t>
            </a:r>
            <a:r>
              <a:rPr lang="en-US" sz="2000" dirty="0" err="1" smtClean="0"/>
              <a:t>Logit</a:t>
            </a:r>
            <a:r>
              <a:rPr lang="en-US" sz="2000" dirty="0" smtClean="0"/>
              <a:t> model: </a:t>
            </a:r>
            <a:r>
              <a:rPr lang="en-US" sz="2000" i="1" dirty="0" smtClean="0"/>
              <a:t>f(toll, time savings, unreliability,…)</a:t>
            </a:r>
          </a:p>
        </p:txBody>
      </p:sp>
    </p:spTree>
    <p:extLst>
      <p:ext uri="{BB962C8B-B14F-4D97-AF65-F5344CB8AC3E}">
        <p14:creationId xmlns:p14="http://schemas.microsoft.com/office/powerpoint/2010/main" val="42627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" y="1812794"/>
            <a:ext cx="6184054" cy="44356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6751" y="5626227"/>
            <a:ext cx="134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ome rows were hidden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66" y="1272143"/>
            <a:ext cx="738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68B1F"/>
                </a:solidFill>
              </a:rPr>
              <a:t>Output is recorded and displayed in Excel worksheets </a:t>
            </a:r>
            <a:endParaRPr lang="en-US" sz="2000" b="1" dirty="0">
              <a:solidFill>
                <a:srgbClr val="F68B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Choice Model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65594"/>
              </p:ext>
            </p:extLst>
          </p:nvPr>
        </p:nvGraphicFramePr>
        <p:xfrm>
          <a:off x="592666" y="1600200"/>
          <a:ext cx="3935791" cy="2825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78"/>
                <a:gridCol w="2193913"/>
              </a:tblGrid>
              <a:tr h="72281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Term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Coefficient: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I-95 SP/RP (2011)</a:t>
                      </a:r>
                      <a:endParaRPr lang="en-US" sz="2000" b="1" i="1" dirty="0"/>
                    </a:p>
                  </a:txBody>
                  <a:tcPr/>
                </a:tc>
              </a:tr>
              <a:tr h="60896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Cost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0" baseline="0" dirty="0" smtClean="0"/>
                        <a:t>(per dollar)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-.61</a:t>
                      </a:r>
                      <a:endParaRPr lang="en-US" sz="2000" b="1" dirty="0"/>
                    </a:p>
                  </a:txBody>
                  <a:tcPr/>
                </a:tc>
              </a:tr>
              <a:tr h="60896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Time </a:t>
                      </a:r>
                    </a:p>
                    <a:p>
                      <a:r>
                        <a:rPr lang="en-US" sz="2000" b="0" dirty="0" smtClean="0"/>
                        <a:t>(per minute)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-.11</a:t>
                      </a:r>
                      <a:endParaRPr lang="en-US" sz="2000" b="1" dirty="0"/>
                    </a:p>
                  </a:txBody>
                  <a:tcPr/>
                </a:tc>
              </a:tr>
              <a:tr h="60896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Unreliability </a:t>
                      </a:r>
                      <a:r>
                        <a:rPr lang="en-US" sz="2000" b="0" dirty="0" smtClean="0"/>
                        <a:t>(per unit/mile)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-.12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0360" y="1600200"/>
            <a:ext cx="3785811" cy="1240971"/>
          </a:xfrm>
        </p:spPr>
        <p:txBody>
          <a:bodyPr/>
          <a:lstStyle/>
          <a:p>
            <a:r>
              <a:rPr lang="en-US" sz="2000" dirty="0" smtClean="0"/>
              <a:t>Unreliability Measure</a:t>
            </a:r>
          </a:p>
          <a:p>
            <a:pPr lvl="1"/>
            <a:r>
              <a:rPr lang="en-US" sz="2000" dirty="0" smtClean="0"/>
              <a:t>Uncertainty of travel time</a:t>
            </a:r>
          </a:p>
          <a:p>
            <a:pPr lvl="1"/>
            <a:r>
              <a:rPr lang="en-US" sz="2000" dirty="0" smtClean="0"/>
              <a:t>Function of V/C &amp; Distance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60316"/>
              </p:ext>
            </p:extLst>
          </p:nvPr>
        </p:nvGraphicFramePr>
        <p:xfrm>
          <a:off x="592666" y="4452513"/>
          <a:ext cx="3935791" cy="155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25"/>
                <a:gridCol w="2903666"/>
              </a:tblGrid>
              <a:tr h="472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Ratio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 (2011)</a:t>
                      </a:r>
                      <a:endParaRPr lang="en-US" sz="2000" dirty="0"/>
                    </a:p>
                  </a:txBody>
                  <a:tcPr/>
                </a:tc>
              </a:tr>
              <a:tr h="54243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VOT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$ 11.03/hour</a:t>
                      </a:r>
                      <a:endParaRPr lang="en-US" sz="2000" dirty="0"/>
                    </a:p>
                  </a:txBody>
                  <a:tcPr/>
                </a:tc>
              </a:tr>
              <a:tr h="542435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VOR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.20/unit/mile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9229" y="4452513"/>
            <a:ext cx="4169228" cy="5007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02" y="2841171"/>
            <a:ext cx="3622526" cy="32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414997"/>
            <a:ext cx="7811105" cy="2378790"/>
          </a:xfrm>
        </p:spPr>
        <p:txBody>
          <a:bodyPr/>
          <a:lstStyle/>
          <a:p>
            <a:r>
              <a:rPr lang="en-US" sz="2000" dirty="0" smtClean="0"/>
              <a:t>Highlights</a:t>
            </a:r>
            <a:endParaRPr lang="en-US" sz="2000" dirty="0" smtClean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Quick </a:t>
            </a:r>
            <a:r>
              <a:rPr lang="en-US" sz="2000" dirty="0">
                <a:solidFill>
                  <a:srgbClr val="262626"/>
                </a:solidFill>
              </a:rPr>
              <a:t>r</a:t>
            </a:r>
            <a:r>
              <a:rPr lang="en-US" sz="2000" dirty="0" smtClean="0">
                <a:solidFill>
                  <a:srgbClr val="262626"/>
                </a:solidFill>
              </a:rPr>
              <a:t>esponse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Dynamic pricing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Adjustable pricing policy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Unreliability component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Cube implementation (new)</a:t>
            </a:r>
          </a:p>
          <a:p>
            <a:pPr marL="231775" lvl="1" indent="-176213">
              <a:spcBef>
                <a:spcPts val="800"/>
              </a:spcBef>
            </a:pPr>
            <a:endParaRPr lang="en-US" dirty="0" smtClean="0">
              <a:solidFill>
                <a:srgbClr val="262626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92666" y="3988208"/>
            <a:ext cx="7399428" cy="1602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Limitations (may change)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No distributed VOT or VOR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Binary </a:t>
            </a: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ath choice</a:t>
            </a:r>
          </a:p>
          <a:p>
            <a:pPr marL="231775" lvl="1" indent="-176213">
              <a:spcBef>
                <a:spcPts val="80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Static assignment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and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TAE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6d3f0e5ce32b8d601d35cbff5299fabc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33da4fcf9ac2e8492f2454eba9e3529b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4c265f44-5553-4b88-8776-487c6beffe03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308DE-42DF-4616-8487-742D829B0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9127</TotalTime>
  <Words>1024</Words>
  <Application>Microsoft Office PowerPoint</Application>
  <PresentationFormat>On-screen Show (4:3)</PresentationFormat>
  <Paragraphs>309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Lucida Grande</vt:lpstr>
      <vt:lpstr>Wingdings</vt:lpstr>
      <vt:lpstr>PowerPoint Presentation</vt:lpstr>
      <vt:lpstr>PowerPoint Presentation</vt:lpstr>
      <vt:lpstr>Presentation Overview</vt:lpstr>
      <vt:lpstr>PowerPoint Presentation</vt:lpstr>
      <vt:lpstr>Model Purpose</vt:lpstr>
      <vt:lpstr>Model Features</vt:lpstr>
      <vt:lpstr>Example Output</vt:lpstr>
      <vt:lpstr>Key Choice Model Parameters</vt:lpstr>
      <vt:lpstr>Highlights and Limitations</vt:lpstr>
      <vt:lpstr>PowerPoint Presentation</vt:lpstr>
      <vt:lpstr>I-95 Express: Miami</vt:lpstr>
      <vt:lpstr>Validation Targets</vt:lpstr>
      <vt:lpstr>Validation Data</vt:lpstr>
      <vt:lpstr>Validation Data</vt:lpstr>
      <vt:lpstr>Data Challenges: Traffic Counts</vt:lpstr>
      <vt:lpstr>Data Challenges: Traffic Counts</vt:lpstr>
      <vt:lpstr>Data Challenges: Toll Lane Eligibility </vt:lpstr>
      <vt:lpstr>Data Challenges: Toll Lane Eligibility </vt:lpstr>
      <vt:lpstr>Solution: Bluetooth Study</vt:lpstr>
      <vt:lpstr>Toll-Eligible Demand</vt:lpstr>
      <vt:lpstr>Calibration</vt:lpstr>
      <vt:lpstr>Validation Results</vt:lpstr>
      <vt:lpstr>Results: XL Volumes</vt:lpstr>
      <vt:lpstr>Results: XL &amp; GP Splits</vt:lpstr>
      <vt:lpstr>Results: Toll Rates </vt:lpstr>
      <vt:lpstr>PowerPoint Presentation</vt:lpstr>
      <vt:lpstr>Observations &amp; Lessons Learned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Tuttle</dc:creator>
  <cp:lastModifiedBy>Steve Tuttle</cp:lastModifiedBy>
  <cp:revision>265</cp:revision>
  <dcterms:created xsi:type="dcterms:W3CDTF">2015-04-28T01:31:00Z</dcterms:created>
  <dcterms:modified xsi:type="dcterms:W3CDTF">2015-05-16T04:18:21Z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