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25"/>
  </p:notesMasterIdLst>
  <p:sldIdLst>
    <p:sldId id="258" r:id="rId2"/>
    <p:sldId id="271" r:id="rId3"/>
    <p:sldId id="298" r:id="rId4"/>
    <p:sldId id="272" r:id="rId5"/>
    <p:sldId id="274" r:id="rId6"/>
    <p:sldId id="281" r:id="rId7"/>
    <p:sldId id="288" r:id="rId8"/>
    <p:sldId id="302" r:id="rId9"/>
    <p:sldId id="259" r:id="rId10"/>
    <p:sldId id="279" r:id="rId11"/>
    <p:sldId id="270" r:id="rId12"/>
    <p:sldId id="267" r:id="rId13"/>
    <p:sldId id="268" r:id="rId14"/>
    <p:sldId id="269" r:id="rId15"/>
    <p:sldId id="295" r:id="rId16"/>
    <p:sldId id="299" r:id="rId17"/>
    <p:sldId id="291" r:id="rId18"/>
    <p:sldId id="300" r:id="rId19"/>
    <p:sldId id="301" r:id="rId20"/>
    <p:sldId id="289" r:id="rId21"/>
    <p:sldId id="290" r:id="rId22"/>
    <p:sldId id="292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4E4"/>
    <a:srgbClr val="007DC3"/>
    <a:srgbClr val="0070C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62869" autoAdjust="0"/>
  </p:normalViewPr>
  <p:slideViewPr>
    <p:cSldViewPr>
      <p:cViewPr>
        <p:scale>
          <a:sx n="100" d="100"/>
          <a:sy n="100" d="100"/>
        </p:scale>
        <p:origin x="-8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3278"/>
    </p:cViewPr>
  </p:notesTextViewPr>
  <p:notesViewPr>
    <p:cSldViewPr>
      <p:cViewPr>
        <p:scale>
          <a:sx n="125" d="100"/>
          <a:sy n="125" d="100"/>
        </p:scale>
        <p:origin x="-1862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D9983-7D24-489A-8001-05198849F0F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A2788-22EA-4C69-965E-9011034D9822}" type="pres">
      <dgm:prSet presAssocID="{F5AD9983-7D24-489A-8001-05198849F0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F8DB07D3-E6CB-4A0C-AAF2-F1E9C166D574}" type="presOf" srcId="{F5AD9983-7D24-489A-8001-05198849F0FC}" destId="{129A2788-22EA-4C69-965E-9011034D9822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00FE1-F4BB-4DA5-B004-EC547252871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C4BCAE-A012-4A74-B1D9-517DD6101DFC}">
      <dgm:prSet phldrT="[Text]" custT="1"/>
      <dgm:spPr/>
      <dgm:t>
        <a:bodyPr/>
        <a:lstStyle/>
        <a:p>
          <a:r>
            <a:rPr lang="en-US" sz="2400" baseline="0" dirty="0" smtClean="0">
              <a:latin typeface="Arial" pitchFamily="34" charset="0"/>
              <a:cs typeface="Arial" pitchFamily="34" charset="0"/>
            </a:rPr>
            <a:t>STUDIES</a:t>
          </a:r>
          <a:endParaRPr lang="en-US" sz="2400" baseline="0" dirty="0">
            <a:latin typeface="Arial" pitchFamily="34" charset="0"/>
            <a:cs typeface="Arial" pitchFamily="34" charset="0"/>
          </a:endParaRPr>
        </a:p>
      </dgm:t>
    </dgm:pt>
    <dgm:pt modelId="{8F2C04BF-8197-408C-B595-03E97D0A9B3F}" type="parTrans" cxnId="{7C6B2C13-02CA-45B8-8330-9B31B575ED18}">
      <dgm:prSet/>
      <dgm:spPr/>
      <dgm:t>
        <a:bodyPr/>
        <a:lstStyle/>
        <a:p>
          <a:endParaRPr lang="en-US"/>
        </a:p>
      </dgm:t>
    </dgm:pt>
    <dgm:pt modelId="{FAE1904D-F800-4575-83A1-A3E8BA8397E7}" type="sibTrans" cxnId="{7C6B2C13-02CA-45B8-8330-9B31B575ED18}">
      <dgm:prSet/>
      <dgm:spPr/>
      <dgm:t>
        <a:bodyPr/>
        <a:lstStyle/>
        <a:p>
          <a:endParaRPr lang="en-US"/>
        </a:p>
      </dgm:t>
    </dgm:pt>
    <dgm:pt modelId="{F1544CCB-06AC-4DA0-87C8-89DBC3D3636A}">
      <dgm:prSet phldrT="[Text]" custT="1"/>
      <dgm:spPr/>
      <dgm:t>
        <a:bodyPr/>
        <a:lstStyle/>
        <a:p>
          <a:r>
            <a:rPr lang="en-US" sz="2400" dirty="0">
              <a:latin typeface="Arial" pitchFamily="34" charset="0"/>
              <a:cs typeface="Arial" pitchFamily="34" charset="0"/>
            </a:rPr>
            <a:t>HSTP</a:t>
          </a:r>
        </a:p>
      </dgm:t>
    </dgm:pt>
    <dgm:pt modelId="{9940E8D5-CD54-49CC-81BE-C54FB1263B26}" type="parTrans" cxnId="{64EBEF61-0D89-4ACC-8EA7-0445DEDD568F}">
      <dgm:prSet/>
      <dgm:spPr/>
      <dgm:t>
        <a:bodyPr/>
        <a:lstStyle/>
        <a:p>
          <a:endParaRPr lang="en-US" dirty="0"/>
        </a:p>
      </dgm:t>
    </dgm:pt>
    <dgm:pt modelId="{7ADA24AC-68F7-4517-98E3-5A644D522A21}" type="sibTrans" cxnId="{64EBEF61-0D89-4ACC-8EA7-0445DEDD568F}">
      <dgm:prSet/>
      <dgm:spPr/>
      <dgm:t>
        <a:bodyPr/>
        <a:lstStyle/>
        <a:p>
          <a:endParaRPr lang="en-US"/>
        </a:p>
      </dgm:t>
    </dgm:pt>
    <dgm:pt modelId="{B7002D21-A577-4645-9C54-65C658FB2D5D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MANAGE. SYS.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EE78A639-5EFE-458B-8CF4-2ADA7B06DDC9}" type="parTrans" cxnId="{33A4F4D4-B072-4B0C-9E01-109CB123819D}">
      <dgm:prSet/>
      <dgm:spPr/>
      <dgm:t>
        <a:bodyPr/>
        <a:lstStyle/>
        <a:p>
          <a:endParaRPr lang="en-US"/>
        </a:p>
      </dgm:t>
    </dgm:pt>
    <dgm:pt modelId="{406A7E82-CCD5-4863-8AB3-9D6C6571618C}" type="sibTrans" cxnId="{33A4F4D4-B072-4B0C-9E01-109CB123819D}">
      <dgm:prSet/>
      <dgm:spPr/>
      <dgm:t>
        <a:bodyPr/>
        <a:lstStyle/>
        <a:p>
          <a:endParaRPr lang="en-US"/>
        </a:p>
      </dgm:t>
    </dgm:pt>
    <dgm:pt modelId="{F78A8DDE-99AC-45D7-A163-9F72A9F96881}">
      <dgm:prSet phldrT="[Text]" custT="1"/>
      <dgm:spPr/>
      <dgm:t>
        <a:bodyPr/>
        <a:lstStyle/>
        <a:p>
          <a:r>
            <a:rPr lang="en-US" sz="2800" dirty="0"/>
            <a:t>CMP</a:t>
          </a:r>
        </a:p>
      </dgm:t>
    </dgm:pt>
    <dgm:pt modelId="{2A7DFD7F-EBC2-4AD9-8E96-B411301C121D}" type="parTrans" cxnId="{E3A9576F-FDA3-4086-AD46-1FAFA6E57B5C}">
      <dgm:prSet/>
      <dgm:spPr/>
      <dgm:t>
        <a:bodyPr/>
        <a:lstStyle/>
        <a:p>
          <a:endParaRPr lang="en-US" dirty="0"/>
        </a:p>
      </dgm:t>
    </dgm:pt>
    <dgm:pt modelId="{B7805DAE-F82A-474D-BF57-1A42C8C42297}" type="sibTrans" cxnId="{E3A9576F-FDA3-4086-AD46-1FAFA6E57B5C}">
      <dgm:prSet/>
      <dgm:spPr/>
      <dgm:t>
        <a:bodyPr/>
        <a:lstStyle/>
        <a:p>
          <a:endParaRPr lang="en-US"/>
        </a:p>
      </dgm:t>
    </dgm:pt>
    <dgm:pt modelId="{C99D454D-5BCA-4064-95C8-26ECE19C5ED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smtClean="0"/>
            <a:t>TDM </a:t>
          </a:r>
          <a:endParaRPr lang="en-US" sz="2800" dirty="0"/>
        </a:p>
      </dgm:t>
    </dgm:pt>
    <dgm:pt modelId="{A414807D-0CDE-4195-8C82-ECA64948D504}" type="parTrans" cxnId="{8EAE6EE8-D515-4E64-8E57-AAB800D25058}">
      <dgm:prSet/>
      <dgm:spPr/>
      <dgm:t>
        <a:bodyPr/>
        <a:lstStyle/>
        <a:p>
          <a:endParaRPr lang="en-US" dirty="0"/>
        </a:p>
      </dgm:t>
    </dgm:pt>
    <dgm:pt modelId="{BFD132BD-2181-4159-A791-59A50FA86A80}" type="sibTrans" cxnId="{8EAE6EE8-D515-4E64-8E57-AAB800D25058}">
      <dgm:prSet/>
      <dgm:spPr/>
      <dgm:t>
        <a:bodyPr/>
        <a:lstStyle/>
        <a:p>
          <a:endParaRPr lang="en-US"/>
        </a:p>
      </dgm:t>
    </dgm:pt>
    <dgm:pt modelId="{624748B4-64CA-406F-ABF1-32F4066D2CF4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PROJECT-BASED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CA35840C-4B50-4193-9CFA-CAA32CE8EEEC}" type="parTrans" cxnId="{2880F78A-DDA6-4401-AE3E-49FC31E56046}">
      <dgm:prSet/>
      <dgm:spPr/>
      <dgm:t>
        <a:bodyPr/>
        <a:lstStyle/>
        <a:p>
          <a:endParaRPr lang="en-US" dirty="0"/>
        </a:p>
      </dgm:t>
    </dgm:pt>
    <dgm:pt modelId="{5BDC481F-067C-4D95-80DC-8B46B3623CF9}" type="sibTrans" cxnId="{2880F78A-DDA6-4401-AE3E-49FC31E56046}">
      <dgm:prSet/>
      <dgm:spPr/>
      <dgm:t>
        <a:bodyPr/>
        <a:lstStyle/>
        <a:p>
          <a:endParaRPr lang="en-US"/>
        </a:p>
      </dgm:t>
    </dgm:pt>
    <dgm:pt modelId="{613F5DAA-66C6-4C37-9BE6-ADA57417B5C4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OTHER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5A42DB65-176E-4EEB-9C85-2DBACA6B39B5}" type="parTrans" cxnId="{89F326C8-9F38-4786-B8F2-7AD359F1B1DF}">
      <dgm:prSet/>
      <dgm:spPr/>
      <dgm:t>
        <a:bodyPr/>
        <a:lstStyle/>
        <a:p>
          <a:endParaRPr lang="en-US" dirty="0"/>
        </a:p>
      </dgm:t>
    </dgm:pt>
    <dgm:pt modelId="{7D7499F7-0EB6-43D7-98FC-9E2A68BCD49D}" type="sibTrans" cxnId="{89F326C8-9F38-4786-B8F2-7AD359F1B1DF}">
      <dgm:prSet/>
      <dgm:spPr/>
      <dgm:t>
        <a:bodyPr/>
        <a:lstStyle/>
        <a:p>
          <a:endParaRPr lang="en-US"/>
        </a:p>
      </dgm:t>
    </dgm:pt>
    <dgm:pt modelId="{2B44450C-06B6-4B3B-945A-D1D3DFDDC816}">
      <dgm:prSet phldrT="[Text]" custT="1"/>
      <dgm:spPr/>
      <dgm:t>
        <a:bodyPr/>
        <a:lstStyle/>
        <a:p>
          <a:r>
            <a:rPr lang="en-US" sz="2400" cap="none" baseline="0" dirty="0" smtClean="0">
              <a:latin typeface="Arial" pitchFamily="34" charset="0"/>
            </a:rPr>
            <a:t>PAVEMENT</a:t>
          </a:r>
          <a:endParaRPr lang="en-US" sz="2400" cap="none" baseline="0" dirty="0">
            <a:latin typeface="Arial" pitchFamily="34" charset="0"/>
          </a:endParaRPr>
        </a:p>
      </dgm:t>
    </dgm:pt>
    <dgm:pt modelId="{ECCEEE94-E942-4CBE-8D1F-242822B019F5}" type="parTrans" cxnId="{4D925399-B044-4559-9988-C353BABB24B5}">
      <dgm:prSet/>
      <dgm:spPr/>
      <dgm:t>
        <a:bodyPr/>
        <a:lstStyle/>
        <a:p>
          <a:endParaRPr lang="en-US" dirty="0"/>
        </a:p>
      </dgm:t>
    </dgm:pt>
    <dgm:pt modelId="{714D443A-2E5E-4F2B-88DD-10BF46831EDA}" type="sibTrans" cxnId="{4D925399-B044-4559-9988-C353BABB24B5}">
      <dgm:prSet/>
      <dgm:spPr/>
      <dgm:t>
        <a:bodyPr/>
        <a:lstStyle/>
        <a:p>
          <a:endParaRPr lang="en-US"/>
        </a:p>
      </dgm:t>
    </dgm:pt>
    <dgm:pt modelId="{8B318E2E-4593-46AF-A512-84A8179847D4}">
      <dgm:prSet phldrT="[Text]" custT="1"/>
      <dgm:spPr/>
      <dgm:t>
        <a:bodyPr/>
        <a:lstStyle/>
        <a:p>
          <a:r>
            <a:rPr lang="en-US" sz="3000" cap="all" baseline="0" dirty="0" smtClean="0"/>
            <a:t>BRIDGE</a:t>
          </a:r>
          <a:endParaRPr lang="en-US" sz="3000" cap="all" baseline="0" dirty="0"/>
        </a:p>
      </dgm:t>
    </dgm:pt>
    <dgm:pt modelId="{90031CE3-1ADD-4450-97F5-A6A65F261824}" type="parTrans" cxnId="{FDD9AEEF-78BA-429F-B144-37DB06A8A4CC}">
      <dgm:prSet/>
      <dgm:spPr/>
      <dgm:t>
        <a:bodyPr/>
        <a:lstStyle/>
        <a:p>
          <a:endParaRPr lang="en-US" dirty="0"/>
        </a:p>
      </dgm:t>
    </dgm:pt>
    <dgm:pt modelId="{06CD61B0-6A51-4F38-9C6C-55B2145CEDA2}" type="sibTrans" cxnId="{FDD9AEEF-78BA-429F-B144-37DB06A8A4CC}">
      <dgm:prSet/>
      <dgm:spPr/>
      <dgm:t>
        <a:bodyPr/>
        <a:lstStyle/>
        <a:p>
          <a:endParaRPr lang="en-US"/>
        </a:p>
      </dgm:t>
    </dgm:pt>
    <dgm:pt modelId="{C6A2278D-8EA7-44D1-A27C-B504649A96FF}">
      <dgm:prSet phldrT="[Text]" custT="1"/>
      <dgm:spPr/>
      <dgm:t>
        <a:bodyPr/>
        <a:lstStyle/>
        <a:p>
          <a:r>
            <a:rPr lang="en-US" sz="2400" cap="none" baseline="0" dirty="0" smtClean="0">
              <a:latin typeface="Arial" pitchFamily="34" charset="0"/>
            </a:rPr>
            <a:t>SAFETY</a:t>
          </a:r>
          <a:endParaRPr lang="en-US" sz="2400" cap="none" baseline="0" dirty="0">
            <a:latin typeface="Arial" pitchFamily="34" charset="0"/>
          </a:endParaRPr>
        </a:p>
      </dgm:t>
    </dgm:pt>
    <dgm:pt modelId="{771D397C-0EB9-454E-9A9C-BFAC56F4D3E2}" type="parTrans" cxnId="{38DF9F74-6073-47B6-B079-FEC50EF5ADB8}">
      <dgm:prSet/>
      <dgm:spPr/>
      <dgm:t>
        <a:bodyPr/>
        <a:lstStyle/>
        <a:p>
          <a:endParaRPr lang="en-US" dirty="0"/>
        </a:p>
      </dgm:t>
    </dgm:pt>
    <dgm:pt modelId="{242CD3FE-C7D8-4834-AA20-8AC61BA8F992}" type="sibTrans" cxnId="{38DF9F74-6073-47B6-B079-FEC50EF5ADB8}">
      <dgm:prSet/>
      <dgm:spPr/>
      <dgm:t>
        <a:bodyPr/>
        <a:lstStyle/>
        <a:p>
          <a:endParaRPr lang="en-US"/>
        </a:p>
      </dgm:t>
    </dgm:pt>
    <dgm:pt modelId="{DEC5E578-B564-4E50-8091-B4BA907D7AB7}">
      <dgm:prSet phldrT="[Text]" custT="1"/>
      <dgm:spPr/>
      <dgm:t>
        <a:bodyPr/>
        <a:lstStyle/>
        <a:p>
          <a:pPr algn="ctr"/>
          <a:r>
            <a:rPr lang="en-US" sz="2400" dirty="0">
              <a:latin typeface="Arial" pitchFamily="34" charset="0"/>
              <a:cs typeface="Arial" pitchFamily="34" charset="0"/>
            </a:rPr>
            <a:t>GHG</a:t>
          </a:r>
        </a:p>
      </dgm:t>
    </dgm:pt>
    <dgm:pt modelId="{3249E606-334E-4814-B9AA-357FB6BA3430}" type="sibTrans" cxnId="{1DB8FF2F-F49D-4932-8F78-D7EDE090D98C}">
      <dgm:prSet/>
      <dgm:spPr/>
      <dgm:t>
        <a:bodyPr/>
        <a:lstStyle/>
        <a:p>
          <a:endParaRPr lang="en-US"/>
        </a:p>
      </dgm:t>
    </dgm:pt>
    <dgm:pt modelId="{19E59720-1D8E-488B-B483-C51BB603012E}" type="parTrans" cxnId="{1DB8FF2F-F49D-4932-8F78-D7EDE090D98C}">
      <dgm:prSet/>
      <dgm:spPr/>
      <dgm:t>
        <a:bodyPr/>
        <a:lstStyle/>
        <a:p>
          <a:endParaRPr lang="en-US" dirty="0"/>
        </a:p>
      </dgm:t>
    </dgm:pt>
    <dgm:pt modelId="{358DC916-0BCC-4A62-9CE4-35C9AC5B6B43}" type="pres">
      <dgm:prSet presAssocID="{78100FE1-F4BB-4DA5-B004-EC54725287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36CC2D-DD7B-4299-8B1F-9D057CD5A207}" type="pres">
      <dgm:prSet presAssocID="{B8C4BCAE-A012-4A74-B1D9-517DD6101DFC}" presName="root" presStyleCnt="0"/>
      <dgm:spPr/>
    </dgm:pt>
    <dgm:pt modelId="{7677CF58-C33F-43D4-BF18-28D066DCE04B}" type="pres">
      <dgm:prSet presAssocID="{B8C4BCAE-A012-4A74-B1D9-517DD6101DFC}" presName="rootComposite" presStyleCnt="0"/>
      <dgm:spPr/>
    </dgm:pt>
    <dgm:pt modelId="{36EBED30-2EFD-46CD-A9C5-838BE2499C3B}" type="pres">
      <dgm:prSet presAssocID="{B8C4BCAE-A012-4A74-B1D9-517DD6101DFC}" presName="rootText" presStyleLbl="node1" presStyleIdx="0" presStyleCnt="2" custScaleX="152217" custLinFactNeighborX="-262" custLinFactNeighborY="-2068"/>
      <dgm:spPr/>
      <dgm:t>
        <a:bodyPr/>
        <a:lstStyle/>
        <a:p>
          <a:endParaRPr lang="en-US"/>
        </a:p>
      </dgm:t>
    </dgm:pt>
    <dgm:pt modelId="{833611E0-A375-47A0-B439-9A79FCBF7814}" type="pres">
      <dgm:prSet presAssocID="{B8C4BCAE-A012-4A74-B1D9-517DD6101DFC}" presName="rootConnector" presStyleLbl="node1" presStyleIdx="0" presStyleCnt="2"/>
      <dgm:spPr/>
      <dgm:t>
        <a:bodyPr/>
        <a:lstStyle/>
        <a:p>
          <a:endParaRPr lang="en-US"/>
        </a:p>
      </dgm:t>
    </dgm:pt>
    <dgm:pt modelId="{5E986244-CBEE-4330-9486-CEBF55C4981A}" type="pres">
      <dgm:prSet presAssocID="{B8C4BCAE-A012-4A74-B1D9-517DD6101DFC}" presName="childShape" presStyleCnt="0"/>
      <dgm:spPr/>
    </dgm:pt>
    <dgm:pt modelId="{02A47A14-7009-4436-BC38-095BEFDEE38D}" type="pres">
      <dgm:prSet presAssocID="{19E59720-1D8E-488B-B483-C51BB603012E}" presName="Name13" presStyleLbl="parChTrans1D2" presStyleIdx="0" presStyleCnt="9"/>
      <dgm:spPr/>
      <dgm:t>
        <a:bodyPr/>
        <a:lstStyle/>
        <a:p>
          <a:endParaRPr lang="en-US"/>
        </a:p>
      </dgm:t>
    </dgm:pt>
    <dgm:pt modelId="{40DC638A-9E1C-4EC3-A5F5-AF1EF19FA26A}" type="pres">
      <dgm:prSet presAssocID="{DEC5E578-B564-4E50-8091-B4BA907D7AB7}" presName="childText" presStyleLbl="bgAcc1" presStyleIdx="0" presStyleCnt="9" custScaleX="139604" custLinFactNeighborX="-11979" custLinFactNeighborY="-1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252D7-BB18-4B01-B9CD-3BEC06707DD8}" type="pres">
      <dgm:prSet presAssocID="{9940E8D5-CD54-49CC-81BE-C54FB1263B26}" presName="Name13" presStyleLbl="parChTrans1D2" presStyleIdx="1" presStyleCnt="9"/>
      <dgm:spPr/>
      <dgm:t>
        <a:bodyPr/>
        <a:lstStyle/>
        <a:p>
          <a:endParaRPr lang="en-US"/>
        </a:p>
      </dgm:t>
    </dgm:pt>
    <dgm:pt modelId="{7A625504-ACD1-4747-B77B-ECFAEAF243FF}" type="pres">
      <dgm:prSet presAssocID="{F1544CCB-06AC-4DA0-87C8-89DBC3D3636A}" presName="childText" presStyleLbl="bgAcc1" presStyleIdx="1" presStyleCnt="9" custScaleX="137625" custLinFactNeighborX="-11979" custLinFactNeighborY="-7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60FA8-5ADF-4EEE-B141-9F71CC11986F}" type="pres">
      <dgm:prSet presAssocID="{CA35840C-4B50-4193-9CFA-CAA32CE8EEEC}" presName="Name13" presStyleLbl="parChTrans1D2" presStyleIdx="2" presStyleCnt="9"/>
      <dgm:spPr/>
      <dgm:t>
        <a:bodyPr/>
        <a:lstStyle/>
        <a:p>
          <a:endParaRPr lang="en-US"/>
        </a:p>
      </dgm:t>
    </dgm:pt>
    <dgm:pt modelId="{5198E288-29C6-4948-930A-C65EBA331184}" type="pres">
      <dgm:prSet presAssocID="{624748B4-64CA-406F-ABF1-32F4066D2CF4}" presName="childText" presStyleLbl="bgAcc1" presStyleIdx="2" presStyleCnt="9" custScaleX="134484" custScaleY="130137" custLinFactNeighborX="-11979" custLinFactNeighborY="-5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916A8-DD89-49A2-9861-0C7B1DCD7AF3}" type="pres">
      <dgm:prSet presAssocID="{5A42DB65-176E-4EEB-9C85-2DBACA6B39B5}" presName="Name13" presStyleLbl="parChTrans1D2" presStyleIdx="3" presStyleCnt="9"/>
      <dgm:spPr/>
      <dgm:t>
        <a:bodyPr/>
        <a:lstStyle/>
        <a:p>
          <a:endParaRPr lang="en-US"/>
        </a:p>
      </dgm:t>
    </dgm:pt>
    <dgm:pt modelId="{D4D7D692-2B8C-4C44-8A7B-3551E701DD00}" type="pres">
      <dgm:prSet presAssocID="{613F5DAA-66C6-4C37-9BE6-ADA57417B5C4}" presName="childText" presStyleLbl="bgAcc1" presStyleIdx="3" presStyleCnt="9" custScaleX="135696" custScaleY="90933" custLinFactNeighborX="-11979" custLinFactNeighborY="8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4C94B-EADF-4053-845B-2344FB693490}" type="pres">
      <dgm:prSet presAssocID="{B7002D21-A577-4645-9C54-65C658FB2D5D}" presName="root" presStyleCnt="0"/>
      <dgm:spPr/>
    </dgm:pt>
    <dgm:pt modelId="{9A6684A9-42B4-4BCA-B2DE-A96C5D1D33AC}" type="pres">
      <dgm:prSet presAssocID="{B7002D21-A577-4645-9C54-65C658FB2D5D}" presName="rootComposite" presStyleCnt="0"/>
      <dgm:spPr/>
    </dgm:pt>
    <dgm:pt modelId="{548A3D5B-8B74-4175-B941-E7A8E68E91CF}" type="pres">
      <dgm:prSet presAssocID="{B7002D21-A577-4645-9C54-65C658FB2D5D}" presName="rootText" presStyleLbl="node1" presStyleIdx="1" presStyleCnt="2" custScaleX="155880" custLinFactNeighborX="-3221" custLinFactNeighborY="6"/>
      <dgm:spPr/>
      <dgm:t>
        <a:bodyPr/>
        <a:lstStyle/>
        <a:p>
          <a:endParaRPr lang="en-US"/>
        </a:p>
      </dgm:t>
    </dgm:pt>
    <dgm:pt modelId="{153AAB10-A52D-4F88-BE39-8E8A8E002390}" type="pres">
      <dgm:prSet presAssocID="{B7002D21-A577-4645-9C54-65C658FB2D5D}" presName="rootConnector" presStyleLbl="node1" presStyleIdx="1" presStyleCnt="2"/>
      <dgm:spPr/>
      <dgm:t>
        <a:bodyPr/>
        <a:lstStyle/>
        <a:p>
          <a:endParaRPr lang="en-US"/>
        </a:p>
      </dgm:t>
    </dgm:pt>
    <dgm:pt modelId="{9FF3805C-6819-4B6F-97F3-694947680730}" type="pres">
      <dgm:prSet presAssocID="{B7002D21-A577-4645-9C54-65C658FB2D5D}" presName="childShape" presStyleCnt="0"/>
      <dgm:spPr/>
    </dgm:pt>
    <dgm:pt modelId="{9A68AFF7-16A4-4463-93D3-5F8CBAD69350}" type="pres">
      <dgm:prSet presAssocID="{2A7DFD7F-EBC2-4AD9-8E96-B411301C121D}" presName="Name13" presStyleLbl="parChTrans1D2" presStyleIdx="4" presStyleCnt="9"/>
      <dgm:spPr/>
      <dgm:t>
        <a:bodyPr/>
        <a:lstStyle/>
        <a:p>
          <a:endParaRPr lang="en-US"/>
        </a:p>
      </dgm:t>
    </dgm:pt>
    <dgm:pt modelId="{A8EFEA24-F2EB-43DF-8738-43CC444EDD36}" type="pres">
      <dgm:prSet presAssocID="{F78A8DDE-99AC-45D7-A163-9F72A9F96881}" presName="childText" presStyleLbl="bgAcc1" presStyleIdx="4" presStyleCnt="9" custScaleX="130578" custScaleY="91335" custLinFactNeighborX="-4408" custLinFactNeighborY="-18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9149C-8F79-4885-9706-3363ADFF4B4B}" type="pres">
      <dgm:prSet presAssocID="{A414807D-0CDE-4195-8C82-ECA64948D504}" presName="Name13" presStyleLbl="parChTrans1D2" presStyleIdx="5" presStyleCnt="9"/>
      <dgm:spPr/>
      <dgm:t>
        <a:bodyPr/>
        <a:lstStyle/>
        <a:p>
          <a:endParaRPr lang="en-US"/>
        </a:p>
      </dgm:t>
    </dgm:pt>
    <dgm:pt modelId="{F3FC3945-6807-4812-85D4-9759162EB12D}" type="pres">
      <dgm:prSet presAssocID="{C99D454D-5BCA-4064-95C8-26ECE19C5EDD}" presName="childText" presStyleLbl="bgAcc1" presStyleIdx="5" presStyleCnt="9" custScaleX="109818" custScaleY="87400" custLinFactNeighborX="34" custLinFactNeighborY="-2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AAB91-F4BD-48A5-906E-63E2F2ECD2CB}" type="pres">
      <dgm:prSet presAssocID="{ECCEEE94-E942-4CBE-8D1F-242822B019F5}" presName="Name13" presStyleLbl="parChTrans1D2" presStyleIdx="6" presStyleCnt="9"/>
      <dgm:spPr/>
      <dgm:t>
        <a:bodyPr/>
        <a:lstStyle/>
        <a:p>
          <a:endParaRPr lang="en-US"/>
        </a:p>
      </dgm:t>
    </dgm:pt>
    <dgm:pt modelId="{B6502AC3-A427-4508-B095-308D0FFE2209}" type="pres">
      <dgm:prSet presAssocID="{2B44450C-06B6-4B3B-945A-D1D3DFDDC816}" presName="childText" presStyleLbl="bgAcc1" presStyleIdx="6" presStyleCnt="9" custScaleX="161297" custScaleY="114428" custLinFactNeighborX="-3392" custLinFactNeighborY="-28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A171B-B8BD-426B-B8F2-F9BBEB318FE1}" type="pres">
      <dgm:prSet presAssocID="{90031CE3-1ADD-4450-97F5-A6A65F261824}" presName="Name13" presStyleLbl="parChTrans1D2" presStyleIdx="7" presStyleCnt="9"/>
      <dgm:spPr/>
      <dgm:t>
        <a:bodyPr/>
        <a:lstStyle/>
        <a:p>
          <a:endParaRPr lang="en-US"/>
        </a:p>
      </dgm:t>
    </dgm:pt>
    <dgm:pt modelId="{355C94A7-4BDF-4E80-ACD2-9D107BFD3DBF}" type="pres">
      <dgm:prSet presAssocID="{8B318E2E-4593-46AF-A512-84A8179847D4}" presName="childText" presStyleLbl="bgAcc1" presStyleIdx="7" presStyleCnt="9" custScaleX="121694" custLinFactNeighborX="34" custLinFactNeighborY="-25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47450-F450-4875-8AAC-44FAE6DAA4F7}" type="pres">
      <dgm:prSet presAssocID="{771D397C-0EB9-454E-9A9C-BFAC56F4D3E2}" presName="Name13" presStyleLbl="parChTrans1D2" presStyleIdx="8" presStyleCnt="9"/>
      <dgm:spPr/>
      <dgm:t>
        <a:bodyPr/>
        <a:lstStyle/>
        <a:p>
          <a:endParaRPr lang="en-US"/>
        </a:p>
      </dgm:t>
    </dgm:pt>
    <dgm:pt modelId="{61CF61E5-D587-491E-B88F-6FE924EE8985}" type="pres">
      <dgm:prSet presAssocID="{C6A2278D-8EA7-44D1-A27C-B504649A96FF}" presName="childText" presStyleLbl="bgAcc1" presStyleIdx="8" presStyleCnt="9" custScaleX="121793" custLinFactNeighborX="34" custLinFactNeighborY="-25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152A3-52C6-4D65-AD04-D2C1936A50E6}" type="presOf" srcId="{B7002D21-A577-4645-9C54-65C658FB2D5D}" destId="{548A3D5B-8B74-4175-B941-E7A8E68E91CF}" srcOrd="0" destOrd="0" presId="urn:microsoft.com/office/officeart/2005/8/layout/hierarchy3"/>
    <dgm:cxn modelId="{35785E35-1CEC-49ED-903F-4CFB4B1EC385}" type="presOf" srcId="{613F5DAA-66C6-4C37-9BE6-ADA57417B5C4}" destId="{D4D7D692-2B8C-4C44-8A7B-3551E701DD00}" srcOrd="0" destOrd="0" presId="urn:microsoft.com/office/officeart/2005/8/layout/hierarchy3"/>
    <dgm:cxn modelId="{8EAE6EE8-D515-4E64-8E57-AAB800D25058}" srcId="{B7002D21-A577-4645-9C54-65C658FB2D5D}" destId="{C99D454D-5BCA-4064-95C8-26ECE19C5EDD}" srcOrd="1" destOrd="0" parTransId="{A414807D-0CDE-4195-8C82-ECA64948D504}" sibTransId="{BFD132BD-2181-4159-A791-59A50FA86A80}"/>
    <dgm:cxn modelId="{BDFA952F-8338-4772-9953-0F2889F00906}" type="presOf" srcId="{C6A2278D-8EA7-44D1-A27C-B504649A96FF}" destId="{61CF61E5-D587-491E-B88F-6FE924EE8985}" srcOrd="0" destOrd="0" presId="urn:microsoft.com/office/officeart/2005/8/layout/hierarchy3"/>
    <dgm:cxn modelId="{E3A9576F-FDA3-4086-AD46-1FAFA6E57B5C}" srcId="{B7002D21-A577-4645-9C54-65C658FB2D5D}" destId="{F78A8DDE-99AC-45D7-A163-9F72A9F96881}" srcOrd="0" destOrd="0" parTransId="{2A7DFD7F-EBC2-4AD9-8E96-B411301C121D}" sibTransId="{B7805DAE-F82A-474D-BF57-1A42C8C42297}"/>
    <dgm:cxn modelId="{4D925399-B044-4559-9988-C353BABB24B5}" srcId="{B7002D21-A577-4645-9C54-65C658FB2D5D}" destId="{2B44450C-06B6-4B3B-945A-D1D3DFDDC816}" srcOrd="2" destOrd="0" parTransId="{ECCEEE94-E942-4CBE-8D1F-242822B019F5}" sibTransId="{714D443A-2E5E-4F2B-88DD-10BF46831EDA}"/>
    <dgm:cxn modelId="{91FDA2A2-CA0E-43D3-B9B2-2A14FB239887}" type="presOf" srcId="{2A7DFD7F-EBC2-4AD9-8E96-B411301C121D}" destId="{9A68AFF7-16A4-4463-93D3-5F8CBAD69350}" srcOrd="0" destOrd="0" presId="urn:microsoft.com/office/officeart/2005/8/layout/hierarchy3"/>
    <dgm:cxn modelId="{EA3A5572-3AA3-4980-B42B-D361A7C9E7FB}" type="presOf" srcId="{ECCEEE94-E942-4CBE-8D1F-242822B019F5}" destId="{329AAB91-F4BD-48A5-906E-63E2F2ECD2CB}" srcOrd="0" destOrd="0" presId="urn:microsoft.com/office/officeart/2005/8/layout/hierarchy3"/>
    <dgm:cxn modelId="{3F40A0D6-3EDB-4326-A8F7-4B4603D66BC0}" type="presOf" srcId="{19E59720-1D8E-488B-B483-C51BB603012E}" destId="{02A47A14-7009-4436-BC38-095BEFDEE38D}" srcOrd="0" destOrd="0" presId="urn:microsoft.com/office/officeart/2005/8/layout/hierarchy3"/>
    <dgm:cxn modelId="{3173C1B3-B66F-4A30-8AA7-59D213898CD9}" type="presOf" srcId="{B8C4BCAE-A012-4A74-B1D9-517DD6101DFC}" destId="{36EBED30-2EFD-46CD-A9C5-838BE2499C3B}" srcOrd="0" destOrd="0" presId="urn:microsoft.com/office/officeart/2005/8/layout/hierarchy3"/>
    <dgm:cxn modelId="{5F7B6F30-F778-4DEE-829B-4E380DA9BEAE}" type="presOf" srcId="{771D397C-0EB9-454E-9A9C-BFAC56F4D3E2}" destId="{98347450-F450-4875-8AAC-44FAE6DAA4F7}" srcOrd="0" destOrd="0" presId="urn:microsoft.com/office/officeart/2005/8/layout/hierarchy3"/>
    <dgm:cxn modelId="{FDC025A7-FC79-4813-912E-FCAE17A52479}" type="presOf" srcId="{B8C4BCAE-A012-4A74-B1D9-517DD6101DFC}" destId="{833611E0-A375-47A0-B439-9A79FCBF7814}" srcOrd="1" destOrd="0" presId="urn:microsoft.com/office/officeart/2005/8/layout/hierarchy3"/>
    <dgm:cxn modelId="{D4FD9AEA-A2A2-4AA0-8D51-248788B27DF5}" type="presOf" srcId="{B7002D21-A577-4645-9C54-65C658FB2D5D}" destId="{153AAB10-A52D-4F88-BE39-8E8A8E002390}" srcOrd="1" destOrd="0" presId="urn:microsoft.com/office/officeart/2005/8/layout/hierarchy3"/>
    <dgm:cxn modelId="{041E9119-26D0-470A-B345-E2760A7C7D36}" type="presOf" srcId="{8B318E2E-4593-46AF-A512-84A8179847D4}" destId="{355C94A7-4BDF-4E80-ACD2-9D107BFD3DBF}" srcOrd="0" destOrd="0" presId="urn:microsoft.com/office/officeart/2005/8/layout/hierarchy3"/>
    <dgm:cxn modelId="{1DB8FF2F-F49D-4932-8F78-D7EDE090D98C}" srcId="{B8C4BCAE-A012-4A74-B1D9-517DD6101DFC}" destId="{DEC5E578-B564-4E50-8091-B4BA907D7AB7}" srcOrd="0" destOrd="0" parTransId="{19E59720-1D8E-488B-B483-C51BB603012E}" sibTransId="{3249E606-334E-4814-B9AA-357FB6BA3430}"/>
    <dgm:cxn modelId="{D27A00BA-1AB2-4004-A0EB-253364CAEED9}" type="presOf" srcId="{A414807D-0CDE-4195-8C82-ECA64948D504}" destId="{AFC9149C-8F79-4885-9706-3363ADFF4B4B}" srcOrd="0" destOrd="0" presId="urn:microsoft.com/office/officeart/2005/8/layout/hierarchy3"/>
    <dgm:cxn modelId="{FDD9AEEF-78BA-429F-B144-37DB06A8A4CC}" srcId="{B7002D21-A577-4645-9C54-65C658FB2D5D}" destId="{8B318E2E-4593-46AF-A512-84A8179847D4}" srcOrd="3" destOrd="0" parTransId="{90031CE3-1ADD-4450-97F5-A6A65F261824}" sibTransId="{06CD61B0-6A51-4F38-9C6C-55B2145CEDA2}"/>
    <dgm:cxn modelId="{64BEF600-F7C3-48BB-B61A-F43375387E6E}" type="presOf" srcId="{CA35840C-4B50-4193-9CFA-CAA32CE8EEEC}" destId="{FC760FA8-5ADF-4EEE-B141-9F71CC11986F}" srcOrd="0" destOrd="0" presId="urn:microsoft.com/office/officeart/2005/8/layout/hierarchy3"/>
    <dgm:cxn modelId="{791161F6-3C37-4274-9E0E-C2FC14E04DD5}" type="presOf" srcId="{C99D454D-5BCA-4064-95C8-26ECE19C5EDD}" destId="{F3FC3945-6807-4812-85D4-9759162EB12D}" srcOrd="0" destOrd="0" presId="urn:microsoft.com/office/officeart/2005/8/layout/hierarchy3"/>
    <dgm:cxn modelId="{7CDE65E6-2B63-4257-BA7F-42B0325741A9}" type="presOf" srcId="{624748B4-64CA-406F-ABF1-32F4066D2CF4}" destId="{5198E288-29C6-4948-930A-C65EBA331184}" srcOrd="0" destOrd="0" presId="urn:microsoft.com/office/officeart/2005/8/layout/hierarchy3"/>
    <dgm:cxn modelId="{58C60E5A-5BEB-481F-BF23-4F583C715D56}" type="presOf" srcId="{DEC5E578-B564-4E50-8091-B4BA907D7AB7}" destId="{40DC638A-9E1C-4EC3-A5F5-AF1EF19FA26A}" srcOrd="0" destOrd="0" presId="urn:microsoft.com/office/officeart/2005/8/layout/hierarchy3"/>
    <dgm:cxn modelId="{D7A8F828-B6D5-403F-871E-BF82D3C510AC}" type="presOf" srcId="{F78A8DDE-99AC-45D7-A163-9F72A9F96881}" destId="{A8EFEA24-F2EB-43DF-8738-43CC444EDD36}" srcOrd="0" destOrd="0" presId="urn:microsoft.com/office/officeart/2005/8/layout/hierarchy3"/>
    <dgm:cxn modelId="{33A4F4D4-B072-4B0C-9E01-109CB123819D}" srcId="{78100FE1-F4BB-4DA5-B004-EC5472528712}" destId="{B7002D21-A577-4645-9C54-65C658FB2D5D}" srcOrd="1" destOrd="0" parTransId="{EE78A639-5EFE-458B-8CF4-2ADA7B06DDC9}" sibTransId="{406A7E82-CCD5-4863-8AB3-9D6C6571618C}"/>
    <dgm:cxn modelId="{7C6B2C13-02CA-45B8-8330-9B31B575ED18}" srcId="{78100FE1-F4BB-4DA5-B004-EC5472528712}" destId="{B8C4BCAE-A012-4A74-B1D9-517DD6101DFC}" srcOrd="0" destOrd="0" parTransId="{8F2C04BF-8197-408C-B595-03E97D0A9B3F}" sibTransId="{FAE1904D-F800-4575-83A1-A3E8BA8397E7}"/>
    <dgm:cxn modelId="{426D14CD-9C54-4394-B256-C3A4E14160F1}" type="presOf" srcId="{2B44450C-06B6-4B3B-945A-D1D3DFDDC816}" destId="{B6502AC3-A427-4508-B095-308D0FFE2209}" srcOrd="0" destOrd="0" presId="urn:microsoft.com/office/officeart/2005/8/layout/hierarchy3"/>
    <dgm:cxn modelId="{89F326C8-9F38-4786-B8F2-7AD359F1B1DF}" srcId="{B8C4BCAE-A012-4A74-B1D9-517DD6101DFC}" destId="{613F5DAA-66C6-4C37-9BE6-ADA57417B5C4}" srcOrd="3" destOrd="0" parTransId="{5A42DB65-176E-4EEB-9C85-2DBACA6B39B5}" sibTransId="{7D7499F7-0EB6-43D7-98FC-9E2A68BCD49D}"/>
    <dgm:cxn modelId="{38DF9F74-6073-47B6-B079-FEC50EF5ADB8}" srcId="{B7002D21-A577-4645-9C54-65C658FB2D5D}" destId="{C6A2278D-8EA7-44D1-A27C-B504649A96FF}" srcOrd="4" destOrd="0" parTransId="{771D397C-0EB9-454E-9A9C-BFAC56F4D3E2}" sibTransId="{242CD3FE-C7D8-4834-AA20-8AC61BA8F992}"/>
    <dgm:cxn modelId="{64EBEF61-0D89-4ACC-8EA7-0445DEDD568F}" srcId="{B8C4BCAE-A012-4A74-B1D9-517DD6101DFC}" destId="{F1544CCB-06AC-4DA0-87C8-89DBC3D3636A}" srcOrd="1" destOrd="0" parTransId="{9940E8D5-CD54-49CC-81BE-C54FB1263B26}" sibTransId="{7ADA24AC-68F7-4517-98E3-5A644D522A21}"/>
    <dgm:cxn modelId="{40839B66-44C0-45A4-941B-FEBD7EC3ED5A}" type="presOf" srcId="{5A42DB65-176E-4EEB-9C85-2DBACA6B39B5}" destId="{C04916A8-DD89-49A2-9861-0C7B1DCD7AF3}" srcOrd="0" destOrd="0" presId="urn:microsoft.com/office/officeart/2005/8/layout/hierarchy3"/>
    <dgm:cxn modelId="{A7AC8F0B-4771-42AA-95B9-AC91294FE77E}" type="presOf" srcId="{9940E8D5-CD54-49CC-81BE-C54FB1263B26}" destId="{B27252D7-BB18-4B01-B9CD-3BEC06707DD8}" srcOrd="0" destOrd="0" presId="urn:microsoft.com/office/officeart/2005/8/layout/hierarchy3"/>
    <dgm:cxn modelId="{71ED2C1D-F035-44B5-9DE7-C407E04B3B26}" type="presOf" srcId="{90031CE3-1ADD-4450-97F5-A6A65F261824}" destId="{EC2A171B-B8BD-426B-B8F2-F9BBEB318FE1}" srcOrd="0" destOrd="0" presId="urn:microsoft.com/office/officeart/2005/8/layout/hierarchy3"/>
    <dgm:cxn modelId="{6BDB6E85-7EF1-4860-86CC-19028A0C615A}" type="presOf" srcId="{78100FE1-F4BB-4DA5-B004-EC5472528712}" destId="{358DC916-0BCC-4A62-9CE4-35C9AC5B6B43}" srcOrd="0" destOrd="0" presId="urn:microsoft.com/office/officeart/2005/8/layout/hierarchy3"/>
    <dgm:cxn modelId="{46379334-7F6A-4DF4-A03E-4A0B9BA628FF}" type="presOf" srcId="{F1544CCB-06AC-4DA0-87C8-89DBC3D3636A}" destId="{7A625504-ACD1-4747-B77B-ECFAEAF243FF}" srcOrd="0" destOrd="0" presId="urn:microsoft.com/office/officeart/2005/8/layout/hierarchy3"/>
    <dgm:cxn modelId="{2880F78A-DDA6-4401-AE3E-49FC31E56046}" srcId="{B8C4BCAE-A012-4A74-B1D9-517DD6101DFC}" destId="{624748B4-64CA-406F-ABF1-32F4066D2CF4}" srcOrd="2" destOrd="0" parTransId="{CA35840C-4B50-4193-9CFA-CAA32CE8EEEC}" sibTransId="{5BDC481F-067C-4D95-80DC-8B46B3623CF9}"/>
    <dgm:cxn modelId="{4FEC858A-9FF0-4BC8-B2DE-190EA680DED5}" type="presParOf" srcId="{358DC916-0BCC-4A62-9CE4-35C9AC5B6B43}" destId="{7836CC2D-DD7B-4299-8B1F-9D057CD5A207}" srcOrd="0" destOrd="0" presId="urn:microsoft.com/office/officeart/2005/8/layout/hierarchy3"/>
    <dgm:cxn modelId="{3DD71359-9ABB-4981-9FD9-C5749D786FC5}" type="presParOf" srcId="{7836CC2D-DD7B-4299-8B1F-9D057CD5A207}" destId="{7677CF58-C33F-43D4-BF18-28D066DCE04B}" srcOrd="0" destOrd="0" presId="urn:microsoft.com/office/officeart/2005/8/layout/hierarchy3"/>
    <dgm:cxn modelId="{31006920-0EC6-4917-8F14-D9B131258D34}" type="presParOf" srcId="{7677CF58-C33F-43D4-BF18-28D066DCE04B}" destId="{36EBED30-2EFD-46CD-A9C5-838BE2499C3B}" srcOrd="0" destOrd="0" presId="urn:microsoft.com/office/officeart/2005/8/layout/hierarchy3"/>
    <dgm:cxn modelId="{A5108EA2-2490-45A6-B03F-D4E2C603F57D}" type="presParOf" srcId="{7677CF58-C33F-43D4-BF18-28D066DCE04B}" destId="{833611E0-A375-47A0-B439-9A79FCBF7814}" srcOrd="1" destOrd="0" presId="urn:microsoft.com/office/officeart/2005/8/layout/hierarchy3"/>
    <dgm:cxn modelId="{3981E598-E3D7-4D4A-8C47-382687576AC6}" type="presParOf" srcId="{7836CC2D-DD7B-4299-8B1F-9D057CD5A207}" destId="{5E986244-CBEE-4330-9486-CEBF55C4981A}" srcOrd="1" destOrd="0" presId="urn:microsoft.com/office/officeart/2005/8/layout/hierarchy3"/>
    <dgm:cxn modelId="{53732C6B-53E5-403C-857C-9317BD98CDF7}" type="presParOf" srcId="{5E986244-CBEE-4330-9486-CEBF55C4981A}" destId="{02A47A14-7009-4436-BC38-095BEFDEE38D}" srcOrd="0" destOrd="0" presId="urn:microsoft.com/office/officeart/2005/8/layout/hierarchy3"/>
    <dgm:cxn modelId="{B8742C8E-D476-4958-988C-ADABBECAEFA5}" type="presParOf" srcId="{5E986244-CBEE-4330-9486-CEBF55C4981A}" destId="{40DC638A-9E1C-4EC3-A5F5-AF1EF19FA26A}" srcOrd="1" destOrd="0" presId="urn:microsoft.com/office/officeart/2005/8/layout/hierarchy3"/>
    <dgm:cxn modelId="{F1170BF1-CC4D-40F5-82E5-1F5680C216C9}" type="presParOf" srcId="{5E986244-CBEE-4330-9486-CEBF55C4981A}" destId="{B27252D7-BB18-4B01-B9CD-3BEC06707DD8}" srcOrd="2" destOrd="0" presId="urn:microsoft.com/office/officeart/2005/8/layout/hierarchy3"/>
    <dgm:cxn modelId="{5A92E137-D22E-4FA3-8FBF-702F597F97C9}" type="presParOf" srcId="{5E986244-CBEE-4330-9486-CEBF55C4981A}" destId="{7A625504-ACD1-4747-B77B-ECFAEAF243FF}" srcOrd="3" destOrd="0" presId="urn:microsoft.com/office/officeart/2005/8/layout/hierarchy3"/>
    <dgm:cxn modelId="{3ADB53D4-38A2-4CB6-BD86-6C4BEC90F075}" type="presParOf" srcId="{5E986244-CBEE-4330-9486-CEBF55C4981A}" destId="{FC760FA8-5ADF-4EEE-B141-9F71CC11986F}" srcOrd="4" destOrd="0" presId="urn:microsoft.com/office/officeart/2005/8/layout/hierarchy3"/>
    <dgm:cxn modelId="{245AE83A-73B7-43DE-A6FE-1FDEC1B06135}" type="presParOf" srcId="{5E986244-CBEE-4330-9486-CEBF55C4981A}" destId="{5198E288-29C6-4948-930A-C65EBA331184}" srcOrd="5" destOrd="0" presId="urn:microsoft.com/office/officeart/2005/8/layout/hierarchy3"/>
    <dgm:cxn modelId="{14DB25B1-5842-43B6-95D8-D544509A8DA0}" type="presParOf" srcId="{5E986244-CBEE-4330-9486-CEBF55C4981A}" destId="{C04916A8-DD89-49A2-9861-0C7B1DCD7AF3}" srcOrd="6" destOrd="0" presId="urn:microsoft.com/office/officeart/2005/8/layout/hierarchy3"/>
    <dgm:cxn modelId="{2A763194-7BD1-4AD1-B0EC-2EB5DA0BA0EE}" type="presParOf" srcId="{5E986244-CBEE-4330-9486-CEBF55C4981A}" destId="{D4D7D692-2B8C-4C44-8A7B-3551E701DD00}" srcOrd="7" destOrd="0" presId="urn:microsoft.com/office/officeart/2005/8/layout/hierarchy3"/>
    <dgm:cxn modelId="{755470F0-8CDC-4F3F-9DEA-FA8C967AE77D}" type="presParOf" srcId="{358DC916-0BCC-4A62-9CE4-35C9AC5B6B43}" destId="{8354C94B-EADF-4053-845B-2344FB693490}" srcOrd="1" destOrd="0" presId="urn:microsoft.com/office/officeart/2005/8/layout/hierarchy3"/>
    <dgm:cxn modelId="{B11DEBCC-42F3-472A-93C8-D5004B34DEF5}" type="presParOf" srcId="{8354C94B-EADF-4053-845B-2344FB693490}" destId="{9A6684A9-42B4-4BCA-B2DE-A96C5D1D33AC}" srcOrd="0" destOrd="0" presId="urn:microsoft.com/office/officeart/2005/8/layout/hierarchy3"/>
    <dgm:cxn modelId="{979B1520-9C5F-48DE-BC52-7D86C9E49F9A}" type="presParOf" srcId="{9A6684A9-42B4-4BCA-B2DE-A96C5D1D33AC}" destId="{548A3D5B-8B74-4175-B941-E7A8E68E91CF}" srcOrd="0" destOrd="0" presId="urn:microsoft.com/office/officeart/2005/8/layout/hierarchy3"/>
    <dgm:cxn modelId="{033229F0-49EF-4B6E-910A-CDF1E8A0A429}" type="presParOf" srcId="{9A6684A9-42B4-4BCA-B2DE-A96C5D1D33AC}" destId="{153AAB10-A52D-4F88-BE39-8E8A8E002390}" srcOrd="1" destOrd="0" presId="urn:microsoft.com/office/officeart/2005/8/layout/hierarchy3"/>
    <dgm:cxn modelId="{E83D64E2-D433-4568-87CA-35480EE3C2B3}" type="presParOf" srcId="{8354C94B-EADF-4053-845B-2344FB693490}" destId="{9FF3805C-6819-4B6F-97F3-694947680730}" srcOrd="1" destOrd="0" presId="urn:microsoft.com/office/officeart/2005/8/layout/hierarchy3"/>
    <dgm:cxn modelId="{A1686AE3-5391-41EC-A1AE-1A7D4088AB04}" type="presParOf" srcId="{9FF3805C-6819-4B6F-97F3-694947680730}" destId="{9A68AFF7-16A4-4463-93D3-5F8CBAD69350}" srcOrd="0" destOrd="0" presId="urn:microsoft.com/office/officeart/2005/8/layout/hierarchy3"/>
    <dgm:cxn modelId="{DF20065C-81FC-47A5-8225-7962B8F6981C}" type="presParOf" srcId="{9FF3805C-6819-4B6F-97F3-694947680730}" destId="{A8EFEA24-F2EB-43DF-8738-43CC444EDD36}" srcOrd="1" destOrd="0" presId="urn:microsoft.com/office/officeart/2005/8/layout/hierarchy3"/>
    <dgm:cxn modelId="{38FF514F-083A-4F6A-8CA0-8219898E0F95}" type="presParOf" srcId="{9FF3805C-6819-4B6F-97F3-694947680730}" destId="{AFC9149C-8F79-4885-9706-3363ADFF4B4B}" srcOrd="2" destOrd="0" presId="urn:microsoft.com/office/officeart/2005/8/layout/hierarchy3"/>
    <dgm:cxn modelId="{9B1AF9D1-EFD2-4602-A915-0ECF752205C4}" type="presParOf" srcId="{9FF3805C-6819-4B6F-97F3-694947680730}" destId="{F3FC3945-6807-4812-85D4-9759162EB12D}" srcOrd="3" destOrd="0" presId="urn:microsoft.com/office/officeart/2005/8/layout/hierarchy3"/>
    <dgm:cxn modelId="{3D7E70F0-63A8-4D55-96DB-3C56D7256880}" type="presParOf" srcId="{9FF3805C-6819-4B6F-97F3-694947680730}" destId="{329AAB91-F4BD-48A5-906E-63E2F2ECD2CB}" srcOrd="4" destOrd="0" presId="urn:microsoft.com/office/officeart/2005/8/layout/hierarchy3"/>
    <dgm:cxn modelId="{ED8211FE-B763-4797-86BE-39B0A1D87F77}" type="presParOf" srcId="{9FF3805C-6819-4B6F-97F3-694947680730}" destId="{B6502AC3-A427-4508-B095-308D0FFE2209}" srcOrd="5" destOrd="0" presId="urn:microsoft.com/office/officeart/2005/8/layout/hierarchy3"/>
    <dgm:cxn modelId="{2CB34B7D-CDCE-4113-AB0B-5DD9E6508A16}" type="presParOf" srcId="{9FF3805C-6819-4B6F-97F3-694947680730}" destId="{EC2A171B-B8BD-426B-B8F2-F9BBEB318FE1}" srcOrd="6" destOrd="0" presId="urn:microsoft.com/office/officeart/2005/8/layout/hierarchy3"/>
    <dgm:cxn modelId="{0584DC57-02A4-46D4-94E1-E353198A54FC}" type="presParOf" srcId="{9FF3805C-6819-4B6F-97F3-694947680730}" destId="{355C94A7-4BDF-4E80-ACD2-9D107BFD3DBF}" srcOrd="7" destOrd="0" presId="urn:microsoft.com/office/officeart/2005/8/layout/hierarchy3"/>
    <dgm:cxn modelId="{EE95ADDE-FE50-4090-BE5A-767AA94F3D43}" type="presParOf" srcId="{9FF3805C-6819-4B6F-97F3-694947680730}" destId="{98347450-F450-4875-8AAC-44FAE6DAA4F7}" srcOrd="8" destOrd="0" presId="urn:microsoft.com/office/officeart/2005/8/layout/hierarchy3"/>
    <dgm:cxn modelId="{F473C4BE-B279-4016-B254-24E3FAA54A68}" type="presParOf" srcId="{9FF3805C-6819-4B6F-97F3-694947680730}" destId="{61CF61E5-D587-491E-B88F-6FE924EE8985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D9983-7D24-489A-8001-05198849F0F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220A3-F655-4E0D-A99A-A03E76364E03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Arial" pitchFamily="34" charset="0"/>
              <a:cs typeface="Arial" pitchFamily="34" charset="0"/>
            </a:rPr>
            <a:t>CONFORMITY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EDB1E17F-63D2-4DAD-8FB2-EAFA7C224B4A}">
      <dgm:prSet phldrT="[Text]" custT="1"/>
      <dgm:spPr/>
      <dgm:t>
        <a:bodyPr/>
        <a:lstStyle/>
        <a:p>
          <a:pPr algn="l"/>
          <a:r>
            <a:rPr lang="en-US" sz="2400" baseline="0" dirty="0" smtClean="0">
              <a:latin typeface="Arial" pitchFamily="34" charset="0"/>
              <a:cs typeface="Arial" pitchFamily="34" charset="0"/>
            </a:rPr>
            <a:t>FINANCIAL</a:t>
          </a:r>
          <a:endParaRPr lang="en-US" sz="2400" baseline="0" dirty="0">
            <a:latin typeface="Arial" pitchFamily="34" charset="0"/>
            <a:cs typeface="Arial" pitchFamily="34" charset="0"/>
          </a:endParaRPr>
        </a:p>
      </dgm:t>
    </dgm:pt>
    <dgm:pt modelId="{D1F438B9-B6B1-4209-8069-D060762AB645}">
      <dgm:prSet phldrT="[Text]" custT="1"/>
      <dgm:spPr/>
      <dgm:t>
        <a:bodyPr/>
        <a:lstStyle/>
        <a:p>
          <a:r>
            <a:rPr lang="en-US" sz="2400" dirty="0">
              <a:latin typeface="Arial" pitchFamily="34" charset="0"/>
              <a:cs typeface="Arial" pitchFamily="34" charset="0"/>
            </a:rPr>
            <a:t>RTP</a:t>
          </a:r>
        </a:p>
      </dgm:t>
    </dgm:pt>
    <dgm:pt modelId="{DCEC7013-6003-452A-8D62-F54507768F30}" type="sibTrans" cxnId="{3341A977-545C-4299-B30C-6DE5D3D1DF65}">
      <dgm:prSet/>
      <dgm:spPr/>
      <dgm:t>
        <a:bodyPr/>
        <a:lstStyle/>
        <a:p>
          <a:endParaRPr lang="en-US"/>
        </a:p>
      </dgm:t>
    </dgm:pt>
    <dgm:pt modelId="{F63E7079-58B1-4E19-83ED-F16257FBBD97}" type="parTrans" cxnId="{3341A977-545C-4299-B30C-6DE5D3D1DF65}">
      <dgm:prSet/>
      <dgm:spPr/>
      <dgm:t>
        <a:bodyPr/>
        <a:lstStyle/>
        <a:p>
          <a:endParaRPr lang="en-US"/>
        </a:p>
      </dgm:t>
    </dgm:pt>
    <dgm:pt modelId="{55D7D2DB-74D3-4CB3-8154-D13A95F0D231}" type="sibTrans" cxnId="{5A334D1F-5C64-4BEE-8B6E-DC145C2E8493}">
      <dgm:prSet/>
      <dgm:spPr/>
      <dgm:t>
        <a:bodyPr/>
        <a:lstStyle/>
        <a:p>
          <a:endParaRPr lang="en-US"/>
        </a:p>
      </dgm:t>
    </dgm:pt>
    <dgm:pt modelId="{33DB9CB0-596E-4C62-AF2B-2DBB51610CE4}" type="parTrans" cxnId="{5A334D1F-5C64-4BEE-8B6E-DC145C2E8493}">
      <dgm:prSet/>
      <dgm:spPr/>
      <dgm:t>
        <a:bodyPr/>
        <a:lstStyle/>
        <a:p>
          <a:endParaRPr lang="en-US" dirty="0"/>
        </a:p>
      </dgm:t>
    </dgm:pt>
    <dgm:pt modelId="{A8455C75-E11F-40B7-BD23-9973F657FA5C}" type="sibTrans" cxnId="{CA92CDE1-178B-4F66-B259-CC3EDF647DCB}">
      <dgm:prSet/>
      <dgm:spPr/>
      <dgm:t>
        <a:bodyPr/>
        <a:lstStyle/>
        <a:p>
          <a:endParaRPr lang="en-US"/>
        </a:p>
      </dgm:t>
    </dgm:pt>
    <dgm:pt modelId="{6F7A2746-F826-4D96-BCA2-CF7897ACF841}" type="parTrans" cxnId="{CA92CDE1-178B-4F66-B259-CC3EDF647DCB}">
      <dgm:prSet/>
      <dgm:spPr/>
      <dgm:t>
        <a:bodyPr/>
        <a:lstStyle/>
        <a:p>
          <a:endParaRPr lang="en-US" dirty="0"/>
        </a:p>
      </dgm:t>
    </dgm:pt>
    <dgm:pt modelId="{E6A23499-D1BF-48B7-B277-8EF31D8AB2C2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Arial" pitchFamily="34" charset="0"/>
              <a:cs typeface="Arial" pitchFamily="34" charset="0"/>
            </a:rPr>
            <a:t>SCENARIOS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8CE6EF13-C734-405D-8AB3-EFB94DD0CFF3}" type="parTrans" cxnId="{A79FAA8A-B220-4B68-A516-1FFA6B08DEE5}">
      <dgm:prSet/>
      <dgm:spPr/>
      <dgm:t>
        <a:bodyPr/>
        <a:lstStyle/>
        <a:p>
          <a:endParaRPr lang="en-US" dirty="0"/>
        </a:p>
      </dgm:t>
    </dgm:pt>
    <dgm:pt modelId="{9A65BB9A-61B6-4CC3-9416-979EB67BA56C}" type="sibTrans" cxnId="{A79FAA8A-B220-4B68-A516-1FFA6B08DEE5}">
      <dgm:prSet/>
      <dgm:spPr/>
      <dgm:t>
        <a:bodyPr/>
        <a:lstStyle/>
        <a:p>
          <a:endParaRPr lang="en-US"/>
        </a:p>
      </dgm:t>
    </dgm:pt>
    <dgm:pt modelId="{B984E317-35F4-4BDB-BEB8-4B3BAFF515EF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Arial" pitchFamily="34" charset="0"/>
              <a:cs typeface="Arial" pitchFamily="34" charset="0"/>
            </a:rPr>
            <a:t>VISION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4E0EC0EF-587D-4763-BE2D-38D96658AEDF}" type="parTrans" cxnId="{1A41D163-88EA-4327-AE75-D0A83EC849D6}">
      <dgm:prSet/>
      <dgm:spPr/>
      <dgm:t>
        <a:bodyPr/>
        <a:lstStyle/>
        <a:p>
          <a:endParaRPr lang="en-US" dirty="0"/>
        </a:p>
      </dgm:t>
    </dgm:pt>
    <dgm:pt modelId="{9CC840E4-0349-4D09-89CE-D1EA963A102B}" type="sibTrans" cxnId="{1A41D163-88EA-4327-AE75-D0A83EC849D6}">
      <dgm:prSet/>
      <dgm:spPr/>
      <dgm:t>
        <a:bodyPr/>
        <a:lstStyle/>
        <a:p>
          <a:endParaRPr lang="en-US"/>
        </a:p>
      </dgm:t>
    </dgm:pt>
    <dgm:pt modelId="{F43E4596-92F7-498C-8A4A-3E8829DCAD36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Arial" pitchFamily="34" charset="0"/>
              <a:cs typeface="Arial" pitchFamily="34" charset="0"/>
            </a:rPr>
            <a:t>DEMOGRAPHICS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261D6182-F9C4-4300-ACFE-086152036BC4}" type="parTrans" cxnId="{CEFC872B-B3D0-4797-8AC3-4043C0709850}">
      <dgm:prSet/>
      <dgm:spPr/>
      <dgm:t>
        <a:bodyPr/>
        <a:lstStyle/>
        <a:p>
          <a:endParaRPr lang="en-US" dirty="0"/>
        </a:p>
      </dgm:t>
    </dgm:pt>
    <dgm:pt modelId="{01A0DD13-6A2A-4C4E-8365-F0199B98F0D6}" type="sibTrans" cxnId="{CEFC872B-B3D0-4797-8AC3-4043C0709850}">
      <dgm:prSet/>
      <dgm:spPr/>
      <dgm:t>
        <a:bodyPr/>
        <a:lstStyle/>
        <a:p>
          <a:endParaRPr lang="en-US"/>
        </a:p>
      </dgm:t>
    </dgm:pt>
    <dgm:pt modelId="{129A2788-22EA-4C69-965E-9011034D9822}" type="pres">
      <dgm:prSet presAssocID="{F5AD9983-7D24-489A-8001-05198849F0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197384-264E-4353-AC49-3128C7ABBD48}" type="pres">
      <dgm:prSet presAssocID="{D1F438B9-B6B1-4209-8069-D060762AB645}" presName="root" presStyleCnt="0"/>
      <dgm:spPr/>
    </dgm:pt>
    <dgm:pt modelId="{B213CAF2-2A65-4751-BF44-60FB6C9A0F20}" type="pres">
      <dgm:prSet presAssocID="{D1F438B9-B6B1-4209-8069-D060762AB645}" presName="rootComposite" presStyleCnt="0"/>
      <dgm:spPr/>
    </dgm:pt>
    <dgm:pt modelId="{B3AAAD30-8E2B-4A58-9450-AD7BC110D258}" type="pres">
      <dgm:prSet presAssocID="{D1F438B9-B6B1-4209-8069-D060762AB645}" presName="rootText" presStyleLbl="node1" presStyleIdx="0" presStyleCnt="1" custScaleX="126867" custScaleY="94040" custLinFactNeighborX="500" custLinFactNeighborY="-467"/>
      <dgm:spPr/>
      <dgm:t>
        <a:bodyPr/>
        <a:lstStyle/>
        <a:p>
          <a:endParaRPr lang="en-US"/>
        </a:p>
      </dgm:t>
    </dgm:pt>
    <dgm:pt modelId="{AB9B204F-686B-48A6-8547-0F123DB762E6}" type="pres">
      <dgm:prSet presAssocID="{D1F438B9-B6B1-4209-8069-D060762AB645}" presName="rootConnector" presStyleLbl="node1" presStyleIdx="0" presStyleCnt="1"/>
      <dgm:spPr/>
      <dgm:t>
        <a:bodyPr/>
        <a:lstStyle/>
        <a:p>
          <a:endParaRPr lang="en-US"/>
        </a:p>
      </dgm:t>
    </dgm:pt>
    <dgm:pt modelId="{9525B573-D8E1-4F20-8F20-0D3BDB504135}" type="pres">
      <dgm:prSet presAssocID="{D1F438B9-B6B1-4209-8069-D060762AB645}" presName="childShape" presStyleCnt="0"/>
      <dgm:spPr/>
    </dgm:pt>
    <dgm:pt modelId="{5EDC70B6-CC30-46B5-A241-723DD4155BC3}" type="pres">
      <dgm:prSet presAssocID="{6F7A2746-F826-4D96-BCA2-CF7897ACF841}" presName="Name13" presStyleLbl="parChTrans1D2" presStyleIdx="0" presStyleCnt="5"/>
      <dgm:spPr/>
      <dgm:t>
        <a:bodyPr/>
        <a:lstStyle/>
        <a:p>
          <a:endParaRPr lang="en-US"/>
        </a:p>
      </dgm:t>
    </dgm:pt>
    <dgm:pt modelId="{254DFCE0-7DF6-4E15-BE8B-80423978824C}" type="pres">
      <dgm:prSet presAssocID="{EDB1E17F-63D2-4DAD-8FB2-EAFA7C224B4A}" presName="childText" presStyleLbl="bgAcc1" presStyleIdx="0" presStyleCnt="5" custScaleX="185560" custScaleY="69967" custLinFactY="195878" custLinFactNeighborX="-3794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2BE17-93C5-41E8-AD44-BF688FC5A1C0}" type="pres">
      <dgm:prSet presAssocID="{33DB9CB0-596E-4C62-AF2B-2DBB51610CE4}" presName="Name13" presStyleLbl="parChTrans1D2" presStyleIdx="1" presStyleCnt="5"/>
      <dgm:spPr/>
      <dgm:t>
        <a:bodyPr/>
        <a:lstStyle/>
        <a:p>
          <a:endParaRPr lang="en-US"/>
        </a:p>
      </dgm:t>
    </dgm:pt>
    <dgm:pt modelId="{F4AE2109-B265-4A86-889A-FA1D945A41A3}" type="pres">
      <dgm:prSet presAssocID="{BB4220A3-F655-4E0D-A99A-A03E76364E03}" presName="childText" presStyleLbl="bgAcc1" presStyleIdx="1" presStyleCnt="5" custScaleX="182456" custScaleY="81035" custLinFactNeighborX="-3794" custLinFactNeighborY="99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BD20E-A6DD-4F0F-A1A5-FF2E94C36E98}" type="pres">
      <dgm:prSet presAssocID="{8CE6EF13-C734-405D-8AB3-EFB94DD0CFF3}" presName="Name13" presStyleLbl="parChTrans1D2" presStyleIdx="2" presStyleCnt="5"/>
      <dgm:spPr/>
      <dgm:t>
        <a:bodyPr/>
        <a:lstStyle/>
        <a:p>
          <a:endParaRPr lang="en-US"/>
        </a:p>
      </dgm:t>
    </dgm:pt>
    <dgm:pt modelId="{D3C66C22-81B7-49B4-AADA-56EB8E14601D}" type="pres">
      <dgm:prSet presAssocID="{E6A23499-D1BF-48B7-B277-8EF31D8AB2C2}" presName="childText" presStyleLbl="bgAcc1" presStyleIdx="2" presStyleCnt="5" custScaleX="184074" custScaleY="76857" custLinFactNeighborX="-3794" custLinFactNeighborY="98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E9933-B0F6-4C54-97D8-15EFC4C50144}" type="pres">
      <dgm:prSet presAssocID="{4E0EC0EF-587D-4763-BE2D-38D96658AEDF}" presName="Name13" presStyleLbl="parChTrans1D2" presStyleIdx="3" presStyleCnt="5"/>
      <dgm:spPr/>
      <dgm:t>
        <a:bodyPr/>
        <a:lstStyle/>
        <a:p>
          <a:endParaRPr lang="en-US"/>
        </a:p>
      </dgm:t>
    </dgm:pt>
    <dgm:pt modelId="{5AF47901-3DE6-48AA-8E33-61985584A22E}" type="pres">
      <dgm:prSet presAssocID="{B984E317-35F4-4BDB-BEB8-4B3BAFF515EF}" presName="childText" presStyleLbl="bgAcc1" presStyleIdx="3" presStyleCnt="5" custScaleX="90672" custScaleY="80720" custLinFactY="-108806" custLinFactNeighborX="166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35914-948F-4087-8590-F82FA162F684}" type="pres">
      <dgm:prSet presAssocID="{261D6182-F9C4-4300-ACFE-086152036BC4}" presName="Name13" presStyleLbl="parChTrans1D2" presStyleIdx="4" presStyleCnt="5"/>
      <dgm:spPr/>
      <dgm:t>
        <a:bodyPr/>
        <a:lstStyle/>
        <a:p>
          <a:endParaRPr lang="en-US"/>
        </a:p>
      </dgm:t>
    </dgm:pt>
    <dgm:pt modelId="{3548E72D-81BC-4A47-9476-0D800C7F2C1C}" type="pres">
      <dgm:prSet presAssocID="{F43E4596-92F7-498C-8A4A-3E8829DCAD36}" presName="childText" presStyleLbl="bgAcc1" presStyleIdx="4" presStyleCnt="5" custScaleX="193375" custScaleY="82921" custLinFactY="-118438" custLinFactNeighborX="-379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C872B-B3D0-4797-8AC3-4043C0709850}" srcId="{D1F438B9-B6B1-4209-8069-D060762AB645}" destId="{F43E4596-92F7-498C-8A4A-3E8829DCAD36}" srcOrd="4" destOrd="0" parTransId="{261D6182-F9C4-4300-ACFE-086152036BC4}" sibTransId="{01A0DD13-6A2A-4C4E-8365-F0199B98F0D6}"/>
    <dgm:cxn modelId="{C99246DE-EC0D-406F-9200-B52A6AA6DA70}" type="presOf" srcId="{E6A23499-D1BF-48B7-B277-8EF31D8AB2C2}" destId="{D3C66C22-81B7-49B4-AADA-56EB8E14601D}" srcOrd="0" destOrd="0" presId="urn:microsoft.com/office/officeart/2005/8/layout/hierarchy3"/>
    <dgm:cxn modelId="{5A334D1F-5C64-4BEE-8B6E-DC145C2E8493}" srcId="{D1F438B9-B6B1-4209-8069-D060762AB645}" destId="{BB4220A3-F655-4E0D-A99A-A03E76364E03}" srcOrd="1" destOrd="0" parTransId="{33DB9CB0-596E-4C62-AF2B-2DBB51610CE4}" sibTransId="{55D7D2DB-74D3-4CB3-8154-D13A95F0D231}"/>
    <dgm:cxn modelId="{1A41D163-88EA-4327-AE75-D0A83EC849D6}" srcId="{D1F438B9-B6B1-4209-8069-D060762AB645}" destId="{B984E317-35F4-4BDB-BEB8-4B3BAFF515EF}" srcOrd="3" destOrd="0" parTransId="{4E0EC0EF-587D-4763-BE2D-38D96658AEDF}" sibTransId="{9CC840E4-0349-4D09-89CE-D1EA963A102B}"/>
    <dgm:cxn modelId="{0B2982FA-531D-4879-9056-44D2CECF58A0}" type="presOf" srcId="{EDB1E17F-63D2-4DAD-8FB2-EAFA7C224B4A}" destId="{254DFCE0-7DF6-4E15-BE8B-80423978824C}" srcOrd="0" destOrd="0" presId="urn:microsoft.com/office/officeart/2005/8/layout/hierarchy3"/>
    <dgm:cxn modelId="{0A9EC4F8-39FC-40D2-9915-70C3B9E3EA45}" type="presOf" srcId="{261D6182-F9C4-4300-ACFE-086152036BC4}" destId="{B0435914-948F-4087-8590-F82FA162F684}" srcOrd="0" destOrd="0" presId="urn:microsoft.com/office/officeart/2005/8/layout/hierarchy3"/>
    <dgm:cxn modelId="{8E9B54D5-7110-4521-BAB9-DB38D183AC13}" type="presOf" srcId="{D1F438B9-B6B1-4209-8069-D060762AB645}" destId="{AB9B204F-686B-48A6-8547-0F123DB762E6}" srcOrd="1" destOrd="0" presId="urn:microsoft.com/office/officeart/2005/8/layout/hierarchy3"/>
    <dgm:cxn modelId="{1D38071A-1620-4969-9D5C-AC03A7A7D5CF}" type="presOf" srcId="{D1F438B9-B6B1-4209-8069-D060762AB645}" destId="{B3AAAD30-8E2B-4A58-9450-AD7BC110D258}" srcOrd="0" destOrd="0" presId="urn:microsoft.com/office/officeart/2005/8/layout/hierarchy3"/>
    <dgm:cxn modelId="{38FFB8E4-F6E3-4E34-942C-1AD139CEE757}" type="presOf" srcId="{F5AD9983-7D24-489A-8001-05198849F0FC}" destId="{129A2788-22EA-4C69-965E-9011034D9822}" srcOrd="0" destOrd="0" presId="urn:microsoft.com/office/officeart/2005/8/layout/hierarchy3"/>
    <dgm:cxn modelId="{2FF54449-0072-46F1-A698-2CEE71B5FA39}" type="presOf" srcId="{F43E4596-92F7-498C-8A4A-3E8829DCAD36}" destId="{3548E72D-81BC-4A47-9476-0D800C7F2C1C}" srcOrd="0" destOrd="0" presId="urn:microsoft.com/office/officeart/2005/8/layout/hierarchy3"/>
    <dgm:cxn modelId="{54AD19E0-AC07-4547-9D59-4901474F1C70}" type="presOf" srcId="{33DB9CB0-596E-4C62-AF2B-2DBB51610CE4}" destId="{DC42BE17-93C5-41E8-AD44-BF688FC5A1C0}" srcOrd="0" destOrd="0" presId="urn:microsoft.com/office/officeart/2005/8/layout/hierarchy3"/>
    <dgm:cxn modelId="{CA92CDE1-178B-4F66-B259-CC3EDF647DCB}" srcId="{D1F438B9-B6B1-4209-8069-D060762AB645}" destId="{EDB1E17F-63D2-4DAD-8FB2-EAFA7C224B4A}" srcOrd="0" destOrd="0" parTransId="{6F7A2746-F826-4D96-BCA2-CF7897ACF841}" sibTransId="{A8455C75-E11F-40B7-BD23-9973F657FA5C}"/>
    <dgm:cxn modelId="{3341A977-545C-4299-B30C-6DE5D3D1DF65}" srcId="{F5AD9983-7D24-489A-8001-05198849F0FC}" destId="{D1F438B9-B6B1-4209-8069-D060762AB645}" srcOrd="0" destOrd="0" parTransId="{F63E7079-58B1-4E19-83ED-F16257FBBD97}" sibTransId="{DCEC7013-6003-452A-8D62-F54507768F30}"/>
    <dgm:cxn modelId="{00384CE3-65ED-4E85-B7B8-C9F493D39A07}" type="presOf" srcId="{BB4220A3-F655-4E0D-A99A-A03E76364E03}" destId="{F4AE2109-B265-4A86-889A-FA1D945A41A3}" srcOrd="0" destOrd="0" presId="urn:microsoft.com/office/officeart/2005/8/layout/hierarchy3"/>
    <dgm:cxn modelId="{213E2F80-A414-469A-A54D-8E9E1F4D91C1}" type="presOf" srcId="{8CE6EF13-C734-405D-8AB3-EFB94DD0CFF3}" destId="{E15BD20E-A6DD-4F0F-A1A5-FF2E94C36E98}" srcOrd="0" destOrd="0" presId="urn:microsoft.com/office/officeart/2005/8/layout/hierarchy3"/>
    <dgm:cxn modelId="{27EF1BA6-CB8D-433B-B7A0-86061C17EE4C}" type="presOf" srcId="{4E0EC0EF-587D-4763-BE2D-38D96658AEDF}" destId="{0F6E9933-B0F6-4C54-97D8-15EFC4C50144}" srcOrd="0" destOrd="0" presId="urn:microsoft.com/office/officeart/2005/8/layout/hierarchy3"/>
    <dgm:cxn modelId="{47CEB7A5-BBC1-4FF1-848E-F878E823C254}" type="presOf" srcId="{B984E317-35F4-4BDB-BEB8-4B3BAFF515EF}" destId="{5AF47901-3DE6-48AA-8E33-61985584A22E}" srcOrd="0" destOrd="0" presId="urn:microsoft.com/office/officeart/2005/8/layout/hierarchy3"/>
    <dgm:cxn modelId="{A79FAA8A-B220-4B68-A516-1FFA6B08DEE5}" srcId="{D1F438B9-B6B1-4209-8069-D060762AB645}" destId="{E6A23499-D1BF-48B7-B277-8EF31D8AB2C2}" srcOrd="2" destOrd="0" parTransId="{8CE6EF13-C734-405D-8AB3-EFB94DD0CFF3}" sibTransId="{9A65BB9A-61B6-4CC3-9416-979EB67BA56C}"/>
    <dgm:cxn modelId="{054B233B-197E-4CEF-97BC-CDFA2A437436}" type="presOf" srcId="{6F7A2746-F826-4D96-BCA2-CF7897ACF841}" destId="{5EDC70B6-CC30-46B5-A241-723DD4155BC3}" srcOrd="0" destOrd="0" presId="urn:microsoft.com/office/officeart/2005/8/layout/hierarchy3"/>
    <dgm:cxn modelId="{1FB62055-552B-4516-A343-28946174E9A5}" type="presParOf" srcId="{129A2788-22EA-4C69-965E-9011034D9822}" destId="{6E197384-264E-4353-AC49-3128C7ABBD48}" srcOrd="0" destOrd="0" presId="urn:microsoft.com/office/officeart/2005/8/layout/hierarchy3"/>
    <dgm:cxn modelId="{961F1EB2-7DDE-43AB-B9B6-1B5586DAE8EF}" type="presParOf" srcId="{6E197384-264E-4353-AC49-3128C7ABBD48}" destId="{B213CAF2-2A65-4751-BF44-60FB6C9A0F20}" srcOrd="0" destOrd="0" presId="urn:microsoft.com/office/officeart/2005/8/layout/hierarchy3"/>
    <dgm:cxn modelId="{C12ED7B9-7DA4-4EDB-940D-ED9E5F104039}" type="presParOf" srcId="{B213CAF2-2A65-4751-BF44-60FB6C9A0F20}" destId="{B3AAAD30-8E2B-4A58-9450-AD7BC110D258}" srcOrd="0" destOrd="0" presId="urn:microsoft.com/office/officeart/2005/8/layout/hierarchy3"/>
    <dgm:cxn modelId="{D802D99A-E4ED-45EF-9F80-12CA2947D1DB}" type="presParOf" srcId="{B213CAF2-2A65-4751-BF44-60FB6C9A0F20}" destId="{AB9B204F-686B-48A6-8547-0F123DB762E6}" srcOrd="1" destOrd="0" presId="urn:microsoft.com/office/officeart/2005/8/layout/hierarchy3"/>
    <dgm:cxn modelId="{BEAB48F5-EE79-44F0-8635-AC2D23D129A5}" type="presParOf" srcId="{6E197384-264E-4353-AC49-3128C7ABBD48}" destId="{9525B573-D8E1-4F20-8F20-0D3BDB504135}" srcOrd="1" destOrd="0" presId="urn:microsoft.com/office/officeart/2005/8/layout/hierarchy3"/>
    <dgm:cxn modelId="{C59B458C-AE18-43D1-8D1C-F1C781ECFBBE}" type="presParOf" srcId="{9525B573-D8E1-4F20-8F20-0D3BDB504135}" destId="{5EDC70B6-CC30-46B5-A241-723DD4155BC3}" srcOrd="0" destOrd="0" presId="urn:microsoft.com/office/officeart/2005/8/layout/hierarchy3"/>
    <dgm:cxn modelId="{8BE84D58-8ED0-4278-A1CA-90DDDB78B2F6}" type="presParOf" srcId="{9525B573-D8E1-4F20-8F20-0D3BDB504135}" destId="{254DFCE0-7DF6-4E15-BE8B-80423978824C}" srcOrd="1" destOrd="0" presId="urn:microsoft.com/office/officeart/2005/8/layout/hierarchy3"/>
    <dgm:cxn modelId="{D8C91329-E0A1-4C83-B4B7-870C8B73A1F2}" type="presParOf" srcId="{9525B573-D8E1-4F20-8F20-0D3BDB504135}" destId="{DC42BE17-93C5-41E8-AD44-BF688FC5A1C0}" srcOrd="2" destOrd="0" presId="urn:microsoft.com/office/officeart/2005/8/layout/hierarchy3"/>
    <dgm:cxn modelId="{C645962C-5577-4056-8BAF-60A788694D9E}" type="presParOf" srcId="{9525B573-D8E1-4F20-8F20-0D3BDB504135}" destId="{F4AE2109-B265-4A86-889A-FA1D945A41A3}" srcOrd="3" destOrd="0" presId="urn:microsoft.com/office/officeart/2005/8/layout/hierarchy3"/>
    <dgm:cxn modelId="{AFB333C8-5ABE-43AF-9E78-88C4C2388A6F}" type="presParOf" srcId="{9525B573-D8E1-4F20-8F20-0D3BDB504135}" destId="{E15BD20E-A6DD-4F0F-A1A5-FF2E94C36E98}" srcOrd="4" destOrd="0" presId="urn:microsoft.com/office/officeart/2005/8/layout/hierarchy3"/>
    <dgm:cxn modelId="{19342038-E3F1-4841-AD57-ECD1A39427C6}" type="presParOf" srcId="{9525B573-D8E1-4F20-8F20-0D3BDB504135}" destId="{D3C66C22-81B7-49B4-AADA-56EB8E14601D}" srcOrd="5" destOrd="0" presId="urn:microsoft.com/office/officeart/2005/8/layout/hierarchy3"/>
    <dgm:cxn modelId="{8B4AA2D1-A3C1-45B4-A3A5-40948DC655D8}" type="presParOf" srcId="{9525B573-D8E1-4F20-8F20-0D3BDB504135}" destId="{0F6E9933-B0F6-4C54-97D8-15EFC4C50144}" srcOrd="6" destOrd="0" presId="urn:microsoft.com/office/officeart/2005/8/layout/hierarchy3"/>
    <dgm:cxn modelId="{697CECC8-C6BB-4086-B40B-C5FA78BEDE9A}" type="presParOf" srcId="{9525B573-D8E1-4F20-8F20-0D3BDB504135}" destId="{5AF47901-3DE6-48AA-8E33-61985584A22E}" srcOrd="7" destOrd="0" presId="urn:microsoft.com/office/officeart/2005/8/layout/hierarchy3"/>
    <dgm:cxn modelId="{DC82AA3C-4E10-48D8-9802-C7D5DA10F9F0}" type="presParOf" srcId="{9525B573-D8E1-4F20-8F20-0D3BDB504135}" destId="{B0435914-948F-4087-8590-F82FA162F684}" srcOrd="8" destOrd="0" presId="urn:microsoft.com/office/officeart/2005/8/layout/hierarchy3"/>
    <dgm:cxn modelId="{3D87D63D-87BF-4BA1-BA90-5081BB366475}" type="presParOf" srcId="{9525B573-D8E1-4F20-8F20-0D3BDB504135}" destId="{3548E72D-81BC-4A47-9476-0D800C7F2C1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BED30-2EFD-46CD-A9C5-838BE2499C3B}">
      <dsp:nvSpPr>
        <dsp:cNvPr id="0" name=""/>
        <dsp:cNvSpPr/>
      </dsp:nvSpPr>
      <dsp:spPr>
        <a:xfrm>
          <a:off x="0" y="137438"/>
          <a:ext cx="2196548" cy="72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latin typeface="Arial" pitchFamily="34" charset="0"/>
              <a:cs typeface="Arial" pitchFamily="34" charset="0"/>
            </a:rPr>
            <a:t>STUDIES</a:t>
          </a:r>
          <a:endParaRPr lang="en-US" sz="2400" kern="1200" baseline="0" dirty="0">
            <a:latin typeface="Arial" pitchFamily="34" charset="0"/>
            <a:cs typeface="Arial" pitchFamily="34" charset="0"/>
          </a:endParaRPr>
        </a:p>
      </dsp:txBody>
      <dsp:txXfrm>
        <a:off x="0" y="137438"/>
        <a:ext cx="2196548" cy="721518"/>
      </dsp:txXfrm>
    </dsp:sp>
    <dsp:sp modelId="{02A47A14-7009-4436-BC38-095BEFDEE38D}">
      <dsp:nvSpPr>
        <dsp:cNvPr id="0" name=""/>
        <dsp:cNvSpPr/>
      </dsp:nvSpPr>
      <dsp:spPr>
        <a:xfrm>
          <a:off x="173934" y="858957"/>
          <a:ext cx="91440" cy="477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443"/>
              </a:lnTo>
              <a:lnTo>
                <a:pt x="130860" y="477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C638A-9E1C-4EC3-A5F5-AF1EF19FA26A}">
      <dsp:nvSpPr>
        <dsp:cNvPr id="0" name=""/>
        <dsp:cNvSpPr/>
      </dsp:nvSpPr>
      <dsp:spPr>
        <a:xfrm>
          <a:off x="304795" y="975641"/>
          <a:ext cx="1611630" cy="72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itchFamily="34" charset="0"/>
              <a:cs typeface="Arial" pitchFamily="34" charset="0"/>
            </a:rPr>
            <a:t>GHG</a:t>
          </a:r>
        </a:p>
      </dsp:txBody>
      <dsp:txXfrm>
        <a:off x="304795" y="975641"/>
        <a:ext cx="1611630" cy="721518"/>
      </dsp:txXfrm>
    </dsp:sp>
    <dsp:sp modelId="{B27252D7-BB18-4B01-B9CD-3BEC06707DD8}">
      <dsp:nvSpPr>
        <dsp:cNvPr id="0" name=""/>
        <dsp:cNvSpPr/>
      </dsp:nvSpPr>
      <dsp:spPr>
        <a:xfrm>
          <a:off x="173934" y="858957"/>
          <a:ext cx="91440" cy="1406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6802"/>
              </a:lnTo>
              <a:lnTo>
                <a:pt x="130860" y="1406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25504-ACD1-4747-B77B-ECFAEAF243FF}">
      <dsp:nvSpPr>
        <dsp:cNvPr id="0" name=""/>
        <dsp:cNvSpPr/>
      </dsp:nvSpPr>
      <dsp:spPr>
        <a:xfrm>
          <a:off x="304795" y="1905000"/>
          <a:ext cx="1588784" cy="72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itchFamily="34" charset="0"/>
              <a:cs typeface="Arial" pitchFamily="34" charset="0"/>
            </a:rPr>
            <a:t>HSTP</a:t>
          </a:r>
        </a:p>
      </dsp:txBody>
      <dsp:txXfrm>
        <a:off x="304795" y="1905000"/>
        <a:ext cx="1588784" cy="721518"/>
      </dsp:txXfrm>
    </dsp:sp>
    <dsp:sp modelId="{FC760FA8-5ADF-4EEE-B141-9F71CC11986F}">
      <dsp:nvSpPr>
        <dsp:cNvPr id="0" name=""/>
        <dsp:cNvSpPr/>
      </dsp:nvSpPr>
      <dsp:spPr>
        <a:xfrm>
          <a:off x="173934" y="858957"/>
          <a:ext cx="91440" cy="2429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9927"/>
              </a:lnTo>
              <a:lnTo>
                <a:pt x="130860" y="2429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8E288-29C6-4948-930A-C65EBA331184}">
      <dsp:nvSpPr>
        <dsp:cNvPr id="0" name=""/>
        <dsp:cNvSpPr/>
      </dsp:nvSpPr>
      <dsp:spPr>
        <a:xfrm>
          <a:off x="304795" y="2819403"/>
          <a:ext cx="1552523" cy="938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PROJECT-BASED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04795" y="2819403"/>
        <a:ext cx="1552523" cy="938962"/>
      </dsp:txXfrm>
    </dsp:sp>
    <dsp:sp modelId="{C04916A8-DD89-49A2-9861-0C7B1DCD7AF3}">
      <dsp:nvSpPr>
        <dsp:cNvPr id="0" name=""/>
        <dsp:cNvSpPr/>
      </dsp:nvSpPr>
      <dsp:spPr>
        <a:xfrm>
          <a:off x="173934" y="858957"/>
          <a:ext cx="91440" cy="3507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7695"/>
              </a:lnTo>
              <a:lnTo>
                <a:pt x="130860" y="3507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7D692-2B8C-4C44-8A7B-3551E701DD00}">
      <dsp:nvSpPr>
        <dsp:cNvPr id="0" name=""/>
        <dsp:cNvSpPr/>
      </dsp:nvSpPr>
      <dsp:spPr>
        <a:xfrm>
          <a:off x="304795" y="4038603"/>
          <a:ext cx="1566515" cy="656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OTHER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04795" y="4038603"/>
        <a:ext cx="1566515" cy="656098"/>
      </dsp:txXfrm>
    </dsp:sp>
    <dsp:sp modelId="{548A3D5B-8B74-4175-B941-E7A8E68E91CF}">
      <dsp:nvSpPr>
        <dsp:cNvPr id="0" name=""/>
        <dsp:cNvSpPr/>
      </dsp:nvSpPr>
      <dsp:spPr>
        <a:xfrm>
          <a:off x="2514602" y="152402"/>
          <a:ext cx="2249406" cy="721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MANAGE. SYS.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514602" y="152402"/>
        <a:ext cx="2249406" cy="721518"/>
      </dsp:txXfrm>
    </dsp:sp>
    <dsp:sp modelId="{9A68AFF7-16A4-4463-93D3-5F8CBAD69350}">
      <dsp:nvSpPr>
        <dsp:cNvPr id="0" name=""/>
        <dsp:cNvSpPr/>
      </dsp:nvSpPr>
      <dsp:spPr>
        <a:xfrm>
          <a:off x="2739543" y="873921"/>
          <a:ext cx="220533" cy="374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125"/>
              </a:lnTo>
              <a:lnTo>
                <a:pt x="220533" y="374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FEA24-F2EB-43DF-8738-43CC444EDD36}">
      <dsp:nvSpPr>
        <dsp:cNvPr id="0" name=""/>
        <dsp:cNvSpPr/>
      </dsp:nvSpPr>
      <dsp:spPr>
        <a:xfrm>
          <a:off x="2960076" y="918547"/>
          <a:ext cx="1507431" cy="658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CMP</a:t>
          </a:r>
        </a:p>
      </dsp:txBody>
      <dsp:txXfrm>
        <a:off x="2960076" y="918547"/>
        <a:ext cx="1507431" cy="658999"/>
      </dsp:txXfrm>
    </dsp:sp>
    <dsp:sp modelId="{AFC9149C-8F79-4885-9706-3363ADFF4B4B}">
      <dsp:nvSpPr>
        <dsp:cNvPr id="0" name=""/>
        <dsp:cNvSpPr/>
      </dsp:nvSpPr>
      <dsp:spPr>
        <a:xfrm>
          <a:off x="2739543" y="873921"/>
          <a:ext cx="271813" cy="1176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688"/>
              </a:lnTo>
              <a:lnTo>
                <a:pt x="271813" y="1176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C3945-6807-4812-85D4-9759162EB12D}">
      <dsp:nvSpPr>
        <dsp:cNvPr id="0" name=""/>
        <dsp:cNvSpPr/>
      </dsp:nvSpPr>
      <dsp:spPr>
        <a:xfrm>
          <a:off x="3011356" y="1735306"/>
          <a:ext cx="1267771" cy="630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/>
            <a:t>TDM </a:t>
          </a:r>
          <a:endParaRPr lang="en-US" sz="2800" kern="1200" dirty="0"/>
        </a:p>
      </dsp:txBody>
      <dsp:txXfrm>
        <a:off x="3011356" y="1735306"/>
        <a:ext cx="1267771" cy="630607"/>
      </dsp:txXfrm>
    </dsp:sp>
    <dsp:sp modelId="{329AAB91-F4BD-48A5-906E-63E2F2ECD2CB}">
      <dsp:nvSpPr>
        <dsp:cNvPr id="0" name=""/>
        <dsp:cNvSpPr/>
      </dsp:nvSpPr>
      <dsp:spPr>
        <a:xfrm>
          <a:off x="2739543" y="873921"/>
          <a:ext cx="232262" cy="203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528"/>
              </a:lnTo>
              <a:lnTo>
                <a:pt x="232262" y="2038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02AC3-A427-4508-B095-308D0FFE2209}">
      <dsp:nvSpPr>
        <dsp:cNvPr id="0" name=""/>
        <dsp:cNvSpPr/>
      </dsp:nvSpPr>
      <dsp:spPr>
        <a:xfrm>
          <a:off x="2971805" y="2499640"/>
          <a:ext cx="1862060" cy="825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cap="none" baseline="0" dirty="0" smtClean="0">
              <a:latin typeface="Arial" pitchFamily="34" charset="0"/>
            </a:rPr>
            <a:t>PAVEMENT</a:t>
          </a:r>
          <a:endParaRPr lang="en-US" sz="2400" kern="1200" cap="none" baseline="0" dirty="0">
            <a:latin typeface="Arial" pitchFamily="34" charset="0"/>
          </a:endParaRPr>
        </a:p>
      </dsp:txBody>
      <dsp:txXfrm>
        <a:off x="2971805" y="2499640"/>
        <a:ext cx="1862060" cy="825619"/>
      </dsp:txXfrm>
    </dsp:sp>
    <dsp:sp modelId="{EC2A171B-B8BD-426B-B8F2-F9BBEB318FE1}">
      <dsp:nvSpPr>
        <dsp:cNvPr id="0" name=""/>
        <dsp:cNvSpPr/>
      </dsp:nvSpPr>
      <dsp:spPr>
        <a:xfrm>
          <a:off x="2739543" y="873921"/>
          <a:ext cx="271813" cy="3010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0854"/>
              </a:lnTo>
              <a:lnTo>
                <a:pt x="271813" y="3010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94A7-4BDF-4E80-ACD2-9D107BFD3DBF}">
      <dsp:nvSpPr>
        <dsp:cNvPr id="0" name=""/>
        <dsp:cNvSpPr/>
      </dsp:nvSpPr>
      <dsp:spPr>
        <a:xfrm>
          <a:off x="3011356" y="3524016"/>
          <a:ext cx="1404872" cy="72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cap="all" baseline="0" dirty="0" smtClean="0"/>
            <a:t>BRIDGE</a:t>
          </a:r>
          <a:endParaRPr lang="en-US" sz="3000" kern="1200" cap="all" baseline="0" dirty="0"/>
        </a:p>
      </dsp:txBody>
      <dsp:txXfrm>
        <a:off x="3011356" y="3524016"/>
        <a:ext cx="1404872" cy="721518"/>
      </dsp:txXfrm>
    </dsp:sp>
    <dsp:sp modelId="{98347450-F450-4875-8AAC-44FAE6DAA4F7}">
      <dsp:nvSpPr>
        <dsp:cNvPr id="0" name=""/>
        <dsp:cNvSpPr/>
      </dsp:nvSpPr>
      <dsp:spPr>
        <a:xfrm>
          <a:off x="2739543" y="873921"/>
          <a:ext cx="271813" cy="3912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2752"/>
              </a:lnTo>
              <a:lnTo>
                <a:pt x="271813" y="3912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F61E5-D587-491E-B88F-6FE924EE8985}">
      <dsp:nvSpPr>
        <dsp:cNvPr id="0" name=""/>
        <dsp:cNvSpPr/>
      </dsp:nvSpPr>
      <dsp:spPr>
        <a:xfrm>
          <a:off x="3011356" y="4425915"/>
          <a:ext cx="1406014" cy="72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cap="none" baseline="0" dirty="0" smtClean="0">
              <a:latin typeface="Arial" pitchFamily="34" charset="0"/>
            </a:rPr>
            <a:t>SAFETY</a:t>
          </a:r>
          <a:endParaRPr lang="en-US" sz="2400" kern="1200" cap="none" baseline="0" dirty="0">
            <a:latin typeface="Arial" pitchFamily="34" charset="0"/>
          </a:endParaRPr>
        </a:p>
      </dsp:txBody>
      <dsp:txXfrm>
        <a:off x="3011356" y="4425915"/>
        <a:ext cx="1406014" cy="7215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AAD30-8E2B-4A58-9450-AD7BC110D258}">
      <dsp:nvSpPr>
        <dsp:cNvPr id="0" name=""/>
        <dsp:cNvSpPr/>
      </dsp:nvSpPr>
      <dsp:spPr>
        <a:xfrm>
          <a:off x="152408" y="0"/>
          <a:ext cx="2213369" cy="820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itchFamily="34" charset="0"/>
              <a:cs typeface="Arial" pitchFamily="34" charset="0"/>
            </a:rPr>
            <a:t>RTP</a:t>
          </a:r>
        </a:p>
      </dsp:txBody>
      <dsp:txXfrm>
        <a:off x="152408" y="0"/>
        <a:ext cx="2213369" cy="820328"/>
      </dsp:txXfrm>
    </dsp:sp>
    <dsp:sp modelId="{5EDC70B6-CC30-46B5-A241-723DD4155BC3}">
      <dsp:nvSpPr>
        <dsp:cNvPr id="0" name=""/>
        <dsp:cNvSpPr/>
      </dsp:nvSpPr>
      <dsp:spPr>
        <a:xfrm>
          <a:off x="373745" y="820328"/>
          <a:ext cx="159660" cy="3980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0638"/>
              </a:lnTo>
              <a:lnTo>
                <a:pt x="159660" y="39806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DFCE0-7DF6-4E15-BE8B-80423978824C}">
      <dsp:nvSpPr>
        <dsp:cNvPr id="0" name=""/>
        <dsp:cNvSpPr/>
      </dsp:nvSpPr>
      <dsp:spPr>
        <a:xfrm>
          <a:off x="533406" y="4495799"/>
          <a:ext cx="2589879" cy="610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latin typeface="Arial" pitchFamily="34" charset="0"/>
              <a:cs typeface="Arial" pitchFamily="34" charset="0"/>
            </a:rPr>
            <a:t>FINANCIAL</a:t>
          </a:r>
          <a:endParaRPr lang="en-US" sz="2400" kern="1200" baseline="0" dirty="0">
            <a:latin typeface="Arial" pitchFamily="34" charset="0"/>
            <a:cs typeface="Arial" pitchFamily="34" charset="0"/>
          </a:endParaRPr>
        </a:p>
      </dsp:txBody>
      <dsp:txXfrm>
        <a:off x="533406" y="4495799"/>
        <a:ext cx="2589879" cy="610335"/>
      </dsp:txXfrm>
    </dsp:sp>
    <dsp:sp modelId="{DC42BE17-93C5-41E8-AD44-BF688FC5A1C0}">
      <dsp:nvSpPr>
        <dsp:cNvPr id="0" name=""/>
        <dsp:cNvSpPr/>
      </dsp:nvSpPr>
      <dsp:spPr>
        <a:xfrm>
          <a:off x="373745" y="820328"/>
          <a:ext cx="159660" cy="2276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310"/>
              </a:lnTo>
              <a:lnTo>
                <a:pt x="159660" y="2276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E2109-B265-4A86-889A-FA1D945A41A3}">
      <dsp:nvSpPr>
        <dsp:cNvPr id="0" name=""/>
        <dsp:cNvSpPr/>
      </dsp:nvSpPr>
      <dsp:spPr>
        <a:xfrm>
          <a:off x="533406" y="2743197"/>
          <a:ext cx="2546556" cy="706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CONFORMITY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533406" y="2743197"/>
        <a:ext cx="2546556" cy="706883"/>
      </dsp:txXfrm>
    </dsp:sp>
    <dsp:sp modelId="{E15BD20E-A6DD-4F0F-A1A5-FF2E94C36E98}">
      <dsp:nvSpPr>
        <dsp:cNvPr id="0" name=""/>
        <dsp:cNvSpPr/>
      </dsp:nvSpPr>
      <dsp:spPr>
        <a:xfrm>
          <a:off x="373745" y="820328"/>
          <a:ext cx="159660" cy="3172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486"/>
              </a:lnTo>
              <a:lnTo>
                <a:pt x="159660" y="3172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66C22-81B7-49B4-AADA-56EB8E14601D}">
      <dsp:nvSpPr>
        <dsp:cNvPr id="0" name=""/>
        <dsp:cNvSpPr/>
      </dsp:nvSpPr>
      <dsp:spPr>
        <a:xfrm>
          <a:off x="533406" y="3657596"/>
          <a:ext cx="2569139" cy="670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SCENARIOS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533406" y="3657596"/>
        <a:ext cx="2569139" cy="670438"/>
      </dsp:txXfrm>
    </dsp:sp>
    <dsp:sp modelId="{0F6E9933-B0F6-4C54-97D8-15EFC4C50144}">
      <dsp:nvSpPr>
        <dsp:cNvPr id="0" name=""/>
        <dsp:cNvSpPr/>
      </dsp:nvSpPr>
      <dsp:spPr>
        <a:xfrm>
          <a:off x="373745" y="820328"/>
          <a:ext cx="235852" cy="52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343"/>
              </a:lnTo>
              <a:lnTo>
                <a:pt x="235852" y="522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47901-3DE6-48AA-8E33-61985584A22E}">
      <dsp:nvSpPr>
        <dsp:cNvPr id="0" name=""/>
        <dsp:cNvSpPr/>
      </dsp:nvSpPr>
      <dsp:spPr>
        <a:xfrm>
          <a:off x="609598" y="990603"/>
          <a:ext cx="1265518" cy="704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VISION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609598" y="990603"/>
        <a:ext cx="1265518" cy="704135"/>
      </dsp:txXfrm>
    </dsp:sp>
    <dsp:sp modelId="{B0435914-948F-4087-8590-F82FA162F684}">
      <dsp:nvSpPr>
        <dsp:cNvPr id="0" name=""/>
        <dsp:cNvSpPr/>
      </dsp:nvSpPr>
      <dsp:spPr>
        <a:xfrm>
          <a:off x="373745" y="820328"/>
          <a:ext cx="159660" cy="1370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136"/>
              </a:lnTo>
              <a:lnTo>
                <a:pt x="159660" y="13701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8E72D-81BC-4A47-9476-0D800C7F2C1C}">
      <dsp:nvSpPr>
        <dsp:cNvPr id="0" name=""/>
        <dsp:cNvSpPr/>
      </dsp:nvSpPr>
      <dsp:spPr>
        <a:xfrm>
          <a:off x="533406" y="1828797"/>
          <a:ext cx="2698954" cy="723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DEMOGRAPHICS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533406" y="1828797"/>
        <a:ext cx="2698954" cy="723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5F5E6-9283-4912-AB1E-7B875F2749D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237E-BEDD-4F84-AE05-34F2EF33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presentation is titled:</a:t>
            </a:r>
          </a:p>
          <a:p>
            <a:r>
              <a:rPr lang="en-US" dirty="0" smtClean="0"/>
              <a:t>A New Regional Planning Paradigm:</a:t>
            </a:r>
          </a:p>
          <a:p>
            <a:r>
              <a:rPr lang="en-US" dirty="0" smtClean="0"/>
              <a:t>Regional Performance-Based Planning</a:t>
            </a:r>
          </a:p>
          <a:p>
            <a:endParaRPr lang="en-US" dirty="0" smtClean="0"/>
          </a:p>
          <a:p>
            <a:r>
              <a:rPr lang="en-US" dirty="0" smtClean="0"/>
              <a:t>Dave and I are from SJTPO – We are the MPO for the lower four counties of New Jersey.</a:t>
            </a:r>
          </a:p>
          <a:p>
            <a:r>
              <a:rPr lang="en-US" dirty="0" smtClean="0"/>
              <a:t>Our area roughly spans from the Delaware Bridge to Atlantic City and down to Cape May.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 PM and data issues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related to this goal – management system.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aseline="0" dirty="0" smtClean="0"/>
              <a:t>From the mid-cycle activity</a:t>
            </a:r>
          </a:p>
          <a:p>
            <a:r>
              <a:rPr lang="en-US" baseline="0" dirty="0" smtClean="0"/>
              <a:t>These slides are from the performance report</a:t>
            </a:r>
          </a:p>
          <a:p>
            <a:r>
              <a:rPr lang="en-US" baseline="0" dirty="0" smtClean="0"/>
              <a:t>This performance measures is directly tied into our goal of transportation choices.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did additional spatial analysis comparing the TIP projects to designated centers</a:t>
            </a:r>
          </a:p>
          <a:p>
            <a:r>
              <a:rPr lang="en-US" baseline="0" dirty="0" smtClean="0"/>
              <a:t>Are we supporting the preservation of infrastructure in designated economic centers? 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we compared the TIP placement to the regional concentration of workers.</a:t>
            </a:r>
          </a:p>
          <a:p>
            <a:pPr marL="0" algn="l" defTabSz="914400"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Concentration of workers is just another way of identifying a zone that is important to economic sustainability.</a:t>
            </a:r>
          </a:p>
          <a:p>
            <a:pPr marL="0" algn="l" defTabSz="914400" rtl="0" eaLnBrk="1" latinLnBrk="0" hangingPunct="1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u="sng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DH</a:t>
            </a:r>
          </a:p>
          <a:p>
            <a:r>
              <a:rPr lang="en-US" sz="1200" u="non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Data is from the following sources: SJTPO Model</a:t>
            </a:r>
            <a:r>
              <a:rPr lang="en-US" sz="1200" u="non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MOVES, PPSuite</a:t>
            </a:r>
          </a:p>
          <a:p>
            <a:r>
              <a:rPr lang="en-US" sz="1200" u="non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These are </a:t>
            </a:r>
            <a:r>
              <a:rPr lang="en-US" sz="1200" b="1" u="non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end result (outcome)</a:t>
            </a:r>
            <a:r>
              <a:rPr lang="en-US" sz="1200" u="non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performance measures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VOC and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MO Source Emissions in Tons per Day (TPD)      SJTPO Region, 2005-2015</a:t>
            </a:r>
          </a:p>
          <a:p>
            <a:endParaRPr lang="en-US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</a:t>
            </a:r>
          </a:p>
          <a:p>
            <a:r>
              <a:rPr lang="en-US" dirty="0" smtClean="0"/>
              <a:t>Related</a:t>
            </a:r>
            <a:r>
              <a:rPr lang="en-US" baseline="0" dirty="0" smtClean="0"/>
              <a:t> to our goals of safety</a:t>
            </a:r>
          </a:p>
          <a:p>
            <a:r>
              <a:rPr lang="en-US" baseline="0" dirty="0" smtClean="0"/>
              <a:t>Have fatalities continued to decrease?</a:t>
            </a:r>
          </a:p>
          <a:p>
            <a:r>
              <a:rPr lang="en-US" baseline="0" dirty="0" smtClean="0"/>
              <a:t>This is </a:t>
            </a:r>
            <a:r>
              <a:rPr lang="en-US" b="1" baseline="0" dirty="0" smtClean="0">
                <a:solidFill>
                  <a:srgbClr val="0C54E4"/>
                </a:solidFill>
              </a:rPr>
              <a:t>prescribed</a:t>
            </a:r>
            <a:r>
              <a:rPr lang="en-US" baseline="0" dirty="0" smtClean="0"/>
              <a:t> by the PM Development process (Federal State MPOs)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(Measure came from proposed safety performance rule released March 2014.)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</a:t>
            </a:r>
            <a:r>
              <a:rPr lang="en-US" b="1" baseline="0" dirty="0" smtClean="0"/>
              <a:t>outcome</a:t>
            </a:r>
          </a:p>
          <a:p>
            <a:r>
              <a:rPr lang="en-US" b="0" baseline="0" dirty="0" smtClean="0"/>
              <a:t>It is </a:t>
            </a:r>
            <a:r>
              <a:rPr lang="en-US" b="1" baseline="0" dirty="0" smtClean="0"/>
              <a:t>human-centric</a:t>
            </a:r>
            <a:r>
              <a:rPr lang="en-US" b="0" baseline="0" dirty="0" smtClean="0"/>
              <a:t> – what is the impact on people?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not have direct control over this. Many factors contribute to safety including technology.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analysis directed at specific </a:t>
            </a:r>
            <a:r>
              <a:rPr lang="en-US" b="1" baseline="0" dirty="0" smtClean="0"/>
              <a:t>project</a:t>
            </a:r>
            <a:r>
              <a:rPr lang="en-US" baseline="0" dirty="0" smtClean="0"/>
              <a:t> locations – before and after studies.</a:t>
            </a:r>
          </a:p>
          <a:p>
            <a:r>
              <a:rPr lang="en-US" baseline="0" dirty="0" smtClean="0"/>
              <a:t>We also can track our output related to safety: number of road safety audits, education, assets installed, etc.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Discuss </a:t>
            </a:r>
            <a:r>
              <a:rPr lang="en-US" sz="1200" b="1" kern="1200" dirty="0" smtClean="0">
                <a:solidFill>
                  <a:srgbClr val="0C54E4"/>
                </a:solidFill>
                <a:latin typeface="+mn-lt"/>
                <a:ea typeface="+mn-ea"/>
                <a:cs typeface="+mn-cs"/>
              </a:rPr>
              <a:t>Data Source</a:t>
            </a:r>
            <a:r>
              <a:rPr 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 Plan4Safety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Mitigate Traffic Congestion</a:t>
            </a:r>
            <a:endParaRPr lang="en-US" sz="1200" b="1" cap="all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Annual Vehicle Miles Travelled (Millions) by County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VMT has remained steady during the 5-year period from 2008 to 2012.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Source: DOT Highway Performance Monitoring System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Indirect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PM: Volume depends 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many factors: Does not change as only a function of Travel Demand efforts.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Conflicting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Goals: Some want more volume (sign of economic activity)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4572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Congestion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Are There Fewer Vehicle Hours of Delay?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not enough historical data to determine progress towards this goal.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serve as baseline data for future comparison.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Deleted “Add. Roads” row—”Data begins July 2013”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source: New source VPP Vehicle Probe Project.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Identifies the travel speed through road segments.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is archived and available for analysis. </a:t>
            </a:r>
          </a:p>
          <a:p>
            <a:r>
              <a:rPr lang="en-US" dirty="0" smtClean="0"/>
              <a:t>Delay is calculated by using the free flow for a segment vs. the observed speed.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 measure: This is what people care about.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Human-centric: This reflects the impact on people.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Alternative: Reliability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care about reliability even more. 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can plan around a slow moving route; but the surprise bottlenecks are costly.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Reliability compares the expected travel speed to the actual.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Again, an overview of the process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Zoom-in on the connection between the mid-cycle and the life cycle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We saw that the Performance Report gave us an </a:t>
            </a:r>
            <a:r>
              <a:rPr lang="en-US" b="1" baseline="0" dirty="0" smtClean="0"/>
              <a:t>“after the fact” </a:t>
            </a:r>
            <a:r>
              <a:rPr lang="en-US" baseline="0" dirty="0" smtClean="0"/>
              <a:t>system-wide evaluation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we will talk about applying PMs to individual strategies.</a:t>
            </a:r>
          </a:p>
          <a:p>
            <a:r>
              <a:rPr lang="en-US" baseline="0" dirty="0" smtClean="0"/>
              <a:t>This can be done during the selection process and during the evaluation process.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TIP and UPWP development involves </a:t>
            </a:r>
            <a:r>
              <a:rPr lang="en-US" b="1" baseline="0" dirty="0" smtClean="0"/>
              <a:t>selecting</a:t>
            </a:r>
            <a:r>
              <a:rPr lang="en-US" baseline="0" dirty="0" smtClean="0"/>
              <a:t> individual strategies.</a:t>
            </a:r>
          </a:p>
          <a:p>
            <a:r>
              <a:rPr lang="en-US" baseline="0" dirty="0" smtClean="0"/>
              <a:t>Examples are road projects, programs, and staff activities.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Cost / benefit is already used for selection where possible. This is a form of performance measure. </a:t>
            </a:r>
          </a:p>
          <a:p>
            <a:r>
              <a:rPr lang="en-US" baseline="0" dirty="0" smtClean="0"/>
              <a:t>Other PMs could be added to the selection process, for example: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impact will an ITS project have on the travel time through a corridor? </a:t>
            </a:r>
          </a:p>
          <a:p>
            <a:r>
              <a:rPr lang="en-US" baseline="0" dirty="0" smtClean="0"/>
              <a:t>How will preventative maintenance impact average road condition?</a:t>
            </a:r>
          </a:p>
          <a:p>
            <a:r>
              <a:rPr lang="en-US" baseline="0" dirty="0" smtClean="0"/>
              <a:t>How will safety education outreach impact teenage driving performance?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Strategies, in the form of project, program, and staff activities, should also be evaluated </a:t>
            </a:r>
            <a:r>
              <a:rPr lang="en-US" b="1" baseline="0" dirty="0" smtClean="0"/>
              <a:t>“after the fact” </a:t>
            </a:r>
          </a:p>
          <a:p>
            <a:r>
              <a:rPr lang="en-US" baseline="0" dirty="0" smtClean="0"/>
              <a:t>or at the end of their life cycle.</a:t>
            </a:r>
          </a:p>
          <a:p>
            <a:r>
              <a:rPr lang="en-US" baseline="0" dirty="0" smtClean="0"/>
              <a:t>Here again performance measures can employed in the same manner. 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 the overview-will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now talk about our cycle end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DH</a:t>
            </a:r>
            <a:b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 performance measures impact the planning process?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Federal and State generated PMs.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Planning Cycle-End: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report (system-wide) will be used to fine tune next plan cycle.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system-wide performance is considered.</a:t>
            </a:r>
            <a:r>
              <a:rPr lang="en-US" dirty="0" smtClean="0"/>
              <a:t>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Infrastructure and system performance should not be looked at alone.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planning process itself should be evaluated, not just the transportation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is also important to focus on the transportation system’s impact on people.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Thinking on the human scale is vital when developing and analyzing performance indicators.  </a:t>
            </a:r>
          </a:p>
          <a:p>
            <a:r>
              <a:rPr lang="en-US" dirty="0" smtClean="0"/>
              <a:t>-------------------------------------------------------------------------------------------------------------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FHWA is currently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 Transportation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Management. 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Transportation Performance Management represents the opportunity to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-prioritize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-align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resources, and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optimize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performance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collaborative manner. 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transition supports the recent legislation known as MAP-21.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Map-21</a:t>
            </a:r>
            <a:r>
              <a:rPr lang="en-US" baseline="0" dirty="0" smtClean="0"/>
              <a:t> has generated  six elements for performance-based planning.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But it is important that the elements are </a:t>
            </a:r>
            <a:r>
              <a:rPr lang="en-US" b="1" dirty="0" smtClean="0"/>
              <a:t>interconnected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This is achieved by making sure our </a:t>
            </a:r>
            <a:r>
              <a:rPr lang="en-US" b="1" dirty="0" smtClean="0"/>
              <a:t>goals</a:t>
            </a:r>
            <a:r>
              <a:rPr lang="en-US" dirty="0" smtClean="0"/>
              <a:t> weave their way through the entire process.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goals</a:t>
            </a:r>
            <a:r>
              <a:rPr lang="en-US" dirty="0" smtClean="0"/>
              <a:t> (safety) generate specific</a:t>
            </a:r>
            <a:r>
              <a:rPr lang="en-US" b="1" dirty="0" smtClean="0"/>
              <a:t> objectives </a:t>
            </a:r>
            <a:r>
              <a:rPr lang="en-US" dirty="0" smtClean="0"/>
              <a:t>(reduce fatalities), </a:t>
            </a:r>
          </a:p>
          <a:p>
            <a:r>
              <a:rPr lang="en-US" dirty="0" smtClean="0"/>
              <a:t>which in turn generate related </a:t>
            </a:r>
            <a:r>
              <a:rPr lang="en-US" b="1" dirty="0" smtClean="0"/>
              <a:t>measures</a:t>
            </a:r>
            <a:r>
              <a:rPr lang="en-US" dirty="0" smtClean="0"/>
              <a:t> (number of fatalities), </a:t>
            </a:r>
          </a:p>
          <a:p>
            <a:r>
              <a:rPr lang="en-US" dirty="0" smtClean="0"/>
              <a:t>which require specific </a:t>
            </a:r>
            <a:r>
              <a:rPr lang="en-US" b="1" dirty="0" smtClean="0"/>
              <a:t>data</a:t>
            </a:r>
            <a:r>
              <a:rPr lang="en-US" dirty="0" smtClean="0"/>
              <a:t> and analysis techniques (crash data), </a:t>
            </a:r>
          </a:p>
          <a:p>
            <a:r>
              <a:rPr lang="en-US" dirty="0" smtClean="0"/>
              <a:t>generate </a:t>
            </a:r>
            <a:r>
              <a:rPr lang="en-US" b="1" dirty="0" smtClean="0"/>
              <a:t>strategies</a:t>
            </a:r>
            <a:r>
              <a:rPr lang="en-US" dirty="0" smtClean="0"/>
              <a:t> </a:t>
            </a:r>
            <a:r>
              <a:rPr lang="en-US" dirty="0" smtClean="0"/>
              <a:t>to meet the objectives (education and road improvements). </a:t>
            </a:r>
          </a:p>
          <a:p>
            <a:r>
              <a:rPr lang="en-US" dirty="0" smtClean="0"/>
              <a:t>So all the </a:t>
            </a:r>
            <a:r>
              <a:rPr lang="en-US" dirty="0" smtClean="0"/>
              <a:t>parts </a:t>
            </a:r>
            <a:r>
              <a:rPr lang="en-US" dirty="0" smtClean="0"/>
              <a:t>of the process are there for a reason.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Cycle-End the performance report will be incorporated into the RTP process.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will allow for another round of system-wide analysis.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will also allow for evaluation of the planning process itself.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PROJ=PROJECT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TDM=Bike/</a:t>
            </a:r>
            <a:r>
              <a:rPr lang="en-US" baseline="0" dirty="0" err="1" smtClean="0"/>
              <a:t>Ped</a:t>
            </a:r>
            <a:r>
              <a:rPr lang="en-US" baseline="0" dirty="0" smtClean="0"/>
              <a:t>, Transit,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Inside the end-of cycle, </a:t>
            </a:r>
            <a:r>
              <a:rPr lang="en-US" baseline="0" dirty="0" smtClean="0"/>
              <a:t>and inside </a:t>
            </a:r>
            <a:r>
              <a:rPr lang="en-US" baseline="0" dirty="0" smtClean="0"/>
              <a:t>the </a:t>
            </a:r>
            <a:r>
              <a:rPr lang="en-US" baseline="0" dirty="0" smtClean="0"/>
              <a:t>RTP process is the scenario testing process.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Scenario testing </a:t>
            </a:r>
            <a:r>
              <a:rPr lang="en-US" baseline="0" dirty="0" smtClean="0"/>
              <a:t>will </a:t>
            </a:r>
            <a:r>
              <a:rPr lang="en-US" baseline="0" dirty="0" smtClean="0"/>
              <a:t>also use </a:t>
            </a:r>
            <a:r>
              <a:rPr lang="en-US" baseline="0" dirty="0" smtClean="0"/>
              <a:t>PMs.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Strategies will be tested against different scenarios.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Three steps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1-Create the scenarios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2-Create the strategies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3-Perform a sensitivity analysis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1-Scenarios (Socio-Economic) can be constructed with different factors: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Economic Activity: No Growth, or Growth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Funding Level: Steady, or Slight Increase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2-Strategies (Policy) can be constructed with different emphasis in spending categories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Strategy 1.1 fore example could be a Preservation Focus.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Preservation means placing a heavy weight on roads and bridge maintenance.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Other strategies may heavily weight transit or ITS.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3-Finally a</a:t>
            </a:r>
            <a:r>
              <a:rPr lang="en-US" baseline="0" dirty="0" smtClean="0"/>
              <a:t> s</a:t>
            </a:r>
            <a:r>
              <a:rPr lang="en-US" dirty="0" smtClean="0"/>
              <a:t>ensitivity analysis is done. </a:t>
            </a:r>
          </a:p>
          <a:p>
            <a:r>
              <a:rPr lang="en-US" dirty="0" smtClean="0"/>
              <a:t>Strategies are evaluated against different scenarios, using performance measures.</a:t>
            </a:r>
          </a:p>
          <a:p>
            <a:endParaRPr lang="en-US" dirty="0" smtClean="0"/>
          </a:p>
          <a:p>
            <a:r>
              <a:rPr lang="en-US" dirty="0" smtClean="0"/>
              <a:t>Tools Include:</a:t>
            </a:r>
          </a:p>
          <a:p>
            <a:r>
              <a:rPr lang="en-US" dirty="0" smtClean="0"/>
              <a:t>1-TELUS allows input for spending categories.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2-The SJTPO Travel Demand</a:t>
            </a:r>
            <a:r>
              <a:rPr lang="en-US" baseline="0" dirty="0" smtClean="0"/>
              <a:t> Model is one analysis tool. </a:t>
            </a:r>
            <a:endParaRPr lang="en-US" dirty="0" smtClean="0"/>
          </a:p>
          <a:p>
            <a:r>
              <a:rPr lang="en-US" dirty="0" smtClean="0"/>
              <a:t>For example what is the impact on travel</a:t>
            </a:r>
            <a:r>
              <a:rPr lang="en-US" baseline="0" dirty="0" smtClean="0"/>
              <a:t> time or delay with an ITS focus?</a:t>
            </a:r>
          </a:p>
          <a:p>
            <a:endParaRPr lang="en-US" baseline="0" dirty="0" smtClean="0"/>
          </a:p>
          <a:p>
            <a:r>
              <a:rPr lang="en-US" baseline="0" smtClean="0"/>
              <a:t>3-Another </a:t>
            </a:r>
            <a:r>
              <a:rPr lang="en-US" baseline="0" dirty="0" smtClean="0"/>
              <a:t>tool is the road management system tool. </a:t>
            </a:r>
          </a:p>
          <a:p>
            <a:r>
              <a:rPr lang="en-US" baseline="0" dirty="0" smtClean="0"/>
              <a:t>This can project road conditions under various funding levels.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</a:t>
            </a:r>
            <a:r>
              <a:rPr lang="en-US" baseline="0" dirty="0" smtClean="0"/>
              <a:t> similar tools are being sought.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  <a:r>
              <a:rPr lang="en-US" baseline="0" dirty="0" smtClean="0"/>
              <a:t> of this entire process: achieve optimal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 performance measures impact the planning process?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PBP&amp;P is interwoven though the entire planning cycle.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an overview of our planning cycle,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begin with the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plan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 planning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 activities, and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planning cycle activities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Also, projects and programs have their own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cycle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dirty="0" smtClean="0"/>
              <a:t>So certain activities occur during that time frame.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now zoom in on the mid-planning cycle activity,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will be there for the next several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more detailed view of the Mid-Cycle activities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of the performance-based planning activity occurs in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we call the Management </a:t>
            </a:r>
            <a:r>
              <a:rPr lang="en-US" dirty="0" smtClean="0"/>
              <a:t>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ystems.</a:t>
            </a:r>
          </a:p>
          <a:p>
            <a:endParaRPr lang="en-US" dirty="0" smtClean="0"/>
          </a:p>
          <a:p>
            <a:r>
              <a:rPr lang="en-US" dirty="0" smtClean="0"/>
              <a:t>The management systems house the performance-based planning elements </a:t>
            </a:r>
          </a:p>
          <a:p>
            <a:r>
              <a:rPr lang="en-US" dirty="0" smtClean="0"/>
              <a:t>such as the performance measures, targets, and reporting. </a:t>
            </a:r>
          </a:p>
          <a:p>
            <a:endParaRPr lang="en-US" dirty="0" smtClean="0"/>
          </a:p>
          <a:p>
            <a:r>
              <a:rPr lang="en-US" dirty="0" smtClean="0"/>
              <a:t>Important Notes about PMs and Targets:</a:t>
            </a:r>
          </a:p>
          <a:p>
            <a:r>
              <a:rPr lang="en-US" dirty="0" smtClean="0"/>
              <a:t>1-They are produced through a </a:t>
            </a:r>
            <a:r>
              <a:rPr lang="en-US" b="1" dirty="0" smtClean="0"/>
              <a:t>collaborative</a:t>
            </a:r>
            <a:r>
              <a:rPr lang="en-US" dirty="0" smtClean="0"/>
              <a:t> effort. </a:t>
            </a:r>
          </a:p>
          <a:p>
            <a:r>
              <a:rPr lang="en-US" dirty="0" smtClean="0"/>
              <a:t>(Federal, State, MPOs, &amp; MPO partners)</a:t>
            </a:r>
          </a:p>
          <a:p>
            <a:endParaRPr lang="en-US" dirty="0" smtClean="0"/>
          </a:p>
          <a:p>
            <a:r>
              <a:rPr lang="en-US" dirty="0" smtClean="0"/>
              <a:t>2-Through-out the process, there is </a:t>
            </a:r>
            <a:r>
              <a:rPr lang="en-US" b="1" dirty="0" smtClean="0"/>
              <a:t>interconnectedness</a:t>
            </a:r>
            <a:r>
              <a:rPr lang="en-US" dirty="0" smtClean="0"/>
              <a:t> and goal integration. </a:t>
            </a:r>
          </a:p>
          <a:p>
            <a:r>
              <a:rPr lang="en-US" dirty="0" smtClean="0"/>
              <a:t>Performance measures have</a:t>
            </a:r>
            <a:r>
              <a:rPr lang="en-US" baseline="0" dirty="0" smtClean="0"/>
              <a:t> a direct link</a:t>
            </a:r>
            <a:r>
              <a:rPr lang="en-US" b="1" baseline="0" dirty="0" smtClean="0"/>
              <a:t> back </a:t>
            </a:r>
            <a:r>
              <a:rPr lang="en-US" baseline="0" dirty="0" smtClean="0"/>
              <a:t>to the previous RTP</a:t>
            </a:r>
          </a:p>
          <a:p>
            <a:r>
              <a:rPr lang="en-US" baseline="0" dirty="0" smtClean="0"/>
              <a:t>(Vision, Goals, Objectives)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Performance measures have</a:t>
            </a:r>
            <a:r>
              <a:rPr lang="en-US" baseline="0" dirty="0" smtClean="0"/>
              <a:t> a direct link </a:t>
            </a:r>
            <a:r>
              <a:rPr lang="en-US" b="1" baseline="0" dirty="0" smtClean="0"/>
              <a:t>forward </a:t>
            </a:r>
            <a:r>
              <a:rPr lang="en-US" baseline="0" dirty="0" smtClean="0"/>
              <a:t>to strategies and evaluation.</a:t>
            </a:r>
          </a:p>
          <a:p>
            <a:endParaRPr lang="en-US" dirty="0" smtClean="0"/>
          </a:p>
          <a:p>
            <a:r>
              <a:rPr lang="en-US" dirty="0" smtClean="0"/>
              <a:t>About Evaluation:</a:t>
            </a:r>
          </a:p>
          <a:p>
            <a:r>
              <a:rPr lang="en-US" dirty="0" smtClean="0"/>
              <a:t>A Performance Report is generated mid-cycle by the management systems. (we will see some examples)</a:t>
            </a:r>
          </a:p>
          <a:p>
            <a:r>
              <a:rPr lang="en-US" dirty="0" smtClean="0"/>
              <a:t>This is system-wide, and it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opportunities for fine-tuning our strategies. 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during Mid-Cycle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Performance-Based Planning can impact important </a:t>
            </a:r>
            <a:r>
              <a:rPr lang="en-US" dirty="0" smtClean="0"/>
              <a:t>MPO products: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can be used in the development of the TIP and the UPWP.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potential projects, and programs can be prioritized based on their anticipated performance.   </a:t>
            </a:r>
            <a:r>
              <a:rPr lang="en-US" dirty="0" smtClean="0"/>
              <a:t>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Top-left:  34</a:t>
            </a:r>
            <a:r>
              <a:rPr lang="en-US" baseline="30000" dirty="0" smtClean="0"/>
              <a:t>th</a:t>
            </a:r>
            <a:r>
              <a:rPr lang="en-US" dirty="0" smtClean="0"/>
              <a:t> Street bridge in Ocean City</a:t>
            </a:r>
          </a:p>
          <a:p>
            <a:r>
              <a:rPr lang="en-US" dirty="0" smtClean="0"/>
              <a:t>Bottom-left: </a:t>
            </a:r>
            <a:r>
              <a:rPr lang="en-US" dirty="0" err="1" smtClean="0"/>
              <a:t>Centerton</a:t>
            </a:r>
            <a:r>
              <a:rPr lang="en-US" dirty="0" smtClean="0"/>
              <a:t> Road Bridge over Rancocas Creek in Mt. Laurel</a:t>
            </a:r>
          </a:p>
          <a:p>
            <a:endParaRPr lang="en-US" dirty="0" smtClean="0"/>
          </a:p>
          <a:p>
            <a:r>
              <a:rPr lang="en-US" dirty="0" smtClean="0"/>
              <a:t>About Management Systems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Currently we have several management systems:</a:t>
            </a:r>
          </a:p>
          <a:p>
            <a:r>
              <a:rPr lang="en-US" dirty="0" smtClean="0"/>
              <a:t>Each concentrates on one aspect of transportation planning.</a:t>
            </a:r>
          </a:p>
          <a:p>
            <a:r>
              <a:rPr lang="en-US" dirty="0" smtClean="0"/>
              <a:t>They each have different data needs, data sources and analysis techniques.</a:t>
            </a:r>
          </a:p>
          <a:p>
            <a:r>
              <a:rPr lang="en-US" dirty="0" smtClean="0"/>
              <a:t>We rely on a combination of data sources including the DOT, and counties.</a:t>
            </a:r>
          </a:p>
          <a:p>
            <a:endParaRPr lang="en-US" dirty="0" smtClean="0"/>
          </a:p>
          <a:p>
            <a:r>
              <a:rPr lang="en-US" dirty="0" smtClean="0"/>
              <a:t>Example – Bridge Management System</a:t>
            </a:r>
          </a:p>
          <a:p>
            <a:r>
              <a:rPr lang="en-US" dirty="0" smtClean="0"/>
              <a:t>This system includes data from the NBI database. </a:t>
            </a:r>
          </a:p>
          <a:p>
            <a:r>
              <a:rPr lang="en-US" dirty="0" smtClean="0"/>
              <a:t>The DB is the result of the bridge inspections and it contains over 100 fields. </a:t>
            </a:r>
          </a:p>
          <a:p>
            <a:r>
              <a:rPr lang="en-US" dirty="0" smtClean="0"/>
              <a:t>One PM is Sufficiency Rating; this is a combination of 19 data fields.</a:t>
            </a:r>
          </a:p>
          <a:p>
            <a:r>
              <a:rPr lang="en-US" dirty="0" smtClean="0"/>
              <a:t>Including the condition of the deck, the super structure and the substructure.</a:t>
            </a:r>
          </a:p>
          <a:p>
            <a:endParaRPr lang="en-US" dirty="0" smtClean="0"/>
          </a:p>
          <a:p>
            <a:r>
              <a:rPr lang="en-US" dirty="0" smtClean="0"/>
              <a:t>We will see some more examples of PMs from different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are different origins, uses, and types of performance measures.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Outcome</a:t>
            </a:r>
            <a:r>
              <a:rPr lang="en-US" baseline="0" dirty="0" smtClean="0"/>
              <a:t> vs. Output</a:t>
            </a:r>
          </a:p>
          <a:p>
            <a:r>
              <a:rPr lang="en-US" baseline="0" dirty="0" smtClean="0"/>
              <a:t>Ideally the Federal government want us to use the outcome type.</a:t>
            </a:r>
          </a:p>
          <a:p>
            <a:r>
              <a:rPr lang="en-US" baseline="0" dirty="0" smtClean="0"/>
              <a:t>However, when not possible, the outcome type will be used.</a:t>
            </a:r>
          </a:p>
          <a:p>
            <a:r>
              <a:rPr lang="en-US" baseline="0" dirty="0" smtClean="0"/>
              <a:t>Output can also be helpful for internal reporting.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things the MPO has control</a:t>
            </a:r>
            <a:r>
              <a:rPr lang="en-US" baseline="0" dirty="0" smtClean="0"/>
              <a:t> over, many things we do not.</a:t>
            </a:r>
          </a:p>
          <a:p>
            <a:r>
              <a:rPr lang="en-US" baseline="0" dirty="0" smtClean="0"/>
              <a:t>There could still be a benefit from maintaining PMs even if we have little control.</a:t>
            </a:r>
          </a:p>
          <a:p>
            <a:r>
              <a:rPr lang="en-US" baseline="0" dirty="0" smtClean="0"/>
              <a:t>Somebody has to be aware of the conditions before improvements can be made.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DH: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(This section is not meant to be a presentation of the report; rather it is for visualization when discussing the PMs.)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(Discus nature of theses</a:t>
            </a:r>
            <a:r>
              <a:rPr lang="en-US" sz="1000" baseline="0" dirty="0" smtClean="0">
                <a:solidFill>
                  <a:schemeClr val="bg1">
                    <a:lumMod val="65000"/>
                  </a:schemeClr>
                </a:solidFill>
              </a:rPr>
              <a:t> performance measures and the challenges of collecting data.)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the mid-cycle activity:</a:t>
            </a:r>
          </a:p>
          <a:p>
            <a:r>
              <a:rPr lang="en-US" baseline="0" dirty="0" smtClean="0"/>
              <a:t>These slides are from the performance report</a:t>
            </a:r>
          </a:p>
          <a:p>
            <a:r>
              <a:rPr lang="en-US" baseline="0" dirty="0" smtClean="0"/>
              <a:t>This performance measures is directly tied into our goal of transportation choices.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 to transit route users, or route miles, we looked at accessibility.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looked at the census block population that lives within a ¼ mile buffer of transit routes.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237E-BEDD-4F84-AE05-34F2EF335A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9EA2-D7A7-4AF0-9F95-9736FA9635B2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C6B2-32A1-4909-88DF-FDB34B93AE26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6E7-2243-4BB2-8BA8-A09F698F86A1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914400"/>
            <a:ext cx="8686800" cy="5715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7"/>
            <a:ext cx="8839200" cy="6397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 descr="H:\SJTPO\Master Documents and Graphics\SJTPO Logo\PNG (Clear Background)\Small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2" y="6045909"/>
            <a:ext cx="377825" cy="507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B497-7EA2-45CA-8660-64732EAE4623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B6D0-F011-4E6F-B87D-1EF866296B45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C996-0ADD-4E20-875B-4F17191DAC0E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A9E3-3348-4CAF-AC6A-07960E6C82DB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D5B7-1ACC-4601-96B5-77A186B0A681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E82C-9B36-4B81-A7E5-0132B85DDCD9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27F5-0601-48B8-8ED4-ECB6D0CCA590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846A-668C-4ACF-8A2C-40B1C607DEDA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8903-FDF2-4808-8835-83FB5BDE2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huff\Desktop\Nameless City Map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21" b="24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524000"/>
            <a:ext cx="8686800" cy="388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H:\SJTPO\Master Documents and Graphics\SJTPO Logo\PNG (Clear Background)\Small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886200"/>
            <a:ext cx="1447800" cy="1943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66800" y="6019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South Jersey Transportation</a:t>
            </a:r>
          </a:p>
          <a:p>
            <a:pPr algn="ctr"/>
            <a:r>
              <a:rPr lang="en-US" b="1" cap="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Planning Organization</a:t>
            </a:r>
          </a:p>
        </p:txBody>
      </p:sp>
      <p:pic>
        <p:nvPicPr>
          <p:cNvPr id="4099" name="Picture 3" descr="C:\Users\bschiavi\AppData\Local\Microsoft\Windows\Temporary Internet Files\Content.IE5\CD15ZO7E\130px-Flag_of_New_Jersey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1" y="4114800"/>
            <a:ext cx="1572720" cy="990600"/>
          </a:xfrm>
          <a:prstGeom prst="rect">
            <a:avLst/>
          </a:prstGeom>
          <a:noFill/>
        </p:spPr>
      </p:pic>
      <p:pic>
        <p:nvPicPr>
          <p:cNvPr id="4101" name="Picture 5" descr="C:\Users\bschiavi\AppData\Local\Microsoft\Windows\Temporary Internet Files\Content.IE5\3HEVIWU7\New-jersey-county-map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2556664"/>
            <a:ext cx="1409744" cy="2624936"/>
          </a:xfrm>
          <a:prstGeom prst="rect">
            <a:avLst/>
          </a:prstGeom>
          <a:noFill/>
        </p:spPr>
      </p:pic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715000" y="4191000"/>
          <a:ext cx="1103156" cy="990600"/>
        </p:xfrm>
        <a:graphic>
          <a:graphicData uri="http://schemas.openxmlformats.org/presentationml/2006/ole">
            <p:oleObj spid="_x0000_s4102" name="Acrobat Document" r:id="rId8" imgW="3360238" imgH="3017520" progId="AcroExch.Document.7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5867400" y="4191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5105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18288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New Regional Planning Paradigm: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Regional Performance-Based Planning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943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 the Regional Economy</a:t>
            </a:r>
          </a:p>
          <a:p>
            <a:pPr>
              <a:buNone/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Are TIP projects Benefiting Employment and Retail Centers? </a:t>
            </a:r>
          </a:p>
          <a:p>
            <a:pPr>
              <a:buNone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cap="all" dirty="0" smtClean="0"/>
          </a:p>
          <a:p>
            <a:pPr marL="0">
              <a:buNone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 descr="H:\SJTPO\Master Documents and Graphics\SJTPO Logo\PNG (Clear Background)\Small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019800"/>
            <a:ext cx="386755" cy="519280"/>
          </a:xfrm>
          <a:prstGeom prst="rect">
            <a:avLst/>
          </a:prstGeom>
          <a:noFill/>
          <a:effectLst/>
        </p:spPr>
      </p:pic>
      <p:grpSp>
        <p:nvGrpSpPr>
          <p:cNvPr id="14" name="Group 13"/>
          <p:cNvGrpSpPr/>
          <p:nvPr/>
        </p:nvGrpSpPr>
        <p:grpSpPr>
          <a:xfrm>
            <a:off x="381000" y="2514600"/>
            <a:ext cx="5715000" cy="4038600"/>
            <a:chOff x="381000" y="2286000"/>
            <a:chExt cx="5715000" cy="4038600"/>
          </a:xfrm>
        </p:grpSpPr>
        <p:pic>
          <p:nvPicPr>
            <p:cNvPr id="16" name="Picture 15" descr="Smart Growth_DH702.png"/>
            <p:cNvPicPr/>
            <p:nvPr/>
          </p:nvPicPr>
          <p:blipFill>
            <a:blip r:embed="rId4" cstate="print"/>
            <a:srcRect l="1280" t="1450" r="1280" b="1656"/>
            <a:stretch>
              <a:fillRect/>
            </a:stretch>
          </p:blipFill>
          <p:spPr bwMode="auto">
            <a:xfrm>
              <a:off x="381000" y="2819400"/>
              <a:ext cx="41910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81000" y="2286000"/>
              <a:ext cx="571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cap="all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Designated Centers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2438401"/>
            <a:ext cx="4267200" cy="4191000"/>
            <a:chOff x="4724400" y="2130879"/>
            <a:chExt cx="4038600" cy="4041321"/>
          </a:xfrm>
        </p:grpSpPr>
        <p:pic>
          <p:nvPicPr>
            <p:cNvPr id="12" name="Picture 11" descr="Figure 9, revised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4400" y="2667000"/>
              <a:ext cx="40386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800600" y="2130879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cap="all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Workers by Muni..</a:t>
              </a:r>
              <a:endParaRPr lang="en-US" sz="24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itle 9"/>
          <p:cNvSpPr txBox="1">
            <a:spLocks/>
          </p:cNvSpPr>
          <p:nvPr/>
        </p:nvSpPr>
        <p:spPr>
          <a:xfrm>
            <a:off x="228600" y="228600"/>
            <a:ext cx="86106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Performance-Based Planning Report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3000" y="6581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638800"/>
          </a:xfrm>
        </p:spPr>
        <p:txBody>
          <a:bodyPr/>
          <a:lstStyle/>
          <a:p>
            <a:pPr lvl="0" fontAlgn="base">
              <a:spcAft>
                <a:spcPct val="0"/>
              </a:spcAft>
              <a:buNone/>
            </a:pP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Environment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Air Quality</a:t>
            </a:r>
          </a:p>
          <a:p>
            <a:pPr>
              <a:buNone/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DC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Status: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7DC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Figure 17: Annual Vehicle-Miles Travelled (in millions) by County, 2000-2012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5562600" cy="3886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667000" y="20574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VOC and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Title 9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Performance-Based Planning Report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200" y="6581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447800"/>
            <a:ext cx="8153400" cy="525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Improve Transportation Safety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 descr="H:\SJTPO\Master Documents and Graphics\SJTPO Logo\PNG (Clear Background)\Small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019800"/>
            <a:ext cx="386755" cy="519280"/>
          </a:xfrm>
          <a:prstGeom prst="rect">
            <a:avLst/>
          </a:prstGeom>
          <a:noFill/>
          <a:effectLst/>
        </p:spPr>
      </p:pic>
      <p:sp>
        <p:nvSpPr>
          <p:cNvPr id="19" name="TextBox 18"/>
          <p:cNvSpPr txBox="1"/>
          <p:nvPr/>
        </p:nvSpPr>
        <p:spPr>
          <a:xfrm>
            <a:off x="381000" y="22098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Fatalities/100 Million VMT (5-Year Rolling Average)</a:t>
            </a:r>
            <a:endParaRPr lang="en-US" sz="3200" b="1" cap="al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743200"/>
            <a:ext cx="6096000" cy="37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Arrow Callout 14"/>
          <p:cNvSpPr/>
          <p:nvPr/>
        </p:nvSpPr>
        <p:spPr>
          <a:xfrm>
            <a:off x="3505200" y="1600200"/>
            <a:ext cx="5105400" cy="533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038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524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Traffic Fatalities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2819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1600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Prescribed Measure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Performance-Based Planning Report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3000" y="6581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4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 animBg="1"/>
      <p:bldP spid="22" grpId="0" build="allAtOnce"/>
      <p:bldP spid="22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638800"/>
          </a:xfrm>
        </p:spPr>
        <p:txBody>
          <a:bodyPr/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Mitigate Traffic Congestion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Are We Driving Less? </a:t>
            </a:r>
          </a:p>
          <a:p>
            <a:pPr>
              <a:buNone/>
            </a:pP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DC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Status: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7DC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Figure 17: Annual Vehicle-Miles Travelled (in millions) by County, 2000-2012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5715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9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Performance-Based Planning Report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200" y="6581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828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Annual Vehicle Miles Travelled (Millions) by County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imple_Odometer_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638800"/>
          </a:xfrm>
        </p:spPr>
        <p:txBody>
          <a:bodyPr/>
          <a:lstStyle/>
          <a:p>
            <a:pPr>
              <a:buNone/>
            </a:pP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Mitigate Traffic Congestion</a:t>
            </a:r>
          </a:p>
          <a:p>
            <a:pPr>
              <a:buNone/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Are There Fewer Vehicle Hours of Delay?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DC3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Status: 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7DC3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Figure 17: Annual Vehicle-Miles Travelled (in millions) by County, 2000-2012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4800" y="2971800"/>
          <a:ext cx="8534400" cy="3581400"/>
        </p:xfrm>
        <a:graphic>
          <a:graphicData uri="http://schemas.openxmlformats.org/drawingml/2006/table">
            <a:tbl>
              <a:tblPr/>
              <a:tblGrid>
                <a:gridCol w="1752600"/>
                <a:gridCol w="1447800"/>
                <a:gridCol w="1228663"/>
                <a:gridCol w="4105337"/>
              </a:tblGrid>
              <a:tr h="8953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 baseline="0" dirty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Roadway</a:t>
                      </a:r>
                      <a:endParaRPr lang="en-US" sz="2400" cap="all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 baseline="0" dirty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County</a:t>
                      </a:r>
                      <a:endParaRPr lang="en-US" sz="2400" cap="all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Miles</a:t>
                      </a:r>
                      <a:endParaRPr lang="en-US" sz="2400" cap="all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Est. vehicle-hours</a:t>
                      </a:r>
                      <a:r>
                        <a:rPr lang="en-US" sz="2400" b="1" cap="all" baseline="0" dirty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en-US" sz="2400" b="1" cap="all" baseline="0" dirty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400" b="1" cap="all" baseline="0" dirty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 delay in 2013</a:t>
                      </a:r>
                      <a:endParaRPr lang="en-US" sz="2400" cap="all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C3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GSP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AT, CMAY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0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458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111,441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ACE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0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458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64,851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NJTP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0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458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40,344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I-295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0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458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13,146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NJ-55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CUMB</a:t>
                      </a: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00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458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5,339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5" name="Title 9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Performance-Based Planning Report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200" y="6581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905000" y="1981200"/>
            <a:ext cx="51816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Status: New Data Source;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Baseline Established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 noGrp="1"/>
          </p:cNvSpPr>
          <p:nvPr>
            <p:ph type="title"/>
          </p:nvPr>
        </p:nvSpPr>
        <p:spPr>
          <a:xfrm>
            <a:off x="228600" y="274637"/>
            <a:ext cx="8763000" cy="5635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Performance-Based Planning Report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6219825" cy="497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990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New Data Source Vehicle Probe Project (VPP)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581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rm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Performance-Based Planning Process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Group 114"/>
          <p:cNvGrpSpPr/>
          <p:nvPr/>
        </p:nvGrpSpPr>
        <p:grpSpPr>
          <a:xfrm>
            <a:off x="533400" y="1066800"/>
            <a:ext cx="7848600" cy="5029200"/>
            <a:chOff x="533400" y="1211580"/>
            <a:chExt cx="8039100" cy="5036820"/>
          </a:xfrm>
        </p:grpSpPr>
        <p:sp>
          <p:nvSpPr>
            <p:cNvPr id="56" name="Rectangle 55"/>
            <p:cNvSpPr/>
            <p:nvPr/>
          </p:nvSpPr>
          <p:spPr>
            <a:xfrm>
              <a:off x="533400" y="1219200"/>
              <a:ext cx="3581400" cy="5257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rtl="0" eaLnBrk="1" latinLnBrk="0" hangingPunct="1"/>
              <a:r>
                <a:rPr lang="en-US" sz="3200" b="1" u="none" kern="12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RTP 2040 </a:t>
              </a:r>
              <a:r>
                <a:rPr lang="en-US" sz="3200" b="0" u="none" kern="12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(2012) </a:t>
              </a:r>
            </a:p>
          </p:txBody>
        </p:sp>
        <p:sp>
          <p:nvSpPr>
            <p:cNvPr id="65" name="TextBox 88"/>
            <p:cNvSpPr txBox="1"/>
            <p:nvPr/>
          </p:nvSpPr>
          <p:spPr>
            <a:xfrm>
              <a:off x="533400" y="2286000"/>
              <a:ext cx="3611880" cy="1905000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rtl="0" eaLnBrk="1" latinLnBrk="0" hangingPunct="1"/>
              <a:r>
                <a:rPr lang="en-US" sz="3200" b="1" u="none" kern="12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Mid-Planning Cycle Activity</a:t>
              </a:r>
              <a:endParaRPr lang="en-US" sz="3200" b="1" u="none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TextBox 91"/>
            <p:cNvSpPr txBox="1"/>
            <p:nvPr/>
          </p:nvSpPr>
          <p:spPr>
            <a:xfrm>
              <a:off x="4396740" y="1211580"/>
              <a:ext cx="4175760" cy="1531620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</a:rPr>
                <a:t>Planning Cycle-End Activity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9" name="TextBox 93"/>
            <p:cNvSpPr txBox="1"/>
            <p:nvPr/>
          </p:nvSpPr>
          <p:spPr>
            <a:xfrm>
              <a:off x="533400" y="4724400"/>
              <a:ext cx="8001000" cy="1524000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</a:rPr>
                <a:t>Project &amp; Program </a:t>
              </a:r>
            </a:p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</a:rPr>
                <a:t>Life Cycle </a:t>
              </a:r>
            </a:p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</a:rPr>
                <a:t>Activity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2362200" y="1752600"/>
              <a:ext cx="0" cy="5334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hape 207"/>
            <p:cNvCxnSpPr>
              <a:stCxn id="65" idx="3"/>
              <a:endCxn id="67" idx="2"/>
            </p:cNvCxnSpPr>
            <p:nvPr/>
          </p:nvCxnSpPr>
          <p:spPr>
            <a:xfrm flipV="1">
              <a:off x="4145280" y="2743200"/>
              <a:ext cx="2339340" cy="495300"/>
            </a:xfrm>
            <a:prstGeom prst="bentConnector2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2286000" y="4191000"/>
              <a:ext cx="0" cy="5334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6781800" y="2743200"/>
              <a:ext cx="0" cy="19812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ight Arrow 116"/>
          <p:cNvSpPr/>
          <p:nvPr/>
        </p:nvSpPr>
        <p:spPr>
          <a:xfrm>
            <a:off x="0" y="3352800"/>
            <a:ext cx="381000" cy="533400"/>
          </a:xfrm>
          <a:prstGeom prst="rightArrow">
            <a:avLst>
              <a:gd name="adj1" fmla="val 50000"/>
              <a:gd name="adj2" fmla="val 34810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0" y="4572000"/>
            <a:ext cx="381000" cy="533400"/>
          </a:xfrm>
          <a:prstGeom prst="rightArrow">
            <a:avLst>
              <a:gd name="adj1" fmla="val 50000"/>
              <a:gd name="adj2" fmla="val 34810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7"/>
            <a:ext cx="8763000" cy="563563"/>
          </a:xfr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Prioritizing &amp; Evaluation (PMs) </a:t>
            </a:r>
            <a:endParaRPr lang="en-US" sz="3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20574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 Projects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752600"/>
            <a:ext cx="2590800" cy="25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UPWP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Assignments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Subregional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Studies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876800"/>
            <a:ext cx="4800600" cy="10772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Prioritizing based on probable performance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4038600"/>
            <a:ext cx="2667000" cy="206210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Evaluate: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 or impact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completion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838200" y="3810000"/>
            <a:ext cx="381000" cy="990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3352800" y="4343400"/>
            <a:ext cx="381000" cy="5334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5181600" cy="55626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Left-Right Arrow 28"/>
          <p:cNvSpPr/>
          <p:nvPr/>
        </p:nvSpPr>
        <p:spPr>
          <a:xfrm>
            <a:off x="5257800" y="5486400"/>
            <a:ext cx="762000" cy="2286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39200" y="6581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27432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Life Cycle Activity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2133600"/>
            <a:ext cx="2971800" cy="4114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1066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Mid Cycle Activity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rm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Performance-Based Planning Process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Group 114"/>
          <p:cNvGrpSpPr/>
          <p:nvPr/>
        </p:nvGrpSpPr>
        <p:grpSpPr>
          <a:xfrm>
            <a:off x="533400" y="1066800"/>
            <a:ext cx="7848600" cy="5029200"/>
            <a:chOff x="533400" y="1211580"/>
            <a:chExt cx="8039100" cy="5036820"/>
          </a:xfrm>
        </p:grpSpPr>
        <p:sp>
          <p:nvSpPr>
            <p:cNvPr id="56" name="Rectangle 55"/>
            <p:cNvSpPr/>
            <p:nvPr/>
          </p:nvSpPr>
          <p:spPr>
            <a:xfrm>
              <a:off x="533400" y="1219200"/>
              <a:ext cx="3581400" cy="5257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rtl="0" eaLnBrk="1" latinLnBrk="0" hangingPunct="1"/>
              <a:r>
                <a:rPr lang="en-US" sz="3200" b="1" u="none" kern="12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RTP 2040 </a:t>
              </a:r>
              <a:r>
                <a:rPr lang="en-US" sz="3200" b="0" u="none" kern="12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(2012) </a:t>
              </a:r>
            </a:p>
          </p:txBody>
        </p:sp>
        <p:sp>
          <p:nvSpPr>
            <p:cNvPr id="65" name="TextBox 88"/>
            <p:cNvSpPr txBox="1"/>
            <p:nvPr/>
          </p:nvSpPr>
          <p:spPr>
            <a:xfrm>
              <a:off x="533400" y="2286000"/>
              <a:ext cx="3611880" cy="1905000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rtl="0" eaLnBrk="1" latinLnBrk="0" hangingPunct="1"/>
              <a:r>
                <a:rPr lang="en-US" sz="3200" b="1" u="none" kern="12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Mid-Planning Cycle Activity</a:t>
              </a:r>
              <a:endParaRPr lang="en-US" sz="3200" b="1" u="none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TextBox 91"/>
            <p:cNvSpPr txBox="1"/>
            <p:nvPr/>
          </p:nvSpPr>
          <p:spPr>
            <a:xfrm>
              <a:off x="4396740" y="1211580"/>
              <a:ext cx="4175760" cy="1531620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</a:rPr>
                <a:t>Planning Cycle-End Activity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9" name="TextBox 93"/>
            <p:cNvSpPr txBox="1"/>
            <p:nvPr/>
          </p:nvSpPr>
          <p:spPr>
            <a:xfrm>
              <a:off x="533400" y="4724400"/>
              <a:ext cx="8001000" cy="1524000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</a:rPr>
                <a:t>Project &amp; Program </a:t>
              </a:r>
            </a:p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</a:rPr>
                <a:t>Life Cycle </a:t>
              </a:r>
            </a:p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</a:rPr>
                <a:t>Activity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2362200" y="1752600"/>
              <a:ext cx="0" cy="5334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hape 207"/>
            <p:cNvCxnSpPr>
              <a:stCxn id="65" idx="3"/>
              <a:endCxn id="67" idx="2"/>
            </p:cNvCxnSpPr>
            <p:nvPr/>
          </p:nvCxnSpPr>
          <p:spPr>
            <a:xfrm flipV="1">
              <a:off x="4145280" y="2743200"/>
              <a:ext cx="2339340" cy="495300"/>
            </a:xfrm>
            <a:prstGeom prst="bentConnector2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2286000" y="4191000"/>
              <a:ext cx="0" cy="5334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6781800" y="2743200"/>
              <a:ext cx="0" cy="19812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ight Arrow 116"/>
          <p:cNvSpPr/>
          <p:nvPr/>
        </p:nvSpPr>
        <p:spPr>
          <a:xfrm rot="10800000">
            <a:off x="8763000" y="2133600"/>
            <a:ext cx="381000" cy="533400"/>
          </a:xfrm>
          <a:prstGeom prst="rightArrow">
            <a:avLst>
              <a:gd name="adj1" fmla="val 50000"/>
              <a:gd name="adj2" fmla="val 34810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rm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PBP&amp;P: Planning Cycle-End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0" y="2971800"/>
            <a:ext cx="5943600" cy="632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r>
              <a:rPr lang="en-US" sz="3200" b="0" u="none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Process Evaluation</a:t>
            </a:r>
            <a:endParaRPr lang="en-US" sz="3200" b="0" u="sng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 rtl="0" eaLnBrk="1" latinLnBrk="0" hangingPunct="1"/>
            <a:endParaRPr lang="en-US" sz="2400" b="0" u="sng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 rtl="0" eaLnBrk="1" latinLnBrk="0" hangingPunct="1"/>
            <a:endParaRPr lang="en-US" sz="2400" b="0" u="sng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0" y="3886200"/>
            <a:ext cx="5943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r>
              <a:rPr lang="en-US" sz="3200" b="0" u="none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Strategy </a:t>
            </a:r>
            <a:r>
              <a:rPr lang="en-US" sz="3200" b="0" u="none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Evaluation: System-Wide</a:t>
            </a:r>
            <a:endParaRPr lang="en-US" sz="3200" b="0" u="sng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 rtl="0" eaLnBrk="1" latinLnBrk="0" hangingPunct="1"/>
            <a:endParaRPr lang="en-US" sz="2400" b="0" u="sng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 rtl="0" eaLnBrk="1" latinLnBrk="0" hangingPunct="1"/>
            <a:endParaRPr lang="en-US" sz="2400" b="0" u="sng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4000" y="2057400"/>
            <a:ext cx="5943600" cy="617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r>
              <a:rPr lang="en-US" sz="2400" b="1" u="none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u="none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RTP 2040 </a:t>
            </a:r>
            <a:r>
              <a:rPr lang="en-US" sz="3200" b="0" u="none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(Update 2016) </a:t>
            </a:r>
          </a:p>
        </p:txBody>
      </p:sp>
      <p:sp>
        <p:nvSpPr>
          <p:cNvPr id="67" name="TextBox 91"/>
          <p:cNvSpPr txBox="1"/>
          <p:nvPr/>
        </p:nvSpPr>
        <p:spPr>
          <a:xfrm>
            <a:off x="762000" y="1676400"/>
            <a:ext cx="7391400" cy="3429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endParaRPr lang="en-US" sz="2800" b="1" u="none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2" name="Straight Arrow Connector 81"/>
          <p:cNvCxnSpPr>
            <a:stCxn id="35" idx="0"/>
            <a:endCxn id="44" idx="2"/>
          </p:cNvCxnSpPr>
          <p:nvPr/>
        </p:nvCxnSpPr>
        <p:spPr>
          <a:xfrm flipV="1">
            <a:off x="4495800" y="2674620"/>
            <a:ext cx="0" cy="297180"/>
          </a:xfrm>
          <a:prstGeom prst="straightConnector1">
            <a:avLst/>
          </a:prstGeom>
          <a:ln w="254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495800" y="3581400"/>
            <a:ext cx="0" cy="297180"/>
          </a:xfrm>
          <a:prstGeom prst="straightConnector1">
            <a:avLst/>
          </a:prstGeom>
          <a:ln w="254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282905" cy="5426647"/>
          </a:xfrm>
          <a:prstGeom prst="rect">
            <a:avLst/>
          </a:prstGeom>
          <a:solidFill>
            <a:schemeClr val="bg1">
              <a:alpha val="0"/>
            </a:schemeClr>
          </a:solidFill>
          <a:scene3d>
            <a:camera prst="orthographicFront">
              <a:rot lat="20999997" lon="0" rev="0"/>
            </a:camera>
            <a:lightRig rig="threePt" dir="t"/>
          </a:scene3d>
          <a:sp3d z="44450"/>
        </p:spPr>
      </p:pic>
      <p:sp>
        <p:nvSpPr>
          <p:cNvPr id="7" name="TextBox 3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868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MAP-21: Performance </a:t>
            </a:r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7"/>
            <a:ext cx="8763000" cy="563563"/>
          </a:xfr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Regional Transportation Plan</a:t>
            </a:r>
            <a:endParaRPr lang="en-US" sz="3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1066800"/>
          <a:ext cx="487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0" y="1219200"/>
          <a:ext cx="3429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Left Arrow 6"/>
          <p:cNvSpPr/>
          <p:nvPr/>
        </p:nvSpPr>
        <p:spPr>
          <a:xfrm>
            <a:off x="8610600" y="4953000"/>
            <a:ext cx="533400" cy="457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3920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533400"/>
          </a:xfr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Scenario Testing: Projects and Programs</a:t>
            </a:r>
            <a:endParaRPr lang="en-US" sz="3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2"/>
          <a:ext cx="8762999" cy="59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664132"/>
                <a:gridCol w="1856248"/>
                <a:gridCol w="2261419"/>
              </a:tblGrid>
              <a:tr h="665331">
                <a:tc rowSpan="4">
                  <a:txBody>
                    <a:bodyPr/>
                    <a:lstStyle/>
                    <a:p>
                      <a:r>
                        <a:rPr lang="en-US" sz="3200" b="0" i="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Socio-</a:t>
                      </a:r>
                    </a:p>
                    <a:p>
                      <a:r>
                        <a:rPr lang="en-US" sz="3200" b="0" i="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Economic   Inputs</a:t>
                      </a:r>
                    </a:p>
                    <a:p>
                      <a:endParaRPr lang="en-US" sz="3200" b="0" i="0" cap="none" baseline="0" dirty="0">
                        <a:solidFill>
                          <a:schemeClr val="tx2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Scenarios</a:t>
                      </a:r>
                      <a:endParaRPr lang="en-US" sz="3200" b="0" i="0" cap="none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One</a:t>
                      </a:r>
                      <a:endParaRPr lang="en-US" sz="3200" b="0" i="0" cap="none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Two</a:t>
                      </a:r>
                      <a:endParaRPr lang="en-US" sz="3200" b="0" i="0" cap="none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38702">
                <a:tc vMerge="1">
                  <a:txBody>
                    <a:bodyPr/>
                    <a:lstStyle/>
                    <a:p>
                      <a:endParaRPr lang="en-US" sz="3200" b="0" i="0" cap="none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Economic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Steady</a:t>
                      </a:r>
                      <a:endParaRPr lang="en-US" sz="3200" b="0" i="0" cap="none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  <a:endParaRPr lang="en-US" sz="3200" b="0" i="0" cap="none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6704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0" i="0" kern="120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Demo.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Steady</a:t>
                      </a:r>
                      <a:endParaRPr lang="en-US" sz="3200" b="0" i="0" cap="none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  <a:endParaRPr lang="en-US" sz="3200" b="0" i="0" cap="none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4961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3200" b="0" i="0" kern="1200" cap="none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0" i="0" kern="120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Funding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3200" b="0" i="0" kern="120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</a:t>
                      </a:r>
                      <a:endParaRPr lang="en-US" sz="3200" b="0" i="0" kern="1200" cap="none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cap="none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Steady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i="0" kern="1200" cap="none" baseline="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kern="1200" cap="none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Steady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i="0" kern="1200" cap="none" baseline="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11458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0" i="0" kern="120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Policy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3200" b="0" i="0" kern="120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3200" b="0" i="0" kern="1200" cap="non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Inputs</a:t>
                      </a:r>
                    </a:p>
                    <a:p>
                      <a:pPr marL="0" algn="l" defTabSz="914400" rtl="0" eaLnBrk="1" latinLnBrk="0" hangingPunct="1"/>
                      <a:endParaRPr lang="en-US" sz="3200" b="0" i="0" kern="1200" cap="none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cap="none" baseline="0" dirty="0" smtClean="0">
                          <a:latin typeface="Arial" pitchFamily="34" charset="0"/>
                          <a:cs typeface="Arial" pitchFamily="34" charset="0"/>
                        </a:rPr>
                        <a:t>Preservation-</a:t>
                      </a:r>
                    </a:p>
                    <a:p>
                      <a:r>
                        <a:rPr lang="en-US" sz="3200" b="0" i="0" cap="none" baseline="0" dirty="0" smtClean="0">
                          <a:latin typeface="Arial" pitchFamily="34" charset="0"/>
                          <a:cs typeface="Arial" pitchFamily="34" charset="0"/>
                        </a:rPr>
                        <a:t>Focus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Bundle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1.1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baseline="0" dirty="0" smtClean="0">
                          <a:latin typeface="Arial" pitchFamily="34" charset="0"/>
                          <a:cs typeface="Arial" pitchFamily="34" charset="0"/>
                        </a:rPr>
                        <a:t>Bundle </a:t>
                      </a:r>
                    </a:p>
                    <a:p>
                      <a:pPr algn="ctr"/>
                      <a:r>
                        <a:rPr lang="en-US" sz="3200" b="0" i="0" cap="none" baseline="0" dirty="0" smtClean="0">
                          <a:latin typeface="Arial" pitchFamily="34" charset="0"/>
                          <a:cs typeface="Arial" pitchFamily="34" charset="0"/>
                        </a:rPr>
                        <a:t> 1.1</a:t>
                      </a:r>
                      <a:endParaRPr lang="en-US" sz="3200" b="0" i="0" cap="non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11458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i="0" cap="none" baseline="0" dirty="0" smtClean="0">
                          <a:latin typeface="Arial" pitchFamily="34" charset="0"/>
                          <a:cs typeface="Arial" pitchFamily="34" charset="0"/>
                        </a:rPr>
                        <a:t>Transit-Focus</a:t>
                      </a:r>
                      <a:endParaRPr lang="en-US" sz="3200" b="0" i="0" cap="non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baseline="0" dirty="0" smtClean="0">
                          <a:latin typeface="Arial" pitchFamily="34" charset="0"/>
                          <a:cs typeface="Arial" pitchFamily="34" charset="0"/>
                        </a:rPr>
                        <a:t> Bundle 2 .1</a:t>
                      </a:r>
                      <a:endParaRPr lang="en-US" sz="3200" b="0" i="0" cap="non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cap="none" baseline="0" dirty="0" smtClean="0">
                          <a:latin typeface="Arial" pitchFamily="34" charset="0"/>
                          <a:cs typeface="Arial" pitchFamily="34" charset="0"/>
                        </a:rPr>
                        <a:t> Bundle </a:t>
                      </a:r>
                    </a:p>
                    <a:p>
                      <a:pPr algn="ctr"/>
                      <a:r>
                        <a:rPr lang="en-US" sz="3200" b="0" i="0" cap="none" baseline="0" dirty="0" smtClean="0"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en-US" sz="3200" b="0" i="0" cap="none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5410200" y="1828800"/>
            <a:ext cx="533400" cy="3048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5410200" y="2743200"/>
            <a:ext cx="533400" cy="3048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5410200" y="3657600"/>
            <a:ext cx="533400" cy="3048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7467600" y="2743200"/>
            <a:ext cx="484632" cy="3048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7467600" y="1828800"/>
            <a:ext cx="484632" cy="3048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839200" y="6581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7391400" y="3657600"/>
            <a:ext cx="533400" cy="3048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63563"/>
          </a:xfr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Questions</a:t>
            </a:r>
            <a:endParaRPr lang="en-US" sz="3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4210" name="Picture 2" descr="http://amorebeautifulquestion.com/wp-content/uploads/2012/12/EintsteinQuestionEveryth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5562601" cy="48950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83920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form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057400"/>
            <a:ext cx="3571461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610600" cy="563563"/>
          </a:xfr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Thank you!</a:t>
            </a:r>
            <a:endParaRPr lang="en-US" sz="3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Bill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Schiavi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AICP, CPA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email: bschiavi@sjtpo.org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David Heller, AICP/PP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email: dheller@sjtpo.org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Phone:  (856)-794-1941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6581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rm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Performance-Based Planning Process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33400" y="1066800"/>
            <a:ext cx="7848600" cy="5029200"/>
            <a:chOff x="533400" y="1211580"/>
            <a:chExt cx="8039100" cy="5036820"/>
          </a:xfrm>
        </p:grpSpPr>
        <p:sp>
          <p:nvSpPr>
            <p:cNvPr id="56" name="Rectangle 55"/>
            <p:cNvSpPr/>
            <p:nvPr/>
          </p:nvSpPr>
          <p:spPr>
            <a:xfrm>
              <a:off x="533400" y="1219200"/>
              <a:ext cx="3581400" cy="5257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rtl="0" eaLnBrk="1" latinLnBrk="0" hangingPunct="1"/>
              <a:r>
                <a:rPr lang="en-US" sz="3200" b="1" u="none" kern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RTP 2040 </a:t>
              </a:r>
              <a:r>
                <a:rPr lang="en-US" sz="3200" b="0" u="none" kern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(2012) </a:t>
              </a:r>
            </a:p>
          </p:txBody>
        </p:sp>
        <p:sp>
          <p:nvSpPr>
            <p:cNvPr id="65" name="TextBox 88"/>
            <p:cNvSpPr txBox="1"/>
            <p:nvPr/>
          </p:nvSpPr>
          <p:spPr>
            <a:xfrm>
              <a:off x="533400" y="2286000"/>
              <a:ext cx="3611880" cy="1905000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rtl="0" eaLnBrk="1" latinLnBrk="0" hangingPunct="1"/>
              <a:r>
                <a:rPr lang="en-US" sz="3200" b="1" u="none" kern="12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Mid-Planning Cycle Activity</a:t>
              </a:r>
              <a:endParaRPr lang="en-US" sz="3200" b="1" u="none" kern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91"/>
            <p:cNvSpPr txBox="1"/>
            <p:nvPr/>
          </p:nvSpPr>
          <p:spPr>
            <a:xfrm>
              <a:off x="4396740" y="1211580"/>
              <a:ext cx="4175760" cy="1531620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Planning Cycle-End Activity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93"/>
            <p:cNvSpPr txBox="1"/>
            <p:nvPr/>
          </p:nvSpPr>
          <p:spPr>
            <a:xfrm>
              <a:off x="533400" y="4724400"/>
              <a:ext cx="8001000" cy="1524000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Project &amp; Program </a:t>
              </a:r>
            </a:p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Life Cycle </a:t>
              </a:r>
            </a:p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Activity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2362200" y="1752600"/>
              <a:ext cx="0" cy="5334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hape 207"/>
            <p:cNvCxnSpPr>
              <a:stCxn id="65" idx="3"/>
              <a:endCxn id="67" idx="2"/>
            </p:cNvCxnSpPr>
            <p:nvPr/>
          </p:nvCxnSpPr>
          <p:spPr>
            <a:xfrm flipV="1">
              <a:off x="4145280" y="2743200"/>
              <a:ext cx="2339340" cy="495300"/>
            </a:xfrm>
            <a:prstGeom prst="bentConnector2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2286000" y="4191000"/>
              <a:ext cx="0" cy="5334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6781800" y="2743200"/>
              <a:ext cx="0" cy="19812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ight Arrow 116"/>
          <p:cNvSpPr/>
          <p:nvPr/>
        </p:nvSpPr>
        <p:spPr>
          <a:xfrm>
            <a:off x="0" y="2286000"/>
            <a:ext cx="381000" cy="533400"/>
          </a:xfrm>
          <a:prstGeom prst="rightArrow">
            <a:avLst>
              <a:gd name="adj1" fmla="val 50000"/>
              <a:gd name="adj2" fmla="val 34810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rm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Mid-Cycle Planning Activity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81200" y="1905000"/>
            <a:ext cx="5105400" cy="579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r>
              <a:rPr lang="en-US" sz="3200" b="0" u="none" kern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 </a:t>
            </a:r>
            <a:r>
              <a:rPr lang="en-US" sz="3200" b="0" u="none" kern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Measures </a:t>
            </a:r>
          </a:p>
          <a:p>
            <a:pPr marL="0" indent="0" algn="ctr" defTabSz="914400" rtl="0" eaLnBrk="1" latinLnBrk="0" hangingPunct="1"/>
            <a:endParaRPr lang="en-US" sz="2400" b="0" u="none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 rtl="0" eaLnBrk="1" latinLnBrk="0" hangingPunct="1"/>
            <a:endParaRPr lang="en-US" sz="2400" b="0" u="none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 rtl="0" eaLnBrk="1" latinLnBrk="0" hangingPunct="1"/>
            <a:endParaRPr lang="en-US" sz="2400" b="0" u="none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81200" y="4114800"/>
            <a:ext cx="502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System-Wide Evaluation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24400" y="5715000"/>
            <a:ext cx="2286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UPWP</a:t>
            </a:r>
          </a:p>
          <a:p>
            <a:pPr algn="ctr"/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981200" y="5715000"/>
            <a:ext cx="2286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88"/>
          <p:cNvSpPr txBox="1"/>
          <p:nvPr/>
        </p:nvSpPr>
        <p:spPr>
          <a:xfrm>
            <a:off x="1447800" y="1219200"/>
            <a:ext cx="5943600" cy="36576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Management Systems</a:t>
            </a:r>
            <a:endParaRPr lang="en-US" sz="3200" u="none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981200" y="2590800"/>
            <a:ext cx="5105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r>
              <a:rPr lang="en-US" sz="3200" b="0" u="none" kern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Targets</a:t>
            </a:r>
            <a:endParaRPr lang="en-US" sz="3200" b="0" u="none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rtl="0" eaLnBrk="1" latinLnBrk="0" hangingPunct="1"/>
            <a:endParaRPr lang="en-US" sz="2400" b="0" u="none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 rtl="0" eaLnBrk="1" latinLnBrk="0" hangingPunct="1"/>
            <a:endParaRPr lang="en-US" sz="2400" b="0" u="none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 rtl="0" eaLnBrk="1" latinLnBrk="0" hangingPunct="1"/>
            <a:endParaRPr lang="en-US" sz="2400" b="0" u="none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Right Arrow 90"/>
          <p:cNvSpPr/>
          <p:nvPr/>
        </p:nvSpPr>
        <p:spPr>
          <a:xfrm>
            <a:off x="0" y="2057400"/>
            <a:ext cx="381000" cy="533400"/>
          </a:xfrm>
          <a:prstGeom prst="rightArrow">
            <a:avLst>
              <a:gd name="adj1" fmla="val 50000"/>
              <a:gd name="adj2" fmla="val 34810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981200" y="3352800"/>
            <a:ext cx="5105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r>
              <a:rPr lang="en-US" sz="3200" b="0" u="none" kern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 Report</a:t>
            </a:r>
            <a:endParaRPr lang="en-US" sz="3200" b="0" u="none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rtl="0" eaLnBrk="1" latinLnBrk="0" hangingPunct="1"/>
            <a:endParaRPr lang="en-US" sz="2400" b="0" u="none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 rtl="0" eaLnBrk="1" latinLnBrk="0" hangingPunct="1"/>
            <a:endParaRPr lang="en-US" sz="2400" b="0" u="none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 rtl="0" eaLnBrk="1" latinLnBrk="0" hangingPunct="1"/>
            <a:endParaRPr lang="en-US" sz="2400" b="0" u="none" kern="1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8" name="Elbow Connector 97"/>
          <p:cNvCxnSpPr/>
          <p:nvPr/>
        </p:nvCxnSpPr>
        <p:spPr>
          <a:xfrm rot="10800000" flipV="1">
            <a:off x="1981200" y="3810000"/>
            <a:ext cx="12700" cy="701040"/>
          </a:xfrm>
          <a:prstGeom prst="bentConnector3">
            <a:avLst>
              <a:gd name="adj1" fmla="val 180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65" idx="1"/>
            <a:endCxn id="109" idx="1"/>
          </p:cNvCxnSpPr>
          <p:nvPr/>
        </p:nvCxnSpPr>
        <p:spPr>
          <a:xfrm rot="10800000" flipV="1">
            <a:off x="1447800" y="3048000"/>
            <a:ext cx="12700" cy="2705100"/>
          </a:xfrm>
          <a:prstGeom prst="bentConnector3">
            <a:avLst>
              <a:gd name="adj1" fmla="val 180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ight Arrow 104"/>
          <p:cNvSpPr/>
          <p:nvPr/>
        </p:nvSpPr>
        <p:spPr>
          <a:xfrm>
            <a:off x="0" y="3352800"/>
            <a:ext cx="381000" cy="533400"/>
          </a:xfrm>
          <a:prstGeom prst="rightArrow">
            <a:avLst>
              <a:gd name="adj1" fmla="val 50000"/>
              <a:gd name="adj2" fmla="val 34810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1447800" y="5105400"/>
            <a:ext cx="5943600" cy="1295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 Process for:</a:t>
            </a:r>
          </a:p>
        </p:txBody>
      </p:sp>
      <p:cxnSp>
        <p:nvCxnSpPr>
          <p:cNvPr id="111" name="Elbow Connector 110"/>
          <p:cNvCxnSpPr/>
          <p:nvPr/>
        </p:nvCxnSpPr>
        <p:spPr>
          <a:xfrm rot="10800000" flipV="1">
            <a:off x="1981200" y="2133600"/>
            <a:ext cx="12700" cy="701040"/>
          </a:xfrm>
          <a:prstGeom prst="bentConnector3">
            <a:avLst>
              <a:gd name="adj1" fmla="val 180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0800000" flipV="1">
            <a:off x="1981200" y="2971800"/>
            <a:ext cx="12700" cy="701040"/>
          </a:xfrm>
          <a:prstGeom prst="bentConnector3">
            <a:avLst>
              <a:gd name="adj1" fmla="val 180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0" y="1524000"/>
            <a:ext cx="381000" cy="533400"/>
          </a:xfrm>
          <a:prstGeom prst="rightArrow">
            <a:avLst>
              <a:gd name="adj1" fmla="val 50000"/>
              <a:gd name="adj2" fmla="val 34810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4400" y="1447800"/>
            <a:ext cx="3276600" cy="441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tlCol="0" anchor="t" anchorCtr="0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600" b="0" u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Bridge</a:t>
            </a:r>
            <a:endParaRPr lang="en-US" sz="2600" b="0" u="non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b="0" u="non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Pavement</a:t>
            </a:r>
          </a:p>
          <a:p>
            <a:pPr>
              <a:buNone/>
            </a:pPr>
            <a:r>
              <a:rPr lang="en-US" sz="2600" b="0" u="non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Freight </a:t>
            </a:r>
            <a:endParaRPr lang="en-US" sz="2600" b="0" u="none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0" u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0" u="non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Road &amp; Rail)</a:t>
            </a:r>
          </a:p>
          <a:p>
            <a:pPr>
              <a:buNone/>
            </a:pPr>
            <a:r>
              <a:rPr lang="en-US" sz="2600" b="0" u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Transit</a:t>
            </a:r>
            <a:endParaRPr lang="en-US" sz="2600" b="0" u="non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b="0" u="non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Safety </a:t>
            </a:r>
          </a:p>
          <a:p>
            <a:pPr>
              <a:buNone/>
            </a:pPr>
            <a:r>
              <a:rPr lang="en-US" sz="2600" b="0" u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Roadside </a:t>
            </a:r>
            <a:r>
              <a:rPr lang="en-US" sz="2600" b="0" u="non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Assets</a:t>
            </a:r>
          </a:p>
          <a:p>
            <a:pPr>
              <a:buNone/>
            </a:pPr>
            <a:r>
              <a:rPr lang="en-US" sz="2600" b="0" u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Non-Motorized</a:t>
            </a:r>
            <a:endParaRPr lang="en-US" sz="2600" b="0" u="non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b="0" u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Congestion</a:t>
            </a:r>
            <a:endParaRPr lang="en-US" sz="2600" b="0" u="non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0" u="none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400" b="1" dirty="0"/>
          </a:p>
        </p:txBody>
      </p:sp>
      <p:sp>
        <p:nvSpPr>
          <p:cNvPr id="5" name="TextBox 3"/>
          <p:cNvSpPr txBox="1">
            <a:spLocks/>
          </p:cNvSpPr>
          <p:nvPr/>
        </p:nvSpPr>
        <p:spPr>
          <a:xfrm>
            <a:off x="228600" y="152400"/>
            <a:ext cx="8763000" cy="68579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PBP&amp;P Process – Management Systems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3937352"/>
            <a:ext cx="3429000" cy="216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34st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937260"/>
            <a:ext cx="3429000" cy="29146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Grp="1"/>
          </p:cNvSpPr>
          <p:nvPr>
            <p:ph type="title"/>
          </p:nvPr>
        </p:nvSpPr>
        <p:spPr>
          <a:xfrm>
            <a:off x="228600" y="274637"/>
            <a:ext cx="8763000" cy="5635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 Measures: Characteristics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143000"/>
          <a:ext cx="7239000" cy="1981200"/>
        </p:xfrm>
        <a:graphic>
          <a:graphicData uri="http://schemas.openxmlformats.org/drawingml/2006/table">
            <a:tbl>
              <a:tblPr/>
              <a:tblGrid>
                <a:gridCol w="2545582"/>
                <a:gridCol w="1375543"/>
                <a:gridCol w="3317875"/>
              </a:tblGrid>
              <a:tr h="66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Origin of: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Federal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MPO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Prescribed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Shared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Developed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62000" y="3124200"/>
          <a:ext cx="7162800" cy="3360420"/>
        </p:xfrm>
        <a:graphic>
          <a:graphicData uri="http://schemas.openxmlformats.org/drawingml/2006/table">
            <a:tbl>
              <a:tblPr/>
              <a:tblGrid>
                <a:gridCol w="2514600"/>
                <a:gridCol w="1158875"/>
                <a:gridCol w="3489325"/>
              </a:tblGrid>
              <a:tr h="5943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Uses of: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75923C"/>
                          </a:solidFill>
                          <a:latin typeface="Arial" pitchFamily="34" charset="0"/>
                          <a:cs typeface="Arial" pitchFamily="34" charset="0"/>
                        </a:rPr>
                        <a:t>Prioritize</a:t>
                      </a:r>
                      <a:endParaRPr lang="en-US" sz="3200" b="0" i="0" u="none" strike="noStrike" dirty="0">
                        <a:solidFill>
                          <a:srgbClr val="75923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vs.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E46D0A"/>
                          </a:solidFill>
                          <a:latin typeface="Arial" pitchFamily="34" charset="0"/>
                          <a:cs typeface="Arial" pitchFamily="34" charset="0"/>
                        </a:rPr>
                        <a:t>Evaluate</a:t>
                      </a:r>
                      <a:endParaRPr lang="en-US" sz="3200" b="0" i="0" u="none" strike="noStrike" dirty="0">
                        <a:solidFill>
                          <a:srgbClr val="E46D0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Infrastructure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vs.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Human-Centric </a:t>
                      </a:r>
                      <a:endParaRPr lang="en-US" sz="32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Citizen Impact)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Process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vs.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System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System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vs.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538ED5"/>
                          </a:solidFill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990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143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1600200"/>
          <a:ext cx="7924801" cy="3108960"/>
        </p:xfrm>
        <a:graphic>
          <a:graphicData uri="http://schemas.openxmlformats.org/drawingml/2006/table">
            <a:tbl>
              <a:tblPr/>
              <a:tblGrid>
                <a:gridCol w="1828800"/>
                <a:gridCol w="3585173"/>
                <a:gridCol w="2510828"/>
              </a:tblGrid>
              <a:tr h="5334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Types of: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30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Outcome: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Ideal, Results-oriented</a:t>
                      </a:r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, </a:t>
                      </a:r>
                      <a:r>
                        <a:rPr lang="en-US" sz="2400" b="0" i="0" u="none" strike="noStrike" cap="all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Recommended where possible</a:t>
                      </a:r>
                      <a:endParaRPr lang="en-US" sz="2400" b="0" i="0" u="none" strike="noStrike" cap="all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External reporting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08961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Output: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Proactive </a:t>
                      </a:r>
                      <a:r>
                        <a:rPr lang="en-US" sz="2400" b="0" i="0" u="none" strike="noStrike" cap="all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steps;                              Agency </a:t>
                      </a:r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production,                                                           </a:t>
                      </a:r>
                      <a:r>
                        <a:rPr lang="en-US" sz="2400" b="0" i="0" u="none" strike="noStrike" cap="all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Tools implemented</a:t>
                      </a:r>
                      <a:endParaRPr lang="en-US" sz="2400" b="0" i="0" u="none" strike="noStrike" cap="all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Internal, </a:t>
                      </a:r>
                      <a:endParaRPr lang="en-US" sz="2400" b="0" i="0" u="none" strike="noStrike" cap="all" baseline="0" dirty="0" smtClean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  <a:p>
                      <a:pPr algn="l" fontAlgn="t"/>
                      <a:r>
                        <a:rPr lang="en-US" sz="2400" b="0" i="0" u="none" strike="noStrike" cap="all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Man. sys. reporting</a:t>
                      </a:r>
                      <a:endParaRPr lang="en-US" sz="2400" b="0" i="0" u="none" strike="noStrike" cap="all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635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PMs Characteristics (cont.)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990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143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76400"/>
          <a:ext cx="7772400" cy="3425857"/>
        </p:xfrm>
        <a:graphic>
          <a:graphicData uri="http://schemas.openxmlformats.org/drawingml/2006/table">
            <a:tbl>
              <a:tblPr/>
              <a:tblGrid>
                <a:gridCol w="2844871"/>
                <a:gridCol w="4927529"/>
              </a:tblGrid>
              <a:tr h="47691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Types of:</a:t>
                      </a:r>
                      <a:endParaRPr lang="en-US" sz="2400" b="0" i="0" u="none" strike="noStrike" cap="all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922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Direct: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Agency has material control over relevant policy and outcome.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67922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Indirect: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Agency has some influence over relevant policy and outcome.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7922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Used for reporting only, document region's needs.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14" name="TextBox 3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610600" cy="5635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PMs Characteristics (cont.)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u="sng" dirty="0" smtClean="0"/>
              <a:t>Promote Transportation Choices for the Movement of People and Goods</a:t>
            </a:r>
            <a:endParaRPr lang="en-US" sz="3200" u="sng" dirty="0" smtClean="0"/>
          </a:p>
          <a:p>
            <a:pPr>
              <a:buNone/>
            </a:pP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Additional </a:t>
            </a:r>
          </a:p>
          <a:p>
            <a:pPr>
              <a:buNone/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Analysis </a:t>
            </a:r>
          </a:p>
          <a:p>
            <a:pPr>
              <a:buNone/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(Management </a:t>
            </a:r>
          </a:p>
          <a:p>
            <a:pPr>
              <a:buNone/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System Type) </a:t>
            </a:r>
          </a:p>
          <a:p>
            <a:pPr>
              <a:buNone/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Transit </a:t>
            </a:r>
          </a:p>
          <a:p>
            <a:pPr>
              <a:buNone/>
            </a:pPr>
            <a:r>
              <a:rPr lang="en-US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Accessibility</a:t>
            </a:r>
          </a:p>
          <a:p>
            <a:pPr>
              <a:buNone/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ransit_DH2_10 Atlant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09800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9"/>
          <p:cNvSpPr txBox="1">
            <a:spLocks/>
          </p:cNvSpPr>
          <p:nvPr/>
        </p:nvSpPr>
        <p:spPr>
          <a:xfrm>
            <a:off x="228600" y="228600"/>
            <a:ext cx="8686800" cy="63976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Performance-Based Planning Report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2098</Words>
  <Application>Microsoft Office PowerPoint</Application>
  <PresentationFormat>On-screen Show (4:3)</PresentationFormat>
  <Paragraphs>523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Acrobat Document</vt:lpstr>
      <vt:lpstr>Slide 1</vt:lpstr>
      <vt:lpstr>MAP-21: Performance Elements</vt:lpstr>
      <vt:lpstr>Performance-Based Planning Process</vt:lpstr>
      <vt:lpstr>Mid-Cycle Planning Activity</vt:lpstr>
      <vt:lpstr>Slide 5</vt:lpstr>
      <vt:lpstr>Performance Measures: Characteristics</vt:lpstr>
      <vt:lpstr>PMs Characteristics (cont.)</vt:lpstr>
      <vt:lpstr>PMs Characteristics (cont.)</vt:lpstr>
      <vt:lpstr>Slide 9</vt:lpstr>
      <vt:lpstr>Slide 10</vt:lpstr>
      <vt:lpstr>Performance-Based Planning Report</vt:lpstr>
      <vt:lpstr>Performance-Based Planning Report</vt:lpstr>
      <vt:lpstr>Performance-Based Planning Report</vt:lpstr>
      <vt:lpstr>Performance-Based Planning Report</vt:lpstr>
      <vt:lpstr>Performance-Based Planning Report</vt:lpstr>
      <vt:lpstr>Performance-Based Planning Process</vt:lpstr>
      <vt:lpstr>Prioritizing &amp; Evaluation (PMs) </vt:lpstr>
      <vt:lpstr>Performance-Based Planning Process</vt:lpstr>
      <vt:lpstr>PBP&amp;P: Planning Cycle-End</vt:lpstr>
      <vt:lpstr>Regional Transportation Plan</vt:lpstr>
      <vt:lpstr>Scenario Testing: Projects and Programs</vt:lpstr>
      <vt:lpstr>Questions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ahuff</dc:creator>
  <cp:lastModifiedBy>William Schiavi</cp:lastModifiedBy>
  <cp:revision>432</cp:revision>
  <dcterms:created xsi:type="dcterms:W3CDTF">2013-10-15T13:55:38Z</dcterms:created>
  <dcterms:modified xsi:type="dcterms:W3CDTF">2015-05-15T23:17:11Z</dcterms:modified>
</cp:coreProperties>
</file>