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1" r:id="rId4"/>
    <p:sldId id="262" r:id="rId5"/>
    <p:sldId id="267" r:id="rId6"/>
    <p:sldId id="268" r:id="rId7"/>
    <p:sldId id="271" r:id="rId8"/>
    <p:sldId id="305" r:id="rId9"/>
    <p:sldId id="273" r:id="rId10"/>
    <p:sldId id="274" r:id="rId11"/>
    <p:sldId id="263" r:id="rId12"/>
    <p:sldId id="294" r:id="rId13"/>
    <p:sldId id="306" r:id="rId14"/>
    <p:sldId id="297" r:id="rId15"/>
    <p:sldId id="307" r:id="rId16"/>
    <p:sldId id="289" r:id="rId17"/>
    <p:sldId id="291" r:id="rId18"/>
    <p:sldId id="292" r:id="rId19"/>
    <p:sldId id="299" r:id="rId20"/>
    <p:sldId id="300" r:id="rId21"/>
    <p:sldId id="301" r:id="rId22"/>
    <p:sldId id="302" r:id="rId23"/>
    <p:sldId id="308" r:id="rId24"/>
    <p:sldId id="309" r:id="rId25"/>
    <p:sldId id="310" r:id="rId26"/>
    <p:sldId id="304" r:id="rId2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-sener\Documents\TTI\Work\Passive%20Data\Responses\MergeCheck\results-survey613535_merg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-sener\Documents\TTI\Work\Passive%20Data\Responses\MergeCheck\results-survey613535_merg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-sener\Documents\TTI\Work\Passive%20Data\Responses\MergeCheck\results-survey613535_merge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-sener\Documents\TTI\Work\Passive%20Data\Responses\MergeCheck\results-survey613535_merge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-sener\Documents\TTI\Work\Passive%20Data\Responses\MergeCheck\results-survey613535_merge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-sener\Documents\TTI\Work\Passive%20Data\Responses\MergeCheck\results-survey613535_merge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i-sener\Documents\TTI\Work\Passive%20Data\Responses\MergeCheck\results-survey613535_merg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6666666666666666E-2"/>
                  <c:y val="-4.629629629629544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6</a:t>
                    </a:r>
                  </a:p>
                  <a:p>
                    <a:r>
                      <a:rPr lang="en-US" b="1" dirty="0"/>
                      <a:t>(~8%)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1.388888888888888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9.258894721493188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48</a:t>
                    </a:r>
                  </a:p>
                  <a:p>
                    <a:r>
                      <a:rPr lang="en-US" b="1" dirty="0"/>
                      <a:t>(~61%)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666E-2"/>
                  <c:y val="-9.259259259259281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24</a:t>
                    </a:r>
                  </a:p>
                  <a:p>
                    <a:r>
                      <a:rPr lang="en-US" b="1" dirty="0"/>
                      <a:t>(~31%)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'Q4 (2)'!$L$3:$L$6</c:f>
              <c:strCache>
                <c:ptCount val="4"/>
                <c:pt idx="0">
                  <c:v>No travel survey data</c:v>
                </c:pt>
                <c:pt idx="1">
                  <c:v>Traditional survey only</c:v>
                </c:pt>
                <c:pt idx="2">
                  <c:v>Passively collected survey only</c:v>
                </c:pt>
                <c:pt idx="3">
                  <c:v>Combination</c:v>
                </c:pt>
              </c:strCache>
            </c:strRef>
          </c:cat>
          <c:val>
            <c:numRef>
              <c:f>'Q4 (2)'!$M$3:$M$6</c:f>
              <c:numCache>
                <c:formatCode>General</c:formatCode>
                <c:ptCount val="4"/>
                <c:pt idx="0">
                  <c:v>6</c:v>
                </c:pt>
                <c:pt idx="1">
                  <c:v>0</c:v>
                </c:pt>
                <c:pt idx="2">
                  <c:v>48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785344"/>
        <c:axId val="82579456"/>
        <c:axId val="0"/>
      </c:bar3DChart>
      <c:catAx>
        <c:axId val="777853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2579456"/>
        <c:crosses val="autoZero"/>
        <c:auto val="1"/>
        <c:lblAlgn val="ctr"/>
        <c:lblOffset val="100"/>
        <c:noMultiLvlLbl val="0"/>
      </c:catAx>
      <c:valAx>
        <c:axId val="8257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7785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'Q6'!$Z$2</c:f>
              <c:strCache>
                <c:ptCount val="1"/>
                <c:pt idx="0">
                  <c:v>Bluetooth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'Q6'!$Y$3:$Y$7</c:f>
              <c:strCache>
                <c:ptCount val="5"/>
                <c:pt idx="0">
                  <c:v>Individual</c:v>
                </c:pt>
                <c:pt idx="1">
                  <c:v>External</c:v>
                </c:pt>
                <c:pt idx="2">
                  <c:v>Freight/Commercial</c:v>
                </c:pt>
                <c:pt idx="3">
                  <c:v>Speed/Travel time</c:v>
                </c:pt>
                <c:pt idx="4">
                  <c:v>Transit</c:v>
                </c:pt>
              </c:strCache>
            </c:strRef>
          </c:cat>
          <c:val>
            <c:numRef>
              <c:f>'Q6'!$Z$3:$Z$7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'Q6'!$AA$2</c:f>
              <c:strCache>
                <c:ptCount val="1"/>
                <c:pt idx="0">
                  <c:v>Cell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'Q6'!$Y$3:$Y$7</c:f>
              <c:strCache>
                <c:ptCount val="5"/>
                <c:pt idx="0">
                  <c:v>Individual</c:v>
                </c:pt>
                <c:pt idx="1">
                  <c:v>External</c:v>
                </c:pt>
                <c:pt idx="2">
                  <c:v>Freight/Commercial</c:v>
                </c:pt>
                <c:pt idx="3">
                  <c:v>Speed/Travel time</c:v>
                </c:pt>
                <c:pt idx="4">
                  <c:v>Transit</c:v>
                </c:pt>
              </c:strCache>
            </c:strRef>
          </c:cat>
          <c:val>
            <c:numRef>
              <c:f>'Q6'!$AA$3:$AA$7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2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'Q6'!$AB$2</c:f>
              <c:strCache>
                <c:ptCount val="1"/>
                <c:pt idx="0">
                  <c:v>GPS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'Q6'!$Y$3:$Y$7</c:f>
              <c:strCache>
                <c:ptCount val="5"/>
                <c:pt idx="0">
                  <c:v>Individual</c:v>
                </c:pt>
                <c:pt idx="1">
                  <c:v>External</c:v>
                </c:pt>
                <c:pt idx="2">
                  <c:v>Freight/Commercial</c:v>
                </c:pt>
                <c:pt idx="3">
                  <c:v>Speed/Travel time</c:v>
                </c:pt>
                <c:pt idx="4">
                  <c:v>Transit</c:v>
                </c:pt>
              </c:strCache>
            </c:strRef>
          </c:cat>
          <c:val>
            <c:numRef>
              <c:f>'Q6'!$AB$3:$AB$7</c:f>
              <c:numCache>
                <c:formatCode>General</c:formatCode>
                <c:ptCount val="5"/>
                <c:pt idx="0">
                  <c:v>9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94912"/>
        <c:axId val="35504896"/>
      </c:barChart>
      <c:catAx>
        <c:axId val="35494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5504896"/>
        <c:crosses val="autoZero"/>
        <c:auto val="1"/>
        <c:lblAlgn val="ctr"/>
        <c:lblOffset val="100"/>
        <c:noMultiLvlLbl val="0"/>
      </c:catAx>
      <c:valAx>
        <c:axId val="35504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4949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1</a:t>
                    </a:r>
                  </a:p>
                  <a:p>
                    <a:r>
                      <a:rPr lang="en-US" b="1" dirty="0"/>
                      <a:t>(~5%)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701688236050495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8</a:t>
                    </a:r>
                  </a:p>
                  <a:p>
                    <a:r>
                      <a:rPr lang="en-US" b="1" dirty="0"/>
                      <a:t>(~38%)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7</a:t>
                    </a:r>
                  </a:p>
                  <a:p>
                    <a:r>
                      <a:rPr lang="en-US" b="1" dirty="0"/>
                      <a:t>(~33%)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/>
                      <a:t>5 </a:t>
                    </a:r>
                  </a:p>
                  <a:p>
                    <a:r>
                      <a:rPr lang="en-US" b="1" dirty="0"/>
                      <a:t>(~24%)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'Q10'!$E$2:$E$5</c:f>
              <c:strCache>
                <c:ptCount val="4"/>
                <c:pt idx="0">
                  <c:v>Other</c:v>
                </c:pt>
                <c:pt idx="1">
                  <c:v>Estimation of model components</c:v>
                </c:pt>
                <c:pt idx="2">
                  <c:v>Validation of model outputs</c:v>
                </c:pt>
                <c:pt idx="3">
                  <c:v>Benchmark to model outputs</c:v>
                </c:pt>
              </c:strCache>
            </c:strRef>
          </c:cat>
          <c:val>
            <c:numRef>
              <c:f>'Q10'!$F$2:$F$5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725120"/>
        <c:axId val="82747392"/>
        <c:axId val="0"/>
      </c:bar3DChart>
      <c:catAx>
        <c:axId val="82725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2747392"/>
        <c:crosses val="autoZero"/>
        <c:auto val="1"/>
        <c:lblAlgn val="ctr"/>
        <c:lblOffset val="100"/>
        <c:noMultiLvlLbl val="0"/>
      </c:catAx>
      <c:valAx>
        <c:axId val="8274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725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'Q14'!$L$13:$L$20</c:f>
              <c:strCache>
                <c:ptCount val="8"/>
                <c:pt idx="0">
                  <c:v>Data content</c:v>
                </c:pt>
                <c:pt idx="1">
                  <c:v>Effect on model structure</c:v>
                </c:pt>
                <c:pt idx="2">
                  <c:v>Not enough time yet to consider</c:v>
                </c:pt>
                <c:pt idx="3">
                  <c:v>Data do not yet support the input needs of our current models</c:v>
                </c:pt>
                <c:pt idx="4">
                  <c:v>Uncertainty regarding development of forecasts</c:v>
                </c:pt>
                <c:pt idx="5">
                  <c:v>Cost</c:v>
                </c:pt>
                <c:pt idx="6">
                  <c:v>Privacy concerns</c:v>
                </c:pt>
                <c:pt idx="7">
                  <c:v>Other</c:v>
                </c:pt>
              </c:strCache>
            </c:strRef>
          </c:cat>
          <c:val>
            <c:numRef>
              <c:f>'Q14'!$M$13:$M$20</c:f>
              <c:numCache>
                <c:formatCode>General</c:formatCode>
                <c:ptCount val="8"/>
                <c:pt idx="0">
                  <c:v>13</c:v>
                </c:pt>
                <c:pt idx="1">
                  <c:v>5</c:v>
                </c:pt>
                <c:pt idx="2">
                  <c:v>19</c:v>
                </c:pt>
                <c:pt idx="3">
                  <c:v>20</c:v>
                </c:pt>
                <c:pt idx="4">
                  <c:v>11</c:v>
                </c:pt>
                <c:pt idx="5">
                  <c:v>18</c:v>
                </c:pt>
                <c:pt idx="6">
                  <c:v>7</c:v>
                </c:pt>
                <c:pt idx="7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549120"/>
        <c:axId val="94550656"/>
        <c:axId val="0"/>
      </c:bar3DChart>
      <c:catAx>
        <c:axId val="9454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94550656"/>
        <c:crosses val="autoZero"/>
        <c:auto val="1"/>
        <c:lblAlgn val="ctr"/>
        <c:lblOffset val="100"/>
        <c:noMultiLvlLbl val="0"/>
      </c:catAx>
      <c:valAx>
        <c:axId val="94550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4549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9.4083989501312332E-2"/>
                  <c:y val="0.19612058909303004"/>
                </c:manualLayout>
              </c:layout>
              <c:tx>
                <c:rich>
                  <a:bodyPr/>
                  <a:lstStyle/>
                  <a:p>
                    <a:endParaRPr lang="en-US" b="1" dirty="0"/>
                  </a:p>
                  <a:p>
                    <a:r>
                      <a:rPr lang="en-US" b="1" dirty="0" smtClean="0"/>
                      <a:t>(20</a:t>
                    </a:r>
                    <a:r>
                      <a:rPr lang="en-US" b="1" dirty="0"/>
                      <a:t>%)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7539260717410319E-2"/>
                  <c:y val="-0.23241652085156023"/>
                </c:manualLayout>
              </c:layout>
              <c:tx>
                <c:rich>
                  <a:bodyPr/>
                  <a:lstStyle/>
                  <a:p>
                    <a:endParaRPr lang="en-US" b="1" dirty="0"/>
                  </a:p>
                  <a:p>
                    <a:r>
                      <a:rPr lang="en-US" b="1" dirty="0" smtClean="0"/>
                      <a:t>(</a:t>
                    </a:r>
                    <a:r>
                      <a:rPr lang="en-US" b="1" dirty="0" smtClean="0"/>
                      <a:t>80%)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'Q15'!$AC$10:$AC$11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'Q15'!$AD$10:$AD$11</c:f>
              <c:numCache>
                <c:formatCode>General</c:formatCode>
                <c:ptCount val="2"/>
                <c:pt idx="0">
                  <c:v>12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756999125109368E-2"/>
          <c:y val="0.1195356405388438"/>
          <c:w val="0.41587100223583162"/>
          <c:h val="0.80895873200765456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explosion val="0"/>
          </c:dPt>
          <c:dPt>
            <c:idx val="1"/>
            <c:bubble3D val="0"/>
          </c:dPt>
          <c:cat>
            <c:strRef>
              <c:f>'Q15'!$AC$10:$AC$11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'Q15'!$AD$10:$AD$11</c:f>
              <c:numCache>
                <c:formatCode>General</c:formatCode>
                <c:ptCount val="2"/>
                <c:pt idx="0">
                  <c:v>12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1.4594877029260281E-2"/>
          <c:y val="0.80992807789182275"/>
          <c:w val="7.7997715563332362E-2"/>
          <c:h val="0.166635308488832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756999125109368E-2"/>
          <c:y val="0.1195356405388438"/>
          <c:w val="0.41587100223583162"/>
          <c:h val="0.80895873200765456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explosion val="0"/>
          </c:dPt>
          <c:dPt>
            <c:idx val="1"/>
            <c:bubble3D val="0"/>
          </c:dPt>
          <c:cat>
            <c:strRef>
              <c:f>'Q15'!$AC$10:$AC$11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'Q15'!$AD$10:$AD$11</c:f>
              <c:numCache>
                <c:formatCode>General</c:formatCode>
                <c:ptCount val="2"/>
                <c:pt idx="0">
                  <c:v>12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1.4594877029260281E-2"/>
          <c:y val="0.80992807789182275"/>
          <c:w val="7.7997715563332362E-2"/>
          <c:h val="0.166635308488832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0.35556</cdr:x>
      <cdr:y>0.12055</cdr:y>
    </cdr:from>
    <cdr:to>
      <cdr:x>0.53889</cdr:x>
      <cdr:y>0.25833</cdr:y>
    </cdr:to>
    <cdr:sp macro="" textlink="">
      <cdr:nvSpPr>
        <cdr:cNvPr id="2" name="Bent Arrow 1"/>
        <cdr:cNvSpPr/>
      </cdr:nvSpPr>
      <cdr:spPr>
        <a:xfrm xmlns:a="http://schemas.openxmlformats.org/drawingml/2006/main">
          <a:off x="2926080" y="509994"/>
          <a:ext cx="1508760" cy="582930"/>
        </a:xfrm>
        <a:prstGeom xmlns:a="http://schemas.openxmlformats.org/drawingml/2006/main" prst="bentArrow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0.38472</cdr:x>
      <cdr:y>0.57711</cdr:y>
    </cdr:from>
    <cdr:to>
      <cdr:x>0.49167</cdr:x>
      <cdr:y>0.68518</cdr:y>
    </cdr:to>
    <cdr:sp macro="" textlink="">
      <cdr:nvSpPr>
        <cdr:cNvPr id="4" name="Right Arrow 3"/>
        <cdr:cNvSpPr/>
      </cdr:nvSpPr>
      <cdr:spPr>
        <a:xfrm xmlns:a="http://schemas.openxmlformats.org/drawingml/2006/main">
          <a:off x="3166110" y="2441575"/>
          <a:ext cx="880110" cy="457200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9E63D0C1-22CD-4BDF-8E50-F6C8E11A3EF5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EC01CDE1-1924-4F30-9C1A-7FD6FF5C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359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00B1F7E7-6D19-44BD-9953-892E7C9A28AE}" type="datetimeFigureOut">
              <a:rPr lang="en-US" smtClean="0"/>
              <a:t>5/18/2015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9534CEE0-D79A-4F32-96FB-0D389D4932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67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4CEE0-D79A-4F32-96FB-0D389D4932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0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4CEE0-D79A-4F32-96FB-0D389D4932A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3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4CEE0-D79A-4F32-96FB-0D389D4932A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30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4CEE0-D79A-4F32-96FB-0D389D4932A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3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4CEE0-D79A-4F32-96FB-0D389D4932A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0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4B4A01-B4EE-4550-A955-395E29A8A289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8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88D504-BD46-4909-A076-079D05F62BB6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41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34D92D-72B4-45F6-AAB6-24070233D841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7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57E699-007D-410C-AF68-227D87CED47F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3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F39CB1-9C85-4E18-84AC-4A35997D77DB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1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4265"/>
            <a:ext cx="4038600" cy="37418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4265"/>
            <a:ext cx="4038600" cy="37418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E59524-B6AD-48B1-8456-B734D6F997F5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99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DFAC0C-7121-4B45-ADB1-2F0A3A25A015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0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3C82CB-BAF8-4FD3-96CD-BBD0BD80FA3B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1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BF4084-5D8D-48B4-847B-483C7B7CED7C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4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7357F8-7AC5-41F3-A465-ED62F5B4860A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4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4E3FFD-4A04-46AA-B06A-4F33982FDB6E}" type="datetime1">
              <a:rPr lang="en-US" smtClean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47F3A-080F-4B47-A627-DF5307CC5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2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91067"/>
            <a:ext cx="8229600" cy="994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6629"/>
            <a:ext cx="8229600" cy="4230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TTI-ribbon Pres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9" y="0"/>
            <a:ext cx="9144000" cy="92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1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Opportunities &amp; Challenges Using Passively Collected Data</a:t>
            </a:r>
            <a:br>
              <a:rPr lang="en-US" b="1" dirty="0" smtClean="0"/>
            </a:br>
            <a:r>
              <a:rPr lang="en-US" b="1" dirty="0" smtClean="0"/>
              <a:t>In Travel Demand Modeling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964" y="4121727"/>
            <a:ext cx="8686800" cy="2736273"/>
          </a:xfrm>
        </p:spPr>
        <p:txBody>
          <a:bodyPr>
            <a:normAutofit fontScale="40000" lnSpcReduction="20000"/>
          </a:bodyPr>
          <a:lstStyle/>
          <a:p>
            <a:r>
              <a:rPr lang="en-US" sz="3500" b="1" dirty="0" smtClean="0"/>
              <a:t>15</a:t>
            </a:r>
            <a:r>
              <a:rPr lang="en-US" sz="3500" b="1" baseline="30000" dirty="0" smtClean="0"/>
              <a:t>th</a:t>
            </a:r>
            <a:r>
              <a:rPr lang="en-US" sz="3500" b="1" dirty="0" smtClean="0"/>
              <a:t> TRB Transportation Planning Applications Conference</a:t>
            </a:r>
          </a:p>
          <a:p>
            <a:r>
              <a:rPr lang="en-US" sz="3500" b="1" dirty="0" smtClean="0"/>
              <a:t>Atlantic City, NJ</a:t>
            </a:r>
          </a:p>
          <a:p>
            <a:r>
              <a:rPr lang="en-US" sz="3500" b="1" dirty="0" smtClean="0"/>
              <a:t>May 19, 2015</a:t>
            </a:r>
          </a:p>
          <a:p>
            <a:endParaRPr lang="en-US" sz="3500" b="1" dirty="0"/>
          </a:p>
          <a:p>
            <a:endParaRPr lang="en-US" sz="3500" b="1" dirty="0" smtClean="0"/>
          </a:p>
          <a:p>
            <a:r>
              <a:rPr lang="en-US" sz="3500" b="1" dirty="0" smtClean="0"/>
              <a:t>Andy </a:t>
            </a:r>
            <a:r>
              <a:rPr lang="en-US" sz="3500" b="1" dirty="0" smtClean="0"/>
              <a:t>Mullins</a:t>
            </a:r>
          </a:p>
          <a:p>
            <a:r>
              <a:rPr lang="en-US" sz="3500" b="1" dirty="0" smtClean="0"/>
              <a:t>Ipek Sener, PhD</a:t>
            </a:r>
          </a:p>
          <a:p>
            <a:r>
              <a:rPr lang="en-US" sz="3500" b="1" dirty="0" smtClean="0"/>
              <a:t>Rich Lee</a:t>
            </a:r>
            <a:endParaRPr lang="en-US" sz="3500" b="1" dirty="0" smtClean="0"/>
          </a:p>
          <a:p>
            <a:r>
              <a:rPr lang="en-US" sz="3500" b="1" dirty="0" smtClean="0"/>
              <a:t>Texas A&amp;M Transportation Institute</a:t>
            </a:r>
            <a:endParaRPr lang="en-US" sz="3500" b="1" dirty="0"/>
          </a:p>
          <a:p>
            <a:endParaRPr lang="en-US" dirty="0"/>
          </a:p>
          <a:p>
            <a:endParaRPr lang="en-US" b="1" i="1" dirty="0"/>
          </a:p>
          <a:p>
            <a:pPr algn="r"/>
            <a:r>
              <a:rPr lang="en-US" b="1" i="1" dirty="0"/>
              <a:t>			</a:t>
            </a:r>
            <a:r>
              <a:rPr lang="en-US" b="1" i="1" dirty="0" smtClean="0"/>
              <a:t>			</a:t>
            </a:r>
            <a:endParaRPr lang="en-US" sz="2500" b="1" i="1" dirty="0" smtClean="0"/>
          </a:p>
          <a:p>
            <a:pPr algn="r"/>
            <a:endParaRPr lang="en-US" sz="25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5678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Data Types &amp;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6016"/>
            <a:ext cx="8229600" cy="4622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Bluetooth</a:t>
            </a:r>
          </a:p>
          <a:p>
            <a:r>
              <a:rPr lang="en-US" dirty="0" smtClean="0"/>
              <a:t>Considerations</a:t>
            </a:r>
          </a:p>
          <a:p>
            <a:pPr lvl="1"/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Infrastructure dependent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Other Technologies</a:t>
            </a:r>
          </a:p>
          <a:p>
            <a:r>
              <a:rPr lang="en-US" dirty="0"/>
              <a:t>Social Networking Data</a:t>
            </a:r>
          </a:p>
          <a:p>
            <a:r>
              <a:rPr lang="en-US" dirty="0"/>
              <a:t>Smart Card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751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Data </a:t>
            </a:r>
            <a:r>
              <a:rPr lang="en-US" b="1" dirty="0" smtClean="0"/>
              <a:t>Uses -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5116"/>
            <a:ext cx="8229600" cy="4770507"/>
          </a:xfrm>
        </p:spPr>
        <p:txBody>
          <a:bodyPr>
            <a:normAutofit/>
          </a:bodyPr>
          <a:lstStyle/>
          <a:p>
            <a:r>
              <a:rPr lang="en-US" dirty="0" smtClean="0"/>
              <a:t>Integration </a:t>
            </a:r>
            <a:r>
              <a:rPr lang="en-US" dirty="0"/>
              <a:t>of </a:t>
            </a:r>
            <a:r>
              <a:rPr lang="en-US" dirty="0" smtClean="0"/>
              <a:t>with traditionally </a:t>
            </a:r>
            <a:r>
              <a:rPr lang="en-US" dirty="0"/>
              <a:t>collected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Hybrid </a:t>
            </a:r>
            <a:r>
              <a:rPr lang="en-US" dirty="0"/>
              <a:t>approaches </a:t>
            </a:r>
            <a:r>
              <a:rPr lang="en-US" dirty="0" smtClean="0"/>
              <a:t>attractive</a:t>
            </a:r>
          </a:p>
          <a:p>
            <a:r>
              <a:rPr lang="en-US" dirty="0"/>
              <a:t>Key challenges to wider use</a:t>
            </a:r>
          </a:p>
          <a:p>
            <a:pPr lvl="1"/>
            <a:r>
              <a:rPr lang="en-US" dirty="0" smtClean="0"/>
              <a:t>Data fusion</a:t>
            </a:r>
          </a:p>
          <a:p>
            <a:pPr lvl="1"/>
            <a:r>
              <a:rPr lang="en-US" dirty="0" smtClean="0"/>
              <a:t>Margins </a:t>
            </a:r>
            <a:r>
              <a:rPr lang="en-US" dirty="0"/>
              <a:t>of </a:t>
            </a:r>
            <a:r>
              <a:rPr lang="en-US" dirty="0" smtClean="0"/>
              <a:t>error/sample bias</a:t>
            </a:r>
            <a:endParaRPr lang="en-US" dirty="0"/>
          </a:p>
          <a:p>
            <a:pPr lvl="1"/>
            <a:r>
              <a:rPr lang="en-US" dirty="0" smtClean="0"/>
              <a:t>Data </a:t>
            </a:r>
            <a:r>
              <a:rPr lang="en-US" dirty="0"/>
              <a:t>processing </a:t>
            </a:r>
            <a:r>
              <a:rPr lang="en-US" dirty="0" smtClean="0"/>
              <a:t>standardization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2153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758" y="1091067"/>
            <a:ext cx="8398042" cy="994949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Survey of Use of Passively Collected Data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MPOs and Model Practitioners</a:t>
            </a:r>
          </a:p>
          <a:p>
            <a:r>
              <a:rPr lang="en-US" dirty="0" smtClean="0"/>
              <a:t>Region Characteristics</a:t>
            </a:r>
          </a:p>
          <a:p>
            <a:r>
              <a:rPr lang="en-US" dirty="0" smtClean="0"/>
              <a:t>Use of survey data</a:t>
            </a:r>
          </a:p>
          <a:p>
            <a:r>
              <a:rPr lang="en-US" dirty="0" smtClean="0"/>
              <a:t>Why/how used passive data used</a:t>
            </a:r>
          </a:p>
          <a:p>
            <a:r>
              <a:rPr lang="en-US" dirty="0" smtClean="0"/>
              <a:t>Type of passive data used</a:t>
            </a:r>
          </a:p>
          <a:p>
            <a:r>
              <a:rPr lang="en-US" dirty="0" smtClean="0"/>
              <a:t>Concerns about passive data</a:t>
            </a:r>
          </a:p>
          <a:p>
            <a:r>
              <a:rPr lang="en-US" dirty="0" smtClean="0"/>
              <a:t>Data merging/imputation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475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758" y="1091067"/>
            <a:ext cx="8398042" cy="994949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Survey of Use of Passively Collected Data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Follow-up for details on</a:t>
            </a:r>
          </a:p>
          <a:p>
            <a:r>
              <a:rPr lang="en-US" dirty="0"/>
              <a:t>Use of passively-collected data</a:t>
            </a:r>
          </a:p>
          <a:p>
            <a:r>
              <a:rPr lang="en-US" dirty="0"/>
              <a:t>Model accommodation of passive data</a:t>
            </a:r>
          </a:p>
          <a:p>
            <a:r>
              <a:rPr lang="en-US" dirty="0"/>
              <a:t>Comparisons to other data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922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Use of Travel Survey Data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953023"/>
              </p:ext>
            </p:extLst>
          </p:nvPr>
        </p:nvGraphicFramePr>
        <p:xfrm>
          <a:off x="457200" y="2416175"/>
          <a:ext cx="82296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45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Passively Collected Travel </a:t>
            </a:r>
            <a:r>
              <a:rPr lang="en-US" b="1" dirty="0"/>
              <a:t>Survey Data – </a:t>
            </a:r>
            <a:r>
              <a:rPr lang="en-US" b="1" dirty="0" smtClean="0"/>
              <a:t>Type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147969"/>
              </p:ext>
            </p:extLst>
          </p:nvPr>
        </p:nvGraphicFramePr>
        <p:xfrm>
          <a:off x="457200" y="2416175"/>
          <a:ext cx="82296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61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Passively Collected Travel Survey Data</a:t>
            </a:r>
            <a:br>
              <a:rPr lang="en-US" b="1" dirty="0" smtClean="0"/>
            </a:br>
            <a:r>
              <a:rPr lang="en-US" b="1" dirty="0" smtClean="0"/>
              <a:t>–</a:t>
            </a:r>
            <a:r>
              <a:rPr lang="en-US" b="1" dirty="0"/>
              <a:t> </a:t>
            </a:r>
            <a:r>
              <a:rPr lang="en-US" b="1" dirty="0" smtClean="0"/>
              <a:t>Use in Travel Modeling</a:t>
            </a:r>
            <a:endParaRPr lang="en-US" b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797889"/>
              </p:ext>
            </p:extLst>
          </p:nvPr>
        </p:nvGraphicFramePr>
        <p:xfrm>
          <a:off x="457200" y="2416175"/>
          <a:ext cx="82296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683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Passively Collected Travel Survey Data</a:t>
            </a:r>
            <a:br>
              <a:rPr lang="en-US" b="1" dirty="0"/>
            </a:br>
            <a:r>
              <a:rPr lang="en-US" b="1" dirty="0"/>
              <a:t>– </a:t>
            </a:r>
            <a:r>
              <a:rPr lang="en-US" b="1" dirty="0" smtClean="0"/>
              <a:t>Reasons/concerns for not to use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952879"/>
              </p:ext>
            </p:extLst>
          </p:nvPr>
        </p:nvGraphicFramePr>
        <p:xfrm>
          <a:off x="457200" y="2416175"/>
          <a:ext cx="82296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057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Passively Collected Travel Survey Data</a:t>
            </a:r>
            <a:br>
              <a:rPr lang="en-US" b="1" dirty="0"/>
            </a:br>
            <a:r>
              <a:rPr lang="en-US" b="1" dirty="0"/>
              <a:t>– </a:t>
            </a:r>
            <a:r>
              <a:rPr lang="en-US" b="1" dirty="0" smtClean="0"/>
              <a:t>Should provide the same info?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340054"/>
              </p:ext>
            </p:extLst>
          </p:nvPr>
        </p:nvGraphicFramePr>
        <p:xfrm>
          <a:off x="457200" y="2416175"/>
          <a:ext cx="82296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76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Passively Collected Travel Survey Data</a:t>
            </a:r>
            <a:br>
              <a:rPr lang="en-US" b="1" dirty="0"/>
            </a:br>
            <a:r>
              <a:rPr lang="en-US" b="1" dirty="0"/>
              <a:t>– </a:t>
            </a:r>
            <a:r>
              <a:rPr lang="en-US" b="1" dirty="0" smtClean="0"/>
              <a:t>Should provide the same info?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283221"/>
              </p:ext>
            </p:extLst>
          </p:nvPr>
        </p:nvGraphicFramePr>
        <p:xfrm>
          <a:off x="457200" y="2416175"/>
          <a:ext cx="82296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19</a:t>
            </a:fld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892040" y="2617470"/>
            <a:ext cx="3703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Bias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Content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Clear accuracy information</a:t>
            </a:r>
          </a:p>
          <a:p>
            <a:r>
              <a:rPr lang="en-US" b="1" dirty="0">
                <a:solidFill>
                  <a:srgbClr val="00B0F0"/>
                </a:solidFill>
                <a:latin typeface="Arial Rounded MT Bold" panose="020F0704030504030204" pitchFamily="34" charset="0"/>
              </a:rPr>
              <a:t>N</a:t>
            </a:r>
            <a:r>
              <a:rPr lang="en-US" b="1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eed secondary data</a:t>
            </a:r>
          </a:p>
        </p:txBody>
      </p:sp>
    </p:spTree>
    <p:extLst>
      <p:ext uri="{BB962C8B-B14F-4D97-AF65-F5344CB8AC3E}">
        <p14:creationId xmlns:p14="http://schemas.microsoft.com/office/powerpoint/2010/main" val="20265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background</a:t>
            </a:r>
          </a:p>
          <a:p>
            <a:r>
              <a:rPr lang="en-US" dirty="0" smtClean="0"/>
              <a:t>Data Types &amp; Use Review</a:t>
            </a:r>
          </a:p>
          <a:p>
            <a:r>
              <a:rPr lang="en-US" dirty="0"/>
              <a:t>Web survey </a:t>
            </a:r>
            <a:r>
              <a:rPr lang="en-US" dirty="0" smtClean="0"/>
              <a:t>results</a:t>
            </a:r>
          </a:p>
          <a:p>
            <a:r>
              <a:rPr lang="en-US" dirty="0" smtClean="0"/>
              <a:t>Applications to Advance Use of Data</a:t>
            </a:r>
          </a:p>
          <a:p>
            <a:r>
              <a:rPr lang="en-US" dirty="0" smtClean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1689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Passively Collected Travel Survey Data</a:t>
            </a:r>
            <a:br>
              <a:rPr lang="en-US" b="1" dirty="0"/>
            </a:br>
            <a:r>
              <a:rPr lang="en-US" b="1" dirty="0"/>
              <a:t>– </a:t>
            </a:r>
            <a:r>
              <a:rPr lang="en-US" b="1" dirty="0" smtClean="0"/>
              <a:t>Should provide the same info?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41015"/>
              </p:ext>
            </p:extLst>
          </p:nvPr>
        </p:nvGraphicFramePr>
        <p:xfrm>
          <a:off x="457200" y="2416175"/>
          <a:ext cx="82296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20</a:t>
            </a:fld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583430" y="4366260"/>
            <a:ext cx="4434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Additional data worth data loss</a:t>
            </a:r>
          </a:p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Supplemental use</a:t>
            </a:r>
          </a:p>
          <a:p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Change to model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7830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 data content</a:t>
            </a:r>
          </a:p>
          <a:p>
            <a:pPr lvl="1"/>
            <a:r>
              <a:rPr lang="en-US" dirty="0" smtClean="0"/>
              <a:t>Full </a:t>
            </a:r>
            <a:r>
              <a:rPr lang="en-US" dirty="0"/>
              <a:t>or </a:t>
            </a:r>
            <a:r>
              <a:rPr lang="en-US" dirty="0" smtClean="0"/>
              <a:t>partial trips</a:t>
            </a:r>
            <a:endParaRPr lang="en-US" dirty="0"/>
          </a:p>
          <a:p>
            <a:pPr lvl="1"/>
            <a:r>
              <a:rPr lang="en-US" dirty="0"/>
              <a:t>Trip Chaining</a:t>
            </a:r>
          </a:p>
          <a:p>
            <a:pPr lvl="1"/>
            <a:r>
              <a:rPr lang="en-US" dirty="0" smtClean="0"/>
              <a:t>Origin, Destination, Route, Mode Precision</a:t>
            </a:r>
          </a:p>
          <a:p>
            <a:r>
              <a:rPr lang="en-US" dirty="0" smtClean="0"/>
              <a:t>Data Characteristics</a:t>
            </a:r>
          </a:p>
          <a:p>
            <a:pPr lvl="1"/>
            <a:r>
              <a:rPr lang="en-US" dirty="0" smtClean="0"/>
              <a:t>Evaluation of sampling bias</a:t>
            </a:r>
          </a:p>
          <a:p>
            <a:pPr lvl="1"/>
            <a:r>
              <a:rPr lang="en-US" dirty="0" smtClean="0"/>
              <a:t>Data expansion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7F3A-080F-4B47-A627-DF5307CC56A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11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Demonstrated use</a:t>
            </a:r>
            <a:endParaRPr lang="en-US" dirty="0"/>
          </a:p>
          <a:p>
            <a:pPr lvl="1"/>
            <a:r>
              <a:rPr lang="en-US" dirty="0"/>
              <a:t>Case studies</a:t>
            </a:r>
          </a:p>
          <a:p>
            <a:pPr lvl="1"/>
            <a:r>
              <a:rPr lang="en-US" dirty="0"/>
              <a:t>Proofs-of-concept</a:t>
            </a:r>
          </a:p>
          <a:p>
            <a:pPr lvl="1"/>
            <a:r>
              <a:rPr lang="en-US" dirty="0"/>
              <a:t>Small </a:t>
            </a:r>
            <a:r>
              <a:rPr lang="en-US" dirty="0" smtClean="0"/>
              <a:t>implementations</a:t>
            </a:r>
          </a:p>
          <a:p>
            <a:r>
              <a:rPr lang="en-US" dirty="0" smtClean="0"/>
              <a:t>Atypical demand</a:t>
            </a:r>
          </a:p>
          <a:p>
            <a:r>
              <a:rPr lang="en-US" dirty="0" smtClean="0"/>
              <a:t>Supplemental vs. exclusive use</a:t>
            </a:r>
          </a:p>
          <a:p>
            <a:r>
              <a:rPr lang="en-US" dirty="0" smtClean="0"/>
              <a:t>Continuous data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7F3A-080F-4B47-A627-DF5307CC56A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84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Passive data collection methods</a:t>
            </a:r>
          </a:p>
          <a:p>
            <a:pPr lvl="1"/>
            <a:r>
              <a:rPr lang="en-US" dirty="0" smtClean="0"/>
              <a:t>Technology influences uses</a:t>
            </a:r>
          </a:p>
          <a:p>
            <a:pPr lvl="1"/>
            <a:r>
              <a:rPr lang="en-US" dirty="0" smtClean="0"/>
              <a:t>Limitations of use</a:t>
            </a:r>
          </a:p>
          <a:p>
            <a:r>
              <a:rPr lang="en-US" dirty="0" smtClean="0"/>
              <a:t>Uses in modeling</a:t>
            </a:r>
          </a:p>
          <a:p>
            <a:pPr lvl="1"/>
            <a:r>
              <a:rPr lang="en-US" dirty="0" smtClean="0"/>
              <a:t>Modeling </a:t>
            </a:r>
            <a:r>
              <a:rPr lang="en-US" dirty="0"/>
              <a:t>of trip </a:t>
            </a:r>
            <a:r>
              <a:rPr lang="en-US" dirty="0" smtClean="0"/>
              <a:t>patterns, lengths, times</a:t>
            </a:r>
          </a:p>
          <a:p>
            <a:pPr lvl="1"/>
            <a:r>
              <a:rPr lang="en-US" dirty="0" smtClean="0"/>
              <a:t>Mostly supplement traditional surveys</a:t>
            </a:r>
          </a:p>
          <a:p>
            <a:pPr lvl="1"/>
            <a:r>
              <a:rPr lang="en-US" dirty="0" smtClean="0"/>
              <a:t>Hybrid uses</a:t>
            </a:r>
          </a:p>
          <a:p>
            <a:pPr lvl="1"/>
            <a:r>
              <a:rPr lang="en-US" dirty="0" smtClean="0"/>
              <a:t>Some exclusive use as source for model development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7F3A-080F-4B47-A627-DF5307CC56A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391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Use through applications that</a:t>
            </a:r>
          </a:p>
          <a:p>
            <a:pPr lvl="1"/>
            <a:r>
              <a:rPr lang="en-US" dirty="0" smtClean="0"/>
              <a:t>Evaluate data</a:t>
            </a:r>
          </a:p>
          <a:p>
            <a:pPr lvl="2"/>
            <a:r>
              <a:rPr lang="en-US" dirty="0" smtClean="0"/>
              <a:t>Traditional data substitute</a:t>
            </a:r>
          </a:p>
          <a:p>
            <a:pPr lvl="2"/>
            <a:r>
              <a:rPr lang="en-US" dirty="0" smtClean="0"/>
              <a:t>Data linkage and fusion</a:t>
            </a:r>
          </a:p>
          <a:p>
            <a:pPr lvl="2"/>
            <a:r>
              <a:rPr lang="en-US" dirty="0" smtClean="0"/>
              <a:t>Establish traditional survey data statistics</a:t>
            </a:r>
          </a:p>
          <a:p>
            <a:r>
              <a:rPr lang="en-US" dirty="0" smtClean="0"/>
              <a:t>Potential enhancements by data collectors</a:t>
            </a:r>
          </a:p>
          <a:p>
            <a:r>
              <a:rPr lang="en-US" dirty="0" smtClean="0"/>
              <a:t>Potential direct access to data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7F3A-080F-4B47-A627-DF5307CC56A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730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Increased Use through applications that</a:t>
            </a:r>
            <a:endParaRPr lang="en-US" dirty="0" smtClean="0"/>
          </a:p>
          <a:p>
            <a:pPr lvl="1"/>
            <a:r>
              <a:rPr lang="en-US" dirty="0" smtClean="0"/>
              <a:t>Capitalize on inherent advantages</a:t>
            </a:r>
          </a:p>
          <a:p>
            <a:pPr lvl="2"/>
            <a:r>
              <a:rPr lang="en-US" dirty="0" smtClean="0"/>
              <a:t>Amount and variety</a:t>
            </a:r>
          </a:p>
          <a:p>
            <a:pPr lvl="2"/>
            <a:r>
              <a:rPr lang="en-US" dirty="0" smtClean="0"/>
              <a:t>Elements of a continuous source</a:t>
            </a:r>
          </a:p>
          <a:p>
            <a:pPr lvl="1"/>
            <a:r>
              <a:rPr lang="en-US" dirty="0" smtClean="0"/>
              <a:t>Non-traditional demand modeling</a:t>
            </a:r>
          </a:p>
          <a:p>
            <a:pPr lvl="1"/>
            <a:r>
              <a:rPr lang="en-US" dirty="0" smtClean="0"/>
              <a:t>Evaluate use in forecasting contexts</a:t>
            </a:r>
          </a:p>
          <a:p>
            <a:pPr lvl="1"/>
            <a:r>
              <a:rPr lang="en-US" dirty="0" smtClean="0"/>
              <a:t>Alternative model development methods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47F3A-080F-4B47-A627-DF5307CC56A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32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7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Project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Passive data used </a:t>
            </a:r>
            <a:r>
              <a:rPr lang="en-US" dirty="0" smtClean="0"/>
              <a:t>roadway operations monitoring</a:t>
            </a:r>
            <a:endParaRPr lang="en-US" dirty="0"/>
          </a:p>
          <a:p>
            <a:r>
              <a:rPr lang="en-US" dirty="0" smtClean="0"/>
              <a:t>Stand-alone </a:t>
            </a:r>
            <a:r>
              <a:rPr lang="en-US" dirty="0"/>
              <a:t>GPS units used for </a:t>
            </a:r>
            <a:r>
              <a:rPr lang="en-US" dirty="0" smtClean="0"/>
              <a:t>supplements to </a:t>
            </a:r>
            <a:r>
              <a:rPr lang="en-US" dirty="0"/>
              <a:t>personal travel surveys</a:t>
            </a:r>
            <a:r>
              <a:rPr lang="en-US" dirty="0" smtClean="0"/>
              <a:t>.</a:t>
            </a:r>
          </a:p>
          <a:p>
            <a:r>
              <a:rPr lang="en-US" dirty="0"/>
              <a:t>Mobile phones and particularly smart phones have </a:t>
            </a:r>
            <a:r>
              <a:rPr lang="en-US" dirty="0" smtClean="0"/>
              <a:t>enhanced supplemental use.</a:t>
            </a:r>
            <a:endParaRPr lang="en-US" dirty="0" smtClean="0"/>
          </a:p>
          <a:p>
            <a:r>
              <a:rPr lang="en-US" dirty="0"/>
              <a:t>Instances of replacement of some forms of travel surveying – like external or corridor.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418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Project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Barriers </a:t>
            </a:r>
            <a:r>
              <a:rPr lang="en-US" dirty="0"/>
              <a:t>to </a:t>
            </a:r>
            <a:r>
              <a:rPr lang="en-US" dirty="0" smtClean="0"/>
              <a:t>wider use </a:t>
            </a:r>
            <a:r>
              <a:rPr lang="en-US" dirty="0"/>
              <a:t>of data in model development?</a:t>
            </a:r>
          </a:p>
          <a:p>
            <a:r>
              <a:rPr lang="en-US" dirty="0" smtClean="0"/>
              <a:t>Replacement for traditional data in model development?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005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Data Types &amp; Uses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Cell Data</a:t>
            </a:r>
          </a:p>
          <a:p>
            <a:r>
              <a:rPr lang="en-US" dirty="0" smtClean="0"/>
              <a:t>Identified efforts directed toward applications in:</a:t>
            </a:r>
          </a:p>
          <a:p>
            <a:pPr lvl="1"/>
            <a:r>
              <a:rPr lang="en-US" dirty="0" smtClean="0"/>
              <a:t>Model calibration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oute </a:t>
            </a:r>
            <a:r>
              <a:rPr lang="en-US" dirty="0"/>
              <a:t>choice </a:t>
            </a:r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Trip </a:t>
            </a:r>
            <a:r>
              <a:rPr lang="en-US" dirty="0"/>
              <a:t>distribution </a:t>
            </a:r>
            <a:r>
              <a:rPr lang="en-US" dirty="0" smtClean="0"/>
              <a:t>modeling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ctivity-based modeling</a:t>
            </a:r>
          </a:p>
          <a:p>
            <a:r>
              <a:rPr lang="en-US" dirty="0"/>
              <a:t>Numerous sub-regional/corridor </a:t>
            </a:r>
            <a:r>
              <a:rPr lang="en-US" dirty="0" smtClean="0"/>
              <a:t>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440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Data Types &amp;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Cell Data</a:t>
            </a:r>
          </a:p>
          <a:p>
            <a:r>
              <a:rPr lang="en-US" dirty="0"/>
              <a:t>S</a:t>
            </a:r>
            <a:r>
              <a:rPr lang="en-US" dirty="0" smtClean="0"/>
              <a:t>ub-regional/corridor applications examples</a:t>
            </a:r>
          </a:p>
          <a:p>
            <a:pPr lvl="1"/>
            <a:r>
              <a:rPr lang="en-US" dirty="0"/>
              <a:t>Trip </a:t>
            </a:r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District-to-district flows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ighway </a:t>
            </a:r>
            <a:r>
              <a:rPr lang="en-US" dirty="0"/>
              <a:t>traffic </a:t>
            </a:r>
            <a:r>
              <a:rPr lang="en-US" dirty="0" smtClean="0"/>
              <a:t>volume</a:t>
            </a:r>
          </a:p>
          <a:p>
            <a:r>
              <a:rPr lang="en-US" dirty="0" smtClean="0"/>
              <a:t>Generally </a:t>
            </a:r>
            <a:r>
              <a:rPr lang="en-US" dirty="0"/>
              <a:t>comparable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48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Data Types &amp;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GPS</a:t>
            </a:r>
          </a:p>
          <a:p>
            <a:r>
              <a:rPr lang="en-US" dirty="0" smtClean="0"/>
              <a:t>Supplement to traditional travel survey</a:t>
            </a:r>
          </a:p>
          <a:p>
            <a:pPr lvl="1"/>
            <a:r>
              <a:rPr lang="en-US" dirty="0" smtClean="0"/>
              <a:t>Improve accuracy of diaries</a:t>
            </a:r>
          </a:p>
          <a:p>
            <a:r>
              <a:rPr lang="en-US" dirty="0" smtClean="0"/>
              <a:t>External </a:t>
            </a:r>
            <a:r>
              <a:rPr lang="en-US" dirty="0"/>
              <a:t>data </a:t>
            </a:r>
            <a:r>
              <a:rPr lang="en-US" dirty="0" smtClean="0"/>
              <a:t>sets</a:t>
            </a:r>
          </a:p>
          <a:p>
            <a:pPr lvl="1"/>
            <a:r>
              <a:rPr lang="en-US" dirty="0" smtClean="0"/>
              <a:t>Transit &amp; truck event-driven data</a:t>
            </a:r>
          </a:p>
          <a:p>
            <a:r>
              <a:rPr lang="en-US" dirty="0" smtClean="0"/>
              <a:t>GPS-only surveys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44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Data Types &amp;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GPS - Smartphones</a:t>
            </a:r>
          </a:p>
          <a:p>
            <a:r>
              <a:rPr lang="en-US" dirty="0"/>
              <a:t>Research in use of other on-board technology with GPS</a:t>
            </a:r>
          </a:p>
          <a:p>
            <a:pPr lvl="1"/>
            <a:r>
              <a:rPr lang="en-US" dirty="0"/>
              <a:t>Mode </a:t>
            </a:r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Purpose imputation</a:t>
            </a:r>
          </a:p>
          <a:p>
            <a:r>
              <a:rPr lang="en-US" dirty="0" smtClean="0"/>
              <a:t>App-based </a:t>
            </a:r>
            <a:r>
              <a:rPr lang="en-US" dirty="0"/>
              <a:t>data collection</a:t>
            </a:r>
          </a:p>
          <a:p>
            <a:pPr lvl="1"/>
            <a:r>
              <a:rPr lang="en-US" dirty="0"/>
              <a:t>Specific use apps</a:t>
            </a:r>
          </a:p>
          <a:p>
            <a:pPr lvl="1"/>
            <a:r>
              <a:rPr lang="en-US" dirty="0"/>
              <a:t>Passive?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946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Data Types &amp;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Bluetooth</a:t>
            </a:r>
          </a:p>
          <a:p>
            <a:r>
              <a:rPr lang="en-US" dirty="0" smtClean="0"/>
              <a:t>Initially small geographies &amp; single corridors</a:t>
            </a:r>
          </a:p>
          <a:p>
            <a:pPr lvl="1"/>
            <a:r>
              <a:rPr lang="en-US" dirty="0" smtClean="0"/>
              <a:t>Travel times</a:t>
            </a:r>
          </a:p>
          <a:p>
            <a:r>
              <a:rPr lang="en-US" dirty="0"/>
              <a:t>Expanded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Travel times</a:t>
            </a:r>
          </a:p>
          <a:p>
            <a:pPr lvl="1"/>
            <a:r>
              <a:rPr lang="en-US" dirty="0" smtClean="0"/>
              <a:t>O/D matrix estimation</a:t>
            </a:r>
          </a:p>
          <a:p>
            <a:pPr lvl="1"/>
            <a:r>
              <a:rPr lang="en-US" dirty="0" smtClean="0"/>
              <a:t>Route choice</a:t>
            </a:r>
          </a:p>
          <a:p>
            <a:pPr lvl="1"/>
            <a:r>
              <a:rPr lang="en-US" dirty="0" smtClean="0"/>
              <a:t>Mode detection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3847F3A-080F-4B47-A627-DF5307CC56A7}" type="slidenum">
              <a:rPr lang="en-US" sz="1200" smtClean="0"/>
              <a:pPr algn="r"/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44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603</Words>
  <Application>Microsoft Office PowerPoint</Application>
  <PresentationFormat>On-screen Show (4:3)</PresentationFormat>
  <Paragraphs>200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Opportunities &amp; Challenges Using Passively Collected Data In Travel Demand Modeling</vt:lpstr>
      <vt:lpstr>Overview</vt:lpstr>
      <vt:lpstr>Project Background</vt:lpstr>
      <vt:lpstr>Project Background</vt:lpstr>
      <vt:lpstr>Data Types &amp; Uses</vt:lpstr>
      <vt:lpstr>Data Types &amp; Uses</vt:lpstr>
      <vt:lpstr>Data Types &amp; Uses</vt:lpstr>
      <vt:lpstr>Data Types &amp; Uses</vt:lpstr>
      <vt:lpstr>Data Types &amp; Uses</vt:lpstr>
      <vt:lpstr>Data Types &amp; Uses</vt:lpstr>
      <vt:lpstr>Data Uses - Summary</vt:lpstr>
      <vt:lpstr>Survey of Use of Passively Collected Data</vt:lpstr>
      <vt:lpstr>Survey of Use of Passively Collected Data</vt:lpstr>
      <vt:lpstr>Use of Travel Survey Data</vt:lpstr>
      <vt:lpstr>Passively Collected Travel Survey Data – Type</vt:lpstr>
      <vt:lpstr>Passively Collected Travel Survey Data – Use in Travel Modeling</vt:lpstr>
      <vt:lpstr>Passively Collected Travel Survey Data – Reasons/concerns for not to use</vt:lpstr>
      <vt:lpstr>Passively Collected Travel Survey Data – Should provide the same info?</vt:lpstr>
      <vt:lpstr>Passively Collected Travel Survey Data – Should provide the same info?</vt:lpstr>
      <vt:lpstr>Passively Collected Travel Survey Data – Should provide the same info?</vt:lpstr>
      <vt:lpstr>Future Efforts</vt:lpstr>
      <vt:lpstr>Future Efforts</vt:lpstr>
      <vt:lpstr>Conclusions</vt:lpstr>
      <vt:lpstr>Conclusions</vt:lpstr>
      <vt:lpstr>Conclusions</vt:lpstr>
      <vt:lpstr>Thank You</vt:lpstr>
    </vt:vector>
  </TitlesOfParts>
  <Company>tti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Nelson</dc:creator>
  <cp:lastModifiedBy>Andy Mullins</cp:lastModifiedBy>
  <cp:revision>141</cp:revision>
  <cp:lastPrinted>2015-05-03T03:48:52Z</cp:lastPrinted>
  <dcterms:created xsi:type="dcterms:W3CDTF">2012-08-02T19:00:39Z</dcterms:created>
  <dcterms:modified xsi:type="dcterms:W3CDTF">2015-05-19T02:35:50Z</dcterms:modified>
</cp:coreProperties>
</file>