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70" r:id="rId2"/>
    <p:sldId id="553" r:id="rId3"/>
    <p:sldId id="533" r:id="rId4"/>
    <p:sldId id="532" r:id="rId5"/>
    <p:sldId id="549" r:id="rId6"/>
    <p:sldId id="540" r:id="rId7"/>
    <p:sldId id="545" r:id="rId8"/>
    <p:sldId id="561" r:id="rId9"/>
    <p:sldId id="559" r:id="rId10"/>
    <p:sldId id="505" r:id="rId11"/>
    <p:sldId id="562" r:id="rId12"/>
    <p:sldId id="566" r:id="rId13"/>
    <p:sldId id="568" r:id="rId14"/>
    <p:sldId id="500" r:id="rId15"/>
    <p:sldId id="564" r:id="rId16"/>
    <p:sldId id="563" r:id="rId17"/>
    <p:sldId id="565" r:id="rId18"/>
    <p:sldId id="501" r:id="rId19"/>
    <p:sldId id="503" r:id="rId20"/>
    <p:sldId id="519" r:id="rId21"/>
    <p:sldId id="536" r:id="rId22"/>
    <p:sldId id="518" r:id="rId23"/>
    <p:sldId id="538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D"/>
    <a:srgbClr val="FF8000"/>
    <a:srgbClr val="33CC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7257" autoAdjust="0"/>
  </p:normalViewPr>
  <p:slideViewPr>
    <p:cSldViewPr snapToGrid="0" snapToObjects="1">
      <p:cViewPr varScale="1">
        <p:scale>
          <a:sx n="130" d="100"/>
          <a:sy n="130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732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8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algn="r"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9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algn="r"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fld id="{8B4FAB6C-E3A4-431E-AFAA-B95C9E50F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1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8" y="2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>
            <a:lvl1pPr algn="r"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5" y="4416100"/>
            <a:ext cx="513913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8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2" tIns="46568" rIns="93132" bIns="46568" numCol="1" anchor="b" anchorCtr="0" compatLnSpc="1">
            <a:prstTxWarp prst="textNoShape">
              <a:avLst/>
            </a:prstTxWarp>
          </a:bodyPr>
          <a:lstStyle>
            <a:lvl1pPr algn="r" defTabSz="931421">
              <a:defRPr sz="1200">
                <a:latin typeface="Arial" charset="0"/>
              </a:defRPr>
            </a:lvl1pPr>
          </a:lstStyle>
          <a:p>
            <a:pPr>
              <a:defRPr/>
            </a:pPr>
            <a:fld id="{021B4204-9581-4B24-B4FE-BE87CCAA5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05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5936" indent="-275360" defTabSz="930105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440" indent="-220288" defTabSz="930105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015" indent="-220288" defTabSz="930105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590" indent="-220288" defTabSz="930105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167" indent="-220288" defTabSz="9301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3742" indent="-220288" defTabSz="9301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318" indent="-220288" defTabSz="9301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4894" indent="-220288" defTabSz="93010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629" indent="-280626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507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509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512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514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517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518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6521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>
                <a:solidFill>
                  <a:prstClr val="black"/>
                </a:solidFill>
              </a:rPr>
              <a:pPr/>
              <a:t>18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522" indent="-280585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343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279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216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152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089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024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5961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522" indent="-280585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343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279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216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152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089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024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5961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522" indent="-280585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343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279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216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152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089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024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5961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522" indent="-280585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343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279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216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152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089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024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5961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30" indent="-275434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38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433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128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130" indent="-275434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738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433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3128" indent="-220348" defTabSz="930356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19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30219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30219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30219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30219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302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302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302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3021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>
                <a:solidFill>
                  <a:prstClr val="black"/>
                </a:solidFill>
              </a:rPr>
              <a:pPr/>
              <a:t>9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522" indent="-280585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343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279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216" indent="-224469" defTabSz="946198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152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089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024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5961" indent="-224469" defTabSz="94619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16025" indent="-275394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0157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42207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1982838" indent="-220316" defTabSz="928691"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2346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86409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04728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745359" indent="-220316" defTabSz="92869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28EF618-3FBC-42B8-8910-E51F59C7AD5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aseline="30000" dirty="0">
                <a:latin typeface="+mn-lt"/>
                <a:ea typeface="+mn-ea"/>
              </a:rPr>
              <a:t>Add relevant clients to lists.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629" indent="-280626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2507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1509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0512" indent="-224502" defTabSz="947893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9514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8517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7518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6521" indent="-224502" defTabSz="94789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D26814B-F1CC-496D-BD77-3C753B4FB275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7060_powerPoint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505200"/>
            <a:ext cx="6858000" cy="1371600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3505200" cy="990600"/>
          </a:xfrm>
        </p:spPr>
        <p:txBody>
          <a:bodyPr/>
          <a:lstStyle>
            <a:lvl1pPr marL="0" indent="0">
              <a:defRPr sz="1400" b="0">
                <a:solidFill>
                  <a:srgbClr val="00408D"/>
                </a:solidFill>
              </a:defRPr>
            </a:lvl1pPr>
          </a:lstStyle>
          <a:p>
            <a:r>
              <a:rPr lang="en-US"/>
              <a:t>Date</a:t>
            </a:r>
          </a:p>
          <a:p>
            <a:r>
              <a:rPr lang="en-US"/>
              <a:t>Name </a:t>
            </a:r>
          </a:p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2740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9298-F5A0-483F-9176-831480E6C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4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1D50-209E-40F6-97C2-F2E673526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1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382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C5FD-C7FA-44B4-B482-5B019994A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8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382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A4A0-B725-410A-A693-FDCEBD01E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8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82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48100"/>
            <a:ext cx="8382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39A3-B911-4BBB-9373-C18593E81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693A-554E-4ADC-9FFF-F2D8816EE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4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6BAD-5991-4D60-A0F5-7D8F5771D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3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A6B3-B6A1-49F1-90A4-525368417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0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44CB-F978-4EC7-8C2A-2A59465F8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7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D134-1DC1-45B9-BFFF-CFF7C24B4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1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91F3-14F5-4868-8EEC-76BDF9A34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3659-6085-4464-96CC-990ADF86A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B7E7-0965-47EF-AE64-ECB895CF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1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op corner curve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8000"/>
                </a:solidFill>
                <a:latin typeface="Arial" charset="0"/>
              </a:defRPr>
            </a:lvl1pPr>
          </a:lstStyle>
          <a:p>
            <a:pPr>
              <a:defRPr/>
            </a:pPr>
            <a:fld id="{170672BE-3CC5-4002-9D33-7FA662D7C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  <p:sldLayoutId id="21474848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FF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0408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408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08D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26738"/>
            <a:ext cx="7772400" cy="1362075"/>
          </a:xfrm>
        </p:spPr>
        <p:txBody>
          <a:bodyPr/>
          <a:lstStyle/>
          <a:p>
            <a:r>
              <a:rPr lang="en-US" sz="2400" b="0" cap="none" dirty="0" smtClean="0">
                <a:solidFill>
                  <a:schemeClr val="tx1"/>
                </a:solidFill>
                <a:latin typeface="+mn-lt"/>
              </a:rPr>
              <a:t>David B. Roden, Senior Consulting Manager</a:t>
            </a:r>
            <a:r>
              <a:rPr lang="en-US" sz="3200" b="0" cap="none" dirty="0" smtClean="0">
                <a:latin typeface="+mn-lt"/>
              </a:rPr>
              <a:t/>
            </a:r>
            <a:br>
              <a:rPr lang="en-US" sz="3200" b="0" cap="none" dirty="0" smtClean="0">
                <a:latin typeface="+mn-lt"/>
              </a:rPr>
            </a:br>
            <a:endParaRPr lang="en-US" sz="3200" b="0" cap="none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/>
          <a:lstStyle/>
          <a:p>
            <a:r>
              <a:rPr lang="en-US" altLang="en-US" sz="2800" dirty="0"/>
              <a:t>Analysis of Transportation Projects in Northern Virginia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726BAD-5991-4D60-A0F5-7D8F5771D2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79" y="4617085"/>
            <a:ext cx="1249788" cy="3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313" y="1956564"/>
            <a:ext cx="722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2015 TRB Transportation Planning Applications Conference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2313" y="5768975"/>
            <a:ext cx="722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6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10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Area Applications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The final assignment with and without the project was conducted using any link within or crossing the impact area boundary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All trips to and from the impact area plus all trips traveling through the impact area in the Northern Virginia baseline simulation are included in the project analysis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The </a:t>
            </a:r>
            <a:r>
              <a:rPr lang="en-US" sz="2000" b="1" kern="0" dirty="0">
                <a:solidFill>
                  <a:srgbClr val="00408D"/>
                </a:solidFill>
              </a:rPr>
              <a:t>project ratings are based on changes in the performance measures for any link within or crossing the </a:t>
            </a:r>
            <a:r>
              <a:rPr lang="en-US" sz="2000" b="1" kern="0" dirty="0" smtClean="0">
                <a:solidFill>
                  <a:srgbClr val="00408D"/>
                </a:solidFill>
              </a:rPr>
              <a:t>impact </a:t>
            </a:r>
            <a:r>
              <a:rPr lang="en-US" sz="2000" b="1" kern="0" dirty="0">
                <a:solidFill>
                  <a:srgbClr val="00408D"/>
                </a:solidFill>
              </a:rPr>
              <a:t>area boundary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Project Specific Subarea DUE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7224" y="1550988"/>
            <a:ext cx="4068685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Vehicle Demand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2020 = 0.09 to 1.97 million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2040 = 0.12 to 2.25 million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Convergence Process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Typical Gap Ranges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47" y="3320349"/>
            <a:ext cx="34004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53" y="5038477"/>
            <a:ext cx="34004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789" b="-484"/>
          <a:stretch/>
        </p:blipFill>
        <p:spPr>
          <a:xfrm>
            <a:off x="4550119" y="1262054"/>
            <a:ext cx="4206240" cy="54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12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Volume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09" y="1292656"/>
            <a:ext cx="3789085" cy="534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1148" r="5231" b="1565"/>
          <a:stretch/>
        </p:blipFill>
        <p:spPr bwMode="auto">
          <a:xfrm>
            <a:off x="705819" y="1213156"/>
            <a:ext cx="3857125" cy="54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9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13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Volume and Speed Profiles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7766" r="5475" b="8987"/>
          <a:stretch/>
        </p:blipFill>
        <p:spPr bwMode="auto">
          <a:xfrm>
            <a:off x="746879" y="1176950"/>
            <a:ext cx="7663781" cy="55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Arial" charset="0"/>
              </a:rPr>
              <a:t>Performance Measure Summary</a:t>
            </a:r>
          </a:p>
        </p:txBody>
      </p:sp>
      <p:sp>
        <p:nvSpPr>
          <p:cNvPr id="12291" name="Text Placeholder 5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Transit </a:t>
            </a:r>
            <a:r>
              <a:rPr lang="en-US" dirty="0"/>
              <a:t>Crowding </a:t>
            </a:r>
            <a:r>
              <a:rPr lang="en-US" sz="1400" b="0" dirty="0"/>
              <a:t>= reduction in the number of transit route miles experiencing crowded </a:t>
            </a:r>
            <a:r>
              <a:rPr lang="en-US" sz="1400" b="0" dirty="0" smtClean="0"/>
              <a:t>conditions (local </a:t>
            </a:r>
            <a:r>
              <a:rPr lang="en-US" sz="1400" b="0" dirty="0"/>
              <a:t>bus &gt; 1.0; express </a:t>
            </a:r>
            <a:r>
              <a:rPr lang="en-US" sz="1400" b="0" dirty="0" smtClean="0"/>
              <a:t>bus and commuter rail </a:t>
            </a:r>
            <a:r>
              <a:rPr lang="en-US" sz="1400" b="0" dirty="0"/>
              <a:t>&gt; 0.9; Metrorail &gt; 100 </a:t>
            </a:r>
            <a:r>
              <a:rPr lang="en-US" sz="1400" b="0" dirty="0" smtClean="0"/>
              <a:t>passengers/car). </a:t>
            </a:r>
            <a:endParaRPr lang="en-US" b="0" dirty="0"/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Congestion </a:t>
            </a:r>
            <a:r>
              <a:rPr lang="en-US" dirty="0"/>
              <a:t>Duration </a:t>
            </a:r>
            <a:r>
              <a:rPr lang="en-US" sz="1400" b="0" dirty="0"/>
              <a:t>= reduction in the number of hours of the day auto and transit passengers experience heavily congested travel conditions.  </a:t>
            </a:r>
            <a:endParaRPr lang="en-US" b="0" dirty="0"/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Person </a:t>
            </a:r>
            <a:r>
              <a:rPr lang="en-US" dirty="0"/>
              <a:t>Hours of Delay </a:t>
            </a:r>
            <a:r>
              <a:rPr lang="en-US" sz="1400" b="0" dirty="0"/>
              <a:t>= reduction in the number of person hours of travel time above free flow travel time.  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Person </a:t>
            </a:r>
            <a:r>
              <a:rPr lang="en-US" dirty="0"/>
              <a:t>Hours of Congested Travel in Automobiles </a:t>
            </a:r>
            <a:r>
              <a:rPr lang="en-US" sz="1400" b="0" dirty="0"/>
              <a:t>= reduction in the number of person hours of travel in automobiles and trucks on heavily congested facilities.  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Person </a:t>
            </a:r>
            <a:r>
              <a:rPr lang="en-US" dirty="0"/>
              <a:t>Hours of Congested Travel in Transit Vehicles </a:t>
            </a:r>
            <a:r>
              <a:rPr lang="en-US" sz="1400" b="0" dirty="0"/>
              <a:t>= reduction in the number of person hours of travel in buses and trains on heavily congested facilities or in crowded vehicles.  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Accessibility </a:t>
            </a:r>
            <a:r>
              <a:rPr lang="en-US" dirty="0"/>
              <a:t>to Jobs </a:t>
            </a:r>
            <a:r>
              <a:rPr lang="en-US" sz="1400" b="0" dirty="0"/>
              <a:t>= increase in the number of jobs that can be reached from each household based on a 45 minute travel time by automobile and a 60 minute travel time by transit. 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dirty="0" smtClean="0"/>
              <a:t>Emergency </a:t>
            </a:r>
            <a:r>
              <a:rPr lang="en-US" dirty="0"/>
              <a:t>Mobility </a:t>
            </a:r>
            <a:r>
              <a:rPr lang="en-US" sz="1400" b="0" dirty="0"/>
              <a:t>= increase in the person hours of travel time resulting from a 10 percent increase in peak hour trip making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15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Transit Impact Analysis Process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Regional transit trips loaded to regional transit routes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2020 = 1.3 million transit trips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2040 = 1.5 million transit trips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Transit ridership and vehicles on links in each 15 minute period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Add to auto persons and vehicles by link and 15 minute period with and without the project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Total used to calculate changes in person hours of delay and congested person hours in transit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87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16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Emergency Mobility Process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10% of the Northern Virginia subarea trips that started between 6:00 PM and 8:00 PM were rescheduled to start between 5:00 PM and 6:00 PM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The specific start time between 5-6 was proportional to the original start time offset between 6-8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The trips were traced to each project impact area boundary and then assigned to the subarea network with and without the project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Changes </a:t>
            </a:r>
            <a:r>
              <a:rPr lang="en-US" sz="2000" b="1" kern="0" dirty="0" smtClean="0">
                <a:solidFill>
                  <a:srgbClr val="00408D"/>
                </a:solidFill>
              </a:rPr>
              <a:t>in PM Peak Period person hours of delay were used as the performance measure</a:t>
            </a:r>
            <a:endParaRPr lang="en-US" sz="2000" b="1" kern="0" dirty="0">
              <a:solidFill>
                <a:srgbClr val="00408D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82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17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Access to Jobs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15 minute link travel times for all regional links were constructed with and without each project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>
                <a:solidFill>
                  <a:srgbClr val="00408D"/>
                </a:solidFill>
                <a:latin typeface="+mn-lt"/>
                <a:ea typeface="+mn-ea"/>
              </a:rPr>
              <a:t>Travel times for links outside of each project impact area came from the Northern Virginia DUE process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Travel times for links outside of Northern Virginia came from the regional DUE process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Minimum impedance paths were built between each Northern Virginia TAZ to all regional TAZs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3 activity locations were selected near each TAZ centroid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Paths were built between each activity location using 3 trip start times (7:30, 8:00, 8:30) and the travel times were averaged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If the travel time &lt;= 45 minutes, the jobs at the destination were multiplied by the households at the origin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The sum was divided by the total households in Northern Virginia </a:t>
            </a: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  <a:sym typeface="Wingdings" panose="05000000000000000000" pitchFamily="2" charset="2"/>
              </a:rPr>
              <a:t> average number of jobs accessible in 45 minutes</a:t>
            </a: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7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Arial" charset="0"/>
              </a:rPr>
              <a:t>Evaluation Performance Measure Weights</a:t>
            </a:r>
            <a:endParaRPr lang="en-US" altLang="en-US" sz="2000" dirty="0">
              <a:solidFill>
                <a:srgbClr val="00408D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4" y="1732080"/>
            <a:ext cx="7995160" cy="441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3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228600"/>
            <a:ext cx="6705600" cy="1143000"/>
          </a:xfrm>
        </p:spPr>
        <p:txBody>
          <a:bodyPr/>
          <a:lstStyle/>
          <a:p>
            <a:r>
              <a:rPr lang="en-US" dirty="0" smtClean="0"/>
              <a:t>Evaluation and Rating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5175" y="1495425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Absolute Change in each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Performance Measure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(MOE) for each Project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0399" y="1495425"/>
            <a:ext cx="2778369" cy="9847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Absolute Change in each Performance Measure (MOE) for each Project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399" y="2886075"/>
            <a:ext cx="2778369" cy="7707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Assign a Score (0-100) to each MOE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399" y="4018710"/>
            <a:ext cx="2778369" cy="768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Apply Weights to the MOE Scores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399" y="5208600"/>
            <a:ext cx="2778369" cy="768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Sum Weighted MOE Scores =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Project Rating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4106" y="2685746"/>
            <a:ext cx="2543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 100 points for the project with the greatest benefit in each MOE (</a:t>
            </a:r>
            <a:r>
              <a:rPr lang="en-US" sz="1600" i="1" dirty="0" smtClean="0"/>
              <a:t>with and without the project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4437" y="4278975"/>
            <a:ext cx="2101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Stakeholder Input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293" y="1649314"/>
            <a:ext cx="210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Travel Demand and Simulation Models</a:t>
            </a:r>
            <a:endParaRPr lang="en-US" sz="1600" b="1" dirty="0"/>
          </a:p>
        </p:txBody>
      </p:sp>
      <p:cxnSp>
        <p:nvCxnSpPr>
          <p:cNvPr id="15" name="Straight Arrow Connector 14"/>
          <p:cNvCxnSpPr>
            <a:stCxn id="7" idx="2"/>
          </p:cNvCxnSpPr>
          <p:nvPr/>
        </p:nvCxnSpPr>
        <p:spPr bwMode="auto">
          <a:xfrm>
            <a:off x="4589584" y="2480163"/>
            <a:ext cx="1466" cy="405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91050" y="3656865"/>
            <a:ext cx="0" cy="361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91050" y="4786806"/>
            <a:ext cx="0" cy="421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3"/>
          </p:cNvCxnSpPr>
          <p:nvPr/>
        </p:nvCxnSpPr>
        <p:spPr bwMode="auto">
          <a:xfrm>
            <a:off x="2675798" y="4448252"/>
            <a:ext cx="524601" cy="9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3"/>
          </p:cNvCxnSpPr>
          <p:nvPr/>
        </p:nvCxnSpPr>
        <p:spPr bwMode="auto">
          <a:xfrm>
            <a:off x="2681654" y="1941702"/>
            <a:ext cx="518745" cy="13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274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E4B515-5860-4193-B4BF-5ED421ECDDAF}" type="slidenum">
              <a:rPr lang="en-US" altLang="en-US" sz="1000" smtClean="0">
                <a:solidFill>
                  <a:srgbClr val="FF8000"/>
                </a:solidFill>
              </a:rPr>
              <a:pPr/>
              <a:t>2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5" y="426113"/>
            <a:ext cx="6852498" cy="623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20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Projects Sorted by 2020+2040 </a:t>
            </a:r>
            <a:r>
              <a:rPr lang="en-US" dirty="0" smtClean="0"/>
              <a:t>Ratings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42" y="1177109"/>
            <a:ext cx="5375804" cy="548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21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04" y="1166494"/>
            <a:ext cx="6332278" cy="553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43000"/>
          </a:xfrm>
        </p:spPr>
        <p:txBody>
          <a:bodyPr/>
          <a:lstStyle/>
          <a:p>
            <a:pPr algn="l"/>
            <a:r>
              <a:rPr lang="en-US" dirty="0" smtClean="0"/>
              <a:t>Projects Sorted by Congestion Rating / Cost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22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NVTA Project Selection Process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NVTA assigned 35% of their project selection score to congestion reduction  </a:t>
            </a:r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The 2040 Project Ratings were used for highway projects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A qualitative process assigned high, medium or low congestion reduction potential to transit projects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</a:rPr>
              <a:t>Other measures (high/medium/low)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Consistent with </a:t>
            </a:r>
            <a:r>
              <a:rPr lang="en-US" sz="1800" b="1" kern="0" dirty="0" err="1" smtClean="0">
                <a:solidFill>
                  <a:srgbClr val="00408D"/>
                </a:solidFill>
              </a:rPr>
              <a:t>TransAction</a:t>
            </a:r>
            <a:r>
              <a:rPr lang="en-US" sz="1800" b="1" kern="0" dirty="0" smtClean="0">
                <a:solidFill>
                  <a:srgbClr val="00408D"/>
                </a:solidFill>
              </a:rPr>
              <a:t> 2040 goals (25%)</a:t>
            </a:r>
          </a:p>
          <a:p>
            <a:pPr marL="1257300" lvl="2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600" b="1" kern="0" dirty="0" smtClean="0">
                <a:solidFill>
                  <a:srgbClr val="00408D"/>
                </a:solidFill>
              </a:rPr>
              <a:t>Activity centers, regional connectivity, multi-modal, improve operations, cost sharing</a:t>
            </a:r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Project readiness (advanced phase of development) (25%)</a:t>
            </a:r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Urgency (existing LOS deficiencies for all modes) (5%)</a:t>
            </a:r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Reduce VMT (transit, PNR, HOV, pedestrian/bicycle trails) (5%)</a:t>
            </a:r>
          </a:p>
          <a:p>
            <a:pPr marL="800100" lvl="1" indent="-342900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</a:rPr>
              <a:t>Safety (5%)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>
              <a:solidFill>
                <a:srgbClr val="004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23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705600" cy="1143000"/>
          </a:xfrm>
        </p:spPr>
        <p:txBody>
          <a:bodyPr/>
          <a:lstStyle/>
          <a:p>
            <a:pPr algn="l"/>
            <a:r>
              <a:rPr lang="en-US" dirty="0" smtClean="0"/>
              <a:t>Sorted NVTA Project Scores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87" y="1197249"/>
            <a:ext cx="6093001" cy="541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41554B1-73AE-4212-A233-422B91FD7F43}" type="slidenum">
              <a:rPr lang="en-US" altLang="en-US" sz="1000" smtClean="0">
                <a:solidFill>
                  <a:srgbClr val="FF8000"/>
                </a:solidFill>
              </a:rPr>
              <a:pPr/>
              <a:t>3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Detailed Rating Overview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57224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MWCOG </a:t>
            </a:r>
            <a:r>
              <a:rPr lang="en-US" sz="2000" b="1" kern="0" dirty="0">
                <a:solidFill>
                  <a:srgbClr val="00408D"/>
                </a:solidFill>
                <a:latin typeface="+mn-lt"/>
                <a:ea typeface="+mn-ea"/>
              </a:rPr>
              <a:t>regional model </a:t>
            </a: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establishes </a:t>
            </a:r>
            <a:r>
              <a:rPr lang="en-US" sz="2000" b="1" kern="0" dirty="0">
                <a:solidFill>
                  <a:srgbClr val="00408D"/>
                </a:solidFill>
                <a:latin typeface="+mn-lt"/>
                <a:ea typeface="+mn-ea"/>
              </a:rPr>
              <a:t>regional travel </a:t>
            </a: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demand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408D"/>
                </a:solidFill>
                <a:latin typeface="+mn-lt"/>
                <a:ea typeface="+mn-ea"/>
              </a:rPr>
              <a:t>Fixed regional population and employment by zone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00408D"/>
                </a:solidFill>
                <a:latin typeface="+mn-lt"/>
                <a:ea typeface="+mn-ea"/>
              </a:rPr>
              <a:t>Fixed regional trips by mode and origin-destination zone</a:t>
            </a:r>
            <a:endParaRPr lang="en-US" sz="2000" kern="0" dirty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Based on TRANSIMS dynamic assignments for 2020 and 2040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Focused on the primary impact areas of each project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Scored based on the project that performed the best in each performance measure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Rated based on stakeholder performance measure weights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Project costs were not considered in the </a:t>
            </a: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rating, but used to select projects for funding</a:t>
            </a: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68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20598" y="1550988"/>
            <a:ext cx="8042159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Build minimum-impedance paths for individual travelers using 15 minute link travel times and turn delays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Dynamically assign trips to the network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Update 15 minute link travel times and turning delays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Compare the current link travel times and trip travel times to previous iteration values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If the difference is significant (link gap and trip gap), select travelers to update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Average travel times between iterations and between time periods to dampen oscillation effects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Re-build paths for selected travelers and combine with existing paths for other travelers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  <p:sp>
        <p:nvSpPr>
          <p:cNvPr id="1229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TRANSIMS Dynamic User Equilibrium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E4B515-5860-4193-B4BF-5ED421ECDDAF}" type="slidenum">
              <a:rPr lang="en-US" altLang="en-US" sz="1000" smtClean="0">
                <a:solidFill>
                  <a:srgbClr val="FF8000"/>
                </a:solidFill>
              </a:rPr>
              <a:pPr/>
              <a:t>4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Arial" charset="0"/>
                <a:sym typeface="Wingdings" panose="05000000000000000000" pitchFamily="2" charset="2"/>
              </a:rPr>
              <a:t>Dynamic User Equilibrium Process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E4B515-5860-4193-B4BF-5ED421ECDDAF}" type="slidenum">
              <a:rPr lang="en-US" altLang="en-US" sz="1000" smtClean="0">
                <a:solidFill>
                  <a:srgbClr val="FF8000"/>
                </a:solidFill>
              </a:rPr>
              <a:pPr/>
              <a:t>5</a:t>
            </a:fld>
            <a:endParaRPr lang="en-US" altLang="en-US" sz="1000" dirty="0" smtClean="0">
              <a:solidFill>
                <a:srgbClr val="FF8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0506" y="1507608"/>
            <a:ext cx="7752000" cy="4721968"/>
            <a:chOff x="760506" y="1507608"/>
            <a:chExt cx="7752000" cy="4721968"/>
          </a:xfrm>
        </p:grpSpPr>
        <p:sp>
          <p:nvSpPr>
            <p:cNvPr id="23" name="Rectangle 22"/>
            <p:cNvSpPr/>
            <p:nvPr/>
          </p:nvSpPr>
          <p:spPr>
            <a:xfrm>
              <a:off x="4878309" y="1507608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Trip Time and Location Details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84531" y="1507608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Time-dependent Network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93724" y="2514813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Build Paths</a:t>
              </a:r>
            </a:p>
          </p:txBody>
        </p:sp>
        <p:cxnSp>
          <p:nvCxnSpPr>
            <p:cNvPr id="26" name="Straight Arrow Connector 39"/>
            <p:cNvCxnSpPr>
              <a:stCxn id="24" idx="2"/>
              <a:endCxn id="25" idx="0"/>
            </p:cNvCxnSpPr>
            <p:nvPr/>
          </p:nvCxnSpPr>
          <p:spPr>
            <a:xfrm rot="16200000" flipH="1">
              <a:off x="3876125" y="1735213"/>
              <a:ext cx="550005" cy="1009193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7" name="Straight Arrow Connector 39"/>
            <p:cNvCxnSpPr>
              <a:stCxn id="23" idx="2"/>
              <a:endCxn id="25" idx="0"/>
            </p:cNvCxnSpPr>
            <p:nvPr/>
          </p:nvCxnSpPr>
          <p:spPr>
            <a:xfrm rot="5400000">
              <a:off x="4873015" y="1747518"/>
              <a:ext cx="550005" cy="98458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2884531" y="3383885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15 minute Link Flows and Travel Times</a:t>
              </a:r>
            </a:p>
          </p:txBody>
        </p:sp>
        <p:cxnSp>
          <p:nvCxnSpPr>
            <p:cNvPr id="29" name="Straight Arrow Connector 29"/>
            <p:cNvCxnSpPr>
              <a:stCxn id="25" idx="2"/>
              <a:endCxn id="28" idx="0"/>
            </p:cNvCxnSpPr>
            <p:nvPr/>
          </p:nvCxnSpPr>
          <p:spPr>
            <a:xfrm rot="5400000">
              <a:off x="3945192" y="2673353"/>
              <a:ext cx="411872" cy="1009193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0" name="Rectangle 29"/>
            <p:cNvSpPr/>
            <p:nvPr/>
          </p:nvSpPr>
          <p:spPr>
            <a:xfrm>
              <a:off x="760506" y="2514812"/>
              <a:ext cx="1808671" cy="4572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Link Volume Delay </a:t>
              </a:r>
              <a:r>
                <a:rPr lang="en-US" sz="1100" kern="0" dirty="0" smtClean="0">
                  <a:solidFill>
                    <a:prstClr val="black"/>
                  </a:solidFill>
                  <a:latin typeface="Calibri"/>
                </a:rPr>
                <a:t>and Intersection Control Delay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1" name="Straight Arrow Connector 39"/>
            <p:cNvCxnSpPr>
              <a:stCxn id="30" idx="3"/>
              <a:endCxn id="25" idx="1"/>
            </p:cNvCxnSpPr>
            <p:nvPr/>
          </p:nvCxnSpPr>
          <p:spPr>
            <a:xfrm>
              <a:off x="2569177" y="2743412"/>
              <a:ext cx="1324547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2" name="Straight Arrow Connector 39"/>
            <p:cNvCxnSpPr>
              <a:stCxn id="28" idx="2"/>
              <a:endCxn id="33" idx="0"/>
            </p:cNvCxnSpPr>
            <p:nvPr/>
          </p:nvCxnSpPr>
          <p:spPr>
            <a:xfrm>
              <a:off x="3646531" y="3841085"/>
              <a:ext cx="0" cy="3214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2884531" y="4162547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Link Gap Analysis</a:t>
              </a:r>
            </a:p>
          </p:txBody>
        </p:sp>
        <p:cxnSp>
          <p:nvCxnSpPr>
            <p:cNvPr id="34" name="Straight Arrow Connector 39"/>
            <p:cNvCxnSpPr>
              <a:stCxn id="35" idx="3"/>
              <a:endCxn id="55" idx="1"/>
            </p:cNvCxnSpPr>
            <p:nvPr/>
          </p:nvCxnSpPr>
          <p:spPr>
            <a:xfrm>
              <a:off x="6402309" y="3612485"/>
              <a:ext cx="586197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5" name="Rectangle 34"/>
            <p:cNvSpPr/>
            <p:nvPr/>
          </p:nvSpPr>
          <p:spPr>
            <a:xfrm>
              <a:off x="4878309" y="3383885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Travel Path and </a:t>
              </a:r>
              <a:r>
                <a:rPr lang="en-US" sz="1100" kern="0" dirty="0" smtClean="0">
                  <a:solidFill>
                    <a:prstClr val="black"/>
                  </a:solidFill>
                  <a:latin typeface="Calibri"/>
                </a:rPr>
                <a:t>Travel Time for each Traveler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6" name="Straight Arrow Connector 29"/>
            <p:cNvCxnSpPr>
              <a:stCxn id="25" idx="2"/>
              <a:endCxn id="35" idx="0"/>
            </p:cNvCxnSpPr>
            <p:nvPr/>
          </p:nvCxnSpPr>
          <p:spPr>
            <a:xfrm rot="16200000" flipH="1">
              <a:off x="4942080" y="2685656"/>
              <a:ext cx="411872" cy="98458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4878309" y="4163483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Trip Gap Analysis</a:t>
              </a:r>
            </a:p>
          </p:txBody>
        </p:sp>
        <p:sp>
          <p:nvSpPr>
            <p:cNvPr id="15" name="Flowchart: Terminator 14"/>
            <p:cNvSpPr/>
            <p:nvPr/>
          </p:nvSpPr>
          <p:spPr bwMode="auto">
            <a:xfrm>
              <a:off x="4088760" y="5079027"/>
              <a:ext cx="1059256" cy="301752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2"/>
                  </a:solidFill>
                  <a:latin typeface="Calibri" panose="020F0502020204030204" pitchFamily="34" charset="0"/>
                </a:rPr>
                <a:t>Converged?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39" name="Straight Arrow Connector 39"/>
            <p:cNvCxnSpPr>
              <a:stCxn id="35" idx="2"/>
              <a:endCxn id="37" idx="0"/>
            </p:cNvCxnSpPr>
            <p:nvPr/>
          </p:nvCxnSpPr>
          <p:spPr>
            <a:xfrm>
              <a:off x="5640309" y="3841085"/>
              <a:ext cx="0" cy="32239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0" name="Straight Arrow Connector 29"/>
            <p:cNvCxnSpPr>
              <a:stCxn id="37" idx="2"/>
              <a:endCxn id="15" idx="0"/>
            </p:cNvCxnSpPr>
            <p:nvPr/>
          </p:nvCxnSpPr>
          <p:spPr>
            <a:xfrm rot="5400000">
              <a:off x="4900177" y="4338895"/>
              <a:ext cx="458344" cy="102192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41" name="Straight Arrow Connector 29"/>
            <p:cNvCxnSpPr>
              <a:stCxn id="33" idx="2"/>
              <a:endCxn id="15" idx="0"/>
            </p:cNvCxnSpPr>
            <p:nvPr/>
          </p:nvCxnSpPr>
          <p:spPr>
            <a:xfrm rot="16200000" flipH="1">
              <a:off x="3902819" y="4363458"/>
              <a:ext cx="459280" cy="97185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2884531" y="5772376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15 minute Link and Turn Performance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8309" y="5772376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Travel Plan</a:t>
              </a:r>
              <a:r>
                <a:rPr lang="en-US" sz="1100" kern="0" dirty="0" smtClean="0">
                  <a:solidFill>
                    <a:prstClr val="black"/>
                  </a:solidFill>
                  <a:latin typeface="Calibri"/>
                </a:rPr>
                <a:t> for each Traveler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47" name="Straight Arrow Connector 29"/>
            <p:cNvCxnSpPr>
              <a:stCxn id="15" idx="2"/>
              <a:endCxn id="45" idx="0"/>
            </p:cNvCxnSpPr>
            <p:nvPr/>
          </p:nvCxnSpPr>
          <p:spPr>
            <a:xfrm rot="5400000">
              <a:off x="3936662" y="5090649"/>
              <a:ext cx="391597" cy="971857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50" name="Straight Arrow Connector 29"/>
            <p:cNvCxnSpPr>
              <a:stCxn id="15" idx="2"/>
              <a:endCxn id="46" idx="0"/>
            </p:cNvCxnSpPr>
            <p:nvPr/>
          </p:nvCxnSpPr>
          <p:spPr>
            <a:xfrm rot="16200000" flipH="1">
              <a:off x="4933550" y="5065616"/>
              <a:ext cx="391597" cy="102192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646532" y="5251021"/>
              <a:ext cx="503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yes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8016" y="4914537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no</a:t>
              </a:r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88506" y="3383885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Select Travelers</a:t>
              </a:r>
            </a:p>
          </p:txBody>
        </p:sp>
        <p:cxnSp>
          <p:nvCxnSpPr>
            <p:cNvPr id="57" name="Straight Arrow Connector 39"/>
            <p:cNvCxnSpPr>
              <a:stCxn id="15" idx="3"/>
              <a:endCxn id="55" idx="2"/>
            </p:cNvCxnSpPr>
            <p:nvPr/>
          </p:nvCxnSpPr>
          <p:spPr>
            <a:xfrm flipV="1">
              <a:off x="5148016" y="3841085"/>
              <a:ext cx="2602490" cy="1388818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60" name="Straight Arrow Connector 39"/>
            <p:cNvCxnSpPr>
              <a:stCxn id="55" idx="0"/>
              <a:endCxn id="23" idx="3"/>
            </p:cNvCxnSpPr>
            <p:nvPr/>
          </p:nvCxnSpPr>
          <p:spPr>
            <a:xfrm rot="16200000" flipV="1">
              <a:off x="6252570" y="1885948"/>
              <a:ext cx="1647677" cy="1348197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899273" y="3392938"/>
              <a:ext cx="1524000" cy="4572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12178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Average Travel Times</a:t>
              </a:r>
            </a:p>
          </p:txBody>
        </p:sp>
        <p:cxnSp>
          <p:nvCxnSpPr>
            <p:cNvPr id="65" name="Straight Arrow Connector 39"/>
            <p:cNvCxnSpPr>
              <a:stCxn id="28" idx="1"/>
              <a:endCxn id="63" idx="3"/>
            </p:cNvCxnSpPr>
            <p:nvPr/>
          </p:nvCxnSpPr>
          <p:spPr>
            <a:xfrm flipH="1">
              <a:off x="2423273" y="3612485"/>
              <a:ext cx="461258" cy="905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5" name="Straight Arrow Connector 39"/>
            <p:cNvCxnSpPr>
              <a:stCxn id="63" idx="0"/>
              <a:endCxn id="30" idx="2"/>
            </p:cNvCxnSpPr>
            <p:nvPr/>
          </p:nvCxnSpPr>
          <p:spPr>
            <a:xfrm flipV="1">
              <a:off x="1661273" y="2972012"/>
              <a:ext cx="3569" cy="4209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054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Convergence Refinement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791075" y="1429757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Free Flow Conditions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74215" y="2261983"/>
            <a:ext cx="1524000" cy="457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Router (DUE1)</a:t>
            </a:r>
          </a:p>
        </p:txBody>
      </p:sp>
      <p:cxnSp>
        <p:nvCxnSpPr>
          <p:cNvPr id="53" name="Straight Arrow Connector 39"/>
          <p:cNvCxnSpPr>
            <a:stCxn id="51" idx="2"/>
            <a:endCxn id="52" idx="0"/>
          </p:cNvCxnSpPr>
          <p:nvPr/>
        </p:nvCxnSpPr>
        <p:spPr>
          <a:xfrm rot="16200000" flipH="1">
            <a:off x="3857132" y="1582900"/>
            <a:ext cx="375026" cy="9831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4791876" y="3054444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Travel Paths or Problems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5" name="Straight Arrow Connector 29"/>
          <p:cNvCxnSpPr>
            <a:stCxn id="52" idx="2"/>
            <a:endCxn id="54" idx="0"/>
          </p:cNvCxnSpPr>
          <p:nvPr/>
        </p:nvCxnSpPr>
        <p:spPr>
          <a:xfrm rot="16200000" flipH="1">
            <a:off x="4877415" y="2377982"/>
            <a:ext cx="335261" cy="101766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2791075" y="3054444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 minute Link Travel Times and Turn Delays</a:t>
            </a:r>
          </a:p>
        </p:txBody>
      </p:sp>
      <p:cxnSp>
        <p:nvCxnSpPr>
          <p:cNvPr id="57" name="Straight Arrow Connector 56"/>
          <p:cNvCxnSpPr>
            <a:stCxn id="52" idx="2"/>
            <a:endCxn id="56" idx="0"/>
          </p:cNvCxnSpPr>
          <p:nvPr/>
        </p:nvCxnSpPr>
        <p:spPr>
          <a:xfrm rot="5400000">
            <a:off x="3877015" y="2395243"/>
            <a:ext cx="335261" cy="98314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2" name="Straight Arrow Connector 61"/>
          <p:cNvCxnSpPr>
            <a:stCxn id="56" idx="2"/>
            <a:endCxn id="36" idx="0"/>
          </p:cNvCxnSpPr>
          <p:nvPr/>
        </p:nvCxnSpPr>
        <p:spPr>
          <a:xfrm rot="16200000" flipH="1">
            <a:off x="3868285" y="3196434"/>
            <a:ext cx="360272" cy="99069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4" name="Straight Arrow Connector 43"/>
          <p:cNvCxnSpPr>
            <a:stCxn id="54" idx="2"/>
            <a:endCxn id="36" idx="0"/>
          </p:cNvCxnSpPr>
          <p:nvPr/>
        </p:nvCxnSpPr>
        <p:spPr>
          <a:xfrm rot="5400000">
            <a:off x="4868686" y="3186726"/>
            <a:ext cx="360272" cy="10101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4791876" y="1429757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Trips by Time of Day and Mode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2" name="Straight Arrow Connector 39"/>
          <p:cNvCxnSpPr>
            <a:stCxn id="29" idx="2"/>
            <a:endCxn id="52" idx="0"/>
          </p:cNvCxnSpPr>
          <p:nvPr/>
        </p:nvCxnSpPr>
        <p:spPr>
          <a:xfrm rot="5400000">
            <a:off x="4857533" y="1565640"/>
            <a:ext cx="375026" cy="101766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3781767" y="3871916"/>
            <a:ext cx="1524000" cy="457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Router (DUE2)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91876" y="4664377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prstClr val="black"/>
                </a:solidFill>
                <a:latin typeface="Calibri"/>
              </a:rPr>
              <a:t>Travel Paths or Problems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8" name="Straight Arrow Connector 29"/>
          <p:cNvCxnSpPr>
            <a:stCxn id="36" idx="2"/>
            <a:endCxn id="37" idx="0"/>
          </p:cNvCxnSpPr>
          <p:nvPr/>
        </p:nvCxnSpPr>
        <p:spPr>
          <a:xfrm rot="16200000" flipH="1">
            <a:off x="4881191" y="3991691"/>
            <a:ext cx="335261" cy="10101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2791075" y="4664377"/>
            <a:ext cx="1524000" cy="4572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15 minute Link Travel Times and Turn Delays</a:t>
            </a:r>
          </a:p>
        </p:txBody>
      </p:sp>
      <p:cxnSp>
        <p:nvCxnSpPr>
          <p:cNvPr id="40" name="Straight Arrow Connector 56"/>
          <p:cNvCxnSpPr>
            <a:stCxn id="36" idx="2"/>
            <a:endCxn id="39" idx="0"/>
          </p:cNvCxnSpPr>
          <p:nvPr/>
        </p:nvCxnSpPr>
        <p:spPr>
          <a:xfrm rot="5400000">
            <a:off x="3880791" y="4001400"/>
            <a:ext cx="335261" cy="99069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1" name="Straight Arrow Connector 61"/>
          <p:cNvCxnSpPr>
            <a:stCxn id="39" idx="2"/>
            <a:endCxn id="45" idx="0"/>
          </p:cNvCxnSpPr>
          <p:nvPr/>
        </p:nvCxnSpPr>
        <p:spPr>
          <a:xfrm rot="16200000" flipH="1">
            <a:off x="3775515" y="4899137"/>
            <a:ext cx="606206" cy="105108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2" name="Straight Arrow Connector 43"/>
          <p:cNvCxnSpPr>
            <a:stCxn id="37" idx="2"/>
            <a:endCxn id="45" idx="0"/>
          </p:cNvCxnSpPr>
          <p:nvPr/>
        </p:nvCxnSpPr>
        <p:spPr>
          <a:xfrm rot="5400000">
            <a:off x="4775916" y="4949823"/>
            <a:ext cx="606206" cy="94971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3842161" y="5727783"/>
            <a:ext cx="1524000" cy="457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78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Router (DUE7)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3337" y="5378496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…. up to 7 times</a:t>
            </a:r>
            <a:endParaRPr lang="en-US" sz="2000" b="1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1584357" y="1642202"/>
            <a:ext cx="787652" cy="440551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7000">
                <a:schemeClr val="accent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ＭＳ Ｐゴシック" pitchFamily="1" charset="-128"/>
              </a:rPr>
              <a:t>Progressively Tighter Convergence</a:t>
            </a:r>
          </a:p>
        </p:txBody>
      </p:sp>
    </p:spTree>
    <p:extLst>
      <p:ext uri="{BB962C8B-B14F-4D97-AF65-F5344CB8AC3E}">
        <p14:creationId xmlns:p14="http://schemas.microsoft.com/office/powerpoint/2010/main" val="33404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17" y="1085890"/>
            <a:ext cx="4198130" cy="5434708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Regional DUE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7224" y="1550988"/>
            <a:ext cx="4068685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Vehicle Demand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2020 = 17.4 million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2040 = 20.1 million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Convergence Process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3" y="3477145"/>
            <a:ext cx="54578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5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7" y="1256820"/>
            <a:ext cx="41640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Northern Virginia DUE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7224" y="1550988"/>
            <a:ext cx="4068685" cy="47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rgbClr val="00408D"/>
                </a:solidFill>
                <a:latin typeface="+mn-lt"/>
                <a:ea typeface="+mn-ea"/>
              </a:rPr>
              <a:t>Vehicle Demand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2020 = 6.77 million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2040 = 7.93 million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sz="1800" b="1" kern="0" dirty="0" smtClean="0">
                <a:solidFill>
                  <a:srgbClr val="00408D"/>
                </a:solidFill>
                <a:latin typeface="+mn-lt"/>
                <a:ea typeface="+mn-ea"/>
              </a:rPr>
              <a:t>Convergence Process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 smtClean="0">
              <a:solidFill>
                <a:srgbClr val="00408D"/>
              </a:solidFill>
              <a:latin typeface="+mn-lt"/>
              <a:ea typeface="+mn-ea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2000" b="1" kern="0" dirty="0">
              <a:solidFill>
                <a:srgbClr val="00408D"/>
              </a:solidFill>
            </a:endParaRP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en-US" sz="1800" b="1" kern="0" dirty="0" smtClean="0">
              <a:solidFill>
                <a:srgbClr val="00408D"/>
              </a:solidFill>
              <a:latin typeface="+mn-lt"/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6" y="3474494"/>
            <a:ext cx="5457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5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cs typeface="Arial" charset="0"/>
              </a:rPr>
              <a:t>Impact Area Definition</a:t>
            </a:r>
            <a:endParaRPr lang="en-US" altLang="en-US" sz="2000" dirty="0">
              <a:solidFill>
                <a:srgbClr val="00408D"/>
              </a:solidFill>
              <a:cs typeface="Arial" charset="0"/>
            </a:endParaRPr>
          </a:p>
        </p:txBody>
      </p:sp>
      <p:sp>
        <p:nvSpPr>
          <p:cNvPr id="12291" name="Text Placeholder 5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/>
          </a:bodyPr>
          <a:lstStyle/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Impact areas were used for the </a:t>
            </a:r>
            <a:r>
              <a:rPr lang="en-US" sz="2000" dirty="0" smtClean="0"/>
              <a:t>detailed </a:t>
            </a:r>
            <a:r>
              <a:rPr lang="en-US" sz="2000" dirty="0" smtClean="0"/>
              <a:t>ratings to minimize any distortions in the performance measures related to random effects that are unrelated to the project improvement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2020 and 2040 TPB model results were used to </a:t>
            </a:r>
            <a:r>
              <a:rPr lang="en-US" sz="2000" dirty="0" smtClean="0"/>
              <a:t>estimate </a:t>
            </a:r>
            <a:r>
              <a:rPr lang="en-US" sz="2000" dirty="0" smtClean="0"/>
              <a:t>the impact area for each </a:t>
            </a:r>
            <a:r>
              <a:rPr lang="en-US" sz="2000" dirty="0" smtClean="0"/>
              <a:t>project</a:t>
            </a:r>
            <a:endParaRPr lang="en-US" sz="2000" dirty="0"/>
          </a:p>
          <a:p>
            <a:pPr marL="857250" lvl="2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408D"/>
                </a:solidFill>
              </a:rPr>
              <a:t>Change </a:t>
            </a:r>
            <a:r>
              <a:rPr lang="en-US" sz="1800" dirty="0">
                <a:solidFill>
                  <a:srgbClr val="00408D"/>
                </a:solidFill>
              </a:rPr>
              <a:t>in </a:t>
            </a:r>
            <a:r>
              <a:rPr lang="en-US" sz="1800" dirty="0" smtClean="0">
                <a:solidFill>
                  <a:srgbClr val="00408D"/>
                </a:solidFill>
              </a:rPr>
              <a:t>peak period volume &gt; 250 vehicles or 20% (100+ vehicles)</a:t>
            </a:r>
            <a:endParaRPr lang="en-US" sz="1800" dirty="0">
              <a:solidFill>
                <a:srgbClr val="00408D"/>
              </a:solidFill>
            </a:endParaRPr>
          </a:p>
          <a:p>
            <a:pPr marL="857250" lvl="2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1800" dirty="0" smtClean="0"/>
              <a:t>The area was defined using </a:t>
            </a:r>
            <a:r>
              <a:rPr lang="en-US" sz="1800" dirty="0"/>
              <a:t>TAZ </a:t>
            </a:r>
            <a:r>
              <a:rPr lang="en-US" sz="1800" dirty="0" smtClean="0"/>
              <a:t>boundaries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/>
              <a:t>The </a:t>
            </a:r>
            <a:r>
              <a:rPr lang="en-US" sz="2000" dirty="0" smtClean="0"/>
              <a:t>impact </a:t>
            </a:r>
            <a:r>
              <a:rPr lang="en-US" sz="2000" dirty="0"/>
              <a:t>areas </a:t>
            </a:r>
            <a:r>
              <a:rPr lang="en-US" sz="2000" dirty="0" smtClean="0"/>
              <a:t>were </a:t>
            </a:r>
            <a:r>
              <a:rPr lang="en-US" sz="2000" dirty="0"/>
              <a:t>modified </a:t>
            </a:r>
            <a:r>
              <a:rPr lang="en-US" sz="2000" dirty="0" smtClean="0"/>
              <a:t>for the detailed analysis to </a:t>
            </a:r>
            <a:r>
              <a:rPr lang="en-US" sz="2000" dirty="0"/>
              <a:t>more effectively capture links and alternate routes that could potentially be effected by project-related changes</a:t>
            </a:r>
          </a:p>
          <a:p>
            <a:pPr marL="457200" lvl="1" indent="-274638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693A-554E-4ADC-9FFF-F2D8816EEF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Ttemplate1">
  <a:themeElements>
    <a:clrScheme name="VDOTtemplate1 1">
      <a:dk1>
        <a:srgbClr val="0060AA"/>
      </a:dk1>
      <a:lt1>
        <a:srgbClr val="FFFFFF"/>
      </a:lt1>
      <a:dk2>
        <a:srgbClr val="F47735"/>
      </a:dk2>
      <a:lt2>
        <a:srgbClr val="2D2015"/>
      </a:lt2>
      <a:accent1>
        <a:srgbClr val="F47735"/>
      </a:accent1>
      <a:accent2>
        <a:srgbClr val="F79A68"/>
      </a:accent2>
      <a:accent3>
        <a:srgbClr val="FFFFFF"/>
      </a:accent3>
      <a:accent4>
        <a:srgbClr val="005191"/>
      </a:accent4>
      <a:accent5>
        <a:srgbClr val="F8BDAE"/>
      </a:accent5>
      <a:accent6>
        <a:srgbClr val="E08B5E"/>
      </a:accent6>
      <a:hlink>
        <a:srgbClr val="0060AA"/>
      </a:hlink>
      <a:folHlink>
        <a:srgbClr val="949CA1"/>
      </a:folHlink>
    </a:clrScheme>
    <a:fontScheme name="VDOTtemplat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DOTtemplate1 1">
        <a:dk1>
          <a:srgbClr val="0060AA"/>
        </a:dk1>
        <a:lt1>
          <a:srgbClr val="FFFFFF"/>
        </a:lt1>
        <a:dk2>
          <a:srgbClr val="F47735"/>
        </a:dk2>
        <a:lt2>
          <a:srgbClr val="2D2015"/>
        </a:lt2>
        <a:accent1>
          <a:srgbClr val="F47735"/>
        </a:accent1>
        <a:accent2>
          <a:srgbClr val="F79A68"/>
        </a:accent2>
        <a:accent3>
          <a:srgbClr val="FFFFFF"/>
        </a:accent3>
        <a:accent4>
          <a:srgbClr val="005191"/>
        </a:accent4>
        <a:accent5>
          <a:srgbClr val="F8BDAE"/>
        </a:accent5>
        <a:accent6>
          <a:srgbClr val="E08B5E"/>
        </a:accent6>
        <a:hlink>
          <a:srgbClr val="0060A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24017</TotalTime>
  <Words>1304</Words>
  <Application>Microsoft Office PowerPoint</Application>
  <PresentationFormat>On-screen Show (4:3)</PresentationFormat>
  <Paragraphs>188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VDOTtemplate1</vt:lpstr>
      <vt:lpstr>David B. Roden, Senior Consulting Manager </vt:lpstr>
      <vt:lpstr>PowerPoint Presentation</vt:lpstr>
      <vt:lpstr>Detailed Rating Overview</vt:lpstr>
      <vt:lpstr>TRANSIMS Dynamic User Equilibrium</vt:lpstr>
      <vt:lpstr>Dynamic User Equilibrium Process</vt:lpstr>
      <vt:lpstr>Convergence Refinement Iterations</vt:lpstr>
      <vt:lpstr>Regional DUE Model</vt:lpstr>
      <vt:lpstr>Northern Virginia DUE Model</vt:lpstr>
      <vt:lpstr>Impact Area Definition</vt:lpstr>
      <vt:lpstr>Impact Area Applications</vt:lpstr>
      <vt:lpstr>Project Specific Subarea DUE Model</vt:lpstr>
      <vt:lpstr>Volume Changes</vt:lpstr>
      <vt:lpstr>Volume and Speed Profiles</vt:lpstr>
      <vt:lpstr>Performance Measure Summary</vt:lpstr>
      <vt:lpstr>Transit Impact Analysis Process</vt:lpstr>
      <vt:lpstr>Emergency Mobility Process</vt:lpstr>
      <vt:lpstr>Access to Jobs</vt:lpstr>
      <vt:lpstr>Evaluation Performance Measure Weights</vt:lpstr>
      <vt:lpstr>Evaluation and Rating Process</vt:lpstr>
      <vt:lpstr>Projects Sorted by 2020+2040 Ratings</vt:lpstr>
      <vt:lpstr>Projects Sorted by Congestion Rating / Cost </vt:lpstr>
      <vt:lpstr>NVTA Project Selection Process</vt:lpstr>
      <vt:lpstr>Sorted NVTA Project Scores</vt:lpstr>
    </vt:vector>
  </TitlesOfParts>
  <Company>Virginia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robert.perry</dc:creator>
  <cp:lastModifiedBy>Roden, David</cp:lastModifiedBy>
  <cp:revision>1434</cp:revision>
  <cp:lastPrinted>2015-01-15T06:37:32Z</cp:lastPrinted>
  <dcterms:created xsi:type="dcterms:W3CDTF">2007-05-23T14:07:31Z</dcterms:created>
  <dcterms:modified xsi:type="dcterms:W3CDTF">2015-05-14T18:29:31Z</dcterms:modified>
</cp:coreProperties>
</file>