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notesSlides/notesSlide15.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16.xml" ContentType="application/vnd.openxmlformats-officedocument.presentationml.notesSlide+xml"/>
  <Override PartName="/ppt/charts/chart4.xml" ContentType="application/vnd.openxmlformats-officedocument.drawingml.chart+xml"/>
  <Override PartName="/ppt/notesSlides/notesSlide17.xml" ContentType="application/vnd.openxmlformats-officedocument.presentationml.notesSlide+xml"/>
  <Override PartName="/ppt/charts/chart5.xml" ContentType="application/vnd.openxmlformats-officedocument.drawingml.chart+xml"/>
  <Override PartName="/ppt/theme/themeOverride3.xml" ContentType="application/vnd.openxmlformats-officedocument.themeOverride+xml"/>
  <Override PartName="/ppt/notesSlides/notesSlide18.xml" ContentType="application/vnd.openxmlformats-officedocument.presentationml.notesSlide+xml"/>
  <Override PartName="/ppt/charts/chart6.xml" ContentType="application/vnd.openxmlformats-officedocument.drawingml.chart+xml"/>
  <Override PartName="/ppt/theme/themeOverride4.xml" ContentType="application/vnd.openxmlformats-officedocument.themeOverride+xml"/>
  <Override PartName="/ppt/notesSlides/notesSlide19.xml" ContentType="application/vnd.openxmlformats-officedocument.presentationml.notesSlide+xml"/>
  <Override PartName="/ppt/charts/chart7.xml" ContentType="application/vnd.openxmlformats-officedocument.drawingml.chart+xml"/>
  <Override PartName="/ppt/theme/themeOverride5.xml" ContentType="application/vnd.openxmlformats-officedocument.themeOverride+xml"/>
  <Override PartName="/ppt/charts/chart8.xml" ContentType="application/vnd.openxmlformats-officedocument.drawingml.chart+xml"/>
  <Override PartName="/ppt/theme/themeOverride6.xml" ContentType="application/vnd.openxmlformats-officedocument.themeOverride+xml"/>
  <Override PartName="/ppt/notesSlides/notesSlide20.xml" ContentType="application/vnd.openxmlformats-officedocument.presentationml.notesSlide+xml"/>
  <Override PartName="/ppt/charts/chart9.xml" ContentType="application/vnd.openxmlformats-officedocument.drawingml.chart+xml"/>
  <Override PartName="/ppt/theme/themeOverride7.xml" ContentType="application/vnd.openxmlformats-officedocument.themeOverride+xml"/>
  <Override PartName="/ppt/charts/chart10.xml" ContentType="application/vnd.openxmlformats-officedocument.drawingml.chart+xml"/>
  <Override PartName="/ppt/theme/themeOverride8.xml" ContentType="application/vnd.openxmlformats-officedocument.themeOverride+xml"/>
  <Override PartName="/ppt/drawings/drawing1.xml" ContentType="application/vnd.openxmlformats-officedocument.drawingml.chartshapes+xml"/>
  <Override PartName="/ppt/notesSlides/notesSlide21.xml" ContentType="application/vnd.openxmlformats-officedocument.presentationml.notesSlide+xml"/>
  <Override PartName="/ppt/charts/chart11.xml" ContentType="application/vnd.openxmlformats-officedocument.drawingml.chart+xml"/>
  <Override PartName="/ppt/theme/themeOverride9.xml" ContentType="application/vnd.openxmlformats-officedocument.themeOverride+xml"/>
  <Override PartName="/ppt/notesSlides/notesSlide22.xml" ContentType="application/vnd.openxmlformats-officedocument.presentationml.notesSlide+xml"/>
  <Override PartName="/ppt/charts/chart12.xml" ContentType="application/vnd.openxmlformats-officedocument.drawingml.chart+xml"/>
  <Override PartName="/ppt/theme/themeOverride10.xml" ContentType="application/vnd.openxmlformats-officedocument.themeOverr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0" r:id="rId1"/>
  </p:sldMasterIdLst>
  <p:notesMasterIdLst>
    <p:notesMasterId r:id="rId26"/>
  </p:notesMasterIdLst>
  <p:handoutMasterIdLst>
    <p:handoutMasterId r:id="rId27"/>
  </p:handoutMasterIdLst>
  <p:sldIdLst>
    <p:sldId id="257" r:id="rId2"/>
    <p:sldId id="259" r:id="rId3"/>
    <p:sldId id="287" r:id="rId4"/>
    <p:sldId id="279" r:id="rId5"/>
    <p:sldId id="290" r:id="rId6"/>
    <p:sldId id="282" r:id="rId7"/>
    <p:sldId id="291" r:id="rId8"/>
    <p:sldId id="294" r:id="rId9"/>
    <p:sldId id="292" r:id="rId10"/>
    <p:sldId id="293" r:id="rId11"/>
    <p:sldId id="297" r:id="rId12"/>
    <p:sldId id="296" r:id="rId13"/>
    <p:sldId id="298" r:id="rId14"/>
    <p:sldId id="299" r:id="rId15"/>
    <p:sldId id="300" r:id="rId16"/>
    <p:sldId id="301" r:id="rId17"/>
    <p:sldId id="302" r:id="rId18"/>
    <p:sldId id="304" r:id="rId19"/>
    <p:sldId id="305" r:id="rId20"/>
    <p:sldId id="295" r:id="rId21"/>
    <p:sldId id="306" r:id="rId22"/>
    <p:sldId id="303" r:id="rId23"/>
    <p:sldId id="307" r:id="rId24"/>
    <p:sldId id="308" r:id="rId25"/>
  </p:sldIdLst>
  <p:sldSz cx="9144000" cy="6858000" type="screen4x3"/>
  <p:notesSz cx="7010400" cy="9296400"/>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000"/>
    <a:srgbClr val="E6AF00"/>
    <a:srgbClr val="5AA2AE"/>
    <a:srgbClr val="004573"/>
    <a:srgbClr val="7F8FA9"/>
    <a:srgbClr val="ACCBF9"/>
    <a:srgbClr val="FFFF99"/>
    <a:srgbClr val="DDDDDD"/>
    <a:srgbClr val="FF66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horzBarState="maximized">
    <p:restoredLeft sz="15620"/>
    <p:restoredTop sz="85930" autoAdjust="0"/>
  </p:normalViewPr>
  <p:slideViewPr>
    <p:cSldViewPr snapToGrid="0" snapToObjects="1" showGuides="1">
      <p:cViewPr>
        <p:scale>
          <a:sx n="80" d="100"/>
          <a:sy n="80" d="100"/>
        </p:scale>
        <p:origin x="-1878" y="-714"/>
      </p:cViewPr>
      <p:guideLst>
        <p:guide orient="horz" pos="936"/>
        <p:guide pos="342"/>
      </p:guideLst>
    </p:cSldViewPr>
  </p:slideViewPr>
  <p:notesTextViewPr>
    <p:cViewPr>
      <p:scale>
        <a:sx n="100" d="100"/>
        <a:sy n="100" d="100"/>
      </p:scale>
      <p:origin x="0" y="0"/>
    </p:cViewPr>
  </p:notesTextViewPr>
  <p:sorterViewPr>
    <p:cViewPr>
      <p:scale>
        <a:sx n="100" d="100"/>
        <a:sy n="100" d="100"/>
      </p:scale>
      <p:origin x="0" y="1446"/>
    </p:cViewPr>
  </p:sorterViewPr>
  <p:notesViewPr>
    <p:cSldViewPr snapToGrid="0" snapToObjects="1">
      <p:cViewPr>
        <p:scale>
          <a:sx n="70" d="100"/>
          <a:sy n="70" d="100"/>
        </p:scale>
        <p:origin x="-1746" y="5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camfp01.camsys.local\projectsC\8643%20-%20NCHRP_2538_MOVESData\001\Phase%202\Task%207%20-%20Data%20Analysis\Speed%20Comparisons.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amsys.local\data\NasuniData\Proj\CAM\8643%20-%20NCHRP_2538_MOVESData\001\Phase%202\Task%207%20-%20Data%20Analysis\Speed%20Comparisons\Speed%20Comparisons.xlsx" TargetMode="External"/><Relationship Id="rId1" Type="http://schemas.openxmlformats.org/officeDocument/2006/relationships/themeOverride" Target="../theme/themeOverride8.xml"/></Relationships>
</file>

<file path=ppt/charts/_rels/chart11.xml.rels><?xml version="1.0" encoding="UTF-8" standalone="yes"?>
<Relationships xmlns="http://schemas.openxmlformats.org/package/2006/relationships"><Relationship Id="rId2" Type="http://schemas.openxmlformats.org/officeDocument/2006/relationships/oleObject" Target="file:///\\camsys.local\data\NasuniData\Proj\CAM\8643%20-%20NCHRP_2538_MOVESData\001\Phase%202\Task%207%20-%20Data%20Analysis\Speed%20Comparisons\Speed-VC%20curves%202.xlsx" TargetMode="External"/><Relationship Id="rId1" Type="http://schemas.openxmlformats.org/officeDocument/2006/relationships/themeOverride" Target="../theme/themeOverride9.xml"/></Relationships>
</file>

<file path=ppt/charts/_rels/chart12.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0.xml"/></Relationships>
</file>

<file path=ppt/charts/_rels/chart2.xml.rels><?xml version="1.0" encoding="UTF-8" standalone="yes"?>
<Relationships xmlns="http://schemas.openxmlformats.org/package/2006/relationships"><Relationship Id="rId1" Type="http://schemas.openxmlformats.org/officeDocument/2006/relationships/oleObject" Target="file:///\\camfp01.camsys.local\projectsC\8643%20-%20NCHRP_2538_MOVESData\001\Phase%202\Task%207%20-%20Data%20Analysis\Speed%20Comparisons.xlsx" TargetMode="External"/></Relationships>
</file>

<file path=ppt/charts/_rels/chart3.xml.rels><?xml version="1.0" encoding="UTF-8" standalone="yes"?>
<Relationships xmlns="http://schemas.openxmlformats.org/package/2006/relationships"><Relationship Id="rId2" Type="http://schemas.openxmlformats.org/officeDocument/2006/relationships/oleObject" Target="file:///\\camsys.local\data\NasuniData\Proj\CAM\8643%20-%20NCHRP_2538_MOVESData\001\Phase%202\Task%207%20-%20Data%20Analysis\Speed%20Comparisons\Speed%20Comparisons.xlsx" TargetMode="External"/><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1" Type="http://schemas.openxmlformats.org/officeDocument/2006/relationships/oleObject" Target="file:///\\camfp01.camsys.local\projectsC\8643%20-%20NCHRP_2538_MOVESData\001\Phase%202\Task%207%20-%20Data%20Analysis\Speed%20Comparisons.xlsx"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file:///\\camsys.local\data\NasuniData\Proj\CAM\8643%20-%20NCHRP_2538_MOVESData\001\Phase%202\Task%207%20-%20Data%20Analysis\Speed%20Comparisons\Speed%20Comparisons.xlsx" TargetMode="External"/><Relationship Id="rId1" Type="http://schemas.openxmlformats.org/officeDocument/2006/relationships/themeOverride" Target="../theme/themeOverride3.xml"/></Relationships>
</file>

<file path=ppt/charts/_rels/chart6.xml.rels><?xml version="1.0" encoding="UTF-8" standalone="yes"?>
<Relationships xmlns="http://schemas.openxmlformats.org/package/2006/relationships"><Relationship Id="rId2" Type="http://schemas.openxmlformats.org/officeDocument/2006/relationships/oleObject" Target="file:///\\camfp01.camsys.local\projectsC\8643%20-%20NCHRP_2538_MOVESData\001\Phase%202\Task%207%20-%20Data%20Analysis\Speed%20Comparisons.xlsx" TargetMode="External"/><Relationship Id="rId1" Type="http://schemas.openxmlformats.org/officeDocument/2006/relationships/themeOverride" Target="../theme/themeOverride4.xml"/></Relationships>
</file>

<file path=ppt/charts/_rels/chart7.xml.rels><?xml version="1.0" encoding="UTF-8" standalone="yes"?>
<Relationships xmlns="http://schemas.openxmlformats.org/package/2006/relationships"><Relationship Id="rId2" Type="http://schemas.openxmlformats.org/officeDocument/2006/relationships/oleObject" Target="file:///\\camsys.local\data\NasuniData\Proj\CAM\8643%20-%20NCHRP_2538_MOVESData\001\Phase%202\Task%207%20-%20Data%20Analysis\Speed%20Comparisons\Speed%20Comparisons.xlsx" TargetMode="External"/><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2" Type="http://schemas.openxmlformats.org/officeDocument/2006/relationships/oleObject" Target="file:///\\camsys.local\data\NasuniData\Proj\CAM\8643%20-%20NCHRP_2538_MOVESData\001\Phase%202\Task%207%20-%20Data%20Analysis\Speed%20Comparisons\Speed%20Comparisons.xlsx" TargetMode="External"/><Relationship Id="rId1" Type="http://schemas.openxmlformats.org/officeDocument/2006/relationships/themeOverride" Target="../theme/themeOverride6.xml"/></Relationships>
</file>

<file path=ppt/charts/_rels/chart9.xml.rels><?xml version="1.0" encoding="UTF-8" standalone="yes"?>
<Relationships xmlns="http://schemas.openxmlformats.org/package/2006/relationships"><Relationship Id="rId2" Type="http://schemas.openxmlformats.org/officeDocument/2006/relationships/oleObject" Target="file:///\\camsys.local\data\NasuniData\Proj\CAM\8643%20-%20NCHRP_2538_MOVESData\001\Phase%202\Task%207%20-%20Data%20Analysis\Speed%20Comparisons\Speed%20Comparisons.xlsx" TargetMode="External"/><Relationship Id="rId1" Type="http://schemas.openxmlformats.org/officeDocument/2006/relationships/themeOverride" Target="../theme/themeOverrid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4584827477431397"/>
          <c:y val="5.4260047179125546E-2"/>
          <c:w val="0.84603183482800837"/>
          <c:h val="0.67577576935138073"/>
        </c:manualLayout>
      </c:layout>
      <c:lineChart>
        <c:grouping val="standard"/>
        <c:varyColors val="0"/>
        <c:ser>
          <c:idx val="1"/>
          <c:order val="0"/>
          <c:tx>
            <c:v>NOx</c:v>
          </c:tx>
          <c:spPr>
            <a:ln w="50800">
              <a:solidFill>
                <a:srgbClr val="ACCBF9"/>
              </a:solidFill>
            </a:ln>
          </c:spPr>
          <c:marker>
            <c:symbol val="square"/>
            <c:size val="9"/>
            <c:spPr>
              <a:solidFill>
                <a:srgbClr val="ACCBF9"/>
              </a:solidFill>
              <a:ln>
                <a:noFill/>
              </a:ln>
            </c:spPr>
          </c:marker>
          <c:cat>
            <c:numRef>
              <c:f>Emissions_All!$A$6:$A$21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Emissions_All!$E$6:$E$21</c:f>
              <c:numCache>
                <c:formatCode>0%</c:formatCode>
                <c:ptCount val="16"/>
                <c:pt idx="0">
                  <c:v>4.9647137955511829</c:v>
                </c:pt>
                <c:pt idx="1">
                  <c:v>2.9552968580515411</c:v>
                </c:pt>
                <c:pt idx="2">
                  <c:v>1.9916125831512255</c:v>
                </c:pt>
                <c:pt idx="3">
                  <c:v>1.6606123398101247</c:v>
                </c:pt>
                <c:pt idx="4">
                  <c:v>1.4449867321146737</c:v>
                </c:pt>
                <c:pt idx="5">
                  <c:v>1.2950701431471825</c:v>
                </c:pt>
                <c:pt idx="6">
                  <c:v>1.1590730935757401</c:v>
                </c:pt>
                <c:pt idx="7">
                  <c:v>1.0558533369400953</c:v>
                </c:pt>
                <c:pt idx="8">
                  <c:v>1.0189709027813971</c:v>
                </c:pt>
                <c:pt idx="9">
                  <c:v>1</c:v>
                </c:pt>
                <c:pt idx="10">
                  <c:v>1.0014759058816896</c:v>
                </c:pt>
                <c:pt idx="11">
                  <c:v>1.0016831480095965</c:v>
                </c:pt>
                <c:pt idx="12">
                  <c:v>1.0042255641914106</c:v>
                </c:pt>
                <c:pt idx="13">
                  <c:v>1.0407186862176301</c:v>
                </c:pt>
                <c:pt idx="14">
                  <c:v>1.1008311261221997</c:v>
                </c:pt>
                <c:pt idx="15">
                  <c:v>1.1522870649058798</c:v>
                </c:pt>
              </c:numCache>
            </c:numRef>
          </c:val>
          <c:smooth val="0"/>
        </c:ser>
        <c:ser>
          <c:idx val="2"/>
          <c:order val="1"/>
          <c:tx>
            <c:v>VOC</c:v>
          </c:tx>
          <c:spPr>
            <a:ln w="50800">
              <a:solidFill>
                <a:srgbClr val="5AA2AE"/>
              </a:solidFill>
            </a:ln>
          </c:spPr>
          <c:marker>
            <c:symbol val="triangle"/>
            <c:size val="9"/>
            <c:spPr>
              <a:solidFill>
                <a:srgbClr val="5AA2AE"/>
              </a:solidFill>
              <a:ln>
                <a:noFill/>
              </a:ln>
            </c:spPr>
          </c:marker>
          <c:cat>
            <c:numRef>
              <c:f>Emissions_All!$A$6:$A$21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Emissions_All!$E$47:$E$62</c:f>
              <c:numCache>
                <c:formatCode>0%</c:formatCode>
                <c:ptCount val="16"/>
                <c:pt idx="0">
                  <c:v>14.108708959624838</c:v>
                </c:pt>
                <c:pt idx="1">
                  <c:v>7.3917001035562615</c:v>
                </c:pt>
                <c:pt idx="2">
                  <c:v>4.0587828822212986</c:v>
                </c:pt>
                <c:pt idx="3">
                  <c:v>2.9527359622940361</c:v>
                </c:pt>
                <c:pt idx="4">
                  <c:v>2.3800149505823374</c:v>
                </c:pt>
                <c:pt idx="5">
                  <c:v>2.0000209419406785</c:v>
                </c:pt>
                <c:pt idx="6">
                  <c:v>1.7263060551739968</c:v>
                </c:pt>
                <c:pt idx="7">
                  <c:v>1.5130012230584182</c:v>
                </c:pt>
                <c:pt idx="8">
                  <c:v>1.3536892950607371</c:v>
                </c:pt>
                <c:pt idx="9">
                  <c:v>1.2341840696784177</c:v>
                </c:pt>
                <c:pt idx="10">
                  <c:v>1.145628946604841</c:v>
                </c:pt>
                <c:pt idx="11">
                  <c:v>1.0789882555796979</c:v>
                </c:pt>
                <c:pt idx="12">
                  <c:v>1.0294141827493546</c:v>
                </c:pt>
                <c:pt idx="13">
                  <c:v>1</c:v>
                </c:pt>
                <c:pt idx="14">
                  <c:v>1.0017769154860989</c:v>
                </c:pt>
                <c:pt idx="15">
                  <c:v>1.0525218145897102</c:v>
                </c:pt>
              </c:numCache>
            </c:numRef>
          </c:val>
          <c:smooth val="0"/>
        </c:ser>
        <c:ser>
          <c:idx val="3"/>
          <c:order val="2"/>
          <c:tx>
            <c:v>CO2e</c:v>
          </c:tx>
          <c:spPr>
            <a:ln w="50800">
              <a:solidFill>
                <a:srgbClr val="7F8FA9"/>
              </a:solidFill>
            </a:ln>
          </c:spPr>
          <c:marker>
            <c:symbol val="x"/>
            <c:size val="9"/>
            <c:spPr>
              <a:ln>
                <a:solidFill>
                  <a:srgbClr val="7F8FA9"/>
                </a:solidFill>
              </a:ln>
            </c:spPr>
          </c:marker>
          <c:cat>
            <c:numRef>
              <c:f>Emissions_All!$A$6:$A$21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Emissions_All!$E$67:$E$82</c:f>
              <c:numCache>
                <c:formatCode>0%</c:formatCode>
                <c:ptCount val="16"/>
                <c:pt idx="0">
                  <c:v>6.456671538437301</c:v>
                </c:pt>
                <c:pt idx="1">
                  <c:v>3.5748131881981964</c:v>
                </c:pt>
                <c:pt idx="2">
                  <c:v>2.1856362750587155</c:v>
                </c:pt>
                <c:pt idx="3">
                  <c:v>1.7453639406565014</c:v>
                </c:pt>
                <c:pt idx="4">
                  <c:v>1.5085328699091816</c:v>
                </c:pt>
                <c:pt idx="5">
                  <c:v>1.3490369163873275</c:v>
                </c:pt>
                <c:pt idx="6">
                  <c:v>1.2187182638075917</c:v>
                </c:pt>
                <c:pt idx="7">
                  <c:v>1.1282632986007595</c:v>
                </c:pt>
                <c:pt idx="8">
                  <c:v>1.0847712328003469</c:v>
                </c:pt>
                <c:pt idx="9">
                  <c:v>1.0522685242413006</c:v>
                </c:pt>
                <c:pt idx="10">
                  <c:v>1.0247224181433463</c:v>
                </c:pt>
                <c:pt idx="11">
                  <c:v>1.0061224341402053</c:v>
                </c:pt>
                <c:pt idx="12">
                  <c:v>1</c:v>
                </c:pt>
                <c:pt idx="13">
                  <c:v>1.0147461952925607</c:v>
                </c:pt>
                <c:pt idx="14">
                  <c:v>1.0509160625428704</c:v>
                </c:pt>
                <c:pt idx="15">
                  <c:v>1.0959278299291533</c:v>
                </c:pt>
              </c:numCache>
            </c:numRef>
          </c:val>
          <c:smooth val="0"/>
        </c:ser>
        <c:ser>
          <c:idx val="0"/>
          <c:order val="3"/>
          <c:tx>
            <c:v>PM2.5 (trucks)</c:v>
          </c:tx>
          <c:spPr>
            <a:ln w="50800">
              <a:solidFill>
                <a:srgbClr val="004573"/>
              </a:solidFill>
            </a:ln>
          </c:spPr>
          <c:marker>
            <c:symbol val="diamond"/>
            <c:size val="9"/>
            <c:spPr>
              <a:solidFill>
                <a:srgbClr val="004573"/>
              </a:solidFill>
            </c:spPr>
          </c:marker>
          <c:val>
            <c:numRef>
              <c:f>Emissions_CLHT!$E$87:$E$102</c:f>
              <c:numCache>
                <c:formatCode>0%</c:formatCode>
                <c:ptCount val="16"/>
                <c:pt idx="0">
                  <c:v>8.6268160844636235</c:v>
                </c:pt>
                <c:pt idx="1">
                  <c:v>4.3133998348678366</c:v>
                </c:pt>
                <c:pt idx="2">
                  <c:v>2.8064079814973186</c:v>
                </c:pt>
                <c:pt idx="3">
                  <c:v>2.8196054227695257</c:v>
                </c:pt>
                <c:pt idx="4">
                  <c:v>2.6273725437411461</c:v>
                </c:pt>
                <c:pt idx="5">
                  <c:v>2.5008182741883331</c:v>
                </c:pt>
                <c:pt idx="6">
                  <c:v>2.4400493098427631</c:v>
                </c:pt>
                <c:pt idx="7">
                  <c:v>1.7831827829201472</c:v>
                </c:pt>
                <c:pt idx="8">
                  <c:v>1.663667148712511</c:v>
                </c:pt>
                <c:pt idx="9">
                  <c:v>1.5707121858015887</c:v>
                </c:pt>
                <c:pt idx="10">
                  <c:v>1.3537981218268278</c:v>
                </c:pt>
                <c:pt idx="11">
                  <c:v>1.1008143346536245</c:v>
                </c:pt>
                <c:pt idx="12">
                  <c:v>1</c:v>
                </c:pt>
                <c:pt idx="13">
                  <c:v>1.0619573906491862</c:v>
                </c:pt>
                <c:pt idx="14">
                  <c:v>1.1150656014602542</c:v>
                </c:pt>
                <c:pt idx="15">
                  <c:v>1.0816484982986134</c:v>
                </c:pt>
              </c:numCache>
            </c:numRef>
          </c:val>
          <c:smooth val="0"/>
        </c:ser>
        <c:dLbls>
          <c:showLegendKey val="0"/>
          <c:showVal val="0"/>
          <c:showCatName val="0"/>
          <c:showSerName val="0"/>
          <c:showPercent val="0"/>
          <c:showBubbleSize val="0"/>
        </c:dLbls>
        <c:marker val="1"/>
        <c:smooth val="0"/>
        <c:axId val="83736448"/>
        <c:axId val="83747200"/>
      </c:lineChart>
      <c:catAx>
        <c:axId val="83736448"/>
        <c:scaling>
          <c:orientation val="minMax"/>
        </c:scaling>
        <c:delete val="0"/>
        <c:axPos val="b"/>
        <c:title>
          <c:tx>
            <c:rich>
              <a:bodyPr/>
              <a:lstStyle/>
              <a:p>
                <a:pPr>
                  <a:defRPr/>
                </a:pPr>
                <a:r>
                  <a:rPr lang="en-US" dirty="0"/>
                  <a:t>Speed (mph)</a:t>
                </a:r>
              </a:p>
            </c:rich>
          </c:tx>
          <c:layout>
            <c:manualLayout>
              <c:xMode val="edge"/>
              <c:yMode val="edge"/>
              <c:x val="0.49440974909283075"/>
              <c:y val="0.82477685381383359"/>
            </c:manualLayout>
          </c:layout>
          <c:overlay val="0"/>
        </c:title>
        <c:numFmt formatCode="General" sourceLinked="1"/>
        <c:majorTickMark val="cross"/>
        <c:minorTickMark val="none"/>
        <c:tickLblPos val="nextTo"/>
        <c:spPr>
          <a:noFill/>
          <a:ln w="6350">
            <a:solidFill>
              <a:srgbClr val="004573"/>
            </a:solidFill>
          </a:ln>
        </c:spPr>
        <c:crossAx val="83747200"/>
        <c:crosses val="autoZero"/>
        <c:auto val="1"/>
        <c:lblAlgn val="ctr"/>
        <c:lblOffset val="100"/>
        <c:noMultiLvlLbl val="0"/>
      </c:catAx>
      <c:valAx>
        <c:axId val="83747200"/>
        <c:scaling>
          <c:orientation val="minMax"/>
          <c:max val="4"/>
        </c:scaling>
        <c:delete val="0"/>
        <c:axPos val="l"/>
        <c:title>
          <c:tx>
            <c:rich>
              <a:bodyPr rot="-5400000" vert="horz"/>
              <a:lstStyle/>
              <a:p>
                <a:pPr>
                  <a:defRPr/>
                </a:pPr>
                <a:r>
                  <a:rPr lang="en-US" dirty="0"/>
                  <a:t>Emissions Relative to Lowest </a:t>
                </a:r>
              </a:p>
            </c:rich>
          </c:tx>
          <c:layout>
            <c:manualLayout>
              <c:xMode val="edge"/>
              <c:yMode val="edge"/>
              <c:x val="1.6668458251592275E-3"/>
              <c:y val="0.12890277139850778"/>
            </c:manualLayout>
          </c:layout>
          <c:overlay val="0"/>
        </c:title>
        <c:numFmt formatCode="0%" sourceLinked="1"/>
        <c:majorTickMark val="cross"/>
        <c:minorTickMark val="none"/>
        <c:tickLblPos val="nextTo"/>
        <c:spPr>
          <a:noFill/>
          <a:ln w="6350">
            <a:solidFill>
              <a:srgbClr val="004573"/>
            </a:solidFill>
          </a:ln>
        </c:spPr>
        <c:crossAx val="83736448"/>
        <c:crosses val="autoZero"/>
        <c:crossBetween val="between"/>
      </c:valAx>
      <c:spPr>
        <a:noFill/>
        <a:ln w="25400">
          <a:noFill/>
        </a:ln>
      </c:spPr>
    </c:plotArea>
    <c:legend>
      <c:legendPos val="b"/>
      <c:layout>
        <c:manualLayout>
          <c:xMode val="edge"/>
          <c:yMode val="edge"/>
          <c:x val="0.28356780004331505"/>
          <c:y val="0.89931149638253605"/>
          <c:w val="0.55528455284552847"/>
          <c:h val="6.8300524934383197E-2"/>
        </c:manualLayout>
      </c:layout>
      <c:overlay val="0"/>
      <c:spPr>
        <a:noFill/>
        <a:ln w="12700">
          <a:solidFill>
            <a:srgbClr val="004573"/>
          </a:solidFill>
        </a:ln>
        <a:effectLst/>
      </c:spPr>
    </c:legend>
    <c:plotVisOnly val="1"/>
    <c:dispBlanksAs val="gap"/>
    <c:showDLblsOverMax val="0"/>
  </c:chart>
  <c:spPr>
    <a:noFill/>
    <a:ln>
      <a:noFill/>
    </a:ln>
  </c:spPr>
  <c:txPr>
    <a:bodyPr/>
    <a:lstStyle/>
    <a:p>
      <a:pPr>
        <a:defRPr sz="1600">
          <a:solidFill>
            <a:srgbClr val="004573"/>
          </a:solidFill>
          <a:latin typeface="+mn-lt"/>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593285214348207"/>
          <c:y val="3.8548053780229172E-2"/>
          <c:w val="0.83656964907511699"/>
          <c:h val="0.73073231756658941"/>
        </c:manualLayout>
      </c:layout>
      <c:barChart>
        <c:barDir val="col"/>
        <c:grouping val="clustered"/>
        <c:varyColors val="0"/>
        <c:ser>
          <c:idx val="0"/>
          <c:order val="0"/>
          <c:tx>
            <c:v>VOC</c:v>
          </c:tx>
          <c:spPr>
            <a:solidFill>
              <a:srgbClr val="629DD1"/>
            </a:solidFill>
          </c:spPr>
          <c:invertIfNegative val="0"/>
          <c:cat>
            <c:strRef>
              <c:f>'Table for report'!$B$11:$B$14</c:f>
              <c:strCache>
                <c:ptCount val="4"/>
                <c:pt idx="0">
                  <c:v>TDFM - Postproc. (old)</c:v>
                </c:pt>
                <c:pt idx="1">
                  <c:v>TDFM - Postproc. (new)</c:v>
                </c:pt>
                <c:pt idx="2">
                  <c:v>ITS</c:v>
                </c:pt>
                <c:pt idx="3">
                  <c:v>GPS</c:v>
                </c:pt>
              </c:strCache>
            </c:strRef>
          </c:cat>
          <c:val>
            <c:numRef>
              <c:f>'Table for report'!$D$11:$D$14</c:f>
              <c:numCache>
                <c:formatCode>0%</c:formatCode>
                <c:ptCount val="4"/>
                <c:pt idx="0">
                  <c:v>1.3239992473271831</c:v>
                </c:pt>
                <c:pt idx="1">
                  <c:v>0.96890354593531058</c:v>
                </c:pt>
                <c:pt idx="2">
                  <c:v>1</c:v>
                </c:pt>
                <c:pt idx="3">
                  <c:v>0.9206090161338838</c:v>
                </c:pt>
              </c:numCache>
            </c:numRef>
          </c:val>
        </c:ser>
        <c:ser>
          <c:idx val="1"/>
          <c:order val="1"/>
          <c:tx>
            <c:v>NOx</c:v>
          </c:tx>
          <c:spPr>
            <a:solidFill>
              <a:srgbClr val="C00000"/>
            </a:solidFill>
          </c:spPr>
          <c:invertIfNegative val="0"/>
          <c:cat>
            <c:strRef>
              <c:f>'Table for report'!$B$11:$B$14</c:f>
              <c:strCache>
                <c:ptCount val="4"/>
                <c:pt idx="0">
                  <c:v>TDFM - Postproc. (old)</c:v>
                </c:pt>
                <c:pt idx="1">
                  <c:v>TDFM - Postproc. (new)</c:v>
                </c:pt>
                <c:pt idx="2">
                  <c:v>ITS</c:v>
                </c:pt>
                <c:pt idx="3">
                  <c:v>GPS</c:v>
                </c:pt>
              </c:strCache>
            </c:strRef>
          </c:cat>
          <c:val>
            <c:numRef>
              <c:f>'Table for report'!$H$11:$H$14</c:f>
              <c:numCache>
                <c:formatCode>0%</c:formatCode>
                <c:ptCount val="4"/>
                <c:pt idx="0">
                  <c:v>1.0615645864246841</c:v>
                </c:pt>
                <c:pt idx="1">
                  <c:v>0.96673348044862983</c:v>
                </c:pt>
                <c:pt idx="2">
                  <c:v>1</c:v>
                </c:pt>
                <c:pt idx="3">
                  <c:v>0.98250586385215455</c:v>
                </c:pt>
              </c:numCache>
            </c:numRef>
          </c:val>
        </c:ser>
        <c:ser>
          <c:idx val="2"/>
          <c:order val="2"/>
          <c:tx>
            <c:v>CO2e</c:v>
          </c:tx>
          <c:spPr>
            <a:solidFill>
              <a:srgbClr val="B2CF83"/>
            </a:solidFill>
          </c:spPr>
          <c:invertIfNegative val="0"/>
          <c:cat>
            <c:strRef>
              <c:f>'Table for report'!$B$11:$B$14</c:f>
              <c:strCache>
                <c:ptCount val="4"/>
                <c:pt idx="0">
                  <c:v>TDFM - Postproc. (old)</c:v>
                </c:pt>
                <c:pt idx="1">
                  <c:v>TDFM - Postproc. (new)</c:v>
                </c:pt>
                <c:pt idx="2">
                  <c:v>ITS</c:v>
                </c:pt>
                <c:pt idx="3">
                  <c:v>GPS</c:v>
                </c:pt>
              </c:strCache>
            </c:strRef>
          </c:cat>
          <c:val>
            <c:numRef>
              <c:f>'Table for report'!$D$24:$D$27</c:f>
              <c:numCache>
                <c:formatCode>0%</c:formatCode>
                <c:ptCount val="4"/>
                <c:pt idx="0">
                  <c:v>1.1121465038219911</c:v>
                </c:pt>
                <c:pt idx="1">
                  <c:v>0.97208766338889152</c:v>
                </c:pt>
                <c:pt idx="2">
                  <c:v>1</c:v>
                </c:pt>
                <c:pt idx="3">
                  <c:v>0.97220291243158952</c:v>
                </c:pt>
              </c:numCache>
            </c:numRef>
          </c:val>
        </c:ser>
        <c:ser>
          <c:idx val="3"/>
          <c:order val="3"/>
          <c:tx>
            <c:v>PM2.5 (trucks)</c:v>
          </c:tx>
          <c:spPr>
            <a:solidFill>
              <a:srgbClr val="A383B7"/>
            </a:solidFill>
          </c:spPr>
          <c:invertIfNegative val="0"/>
          <c:cat>
            <c:strRef>
              <c:f>'Table for report'!$B$11:$B$14</c:f>
              <c:strCache>
                <c:ptCount val="4"/>
                <c:pt idx="0">
                  <c:v>TDFM - Postproc. (old)</c:v>
                </c:pt>
                <c:pt idx="1">
                  <c:v>TDFM - Postproc. (new)</c:v>
                </c:pt>
                <c:pt idx="2">
                  <c:v>ITS</c:v>
                </c:pt>
                <c:pt idx="3">
                  <c:v>GPS</c:v>
                </c:pt>
              </c:strCache>
            </c:strRef>
          </c:cat>
          <c:val>
            <c:numRef>
              <c:f>'Table for report'!$H$24:$H$27</c:f>
              <c:numCache>
                <c:formatCode>0%</c:formatCode>
                <c:ptCount val="4"/>
                <c:pt idx="0">
                  <c:v>1.2462985011230852</c:v>
                </c:pt>
                <c:pt idx="1">
                  <c:v>0.9847144077586143</c:v>
                </c:pt>
                <c:pt idx="2">
                  <c:v>1</c:v>
                </c:pt>
                <c:pt idx="3">
                  <c:v>0.95320226663515528</c:v>
                </c:pt>
              </c:numCache>
            </c:numRef>
          </c:val>
        </c:ser>
        <c:dLbls>
          <c:showLegendKey val="0"/>
          <c:showVal val="0"/>
          <c:showCatName val="0"/>
          <c:showSerName val="0"/>
          <c:showPercent val="0"/>
          <c:showBubbleSize val="0"/>
        </c:dLbls>
        <c:gapWidth val="150"/>
        <c:axId val="85771776"/>
        <c:axId val="85773312"/>
      </c:barChart>
      <c:catAx>
        <c:axId val="85771776"/>
        <c:scaling>
          <c:orientation val="minMax"/>
        </c:scaling>
        <c:delete val="0"/>
        <c:axPos val="b"/>
        <c:majorTickMark val="cross"/>
        <c:minorTickMark val="none"/>
        <c:tickLblPos val="nextTo"/>
        <c:spPr>
          <a:ln w="12700">
            <a:solidFill>
              <a:srgbClr val="004573"/>
            </a:solidFill>
          </a:ln>
        </c:spPr>
        <c:crossAx val="85773312"/>
        <c:crosses val="autoZero"/>
        <c:auto val="1"/>
        <c:lblAlgn val="ctr"/>
        <c:lblOffset val="100"/>
        <c:noMultiLvlLbl val="0"/>
      </c:catAx>
      <c:valAx>
        <c:axId val="85773312"/>
        <c:scaling>
          <c:orientation val="minMax"/>
        </c:scaling>
        <c:delete val="0"/>
        <c:axPos val="l"/>
        <c:numFmt formatCode="0%" sourceLinked="1"/>
        <c:majorTickMark val="cross"/>
        <c:minorTickMark val="none"/>
        <c:tickLblPos val="nextTo"/>
        <c:spPr>
          <a:ln w="12700">
            <a:solidFill>
              <a:srgbClr val="004573"/>
            </a:solidFill>
          </a:ln>
        </c:spPr>
        <c:crossAx val="85771776"/>
        <c:crosses val="autoZero"/>
        <c:crossBetween val="between"/>
      </c:valAx>
    </c:plotArea>
    <c:plotVisOnly val="1"/>
    <c:dispBlanksAs val="gap"/>
    <c:showDLblsOverMax val="0"/>
  </c:chart>
  <c:txPr>
    <a:bodyPr/>
    <a:lstStyle/>
    <a:p>
      <a:pPr>
        <a:defRPr sz="1400">
          <a:solidFill>
            <a:srgbClr val="004573"/>
          </a:solidFill>
        </a:defRPr>
      </a:pPr>
      <a:endParaRPr lang="en-US"/>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9.7551658857345735E-2"/>
          <c:y val="2.6040104986876641E-2"/>
          <c:w val="0.88620565915530802"/>
          <c:h val="0.70636094488188972"/>
        </c:manualLayout>
      </c:layout>
      <c:lineChart>
        <c:grouping val="standard"/>
        <c:varyColors val="0"/>
        <c:ser>
          <c:idx val="1"/>
          <c:order val="0"/>
          <c:tx>
            <c:strRef>
              <c:f>Data!$D$9</c:f>
              <c:strCache>
                <c:ptCount val="1"/>
                <c:pt idx="0">
                  <c:v>BPR</c:v>
                </c:pt>
              </c:strCache>
            </c:strRef>
          </c:tx>
          <c:spPr>
            <a:ln w="44450">
              <a:solidFill>
                <a:srgbClr val="004573">
                  <a:lumMod val="60000"/>
                  <a:lumOff val="40000"/>
                </a:srgbClr>
              </a:solidFill>
            </a:ln>
          </c:spPr>
          <c:marker>
            <c:symbol val="none"/>
          </c:marker>
          <c:cat>
            <c:numRef>
              <c:f>Data!$B$11:$B$33</c:f>
              <c:numCache>
                <c:formatCode>0.00</c:formatCode>
                <c:ptCount val="23"/>
                <c:pt idx="0">
                  <c:v>0.5</c:v>
                </c:pt>
                <c:pt idx="1">
                  <c:v>0.55000000000000004</c:v>
                </c:pt>
                <c:pt idx="2">
                  <c:v>0.60000000000000009</c:v>
                </c:pt>
                <c:pt idx="3">
                  <c:v>0.65000000000000013</c:v>
                </c:pt>
                <c:pt idx="4">
                  <c:v>0.70000000000000018</c:v>
                </c:pt>
                <c:pt idx="5">
                  <c:v>0.75000000000000022</c:v>
                </c:pt>
                <c:pt idx="6">
                  <c:v>0.80000000000000027</c:v>
                </c:pt>
                <c:pt idx="7">
                  <c:v>0.85000000000000031</c:v>
                </c:pt>
                <c:pt idx="8">
                  <c:v>0.90000000000000036</c:v>
                </c:pt>
                <c:pt idx="9">
                  <c:v>0.9500000000000004</c:v>
                </c:pt>
                <c:pt idx="10">
                  <c:v>1.0000000000000004</c:v>
                </c:pt>
                <c:pt idx="11">
                  <c:v>1.0500000000000005</c:v>
                </c:pt>
                <c:pt idx="12">
                  <c:v>1.1000000000000005</c:v>
                </c:pt>
                <c:pt idx="13">
                  <c:v>1.1500000000000006</c:v>
                </c:pt>
                <c:pt idx="14">
                  <c:v>1.2000000000000006</c:v>
                </c:pt>
                <c:pt idx="15">
                  <c:v>1.2500000000000007</c:v>
                </c:pt>
                <c:pt idx="16">
                  <c:v>1.3000000000000007</c:v>
                </c:pt>
                <c:pt idx="17">
                  <c:v>1.3500000000000008</c:v>
                </c:pt>
                <c:pt idx="18">
                  <c:v>1.4000000000000008</c:v>
                </c:pt>
                <c:pt idx="19">
                  <c:v>1.4500000000000008</c:v>
                </c:pt>
                <c:pt idx="20">
                  <c:v>1.5000000000000009</c:v>
                </c:pt>
                <c:pt idx="21">
                  <c:v>1.5500000000000009</c:v>
                </c:pt>
                <c:pt idx="22">
                  <c:v>1.600000000000001</c:v>
                </c:pt>
              </c:numCache>
            </c:numRef>
          </c:cat>
          <c:val>
            <c:numRef>
              <c:f>Data!$D$11:$D$33</c:f>
              <c:numCache>
                <c:formatCode>0.0</c:formatCode>
                <c:ptCount val="23"/>
                <c:pt idx="0">
                  <c:v>59.770481351609817</c:v>
                </c:pt>
                <c:pt idx="1">
                  <c:v>59.664557267346737</c:v>
                </c:pt>
                <c:pt idx="2">
                  <c:v>59.526016710714863</c:v>
                </c:pt>
                <c:pt idx="3">
                  <c:v>59.349093329440457</c:v>
                </c:pt>
                <c:pt idx="4">
                  <c:v>59.127762385989058</c:v>
                </c:pt>
                <c:pt idx="5">
                  <c:v>58.855842423291215</c:v>
                </c:pt>
                <c:pt idx="6">
                  <c:v>58.527116877435034</c:v>
                </c:pt>
                <c:pt idx="7">
                  <c:v>58.135475315026063</c:v>
                </c:pt>
                <c:pt idx="8">
                  <c:v>57.675072605995396</c:v>
                </c:pt>
                <c:pt idx="9">
                  <c:v>57.140502736466289</c:v>
                </c:pt>
                <c:pt idx="10">
                  <c:v>56.526982212842924</c:v>
                </c:pt>
                <c:pt idx="11">
                  <c:v>55.830536248280858</c:v>
                </c:pt>
                <c:pt idx="12">
                  <c:v>55.048179340920328</c:v>
                </c:pt>
                <c:pt idx="13">
                  <c:v>54.178080663909462</c:v>
                </c:pt>
                <c:pt idx="14">
                  <c:v>53.219704108663329</c:v>
                </c:pt>
                <c:pt idx="15">
                  <c:v>52.173913043478244</c:v>
                </c:pt>
                <c:pt idx="16">
                  <c:v>51.043030990170536</c:v>
                </c:pt>
                <c:pt idx="17">
                  <c:v>49.830851500022881</c:v>
                </c:pt>
                <c:pt idx="18">
                  <c:v>48.542593420285733</c:v>
                </c:pt>
                <c:pt idx="19">
                  <c:v>47.184801249564238</c:v>
                </c:pt>
                <c:pt idx="20">
                  <c:v>45.765194044422721</c:v>
                </c:pt>
                <c:pt idx="21">
                  <c:v>44.292469958838922</c:v>
                </c:pt>
                <c:pt idx="22">
                  <c:v>42.776076570043955</c:v>
                </c:pt>
              </c:numCache>
            </c:numRef>
          </c:val>
          <c:smooth val="0"/>
        </c:ser>
        <c:ser>
          <c:idx val="2"/>
          <c:order val="1"/>
          <c:tx>
            <c:strRef>
              <c:f>Data!$G$9</c:f>
              <c:strCache>
                <c:ptCount val="1"/>
                <c:pt idx="0">
                  <c:v>JAX BPR</c:v>
                </c:pt>
              </c:strCache>
            </c:strRef>
          </c:tx>
          <c:spPr>
            <a:ln w="44450">
              <a:prstDash val="sysDash"/>
            </a:ln>
          </c:spPr>
          <c:marker>
            <c:symbol val="none"/>
          </c:marker>
          <c:cat>
            <c:numRef>
              <c:f>Data!$B$11:$B$33</c:f>
              <c:numCache>
                <c:formatCode>0.00</c:formatCode>
                <c:ptCount val="23"/>
                <c:pt idx="0">
                  <c:v>0.5</c:v>
                </c:pt>
                <c:pt idx="1">
                  <c:v>0.55000000000000004</c:v>
                </c:pt>
                <c:pt idx="2">
                  <c:v>0.60000000000000009</c:v>
                </c:pt>
                <c:pt idx="3">
                  <c:v>0.65000000000000013</c:v>
                </c:pt>
                <c:pt idx="4">
                  <c:v>0.70000000000000018</c:v>
                </c:pt>
                <c:pt idx="5">
                  <c:v>0.75000000000000022</c:v>
                </c:pt>
                <c:pt idx="6">
                  <c:v>0.80000000000000027</c:v>
                </c:pt>
                <c:pt idx="7">
                  <c:v>0.85000000000000031</c:v>
                </c:pt>
                <c:pt idx="8">
                  <c:v>0.90000000000000036</c:v>
                </c:pt>
                <c:pt idx="9">
                  <c:v>0.9500000000000004</c:v>
                </c:pt>
                <c:pt idx="10">
                  <c:v>1.0000000000000004</c:v>
                </c:pt>
                <c:pt idx="11">
                  <c:v>1.0500000000000005</c:v>
                </c:pt>
                <c:pt idx="12">
                  <c:v>1.1000000000000005</c:v>
                </c:pt>
                <c:pt idx="13">
                  <c:v>1.1500000000000006</c:v>
                </c:pt>
                <c:pt idx="14">
                  <c:v>1.2000000000000006</c:v>
                </c:pt>
                <c:pt idx="15">
                  <c:v>1.2500000000000007</c:v>
                </c:pt>
                <c:pt idx="16">
                  <c:v>1.3000000000000007</c:v>
                </c:pt>
                <c:pt idx="17">
                  <c:v>1.3500000000000008</c:v>
                </c:pt>
                <c:pt idx="18">
                  <c:v>1.4000000000000008</c:v>
                </c:pt>
                <c:pt idx="19">
                  <c:v>1.4500000000000008</c:v>
                </c:pt>
                <c:pt idx="20">
                  <c:v>1.5000000000000009</c:v>
                </c:pt>
                <c:pt idx="21">
                  <c:v>1.5500000000000009</c:v>
                </c:pt>
                <c:pt idx="22">
                  <c:v>1.600000000000001</c:v>
                </c:pt>
              </c:numCache>
            </c:numRef>
          </c:cat>
          <c:val>
            <c:numRef>
              <c:f>Data!$G$11:$G$33</c:f>
              <c:numCache>
                <c:formatCode>0.0</c:formatCode>
                <c:ptCount val="23"/>
                <c:pt idx="0">
                  <c:v>59.944426689791072</c:v>
                </c:pt>
                <c:pt idx="1">
                  <c:v>59.894341637533877</c:v>
                </c:pt>
                <c:pt idx="2">
                  <c:v>59.810169540255799</c:v>
                </c:pt>
                <c:pt idx="3">
                  <c:v>59.674892693457849</c:v>
                </c:pt>
                <c:pt idx="4">
                  <c:v>59.465745042774991</c:v>
                </c:pt>
                <c:pt idx="5">
                  <c:v>59.153332921200168</c:v>
                </c:pt>
                <c:pt idx="6">
                  <c:v>58.701106259063948</c:v>
                </c:pt>
                <c:pt idx="7">
                  <c:v>58.065512455526225</c:v>
                </c:pt>
                <c:pt idx="8">
                  <c:v>57.19726444392203</c:v>
                </c:pt>
                <c:pt idx="9">
                  <c:v>56.044194812012847</c:v>
                </c:pt>
                <c:pt idx="10">
                  <c:v>54.556064624078594</c:v>
                </c:pt>
                <c:pt idx="11">
                  <c:v>52.69135213203009</c:v>
                </c:pt>
                <c:pt idx="12">
                  <c:v>50.425413649354716</c:v>
                </c:pt>
                <c:pt idx="13">
                  <c:v>47.758581006878025</c:v>
                </c:pt>
                <c:pt idx="14">
                  <c:v>44.722051173846495</c:v>
                </c:pt>
                <c:pt idx="15">
                  <c:v>41.37931034482753</c:v>
                </c:pt>
                <c:pt idx="16">
                  <c:v>37.821688868971144</c:v>
                </c:pt>
                <c:pt idx="17">
                  <c:v>34.158366687122054</c:v>
                </c:pt>
                <c:pt idx="18">
                  <c:v>30.503038902400672</c:v>
                </c:pt>
                <c:pt idx="19">
                  <c:v>26.960554116285081</c:v>
                </c:pt>
                <c:pt idx="20">
                  <c:v>23.616599426107825</c:v>
                </c:pt>
                <c:pt idx="21">
                  <c:v>20.532154725792271</c:v>
                </c:pt>
                <c:pt idx="22">
                  <c:v>17.742764059457031</c:v>
                </c:pt>
              </c:numCache>
            </c:numRef>
          </c:val>
          <c:smooth val="0"/>
        </c:ser>
        <c:ser>
          <c:idx val="3"/>
          <c:order val="2"/>
          <c:tx>
            <c:strRef>
              <c:f>Data!$H$9</c:f>
              <c:strCache>
                <c:ptCount val="1"/>
                <c:pt idx="0">
                  <c:v>MTC BPR</c:v>
                </c:pt>
              </c:strCache>
            </c:strRef>
          </c:tx>
          <c:spPr>
            <a:ln w="44450">
              <a:prstDash val="sysDot"/>
            </a:ln>
          </c:spPr>
          <c:marker>
            <c:symbol val="none"/>
          </c:marker>
          <c:cat>
            <c:numRef>
              <c:f>Data!$B$11:$B$33</c:f>
              <c:numCache>
                <c:formatCode>0.00</c:formatCode>
                <c:ptCount val="23"/>
                <c:pt idx="0">
                  <c:v>0.5</c:v>
                </c:pt>
                <c:pt idx="1">
                  <c:v>0.55000000000000004</c:v>
                </c:pt>
                <c:pt idx="2">
                  <c:v>0.60000000000000009</c:v>
                </c:pt>
                <c:pt idx="3">
                  <c:v>0.65000000000000013</c:v>
                </c:pt>
                <c:pt idx="4">
                  <c:v>0.70000000000000018</c:v>
                </c:pt>
                <c:pt idx="5">
                  <c:v>0.75000000000000022</c:v>
                </c:pt>
                <c:pt idx="6">
                  <c:v>0.80000000000000027</c:v>
                </c:pt>
                <c:pt idx="7">
                  <c:v>0.85000000000000031</c:v>
                </c:pt>
                <c:pt idx="8">
                  <c:v>0.90000000000000036</c:v>
                </c:pt>
                <c:pt idx="9">
                  <c:v>0.9500000000000004</c:v>
                </c:pt>
                <c:pt idx="10">
                  <c:v>1.0000000000000004</c:v>
                </c:pt>
                <c:pt idx="11">
                  <c:v>1.0500000000000005</c:v>
                </c:pt>
                <c:pt idx="12">
                  <c:v>1.1000000000000005</c:v>
                </c:pt>
                <c:pt idx="13">
                  <c:v>1.1500000000000006</c:v>
                </c:pt>
                <c:pt idx="14">
                  <c:v>1.2000000000000006</c:v>
                </c:pt>
                <c:pt idx="15">
                  <c:v>1.2500000000000007</c:v>
                </c:pt>
                <c:pt idx="16">
                  <c:v>1.3000000000000007</c:v>
                </c:pt>
                <c:pt idx="17">
                  <c:v>1.3500000000000008</c:v>
                </c:pt>
                <c:pt idx="18">
                  <c:v>1.4000000000000008</c:v>
                </c:pt>
                <c:pt idx="19">
                  <c:v>1.4500000000000008</c:v>
                </c:pt>
                <c:pt idx="20">
                  <c:v>1.5000000000000009</c:v>
                </c:pt>
                <c:pt idx="21">
                  <c:v>1.5500000000000009</c:v>
                </c:pt>
                <c:pt idx="22">
                  <c:v>1.600000000000001</c:v>
                </c:pt>
              </c:numCache>
            </c:numRef>
          </c:cat>
          <c:val>
            <c:numRef>
              <c:f>Data!$H$11:$H$33</c:f>
              <c:numCache>
                <c:formatCode>0.0</c:formatCode>
                <c:ptCount val="23"/>
                <c:pt idx="0">
                  <c:v>59.998741735187728</c:v>
                </c:pt>
                <c:pt idx="1">
                  <c:v>59.996736494204889</c:v>
                </c:pt>
                <c:pt idx="2">
                  <c:v>59.992210004078913</c:v>
                </c:pt>
                <c:pt idx="3">
                  <c:v>59.982658400919505</c:v>
                </c:pt>
                <c:pt idx="4">
                  <c:v>59.963625406536195</c:v>
                </c:pt>
                <c:pt idx="5">
                  <c:v>59.927528230615259</c:v>
                </c:pt>
                <c:pt idx="6">
                  <c:v>59.861967700260571</c:v>
                </c:pt>
                <c:pt idx="7">
                  <c:v>59.747397227113218</c:v>
                </c:pt>
                <c:pt idx="8">
                  <c:v>59.554070288943052</c:v>
                </c:pt>
                <c:pt idx="9">
                  <c:v>59.238326753527815</c:v>
                </c:pt>
                <c:pt idx="10">
                  <c:v>58.738598208409968</c:v>
                </c:pt>
                <c:pt idx="11">
                  <c:v>57.972120961918087</c:v>
                </c:pt>
                <c:pt idx="12">
                  <c:v>56.834317425248031</c:v>
                </c:pt>
                <c:pt idx="13">
                  <c:v>55.204003638502961</c:v>
                </c:pt>
                <c:pt idx="14">
                  <c:v>52.958316560660684</c:v>
                </c:pt>
                <c:pt idx="15">
                  <c:v>49.999999999999943</c:v>
                </c:pt>
                <c:pt idx="16">
                  <c:v>46.294551070890648</c:v>
                </c:pt>
                <c:pt idx="17">
                  <c:v>41.905733069460183</c:v>
                </c:pt>
                <c:pt idx="18">
                  <c:v>37.010315551082904</c:v>
                </c:pt>
                <c:pt idx="19">
                  <c:v>31.876116393827846</c:v>
                </c:pt>
                <c:pt idx="20">
                  <c:v>26.80549189842926</c:v>
                </c:pt>
                <c:pt idx="21">
                  <c:v>22.067868911175278</c:v>
                </c:pt>
                <c:pt idx="22">
                  <c:v>17.850856585369289</c:v>
                </c:pt>
              </c:numCache>
            </c:numRef>
          </c:val>
          <c:smooth val="0"/>
        </c:ser>
        <c:ser>
          <c:idx val="4"/>
          <c:order val="3"/>
          <c:tx>
            <c:strRef>
              <c:f>Data!$K$9</c:f>
              <c:strCache>
                <c:ptCount val="1"/>
                <c:pt idx="0">
                  <c:v>ATL AM</c:v>
                </c:pt>
              </c:strCache>
            </c:strRef>
          </c:tx>
          <c:marker>
            <c:symbol val="plus"/>
            <c:size val="9"/>
          </c:marker>
          <c:cat>
            <c:numRef>
              <c:f>Data!$B$11:$B$33</c:f>
              <c:numCache>
                <c:formatCode>0.00</c:formatCode>
                <c:ptCount val="23"/>
                <c:pt idx="0">
                  <c:v>0.5</c:v>
                </c:pt>
                <c:pt idx="1">
                  <c:v>0.55000000000000004</c:v>
                </c:pt>
                <c:pt idx="2">
                  <c:v>0.60000000000000009</c:v>
                </c:pt>
                <c:pt idx="3">
                  <c:v>0.65000000000000013</c:v>
                </c:pt>
                <c:pt idx="4">
                  <c:v>0.70000000000000018</c:v>
                </c:pt>
                <c:pt idx="5">
                  <c:v>0.75000000000000022</c:v>
                </c:pt>
                <c:pt idx="6">
                  <c:v>0.80000000000000027</c:v>
                </c:pt>
                <c:pt idx="7">
                  <c:v>0.85000000000000031</c:v>
                </c:pt>
                <c:pt idx="8">
                  <c:v>0.90000000000000036</c:v>
                </c:pt>
                <c:pt idx="9">
                  <c:v>0.9500000000000004</c:v>
                </c:pt>
                <c:pt idx="10">
                  <c:v>1.0000000000000004</c:v>
                </c:pt>
                <c:pt idx="11">
                  <c:v>1.0500000000000005</c:v>
                </c:pt>
                <c:pt idx="12">
                  <c:v>1.1000000000000005</c:v>
                </c:pt>
                <c:pt idx="13">
                  <c:v>1.1500000000000006</c:v>
                </c:pt>
                <c:pt idx="14">
                  <c:v>1.2000000000000006</c:v>
                </c:pt>
                <c:pt idx="15">
                  <c:v>1.2500000000000007</c:v>
                </c:pt>
                <c:pt idx="16">
                  <c:v>1.3000000000000007</c:v>
                </c:pt>
                <c:pt idx="17">
                  <c:v>1.3500000000000008</c:v>
                </c:pt>
                <c:pt idx="18">
                  <c:v>1.4000000000000008</c:v>
                </c:pt>
                <c:pt idx="19">
                  <c:v>1.4500000000000008</c:v>
                </c:pt>
                <c:pt idx="20">
                  <c:v>1.5000000000000009</c:v>
                </c:pt>
                <c:pt idx="21">
                  <c:v>1.5500000000000009</c:v>
                </c:pt>
                <c:pt idx="22">
                  <c:v>1.600000000000001</c:v>
                </c:pt>
              </c:numCache>
            </c:numRef>
          </c:cat>
          <c:val>
            <c:numRef>
              <c:f>Data!$K$11:$K$33</c:f>
              <c:numCache>
                <c:formatCode>0.0</c:formatCode>
                <c:ptCount val="23"/>
                <c:pt idx="0">
                  <c:v>51.6</c:v>
                </c:pt>
                <c:pt idx="1">
                  <c:v>49.5</c:v>
                </c:pt>
                <c:pt idx="2">
                  <c:v>47.400000000000006</c:v>
                </c:pt>
                <c:pt idx="3">
                  <c:v>43.8</c:v>
                </c:pt>
                <c:pt idx="4">
                  <c:v>40.200000000000003</c:v>
                </c:pt>
                <c:pt idx="5">
                  <c:v>36.9</c:v>
                </c:pt>
                <c:pt idx="6">
                  <c:v>33.6</c:v>
                </c:pt>
                <c:pt idx="7">
                  <c:v>30.6</c:v>
                </c:pt>
                <c:pt idx="8">
                  <c:v>27.6</c:v>
                </c:pt>
                <c:pt idx="9">
                  <c:v>24.3</c:v>
                </c:pt>
                <c:pt idx="10">
                  <c:v>21</c:v>
                </c:pt>
                <c:pt idx="11">
                  <c:v>17.7</c:v>
                </c:pt>
                <c:pt idx="12">
                  <c:v>14.399999999999999</c:v>
                </c:pt>
                <c:pt idx="13">
                  <c:v>12</c:v>
                </c:pt>
                <c:pt idx="14">
                  <c:v>9.6</c:v>
                </c:pt>
                <c:pt idx="15">
                  <c:v>9.3000000000000007</c:v>
                </c:pt>
                <c:pt idx="16">
                  <c:v>9</c:v>
                </c:pt>
                <c:pt idx="17">
                  <c:v>8.7000000000000011</c:v>
                </c:pt>
                <c:pt idx="18">
                  <c:v>8.4</c:v>
                </c:pt>
                <c:pt idx="19">
                  <c:v>8.1000000000000014</c:v>
                </c:pt>
                <c:pt idx="20">
                  <c:v>7.8000000000000007</c:v>
                </c:pt>
                <c:pt idx="21">
                  <c:v>7.5</c:v>
                </c:pt>
                <c:pt idx="22">
                  <c:v>7.1999999999999993</c:v>
                </c:pt>
              </c:numCache>
            </c:numRef>
          </c:val>
          <c:smooth val="0"/>
        </c:ser>
        <c:ser>
          <c:idx val="5"/>
          <c:order val="4"/>
          <c:tx>
            <c:strRef>
              <c:f>Data!$N$9</c:f>
              <c:strCache>
                <c:ptCount val="1"/>
                <c:pt idx="0">
                  <c:v>MTC Akcelik</c:v>
                </c:pt>
              </c:strCache>
            </c:strRef>
          </c:tx>
          <c:spPr>
            <a:ln>
              <a:solidFill>
                <a:srgbClr val="FF0000"/>
              </a:solidFill>
            </a:ln>
          </c:spPr>
          <c:marker>
            <c:symbol val="star"/>
            <c:size val="9"/>
            <c:spPr>
              <a:ln>
                <a:solidFill>
                  <a:srgbClr val="FF0000"/>
                </a:solidFill>
              </a:ln>
            </c:spPr>
          </c:marker>
          <c:cat>
            <c:numRef>
              <c:f>Data!$B$11:$B$33</c:f>
              <c:numCache>
                <c:formatCode>0.00</c:formatCode>
                <c:ptCount val="23"/>
                <c:pt idx="0">
                  <c:v>0.5</c:v>
                </c:pt>
                <c:pt idx="1">
                  <c:v>0.55000000000000004</c:v>
                </c:pt>
                <c:pt idx="2">
                  <c:v>0.60000000000000009</c:v>
                </c:pt>
                <c:pt idx="3">
                  <c:v>0.65000000000000013</c:v>
                </c:pt>
                <c:pt idx="4">
                  <c:v>0.70000000000000018</c:v>
                </c:pt>
                <c:pt idx="5">
                  <c:v>0.75000000000000022</c:v>
                </c:pt>
                <c:pt idx="6">
                  <c:v>0.80000000000000027</c:v>
                </c:pt>
                <c:pt idx="7">
                  <c:v>0.85000000000000031</c:v>
                </c:pt>
                <c:pt idx="8">
                  <c:v>0.90000000000000036</c:v>
                </c:pt>
                <c:pt idx="9">
                  <c:v>0.9500000000000004</c:v>
                </c:pt>
                <c:pt idx="10">
                  <c:v>1.0000000000000004</c:v>
                </c:pt>
                <c:pt idx="11">
                  <c:v>1.0500000000000005</c:v>
                </c:pt>
                <c:pt idx="12">
                  <c:v>1.1000000000000005</c:v>
                </c:pt>
                <c:pt idx="13">
                  <c:v>1.1500000000000006</c:v>
                </c:pt>
                <c:pt idx="14">
                  <c:v>1.2000000000000006</c:v>
                </c:pt>
                <c:pt idx="15">
                  <c:v>1.2500000000000007</c:v>
                </c:pt>
                <c:pt idx="16">
                  <c:v>1.3000000000000007</c:v>
                </c:pt>
                <c:pt idx="17">
                  <c:v>1.3500000000000008</c:v>
                </c:pt>
                <c:pt idx="18">
                  <c:v>1.4000000000000008</c:v>
                </c:pt>
                <c:pt idx="19">
                  <c:v>1.4500000000000008</c:v>
                </c:pt>
                <c:pt idx="20">
                  <c:v>1.5000000000000009</c:v>
                </c:pt>
                <c:pt idx="21">
                  <c:v>1.5500000000000009</c:v>
                </c:pt>
                <c:pt idx="22">
                  <c:v>1.600000000000001</c:v>
                </c:pt>
              </c:numCache>
            </c:numRef>
          </c:cat>
          <c:val>
            <c:numRef>
              <c:f>Data!$N$11:$N$33</c:f>
              <c:numCache>
                <c:formatCode>0.0</c:formatCode>
                <c:ptCount val="23"/>
                <c:pt idx="0">
                  <c:v>59.820574155528163</c:v>
                </c:pt>
                <c:pt idx="1">
                  <c:v>59.780863004848811</c:v>
                </c:pt>
                <c:pt idx="2">
                  <c:v>59.731309826837958</c:v>
                </c:pt>
                <c:pt idx="3">
                  <c:v>59.667741646302147</c:v>
                </c:pt>
                <c:pt idx="4">
                  <c:v>59.583241205568058</c:v>
                </c:pt>
                <c:pt idx="5">
                  <c:v>59.465451625511996</c:v>
                </c:pt>
                <c:pt idx="6">
                  <c:v>59.289938038517391</c:v>
                </c:pt>
                <c:pt idx="7">
                  <c:v>59.000748080148306</c:v>
                </c:pt>
                <c:pt idx="8">
                  <c:v>58.436173320517149</c:v>
                </c:pt>
                <c:pt idx="9">
                  <c:v>56.872875002554139</c:v>
                </c:pt>
                <c:pt idx="10">
                  <c:v>46.153846153845919</c:v>
                </c:pt>
                <c:pt idx="11">
                  <c:v>23.432416582838091</c:v>
                </c:pt>
                <c:pt idx="12">
                  <c:v>14.878573089976213</c:v>
                </c:pt>
                <c:pt idx="13">
                  <c:v>10.863889954765865</c:v>
                </c:pt>
                <c:pt idx="14">
                  <c:v>8.5495096785528215</c:v>
                </c:pt>
                <c:pt idx="15">
                  <c:v>7.0464134528523958</c:v>
                </c:pt>
                <c:pt idx="16">
                  <c:v>5.9922213319394819</c:v>
                </c:pt>
                <c:pt idx="17">
                  <c:v>5.2121525451623532</c:v>
                </c:pt>
                <c:pt idx="18">
                  <c:v>4.611663064115076</c:v>
                </c:pt>
                <c:pt idx="19">
                  <c:v>4.1351762215067644</c:v>
                </c:pt>
                <c:pt idx="20">
                  <c:v>3.7478930735444136</c:v>
                </c:pt>
                <c:pt idx="21">
                  <c:v>3.4269166747252173</c:v>
                </c:pt>
                <c:pt idx="22">
                  <c:v>3.1565662464952298</c:v>
                </c:pt>
              </c:numCache>
            </c:numRef>
          </c:val>
          <c:smooth val="0"/>
        </c:ser>
        <c:ser>
          <c:idx val="6"/>
          <c:order val="5"/>
          <c:tx>
            <c:strRef>
              <c:f>Data!$T$9</c:f>
              <c:strCache>
                <c:ptCount val="1"/>
                <c:pt idx="0">
                  <c:v>DVRPC</c:v>
                </c:pt>
              </c:strCache>
            </c:strRef>
          </c:tx>
          <c:spPr>
            <a:ln>
              <a:prstDash val="dashDot"/>
            </a:ln>
          </c:spPr>
          <c:marker>
            <c:symbol val="none"/>
          </c:marker>
          <c:cat>
            <c:numRef>
              <c:f>Data!$B$11:$B$33</c:f>
              <c:numCache>
                <c:formatCode>0.00</c:formatCode>
                <c:ptCount val="23"/>
                <c:pt idx="0">
                  <c:v>0.5</c:v>
                </c:pt>
                <c:pt idx="1">
                  <c:v>0.55000000000000004</c:v>
                </c:pt>
                <c:pt idx="2">
                  <c:v>0.60000000000000009</c:v>
                </c:pt>
                <c:pt idx="3">
                  <c:v>0.65000000000000013</c:v>
                </c:pt>
                <c:pt idx="4">
                  <c:v>0.70000000000000018</c:v>
                </c:pt>
                <c:pt idx="5">
                  <c:v>0.75000000000000022</c:v>
                </c:pt>
                <c:pt idx="6">
                  <c:v>0.80000000000000027</c:v>
                </c:pt>
                <c:pt idx="7">
                  <c:v>0.85000000000000031</c:v>
                </c:pt>
                <c:pt idx="8">
                  <c:v>0.90000000000000036</c:v>
                </c:pt>
                <c:pt idx="9">
                  <c:v>0.9500000000000004</c:v>
                </c:pt>
                <c:pt idx="10">
                  <c:v>1.0000000000000004</c:v>
                </c:pt>
                <c:pt idx="11">
                  <c:v>1.0500000000000005</c:v>
                </c:pt>
                <c:pt idx="12">
                  <c:v>1.1000000000000005</c:v>
                </c:pt>
                <c:pt idx="13">
                  <c:v>1.1500000000000006</c:v>
                </c:pt>
                <c:pt idx="14">
                  <c:v>1.2000000000000006</c:v>
                </c:pt>
                <c:pt idx="15">
                  <c:v>1.2500000000000007</c:v>
                </c:pt>
                <c:pt idx="16">
                  <c:v>1.3000000000000007</c:v>
                </c:pt>
                <c:pt idx="17">
                  <c:v>1.3500000000000008</c:v>
                </c:pt>
                <c:pt idx="18">
                  <c:v>1.4000000000000008</c:v>
                </c:pt>
                <c:pt idx="19">
                  <c:v>1.4500000000000008</c:v>
                </c:pt>
                <c:pt idx="20">
                  <c:v>1.5000000000000009</c:v>
                </c:pt>
                <c:pt idx="21">
                  <c:v>1.5500000000000009</c:v>
                </c:pt>
                <c:pt idx="22">
                  <c:v>1.600000000000001</c:v>
                </c:pt>
              </c:numCache>
            </c:numRef>
          </c:cat>
          <c:val>
            <c:numRef>
              <c:f>Data!$T$11:$T$33</c:f>
              <c:numCache>
                <c:formatCode>0.0</c:formatCode>
                <c:ptCount val="23"/>
                <c:pt idx="0">
                  <c:v>52.56603941404228</c:v>
                </c:pt>
                <c:pt idx="1">
                  <c:v>50.337915133959029</c:v>
                </c:pt>
                <c:pt idx="2">
                  <c:v>47.599512610217445</c:v>
                </c:pt>
                <c:pt idx="3">
                  <c:v>44.326651236768072</c:v>
                </c:pt>
                <c:pt idx="4">
                  <c:v>40.543075589404161</c:v>
                </c:pt>
                <c:pt idx="5">
                  <c:v>36.333786232937797</c:v>
                </c:pt>
                <c:pt idx="6">
                  <c:v>31.846222397466878</c:v>
                </c:pt>
                <c:pt idx="7">
                  <c:v>27.27416141101806</c:v>
                </c:pt>
                <c:pt idx="8">
                  <c:v>22.826308650182682</c:v>
                </c:pt>
                <c:pt idx="9">
                  <c:v>18.689563394639741</c:v>
                </c:pt>
                <c:pt idx="10">
                  <c:v>14.999999999999968</c:v>
                </c:pt>
                <c:pt idx="11">
                  <c:v>11.830219155299611</c:v>
                </c:pt>
                <c:pt idx="12">
                  <c:v>9.1934263526645577</c:v>
                </c:pt>
                <c:pt idx="13">
                  <c:v>7.0582231018113157</c:v>
                </c:pt>
                <c:pt idx="14">
                  <c:v>5.3665464980595301</c:v>
                </c:pt>
                <c:pt idx="15">
                  <c:v>4.0493103267358226</c:v>
                </c:pt>
                <c:pt idx="16">
                  <c:v>3.0374186350311843</c:v>
                </c:pt>
                <c:pt idx="17">
                  <c:v>2.2681402891962974</c:v>
                </c:pt>
                <c:pt idx="18">
                  <c:v>1.6879215625969519</c:v>
                </c:pt>
              </c:numCache>
            </c:numRef>
          </c:val>
          <c:smooth val="0"/>
        </c:ser>
        <c:dLbls>
          <c:showLegendKey val="0"/>
          <c:showVal val="0"/>
          <c:showCatName val="0"/>
          <c:showSerName val="0"/>
          <c:showPercent val="0"/>
          <c:showBubbleSize val="0"/>
        </c:dLbls>
        <c:marker val="1"/>
        <c:smooth val="0"/>
        <c:axId val="86215680"/>
        <c:axId val="86226048"/>
      </c:lineChart>
      <c:catAx>
        <c:axId val="86215680"/>
        <c:scaling>
          <c:orientation val="minMax"/>
        </c:scaling>
        <c:delete val="0"/>
        <c:axPos val="b"/>
        <c:title>
          <c:tx>
            <c:rich>
              <a:bodyPr/>
              <a:lstStyle/>
              <a:p>
                <a:pPr>
                  <a:defRPr/>
                </a:pPr>
                <a:r>
                  <a:rPr lang="en-US" dirty="0"/>
                  <a:t>v/c</a:t>
                </a:r>
              </a:p>
            </c:rich>
          </c:tx>
          <c:layout/>
          <c:overlay val="0"/>
        </c:title>
        <c:numFmt formatCode="0.00" sourceLinked="1"/>
        <c:majorTickMark val="cross"/>
        <c:minorTickMark val="none"/>
        <c:tickLblPos val="nextTo"/>
        <c:spPr>
          <a:ln w="12700">
            <a:solidFill>
              <a:srgbClr val="004573"/>
            </a:solidFill>
          </a:ln>
        </c:spPr>
        <c:crossAx val="86226048"/>
        <c:crosses val="autoZero"/>
        <c:auto val="1"/>
        <c:lblAlgn val="ctr"/>
        <c:lblOffset val="100"/>
        <c:noMultiLvlLbl val="0"/>
      </c:catAx>
      <c:valAx>
        <c:axId val="86226048"/>
        <c:scaling>
          <c:orientation val="minMax"/>
        </c:scaling>
        <c:delete val="0"/>
        <c:axPos val="l"/>
        <c:title>
          <c:tx>
            <c:rich>
              <a:bodyPr rot="-5400000" vert="horz"/>
              <a:lstStyle/>
              <a:p>
                <a:pPr>
                  <a:defRPr/>
                </a:pPr>
                <a:r>
                  <a:rPr lang="en-US" dirty="0"/>
                  <a:t>Speed (mph)</a:t>
                </a:r>
              </a:p>
            </c:rich>
          </c:tx>
          <c:layout>
            <c:manualLayout>
              <c:xMode val="edge"/>
              <c:yMode val="edge"/>
              <c:x val="0"/>
              <c:y val="0.26390761154855641"/>
            </c:manualLayout>
          </c:layout>
          <c:overlay val="0"/>
        </c:title>
        <c:numFmt formatCode="0" sourceLinked="0"/>
        <c:majorTickMark val="cross"/>
        <c:minorTickMark val="none"/>
        <c:tickLblPos val="nextTo"/>
        <c:spPr>
          <a:ln w="12700">
            <a:solidFill>
              <a:srgbClr val="004573"/>
            </a:solidFill>
          </a:ln>
        </c:spPr>
        <c:crossAx val="86215680"/>
        <c:crosses val="autoZero"/>
        <c:crossBetween val="between"/>
      </c:valAx>
    </c:plotArea>
    <c:legend>
      <c:legendPos val="b"/>
      <c:layout>
        <c:manualLayout>
          <c:xMode val="edge"/>
          <c:yMode val="edge"/>
          <c:x val="9.7625638900400602E-2"/>
          <c:y val="0.91282582677165358"/>
          <c:w val="0.86930563467459321"/>
          <c:h val="6.7559055118110237E-2"/>
        </c:manualLayout>
      </c:layout>
      <c:overlay val="0"/>
      <c:spPr>
        <a:noFill/>
        <a:ln w="12700">
          <a:solidFill>
            <a:srgbClr val="004573"/>
          </a:solidFill>
        </a:ln>
      </c:spPr>
    </c:legend>
    <c:plotVisOnly val="1"/>
    <c:dispBlanksAs val="gap"/>
    <c:showDLblsOverMax val="0"/>
  </c:chart>
  <c:txPr>
    <a:bodyPr/>
    <a:lstStyle/>
    <a:p>
      <a:pPr>
        <a:defRPr sz="1600">
          <a:solidFill>
            <a:srgbClr val="004573"/>
          </a:solidFill>
        </a:defRPr>
      </a:pPr>
      <a:endParaRPr lang="en-US"/>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1007671253999467E-2"/>
          <c:y val="3.0966071921370499E-2"/>
          <c:w val="0.9307568645265496"/>
          <c:h val="0.78556818342638401"/>
        </c:manualLayout>
      </c:layout>
      <c:lineChart>
        <c:grouping val="standard"/>
        <c:varyColors val="0"/>
        <c:ser>
          <c:idx val="3"/>
          <c:order val="0"/>
          <c:tx>
            <c:strRef>
              <c:f>summary_hr08!$E$2</c:f>
              <c:strCache>
                <c:ptCount val="1"/>
                <c:pt idx="0">
                  <c:v>ARC Model</c:v>
                </c:pt>
              </c:strCache>
            </c:strRef>
          </c:tx>
          <c:spPr>
            <a:ln>
              <a:solidFill>
                <a:srgbClr val="7F8FA9"/>
              </a:solidFill>
              <a:prstDash val="sysDash"/>
            </a:ln>
          </c:spPr>
          <c:marker>
            <c:symbol val="square"/>
            <c:size val="7"/>
            <c:spPr>
              <a:noFill/>
              <a:ln>
                <a:solidFill>
                  <a:srgbClr val="7F8FA9"/>
                </a:solidFill>
              </a:ln>
            </c:spPr>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summary_hr08!$E$3:$E$18</c:f>
              <c:numCache>
                <c:formatCode>General</c:formatCode>
                <c:ptCount val="16"/>
                <c:pt idx="0">
                  <c:v>0</c:v>
                </c:pt>
                <c:pt idx="1">
                  <c:v>4.2700000000000092E-2</c:v>
                </c:pt>
                <c:pt idx="2">
                  <c:v>3.2570000000000002E-2</c:v>
                </c:pt>
                <c:pt idx="3">
                  <c:v>9.3100000000000179E-3</c:v>
                </c:pt>
                <c:pt idx="4">
                  <c:v>3.2640000000000016E-2</c:v>
                </c:pt>
                <c:pt idx="5">
                  <c:v>2.4010000000000004E-2</c:v>
                </c:pt>
                <c:pt idx="6">
                  <c:v>4.9910000000000107E-2</c:v>
                </c:pt>
                <c:pt idx="7">
                  <c:v>0.16842000000000001</c:v>
                </c:pt>
                <c:pt idx="8">
                  <c:v>0.23263</c:v>
                </c:pt>
                <c:pt idx="9">
                  <c:v>7.7940000000000009E-2</c:v>
                </c:pt>
                <c:pt idx="10">
                  <c:v>0.14940000000000034</c:v>
                </c:pt>
                <c:pt idx="11">
                  <c:v>0.11757000000000002</c:v>
                </c:pt>
                <c:pt idx="12">
                  <c:v>6.2900000000000011E-2</c:v>
                </c:pt>
                <c:pt idx="13">
                  <c:v>0</c:v>
                </c:pt>
                <c:pt idx="14">
                  <c:v>0</c:v>
                </c:pt>
                <c:pt idx="15">
                  <c:v>0</c:v>
                </c:pt>
              </c:numCache>
            </c:numRef>
          </c:val>
          <c:smooth val="0"/>
        </c:ser>
        <c:ser>
          <c:idx val="4"/>
          <c:order val="1"/>
          <c:tx>
            <c:strRef>
              <c:f>summary_hr08!$F$2</c:f>
              <c:strCache>
                <c:ptCount val="1"/>
                <c:pt idx="0">
                  <c:v>BPR Default</c:v>
                </c:pt>
              </c:strCache>
            </c:strRef>
          </c:tx>
          <c:spPr>
            <a:ln>
              <a:solidFill>
                <a:srgbClr val="00B0F0"/>
              </a:solidFill>
              <a:prstDash val="sysDash"/>
            </a:ln>
          </c:spPr>
          <c:marker>
            <c:symbol val="diamond"/>
            <c:size val="9"/>
            <c:spPr>
              <a:noFill/>
              <a:ln>
                <a:solidFill>
                  <a:srgbClr val="00B0F0"/>
                </a:solidFill>
              </a:ln>
            </c:spPr>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summary_hr08!$F$3:$F$18</c:f>
              <c:numCache>
                <c:formatCode>General</c:formatCode>
                <c:ptCount val="16"/>
                <c:pt idx="0">
                  <c:v>0</c:v>
                </c:pt>
                <c:pt idx="1">
                  <c:v>0</c:v>
                </c:pt>
                <c:pt idx="2">
                  <c:v>0</c:v>
                </c:pt>
                <c:pt idx="3">
                  <c:v>7.5400000000000141E-4</c:v>
                </c:pt>
                <c:pt idx="4">
                  <c:v>3.8790000000000009E-3</c:v>
                </c:pt>
                <c:pt idx="5">
                  <c:v>2.9381000000000011E-2</c:v>
                </c:pt>
                <c:pt idx="6">
                  <c:v>6.3870000000000012E-3</c:v>
                </c:pt>
                <c:pt idx="7">
                  <c:v>1.0017000000000002E-2</c:v>
                </c:pt>
                <c:pt idx="8">
                  <c:v>2.7250000000000052E-2</c:v>
                </c:pt>
                <c:pt idx="9">
                  <c:v>1.7413000000000005E-2</c:v>
                </c:pt>
                <c:pt idx="10">
                  <c:v>6.3475000000000004E-2</c:v>
                </c:pt>
                <c:pt idx="11">
                  <c:v>0.14331100000000024</c:v>
                </c:pt>
                <c:pt idx="12">
                  <c:v>0.31575200000000031</c:v>
                </c:pt>
                <c:pt idx="13">
                  <c:v>0.35419300000000004</c:v>
                </c:pt>
                <c:pt idx="14">
                  <c:v>2.8187999999999998E-2</c:v>
                </c:pt>
                <c:pt idx="15">
                  <c:v>0</c:v>
                </c:pt>
              </c:numCache>
            </c:numRef>
          </c:val>
          <c:smooth val="0"/>
        </c:ser>
        <c:ser>
          <c:idx val="5"/>
          <c:order val="2"/>
          <c:tx>
            <c:strRef>
              <c:f>summary_hr08!$G$2</c:f>
              <c:strCache>
                <c:ptCount val="1"/>
                <c:pt idx="0">
                  <c:v>BPR Jax</c:v>
                </c:pt>
              </c:strCache>
            </c:strRef>
          </c:tx>
          <c:spPr>
            <a:ln>
              <a:solidFill>
                <a:srgbClr val="FFC000"/>
              </a:solidFill>
              <a:prstDash val="sysDash"/>
            </a:ln>
          </c:spPr>
          <c:marker>
            <c:symbol val="triangle"/>
            <c:size val="9"/>
            <c:spPr>
              <a:noFill/>
              <a:ln>
                <a:solidFill>
                  <a:srgbClr val="FFC000"/>
                </a:solidFill>
              </a:ln>
            </c:spPr>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summary_hr08!$G$3:$G$18</c:f>
              <c:numCache>
                <c:formatCode>General</c:formatCode>
                <c:ptCount val="16"/>
                <c:pt idx="0">
                  <c:v>1.198000000000004E-3</c:v>
                </c:pt>
                <c:pt idx="1">
                  <c:v>2.837000000000001E-3</c:v>
                </c:pt>
                <c:pt idx="2">
                  <c:v>3.961000000000001E-3</c:v>
                </c:pt>
                <c:pt idx="3">
                  <c:v>6.3930000000000098E-3</c:v>
                </c:pt>
                <c:pt idx="4">
                  <c:v>1.3097000000000003E-2</c:v>
                </c:pt>
                <c:pt idx="5">
                  <c:v>3.0592000000000001E-2</c:v>
                </c:pt>
                <c:pt idx="6">
                  <c:v>3.3126000000000003E-2</c:v>
                </c:pt>
                <c:pt idx="7">
                  <c:v>4.087000000000001E-2</c:v>
                </c:pt>
                <c:pt idx="8">
                  <c:v>7.5760000000000133E-2</c:v>
                </c:pt>
                <c:pt idx="9">
                  <c:v>8.5516000000000064E-2</c:v>
                </c:pt>
                <c:pt idx="10">
                  <c:v>0.10917600000000022</c:v>
                </c:pt>
                <c:pt idx="11">
                  <c:v>0.10523500000000022</c:v>
                </c:pt>
                <c:pt idx="12">
                  <c:v>0.18382200000000001</c:v>
                </c:pt>
                <c:pt idx="13">
                  <c:v>0.28414600000000001</c:v>
                </c:pt>
                <c:pt idx="14">
                  <c:v>2.4271000000000049E-2</c:v>
                </c:pt>
                <c:pt idx="15">
                  <c:v>0</c:v>
                </c:pt>
              </c:numCache>
            </c:numRef>
          </c:val>
          <c:smooth val="0"/>
        </c:ser>
        <c:ser>
          <c:idx val="6"/>
          <c:order val="3"/>
          <c:tx>
            <c:strRef>
              <c:f>summary_hr08!$H$2</c:f>
              <c:strCache>
                <c:ptCount val="1"/>
                <c:pt idx="0">
                  <c:v>BPR MTC</c:v>
                </c:pt>
              </c:strCache>
            </c:strRef>
          </c:tx>
          <c:spPr>
            <a:ln>
              <a:solidFill>
                <a:schemeClr val="accent4">
                  <a:lumMod val="60000"/>
                  <a:lumOff val="40000"/>
                </a:schemeClr>
              </a:solidFill>
              <a:prstDash val="sysDash"/>
            </a:ln>
          </c:spPr>
          <c:marker>
            <c:symbol val="x"/>
            <c:size val="9"/>
            <c:spPr>
              <a:ln>
                <a:solidFill>
                  <a:schemeClr val="accent4">
                    <a:lumMod val="60000"/>
                    <a:lumOff val="40000"/>
                  </a:schemeClr>
                </a:solidFill>
              </a:ln>
            </c:spPr>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summary_hr08!$H$3:$H$18</c:f>
              <c:numCache>
                <c:formatCode>General</c:formatCode>
                <c:ptCount val="16"/>
                <c:pt idx="0">
                  <c:v>1.2950000000000021E-3</c:v>
                </c:pt>
                <c:pt idx="1">
                  <c:v>3.0680000000000061E-3</c:v>
                </c:pt>
                <c:pt idx="2">
                  <c:v>3.7630000000000107E-3</c:v>
                </c:pt>
                <c:pt idx="3">
                  <c:v>4.4490000000000128E-3</c:v>
                </c:pt>
                <c:pt idx="4">
                  <c:v>5.6130000000000034E-3</c:v>
                </c:pt>
                <c:pt idx="5">
                  <c:v>3.4539000000000014E-2</c:v>
                </c:pt>
                <c:pt idx="6">
                  <c:v>8.4200000000000177E-3</c:v>
                </c:pt>
                <c:pt idx="7">
                  <c:v>1.7995000000000011E-2</c:v>
                </c:pt>
                <c:pt idx="8">
                  <c:v>4.7136000000000101E-2</c:v>
                </c:pt>
                <c:pt idx="9">
                  <c:v>3.4129000000000007E-2</c:v>
                </c:pt>
                <c:pt idx="10">
                  <c:v>7.9015000000000113E-2</c:v>
                </c:pt>
                <c:pt idx="11">
                  <c:v>9.1991000000000017E-2</c:v>
                </c:pt>
                <c:pt idx="12">
                  <c:v>0.16206400000000001</c:v>
                </c:pt>
                <c:pt idx="13">
                  <c:v>0.47194700000000001</c:v>
                </c:pt>
                <c:pt idx="14">
                  <c:v>3.4574000000000001E-2</c:v>
                </c:pt>
                <c:pt idx="15">
                  <c:v>0</c:v>
                </c:pt>
              </c:numCache>
            </c:numRef>
          </c:val>
          <c:smooth val="0"/>
        </c:ser>
        <c:ser>
          <c:idx val="0"/>
          <c:order val="4"/>
          <c:tx>
            <c:strRef>
              <c:f>summary_hr08!$J$2</c:f>
              <c:strCache>
                <c:ptCount val="1"/>
                <c:pt idx="0">
                  <c:v>BPR CS-JHK</c:v>
                </c:pt>
              </c:strCache>
            </c:strRef>
          </c:tx>
          <c:spPr>
            <a:ln>
              <a:prstDash val="sysDash"/>
            </a:ln>
          </c:spPr>
          <c:marker>
            <c:symbol val="plus"/>
            <c:size val="9"/>
            <c:spPr>
              <a:ln>
                <a:solidFill>
                  <a:schemeClr val="accent1">
                    <a:shade val="76000"/>
                    <a:shade val="95000"/>
                    <a:satMod val="105000"/>
                  </a:schemeClr>
                </a:solidFill>
              </a:ln>
            </c:spPr>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summary_hr08!$J$3:$J$18</c:f>
              <c:numCache>
                <c:formatCode>General</c:formatCode>
                <c:ptCount val="16"/>
                <c:pt idx="0">
                  <c:v>0</c:v>
                </c:pt>
                <c:pt idx="1">
                  <c:v>6.6800000000000117E-4</c:v>
                </c:pt>
                <c:pt idx="2">
                  <c:v>1.5830000000000022E-3</c:v>
                </c:pt>
                <c:pt idx="3">
                  <c:v>1.576000000000003E-3</c:v>
                </c:pt>
                <c:pt idx="4">
                  <c:v>2.9290000000000006E-3</c:v>
                </c:pt>
                <c:pt idx="5">
                  <c:v>3.1469000000000011E-2</c:v>
                </c:pt>
                <c:pt idx="6">
                  <c:v>5.2510000000000109E-3</c:v>
                </c:pt>
                <c:pt idx="7">
                  <c:v>1.2671000000000002E-2</c:v>
                </c:pt>
                <c:pt idx="8">
                  <c:v>2.9883000000000048E-2</c:v>
                </c:pt>
                <c:pt idx="9">
                  <c:v>2.0279000000000012E-2</c:v>
                </c:pt>
                <c:pt idx="10">
                  <c:v>6.2848000000000001E-2</c:v>
                </c:pt>
                <c:pt idx="11">
                  <c:v>7.8563000000000022E-2</c:v>
                </c:pt>
                <c:pt idx="12">
                  <c:v>0.21523400000000034</c:v>
                </c:pt>
                <c:pt idx="13">
                  <c:v>0.50136799999999837</c:v>
                </c:pt>
                <c:pt idx="14">
                  <c:v>3.5678000000000015E-2</c:v>
                </c:pt>
                <c:pt idx="15">
                  <c:v>0</c:v>
                </c:pt>
              </c:numCache>
            </c:numRef>
          </c:val>
          <c:smooth val="0"/>
        </c:ser>
        <c:ser>
          <c:idx val="7"/>
          <c:order val="5"/>
          <c:tx>
            <c:strRef>
              <c:f>summary_hr08!$I$2</c:f>
              <c:strCache>
                <c:ptCount val="1"/>
                <c:pt idx="0">
                  <c:v>Akcelik</c:v>
                </c:pt>
              </c:strCache>
            </c:strRef>
          </c:tx>
          <c:spPr>
            <a:ln>
              <a:solidFill>
                <a:srgbClr val="FF0000"/>
              </a:solidFill>
              <a:prstDash val="dashDot"/>
            </a:ln>
          </c:spPr>
          <c:marker>
            <c:symbol val="none"/>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summary_hr08!$I$3:$I$18</c:f>
              <c:numCache>
                <c:formatCode>General</c:formatCode>
                <c:ptCount val="16"/>
                <c:pt idx="0">
                  <c:v>9.5900000000000217E-4</c:v>
                </c:pt>
                <c:pt idx="1">
                  <c:v>4.0748000000000013E-2</c:v>
                </c:pt>
                <c:pt idx="2">
                  <c:v>9.5687000000000008E-2</c:v>
                </c:pt>
                <c:pt idx="3">
                  <c:v>0.10217400000000014</c:v>
                </c:pt>
                <c:pt idx="4">
                  <c:v>2.8230000000000002E-2</c:v>
                </c:pt>
                <c:pt idx="5">
                  <c:v>6.0500000000000012E-2</c:v>
                </c:pt>
                <c:pt idx="6">
                  <c:v>4.5035000000000013E-2</c:v>
                </c:pt>
                <c:pt idx="7">
                  <c:v>3.3003000000000011E-2</c:v>
                </c:pt>
                <c:pt idx="8">
                  <c:v>4.6384000000000002E-2</c:v>
                </c:pt>
                <c:pt idx="9">
                  <c:v>2.9808000000000012E-2</c:v>
                </c:pt>
                <c:pt idx="10">
                  <c:v>4.883500000000001E-2</c:v>
                </c:pt>
                <c:pt idx="11">
                  <c:v>4.3199000000000022E-2</c:v>
                </c:pt>
                <c:pt idx="12">
                  <c:v>0.1342410000000003</c:v>
                </c:pt>
                <c:pt idx="13">
                  <c:v>0.26952900000000002</c:v>
                </c:pt>
                <c:pt idx="14">
                  <c:v>2.166800000000001E-2</c:v>
                </c:pt>
                <c:pt idx="15">
                  <c:v>0</c:v>
                </c:pt>
              </c:numCache>
            </c:numRef>
          </c:val>
          <c:smooth val="0"/>
        </c:ser>
        <c:ser>
          <c:idx val="8"/>
          <c:order val="6"/>
          <c:tx>
            <c:strRef>
              <c:f>summary_hr08!$K$2</c:f>
              <c:strCache>
                <c:ptCount val="1"/>
                <c:pt idx="0">
                  <c:v>ARC Conical</c:v>
                </c:pt>
              </c:strCache>
            </c:strRef>
          </c:tx>
          <c:spPr>
            <a:ln>
              <a:solidFill>
                <a:srgbClr val="5AA2AE"/>
              </a:solidFill>
              <a:prstDash val="lgDash"/>
            </a:ln>
          </c:spPr>
          <c:marker>
            <c:symbol val="none"/>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summary_hr08!$K$3:$K$18</c:f>
              <c:numCache>
                <c:formatCode>General</c:formatCode>
                <c:ptCount val="16"/>
                <c:pt idx="0">
                  <c:v>0</c:v>
                </c:pt>
                <c:pt idx="1">
                  <c:v>5.1130000000000012E-3</c:v>
                </c:pt>
                <c:pt idx="2">
                  <c:v>8.6850000000000191E-3</c:v>
                </c:pt>
                <c:pt idx="3">
                  <c:v>1.6246000000000003E-2</c:v>
                </c:pt>
                <c:pt idx="4">
                  <c:v>4.9151000000000014E-2</c:v>
                </c:pt>
                <c:pt idx="5">
                  <c:v>7.1640000000000009E-2</c:v>
                </c:pt>
                <c:pt idx="6">
                  <c:v>7.710400000000002E-2</c:v>
                </c:pt>
                <c:pt idx="7">
                  <c:v>0.11766400000000016</c:v>
                </c:pt>
                <c:pt idx="8">
                  <c:v>9.8664000000000349E-2</c:v>
                </c:pt>
                <c:pt idx="9">
                  <c:v>0.130054</c:v>
                </c:pt>
                <c:pt idx="10">
                  <c:v>0.12337000000000002</c:v>
                </c:pt>
                <c:pt idx="11">
                  <c:v>0.15194000000000046</c:v>
                </c:pt>
                <c:pt idx="12">
                  <c:v>0.11751200000000002</c:v>
                </c:pt>
                <c:pt idx="13">
                  <c:v>3.2857000000000067E-2</c:v>
                </c:pt>
                <c:pt idx="14">
                  <c:v>0</c:v>
                </c:pt>
                <c:pt idx="15">
                  <c:v>0</c:v>
                </c:pt>
              </c:numCache>
            </c:numRef>
          </c:val>
          <c:smooth val="0"/>
        </c:ser>
        <c:ser>
          <c:idx val="1"/>
          <c:order val="7"/>
          <c:tx>
            <c:strRef>
              <c:f>summary_hr08!$L$2</c:f>
              <c:strCache>
                <c:ptCount val="1"/>
                <c:pt idx="0">
                  <c:v>ITS</c:v>
                </c:pt>
              </c:strCache>
            </c:strRef>
          </c:tx>
          <c:spPr>
            <a:ln w="50800">
              <a:solidFill>
                <a:srgbClr val="004573"/>
              </a:solidFill>
              <a:prstDash val="solid"/>
            </a:ln>
          </c:spPr>
          <c:marker>
            <c:symbol val="none"/>
          </c:marker>
          <c:cat>
            <c:numRef>
              <c:f>summary_hr08!$D$3:$D$18</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summary_hr08!$L$3:$L$18</c:f>
              <c:numCache>
                <c:formatCode>General</c:formatCode>
                <c:ptCount val="16"/>
                <c:pt idx="1">
                  <c:v>2.6606405000000012E-3</c:v>
                </c:pt>
                <c:pt idx="2">
                  <c:v>1.2120560300000001E-2</c:v>
                </c:pt>
                <c:pt idx="3">
                  <c:v>2.221514910000005E-2</c:v>
                </c:pt>
                <c:pt idx="4">
                  <c:v>3.4722105200000006E-2</c:v>
                </c:pt>
                <c:pt idx="5">
                  <c:v>3.5033966900000012E-2</c:v>
                </c:pt>
                <c:pt idx="6">
                  <c:v>3.5203883700000015E-2</c:v>
                </c:pt>
                <c:pt idx="7">
                  <c:v>3.6268383100000003E-2</c:v>
                </c:pt>
                <c:pt idx="8">
                  <c:v>3.6188289400000004E-2</c:v>
                </c:pt>
                <c:pt idx="9">
                  <c:v>4.2628276400000005E-2</c:v>
                </c:pt>
                <c:pt idx="10">
                  <c:v>5.1902295399999986E-2</c:v>
                </c:pt>
                <c:pt idx="11">
                  <c:v>8.6538920900000219E-2</c:v>
                </c:pt>
                <c:pt idx="12">
                  <c:v>0.1435687782</c:v>
                </c:pt>
                <c:pt idx="13">
                  <c:v>0.21025140570000034</c:v>
                </c:pt>
                <c:pt idx="14">
                  <c:v>0.17163719730000004</c:v>
                </c:pt>
                <c:pt idx="15">
                  <c:v>7.9060148000000025E-2</c:v>
                </c:pt>
              </c:numCache>
            </c:numRef>
          </c:val>
          <c:smooth val="0"/>
        </c:ser>
        <c:dLbls>
          <c:showLegendKey val="0"/>
          <c:showVal val="0"/>
          <c:showCatName val="0"/>
          <c:showSerName val="0"/>
          <c:showPercent val="0"/>
          <c:showBubbleSize val="0"/>
        </c:dLbls>
        <c:hiLowLines/>
        <c:marker val="1"/>
        <c:smooth val="0"/>
        <c:axId val="102405248"/>
        <c:axId val="102407168"/>
      </c:lineChart>
      <c:catAx>
        <c:axId val="102405248"/>
        <c:scaling>
          <c:orientation val="minMax"/>
        </c:scaling>
        <c:delete val="0"/>
        <c:axPos val="b"/>
        <c:title>
          <c:tx>
            <c:rich>
              <a:bodyPr/>
              <a:lstStyle/>
              <a:p>
                <a:pPr>
                  <a:defRPr b="1">
                    <a:solidFill>
                      <a:srgbClr val="004573"/>
                    </a:solidFill>
                  </a:defRPr>
                </a:pPr>
                <a:r>
                  <a:rPr lang="en-US" b="1" dirty="0">
                    <a:solidFill>
                      <a:srgbClr val="004573"/>
                    </a:solidFill>
                  </a:rPr>
                  <a:t>Average Speed (mph)</a:t>
                </a:r>
              </a:p>
            </c:rich>
          </c:tx>
          <c:layout>
            <c:manualLayout>
              <c:xMode val="edge"/>
              <c:yMode val="edge"/>
              <c:x val="0.40081882100503974"/>
              <c:y val="0.91792650918635088"/>
            </c:manualLayout>
          </c:layout>
          <c:overlay val="0"/>
        </c:title>
        <c:numFmt formatCode="General" sourceLinked="1"/>
        <c:majorTickMark val="cross"/>
        <c:minorTickMark val="none"/>
        <c:tickLblPos val="nextTo"/>
        <c:spPr>
          <a:ln w="12700">
            <a:solidFill>
              <a:srgbClr val="004573"/>
            </a:solidFill>
          </a:ln>
        </c:spPr>
        <c:txPr>
          <a:bodyPr rot="0" vert="horz"/>
          <a:lstStyle/>
          <a:p>
            <a:pPr>
              <a:defRPr>
                <a:solidFill>
                  <a:srgbClr val="004573"/>
                </a:solidFill>
              </a:defRPr>
            </a:pPr>
            <a:endParaRPr lang="en-US"/>
          </a:p>
        </c:txPr>
        <c:crossAx val="102407168"/>
        <c:crosses val="autoZero"/>
        <c:auto val="1"/>
        <c:lblAlgn val="ctr"/>
        <c:lblOffset val="100"/>
        <c:noMultiLvlLbl val="0"/>
      </c:catAx>
      <c:valAx>
        <c:axId val="102407168"/>
        <c:scaling>
          <c:orientation val="minMax"/>
          <c:max val="0.5"/>
        </c:scaling>
        <c:delete val="0"/>
        <c:axPos val="l"/>
        <c:numFmt formatCode="General" sourceLinked="1"/>
        <c:majorTickMark val="cross"/>
        <c:minorTickMark val="none"/>
        <c:tickLblPos val="nextTo"/>
        <c:spPr>
          <a:ln w="12700">
            <a:solidFill>
              <a:srgbClr val="004573"/>
            </a:solidFill>
          </a:ln>
        </c:spPr>
        <c:txPr>
          <a:bodyPr rot="0" vert="horz"/>
          <a:lstStyle/>
          <a:p>
            <a:pPr>
              <a:defRPr>
                <a:solidFill>
                  <a:srgbClr val="004573"/>
                </a:solidFill>
              </a:defRPr>
            </a:pPr>
            <a:endParaRPr lang="en-US"/>
          </a:p>
        </c:txPr>
        <c:crossAx val="102405248"/>
        <c:crosses val="autoZero"/>
        <c:crossBetween val="between"/>
        <c:majorUnit val="0.1"/>
      </c:valAx>
    </c:plotArea>
    <c:legend>
      <c:legendPos val="r"/>
      <c:layout>
        <c:manualLayout>
          <c:xMode val="edge"/>
          <c:yMode val="edge"/>
          <c:x val="0.12989892489400362"/>
          <c:y val="4.3017757445814847E-2"/>
          <c:w val="0.28726895315970119"/>
          <c:h val="0.43627141401490221"/>
        </c:manualLayout>
      </c:layout>
      <c:overlay val="0"/>
      <c:spPr>
        <a:noFill/>
        <a:ln w="12700">
          <a:solidFill>
            <a:srgbClr val="004573"/>
          </a:solidFill>
        </a:ln>
        <a:effectLst/>
      </c:spPr>
    </c:legend>
    <c:plotVisOnly val="1"/>
    <c:dispBlanksAs val="gap"/>
    <c:showDLblsOverMax val="0"/>
  </c:chart>
  <c:spPr>
    <a:ln>
      <a:noFill/>
    </a:ln>
  </c:spPr>
  <c:txPr>
    <a:bodyPr/>
    <a:lstStyle/>
    <a:p>
      <a:pPr>
        <a:defRPr sz="1600" b="0" i="0" u="none" strike="noStrike" baseline="0">
          <a:solidFill>
            <a:srgbClr val="000000"/>
          </a:solidFill>
          <a:latin typeface="+mn-lt"/>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60818313718037"/>
          <c:y val="6.2863720692925562E-2"/>
          <c:w val="0.86192066283916902"/>
          <c:h val="0.69826198274696416"/>
        </c:manualLayout>
      </c:layout>
      <c:barChart>
        <c:barDir val="col"/>
        <c:grouping val="clustered"/>
        <c:varyColors val="0"/>
        <c:ser>
          <c:idx val="0"/>
          <c:order val="0"/>
          <c:tx>
            <c:strRef>
              <c:f>Compare_table!$C$8</c:f>
              <c:strCache>
                <c:ptCount val="1"/>
                <c:pt idx="0">
                  <c:v>TDFM</c:v>
                </c:pt>
              </c:strCache>
            </c:strRef>
          </c:tx>
          <c:spPr>
            <a:solidFill>
              <a:schemeClr val="tx2"/>
            </a:solidFill>
          </c:spPr>
          <c:invertIfNegative val="0"/>
          <c:cat>
            <c:strRef>
              <c:f>Compare_table!$D$5:$H$5</c:f>
              <c:strCache>
                <c:ptCount val="4"/>
                <c:pt idx="0">
                  <c:v>Overnight</c:v>
                </c:pt>
                <c:pt idx="1">
                  <c:v>AM Peak</c:v>
                </c:pt>
                <c:pt idx="2">
                  <c:v>Midday</c:v>
                </c:pt>
                <c:pt idx="3">
                  <c:v>PM Peak</c:v>
                </c:pt>
              </c:strCache>
            </c:strRef>
          </c:cat>
          <c:val>
            <c:numRef>
              <c:f>Compare_table!$D$8:$G$8</c:f>
              <c:numCache>
                <c:formatCode>0.0</c:formatCode>
                <c:ptCount val="4"/>
                <c:pt idx="0">
                  <c:v>55.413209999999999</c:v>
                </c:pt>
                <c:pt idx="1">
                  <c:v>50.336675</c:v>
                </c:pt>
                <c:pt idx="2">
                  <c:v>54.969360000000002</c:v>
                </c:pt>
                <c:pt idx="3">
                  <c:v>44.342145000000009</c:v>
                </c:pt>
              </c:numCache>
            </c:numRef>
          </c:val>
        </c:ser>
        <c:ser>
          <c:idx val="1"/>
          <c:order val="1"/>
          <c:tx>
            <c:strRef>
              <c:f>Compare_table!$C$9</c:f>
              <c:strCache>
                <c:ptCount val="1"/>
                <c:pt idx="0">
                  <c:v>TDFM - Postproc.</c:v>
                </c:pt>
              </c:strCache>
            </c:strRef>
          </c:tx>
          <c:spPr>
            <a:solidFill>
              <a:schemeClr val="accent3"/>
            </a:solidFill>
          </c:spPr>
          <c:invertIfNegative val="0"/>
          <c:cat>
            <c:strRef>
              <c:f>Compare_table!$D$5:$H$5</c:f>
              <c:strCache>
                <c:ptCount val="4"/>
                <c:pt idx="0">
                  <c:v>Overnight</c:v>
                </c:pt>
                <c:pt idx="1">
                  <c:v>AM Peak</c:v>
                </c:pt>
                <c:pt idx="2">
                  <c:v>Midday</c:v>
                </c:pt>
                <c:pt idx="3">
                  <c:v>PM Peak</c:v>
                </c:pt>
              </c:strCache>
            </c:strRef>
          </c:cat>
          <c:val>
            <c:numRef>
              <c:f>Compare_table!$D$9:$G$9</c:f>
              <c:numCache>
                <c:formatCode>0.0</c:formatCode>
                <c:ptCount val="4"/>
                <c:pt idx="0">
                  <c:v>61.144957643448727</c:v>
                </c:pt>
                <c:pt idx="1">
                  <c:v>58.727198364595196</c:v>
                </c:pt>
                <c:pt idx="2">
                  <c:v>60.649952534672181</c:v>
                </c:pt>
                <c:pt idx="3">
                  <c:v>50.401729245774</c:v>
                </c:pt>
              </c:numCache>
            </c:numRef>
          </c:val>
        </c:ser>
        <c:ser>
          <c:idx val="2"/>
          <c:order val="2"/>
          <c:tx>
            <c:strRef>
              <c:f>Compare_table!$C$10</c:f>
              <c:strCache>
                <c:ptCount val="1"/>
                <c:pt idx="0">
                  <c:v>ITS</c:v>
                </c:pt>
              </c:strCache>
            </c:strRef>
          </c:tx>
          <c:spPr>
            <a:solidFill>
              <a:schemeClr val="accent2"/>
            </a:solidFill>
          </c:spPr>
          <c:invertIfNegative val="0"/>
          <c:cat>
            <c:strRef>
              <c:f>Compare_table!$D$5:$H$5</c:f>
              <c:strCache>
                <c:ptCount val="4"/>
                <c:pt idx="0">
                  <c:v>Overnight</c:v>
                </c:pt>
                <c:pt idx="1">
                  <c:v>AM Peak</c:v>
                </c:pt>
                <c:pt idx="2">
                  <c:v>Midday</c:v>
                </c:pt>
                <c:pt idx="3">
                  <c:v>PM Peak</c:v>
                </c:pt>
              </c:strCache>
            </c:strRef>
          </c:cat>
          <c:val>
            <c:numRef>
              <c:f>Compare_table!$D$10:$G$10</c:f>
              <c:numCache>
                <c:formatCode>0.0</c:formatCode>
                <c:ptCount val="4"/>
                <c:pt idx="0">
                  <c:v>65.649074297499666</c:v>
                </c:pt>
                <c:pt idx="1">
                  <c:v>58.275065264500078</c:v>
                </c:pt>
                <c:pt idx="2">
                  <c:v>66.42539282749955</c:v>
                </c:pt>
                <c:pt idx="3">
                  <c:v>58.892811591499999</c:v>
                </c:pt>
              </c:numCache>
            </c:numRef>
          </c:val>
        </c:ser>
        <c:dLbls>
          <c:showLegendKey val="0"/>
          <c:showVal val="0"/>
          <c:showCatName val="0"/>
          <c:showSerName val="0"/>
          <c:showPercent val="0"/>
          <c:showBubbleSize val="0"/>
        </c:dLbls>
        <c:gapWidth val="150"/>
        <c:axId val="84382464"/>
        <c:axId val="84384000"/>
      </c:barChart>
      <c:catAx>
        <c:axId val="84382464"/>
        <c:scaling>
          <c:orientation val="minMax"/>
        </c:scaling>
        <c:delete val="0"/>
        <c:axPos val="b"/>
        <c:majorTickMark val="cross"/>
        <c:minorTickMark val="none"/>
        <c:tickLblPos val="nextTo"/>
        <c:spPr>
          <a:ln w="12700">
            <a:solidFill>
              <a:srgbClr val="004573"/>
            </a:solidFill>
          </a:ln>
        </c:spPr>
        <c:crossAx val="84384000"/>
        <c:crosses val="autoZero"/>
        <c:auto val="1"/>
        <c:lblAlgn val="ctr"/>
        <c:lblOffset val="100"/>
        <c:noMultiLvlLbl val="0"/>
      </c:catAx>
      <c:valAx>
        <c:axId val="84384000"/>
        <c:scaling>
          <c:orientation val="minMax"/>
        </c:scaling>
        <c:delete val="0"/>
        <c:axPos val="l"/>
        <c:title>
          <c:tx>
            <c:rich>
              <a:bodyPr rot="-5400000" vert="horz"/>
              <a:lstStyle/>
              <a:p>
                <a:pPr algn="l">
                  <a:defRPr sz="1400"/>
                </a:pPr>
                <a:r>
                  <a:rPr lang="en-US" sz="1400" dirty="0" smtClean="0"/>
                  <a:t>Average</a:t>
                </a:r>
                <a:r>
                  <a:rPr lang="en-US" sz="1400" baseline="0" dirty="0" smtClean="0"/>
                  <a:t> </a:t>
                </a:r>
                <a:r>
                  <a:rPr lang="en-US" sz="1400" dirty="0" smtClean="0"/>
                  <a:t>Speed (mph)</a:t>
                </a:r>
                <a:endParaRPr lang="en-US" sz="1400" dirty="0"/>
              </a:p>
            </c:rich>
          </c:tx>
          <c:layout>
            <c:manualLayout>
              <c:xMode val="edge"/>
              <c:yMode val="edge"/>
              <c:x val="1.3954216272006034E-4"/>
              <c:y val="0.19658689908570762"/>
            </c:manualLayout>
          </c:layout>
          <c:overlay val="0"/>
        </c:title>
        <c:numFmt formatCode="0.0" sourceLinked="1"/>
        <c:majorTickMark val="cross"/>
        <c:minorTickMark val="none"/>
        <c:tickLblPos val="nextTo"/>
        <c:spPr>
          <a:ln w="12700">
            <a:solidFill>
              <a:srgbClr val="004573"/>
            </a:solidFill>
          </a:ln>
        </c:spPr>
        <c:crossAx val="84382464"/>
        <c:crosses val="autoZero"/>
        <c:crossBetween val="between"/>
      </c:valAx>
    </c:plotArea>
    <c:legend>
      <c:legendPos val="r"/>
      <c:layout>
        <c:manualLayout>
          <c:xMode val="edge"/>
          <c:yMode val="edge"/>
          <c:x val="0.30007751237761293"/>
          <c:y val="0.89408333133160467"/>
          <c:w val="0.49181977252843395"/>
          <c:h val="7.0280209847023767E-2"/>
        </c:manualLayout>
      </c:layout>
      <c:overlay val="0"/>
      <c:spPr>
        <a:noFill/>
        <a:ln w="12700">
          <a:solidFill>
            <a:srgbClr val="004573"/>
          </a:solidFill>
        </a:ln>
      </c:spPr>
    </c:legend>
    <c:plotVisOnly val="1"/>
    <c:dispBlanksAs val="gap"/>
    <c:showDLblsOverMax val="0"/>
  </c:chart>
  <c:spPr>
    <a:ln>
      <a:noFill/>
    </a:ln>
  </c:spPr>
  <c:txPr>
    <a:bodyPr/>
    <a:lstStyle/>
    <a:p>
      <a:pPr>
        <a:defRPr sz="1600">
          <a:latin typeface="+mn-lt"/>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5400000" vert="horz"/>
          <a:lstStyle/>
          <a:p>
            <a:pPr>
              <a:defRPr sz="1600"/>
            </a:pPr>
            <a:r>
              <a:rPr lang="en-US" sz="1600" dirty="0"/>
              <a:t>Fraction of VHT by Speed</a:t>
            </a:r>
          </a:p>
        </c:rich>
      </c:tx>
      <c:layout>
        <c:manualLayout>
          <c:xMode val="edge"/>
          <c:yMode val="edge"/>
          <c:x val="1.7580256609662911E-3"/>
          <c:y val="0.16104007862658798"/>
        </c:manualLayout>
      </c:layout>
      <c:overlay val="0"/>
    </c:title>
    <c:autoTitleDeleted val="0"/>
    <c:plotArea>
      <c:layout>
        <c:manualLayout>
          <c:layoutTarget val="inner"/>
          <c:xMode val="edge"/>
          <c:yMode val="edge"/>
          <c:x val="0.11867202267618582"/>
          <c:y val="5.7305206049218946E-2"/>
          <c:w val="0.85932407598644089"/>
          <c:h val="0.69294400991778726"/>
        </c:manualLayout>
      </c:layout>
      <c:scatterChart>
        <c:scatterStyle val="smoothMarker"/>
        <c:varyColors val="0"/>
        <c:ser>
          <c:idx val="0"/>
          <c:order val="0"/>
          <c:tx>
            <c:v>TDFM</c:v>
          </c:tx>
          <c:spPr>
            <a:ln w="50800">
              <a:prstDash val="sysDot"/>
            </a:ln>
          </c:spPr>
          <c:marker>
            <c:symbol val="none"/>
          </c:marker>
          <c:xVal>
            <c:numRef>
              <c:f>Jax_TDFM!$D$6:$D$21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Jax_TDFM!$F$6:$F$21</c:f>
              <c:numCache>
                <c:formatCode>General</c:formatCode>
                <c:ptCount val="16"/>
                <c:pt idx="0">
                  <c:v>2.0875999999999999E-2</c:v>
                </c:pt>
                <c:pt idx="1">
                  <c:v>3.5645000000000003E-2</c:v>
                </c:pt>
                <c:pt idx="2">
                  <c:v>7.437E-3</c:v>
                </c:pt>
                <c:pt idx="3">
                  <c:v>2.436E-2</c:v>
                </c:pt>
                <c:pt idx="4">
                  <c:v>2.5478000000000001E-2</c:v>
                </c:pt>
                <c:pt idx="5">
                  <c:v>1.8134000000000001E-2</c:v>
                </c:pt>
                <c:pt idx="6">
                  <c:v>2.9498E-2</c:v>
                </c:pt>
                <c:pt idx="7">
                  <c:v>2.0559999999999998E-2</c:v>
                </c:pt>
                <c:pt idx="8">
                  <c:v>4.2081E-2</c:v>
                </c:pt>
                <c:pt idx="9">
                  <c:v>8.0176999999999998E-2</c:v>
                </c:pt>
                <c:pt idx="10">
                  <c:v>9.2763999999999999E-2</c:v>
                </c:pt>
                <c:pt idx="11">
                  <c:v>0.13122400000000001</c:v>
                </c:pt>
                <c:pt idx="12">
                  <c:v>0.14998500000000001</c:v>
                </c:pt>
                <c:pt idx="13">
                  <c:v>0.31431900000000002</c:v>
                </c:pt>
                <c:pt idx="14">
                  <c:v>7.4640000000000001E-3</c:v>
                </c:pt>
                <c:pt idx="15">
                  <c:v>0</c:v>
                </c:pt>
              </c:numCache>
            </c:numRef>
          </c:yVal>
          <c:smooth val="1"/>
        </c:ser>
        <c:ser>
          <c:idx val="1"/>
          <c:order val="1"/>
          <c:tx>
            <c:v>TDFM_Postproc</c:v>
          </c:tx>
          <c:spPr>
            <a:ln w="50800">
              <a:prstDash val="sysDash"/>
            </a:ln>
          </c:spPr>
          <c:marker>
            <c:symbol val="none"/>
          </c:marker>
          <c:xVal>
            <c:numRef>
              <c:f>Jax_TDFM_PP!$D$6:$D$21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Jax_TDFM_PP!$F$6:$F$21</c:f>
              <c:numCache>
                <c:formatCode>General</c:formatCode>
                <c:ptCount val="16"/>
                <c:pt idx="0">
                  <c:v>0</c:v>
                </c:pt>
                <c:pt idx="1">
                  <c:v>0</c:v>
                </c:pt>
                <c:pt idx="2">
                  <c:v>0</c:v>
                </c:pt>
                <c:pt idx="3">
                  <c:v>0</c:v>
                </c:pt>
                <c:pt idx="4">
                  <c:v>0</c:v>
                </c:pt>
                <c:pt idx="5">
                  <c:v>2.1911793166146082E-2</c:v>
                </c:pt>
                <c:pt idx="6">
                  <c:v>4.9134624852186035E-3</c:v>
                </c:pt>
                <c:pt idx="7">
                  <c:v>1.3942674198348881E-2</c:v>
                </c:pt>
                <c:pt idx="8">
                  <c:v>1.5201459649122581E-2</c:v>
                </c:pt>
                <c:pt idx="9">
                  <c:v>5.0430309234690281E-2</c:v>
                </c:pt>
                <c:pt idx="10">
                  <c:v>8.6457645987058976E-2</c:v>
                </c:pt>
                <c:pt idx="11">
                  <c:v>0.11051944068569033</c:v>
                </c:pt>
                <c:pt idx="12">
                  <c:v>0.2255873680294635</c:v>
                </c:pt>
                <c:pt idx="13">
                  <c:v>0.4485238231830535</c:v>
                </c:pt>
                <c:pt idx="14">
                  <c:v>2.25120233812071E-2</c:v>
                </c:pt>
                <c:pt idx="15">
                  <c:v>0</c:v>
                </c:pt>
              </c:numCache>
            </c:numRef>
          </c:yVal>
          <c:smooth val="1"/>
        </c:ser>
        <c:ser>
          <c:idx val="4"/>
          <c:order val="2"/>
          <c:tx>
            <c:v>ITS</c:v>
          </c:tx>
          <c:spPr>
            <a:ln w="50800">
              <a:solidFill>
                <a:schemeClr val="accent4">
                  <a:lumMod val="75000"/>
                </a:schemeClr>
              </a:solidFill>
              <a:prstDash val="dash"/>
            </a:ln>
          </c:spPr>
          <c:marker>
            <c:symbol val="none"/>
          </c:marker>
          <c:xVal>
            <c:numRef>
              <c:f>Jax_ITS2!$D$6:$D$21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Jax_ITS2!$F$6:$F$21</c:f>
              <c:numCache>
                <c:formatCode>General</c:formatCode>
                <c:ptCount val="16"/>
                <c:pt idx="1">
                  <c:v>1.4888668E-3</c:v>
                </c:pt>
                <c:pt idx="2">
                  <c:v>7.7804184999999996E-3</c:v>
                </c:pt>
                <c:pt idx="3">
                  <c:v>1.5943950700000001E-2</c:v>
                </c:pt>
                <c:pt idx="4">
                  <c:v>2.15553037E-2</c:v>
                </c:pt>
                <c:pt idx="5">
                  <c:v>2.79489427E-2</c:v>
                </c:pt>
                <c:pt idx="6">
                  <c:v>3.1448582500000002E-2</c:v>
                </c:pt>
                <c:pt idx="7">
                  <c:v>4.0914012800000003E-2</c:v>
                </c:pt>
                <c:pt idx="8">
                  <c:v>4.2902992000000001E-2</c:v>
                </c:pt>
                <c:pt idx="9">
                  <c:v>4.0501075900000003E-2</c:v>
                </c:pt>
                <c:pt idx="10">
                  <c:v>4.2593289300000003E-2</c:v>
                </c:pt>
                <c:pt idx="11">
                  <c:v>7.4740423299999997E-2</c:v>
                </c:pt>
                <c:pt idx="12">
                  <c:v>0.10991461380000001</c:v>
                </c:pt>
                <c:pt idx="13">
                  <c:v>0.14874903070000001</c:v>
                </c:pt>
                <c:pt idx="14">
                  <c:v>0.2222254085</c:v>
                </c:pt>
                <c:pt idx="15">
                  <c:v>0.17129308879999999</c:v>
                </c:pt>
              </c:numCache>
            </c:numRef>
          </c:yVal>
          <c:smooth val="1"/>
        </c:ser>
        <c:dLbls>
          <c:showLegendKey val="0"/>
          <c:showVal val="0"/>
          <c:showCatName val="0"/>
          <c:showSerName val="0"/>
          <c:showPercent val="0"/>
          <c:showBubbleSize val="0"/>
        </c:dLbls>
        <c:axId val="83786368"/>
        <c:axId val="83809024"/>
      </c:scatterChart>
      <c:valAx>
        <c:axId val="83786368"/>
        <c:scaling>
          <c:orientation val="minMax"/>
        </c:scaling>
        <c:delete val="0"/>
        <c:axPos val="b"/>
        <c:title>
          <c:tx>
            <c:rich>
              <a:bodyPr/>
              <a:lstStyle/>
              <a:p>
                <a:pPr>
                  <a:defRPr/>
                </a:pPr>
                <a:r>
                  <a:rPr lang="en-US" dirty="0"/>
                  <a:t>Speed (mph)</a:t>
                </a:r>
              </a:p>
            </c:rich>
          </c:tx>
          <c:layout>
            <c:manualLayout>
              <c:xMode val="edge"/>
              <c:yMode val="edge"/>
              <c:x val="0.42605177254197191"/>
              <c:y val="0.92597776401545318"/>
            </c:manualLayout>
          </c:layout>
          <c:overlay val="0"/>
        </c:title>
        <c:numFmt formatCode="General" sourceLinked="1"/>
        <c:majorTickMark val="cross"/>
        <c:minorTickMark val="none"/>
        <c:tickLblPos val="nextTo"/>
        <c:spPr>
          <a:ln w="12700">
            <a:solidFill>
              <a:srgbClr val="004573"/>
            </a:solidFill>
          </a:ln>
        </c:spPr>
        <c:crossAx val="83809024"/>
        <c:crosses val="autoZero"/>
        <c:crossBetween val="midCat"/>
      </c:valAx>
      <c:valAx>
        <c:axId val="83809024"/>
        <c:scaling>
          <c:orientation val="minMax"/>
          <c:max val="0.5"/>
          <c:min val="0"/>
        </c:scaling>
        <c:delete val="0"/>
        <c:axPos val="l"/>
        <c:numFmt formatCode="0.00" sourceLinked="0"/>
        <c:majorTickMark val="cross"/>
        <c:minorTickMark val="none"/>
        <c:tickLblPos val="nextTo"/>
        <c:spPr>
          <a:ln w="12700">
            <a:solidFill>
              <a:srgbClr val="004573"/>
            </a:solidFill>
          </a:ln>
        </c:spPr>
        <c:crossAx val="83786368"/>
        <c:crosses val="autoZero"/>
        <c:crossBetween val="midCat"/>
        <c:majorUnit val="0.1"/>
      </c:valAx>
    </c:plotArea>
    <c:legend>
      <c:legendPos val="b"/>
      <c:layout>
        <c:manualLayout>
          <c:xMode val="edge"/>
          <c:yMode val="edge"/>
          <c:x val="0.30785222439080157"/>
          <c:y val="0.84623498698332789"/>
          <c:w val="0.54594455310861378"/>
          <c:h val="7.1117419888740749E-2"/>
        </c:manualLayout>
      </c:layout>
      <c:overlay val="0"/>
      <c:spPr>
        <a:noFill/>
        <a:ln w="12700">
          <a:solidFill>
            <a:srgbClr val="004573"/>
          </a:solidFill>
        </a:ln>
      </c:spPr>
    </c:legend>
    <c:plotVisOnly val="1"/>
    <c:dispBlanksAs val="gap"/>
    <c:showDLblsOverMax val="0"/>
  </c:chart>
  <c:txPr>
    <a:bodyPr/>
    <a:lstStyle/>
    <a:p>
      <a:pPr>
        <a:defRPr sz="1600">
          <a:solidFill>
            <a:srgbClr val="004573"/>
          </a:solidFil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81273315411845"/>
          <c:y val="6.0797421633577181E-2"/>
          <c:w val="0.86150025040267453"/>
          <c:h val="0.70506206690002937"/>
        </c:manualLayout>
      </c:layout>
      <c:barChart>
        <c:barDir val="col"/>
        <c:grouping val="clustered"/>
        <c:varyColors val="0"/>
        <c:ser>
          <c:idx val="0"/>
          <c:order val="0"/>
          <c:tx>
            <c:strRef>
              <c:f>Compare_table!$C$12</c:f>
              <c:strCache>
                <c:ptCount val="1"/>
                <c:pt idx="0">
                  <c:v>TDFM - Postproc. 1</c:v>
                </c:pt>
              </c:strCache>
            </c:strRef>
          </c:tx>
          <c:spPr>
            <a:solidFill>
              <a:schemeClr val="tx2"/>
            </a:solidFill>
          </c:spPr>
          <c:invertIfNegative val="0"/>
          <c:cat>
            <c:strRef>
              <c:f>Compare_table!$D$5:$G$5</c:f>
              <c:strCache>
                <c:ptCount val="4"/>
                <c:pt idx="0">
                  <c:v>Overnight</c:v>
                </c:pt>
                <c:pt idx="1">
                  <c:v>AM Peak</c:v>
                </c:pt>
                <c:pt idx="2">
                  <c:v>Midday</c:v>
                </c:pt>
                <c:pt idx="3">
                  <c:v>PM Peak</c:v>
                </c:pt>
              </c:strCache>
            </c:strRef>
          </c:cat>
          <c:val>
            <c:numRef>
              <c:f>Compare_table!$D$12:$G$12</c:f>
              <c:numCache>
                <c:formatCode>0.0</c:formatCode>
                <c:ptCount val="4"/>
                <c:pt idx="0">
                  <c:v>55.684800000000003</c:v>
                </c:pt>
                <c:pt idx="1">
                  <c:v>41.38015</c:v>
                </c:pt>
                <c:pt idx="2">
                  <c:v>53.017000000000003</c:v>
                </c:pt>
                <c:pt idx="3">
                  <c:v>43.280300000000011</c:v>
                </c:pt>
              </c:numCache>
            </c:numRef>
          </c:val>
        </c:ser>
        <c:ser>
          <c:idx val="1"/>
          <c:order val="1"/>
          <c:tx>
            <c:strRef>
              <c:f>Compare_table!$C$13</c:f>
              <c:strCache>
                <c:ptCount val="1"/>
                <c:pt idx="0">
                  <c:v>TDFM - Postproc. 2</c:v>
                </c:pt>
              </c:strCache>
            </c:strRef>
          </c:tx>
          <c:spPr>
            <a:solidFill>
              <a:srgbClr val="7F8FA9"/>
            </a:solidFill>
          </c:spPr>
          <c:invertIfNegative val="0"/>
          <c:cat>
            <c:strRef>
              <c:f>Compare_table!$D$5:$G$5</c:f>
              <c:strCache>
                <c:ptCount val="4"/>
                <c:pt idx="0">
                  <c:v>Overnight</c:v>
                </c:pt>
                <c:pt idx="1">
                  <c:v>AM Peak</c:v>
                </c:pt>
                <c:pt idx="2">
                  <c:v>Midday</c:v>
                </c:pt>
                <c:pt idx="3">
                  <c:v>PM Peak</c:v>
                </c:pt>
              </c:strCache>
            </c:strRef>
          </c:cat>
          <c:val>
            <c:numRef>
              <c:f>Compare_table!$D$13:$G$13</c:f>
              <c:numCache>
                <c:formatCode>0.0</c:formatCode>
                <c:ptCount val="4"/>
                <c:pt idx="0">
                  <c:v>61.737680000000005</c:v>
                </c:pt>
                <c:pt idx="1">
                  <c:v>52.926780000000001</c:v>
                </c:pt>
                <c:pt idx="2">
                  <c:v>60.262140000000109</c:v>
                </c:pt>
                <c:pt idx="3">
                  <c:v>49.562242500000011</c:v>
                </c:pt>
              </c:numCache>
            </c:numRef>
          </c:val>
        </c:ser>
        <c:ser>
          <c:idx val="2"/>
          <c:order val="2"/>
          <c:tx>
            <c:strRef>
              <c:f>Compare_table!$C$14</c:f>
              <c:strCache>
                <c:ptCount val="1"/>
                <c:pt idx="0">
                  <c:v>ITS</c:v>
                </c:pt>
              </c:strCache>
            </c:strRef>
          </c:tx>
          <c:spPr>
            <a:solidFill>
              <a:srgbClr val="004573"/>
            </a:solidFill>
          </c:spPr>
          <c:invertIfNegative val="0"/>
          <c:cat>
            <c:strRef>
              <c:f>Compare_table!$D$5:$G$5</c:f>
              <c:strCache>
                <c:ptCount val="4"/>
                <c:pt idx="0">
                  <c:v>Overnight</c:v>
                </c:pt>
                <c:pt idx="1">
                  <c:v>AM Peak</c:v>
                </c:pt>
                <c:pt idx="2">
                  <c:v>Midday</c:v>
                </c:pt>
                <c:pt idx="3">
                  <c:v>PM Peak</c:v>
                </c:pt>
              </c:strCache>
            </c:strRef>
          </c:cat>
          <c:val>
            <c:numRef>
              <c:f>Compare_table!$D$14:$G$14</c:f>
              <c:numCache>
                <c:formatCode>0.0</c:formatCode>
                <c:ptCount val="4"/>
                <c:pt idx="0">
                  <c:v>64.21712341300028</c:v>
                </c:pt>
                <c:pt idx="1">
                  <c:v>55.308679645000005</c:v>
                </c:pt>
                <c:pt idx="2">
                  <c:v>63.685247849500008</c:v>
                </c:pt>
                <c:pt idx="3">
                  <c:v>50.940969110499999</c:v>
                </c:pt>
              </c:numCache>
            </c:numRef>
          </c:val>
        </c:ser>
        <c:ser>
          <c:idx val="3"/>
          <c:order val="3"/>
          <c:tx>
            <c:strRef>
              <c:f>Compare_table!$C$15</c:f>
              <c:strCache>
                <c:ptCount val="1"/>
                <c:pt idx="0">
                  <c:v>GPS</c:v>
                </c:pt>
              </c:strCache>
            </c:strRef>
          </c:tx>
          <c:spPr>
            <a:solidFill>
              <a:schemeClr val="accent5"/>
            </a:solidFill>
          </c:spPr>
          <c:invertIfNegative val="0"/>
          <c:cat>
            <c:strRef>
              <c:f>Compare_table!$D$5:$G$5</c:f>
              <c:strCache>
                <c:ptCount val="4"/>
                <c:pt idx="0">
                  <c:v>Overnight</c:v>
                </c:pt>
                <c:pt idx="1">
                  <c:v>AM Peak</c:v>
                </c:pt>
                <c:pt idx="2">
                  <c:v>Midday</c:v>
                </c:pt>
                <c:pt idx="3">
                  <c:v>PM Peak</c:v>
                </c:pt>
              </c:strCache>
            </c:strRef>
          </c:cat>
          <c:val>
            <c:numRef>
              <c:f>Compare_table!$D$15:$G$15</c:f>
              <c:numCache>
                <c:formatCode>0.0</c:formatCode>
                <c:ptCount val="4"/>
                <c:pt idx="0">
                  <c:v>69.137706629457469</c:v>
                </c:pt>
                <c:pt idx="1">
                  <c:v>58.015199368332297</c:v>
                </c:pt>
                <c:pt idx="2">
                  <c:v>67.403993703787563</c:v>
                </c:pt>
                <c:pt idx="3">
                  <c:v>55.007989609266978</c:v>
                </c:pt>
              </c:numCache>
            </c:numRef>
          </c:val>
        </c:ser>
        <c:dLbls>
          <c:showLegendKey val="0"/>
          <c:showVal val="0"/>
          <c:showCatName val="0"/>
          <c:showSerName val="0"/>
          <c:showPercent val="0"/>
          <c:showBubbleSize val="0"/>
        </c:dLbls>
        <c:gapWidth val="150"/>
        <c:axId val="84427904"/>
        <c:axId val="84429440"/>
      </c:barChart>
      <c:catAx>
        <c:axId val="84427904"/>
        <c:scaling>
          <c:orientation val="minMax"/>
        </c:scaling>
        <c:delete val="0"/>
        <c:axPos val="b"/>
        <c:majorTickMark val="cross"/>
        <c:minorTickMark val="none"/>
        <c:tickLblPos val="nextTo"/>
        <c:spPr>
          <a:ln w="12700">
            <a:solidFill>
              <a:srgbClr val="004573"/>
            </a:solidFill>
          </a:ln>
        </c:spPr>
        <c:crossAx val="84429440"/>
        <c:crosses val="autoZero"/>
        <c:auto val="1"/>
        <c:lblAlgn val="ctr"/>
        <c:lblOffset val="100"/>
        <c:noMultiLvlLbl val="0"/>
      </c:catAx>
      <c:valAx>
        <c:axId val="84429440"/>
        <c:scaling>
          <c:orientation val="minMax"/>
          <c:max val="70"/>
        </c:scaling>
        <c:delete val="0"/>
        <c:axPos val="l"/>
        <c:title>
          <c:tx>
            <c:rich>
              <a:bodyPr rot="-5400000" vert="horz"/>
              <a:lstStyle/>
              <a:p>
                <a:pPr>
                  <a:defRPr/>
                </a:pPr>
                <a:r>
                  <a:rPr lang="en-US" dirty="0" smtClean="0"/>
                  <a:t>Average Speed</a:t>
                </a:r>
                <a:r>
                  <a:rPr lang="en-US" baseline="0" dirty="0" smtClean="0"/>
                  <a:t> (</a:t>
                </a:r>
                <a:r>
                  <a:rPr lang="en-US" dirty="0" smtClean="0"/>
                  <a:t>mph)</a:t>
                </a:r>
                <a:endParaRPr lang="en-US" dirty="0"/>
              </a:p>
            </c:rich>
          </c:tx>
          <c:layout>
            <c:manualLayout>
              <c:xMode val="edge"/>
              <c:yMode val="edge"/>
              <c:x val="3.2013371209954687E-3"/>
              <c:y val="0.17568848604456555"/>
            </c:manualLayout>
          </c:layout>
          <c:overlay val="0"/>
        </c:title>
        <c:numFmt formatCode="0.0" sourceLinked="1"/>
        <c:majorTickMark val="cross"/>
        <c:minorTickMark val="none"/>
        <c:tickLblPos val="nextTo"/>
        <c:spPr>
          <a:ln w="12700">
            <a:solidFill>
              <a:srgbClr val="004573"/>
            </a:solidFill>
          </a:ln>
        </c:spPr>
        <c:crossAx val="84427904"/>
        <c:crosses val="autoZero"/>
        <c:crossBetween val="between"/>
      </c:valAx>
    </c:plotArea>
    <c:legend>
      <c:legendPos val="r"/>
      <c:layout>
        <c:manualLayout>
          <c:xMode val="edge"/>
          <c:yMode val="edge"/>
          <c:x val="0.18550850635196023"/>
          <c:y val="0.89058086571304318"/>
          <c:w val="0.73710494772046642"/>
          <c:h val="8.8988906905435192E-2"/>
        </c:manualLayout>
      </c:layout>
      <c:overlay val="0"/>
      <c:spPr>
        <a:noFill/>
        <a:ln w="12700">
          <a:solidFill>
            <a:sysClr val="windowText" lastClr="000000"/>
          </a:solidFill>
        </a:ln>
      </c:spPr>
    </c:legend>
    <c:plotVisOnly val="1"/>
    <c:dispBlanksAs val="gap"/>
    <c:showDLblsOverMax val="0"/>
  </c:chart>
  <c:spPr>
    <a:ln>
      <a:noFill/>
    </a:ln>
  </c:spPr>
  <c:txPr>
    <a:bodyPr/>
    <a:lstStyle/>
    <a:p>
      <a:pPr>
        <a:defRPr sz="1600">
          <a:latin typeface="+mn-lt"/>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6151121726358054E-2"/>
          <c:y val="4.5478897109005753E-2"/>
          <c:w val="0.88875512575711146"/>
          <c:h val="0.76268834120719098"/>
        </c:manualLayout>
      </c:layout>
      <c:scatterChart>
        <c:scatterStyle val="smoothMarker"/>
        <c:varyColors val="0"/>
        <c:ser>
          <c:idx val="0"/>
          <c:order val="0"/>
          <c:tx>
            <c:v>BPR</c:v>
          </c:tx>
          <c:spPr>
            <a:ln w="50800">
              <a:prstDash val="sysDot"/>
            </a:ln>
          </c:spPr>
          <c:marker>
            <c:symbol val="none"/>
          </c:marker>
          <c:xVal>
            <c:numRef>
              <c:f>Atl_TDFM_BPR!$D$6:$D$21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Atl_TDFM_BPR!$F$6:$F$21</c:f>
              <c:numCache>
                <c:formatCode>General</c:formatCode>
                <c:ptCount val="16"/>
                <c:pt idx="0">
                  <c:v>0</c:v>
                </c:pt>
                <c:pt idx="1">
                  <c:v>0</c:v>
                </c:pt>
                <c:pt idx="2">
                  <c:v>0</c:v>
                </c:pt>
                <c:pt idx="3">
                  <c:v>6.9750763199500775E-4</c:v>
                </c:pt>
                <c:pt idx="4">
                  <c:v>3.5896641251276467E-3</c:v>
                </c:pt>
                <c:pt idx="5">
                  <c:v>2.7187314178601006E-2</c:v>
                </c:pt>
                <c:pt idx="6">
                  <c:v>5.9105384085700371E-3</c:v>
                </c:pt>
                <c:pt idx="7">
                  <c:v>9.2692761292831275E-3</c:v>
                </c:pt>
                <c:pt idx="8">
                  <c:v>2.952642107522686E-2</c:v>
                </c:pt>
                <c:pt idx="9">
                  <c:v>3.7569485178366981E-2</c:v>
                </c:pt>
                <c:pt idx="10">
                  <c:v>0.17155587938372219</c:v>
                </c:pt>
                <c:pt idx="11">
                  <c:v>0.3592794590579898</c:v>
                </c:pt>
                <c:pt idx="12">
                  <c:v>0.33752458216293701</c:v>
                </c:pt>
                <c:pt idx="13">
                  <c:v>1.788987266818028E-2</c:v>
                </c:pt>
                <c:pt idx="14">
                  <c:v>0</c:v>
                </c:pt>
                <c:pt idx="15">
                  <c:v>0</c:v>
                </c:pt>
              </c:numCache>
            </c:numRef>
          </c:yVal>
          <c:smooth val="1"/>
        </c:ser>
        <c:ser>
          <c:idx val="1"/>
          <c:order val="1"/>
          <c:tx>
            <c:v>BPR_Jax</c:v>
          </c:tx>
          <c:spPr>
            <a:ln w="50800">
              <a:prstDash val="sysDash"/>
            </a:ln>
          </c:spPr>
          <c:marker>
            <c:symbol val="none"/>
          </c:marker>
          <c:xVal>
            <c:numRef>
              <c:f>Atl_TDFM_BPR!$D$6:$D$21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Atl_TDFM_BPRJX!$F$6:$F$21</c:f>
              <c:numCache>
                <c:formatCode>General</c:formatCode>
                <c:ptCount val="16"/>
                <c:pt idx="0">
                  <c:v>1.1980000000000001E-3</c:v>
                </c:pt>
                <c:pt idx="1">
                  <c:v>2.8370000000000001E-3</c:v>
                </c:pt>
                <c:pt idx="2">
                  <c:v>3.9610000000000001E-3</c:v>
                </c:pt>
                <c:pt idx="3">
                  <c:v>6.3930000000000002E-3</c:v>
                </c:pt>
                <c:pt idx="4">
                  <c:v>1.3096999999999999E-2</c:v>
                </c:pt>
                <c:pt idx="5">
                  <c:v>3.0592000000000001E-2</c:v>
                </c:pt>
                <c:pt idx="6">
                  <c:v>3.3126000000000003E-2</c:v>
                </c:pt>
                <c:pt idx="7">
                  <c:v>4.0869999999999997E-2</c:v>
                </c:pt>
                <c:pt idx="8">
                  <c:v>7.5759999999999994E-2</c:v>
                </c:pt>
                <c:pt idx="9">
                  <c:v>8.5515999999999995E-2</c:v>
                </c:pt>
                <c:pt idx="10">
                  <c:v>0.109176</c:v>
                </c:pt>
                <c:pt idx="11">
                  <c:v>0.105235</c:v>
                </c:pt>
                <c:pt idx="12">
                  <c:v>0.18382200000000001</c:v>
                </c:pt>
                <c:pt idx="13">
                  <c:v>0.28414600000000001</c:v>
                </c:pt>
                <c:pt idx="14">
                  <c:v>2.4271000000000001E-2</c:v>
                </c:pt>
                <c:pt idx="15">
                  <c:v>0</c:v>
                </c:pt>
              </c:numCache>
            </c:numRef>
          </c:yVal>
          <c:smooth val="1"/>
        </c:ser>
        <c:ser>
          <c:idx val="2"/>
          <c:order val="2"/>
          <c:tx>
            <c:v>GPS</c:v>
          </c:tx>
          <c:spPr>
            <a:ln w="50800"/>
          </c:spPr>
          <c:marker>
            <c:symbol val="none"/>
          </c:marker>
          <c:xVal>
            <c:numRef>
              <c:f>Atl_TDFM_BPR!$D$6:$D$21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Atl_GPS!$F$6:$F$21</c:f>
              <c:numCache>
                <c:formatCode>General</c:formatCode>
                <c:ptCount val="16"/>
                <c:pt idx="0">
                  <c:v>0</c:v>
                </c:pt>
                <c:pt idx="1">
                  <c:v>0</c:v>
                </c:pt>
                <c:pt idx="2">
                  <c:v>0</c:v>
                </c:pt>
                <c:pt idx="3">
                  <c:v>1.5697554193220911E-3</c:v>
                </c:pt>
                <c:pt idx="4">
                  <c:v>1.9601576648807174E-2</c:v>
                </c:pt>
                <c:pt idx="5">
                  <c:v>1.7229710676216797E-2</c:v>
                </c:pt>
                <c:pt idx="6">
                  <c:v>4.2474260398172696E-2</c:v>
                </c:pt>
                <c:pt idx="7">
                  <c:v>5.5909612167390446E-2</c:v>
                </c:pt>
                <c:pt idx="8">
                  <c:v>4.7581448686481308E-2</c:v>
                </c:pt>
                <c:pt idx="9">
                  <c:v>6.9178901986351585E-2</c:v>
                </c:pt>
                <c:pt idx="10">
                  <c:v>6.4504101416727772E-2</c:v>
                </c:pt>
                <c:pt idx="11">
                  <c:v>6.1878442651852682E-2</c:v>
                </c:pt>
                <c:pt idx="12">
                  <c:v>0.13611753426202697</c:v>
                </c:pt>
                <c:pt idx="13">
                  <c:v>0.11584544332524957</c:v>
                </c:pt>
                <c:pt idx="14">
                  <c:v>0.20244205064576168</c:v>
                </c:pt>
                <c:pt idx="15">
                  <c:v>0.16566716171676726</c:v>
                </c:pt>
              </c:numCache>
            </c:numRef>
          </c:yVal>
          <c:smooth val="1"/>
        </c:ser>
        <c:ser>
          <c:idx val="4"/>
          <c:order val="3"/>
          <c:tx>
            <c:v>ITS</c:v>
          </c:tx>
          <c:spPr>
            <a:ln w="50800">
              <a:solidFill>
                <a:srgbClr val="4A66AC">
                  <a:lumMod val="75000"/>
                </a:srgbClr>
              </a:solidFill>
              <a:prstDash val="dash"/>
            </a:ln>
          </c:spPr>
          <c:marker>
            <c:symbol val="none"/>
          </c:marker>
          <c:xVal>
            <c:numRef>
              <c:f>Atl_TDFM_BPR!$D$6:$D$21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Atl_ITS2!$F$6:$F$21</c:f>
              <c:numCache>
                <c:formatCode>General</c:formatCode>
                <c:ptCount val="16"/>
                <c:pt idx="1">
                  <c:v>2.6606404999999999E-3</c:v>
                </c:pt>
                <c:pt idx="2">
                  <c:v>1.21205603E-2</c:v>
                </c:pt>
                <c:pt idx="3">
                  <c:v>2.2215149100000001E-2</c:v>
                </c:pt>
                <c:pt idx="4">
                  <c:v>3.4722105199999999E-2</c:v>
                </c:pt>
                <c:pt idx="5">
                  <c:v>3.5033966899999998E-2</c:v>
                </c:pt>
                <c:pt idx="6">
                  <c:v>3.5203883700000001E-2</c:v>
                </c:pt>
                <c:pt idx="7">
                  <c:v>3.6268383100000003E-2</c:v>
                </c:pt>
                <c:pt idx="8">
                  <c:v>3.6188289399999997E-2</c:v>
                </c:pt>
                <c:pt idx="9">
                  <c:v>4.2628276399999998E-2</c:v>
                </c:pt>
                <c:pt idx="10">
                  <c:v>5.1902295399999999E-2</c:v>
                </c:pt>
                <c:pt idx="11">
                  <c:v>8.6538920899999996E-2</c:v>
                </c:pt>
                <c:pt idx="12">
                  <c:v>0.1435687782</c:v>
                </c:pt>
                <c:pt idx="13">
                  <c:v>0.2102514057</c:v>
                </c:pt>
                <c:pt idx="14">
                  <c:v>0.17163719729999999</c:v>
                </c:pt>
                <c:pt idx="15">
                  <c:v>7.9060147999999997E-2</c:v>
                </c:pt>
              </c:numCache>
            </c:numRef>
          </c:yVal>
          <c:smooth val="1"/>
        </c:ser>
        <c:dLbls>
          <c:showLegendKey val="0"/>
          <c:showVal val="0"/>
          <c:showCatName val="0"/>
          <c:showSerName val="0"/>
          <c:showPercent val="0"/>
          <c:showBubbleSize val="0"/>
        </c:dLbls>
        <c:axId val="85889024"/>
        <c:axId val="85890944"/>
      </c:scatterChart>
      <c:valAx>
        <c:axId val="85889024"/>
        <c:scaling>
          <c:orientation val="minMax"/>
        </c:scaling>
        <c:delete val="0"/>
        <c:axPos val="b"/>
        <c:title>
          <c:tx>
            <c:rich>
              <a:bodyPr/>
              <a:lstStyle/>
              <a:p>
                <a:pPr>
                  <a:defRPr/>
                </a:pPr>
                <a:r>
                  <a:rPr lang="en-US" dirty="0"/>
                  <a:t>Speed (mph)</a:t>
                </a:r>
              </a:p>
            </c:rich>
          </c:tx>
          <c:layout>
            <c:manualLayout>
              <c:xMode val="edge"/>
              <c:yMode val="edge"/>
              <c:x val="0.44739298238882547"/>
              <c:y val="0.92328938380413239"/>
            </c:manualLayout>
          </c:layout>
          <c:overlay val="0"/>
        </c:title>
        <c:numFmt formatCode="General" sourceLinked="1"/>
        <c:majorTickMark val="cross"/>
        <c:minorTickMark val="none"/>
        <c:tickLblPos val="nextTo"/>
        <c:spPr>
          <a:ln w="12700">
            <a:solidFill>
              <a:srgbClr val="004573"/>
            </a:solidFill>
          </a:ln>
        </c:spPr>
        <c:crossAx val="85890944"/>
        <c:crosses val="autoZero"/>
        <c:crossBetween val="midCat"/>
      </c:valAx>
      <c:valAx>
        <c:axId val="85890944"/>
        <c:scaling>
          <c:orientation val="minMax"/>
          <c:max val="0.5"/>
          <c:min val="0"/>
        </c:scaling>
        <c:delete val="0"/>
        <c:axPos val="l"/>
        <c:numFmt formatCode="0.00" sourceLinked="0"/>
        <c:majorTickMark val="cross"/>
        <c:minorTickMark val="none"/>
        <c:tickLblPos val="nextTo"/>
        <c:spPr>
          <a:ln w="12700">
            <a:solidFill>
              <a:srgbClr val="004573"/>
            </a:solidFill>
          </a:ln>
        </c:spPr>
        <c:crossAx val="85889024"/>
        <c:crosses val="autoZero"/>
        <c:crossBetween val="midCat"/>
        <c:majorUnit val="0.1"/>
      </c:valAx>
    </c:plotArea>
    <c:legend>
      <c:legendPos val="r"/>
      <c:layout>
        <c:manualLayout>
          <c:xMode val="edge"/>
          <c:yMode val="edge"/>
          <c:x val="0.12058255524260929"/>
          <c:y val="6.5938312309348254E-2"/>
          <c:w val="0.18265645227615407"/>
          <c:h val="0.27090506945058834"/>
        </c:manualLayout>
      </c:layout>
      <c:overlay val="0"/>
      <c:spPr>
        <a:noFill/>
        <a:ln>
          <a:solidFill>
            <a:srgbClr val="004573"/>
          </a:solidFill>
        </a:ln>
      </c:spPr>
    </c:legend>
    <c:plotVisOnly val="1"/>
    <c:dispBlanksAs val="gap"/>
    <c:showDLblsOverMax val="0"/>
  </c:chart>
  <c:txPr>
    <a:bodyPr/>
    <a:lstStyle/>
    <a:p>
      <a:pPr>
        <a:defRPr sz="1600">
          <a:solidFill>
            <a:srgbClr val="004573"/>
          </a:solidFill>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6500038372396431E-2"/>
          <c:y val="5.6245734948770817E-2"/>
          <c:w val="0.923174655799604"/>
          <c:h val="0.71537652661513396"/>
        </c:manualLayout>
      </c:layout>
      <c:barChart>
        <c:barDir val="col"/>
        <c:grouping val="clustered"/>
        <c:varyColors val="0"/>
        <c:ser>
          <c:idx val="0"/>
          <c:order val="0"/>
          <c:tx>
            <c:strRef>
              <c:f>Compare_table!$C$22</c:f>
              <c:strCache>
                <c:ptCount val="1"/>
                <c:pt idx="0">
                  <c:v>TDFM - Postproc.</c:v>
                </c:pt>
              </c:strCache>
            </c:strRef>
          </c:tx>
          <c:spPr>
            <a:solidFill>
              <a:srgbClr val="ACCBF9"/>
            </a:solidFill>
          </c:spPr>
          <c:invertIfNegative val="0"/>
          <c:cat>
            <c:strRef>
              <c:f>Compare_table!$D$5:$G$5</c:f>
              <c:strCache>
                <c:ptCount val="4"/>
                <c:pt idx="0">
                  <c:v>Overnight</c:v>
                </c:pt>
                <c:pt idx="1">
                  <c:v>AM Peak</c:v>
                </c:pt>
                <c:pt idx="2">
                  <c:v>Midday</c:v>
                </c:pt>
                <c:pt idx="3">
                  <c:v>PM Peak</c:v>
                </c:pt>
              </c:strCache>
            </c:strRef>
          </c:cat>
          <c:val>
            <c:numRef>
              <c:f>Compare_table!$D$22:$G$22</c:f>
              <c:numCache>
                <c:formatCode>0.0</c:formatCode>
                <c:ptCount val="4"/>
                <c:pt idx="0">
                  <c:v>33.200250000000004</c:v>
                </c:pt>
                <c:pt idx="1">
                  <c:v>27.955050000000004</c:v>
                </c:pt>
                <c:pt idx="2">
                  <c:v>31.876749999999998</c:v>
                </c:pt>
                <c:pt idx="3">
                  <c:v>28.454050000000002</c:v>
                </c:pt>
              </c:numCache>
            </c:numRef>
          </c:val>
        </c:ser>
        <c:ser>
          <c:idx val="1"/>
          <c:order val="1"/>
          <c:tx>
            <c:strRef>
              <c:f>Compare_table!$C$23</c:f>
              <c:strCache>
                <c:ptCount val="1"/>
                <c:pt idx="0">
                  <c:v>TDFM - BPR</c:v>
                </c:pt>
              </c:strCache>
            </c:strRef>
          </c:tx>
          <c:spPr>
            <a:solidFill>
              <a:srgbClr val="7F8FA9"/>
            </a:solidFill>
          </c:spPr>
          <c:invertIfNegative val="0"/>
          <c:cat>
            <c:strRef>
              <c:f>Compare_table!$D$5:$G$5</c:f>
              <c:strCache>
                <c:ptCount val="4"/>
                <c:pt idx="0">
                  <c:v>Overnight</c:v>
                </c:pt>
                <c:pt idx="1">
                  <c:v>AM Peak</c:v>
                </c:pt>
                <c:pt idx="2">
                  <c:v>Midday</c:v>
                </c:pt>
                <c:pt idx="3">
                  <c:v>PM Peak</c:v>
                </c:pt>
              </c:strCache>
            </c:strRef>
          </c:cat>
          <c:val>
            <c:numRef>
              <c:f>Compare_table!$D$23:$G$23</c:f>
              <c:numCache>
                <c:formatCode>0.0</c:formatCode>
                <c:ptCount val="4"/>
                <c:pt idx="0">
                  <c:v>23.214892392289947</c:v>
                </c:pt>
                <c:pt idx="1">
                  <c:v>22.796479042709965</c:v>
                </c:pt>
                <c:pt idx="2">
                  <c:v>23.135636591719006</c:v>
                </c:pt>
                <c:pt idx="3">
                  <c:v>22.525442882901729</c:v>
                </c:pt>
              </c:numCache>
            </c:numRef>
          </c:val>
        </c:ser>
        <c:ser>
          <c:idx val="2"/>
          <c:order val="2"/>
          <c:tx>
            <c:strRef>
              <c:f>Compare_table!$C$24</c:f>
              <c:strCache>
                <c:ptCount val="1"/>
                <c:pt idx="0">
                  <c:v>GPS</c:v>
                </c:pt>
              </c:strCache>
            </c:strRef>
          </c:tx>
          <c:spPr>
            <a:solidFill>
              <a:srgbClr val="004573"/>
            </a:solidFill>
          </c:spPr>
          <c:invertIfNegative val="0"/>
          <c:cat>
            <c:strRef>
              <c:f>Compare_table!$D$5:$G$5</c:f>
              <c:strCache>
                <c:ptCount val="4"/>
                <c:pt idx="0">
                  <c:v>Overnight</c:v>
                </c:pt>
                <c:pt idx="1">
                  <c:v>AM Peak</c:v>
                </c:pt>
                <c:pt idx="2">
                  <c:v>Midday</c:v>
                </c:pt>
                <c:pt idx="3">
                  <c:v>PM Peak</c:v>
                </c:pt>
              </c:strCache>
            </c:strRef>
          </c:cat>
          <c:val>
            <c:numRef>
              <c:f>Compare_table!$D$24:$G$24</c:f>
              <c:numCache>
                <c:formatCode>0.0</c:formatCode>
                <c:ptCount val="4"/>
                <c:pt idx="0">
                  <c:v>42.115879611099096</c:v>
                </c:pt>
                <c:pt idx="1">
                  <c:v>33.545060181770303</c:v>
                </c:pt>
                <c:pt idx="2">
                  <c:v>34.739873141117044</c:v>
                </c:pt>
                <c:pt idx="3">
                  <c:v>31.95086380821029</c:v>
                </c:pt>
              </c:numCache>
            </c:numRef>
          </c:val>
        </c:ser>
        <c:dLbls>
          <c:showLegendKey val="0"/>
          <c:showVal val="0"/>
          <c:showCatName val="0"/>
          <c:showSerName val="0"/>
          <c:showPercent val="0"/>
          <c:showBubbleSize val="0"/>
        </c:dLbls>
        <c:gapWidth val="150"/>
        <c:axId val="85952000"/>
        <c:axId val="85953536"/>
      </c:barChart>
      <c:catAx>
        <c:axId val="85952000"/>
        <c:scaling>
          <c:orientation val="minMax"/>
        </c:scaling>
        <c:delete val="0"/>
        <c:axPos val="b"/>
        <c:majorTickMark val="cross"/>
        <c:minorTickMark val="none"/>
        <c:tickLblPos val="nextTo"/>
        <c:spPr>
          <a:ln w="12700">
            <a:solidFill>
              <a:srgbClr val="004573"/>
            </a:solidFill>
          </a:ln>
        </c:spPr>
        <c:crossAx val="85953536"/>
        <c:crosses val="autoZero"/>
        <c:auto val="1"/>
        <c:lblAlgn val="ctr"/>
        <c:lblOffset val="100"/>
        <c:noMultiLvlLbl val="0"/>
      </c:catAx>
      <c:valAx>
        <c:axId val="85953536"/>
        <c:scaling>
          <c:orientation val="minMax"/>
          <c:max val="45"/>
        </c:scaling>
        <c:delete val="0"/>
        <c:axPos val="l"/>
        <c:numFmt formatCode="0" sourceLinked="0"/>
        <c:majorTickMark val="cross"/>
        <c:minorTickMark val="none"/>
        <c:tickLblPos val="nextTo"/>
        <c:spPr>
          <a:ln w="12700">
            <a:solidFill>
              <a:srgbClr val="004573"/>
            </a:solidFill>
          </a:ln>
        </c:spPr>
        <c:crossAx val="85952000"/>
        <c:crosses val="autoZero"/>
        <c:crossBetween val="between"/>
      </c:valAx>
    </c:plotArea>
    <c:legend>
      <c:legendPos val="b"/>
      <c:layout/>
      <c:overlay val="0"/>
      <c:spPr>
        <a:noFill/>
        <a:ln w="6350">
          <a:solidFill>
            <a:srgbClr val="004573"/>
          </a:solidFill>
        </a:ln>
      </c:spPr>
    </c:legend>
    <c:plotVisOnly val="1"/>
    <c:dispBlanksAs val="gap"/>
    <c:showDLblsOverMax val="0"/>
  </c:chart>
  <c:spPr>
    <a:noFill/>
    <a:ln>
      <a:noFill/>
    </a:ln>
  </c:spPr>
  <c:txPr>
    <a:bodyPr/>
    <a:lstStyle/>
    <a:p>
      <a:pPr>
        <a:defRPr sz="1600">
          <a:solidFill>
            <a:srgbClr val="004573"/>
          </a:solidFill>
          <a:latin typeface="+mn-lt"/>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490600425430381"/>
          <c:y val="0.10356413383385907"/>
          <c:w val="0.82150301811886672"/>
          <c:h val="0.77239930992944716"/>
        </c:manualLayout>
      </c:layout>
      <c:scatterChart>
        <c:scatterStyle val="smoothMarker"/>
        <c:varyColors val="0"/>
        <c:ser>
          <c:idx val="0"/>
          <c:order val="0"/>
          <c:tx>
            <c:v>ITS - 5 min data</c:v>
          </c:tx>
          <c:spPr>
            <a:ln w="50800">
              <a:solidFill>
                <a:srgbClr val="004573"/>
              </a:solidFill>
              <a:prstDash val="solid"/>
            </a:ln>
          </c:spPr>
          <c:marker>
            <c:symbol val="none"/>
          </c:marker>
          <c:xVal>
            <c:numRef>
              <c:f>Atl_ITS2!$D$6:$D$21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Atl_ITS2!$F$6:$F$21</c:f>
              <c:numCache>
                <c:formatCode>General</c:formatCode>
                <c:ptCount val="16"/>
                <c:pt idx="1">
                  <c:v>2.6606404999999999E-3</c:v>
                </c:pt>
                <c:pt idx="2">
                  <c:v>1.21205603E-2</c:v>
                </c:pt>
                <c:pt idx="3">
                  <c:v>2.2215149100000001E-2</c:v>
                </c:pt>
                <c:pt idx="4">
                  <c:v>3.4722105199999999E-2</c:v>
                </c:pt>
                <c:pt idx="5">
                  <c:v>3.5033966899999998E-2</c:v>
                </c:pt>
                <c:pt idx="6">
                  <c:v>3.5203883700000001E-2</c:v>
                </c:pt>
                <c:pt idx="7">
                  <c:v>3.6268383100000003E-2</c:v>
                </c:pt>
                <c:pt idx="8">
                  <c:v>3.6188289399999997E-2</c:v>
                </c:pt>
                <c:pt idx="9">
                  <c:v>4.2628276399999998E-2</c:v>
                </c:pt>
                <c:pt idx="10">
                  <c:v>5.1902295399999999E-2</c:v>
                </c:pt>
                <c:pt idx="11">
                  <c:v>8.6538920899999996E-2</c:v>
                </c:pt>
                <c:pt idx="12">
                  <c:v>0.1435687782</c:v>
                </c:pt>
                <c:pt idx="13">
                  <c:v>0.2102514057</c:v>
                </c:pt>
                <c:pt idx="14">
                  <c:v>0.17163719729999999</c:v>
                </c:pt>
                <c:pt idx="15">
                  <c:v>7.9060147999999997E-2</c:v>
                </c:pt>
              </c:numCache>
            </c:numRef>
          </c:yVal>
          <c:smooth val="1"/>
        </c:ser>
        <c:ser>
          <c:idx val="1"/>
          <c:order val="1"/>
          <c:tx>
            <c:v>ITS - averaged</c:v>
          </c:tx>
          <c:spPr>
            <a:ln w="50800">
              <a:prstDash val="sysDash"/>
            </a:ln>
          </c:spPr>
          <c:marker>
            <c:symbol val="none"/>
          </c:marker>
          <c:xVal>
            <c:numRef>
              <c:f>Atl_ITS2!$D$6:$D$21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Atl_ITS!$F$6:$F$21</c:f>
              <c:numCache>
                <c:formatCode>General</c:formatCode>
                <c:ptCount val="16"/>
                <c:pt idx="5">
                  <c:v>1.37262592E-2</c:v>
                </c:pt>
                <c:pt idx="6">
                  <c:v>3.9329934499999997E-2</c:v>
                </c:pt>
                <c:pt idx="7">
                  <c:v>1.9552916100000001E-2</c:v>
                </c:pt>
                <c:pt idx="8">
                  <c:v>3.47918651E-2</c:v>
                </c:pt>
                <c:pt idx="9">
                  <c:v>7.13205222E-2</c:v>
                </c:pt>
                <c:pt idx="10">
                  <c:v>0.1094739201</c:v>
                </c:pt>
                <c:pt idx="11">
                  <c:v>0.1206230041</c:v>
                </c:pt>
                <c:pt idx="12">
                  <c:v>0.17905765030000001</c:v>
                </c:pt>
                <c:pt idx="13">
                  <c:v>0.25738136589999999</c:v>
                </c:pt>
                <c:pt idx="14">
                  <c:v>0.12700991649999999</c:v>
                </c:pt>
                <c:pt idx="15">
                  <c:v>2.7732646100000001E-2</c:v>
                </c:pt>
              </c:numCache>
            </c:numRef>
          </c:yVal>
          <c:smooth val="1"/>
        </c:ser>
        <c:dLbls>
          <c:showLegendKey val="0"/>
          <c:showVal val="0"/>
          <c:showCatName val="0"/>
          <c:showSerName val="0"/>
          <c:showPercent val="0"/>
          <c:showBubbleSize val="0"/>
        </c:dLbls>
        <c:axId val="86006016"/>
        <c:axId val="86007808"/>
      </c:scatterChart>
      <c:valAx>
        <c:axId val="86006016"/>
        <c:scaling>
          <c:orientation val="minMax"/>
        </c:scaling>
        <c:delete val="0"/>
        <c:axPos val="b"/>
        <c:numFmt formatCode="General" sourceLinked="1"/>
        <c:majorTickMark val="cross"/>
        <c:minorTickMark val="none"/>
        <c:tickLblPos val="nextTo"/>
        <c:spPr>
          <a:ln w="12700">
            <a:solidFill>
              <a:srgbClr val="004573"/>
            </a:solidFill>
          </a:ln>
        </c:spPr>
        <c:crossAx val="86007808"/>
        <c:crosses val="autoZero"/>
        <c:crossBetween val="midCat"/>
      </c:valAx>
      <c:valAx>
        <c:axId val="86007808"/>
        <c:scaling>
          <c:orientation val="minMax"/>
          <c:max val="0.5"/>
          <c:min val="0"/>
        </c:scaling>
        <c:delete val="0"/>
        <c:axPos val="l"/>
        <c:numFmt formatCode="0.00" sourceLinked="0"/>
        <c:majorTickMark val="cross"/>
        <c:minorTickMark val="none"/>
        <c:tickLblPos val="nextTo"/>
        <c:spPr>
          <a:ln w="12700">
            <a:solidFill>
              <a:srgbClr val="004573"/>
            </a:solidFill>
          </a:ln>
        </c:spPr>
        <c:crossAx val="86006016"/>
        <c:crosses val="autoZero"/>
        <c:crossBetween val="midCat"/>
        <c:majorUnit val="0.1"/>
      </c:valAx>
    </c:plotArea>
    <c:legend>
      <c:legendPos val="r"/>
      <c:layout>
        <c:manualLayout>
          <c:xMode val="edge"/>
          <c:yMode val="edge"/>
          <c:x val="0.15767069922590793"/>
          <c:y val="0.13186461102083585"/>
          <c:w val="0.43563635281862506"/>
          <c:h val="0.11331308863397163"/>
        </c:manualLayout>
      </c:layout>
      <c:overlay val="0"/>
      <c:spPr>
        <a:noFill/>
        <a:ln w="12700">
          <a:solidFill>
            <a:srgbClr val="004573"/>
          </a:solidFill>
        </a:ln>
      </c:spPr>
      <c:txPr>
        <a:bodyPr/>
        <a:lstStyle/>
        <a:p>
          <a:pPr>
            <a:defRPr>
              <a:solidFill>
                <a:srgbClr val="004573"/>
              </a:solidFill>
            </a:defRPr>
          </a:pPr>
          <a:endParaRPr lang="en-US"/>
        </a:p>
      </c:txPr>
    </c:legend>
    <c:plotVisOnly val="1"/>
    <c:dispBlanksAs val="gap"/>
    <c:showDLblsOverMax val="0"/>
  </c:chart>
  <c:txPr>
    <a:bodyPr/>
    <a:lstStyle/>
    <a:p>
      <a:pPr>
        <a:defRPr sz="1400">
          <a:solidFill>
            <a:srgbClr val="004573"/>
          </a:solidFill>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242074010952992"/>
          <c:y val="0.10242678934796072"/>
          <c:w val="0.78146350515120322"/>
          <c:h val="0.77261936359078709"/>
        </c:manualLayout>
      </c:layout>
      <c:scatterChart>
        <c:scatterStyle val="smoothMarker"/>
        <c:varyColors val="0"/>
        <c:ser>
          <c:idx val="0"/>
          <c:order val="0"/>
          <c:tx>
            <c:v>ITS - 5 min data</c:v>
          </c:tx>
          <c:spPr>
            <a:ln w="50800">
              <a:prstDash val="solid"/>
            </a:ln>
          </c:spPr>
          <c:marker>
            <c:symbol val="none"/>
          </c:marker>
          <c:xVal>
            <c:numRef>
              <c:f>Jax_ITS2!$D$6:$D$21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Jax_ITS2!$F$6:$F$21</c:f>
              <c:numCache>
                <c:formatCode>General</c:formatCode>
                <c:ptCount val="16"/>
                <c:pt idx="1">
                  <c:v>1.4888668E-3</c:v>
                </c:pt>
                <c:pt idx="2">
                  <c:v>7.7804184999999996E-3</c:v>
                </c:pt>
                <c:pt idx="3">
                  <c:v>1.5943950700000001E-2</c:v>
                </c:pt>
                <c:pt idx="4">
                  <c:v>2.15553037E-2</c:v>
                </c:pt>
                <c:pt idx="5">
                  <c:v>2.79489427E-2</c:v>
                </c:pt>
                <c:pt idx="6">
                  <c:v>3.1448582500000002E-2</c:v>
                </c:pt>
                <c:pt idx="7">
                  <c:v>4.0914012800000003E-2</c:v>
                </c:pt>
                <c:pt idx="8">
                  <c:v>4.2902992000000001E-2</c:v>
                </c:pt>
                <c:pt idx="9">
                  <c:v>4.0501075900000003E-2</c:v>
                </c:pt>
                <c:pt idx="10">
                  <c:v>4.2593289300000003E-2</c:v>
                </c:pt>
                <c:pt idx="11">
                  <c:v>7.4740423299999997E-2</c:v>
                </c:pt>
                <c:pt idx="12">
                  <c:v>0.10991461380000001</c:v>
                </c:pt>
                <c:pt idx="13">
                  <c:v>0.14874903070000001</c:v>
                </c:pt>
                <c:pt idx="14">
                  <c:v>0.2222254085</c:v>
                </c:pt>
                <c:pt idx="15">
                  <c:v>0.17129308879999999</c:v>
                </c:pt>
              </c:numCache>
            </c:numRef>
          </c:yVal>
          <c:smooth val="1"/>
        </c:ser>
        <c:ser>
          <c:idx val="1"/>
          <c:order val="1"/>
          <c:tx>
            <c:v>ITS - averaged</c:v>
          </c:tx>
          <c:spPr>
            <a:ln w="50800">
              <a:prstDash val="sysDash"/>
            </a:ln>
          </c:spPr>
          <c:marker>
            <c:symbol val="none"/>
          </c:marker>
          <c:xVal>
            <c:numRef>
              <c:f>Jax_ITS!$D$6:$D$21</c:f>
              <c:numCache>
                <c:formatCode>General</c:formatCode>
                <c:ptCount val="16"/>
                <c:pt idx="0">
                  <c:v>2.5</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xVal>
          <c:yVal>
            <c:numRef>
              <c:f>Jax_TDFM_PP!$F$6:$F$21</c:f>
              <c:numCache>
                <c:formatCode>General</c:formatCode>
                <c:ptCount val="16"/>
                <c:pt idx="0">
                  <c:v>0</c:v>
                </c:pt>
                <c:pt idx="1">
                  <c:v>0</c:v>
                </c:pt>
                <c:pt idx="2">
                  <c:v>0</c:v>
                </c:pt>
                <c:pt idx="3">
                  <c:v>0</c:v>
                </c:pt>
                <c:pt idx="4">
                  <c:v>0</c:v>
                </c:pt>
                <c:pt idx="5">
                  <c:v>2.1911793166146082E-2</c:v>
                </c:pt>
                <c:pt idx="6">
                  <c:v>4.9134624852186035E-3</c:v>
                </c:pt>
                <c:pt idx="7">
                  <c:v>1.3942674198348881E-2</c:v>
                </c:pt>
                <c:pt idx="8">
                  <c:v>1.5201459649122581E-2</c:v>
                </c:pt>
                <c:pt idx="9">
                  <c:v>5.0430309234690281E-2</c:v>
                </c:pt>
                <c:pt idx="10">
                  <c:v>8.6457645987058976E-2</c:v>
                </c:pt>
                <c:pt idx="11">
                  <c:v>0.11051944068569033</c:v>
                </c:pt>
                <c:pt idx="12">
                  <c:v>0.2255873680294635</c:v>
                </c:pt>
                <c:pt idx="13">
                  <c:v>0.4485238231830535</c:v>
                </c:pt>
                <c:pt idx="14">
                  <c:v>2.25120233812071E-2</c:v>
                </c:pt>
                <c:pt idx="15">
                  <c:v>0</c:v>
                </c:pt>
              </c:numCache>
            </c:numRef>
          </c:yVal>
          <c:smooth val="1"/>
        </c:ser>
        <c:dLbls>
          <c:showLegendKey val="0"/>
          <c:showVal val="0"/>
          <c:showCatName val="0"/>
          <c:showSerName val="0"/>
          <c:showPercent val="0"/>
          <c:showBubbleSize val="0"/>
        </c:dLbls>
        <c:axId val="84484480"/>
        <c:axId val="84486016"/>
      </c:scatterChart>
      <c:valAx>
        <c:axId val="84484480"/>
        <c:scaling>
          <c:orientation val="minMax"/>
        </c:scaling>
        <c:delete val="0"/>
        <c:axPos val="b"/>
        <c:numFmt formatCode="General" sourceLinked="1"/>
        <c:majorTickMark val="cross"/>
        <c:minorTickMark val="none"/>
        <c:tickLblPos val="nextTo"/>
        <c:spPr>
          <a:ln w="12700">
            <a:solidFill>
              <a:srgbClr val="004573"/>
            </a:solidFill>
          </a:ln>
        </c:spPr>
        <c:crossAx val="84486016"/>
        <c:crosses val="autoZero"/>
        <c:crossBetween val="midCat"/>
      </c:valAx>
      <c:valAx>
        <c:axId val="84486016"/>
        <c:scaling>
          <c:orientation val="minMax"/>
          <c:max val="0.5"/>
          <c:min val="0"/>
        </c:scaling>
        <c:delete val="0"/>
        <c:axPos val="l"/>
        <c:numFmt formatCode="0.00" sourceLinked="0"/>
        <c:majorTickMark val="cross"/>
        <c:minorTickMark val="none"/>
        <c:tickLblPos val="nextTo"/>
        <c:spPr>
          <a:ln w="12700">
            <a:solidFill>
              <a:srgbClr val="004573"/>
            </a:solidFill>
          </a:ln>
        </c:spPr>
        <c:crossAx val="84484480"/>
        <c:crosses val="autoZero"/>
        <c:crossBetween val="midCat"/>
        <c:majorUnit val="0.1"/>
      </c:valAx>
    </c:plotArea>
    <c:legend>
      <c:legendPos val="r"/>
      <c:layout>
        <c:manualLayout>
          <c:xMode val="edge"/>
          <c:yMode val="edge"/>
          <c:x val="0.14724953341615474"/>
          <c:y val="0.12793683092984162"/>
          <c:w val="0.45087050772425208"/>
          <c:h val="0.11360169866407147"/>
        </c:manualLayout>
      </c:layout>
      <c:overlay val="0"/>
      <c:spPr>
        <a:noFill/>
        <a:ln w="12700">
          <a:solidFill>
            <a:srgbClr val="004573"/>
          </a:solidFill>
        </a:ln>
      </c:spPr>
      <c:txPr>
        <a:bodyPr/>
        <a:lstStyle/>
        <a:p>
          <a:pPr>
            <a:defRPr>
              <a:solidFill>
                <a:srgbClr val="004573"/>
              </a:solidFill>
            </a:defRPr>
          </a:pPr>
          <a:endParaRPr lang="en-US"/>
        </a:p>
      </c:txPr>
    </c:legend>
    <c:plotVisOnly val="1"/>
    <c:dispBlanksAs val="gap"/>
    <c:showDLblsOverMax val="0"/>
  </c:chart>
  <c:txPr>
    <a:bodyPr/>
    <a:lstStyle/>
    <a:p>
      <a:pPr>
        <a:defRPr sz="1400">
          <a:solidFill>
            <a:srgbClr val="004573"/>
          </a:solidFill>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0593285214348205"/>
          <c:y val="3.9775739448117908E-2"/>
          <c:w val="0.84384160532023023"/>
          <c:h val="0.78041384258528201"/>
        </c:manualLayout>
      </c:layout>
      <c:barChart>
        <c:barDir val="col"/>
        <c:grouping val="clustered"/>
        <c:varyColors val="0"/>
        <c:ser>
          <c:idx val="0"/>
          <c:order val="0"/>
          <c:tx>
            <c:v>VOC</c:v>
          </c:tx>
          <c:spPr>
            <a:solidFill>
              <a:srgbClr val="629DD1"/>
            </a:solidFill>
          </c:spPr>
          <c:invertIfNegative val="0"/>
          <c:cat>
            <c:strRef>
              <c:f>'Table for report'!$B$7:$B$9</c:f>
              <c:strCache>
                <c:ptCount val="3"/>
                <c:pt idx="0">
                  <c:v>TDFM</c:v>
                </c:pt>
                <c:pt idx="1">
                  <c:v>TDFM - Postproc.</c:v>
                </c:pt>
                <c:pt idx="2">
                  <c:v>ITS</c:v>
                </c:pt>
              </c:strCache>
            </c:strRef>
          </c:cat>
          <c:val>
            <c:numRef>
              <c:f>'Table for report'!$D$7:$D$9</c:f>
              <c:numCache>
                <c:formatCode>0%</c:formatCode>
                <c:ptCount val="3"/>
                <c:pt idx="0">
                  <c:v>1.4215745987705337</c:v>
                </c:pt>
                <c:pt idx="1">
                  <c:v>0.88946029598340137</c:v>
                </c:pt>
                <c:pt idx="2">
                  <c:v>1</c:v>
                </c:pt>
              </c:numCache>
            </c:numRef>
          </c:val>
        </c:ser>
        <c:ser>
          <c:idx val="1"/>
          <c:order val="1"/>
          <c:tx>
            <c:v>NOx</c:v>
          </c:tx>
          <c:spPr>
            <a:solidFill>
              <a:srgbClr val="C00000"/>
            </a:solidFill>
          </c:spPr>
          <c:invertIfNegative val="0"/>
          <c:cat>
            <c:strRef>
              <c:f>'Table for report'!$B$7:$B$9</c:f>
              <c:strCache>
                <c:ptCount val="3"/>
                <c:pt idx="0">
                  <c:v>TDFM</c:v>
                </c:pt>
                <c:pt idx="1">
                  <c:v>TDFM - Postproc.</c:v>
                </c:pt>
                <c:pt idx="2">
                  <c:v>ITS</c:v>
                </c:pt>
              </c:strCache>
            </c:strRef>
          </c:cat>
          <c:val>
            <c:numRef>
              <c:f>'Table for report'!$H$7:$H$9</c:f>
              <c:numCache>
                <c:formatCode>0%</c:formatCode>
                <c:ptCount val="3"/>
                <c:pt idx="0">
                  <c:v>1.1101522011489022</c:v>
                </c:pt>
                <c:pt idx="1">
                  <c:v>0.94245910477235906</c:v>
                </c:pt>
                <c:pt idx="2">
                  <c:v>1</c:v>
                </c:pt>
              </c:numCache>
            </c:numRef>
          </c:val>
        </c:ser>
        <c:ser>
          <c:idx val="2"/>
          <c:order val="2"/>
          <c:tx>
            <c:v>CO2e</c:v>
          </c:tx>
          <c:spPr>
            <a:solidFill>
              <a:srgbClr val="B2CF83"/>
            </a:solidFill>
          </c:spPr>
          <c:invertIfNegative val="0"/>
          <c:cat>
            <c:strRef>
              <c:f>'Table for report'!$B$7:$B$9</c:f>
              <c:strCache>
                <c:ptCount val="3"/>
                <c:pt idx="0">
                  <c:v>TDFM</c:v>
                </c:pt>
                <c:pt idx="1">
                  <c:v>TDFM - Postproc.</c:v>
                </c:pt>
                <c:pt idx="2">
                  <c:v>ITS</c:v>
                </c:pt>
              </c:strCache>
            </c:strRef>
          </c:cat>
          <c:val>
            <c:numRef>
              <c:f>'Table for report'!$D$20:$D$22</c:f>
              <c:numCache>
                <c:formatCode>0%</c:formatCode>
                <c:ptCount val="3"/>
                <c:pt idx="0">
                  <c:v>1.1614533482284828</c:v>
                </c:pt>
                <c:pt idx="1">
                  <c:v>0.93626667551564746</c:v>
                </c:pt>
                <c:pt idx="2">
                  <c:v>1</c:v>
                </c:pt>
              </c:numCache>
            </c:numRef>
          </c:val>
        </c:ser>
        <c:ser>
          <c:idx val="3"/>
          <c:order val="3"/>
          <c:tx>
            <c:v>PM2.5 (trucks)</c:v>
          </c:tx>
          <c:spPr>
            <a:solidFill>
              <a:srgbClr val="A383B7"/>
            </a:solidFill>
          </c:spPr>
          <c:invertIfNegative val="0"/>
          <c:cat>
            <c:strRef>
              <c:f>'Table for report'!$B$7:$B$9</c:f>
              <c:strCache>
                <c:ptCount val="3"/>
                <c:pt idx="0">
                  <c:v>TDFM</c:v>
                </c:pt>
                <c:pt idx="1">
                  <c:v>TDFM - Postproc.</c:v>
                </c:pt>
                <c:pt idx="2">
                  <c:v>ITS</c:v>
                </c:pt>
              </c:strCache>
            </c:strRef>
          </c:cat>
          <c:val>
            <c:numRef>
              <c:f>'Table for report'!$H$20:$H$22</c:f>
              <c:numCache>
                <c:formatCode>0%</c:formatCode>
                <c:ptCount val="3"/>
                <c:pt idx="0">
                  <c:v>1.2090760509846872</c:v>
                </c:pt>
                <c:pt idx="1">
                  <c:v>0.87666399683978979</c:v>
                </c:pt>
                <c:pt idx="2">
                  <c:v>1</c:v>
                </c:pt>
              </c:numCache>
            </c:numRef>
          </c:val>
        </c:ser>
        <c:dLbls>
          <c:showLegendKey val="0"/>
          <c:showVal val="0"/>
          <c:showCatName val="0"/>
          <c:showSerName val="0"/>
          <c:showPercent val="0"/>
          <c:showBubbleSize val="0"/>
        </c:dLbls>
        <c:gapWidth val="150"/>
        <c:axId val="85731584"/>
        <c:axId val="85733376"/>
      </c:barChart>
      <c:catAx>
        <c:axId val="85731584"/>
        <c:scaling>
          <c:orientation val="minMax"/>
        </c:scaling>
        <c:delete val="0"/>
        <c:axPos val="b"/>
        <c:majorTickMark val="cross"/>
        <c:minorTickMark val="none"/>
        <c:tickLblPos val="nextTo"/>
        <c:spPr>
          <a:ln w="12700">
            <a:solidFill>
              <a:srgbClr val="004573"/>
            </a:solidFill>
          </a:ln>
        </c:spPr>
        <c:crossAx val="85733376"/>
        <c:crosses val="autoZero"/>
        <c:auto val="1"/>
        <c:lblAlgn val="ctr"/>
        <c:lblOffset val="100"/>
        <c:noMultiLvlLbl val="0"/>
      </c:catAx>
      <c:valAx>
        <c:axId val="85733376"/>
        <c:scaling>
          <c:orientation val="minMax"/>
          <c:max val="1.4"/>
        </c:scaling>
        <c:delete val="0"/>
        <c:axPos val="l"/>
        <c:numFmt formatCode="0%" sourceLinked="1"/>
        <c:majorTickMark val="cross"/>
        <c:minorTickMark val="none"/>
        <c:tickLblPos val="nextTo"/>
        <c:spPr>
          <a:ln w="12700">
            <a:solidFill>
              <a:srgbClr val="004573"/>
            </a:solidFill>
          </a:ln>
        </c:spPr>
        <c:crossAx val="85731584"/>
        <c:crosses val="autoZero"/>
        <c:crossBetween val="between"/>
      </c:valAx>
    </c:plotArea>
    <c:plotVisOnly val="1"/>
    <c:dispBlanksAs val="gap"/>
    <c:showDLblsOverMax val="0"/>
  </c:chart>
  <c:txPr>
    <a:bodyPr/>
    <a:lstStyle/>
    <a:p>
      <a:pPr>
        <a:defRPr sz="1400">
          <a:solidFill>
            <a:srgbClr val="004573"/>
          </a:solidFill>
        </a:defRPr>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0.00625</cdr:x>
      <cdr:y>0.00949</cdr:y>
    </cdr:from>
    <cdr:to>
      <cdr:x>0.28961</cdr:x>
      <cdr:y>0.12652</cdr:y>
    </cdr:to>
    <cdr:sp macro="" textlink="">
      <cdr:nvSpPr>
        <cdr:cNvPr id="2" name="TextBox 1"/>
        <cdr:cNvSpPr txBox="1"/>
      </cdr:nvSpPr>
      <cdr:spPr>
        <a:xfrm xmlns:a="http://schemas.openxmlformats.org/drawingml/2006/main">
          <a:off x="28575" y="29739"/>
          <a:ext cx="1295524" cy="36672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l"/>
          <a:endParaRPr lang="en-US" sz="11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313086F-3A17-495F-8DCE-7228EB8C9516}" type="datetimeFigureOut">
              <a:rPr lang="en-US" smtClean="0"/>
              <a:t>5/15/2015</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130E89AA-E041-4678-9D8A-229953481103}" type="slidenum">
              <a:rPr lang="en-US" smtClean="0"/>
              <a:t>‹#›</a:t>
            </a:fld>
            <a:endParaRPr lang="en-US" dirty="0"/>
          </a:p>
        </p:txBody>
      </p:sp>
    </p:spTree>
    <p:extLst>
      <p:ext uri="{BB962C8B-B14F-4D97-AF65-F5344CB8AC3E}">
        <p14:creationId xmlns:p14="http://schemas.microsoft.com/office/powerpoint/2010/main" val="27448376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81A8936-9575-4A7B-96FF-759D075096BF}" type="datetimeFigureOut">
              <a:rPr lang="en-US" smtClean="0"/>
              <a:pPr/>
              <a:t>5/15/2015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E2B0A10-6CCD-44B8-ADDC-B8A3B3A8A373}" type="slidenum">
              <a:rPr lang="en-US" smtClean="0"/>
              <a:pPr/>
              <a:t>‹#›</a:t>
            </a:fld>
            <a:endParaRPr lang="en-US" dirty="0"/>
          </a:p>
        </p:txBody>
      </p:sp>
    </p:spTree>
    <p:extLst>
      <p:ext uri="{BB962C8B-B14F-4D97-AF65-F5344CB8AC3E}">
        <p14:creationId xmlns:p14="http://schemas.microsoft.com/office/powerpoint/2010/main" val="29050263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 going to talk about some interesting findings</a:t>
            </a:r>
            <a:r>
              <a:rPr lang="en-US" baseline="0" dirty="0" smtClean="0"/>
              <a:t> looking at developing speed distributions for MOVES inputs.  </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a:t>
            </a:fld>
            <a:endParaRPr lang="en-US" dirty="0"/>
          </a:p>
        </p:txBody>
      </p:sp>
    </p:spTree>
    <p:extLst>
      <p:ext uri="{BB962C8B-B14F-4D97-AF65-F5344CB8AC3E}">
        <p14:creationId xmlns:p14="http://schemas.microsoft.com/office/powerpoint/2010/main" val="1666159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Bureau of</a:t>
            </a:r>
            <a:r>
              <a:rPr lang="en-US" baseline="0" dirty="0" smtClean="0"/>
              <a:t> Public Roads formula is most commonly used to translate volume, capacity, and free-flow speed by link into actual speed</a:t>
            </a:r>
          </a:p>
          <a:p>
            <a:r>
              <a:rPr lang="en-US" baseline="0" dirty="0" smtClean="0"/>
              <a:t>Coefficients a and b can be varied to give a better fit</a:t>
            </a:r>
          </a:p>
          <a:p>
            <a:r>
              <a:rPr lang="en-US" baseline="0" dirty="0" smtClean="0"/>
              <a:t>Alternatives have been proposed, such as the Akcelik equation</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10</a:t>
            </a:fld>
            <a:endParaRPr lang="en-US" dirty="0"/>
          </a:p>
        </p:txBody>
      </p:sp>
    </p:spTree>
    <p:extLst>
      <p:ext uri="{BB962C8B-B14F-4D97-AF65-F5344CB8AC3E}">
        <p14:creationId xmlns:p14="http://schemas.microsoft.com/office/powerpoint/2010/main" val="1183480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speed</a:t>
            </a:r>
            <a:r>
              <a:rPr lang="en-US" baseline="0" dirty="0" smtClean="0"/>
              <a:t> estimation methods have inherent limitations</a:t>
            </a:r>
            <a:endParaRPr lang="en-US" dirty="0" smtClean="0"/>
          </a:p>
          <a:p>
            <a:r>
              <a:rPr lang="en-US" dirty="0" smtClean="0"/>
              <a:t>We are talking about state-of-practice 4-step, tour, and activity based models here, not-state</a:t>
            </a:r>
            <a:r>
              <a:rPr lang="en-US" baseline="0" dirty="0" smtClean="0"/>
              <a:t> of art like DTA/microsimulation</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11</a:t>
            </a:fld>
            <a:endParaRPr lang="en-US" dirty="0"/>
          </a:p>
        </p:txBody>
      </p:sp>
    </p:spTree>
    <p:extLst>
      <p:ext uri="{BB962C8B-B14F-4D97-AF65-F5344CB8AC3E}">
        <p14:creationId xmlns:p14="http://schemas.microsoft.com/office/powerpoint/2010/main" val="109281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can’t fix all of the problems noted on the previous slide, but we can at least</a:t>
            </a:r>
            <a:r>
              <a:rPr lang="en-US" baseline="0" dirty="0" smtClean="0"/>
              <a:t> partially </a:t>
            </a:r>
            <a:r>
              <a:rPr lang="en-US" dirty="0" smtClean="0"/>
              <a:t>fix some</a:t>
            </a:r>
            <a:r>
              <a:rPr lang="en-US" baseline="0" dirty="0" smtClean="0"/>
              <a:t> of them</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12</a:t>
            </a:fld>
            <a:endParaRPr lang="en-US" dirty="0"/>
          </a:p>
        </p:txBody>
      </p:sp>
    </p:spTree>
    <p:extLst>
      <p:ext uri="{BB962C8B-B14F-4D97-AF65-F5344CB8AC3E}">
        <p14:creationId xmlns:p14="http://schemas.microsoft.com/office/powerpoint/2010/main" val="4232199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Compared</a:t>
            </a:r>
            <a:r>
              <a:rPr lang="en-US" baseline="0" dirty="0" smtClean="0"/>
              <a:t> TDFM’s, post-processed in different ways, with “ground truth” data – ITS (freeways only) and GPS travel survey (Atlanta only, but all road types)</a:t>
            </a:r>
          </a:p>
          <a:p>
            <a:r>
              <a:rPr lang="en-US" baseline="0" dirty="0" smtClean="0"/>
              <a:t>ITS speeds are from video or loop detectors, 5-minute intervals over entire year (2011-2012?).  Weighted by traffic volumes.</a:t>
            </a:r>
          </a:p>
          <a:p>
            <a:r>
              <a:rPr lang="en-US" baseline="0" dirty="0" smtClean="0"/>
              <a:t>Attempted to use data purchased from NAVTEQ, INRIX – but too labor intensive to match TMC network with model networks so we could weight by volumes</a:t>
            </a:r>
            <a:br>
              <a:rPr lang="en-US" baseline="0" dirty="0" smtClean="0"/>
            </a:br>
            <a:r>
              <a:rPr lang="en-US" baseline="0" dirty="0" smtClean="0"/>
              <a:t>(Note – we are currently doing that for the entire state of Florida)</a:t>
            </a:r>
          </a:p>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13</a:t>
            </a:fld>
            <a:endParaRPr lang="en-US" dirty="0"/>
          </a:p>
        </p:txBody>
      </p:sp>
    </p:spTree>
    <p:extLst>
      <p:ext uri="{BB962C8B-B14F-4D97-AF65-F5344CB8AC3E}">
        <p14:creationId xmlns:p14="http://schemas.microsoft.com/office/powerpoint/2010/main" val="10109417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Jacksonville</a:t>
            </a:r>
            <a:r>
              <a:rPr lang="en-US" baseline="0" dirty="0" smtClean="0"/>
              <a:t> model uses the BPR curves with custom (locally calibrated) coefficients</a:t>
            </a:r>
            <a:endParaRPr lang="en-US" dirty="0" smtClean="0"/>
          </a:p>
          <a:p>
            <a:r>
              <a:rPr lang="en-US" dirty="0" smtClean="0"/>
              <a:t>Postprocessing</a:t>
            </a:r>
            <a:r>
              <a:rPr lang="en-US" baseline="0" dirty="0" smtClean="0"/>
              <a:t> was applied to Jax model to recalculate v/c and speed on an hourly basis</a:t>
            </a:r>
          </a:p>
          <a:p>
            <a:r>
              <a:rPr lang="en-US" baseline="0" dirty="0" smtClean="0"/>
              <a:t>Greatly improves average speed, but still does not completely match ITS</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14</a:t>
            </a:fld>
            <a:endParaRPr lang="en-US" dirty="0"/>
          </a:p>
        </p:txBody>
      </p:sp>
    </p:spTree>
    <p:extLst>
      <p:ext uri="{BB962C8B-B14F-4D97-AF65-F5344CB8AC3E}">
        <p14:creationId xmlns:p14="http://schemas.microsoft.com/office/powerpoint/2010/main" val="12974064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Average speed is not a great statistic for emissions modeling purposes,</a:t>
            </a:r>
            <a:r>
              <a:rPr lang="en-US" baseline="0" dirty="0" smtClean="0"/>
              <a:t> since speed-emissions relationship is nonlinear</a:t>
            </a:r>
          </a:p>
          <a:p>
            <a:r>
              <a:rPr lang="en-US" baseline="0" dirty="0" smtClean="0"/>
              <a:t>Here we look at a speed distribution</a:t>
            </a:r>
          </a:p>
          <a:p>
            <a:r>
              <a:rPr lang="en-US" baseline="0" dirty="0" smtClean="0"/>
              <a:t>Postprocessing shifts speeds from lower values to higher values compared to straight TDFM output</a:t>
            </a:r>
          </a:p>
          <a:p>
            <a:r>
              <a:rPr lang="en-US" dirty="0" smtClean="0"/>
              <a:t>Underpredicts</a:t>
            </a:r>
            <a:r>
              <a:rPr lang="en-US" baseline="0" dirty="0" smtClean="0"/>
              <a:t> low speeds, overpredicts at 65 mph (free flow), underpredicts high speeds compared to ITS data</a:t>
            </a:r>
          </a:p>
          <a:p>
            <a:r>
              <a:rPr lang="en-US" baseline="0" dirty="0" smtClean="0"/>
              <a:t>Average is closer to ITS</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15</a:t>
            </a:fld>
            <a:endParaRPr lang="en-US" dirty="0"/>
          </a:p>
        </p:txBody>
      </p:sp>
    </p:spTree>
    <p:extLst>
      <p:ext uri="{BB962C8B-B14F-4D97-AF65-F5344CB8AC3E}">
        <p14:creationId xmlns:p14="http://schemas.microsoft.com/office/powerpoint/2010/main" val="21387555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Postproc 1 is an old custom VDF that ARC no longer uses</a:t>
            </a:r>
          </a:p>
          <a:p>
            <a:r>
              <a:rPr lang="en-US" dirty="0" smtClean="0"/>
              <a:t>Postproc 2 is using BPR curve with JAX</a:t>
            </a:r>
            <a:r>
              <a:rPr lang="en-US" baseline="0" dirty="0" smtClean="0"/>
              <a:t> coefficients</a:t>
            </a:r>
          </a:p>
          <a:p>
            <a:r>
              <a:rPr lang="en-US" baseline="0" dirty="0" smtClean="0"/>
              <a:t>Postproc 2 is much closer to ITS speeds</a:t>
            </a:r>
          </a:p>
          <a:p>
            <a:r>
              <a:rPr lang="en-US" baseline="0" dirty="0" smtClean="0"/>
              <a:t>Note that GPS speeds are even higher than ITS.  Don’t know why.  Temporal sampling error in GPS?  Spatial sampling error in ITS?  Changes between sampling periods?  Temporal disaggregation of values?</a:t>
            </a:r>
          </a:p>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16</a:t>
            </a:fld>
            <a:endParaRPr lang="en-US" dirty="0"/>
          </a:p>
        </p:txBody>
      </p:sp>
    </p:spTree>
    <p:extLst>
      <p:ext uri="{BB962C8B-B14F-4D97-AF65-F5344CB8AC3E}">
        <p14:creationId xmlns:p14="http://schemas.microsoft.com/office/powerpoint/2010/main" val="20736196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Atlanta, using Jax BPR coefficients brings curve closer to ITS than standard BPR coefficients,</a:t>
            </a:r>
            <a:r>
              <a:rPr lang="en-US" baseline="0" dirty="0" smtClean="0"/>
              <a:t> although doesn’t solve underprediction at low speeds.</a:t>
            </a:r>
            <a:endParaRPr lang="en-US" dirty="0" smtClean="0"/>
          </a:p>
          <a:p>
            <a:r>
              <a:rPr lang="en-US" dirty="0" smtClean="0"/>
              <a:t>Note GPS readings in higher speed bins.</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17</a:t>
            </a:fld>
            <a:endParaRPr lang="en-US" dirty="0"/>
          </a:p>
        </p:txBody>
      </p:sp>
    </p:spTree>
    <p:extLst>
      <p:ext uri="{BB962C8B-B14F-4D97-AF65-F5344CB8AC3E}">
        <p14:creationId xmlns:p14="http://schemas.microsoft.com/office/powerpoint/2010/main" val="26790974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Postprocessing also improves arterial data, but still</a:t>
            </a:r>
            <a:r>
              <a:rPr lang="en-US" baseline="0" dirty="0" smtClean="0"/>
              <a:t> lower than GPS observed speeds.</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18</a:t>
            </a:fld>
            <a:endParaRPr lang="en-US" dirty="0"/>
          </a:p>
        </p:txBody>
      </p:sp>
    </p:spTree>
    <p:extLst>
      <p:ext uri="{BB962C8B-B14F-4D97-AF65-F5344CB8AC3E}">
        <p14:creationId xmlns:p14="http://schemas.microsoft.com/office/powerpoint/2010/main" val="4849402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time interval of aggregation makes a difference.</a:t>
            </a:r>
          </a:p>
          <a:p>
            <a:r>
              <a:rPr lang="en-US" baseline="0" dirty="0" smtClean="0"/>
              <a:t>Models are V/C averaged over hourly period</a:t>
            </a:r>
          </a:p>
          <a:p>
            <a:r>
              <a:rPr lang="en-US" baseline="0" dirty="0" smtClean="0"/>
              <a:t>ITS data are collected at 5-minute intervals.  “Averaged” is average speed over 15 min (?) before aggregating into speed bins.  Note that you lose a lot of low speed activity.  Short periods of high congestion that don’t show up in 15 min or hourly statistics.  Also lose some high speed data.  Looks closer to a BPR curve output.</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19</a:t>
            </a:fld>
            <a:endParaRPr lang="en-US" dirty="0"/>
          </a:p>
        </p:txBody>
      </p:sp>
    </p:spTree>
    <p:extLst>
      <p:ext uri="{BB962C8B-B14F-4D97-AF65-F5344CB8AC3E}">
        <p14:creationId xmlns:p14="http://schemas.microsoft.com/office/powerpoint/2010/main" val="611067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2</a:t>
            </a:fld>
            <a:endParaRPr lang="en-US" dirty="0"/>
          </a:p>
        </p:txBody>
      </p:sp>
    </p:spTree>
    <p:extLst>
      <p:ext uri="{BB962C8B-B14F-4D97-AF65-F5344CB8AC3E}">
        <p14:creationId xmlns:p14="http://schemas.microsoft.com/office/powerpoint/2010/main" val="4962601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much</a:t>
            </a:r>
            <a:r>
              <a:rPr lang="en-US" baseline="0" dirty="0" smtClean="0"/>
              <a:t> effect to speed distributions have on emissions?</a:t>
            </a:r>
          </a:p>
          <a:p>
            <a:r>
              <a:rPr lang="en-US" baseline="0" dirty="0" smtClean="0"/>
              <a:t>In Jax, not postprocessing your TDFM output would lead to ~10-40% overestimate of emissions in AM peak (compared to ITS), with biggest impact for VOC.</a:t>
            </a:r>
          </a:p>
          <a:p>
            <a:r>
              <a:rPr lang="en-US" baseline="0" dirty="0" smtClean="0"/>
              <a:t>Postprocessing leads to a ~5-15% underestimate. </a:t>
            </a:r>
          </a:p>
          <a:p>
            <a:r>
              <a:rPr lang="en-US" baseline="0" dirty="0" smtClean="0"/>
              <a:t>In Atlanta, the old VDF’s (no longer used) give significant overestimates.  Postprocessing with BPR and Jax coefficients comes in pretty close to ITS or GPS - &lt;5% error.</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20</a:t>
            </a:fld>
            <a:endParaRPr lang="en-US" dirty="0"/>
          </a:p>
        </p:txBody>
      </p:sp>
    </p:spTree>
    <p:extLst>
      <p:ext uri="{BB962C8B-B14F-4D97-AF65-F5344CB8AC3E}">
        <p14:creationId xmlns:p14="http://schemas.microsoft.com/office/powerpoint/2010/main" val="1586081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takes a closer</a:t>
            </a:r>
            <a:r>
              <a:rPr lang="en-US" baseline="0" dirty="0" smtClean="0"/>
              <a:t> look at alternative VDFs.</a:t>
            </a:r>
          </a:p>
          <a:p>
            <a:r>
              <a:rPr lang="en-US" baseline="0" dirty="0" smtClean="0"/>
              <a:t>BPR, Jax, MTC are the BPR equation with different coefficients.</a:t>
            </a:r>
          </a:p>
          <a:p>
            <a:r>
              <a:rPr lang="en-US" baseline="0" dirty="0" smtClean="0"/>
              <a:t>The moderate speeds shown even at V/C well over 1.0 account for the limitation of the model in capturing time-dependent effects </a:t>
            </a:r>
          </a:p>
          <a:p>
            <a:r>
              <a:rPr lang="en-US" baseline="0" dirty="0" smtClean="0"/>
              <a:t>Akcelik equation is designed to show a sharp dropoff in speed as V/C exceeds 1.0</a:t>
            </a:r>
          </a:p>
          <a:p>
            <a:r>
              <a:rPr lang="en-US" baseline="0" dirty="0" smtClean="0"/>
              <a:t>    (This may be more realistic from a real-world perspective, but does it give a better speed distribution?)</a:t>
            </a:r>
          </a:p>
          <a:p>
            <a:r>
              <a:rPr lang="en-US" dirty="0" smtClean="0"/>
              <a:t>There</a:t>
            </a:r>
            <a:r>
              <a:rPr lang="en-US" baseline="0" dirty="0" smtClean="0"/>
              <a:t> are other equations (e.g., old Atlanta curves, DVRPC equation) that show more dropoff  at V/C &lt; 1.0</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21</a:t>
            </a:fld>
            <a:endParaRPr lang="en-US" dirty="0"/>
          </a:p>
        </p:txBody>
      </p:sp>
    </p:spTree>
    <p:extLst>
      <p:ext uri="{BB962C8B-B14F-4D97-AF65-F5344CB8AC3E}">
        <p14:creationId xmlns:p14="http://schemas.microsoft.com/office/powerpoint/2010/main" val="16631179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dark</a:t>
            </a:r>
            <a:r>
              <a:rPr lang="en-US" baseline="0" dirty="0" smtClean="0"/>
              <a:t> line is the ITS observed speeds</a:t>
            </a:r>
          </a:p>
          <a:p>
            <a:r>
              <a:rPr lang="en-US" baseline="0" dirty="0" smtClean="0"/>
              <a:t>None of the equations match all that closely</a:t>
            </a:r>
          </a:p>
          <a:p>
            <a:r>
              <a:rPr lang="en-US" baseline="0" dirty="0" smtClean="0"/>
              <a:t>BPR overpredicts in the middle ranges</a:t>
            </a:r>
          </a:p>
          <a:p>
            <a:r>
              <a:rPr lang="en-US" baseline="0" dirty="0" smtClean="0"/>
              <a:t>Akcelik is pretty good at moderate to high speeds but overpredicts at low speeds</a:t>
            </a:r>
          </a:p>
          <a:p>
            <a:r>
              <a:rPr lang="en-US" baseline="0" dirty="0" smtClean="0"/>
              <a:t>None capture speeds in the 70+ range. And if you made FF higher so they did, they would underpredict 60-65 mph speeds.</a:t>
            </a:r>
          </a:p>
          <a:p>
            <a:r>
              <a:rPr lang="en-US" baseline="0" dirty="0" smtClean="0"/>
              <a:t>The emissions curves are pretty flat at that part of the speed curve, so it may not matter that much.   Although there have been questions about MOVES’ accuracy at higher (70+ mph) speeds</a:t>
            </a:r>
          </a:p>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22</a:t>
            </a:fld>
            <a:endParaRPr lang="en-US" dirty="0"/>
          </a:p>
        </p:txBody>
      </p:sp>
    </p:spTree>
    <p:extLst>
      <p:ext uri="{BB962C8B-B14F-4D97-AF65-F5344CB8AC3E}">
        <p14:creationId xmlns:p14="http://schemas.microsoft.com/office/powerpoint/2010/main" val="171413122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23</a:t>
            </a:fld>
            <a:endParaRPr lang="en-US" dirty="0"/>
          </a:p>
        </p:txBody>
      </p:sp>
    </p:spTree>
    <p:extLst>
      <p:ext uri="{BB962C8B-B14F-4D97-AF65-F5344CB8AC3E}">
        <p14:creationId xmlns:p14="http://schemas.microsoft.com/office/powerpoint/2010/main" val="2043839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is based on research for NCHRP 25-38.  </a:t>
            </a:r>
          </a:p>
          <a:p>
            <a:r>
              <a:rPr lang="en-US" b="0" baseline="0" dirty="0" smtClean="0"/>
              <a:t>For those of you who are not emissions modelers, MOVES is </a:t>
            </a:r>
            <a:r>
              <a:rPr lang="en-US" dirty="0" smtClean="0"/>
              <a:t>EPA’s approved motor vehicle emission factor model. It is used for</a:t>
            </a:r>
            <a:r>
              <a:rPr lang="en-US" baseline="0" dirty="0" smtClean="0"/>
              <a:t> n</a:t>
            </a:r>
            <a:r>
              <a:rPr lang="en-US" dirty="0" smtClean="0"/>
              <a:t>ational, state, and local emissions inventory development, including SIPs, conformity analysis (regional and hot-spot), GHG and MSAT analysis.  It can be applied at a regional or project scale, and can produce a total emissions inventory, or an emissions rate (g/mi).</a:t>
            </a:r>
          </a:p>
          <a:p>
            <a:r>
              <a:rPr lang="en-US" dirty="0" smtClean="0"/>
              <a:t>This project developed guidelines to help agencies develop locally-based</a:t>
            </a:r>
            <a:r>
              <a:rPr lang="en-US" baseline="0" dirty="0" smtClean="0"/>
              <a:t> </a:t>
            </a:r>
            <a:r>
              <a:rPr lang="en-US" dirty="0" smtClean="0"/>
              <a:t>MOVES inputs.</a:t>
            </a:r>
          </a:p>
          <a:p>
            <a:r>
              <a:rPr lang="en-US" dirty="0" smtClean="0"/>
              <a:t>As part of the</a:t>
            </a:r>
            <a:r>
              <a:rPr lang="en-US" baseline="0" dirty="0" smtClean="0"/>
              <a:t> research for this project we looked at methods for developing data on speed distributions.  In this presentation we’ll focus on speed distributions for regional analysis – rather than link speeds for project level analysis.</a:t>
            </a:r>
          </a:p>
        </p:txBody>
      </p:sp>
      <p:sp>
        <p:nvSpPr>
          <p:cNvPr id="4" name="Slide Number Placeholder 3"/>
          <p:cNvSpPr>
            <a:spLocks noGrp="1"/>
          </p:cNvSpPr>
          <p:nvPr>
            <p:ph type="sldNum" sz="quarter" idx="10"/>
          </p:nvPr>
        </p:nvSpPr>
        <p:spPr/>
        <p:txBody>
          <a:bodyPr/>
          <a:lstStyle/>
          <a:p>
            <a:fld id="{AE2B0A10-6CCD-44B8-ADDC-B8A3B3A8A373}" type="slidenum">
              <a:rPr lang="en-US" smtClean="0"/>
              <a:pPr/>
              <a:t>3</a:t>
            </a:fld>
            <a:endParaRPr lang="en-US" dirty="0"/>
          </a:p>
        </p:txBody>
      </p:sp>
    </p:spTree>
    <p:extLst>
      <p:ext uri="{BB962C8B-B14F-4D97-AF65-F5344CB8AC3E}">
        <p14:creationId xmlns:p14="http://schemas.microsoft.com/office/powerpoint/2010/main" val="96176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part of this research we looked at sensitivity of MOVES outputs to the various inputs. </a:t>
            </a:r>
            <a:endParaRPr lang="en-US" dirty="0" smtClean="0"/>
          </a:p>
          <a:p>
            <a:endParaRPr lang="en-US" dirty="0" smtClean="0"/>
          </a:p>
          <a:p>
            <a:r>
              <a:rPr lang="en-US" baseline="0" dirty="0" smtClean="0"/>
              <a:t>Speed is one of the inputs to which MOVES is very sensitive.  “Very Substantial” means at least a 50% impact on emissions within a range of real-world conditions for the input.  So it’s important to develop accurate speed distributions.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4</a:t>
            </a:fld>
            <a:endParaRPr lang="en-US" dirty="0"/>
          </a:p>
        </p:txBody>
      </p:sp>
    </p:spTree>
    <p:extLst>
      <p:ext uri="{BB962C8B-B14F-4D97-AF65-F5344CB8AC3E}">
        <p14:creationId xmlns:p14="http://schemas.microsoft.com/office/powerpoint/2010/main" val="19915459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chart illustrates why – it shows how emissions relate to (link</a:t>
            </a:r>
            <a:r>
              <a:rPr lang="en-US" baseline="0" dirty="0" smtClean="0"/>
              <a:t> level) </a:t>
            </a:r>
            <a:r>
              <a:rPr lang="en-US" dirty="0" smtClean="0"/>
              <a:t>speed.  Emissions</a:t>
            </a:r>
            <a:r>
              <a:rPr lang="en-US" baseline="0" dirty="0" smtClean="0"/>
              <a:t> are much higher at low speeds.</a:t>
            </a:r>
          </a:p>
          <a:p>
            <a:r>
              <a:rPr lang="en-US" baseline="0" dirty="0" smtClean="0"/>
              <a:t>Above 35-40 mph, VOC and PM emissions are still sensitive to speed – NOx and CO2 less so.</a:t>
            </a:r>
            <a:endParaRPr lang="en-US" dirty="0" smtClean="0"/>
          </a:p>
          <a:p>
            <a:endParaRPr lang="en-US" dirty="0" smtClean="0"/>
          </a:p>
          <a:p>
            <a:endParaRPr lang="en-US" dirty="0" smtClean="0"/>
          </a:p>
          <a:p>
            <a:r>
              <a:rPr lang="en-US" dirty="0" smtClean="0"/>
              <a:t>Based</a:t>
            </a:r>
            <a:r>
              <a:rPr lang="en-US" baseline="0" dirty="0" smtClean="0"/>
              <a:t> on data for Hillsborough County, FL, 2006, 7:00 – 7:59 am</a:t>
            </a:r>
          </a:p>
          <a:p>
            <a:r>
              <a:rPr lang="en-US" baseline="0" dirty="0" smtClean="0"/>
              <a:t>Relationships for other roadway types are similar</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5</a:t>
            </a:fld>
            <a:endParaRPr lang="en-US" dirty="0"/>
          </a:p>
        </p:txBody>
      </p:sp>
    </p:spTree>
    <p:extLst>
      <p:ext uri="{BB962C8B-B14F-4D97-AF65-F5344CB8AC3E}">
        <p14:creationId xmlns:p14="http://schemas.microsoft.com/office/powerpoint/2010/main" val="1462903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average speed distribution can have a substantial effect on emissions.  For example, the Volpe/FHWA sensitivity analysis (Noel and Wayson, 2012) tested speed distributions for urban Interstates corresponding to different levels of service and found a variation of up to 33 percent for passenger car VOC emissions and up to 49 percent for combination truck VOC emissions, compared to the national default speed distribution for this road type.  PM emissions varied by up to 16 percent for passenger cars and 53 percent for combination trucks.</a:t>
            </a:r>
          </a:p>
          <a:p>
            <a:endParaRPr lang="en-US" dirty="0" smtClean="0"/>
          </a:p>
          <a:p>
            <a:r>
              <a:rPr lang="en-US" dirty="0" smtClean="0"/>
              <a:t>Car and truck speeds can differ.  </a:t>
            </a:r>
            <a:r>
              <a:rPr lang="en-US" sz="1200" kern="1200" dirty="0" smtClean="0">
                <a:solidFill>
                  <a:schemeClr val="tx1"/>
                </a:solidFill>
                <a:effectLst/>
                <a:latin typeface="+mn-lt"/>
                <a:ea typeface="+mn-ea"/>
                <a:cs typeface="+mn-cs"/>
              </a:rPr>
              <a:t>A sensitivity analysis performed for this research found that reducing the average speed of trucks by 5 mph compared to the MOVES default distribution (for all road types) increased emissions by just a few percent.</a:t>
            </a:r>
            <a:r>
              <a:rPr lang="en-US" dirty="0" smtClean="0">
                <a:effectLst/>
              </a:rPr>
              <a:t> A CA study found a 10 mph</a:t>
            </a:r>
            <a:r>
              <a:rPr lang="en-US" baseline="0" dirty="0" smtClean="0">
                <a:effectLst/>
              </a:rPr>
              <a:t> difference on some freeways, so  impacts could be higher.</a:t>
            </a:r>
            <a:endParaRPr lang="en-US" dirty="0" smtClean="0">
              <a:effectLst/>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An 8 to 16%</a:t>
            </a:r>
            <a:r>
              <a:rPr lang="en-US" sz="1200" kern="1200" baseline="0" dirty="0" smtClean="0">
                <a:solidFill>
                  <a:schemeClr val="tx1"/>
                </a:solidFill>
                <a:effectLst/>
                <a:latin typeface="+mn-lt"/>
                <a:ea typeface="+mn-ea"/>
                <a:cs typeface="+mn-cs"/>
              </a:rPr>
              <a:t> variation was found on different states’ speed distributions based on 2011 NEI submittals.</a:t>
            </a:r>
            <a:endParaRPr lang="en-US" sz="1200" kern="1200" dirty="0" smtClean="0">
              <a:solidFill>
                <a:schemeClr val="tx1"/>
              </a:solidFill>
              <a:effectLst/>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AE2B0A10-6CCD-44B8-ADDC-B8A3B3A8A373}" type="slidenum">
              <a:rPr lang="en-US" smtClean="0"/>
              <a:pPr/>
              <a:t>6</a:t>
            </a:fld>
            <a:endParaRPr lang="en-US" dirty="0"/>
          </a:p>
        </p:txBody>
      </p:sp>
    </p:spTree>
    <p:extLst>
      <p:ext uri="{BB962C8B-B14F-4D97-AF65-F5344CB8AC3E}">
        <p14:creationId xmlns:p14="http://schemas.microsoft.com/office/powerpoint/2010/main" val="28484403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“speed distribution” input is a set of 16 fractions that sum to 1, which represents the distribution of vehicle-</a:t>
            </a:r>
            <a:r>
              <a:rPr lang="en-US" sz="1200" b="1" kern="1200" dirty="0" smtClean="0">
                <a:solidFill>
                  <a:schemeClr val="tx1"/>
                </a:solidFill>
                <a:effectLst/>
                <a:latin typeface="+mn-lt"/>
                <a:ea typeface="+mn-ea"/>
                <a:cs typeface="+mn-cs"/>
              </a:rPr>
              <a:t>hours</a:t>
            </a:r>
            <a:r>
              <a:rPr lang="en-US" sz="1200" kern="1200" dirty="0" smtClean="0">
                <a:solidFill>
                  <a:schemeClr val="tx1"/>
                </a:solidFill>
                <a:effectLst/>
                <a:latin typeface="+mn-lt"/>
                <a:ea typeface="+mn-ea"/>
                <a:cs typeface="+mn-cs"/>
              </a:rPr>
              <a:t> traveled among 16 speed bins</a:t>
            </a:r>
          </a:p>
          <a:p>
            <a:r>
              <a:rPr lang="en-US" sz="1200" kern="1200" dirty="0" smtClean="0">
                <a:solidFill>
                  <a:schemeClr val="tx1"/>
                </a:solidFill>
                <a:effectLst/>
                <a:latin typeface="+mn-lt"/>
                <a:ea typeface="+mn-ea"/>
                <a:cs typeface="+mn-cs"/>
              </a:rPr>
              <a:t>MOVES requests</a:t>
            </a:r>
            <a:r>
              <a:rPr lang="en-US" sz="1200" kern="1200" baseline="0" dirty="0" smtClean="0">
                <a:solidFill>
                  <a:schemeClr val="tx1"/>
                </a:solidFill>
                <a:effectLst/>
                <a:latin typeface="+mn-lt"/>
                <a:ea typeface="+mn-ea"/>
                <a:cs typeface="+mn-cs"/>
              </a:rPr>
              <a:t> input for 13 source (vehicle) types, 4 road types (restricted/unrestricted access x urban + rural), each hour of the day, and weekday vs. weekend.</a:t>
            </a:r>
          </a:p>
          <a:p>
            <a:r>
              <a:rPr lang="en-US" sz="1200" kern="1200" baseline="0" dirty="0" smtClean="0">
                <a:solidFill>
                  <a:schemeClr val="tx1"/>
                </a:solidFill>
                <a:effectLst/>
                <a:latin typeface="+mn-lt"/>
                <a:ea typeface="+mn-ea"/>
                <a:cs typeface="+mn-cs"/>
              </a:rPr>
              <a:t>Planners rarely have data at this level of detail, so a lot of bins typically have the same distribution.</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7</a:t>
            </a:fld>
            <a:endParaRPr lang="en-US" dirty="0"/>
          </a:p>
        </p:txBody>
      </p:sp>
    </p:spTree>
    <p:extLst>
      <p:ext uri="{BB962C8B-B14F-4D97-AF65-F5344CB8AC3E}">
        <p14:creationId xmlns:p14="http://schemas.microsoft.com/office/powerpoint/2010/main" val="129654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some sources of speed data.</a:t>
            </a:r>
          </a:p>
          <a:p>
            <a:r>
              <a:rPr lang="en-US" dirty="0" smtClean="0"/>
              <a:t>We are seeing more and more options for current speeds</a:t>
            </a:r>
          </a:p>
          <a:p>
            <a:r>
              <a:rPr lang="en-US" dirty="0" smtClean="0"/>
              <a:t>Forecasting speed still requires</a:t>
            </a:r>
            <a:r>
              <a:rPr lang="en-US" baseline="0" dirty="0" smtClean="0"/>
              <a:t> models</a:t>
            </a:r>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8</a:t>
            </a:fld>
            <a:endParaRPr lang="en-US" dirty="0"/>
          </a:p>
        </p:txBody>
      </p:sp>
    </p:spTree>
    <p:extLst>
      <p:ext uri="{BB962C8B-B14F-4D97-AF65-F5344CB8AC3E}">
        <p14:creationId xmlns:p14="http://schemas.microsoft.com/office/powerpoint/2010/main" val="1448514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EPA recommends postprocessing travel demand model speeds</a:t>
            </a:r>
          </a:p>
          <a:p>
            <a:r>
              <a:rPr lang="en-US" dirty="0" smtClean="0"/>
              <a:t>Why use</a:t>
            </a:r>
            <a:r>
              <a:rPr lang="en-US" baseline="0" dirty="0" smtClean="0"/>
              <a:t> a TDM?</a:t>
            </a:r>
          </a:p>
          <a:p>
            <a:pPr lvl="1"/>
            <a:r>
              <a:rPr lang="en-US" dirty="0" smtClean="0"/>
              <a:t>Future year estimates “must be logically related to the current year methodology and estimates”</a:t>
            </a:r>
          </a:p>
          <a:p>
            <a:pPr lvl="1"/>
            <a:r>
              <a:rPr lang="en-US" dirty="0" smtClean="0"/>
              <a:t>Models account for effect of growth in VMT and transportation network improvements</a:t>
            </a:r>
          </a:p>
          <a:p>
            <a:endParaRPr lang="en-US" dirty="0"/>
          </a:p>
        </p:txBody>
      </p:sp>
      <p:sp>
        <p:nvSpPr>
          <p:cNvPr id="4" name="Slide Number Placeholder 3"/>
          <p:cNvSpPr>
            <a:spLocks noGrp="1"/>
          </p:cNvSpPr>
          <p:nvPr>
            <p:ph type="sldNum" sz="quarter" idx="10"/>
          </p:nvPr>
        </p:nvSpPr>
        <p:spPr/>
        <p:txBody>
          <a:bodyPr/>
          <a:lstStyle/>
          <a:p>
            <a:fld id="{AE2B0A10-6CCD-44B8-ADDC-B8A3B3A8A373}" type="slidenum">
              <a:rPr lang="en-US" smtClean="0"/>
              <a:pPr/>
              <a:t>9</a:t>
            </a:fld>
            <a:endParaRPr lang="en-US" dirty="0"/>
          </a:p>
        </p:txBody>
      </p:sp>
    </p:spTree>
    <p:extLst>
      <p:ext uri="{BB962C8B-B14F-4D97-AF65-F5344CB8AC3E}">
        <p14:creationId xmlns:p14="http://schemas.microsoft.com/office/powerpoint/2010/main" val="340099622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252287" y="217356"/>
            <a:ext cx="8576920" cy="1806317"/>
          </a:xfrm>
        </p:spPr>
        <p:txBody>
          <a:bodyPr>
            <a:noAutofit/>
          </a:bodyPr>
          <a:lstStyle>
            <a:lvl1pPr>
              <a:defRPr sz="3800"/>
            </a:lvl1pPr>
          </a:lstStyle>
          <a:p>
            <a:r>
              <a:rPr lang="en-US" smtClean="0"/>
              <a:t>Click to edit Master title style</a:t>
            </a:r>
            <a:endParaRPr lang="en-US" dirty="0"/>
          </a:p>
        </p:txBody>
      </p:sp>
      <p:sp>
        <p:nvSpPr>
          <p:cNvPr id="3" name="Subtitle 2"/>
          <p:cNvSpPr>
            <a:spLocks noGrp="1"/>
          </p:cNvSpPr>
          <p:nvPr>
            <p:ph type="subTitle" idx="1"/>
          </p:nvPr>
        </p:nvSpPr>
        <p:spPr>
          <a:xfrm>
            <a:off x="252287" y="2023673"/>
            <a:ext cx="8576920" cy="707390"/>
          </a:xfrm>
        </p:spPr>
        <p:txBody>
          <a:bodyPr>
            <a:noAutofit/>
          </a:bodyPr>
          <a:lstStyle>
            <a:lvl1pPr marL="0" indent="0" algn="l">
              <a:buNone/>
              <a:defRPr sz="2400" i="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Box 8"/>
          <p:cNvSpPr txBox="1"/>
          <p:nvPr/>
        </p:nvSpPr>
        <p:spPr>
          <a:xfrm>
            <a:off x="274409" y="3052658"/>
            <a:ext cx="1468044" cy="307777"/>
          </a:xfrm>
          <a:prstGeom prst="rect">
            <a:avLst/>
          </a:prstGeom>
          <a:noFill/>
        </p:spPr>
        <p:txBody>
          <a:bodyPr wrap="square" rtlCol="0">
            <a:spAutoFit/>
          </a:bodyPr>
          <a:lstStyle/>
          <a:p>
            <a:r>
              <a:rPr lang="en-US" sz="1400" b="1" i="1" dirty="0" smtClean="0">
                <a:solidFill>
                  <a:schemeClr val="bg1"/>
                </a:solidFill>
              </a:rPr>
              <a:t>presented to</a:t>
            </a:r>
            <a:endParaRPr lang="en-US" sz="1400" b="1" i="1" dirty="0">
              <a:solidFill>
                <a:schemeClr val="bg1"/>
              </a:solidFill>
            </a:endParaRPr>
          </a:p>
        </p:txBody>
      </p:sp>
      <p:sp>
        <p:nvSpPr>
          <p:cNvPr id="13" name="Text Placeholder 12"/>
          <p:cNvSpPr>
            <a:spLocks noGrp="1"/>
          </p:cNvSpPr>
          <p:nvPr>
            <p:ph type="body" sz="quarter" idx="10" hasCustomPrompt="1"/>
          </p:nvPr>
        </p:nvSpPr>
        <p:spPr>
          <a:xfrm>
            <a:off x="274409" y="3315672"/>
            <a:ext cx="5967786" cy="857865"/>
          </a:xfrm>
        </p:spPr>
        <p:txBody>
          <a:bodyPr/>
          <a:lstStyle>
            <a:lvl1pPr>
              <a:buFontTx/>
              <a:buNone/>
              <a:defRPr b="1">
                <a:solidFill>
                  <a:schemeClr val="accent2"/>
                </a:solidFill>
              </a:defRPr>
            </a:lvl1pPr>
          </a:lstStyle>
          <a:p>
            <a:pPr lvl="0"/>
            <a:r>
              <a:rPr lang="en-US" dirty="0" smtClean="0"/>
              <a:t>Client Name</a:t>
            </a:r>
            <a:endParaRPr lang="en-US" dirty="0"/>
          </a:p>
        </p:txBody>
      </p:sp>
      <p:sp>
        <p:nvSpPr>
          <p:cNvPr id="14" name="TextBox 13"/>
          <p:cNvSpPr txBox="1"/>
          <p:nvPr/>
        </p:nvSpPr>
        <p:spPr>
          <a:xfrm>
            <a:off x="274409" y="4365270"/>
            <a:ext cx="1270426" cy="307777"/>
          </a:xfrm>
          <a:prstGeom prst="rect">
            <a:avLst/>
          </a:prstGeom>
          <a:noFill/>
        </p:spPr>
        <p:txBody>
          <a:bodyPr wrap="square" rtlCol="0">
            <a:spAutoFit/>
          </a:bodyPr>
          <a:lstStyle/>
          <a:p>
            <a:r>
              <a:rPr lang="en-US" sz="1400" b="1" i="1" dirty="0" smtClean="0">
                <a:solidFill>
                  <a:schemeClr val="bg1"/>
                </a:solidFill>
              </a:rPr>
              <a:t>presented by</a:t>
            </a:r>
            <a:endParaRPr lang="en-US" sz="1400" b="1" i="1" dirty="0">
              <a:solidFill>
                <a:schemeClr val="bg1"/>
              </a:solidFill>
            </a:endParaRPr>
          </a:p>
        </p:txBody>
      </p:sp>
      <p:sp>
        <p:nvSpPr>
          <p:cNvPr id="15" name="TextBox 14"/>
          <p:cNvSpPr txBox="1"/>
          <p:nvPr/>
        </p:nvSpPr>
        <p:spPr>
          <a:xfrm>
            <a:off x="274409" y="4606681"/>
            <a:ext cx="4131611" cy="369332"/>
          </a:xfrm>
          <a:prstGeom prst="rect">
            <a:avLst/>
          </a:prstGeom>
          <a:noFill/>
        </p:spPr>
        <p:txBody>
          <a:bodyPr wrap="square" rtlCol="0">
            <a:spAutoFit/>
          </a:bodyPr>
          <a:lstStyle/>
          <a:p>
            <a:r>
              <a:rPr lang="en-US" sz="1800" b="1" i="0" dirty="0" smtClean="0">
                <a:solidFill>
                  <a:schemeClr val="bg1"/>
                </a:solidFill>
              </a:rPr>
              <a:t>Cambridge Systematics, Inc</a:t>
            </a:r>
            <a:r>
              <a:rPr lang="en-US" sz="1800" b="1" i="1" dirty="0" smtClean="0">
                <a:solidFill>
                  <a:schemeClr val="bg1"/>
                </a:solidFill>
              </a:rPr>
              <a:t>.</a:t>
            </a:r>
            <a:endParaRPr lang="en-US" sz="1800" b="1" i="1" dirty="0">
              <a:solidFill>
                <a:schemeClr val="bg1"/>
              </a:solidFill>
            </a:endParaRPr>
          </a:p>
        </p:txBody>
      </p:sp>
      <p:sp>
        <p:nvSpPr>
          <p:cNvPr id="17" name="Text Placeholder 16"/>
          <p:cNvSpPr>
            <a:spLocks noGrp="1"/>
          </p:cNvSpPr>
          <p:nvPr>
            <p:ph type="body" sz="quarter" idx="11" hasCustomPrompt="1"/>
          </p:nvPr>
        </p:nvSpPr>
        <p:spPr>
          <a:xfrm>
            <a:off x="274409" y="6280878"/>
            <a:ext cx="2161493" cy="309233"/>
          </a:xfrm>
        </p:spPr>
        <p:txBody>
          <a:bodyPr/>
          <a:lstStyle>
            <a:lvl1pPr>
              <a:buFontTx/>
              <a:buNone/>
              <a:defRPr sz="1400" b="1" i="1">
                <a:solidFill>
                  <a:schemeClr val="accent2"/>
                </a:solidFill>
              </a:defRPr>
            </a:lvl1pPr>
          </a:lstStyle>
          <a:p>
            <a:pPr lvl="0"/>
            <a:r>
              <a:rPr lang="en-US" dirty="0" smtClean="0"/>
              <a:t>Date</a:t>
            </a:r>
            <a:endParaRPr lang="en-US" dirty="0"/>
          </a:p>
        </p:txBody>
      </p:sp>
      <p:sp>
        <p:nvSpPr>
          <p:cNvPr id="20" name="Text Placeholder 16"/>
          <p:cNvSpPr>
            <a:spLocks noGrp="1"/>
          </p:cNvSpPr>
          <p:nvPr>
            <p:ph type="body" sz="quarter" idx="12" hasCustomPrompt="1"/>
          </p:nvPr>
        </p:nvSpPr>
        <p:spPr>
          <a:xfrm>
            <a:off x="274409" y="4976013"/>
            <a:ext cx="4065246" cy="538163"/>
          </a:xfrm>
        </p:spPr>
        <p:txBody>
          <a:bodyPr/>
          <a:lstStyle>
            <a:lvl1pPr>
              <a:buFontTx/>
              <a:buNone/>
              <a:defRPr sz="1600" b="1">
                <a:solidFill>
                  <a:schemeClr val="accent2"/>
                </a:solidFill>
              </a:defRPr>
            </a:lvl1pPr>
          </a:lstStyle>
          <a:p>
            <a:pPr lvl="0"/>
            <a:r>
              <a:rPr lang="en-US" dirty="0" smtClean="0"/>
              <a:t>Presenters name</a:t>
            </a:r>
            <a:endParaRPr lang="en-US" dirty="0"/>
          </a:p>
        </p:txBody>
      </p:sp>
    </p:spTree>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0000"/>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57200" y="1358899"/>
            <a:ext cx="8229600" cy="4767263"/>
          </a:xfrm>
        </p:spPr>
        <p:txBody>
          <a:bodyPr/>
          <a:lstStyle>
            <a:lvl1pPr>
              <a:defRPr>
                <a:solidFill>
                  <a:schemeClr val="accent2"/>
                </a:solidFill>
              </a:defRPr>
            </a:lvl1pPr>
            <a:lvl2pPr>
              <a:buClr>
                <a:srgbClr val="213B65"/>
              </a:buClr>
              <a:defRPr>
                <a:solidFill>
                  <a:schemeClr val="accent2"/>
                </a:solidFill>
              </a:defRPr>
            </a:lvl2pPr>
            <a:lvl3pPr>
              <a:defRPr>
                <a:solidFill>
                  <a:schemeClr val="accent2"/>
                </a:solidFill>
              </a:defRPr>
            </a:lvl3pPr>
            <a:lvl4pPr>
              <a:defRPr>
                <a:solidFill>
                  <a:schemeClr val="accent2"/>
                </a:solidFill>
              </a:defRPr>
            </a:lvl4pPr>
            <a:lvl5pPr>
              <a:defRPr>
                <a:solidFill>
                  <a:schemeClr val="accent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12"/>
          </p:nvPr>
        </p:nvSpPr>
        <p:spPr/>
        <p:txBody>
          <a:bodyPr/>
          <a:lstStyle/>
          <a:p>
            <a:fld id="{6EFA8406-D672-4E03-9ABF-F4A7E3A351AA}" type="slidenum">
              <a:rPr lang="en-US" smtClean="0"/>
              <a:pPr/>
              <a:t>‹#›</a:t>
            </a:fld>
            <a:endParaRPr lang="en-US" dirty="0"/>
          </a:p>
        </p:txBody>
      </p:sp>
    </p:spTree>
  </p:cSld>
  <p:clrMapOvr>
    <a:masterClrMapping/>
  </p:clrMapOvr>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800" y="2747963"/>
            <a:ext cx="7772400" cy="1362075"/>
          </a:xfrm>
        </p:spPr>
        <p:txBody>
          <a:bodyPr anchor="ctr" anchorCtr="0"/>
          <a:lstStyle>
            <a:lvl1pPr algn="ctr">
              <a:defRPr sz="3600" b="1" cap="none" baseline="0"/>
            </a:lvl1pPr>
          </a:lstStyle>
          <a:p>
            <a:r>
              <a:rPr lang="en-US" smtClean="0"/>
              <a:t>Click to edit Master title style</a:t>
            </a:r>
            <a:endParaRPr lang="en-US" dirty="0"/>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358900"/>
            <a:ext cx="4038600" cy="47672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358900"/>
            <a:ext cx="4038600" cy="4767263"/>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6EFA8406-D672-4E03-9ABF-F4A7E3A351AA}" type="slidenum">
              <a:rPr lang="en-US" smtClean="0"/>
              <a:pPr/>
              <a:t>‹#›</a:t>
            </a:fld>
            <a:endParaRPr lang="en-US" dirty="0"/>
          </a:p>
        </p:txBody>
      </p:sp>
    </p:spTree>
  </p:cSld>
  <p:clrMapOvr>
    <a:masterClrMapping/>
  </p:clrMapOvr>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6EFA8406-D672-4E03-9ABF-F4A7E3A351AA}" type="slidenum">
              <a:rPr lang="en-US" smtClean="0"/>
              <a:pPr/>
              <a:t>‹#›</a:t>
            </a:fld>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EFA8406-D672-4E03-9ABF-F4A7E3A351AA}" type="slidenum">
              <a:rPr lang="en-US" smtClean="0"/>
              <a:pPr/>
              <a:t>‹#›</a:t>
            </a:fld>
            <a:endParaRPr lang="en-US" dirty="0"/>
          </a:p>
        </p:txBody>
      </p:sp>
    </p:spTree>
  </p:cSld>
  <p:clrMapOvr>
    <a:masterClrMapping/>
  </p:clrMapOvr>
  <p:timing>
    <p:tnLst>
      <p:par>
        <p:cTn id="1" dur="indefinite" restart="never" nodeType="tmRoot"/>
      </p:par>
    </p:tnLst>
  </p:timing>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cSld name="4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949830" y="2262433"/>
            <a:ext cx="999241" cy="139045"/>
          </a:xfrm>
          <a:prstGeom prst="rect">
            <a:avLst/>
          </a:prstGeom>
        </p:spPr>
        <p:txBody>
          <a:bodyPr/>
          <a:lstStyle>
            <a:lvl1pPr marL="0" indent="0" algn="ctr">
              <a:buNone/>
              <a:defRPr sz="1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Title 6"/>
          <p:cNvSpPr>
            <a:spLocks noGrp="1"/>
          </p:cNvSpPr>
          <p:nvPr>
            <p:ph type="title"/>
          </p:nvPr>
        </p:nvSpPr>
        <p:spPr>
          <a:xfrm>
            <a:off x="3949830" y="2005553"/>
            <a:ext cx="999241" cy="256880"/>
          </a:xfrm>
          <a:prstGeom prst="rect">
            <a:avLst/>
          </a:prstGeom>
        </p:spPr>
        <p:txBody>
          <a:bodyPr>
            <a:normAutofit/>
          </a:bodyPr>
          <a:lstStyle>
            <a:lvl1pPr>
              <a:defRPr sz="100">
                <a:solidFill>
                  <a:schemeClr val="bg1"/>
                </a:solidFill>
              </a:defRPr>
            </a:lvl1pPr>
          </a:lstStyle>
          <a:p>
            <a:r>
              <a:rPr lang="en-US" smtClean="0"/>
              <a:t>Click to edit Master title style</a:t>
            </a:r>
            <a:endParaRPr lang="en-US" dirty="0"/>
          </a:p>
        </p:txBody>
      </p:sp>
      <p:sp>
        <p:nvSpPr>
          <p:cNvPr id="8" name="TextBox 7"/>
          <p:cNvSpPr txBox="1"/>
          <p:nvPr/>
        </p:nvSpPr>
        <p:spPr>
          <a:xfrm>
            <a:off x="457200" y="1674674"/>
            <a:ext cx="8229600" cy="1754326"/>
          </a:xfrm>
          <a:prstGeom prst="rect">
            <a:avLst/>
          </a:prstGeom>
          <a:solidFill>
            <a:schemeClr val="accent1"/>
          </a:solidFill>
        </p:spPr>
        <p:txBody>
          <a:bodyPr wrap="square" rtlCol="0">
            <a:spAutoFit/>
          </a:bodyPr>
          <a:lstStyle/>
          <a:p>
            <a:pPr algn="ctr"/>
            <a:r>
              <a:rPr lang="en-US" sz="3600" dirty="0" smtClean="0"/>
              <a:t>Please select a Custom</a:t>
            </a:r>
            <a:r>
              <a:rPr lang="en-US" sz="3600" baseline="0" dirty="0" smtClean="0"/>
              <a:t> CS Theme </a:t>
            </a:r>
            <a:br>
              <a:rPr lang="en-US" sz="3600" baseline="0" dirty="0" smtClean="0"/>
            </a:br>
            <a:r>
              <a:rPr lang="en-US" sz="3600" baseline="0" dirty="0" smtClean="0"/>
              <a:t>from the Design Tab . . .</a:t>
            </a:r>
          </a:p>
          <a:p>
            <a:pPr algn="ctr"/>
            <a:r>
              <a:rPr lang="en-US" sz="3600" baseline="0" dirty="0" smtClean="0"/>
              <a:t>then Delete this Slide</a:t>
            </a:r>
          </a:p>
        </p:txBody>
      </p:sp>
    </p:spTree>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9959"/>
            <a:ext cx="8229600" cy="1176729"/>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358899"/>
            <a:ext cx="8229600" cy="4767263"/>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285766" y="6303301"/>
            <a:ext cx="481148" cy="365125"/>
          </a:xfrm>
          <a:prstGeom prst="rect">
            <a:avLst/>
          </a:prstGeom>
        </p:spPr>
        <p:txBody>
          <a:bodyPr vert="horz" lIns="91440" tIns="45720" rIns="91440" bIns="45720" rtlCol="0" anchor="ctr"/>
          <a:lstStyle>
            <a:lvl1pPr algn="ctr">
              <a:defRPr sz="900">
                <a:solidFill>
                  <a:schemeClr val="bg2"/>
                </a:solidFill>
              </a:defRPr>
            </a:lvl1pPr>
          </a:lstStyle>
          <a:p>
            <a:fld id="{6EFA8406-D672-4E03-9ABF-F4A7E3A351AA}"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000" b="1" kern="1200">
          <a:solidFill>
            <a:srgbClr val="000000"/>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ts val="2400"/>
        </a:spcBef>
        <a:buSzPct val="100000"/>
        <a:buFontTx/>
        <a:buBlip>
          <a:blip r:embed="rId10"/>
        </a:buBlip>
        <a:defRPr sz="2400" b="0" kern="1200">
          <a:solidFill>
            <a:schemeClr val="accent2"/>
          </a:solidFill>
          <a:latin typeface="+mn-lt"/>
          <a:ea typeface="+mn-ea"/>
          <a:cs typeface="+mn-cs"/>
        </a:defRPr>
      </a:lvl1pPr>
      <a:lvl2pPr marL="742950" indent="-285750" algn="l" defTabSz="914400" rtl="0" eaLnBrk="1" latinLnBrk="0" hangingPunct="1">
        <a:spcBef>
          <a:spcPts val="1000"/>
        </a:spcBef>
        <a:buClr>
          <a:srgbClr val="213B65"/>
        </a:buClr>
        <a:buFont typeface="Arial" pitchFamily="34" charset="0"/>
        <a:buChar char="»"/>
        <a:defRPr sz="2200" b="0" kern="1200">
          <a:solidFill>
            <a:schemeClr val="accent2"/>
          </a:solidFill>
          <a:latin typeface="+mn-lt"/>
          <a:ea typeface="+mn-ea"/>
          <a:cs typeface="+mn-cs"/>
        </a:defRPr>
      </a:lvl2pPr>
      <a:lvl3pPr marL="1143000" indent="-228600" algn="l" defTabSz="914400" rtl="0" eaLnBrk="1" latinLnBrk="0" hangingPunct="1">
        <a:spcBef>
          <a:spcPts val="1000"/>
        </a:spcBef>
        <a:buClr>
          <a:srgbClr val="213B65"/>
        </a:buClr>
        <a:buFont typeface="Arial" pitchFamily="34" charset="0"/>
        <a:buChar char="•"/>
        <a:defRPr sz="2000" b="0" kern="1200">
          <a:solidFill>
            <a:schemeClr val="accent2"/>
          </a:solidFill>
          <a:latin typeface="+mn-lt"/>
          <a:ea typeface="+mn-ea"/>
          <a:cs typeface="+mn-cs"/>
        </a:defRPr>
      </a:lvl3pPr>
      <a:lvl4pPr marL="1600200" indent="-228600" algn="l" defTabSz="914400" rtl="0" eaLnBrk="1" latinLnBrk="0" hangingPunct="1">
        <a:spcBef>
          <a:spcPts val="1000"/>
        </a:spcBef>
        <a:buClr>
          <a:schemeClr val="bg1"/>
        </a:buClr>
        <a:buFont typeface="Arial" pitchFamily="34" charset="0"/>
        <a:buChar char="♦"/>
        <a:defRPr sz="1800" b="0" kern="1200">
          <a:solidFill>
            <a:schemeClr val="accent2"/>
          </a:solidFill>
          <a:latin typeface="+mn-lt"/>
          <a:ea typeface="+mn-ea"/>
          <a:cs typeface="+mn-cs"/>
        </a:defRPr>
      </a:lvl4pPr>
      <a:lvl5pPr marL="2057400" indent="-228600" algn="l" defTabSz="914400" rtl="0" eaLnBrk="1" latinLnBrk="0" hangingPunct="1">
        <a:spcBef>
          <a:spcPts val="1000"/>
        </a:spcBef>
        <a:buFont typeface="Arial" pitchFamily="34" charset="0"/>
        <a:buChar char="–"/>
        <a:defRPr sz="1800" b="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9.xml"/><Relationship Id="rId1" Type="http://schemas.openxmlformats.org/officeDocument/2006/relationships/slideLayout" Target="../slideLayouts/slideLayout5.xml"/><Relationship Id="rId4" Type="http://schemas.openxmlformats.org/officeDocument/2006/relationships/chart" Target="../charts/char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Speed Postprocessing for MOVES</a:t>
            </a:r>
            <a:endParaRPr lang="en-US" dirty="0"/>
          </a:p>
        </p:txBody>
      </p:sp>
      <p:sp>
        <p:nvSpPr>
          <p:cNvPr id="3" name="Subtitle 2"/>
          <p:cNvSpPr>
            <a:spLocks noGrp="1"/>
          </p:cNvSpPr>
          <p:nvPr>
            <p:ph type="subTitle" idx="1"/>
          </p:nvPr>
        </p:nvSpPr>
        <p:spPr/>
        <p:txBody>
          <a:bodyPr/>
          <a:lstStyle/>
          <a:p>
            <a:r>
              <a:rPr lang="en-US" dirty="0"/>
              <a:t>Lessons from NCHRP </a:t>
            </a:r>
            <a:r>
              <a:rPr lang="en-US" dirty="0" smtClean="0"/>
              <a:t>25-38</a:t>
            </a:r>
            <a:endParaRPr lang="en-US" dirty="0"/>
          </a:p>
        </p:txBody>
      </p:sp>
      <p:sp>
        <p:nvSpPr>
          <p:cNvPr id="4" name="Text Placeholder 3"/>
          <p:cNvSpPr>
            <a:spLocks noGrp="1"/>
          </p:cNvSpPr>
          <p:nvPr>
            <p:ph type="body" sz="quarter" idx="10"/>
          </p:nvPr>
        </p:nvSpPr>
        <p:spPr>
          <a:xfrm>
            <a:off x="274409" y="3315672"/>
            <a:ext cx="6245144" cy="857865"/>
          </a:xfrm>
        </p:spPr>
        <p:txBody>
          <a:bodyPr/>
          <a:lstStyle/>
          <a:p>
            <a:r>
              <a:rPr lang="en-US" dirty="0" smtClean="0"/>
              <a:t>Transportation Planning Applications 2015</a:t>
            </a:r>
            <a:endParaRPr lang="en-US" dirty="0"/>
          </a:p>
          <a:p>
            <a:endParaRPr lang="en-US" dirty="0"/>
          </a:p>
        </p:txBody>
      </p:sp>
      <p:sp>
        <p:nvSpPr>
          <p:cNvPr id="5" name="Text Placeholder 4"/>
          <p:cNvSpPr>
            <a:spLocks noGrp="1"/>
          </p:cNvSpPr>
          <p:nvPr>
            <p:ph type="body" sz="quarter" idx="11"/>
          </p:nvPr>
        </p:nvSpPr>
        <p:spPr/>
        <p:txBody>
          <a:bodyPr/>
          <a:lstStyle/>
          <a:p>
            <a:r>
              <a:rPr lang="en-US" dirty="0" smtClean="0"/>
              <a:t>May 20, 2015</a:t>
            </a:r>
            <a:endParaRPr lang="en-US" dirty="0"/>
          </a:p>
          <a:p>
            <a:endParaRPr lang="en-US" dirty="0"/>
          </a:p>
        </p:txBody>
      </p:sp>
      <p:sp>
        <p:nvSpPr>
          <p:cNvPr id="6" name="Text Placeholder 5"/>
          <p:cNvSpPr>
            <a:spLocks noGrp="1"/>
          </p:cNvSpPr>
          <p:nvPr>
            <p:ph type="body" sz="quarter" idx="12"/>
          </p:nvPr>
        </p:nvSpPr>
        <p:spPr/>
        <p:txBody>
          <a:bodyPr/>
          <a:lstStyle/>
          <a:p>
            <a:r>
              <a:rPr lang="en-US" dirty="0" smtClean="0"/>
              <a:t>Chris Porter</a:t>
            </a:r>
            <a:endParaRPr lang="en-US" dirty="0"/>
          </a:p>
        </p:txBody>
      </p:sp>
    </p:spTree>
    <p:extLst>
      <p:ext uri="{BB962C8B-B14F-4D97-AF65-F5344CB8AC3E}">
        <p14:creationId xmlns:p14="http://schemas.microsoft.com/office/powerpoint/2010/main" val="3360624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Volume-Delay Functions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358899"/>
                <a:ext cx="8229600" cy="4944402"/>
              </a:xfrm>
            </p:spPr>
            <p:txBody>
              <a:bodyPr/>
              <a:lstStyle/>
              <a:p>
                <a:r>
                  <a:rPr lang="en-US" dirty="0" smtClean="0"/>
                  <a:t>BPR Formula:  S </a:t>
                </a:r>
                <a:r>
                  <a:rPr lang="en-US" dirty="0"/>
                  <a:t>= S</a:t>
                </a:r>
                <a:r>
                  <a:rPr lang="en-US" baseline="-25000" dirty="0"/>
                  <a:t>f</a:t>
                </a:r>
                <a:r>
                  <a:rPr lang="en-US" dirty="0"/>
                  <a:t>/[1 + a(V/C)</a:t>
                </a:r>
                <a:r>
                  <a:rPr lang="en-US" baseline="30000" dirty="0"/>
                  <a:t>b</a:t>
                </a:r>
                <a:r>
                  <a:rPr lang="en-US" dirty="0"/>
                  <a:t>]</a:t>
                </a:r>
              </a:p>
              <a:p>
                <a:pPr marL="857250" lvl="2" indent="0">
                  <a:spcBef>
                    <a:spcPts val="200"/>
                  </a:spcBef>
                  <a:buNone/>
                </a:pPr>
                <a:r>
                  <a:rPr lang="en-US" dirty="0" smtClean="0"/>
                  <a:t>S </a:t>
                </a:r>
                <a:r>
                  <a:rPr lang="en-US" dirty="0"/>
                  <a:t>= </a:t>
                </a:r>
                <a:r>
                  <a:rPr lang="en-US" dirty="0" smtClean="0"/>
                  <a:t>Predicted mean </a:t>
                </a:r>
                <a:r>
                  <a:rPr lang="en-US" dirty="0"/>
                  <a:t>speed</a:t>
                </a:r>
              </a:p>
              <a:p>
                <a:pPr marL="857250" lvl="2" indent="0">
                  <a:spcBef>
                    <a:spcPts val="200"/>
                  </a:spcBef>
                  <a:buNone/>
                </a:pPr>
                <a:r>
                  <a:rPr lang="en-US" dirty="0"/>
                  <a:t>S</a:t>
                </a:r>
                <a:r>
                  <a:rPr lang="en-US" baseline="-25000" dirty="0"/>
                  <a:t>f</a:t>
                </a:r>
                <a:r>
                  <a:rPr lang="en-US" dirty="0"/>
                  <a:t> = </a:t>
                </a:r>
                <a:r>
                  <a:rPr lang="en-US" dirty="0" smtClean="0"/>
                  <a:t>Free-flow </a:t>
                </a:r>
                <a:r>
                  <a:rPr lang="en-US" dirty="0"/>
                  <a:t>speed </a:t>
                </a:r>
                <a:r>
                  <a:rPr lang="en-US" dirty="0" smtClean="0"/>
                  <a:t>(1.15 </a:t>
                </a:r>
                <a:r>
                  <a:rPr lang="en-US" dirty="0"/>
                  <a:t>times </a:t>
                </a:r>
                <a:r>
                  <a:rPr lang="en-US" dirty="0" smtClean="0"/>
                  <a:t>speed </a:t>
                </a:r>
                <a:r>
                  <a:rPr lang="en-US" dirty="0"/>
                  <a:t>at “practical capacity”)</a:t>
                </a:r>
              </a:p>
              <a:p>
                <a:pPr marL="857250" lvl="2" indent="0">
                  <a:spcBef>
                    <a:spcPts val="200"/>
                  </a:spcBef>
                  <a:buNone/>
                </a:pPr>
                <a:r>
                  <a:rPr lang="en-US" dirty="0"/>
                  <a:t>V = </a:t>
                </a:r>
                <a:r>
                  <a:rPr lang="en-US" dirty="0" smtClean="0"/>
                  <a:t>Volume</a:t>
                </a:r>
                <a:endParaRPr lang="en-US" dirty="0"/>
              </a:p>
              <a:p>
                <a:pPr marL="857250" lvl="2" indent="0">
                  <a:spcBef>
                    <a:spcPts val="200"/>
                  </a:spcBef>
                  <a:buNone/>
                </a:pPr>
                <a:r>
                  <a:rPr lang="en-US" dirty="0"/>
                  <a:t>C = </a:t>
                </a:r>
                <a:r>
                  <a:rPr lang="en-US" dirty="0" smtClean="0"/>
                  <a:t>Practical capacity </a:t>
                </a:r>
                <a:r>
                  <a:rPr lang="en-US" dirty="0"/>
                  <a:t>(defined as 80 percent of capacity)</a:t>
                </a:r>
                <a:endParaRPr lang="en-US" sz="1800" dirty="0"/>
              </a:p>
              <a:p>
                <a:pPr>
                  <a:spcBef>
                    <a:spcPts val="2000"/>
                  </a:spcBef>
                </a:pPr>
                <a:r>
                  <a:rPr lang="en-US" dirty="0" smtClean="0"/>
                  <a:t>Akcelik Equation:</a:t>
                </a:r>
              </a:p>
              <a:p>
                <a:pPr marL="0" indent="0">
                  <a:spcBef>
                    <a:spcPts val="300"/>
                  </a:spcBef>
                  <a:buNone/>
                </a:pPr>
                <a14:m>
                  <m:oMathPara xmlns:m="http://schemas.openxmlformats.org/officeDocument/2006/math">
                    <m:oMathParaPr>
                      <m:jc m:val="centerGroup"/>
                    </m:oMathParaPr>
                    <m:oMath xmlns:m="http://schemas.openxmlformats.org/officeDocument/2006/math">
                      <m:r>
                        <a:rPr lang="en-US" sz="2000" i="1">
                          <a:latin typeface="Cambria Math"/>
                        </a:rPr>
                        <m:t>𝑡</m:t>
                      </m:r>
                      <m:r>
                        <a:rPr lang="en-US" sz="2000" i="1">
                          <a:latin typeface="Cambria Math"/>
                        </a:rPr>
                        <m:t>=</m:t>
                      </m:r>
                      <m:sSub>
                        <m:sSubPr>
                          <m:ctrlPr>
                            <a:rPr lang="en-US" sz="2000" i="1">
                              <a:latin typeface="Cambria Math"/>
                            </a:rPr>
                          </m:ctrlPr>
                        </m:sSubPr>
                        <m:e>
                          <m:r>
                            <a:rPr lang="en-US" sz="2000" i="1">
                              <a:latin typeface="Cambria Math"/>
                            </a:rPr>
                            <m:t>𝑡</m:t>
                          </m:r>
                        </m:e>
                        <m:sub>
                          <m:r>
                            <a:rPr lang="en-US" sz="2000" i="1">
                              <a:latin typeface="Cambria Math"/>
                            </a:rPr>
                            <m:t>0</m:t>
                          </m:r>
                        </m:sub>
                      </m:sSub>
                      <m:r>
                        <a:rPr lang="en-US" sz="2000" i="1">
                          <a:latin typeface="Cambria Math"/>
                        </a:rPr>
                        <m:t>+0.25</m:t>
                      </m:r>
                      <m:r>
                        <a:rPr lang="en-US" sz="2000" i="1">
                          <a:latin typeface="Cambria Math"/>
                        </a:rPr>
                        <m:t>𝑇</m:t>
                      </m:r>
                      <m:d>
                        <m:dPr>
                          <m:begChr m:val="{"/>
                          <m:endChr m:val="}"/>
                          <m:ctrlPr>
                            <a:rPr lang="en-US" sz="2000" i="1">
                              <a:latin typeface="Cambria Math"/>
                            </a:rPr>
                          </m:ctrlPr>
                        </m:dPr>
                        <m:e>
                          <m:r>
                            <a:rPr lang="en-US" sz="2000" i="1">
                              <a:latin typeface="Cambria Math"/>
                            </a:rPr>
                            <m:t>(</m:t>
                          </m:r>
                          <m:r>
                            <a:rPr lang="en-US" sz="2000" i="1">
                              <a:latin typeface="Cambria Math"/>
                            </a:rPr>
                            <m:t>𝑥</m:t>
                          </m:r>
                          <m:r>
                            <a:rPr lang="en-US" sz="2000" i="1">
                              <a:latin typeface="Cambria Math"/>
                            </a:rPr>
                            <m:t>−1)+</m:t>
                          </m:r>
                          <m:rad>
                            <m:radPr>
                              <m:degHide m:val="on"/>
                              <m:ctrlPr>
                                <a:rPr lang="en-US" sz="2000" i="1">
                                  <a:latin typeface="Cambria Math"/>
                                </a:rPr>
                              </m:ctrlPr>
                            </m:radPr>
                            <m:deg/>
                            <m:e>
                              <m:sSup>
                                <m:sSupPr>
                                  <m:ctrlPr>
                                    <a:rPr lang="en-US" sz="2000" i="1">
                                      <a:latin typeface="Cambria Math"/>
                                    </a:rPr>
                                  </m:ctrlPr>
                                </m:sSupPr>
                                <m:e>
                                  <m:d>
                                    <m:dPr>
                                      <m:ctrlPr>
                                        <a:rPr lang="en-US" sz="2000" i="1">
                                          <a:latin typeface="Cambria Math"/>
                                        </a:rPr>
                                      </m:ctrlPr>
                                    </m:dPr>
                                    <m:e>
                                      <m:r>
                                        <a:rPr lang="en-US" sz="2000" i="1">
                                          <a:latin typeface="Cambria Math"/>
                                        </a:rPr>
                                        <m:t>𝑥</m:t>
                                      </m:r>
                                      <m:r>
                                        <a:rPr lang="en-US" sz="2000" i="1">
                                          <a:latin typeface="Cambria Math"/>
                                        </a:rPr>
                                        <m:t>−1</m:t>
                                      </m:r>
                                    </m:e>
                                  </m:d>
                                </m:e>
                                <m:sup>
                                  <m:r>
                                    <a:rPr lang="en-US" sz="2000" i="1">
                                      <a:latin typeface="Cambria Math"/>
                                    </a:rPr>
                                    <m:t>2</m:t>
                                  </m:r>
                                </m:sup>
                              </m:sSup>
                              <m:r>
                                <a:rPr lang="en-US" sz="2000" i="1">
                                  <a:latin typeface="Cambria Math"/>
                                </a:rPr>
                                <m:t>+</m:t>
                              </m:r>
                              <m:f>
                                <m:fPr>
                                  <m:ctrlPr>
                                    <a:rPr lang="en-US" sz="2000" i="1">
                                      <a:latin typeface="Cambria Math"/>
                                    </a:rPr>
                                  </m:ctrlPr>
                                </m:fPr>
                                <m:num>
                                  <m:r>
                                    <a:rPr lang="en-US" sz="2000" i="1">
                                      <a:latin typeface="Cambria Math"/>
                                    </a:rPr>
                                    <m:t>8</m:t>
                                  </m:r>
                                  <m:sSub>
                                    <m:sSubPr>
                                      <m:ctrlPr>
                                        <a:rPr lang="en-US" sz="2000" i="1">
                                          <a:latin typeface="Cambria Math"/>
                                        </a:rPr>
                                      </m:ctrlPr>
                                    </m:sSubPr>
                                    <m:e>
                                      <m:r>
                                        <a:rPr lang="en-US" sz="2000" i="1">
                                          <a:latin typeface="Cambria Math"/>
                                        </a:rPr>
                                        <m:t>𝐽</m:t>
                                      </m:r>
                                    </m:e>
                                    <m:sub>
                                      <m:r>
                                        <a:rPr lang="en-US" sz="2000" i="1">
                                          <a:latin typeface="Cambria Math"/>
                                        </a:rPr>
                                        <m:t>𝑎</m:t>
                                      </m:r>
                                    </m:sub>
                                  </m:sSub>
                                  <m:r>
                                    <a:rPr lang="en-US" sz="2000" i="1">
                                      <a:latin typeface="Cambria Math"/>
                                    </a:rPr>
                                    <m:t>𝑥</m:t>
                                  </m:r>
                                </m:num>
                                <m:den>
                                  <m:r>
                                    <a:rPr lang="en-US" sz="2000" i="1">
                                      <a:latin typeface="Cambria Math"/>
                                    </a:rPr>
                                    <m:t>𝑄𝑇</m:t>
                                  </m:r>
                                </m:den>
                              </m:f>
                            </m:e>
                          </m:rad>
                        </m:e>
                      </m:d>
                    </m:oMath>
                  </m:oMathPara>
                </a14:m>
                <a:endParaRPr lang="en-US" sz="2000" dirty="0">
                  <a:latin typeface="+mj-lt"/>
                </a:endParaRPr>
              </a:p>
              <a:p>
                <a:pPr marL="914400" lvl="4" indent="0">
                  <a:spcBef>
                    <a:spcPts val="200"/>
                  </a:spcBef>
                  <a:buSzPct val="100000"/>
                  <a:buNone/>
                </a:pPr>
                <a:r>
                  <a:rPr lang="en-US" sz="2000" i="1" dirty="0" smtClean="0"/>
                  <a:t>t</a:t>
                </a:r>
                <a:r>
                  <a:rPr lang="en-US" sz="2000" dirty="0" smtClean="0"/>
                  <a:t> and </a:t>
                </a:r>
                <a:r>
                  <a:rPr lang="en-US" sz="2000" i="1" dirty="0" smtClean="0"/>
                  <a:t>t</a:t>
                </a:r>
                <a:r>
                  <a:rPr lang="en-US" sz="2000" i="1" baseline="-25000" dirty="0" smtClean="0"/>
                  <a:t>0</a:t>
                </a:r>
                <a:r>
                  <a:rPr lang="en-US" sz="2000" dirty="0" smtClean="0"/>
                  <a:t> = Average and free-flow travel rate</a:t>
                </a:r>
              </a:p>
              <a:p>
                <a:pPr marL="914400" lvl="4" indent="0">
                  <a:spcBef>
                    <a:spcPts val="200"/>
                  </a:spcBef>
                  <a:buSzPct val="100000"/>
                  <a:buNone/>
                </a:pPr>
                <a:r>
                  <a:rPr lang="en-US" sz="2000" i="1" dirty="0" smtClean="0"/>
                  <a:t>T</a:t>
                </a:r>
                <a:r>
                  <a:rPr lang="en-US" sz="2000" dirty="0" smtClean="0"/>
                  <a:t> = Time period</a:t>
                </a:r>
              </a:p>
              <a:p>
                <a:pPr marL="914400" lvl="4" indent="0">
                  <a:spcBef>
                    <a:spcPts val="200"/>
                  </a:spcBef>
                  <a:buSzPct val="100000"/>
                  <a:buNone/>
                </a:pPr>
                <a:r>
                  <a:rPr lang="en-US" sz="2000" i="1" dirty="0" smtClean="0"/>
                  <a:t>x</a:t>
                </a:r>
                <a:r>
                  <a:rPr lang="en-US" sz="2000" dirty="0" smtClean="0"/>
                  <a:t> = Degree of saturation</a:t>
                </a:r>
              </a:p>
              <a:p>
                <a:pPr marL="914400" lvl="4" indent="0">
                  <a:spcBef>
                    <a:spcPts val="200"/>
                  </a:spcBef>
                  <a:buSzPct val="100000"/>
                  <a:buNone/>
                </a:pPr>
                <a:r>
                  <a:rPr lang="en-US" sz="2000" i="1" dirty="0" smtClean="0"/>
                  <a:t>Q</a:t>
                </a:r>
                <a:r>
                  <a:rPr lang="en-US" sz="2000" dirty="0" smtClean="0"/>
                  <a:t> = Capacity</a:t>
                </a:r>
              </a:p>
              <a:p>
                <a:pPr marL="914400" lvl="4" indent="0">
                  <a:spcBef>
                    <a:spcPts val="200"/>
                  </a:spcBef>
                  <a:buSzPct val="100000"/>
                  <a:buNone/>
                </a:pPr>
                <a:r>
                  <a:rPr lang="en-US" sz="2000" i="1" dirty="0" smtClean="0"/>
                  <a:t>J</a:t>
                </a:r>
                <a:r>
                  <a:rPr lang="en-US" sz="2000" i="1" baseline="-25000" dirty="0" smtClean="0"/>
                  <a:t>a</a:t>
                </a:r>
                <a:r>
                  <a:rPr lang="en-US" sz="2000" baseline="-5000" dirty="0" smtClean="0"/>
                  <a:t> </a:t>
                </a:r>
                <a:r>
                  <a:rPr lang="en-US" sz="2000" dirty="0" smtClean="0"/>
                  <a:t>= Delay parameter</a:t>
                </a:r>
                <a:endParaRPr lang="en-US" dirty="0"/>
              </a:p>
              <a:p>
                <a:endParaRPr lang="en-US" dirty="0" smtClean="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358899"/>
                <a:ext cx="8229600" cy="4944402"/>
              </a:xfrm>
              <a:blipFill rotWithShape="1">
                <a:blip r:embed="rId3"/>
                <a:stretch>
                  <a:fillRect t="-986" b="-3822"/>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6EFA8406-D672-4E03-9ABF-F4A7E3A351AA}" type="slidenum">
              <a:rPr lang="en-US" smtClean="0"/>
              <a:pPr/>
              <a:t>10</a:t>
            </a:fld>
            <a:endParaRPr lang="en-US" dirty="0"/>
          </a:p>
        </p:txBody>
      </p:sp>
    </p:spTree>
    <p:extLst>
      <p:ext uri="{BB962C8B-B14F-4D97-AF65-F5344CB8AC3E}">
        <p14:creationId xmlns:p14="http://schemas.microsoft.com/office/powerpoint/2010/main" val="34020366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Wrong with Typical TDFM Speed Estimates</a:t>
            </a:r>
            <a:r>
              <a:rPr lang="en-US" dirty="0"/>
              <a:t>?</a:t>
            </a:r>
          </a:p>
        </p:txBody>
      </p:sp>
      <p:sp>
        <p:nvSpPr>
          <p:cNvPr id="3" name="Content Placeholder 2"/>
          <p:cNvSpPr>
            <a:spLocks noGrp="1"/>
          </p:cNvSpPr>
          <p:nvPr>
            <p:ph idx="1"/>
          </p:nvPr>
        </p:nvSpPr>
        <p:spPr/>
        <p:txBody>
          <a:bodyPr/>
          <a:lstStyle/>
          <a:p>
            <a:r>
              <a:rPr lang="en-US" dirty="0" smtClean="0"/>
              <a:t>Models </a:t>
            </a:r>
            <a:r>
              <a:rPr lang="en-US" dirty="0"/>
              <a:t>are </a:t>
            </a:r>
            <a:r>
              <a:rPr lang="en-US" dirty="0" smtClean="0"/>
              <a:t>calibrated </a:t>
            </a:r>
            <a:r>
              <a:rPr lang="en-US" dirty="0"/>
              <a:t>to match </a:t>
            </a:r>
            <a:r>
              <a:rPr lang="en-US" dirty="0" smtClean="0"/>
              <a:t>traffic counts – not speeds</a:t>
            </a:r>
          </a:p>
          <a:p>
            <a:r>
              <a:rPr lang="en-US" dirty="0" smtClean="0"/>
              <a:t>Impedances reflect “</a:t>
            </a:r>
            <a:r>
              <a:rPr lang="en-US" dirty="0"/>
              <a:t>planning </a:t>
            </a:r>
            <a:r>
              <a:rPr lang="en-US" dirty="0" smtClean="0"/>
              <a:t>time” not actual travel time</a:t>
            </a:r>
          </a:p>
          <a:p>
            <a:r>
              <a:rPr lang="en-US" dirty="0"/>
              <a:t>Typically based on v/c ratios for only </a:t>
            </a:r>
            <a:r>
              <a:rPr lang="en-US" dirty="0" smtClean="0"/>
              <a:t>1 to 4 time </a:t>
            </a:r>
            <a:r>
              <a:rPr lang="en-US" dirty="0"/>
              <a:t>periods </a:t>
            </a:r>
            <a:r>
              <a:rPr lang="en-US" dirty="0" smtClean="0"/>
              <a:t>per day</a:t>
            </a:r>
            <a:endParaRPr lang="en-US" dirty="0"/>
          </a:p>
          <a:p>
            <a:r>
              <a:rPr lang="en-US" dirty="0" smtClean="0"/>
              <a:t>Usually a simple </a:t>
            </a:r>
            <a:r>
              <a:rPr lang="en-US" dirty="0"/>
              <a:t>function of link-level V/C ratios </a:t>
            </a:r>
            <a:r>
              <a:rPr lang="en-US" dirty="0" smtClean="0"/>
              <a:t>– no explicit </a:t>
            </a:r>
            <a:r>
              <a:rPr lang="en-US" dirty="0"/>
              <a:t>modeling of intersection delay or spillback from downstream </a:t>
            </a:r>
            <a:r>
              <a:rPr lang="en-US" dirty="0" smtClean="0"/>
              <a:t>bottlenecks</a:t>
            </a:r>
          </a:p>
          <a:p>
            <a:r>
              <a:rPr lang="en-US" dirty="0" smtClean="0"/>
              <a:t>Time-of-day shifting/peak-spreading  usually not incorporated</a:t>
            </a:r>
          </a:p>
          <a:p>
            <a:endParaRPr lang="en-US" dirty="0"/>
          </a:p>
        </p:txBody>
      </p:sp>
      <p:sp>
        <p:nvSpPr>
          <p:cNvPr id="4" name="Slide Number Placeholder 3"/>
          <p:cNvSpPr>
            <a:spLocks noGrp="1"/>
          </p:cNvSpPr>
          <p:nvPr>
            <p:ph type="sldNum" sz="quarter" idx="12"/>
          </p:nvPr>
        </p:nvSpPr>
        <p:spPr/>
        <p:txBody>
          <a:bodyPr/>
          <a:lstStyle/>
          <a:p>
            <a:fld id="{6EFA8406-D672-4E03-9ABF-F4A7E3A351AA}" type="slidenum">
              <a:rPr lang="en-US" smtClean="0"/>
              <a:pPr/>
              <a:t>11</a:t>
            </a:fld>
            <a:endParaRPr lang="en-US" dirty="0"/>
          </a:p>
        </p:txBody>
      </p:sp>
    </p:spTree>
    <p:extLst>
      <p:ext uri="{BB962C8B-B14F-4D97-AF65-F5344CB8AC3E}">
        <p14:creationId xmlns:p14="http://schemas.microsoft.com/office/powerpoint/2010/main" val="2407840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Postprocessing Speed Estimates</a:t>
            </a:r>
            <a:br>
              <a:rPr lang="en-US" dirty="0" smtClean="0"/>
            </a:br>
            <a:r>
              <a:rPr lang="en-US" sz="2800" i="1" dirty="0" smtClean="0"/>
              <a:t>Why and How?</a:t>
            </a:r>
            <a:endParaRPr lang="en-US" sz="2800" i="1" dirty="0"/>
          </a:p>
        </p:txBody>
      </p:sp>
      <p:sp>
        <p:nvSpPr>
          <p:cNvPr id="3" name="Content Placeholder 2"/>
          <p:cNvSpPr>
            <a:spLocks noGrp="1"/>
          </p:cNvSpPr>
          <p:nvPr>
            <p:ph idx="1"/>
          </p:nvPr>
        </p:nvSpPr>
        <p:spPr>
          <a:xfrm>
            <a:off x="457200" y="1358899"/>
            <a:ext cx="8229600" cy="5099051"/>
          </a:xfrm>
        </p:spPr>
        <p:txBody>
          <a:bodyPr/>
          <a:lstStyle/>
          <a:p>
            <a:r>
              <a:rPr lang="en-US" dirty="0" smtClean="0"/>
              <a:t>Why</a:t>
            </a:r>
          </a:p>
          <a:p>
            <a:pPr lvl="1">
              <a:spcBef>
                <a:spcPts val="800"/>
              </a:spcBef>
            </a:pPr>
            <a:r>
              <a:rPr lang="en-US" dirty="0" smtClean="0"/>
              <a:t>Apply different parameters to more closely match real-world speed distributions</a:t>
            </a:r>
          </a:p>
          <a:p>
            <a:pPr lvl="1">
              <a:spcBef>
                <a:spcPts val="800"/>
              </a:spcBef>
            </a:pPr>
            <a:r>
              <a:rPr lang="en-US" dirty="0" smtClean="0"/>
              <a:t>Develop hour-by-hour speed distributions based on hourly volume estimates</a:t>
            </a:r>
          </a:p>
          <a:p>
            <a:pPr lvl="0"/>
            <a:r>
              <a:rPr lang="en-US" dirty="0" smtClean="0"/>
              <a:t>Steps</a:t>
            </a:r>
          </a:p>
          <a:p>
            <a:pPr lvl="1">
              <a:spcBef>
                <a:spcPts val="800"/>
              </a:spcBef>
            </a:pPr>
            <a:r>
              <a:rPr lang="en-US" dirty="0" smtClean="0"/>
              <a:t>Allocate </a:t>
            </a:r>
            <a:r>
              <a:rPr lang="en-US" dirty="0"/>
              <a:t>link-level VMT for each modeled time period by hour based on hour fractions </a:t>
            </a:r>
            <a:r>
              <a:rPr lang="en-US" dirty="0" smtClean="0"/>
              <a:t>from traffic </a:t>
            </a:r>
            <a:r>
              <a:rPr lang="en-US" dirty="0"/>
              <a:t>counts or MOVES </a:t>
            </a:r>
            <a:r>
              <a:rPr lang="en-US" dirty="0" smtClean="0"/>
              <a:t>defaults</a:t>
            </a:r>
            <a:endParaRPr lang="en-US" dirty="0"/>
          </a:p>
          <a:p>
            <a:pPr lvl="1">
              <a:spcBef>
                <a:spcPts val="800"/>
              </a:spcBef>
            </a:pPr>
            <a:r>
              <a:rPr lang="en-US" dirty="0"/>
              <a:t>Recompute link-level speeds for each set of hourly </a:t>
            </a:r>
            <a:r>
              <a:rPr lang="en-US" dirty="0" smtClean="0"/>
              <a:t>volumes</a:t>
            </a:r>
            <a:endParaRPr lang="en-US" dirty="0"/>
          </a:p>
          <a:p>
            <a:pPr lvl="1">
              <a:spcBef>
                <a:spcPts val="800"/>
              </a:spcBef>
            </a:pPr>
            <a:r>
              <a:rPr lang="en-US" dirty="0"/>
              <a:t>Summarize speeds (VHT-weighted) across all links in the model for each hour of the day, for each MOVES road type, to obtain speed </a:t>
            </a:r>
            <a:r>
              <a:rPr lang="en-US" dirty="0" smtClean="0"/>
              <a:t>distributions</a:t>
            </a:r>
            <a:endParaRPr lang="en-US" dirty="0"/>
          </a:p>
        </p:txBody>
      </p:sp>
      <p:sp>
        <p:nvSpPr>
          <p:cNvPr id="4" name="Slide Number Placeholder 3"/>
          <p:cNvSpPr>
            <a:spLocks noGrp="1"/>
          </p:cNvSpPr>
          <p:nvPr>
            <p:ph type="sldNum" sz="quarter" idx="12"/>
          </p:nvPr>
        </p:nvSpPr>
        <p:spPr/>
        <p:txBody>
          <a:bodyPr/>
          <a:lstStyle/>
          <a:p>
            <a:fld id="{6EFA8406-D672-4E03-9ABF-F4A7E3A351AA}" type="slidenum">
              <a:rPr lang="en-US" smtClean="0"/>
              <a:pPr/>
              <a:t>12</a:t>
            </a:fld>
            <a:endParaRPr lang="en-US" dirty="0"/>
          </a:p>
        </p:txBody>
      </p:sp>
    </p:spTree>
    <p:extLst>
      <p:ext uri="{BB962C8B-B14F-4D97-AF65-F5344CB8AC3E}">
        <p14:creationId xmlns:p14="http://schemas.microsoft.com/office/powerpoint/2010/main" val="29063324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 of Speed Data from Multiple Sources</a:t>
            </a:r>
          </a:p>
        </p:txBody>
      </p:sp>
      <p:sp>
        <p:nvSpPr>
          <p:cNvPr id="3" name="Content Placeholder 2"/>
          <p:cNvSpPr>
            <a:spLocks noGrp="1"/>
          </p:cNvSpPr>
          <p:nvPr>
            <p:ph idx="1"/>
          </p:nvPr>
        </p:nvSpPr>
        <p:spPr/>
        <p:txBody>
          <a:bodyPr/>
          <a:lstStyle/>
          <a:p>
            <a:pPr lvl="0"/>
            <a:r>
              <a:rPr lang="en-US" dirty="0" smtClean="0"/>
              <a:t>Atlanta</a:t>
            </a:r>
            <a:endParaRPr lang="en-US" dirty="0"/>
          </a:p>
          <a:p>
            <a:pPr lvl="1"/>
            <a:r>
              <a:rPr lang="en-US" dirty="0"/>
              <a:t>Travel demand model output, including </a:t>
            </a:r>
            <a:r>
              <a:rPr lang="en-US" dirty="0" smtClean="0"/>
              <a:t>unprocessed</a:t>
            </a:r>
            <a:br>
              <a:rPr lang="en-US" dirty="0" smtClean="0"/>
            </a:br>
            <a:r>
              <a:rPr lang="en-US" dirty="0" smtClean="0"/>
              <a:t>and </a:t>
            </a:r>
            <a:r>
              <a:rPr lang="en-US" dirty="0"/>
              <a:t>postprocessed by </a:t>
            </a:r>
            <a:r>
              <a:rPr lang="en-US" dirty="0" smtClean="0"/>
              <a:t>ARC</a:t>
            </a:r>
            <a:endParaRPr lang="en-US" dirty="0"/>
          </a:p>
          <a:p>
            <a:pPr lvl="1"/>
            <a:r>
              <a:rPr lang="en-US" dirty="0"/>
              <a:t>ITS data from </a:t>
            </a:r>
            <a:r>
              <a:rPr lang="en-US" dirty="0" smtClean="0"/>
              <a:t>Georgia </a:t>
            </a:r>
            <a:r>
              <a:rPr lang="en-US" dirty="0"/>
              <a:t>DOT (freeways only</a:t>
            </a:r>
            <a:r>
              <a:rPr lang="en-US" dirty="0" smtClean="0"/>
              <a:t>)</a:t>
            </a:r>
            <a:endParaRPr lang="en-US" dirty="0"/>
          </a:p>
          <a:p>
            <a:pPr lvl="1"/>
            <a:r>
              <a:rPr lang="en-US" dirty="0"/>
              <a:t>GPS travel survey </a:t>
            </a:r>
            <a:r>
              <a:rPr lang="en-US" dirty="0" smtClean="0"/>
              <a:t>data</a:t>
            </a:r>
          </a:p>
          <a:p>
            <a:pPr lvl="1"/>
            <a:r>
              <a:rPr lang="en-US" strike="sngStrike" dirty="0" smtClean="0">
                <a:solidFill>
                  <a:srgbClr val="FF0000"/>
                </a:solidFill>
              </a:rPr>
              <a:t>NAVTEQ</a:t>
            </a:r>
          </a:p>
          <a:p>
            <a:pPr lvl="0"/>
            <a:r>
              <a:rPr lang="en-US" dirty="0" smtClean="0"/>
              <a:t>Jacksonville</a:t>
            </a:r>
            <a:endParaRPr lang="en-US" dirty="0"/>
          </a:p>
          <a:p>
            <a:pPr lvl="1"/>
            <a:r>
              <a:rPr lang="en-US" dirty="0"/>
              <a:t>Travel demand model </a:t>
            </a:r>
            <a:r>
              <a:rPr lang="en-US" dirty="0" smtClean="0"/>
              <a:t>output</a:t>
            </a:r>
            <a:endParaRPr lang="en-US" dirty="0"/>
          </a:p>
          <a:p>
            <a:pPr lvl="1"/>
            <a:r>
              <a:rPr lang="en-US" dirty="0"/>
              <a:t>ITS data from the Florida DOT (freeways only</a:t>
            </a:r>
            <a:r>
              <a:rPr lang="en-US" dirty="0" smtClean="0"/>
              <a:t>)</a:t>
            </a:r>
          </a:p>
          <a:p>
            <a:pPr lvl="1"/>
            <a:r>
              <a:rPr lang="en-US" strike="sngStrike" dirty="0" smtClean="0">
                <a:solidFill>
                  <a:srgbClr val="FF0000"/>
                </a:solidFill>
              </a:rPr>
              <a:t>INRIX/Here</a:t>
            </a:r>
            <a:endParaRPr lang="en-US" strike="sngStrike" dirty="0">
              <a:solidFill>
                <a:srgbClr val="FF0000"/>
              </a:solidFill>
            </a:endParaRPr>
          </a:p>
        </p:txBody>
      </p:sp>
      <p:sp>
        <p:nvSpPr>
          <p:cNvPr id="4" name="Slide Number Placeholder 3"/>
          <p:cNvSpPr>
            <a:spLocks noGrp="1"/>
          </p:cNvSpPr>
          <p:nvPr>
            <p:ph type="sldNum" sz="quarter" idx="12"/>
          </p:nvPr>
        </p:nvSpPr>
        <p:spPr/>
        <p:txBody>
          <a:bodyPr/>
          <a:lstStyle/>
          <a:p>
            <a:fld id="{6EFA8406-D672-4E03-9ABF-F4A7E3A351AA}" type="slidenum">
              <a:rPr lang="en-US" smtClean="0"/>
              <a:pPr/>
              <a:t>13</a:t>
            </a:fld>
            <a:endParaRPr lang="en-US" dirty="0"/>
          </a:p>
        </p:txBody>
      </p:sp>
    </p:spTree>
    <p:extLst>
      <p:ext uri="{BB962C8B-B14F-4D97-AF65-F5344CB8AC3E}">
        <p14:creationId xmlns:p14="http://schemas.microsoft.com/office/powerpoint/2010/main" val="1800841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a:t>
            </a:r>
            <a:r>
              <a:rPr lang="en-US" dirty="0" smtClean="0"/>
              <a:t>Speed</a:t>
            </a:r>
            <a:br>
              <a:rPr lang="en-US" dirty="0" smtClean="0"/>
            </a:br>
            <a:r>
              <a:rPr lang="en-US" sz="2800" i="1" dirty="0" smtClean="0"/>
              <a:t>Jacksonville </a:t>
            </a:r>
            <a:r>
              <a:rPr lang="en-US" sz="2800" i="1" dirty="0"/>
              <a:t>Freeways</a:t>
            </a:r>
          </a:p>
        </p:txBody>
      </p:sp>
      <p:sp>
        <p:nvSpPr>
          <p:cNvPr id="4" name="Slide Number Placeholder 3"/>
          <p:cNvSpPr>
            <a:spLocks noGrp="1"/>
          </p:cNvSpPr>
          <p:nvPr>
            <p:ph type="sldNum" sz="quarter" idx="12"/>
          </p:nvPr>
        </p:nvSpPr>
        <p:spPr/>
        <p:txBody>
          <a:bodyPr/>
          <a:lstStyle/>
          <a:p>
            <a:fld id="{6EFA8406-D672-4E03-9ABF-F4A7E3A351AA}" type="slidenum">
              <a:rPr lang="en-US" smtClean="0"/>
              <a:pPr/>
              <a:t>14</a:t>
            </a:fld>
            <a:endParaRPr lang="en-US" dirty="0"/>
          </a:p>
        </p:txBody>
      </p:sp>
      <p:graphicFrame>
        <p:nvGraphicFramePr>
          <p:cNvPr id="5" name="Chart 4"/>
          <p:cNvGraphicFramePr/>
          <p:nvPr>
            <p:extLst>
              <p:ext uri="{D42A27DB-BD31-4B8C-83A1-F6EECF244321}">
                <p14:modId xmlns:p14="http://schemas.microsoft.com/office/powerpoint/2010/main" val="748912449"/>
              </p:ext>
            </p:extLst>
          </p:nvPr>
        </p:nvGraphicFramePr>
        <p:xfrm>
          <a:off x="542924" y="1523466"/>
          <a:ext cx="8143876" cy="44544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98987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Distribution</a:t>
            </a:r>
            <a:br>
              <a:rPr lang="en-US" dirty="0" smtClean="0"/>
            </a:br>
            <a:r>
              <a:rPr lang="en-US" sz="2800" i="1" dirty="0" smtClean="0"/>
              <a:t>Jacksonville Freeways, AM Peak</a:t>
            </a:r>
            <a:endParaRPr lang="en-US" sz="2800" i="1" dirty="0"/>
          </a:p>
        </p:txBody>
      </p:sp>
      <p:sp>
        <p:nvSpPr>
          <p:cNvPr id="3" name="Slide Number Placeholder 2"/>
          <p:cNvSpPr>
            <a:spLocks noGrp="1"/>
          </p:cNvSpPr>
          <p:nvPr>
            <p:ph type="sldNum" sz="quarter" idx="12"/>
          </p:nvPr>
        </p:nvSpPr>
        <p:spPr/>
        <p:txBody>
          <a:bodyPr/>
          <a:lstStyle/>
          <a:p>
            <a:fld id="{6EFA8406-D672-4E03-9ABF-F4A7E3A351AA}" type="slidenum">
              <a:rPr lang="en-US" smtClean="0"/>
              <a:pPr/>
              <a:t>15</a:t>
            </a:fld>
            <a:endParaRPr lang="en-US" dirty="0"/>
          </a:p>
        </p:txBody>
      </p:sp>
      <p:graphicFrame>
        <p:nvGraphicFramePr>
          <p:cNvPr id="5" name="Chart 4"/>
          <p:cNvGraphicFramePr>
            <a:graphicFrameLocks/>
          </p:cNvGraphicFramePr>
          <p:nvPr>
            <p:extLst>
              <p:ext uri="{D42A27DB-BD31-4B8C-83A1-F6EECF244321}">
                <p14:modId xmlns:p14="http://schemas.microsoft.com/office/powerpoint/2010/main" val="4174028052"/>
              </p:ext>
            </p:extLst>
          </p:nvPr>
        </p:nvGraphicFramePr>
        <p:xfrm>
          <a:off x="542926" y="1524000"/>
          <a:ext cx="8143874" cy="452420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21776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a:t>
            </a:r>
            <a:r>
              <a:rPr lang="en-US" dirty="0" smtClean="0"/>
              <a:t>Speed</a:t>
            </a:r>
            <a:br>
              <a:rPr lang="en-US" dirty="0" smtClean="0"/>
            </a:br>
            <a:r>
              <a:rPr lang="en-US" sz="2800" i="1" dirty="0" smtClean="0"/>
              <a:t>Atlanta </a:t>
            </a:r>
            <a:r>
              <a:rPr lang="en-US" sz="2800" i="1" dirty="0"/>
              <a:t>Freeways</a:t>
            </a:r>
          </a:p>
        </p:txBody>
      </p:sp>
      <p:sp>
        <p:nvSpPr>
          <p:cNvPr id="3" name="Slide Number Placeholder 2"/>
          <p:cNvSpPr>
            <a:spLocks noGrp="1"/>
          </p:cNvSpPr>
          <p:nvPr>
            <p:ph type="sldNum" sz="quarter" idx="12"/>
          </p:nvPr>
        </p:nvSpPr>
        <p:spPr/>
        <p:txBody>
          <a:bodyPr/>
          <a:lstStyle/>
          <a:p>
            <a:fld id="{6EFA8406-D672-4E03-9ABF-F4A7E3A351AA}" type="slidenum">
              <a:rPr lang="en-US" smtClean="0"/>
              <a:pPr/>
              <a:t>16</a:t>
            </a:fld>
            <a:endParaRPr lang="en-US" dirty="0"/>
          </a:p>
        </p:txBody>
      </p:sp>
      <p:graphicFrame>
        <p:nvGraphicFramePr>
          <p:cNvPr id="4" name="Chart 3"/>
          <p:cNvGraphicFramePr/>
          <p:nvPr>
            <p:extLst>
              <p:ext uri="{D42A27DB-BD31-4B8C-83A1-F6EECF244321}">
                <p14:modId xmlns:p14="http://schemas.microsoft.com/office/powerpoint/2010/main" val="2846441005"/>
              </p:ext>
            </p:extLst>
          </p:nvPr>
        </p:nvGraphicFramePr>
        <p:xfrm>
          <a:off x="542925" y="1524000"/>
          <a:ext cx="8143875" cy="44767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847185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 </a:t>
            </a:r>
            <a:r>
              <a:rPr lang="en-US" dirty="0" smtClean="0"/>
              <a:t>Distribution</a:t>
            </a:r>
            <a:br>
              <a:rPr lang="en-US" dirty="0" smtClean="0"/>
            </a:br>
            <a:r>
              <a:rPr lang="en-US" sz="2800" i="1" dirty="0" smtClean="0"/>
              <a:t>Atlanta Freeways, AM </a:t>
            </a:r>
            <a:r>
              <a:rPr lang="en-US" sz="2800" i="1" dirty="0"/>
              <a:t>Peak</a:t>
            </a:r>
          </a:p>
        </p:txBody>
      </p:sp>
      <p:sp>
        <p:nvSpPr>
          <p:cNvPr id="3" name="Slide Number Placeholder 2"/>
          <p:cNvSpPr>
            <a:spLocks noGrp="1"/>
          </p:cNvSpPr>
          <p:nvPr>
            <p:ph type="sldNum" sz="quarter" idx="12"/>
          </p:nvPr>
        </p:nvSpPr>
        <p:spPr/>
        <p:txBody>
          <a:bodyPr/>
          <a:lstStyle/>
          <a:p>
            <a:fld id="{6EFA8406-D672-4E03-9ABF-F4A7E3A351AA}" type="slidenum">
              <a:rPr lang="en-US" smtClean="0"/>
              <a:pPr/>
              <a:t>17</a:t>
            </a:fld>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638722278"/>
              </p:ext>
            </p:extLst>
          </p:nvPr>
        </p:nvGraphicFramePr>
        <p:xfrm>
          <a:off x="542924" y="1858060"/>
          <a:ext cx="8143875" cy="3884373"/>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42925" y="1444322"/>
            <a:ext cx="2650149" cy="338554"/>
          </a:xfrm>
          <a:prstGeom prst="rect">
            <a:avLst/>
          </a:prstGeom>
          <a:noFill/>
        </p:spPr>
        <p:txBody>
          <a:bodyPr wrap="none" rtlCol="0">
            <a:spAutoFit/>
          </a:bodyPr>
          <a:lstStyle/>
          <a:p>
            <a:r>
              <a:rPr lang="en-US" sz="1600" b="1" dirty="0" smtClean="0">
                <a:solidFill>
                  <a:schemeClr val="bg1"/>
                </a:solidFill>
              </a:rPr>
              <a:t>Fraction of VHT by Speed</a:t>
            </a:r>
            <a:endParaRPr lang="en-US" sz="1600" b="1" dirty="0">
              <a:solidFill>
                <a:schemeClr val="bg1"/>
              </a:solidFill>
            </a:endParaRPr>
          </a:p>
        </p:txBody>
      </p:sp>
    </p:spTree>
    <p:extLst>
      <p:ext uri="{BB962C8B-B14F-4D97-AF65-F5344CB8AC3E}">
        <p14:creationId xmlns:p14="http://schemas.microsoft.com/office/powerpoint/2010/main" val="20156646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Speed</a:t>
            </a:r>
            <a:br>
              <a:rPr lang="en-US" dirty="0" smtClean="0"/>
            </a:br>
            <a:r>
              <a:rPr lang="en-US" sz="2800" i="1" dirty="0" smtClean="0"/>
              <a:t>Atlanta Arterials </a:t>
            </a:r>
            <a:endParaRPr lang="en-US" sz="2800" i="1" dirty="0"/>
          </a:p>
        </p:txBody>
      </p:sp>
      <p:sp>
        <p:nvSpPr>
          <p:cNvPr id="3" name="Slide Number Placeholder 2"/>
          <p:cNvSpPr>
            <a:spLocks noGrp="1"/>
          </p:cNvSpPr>
          <p:nvPr>
            <p:ph type="sldNum" sz="quarter" idx="12"/>
          </p:nvPr>
        </p:nvSpPr>
        <p:spPr/>
        <p:txBody>
          <a:bodyPr/>
          <a:lstStyle/>
          <a:p>
            <a:fld id="{6EFA8406-D672-4E03-9ABF-F4A7E3A351AA}" type="slidenum">
              <a:rPr lang="en-US" smtClean="0"/>
              <a:pPr/>
              <a:t>18</a:t>
            </a:fld>
            <a:endParaRPr lang="en-US" dirty="0"/>
          </a:p>
        </p:txBody>
      </p:sp>
      <p:graphicFrame>
        <p:nvGraphicFramePr>
          <p:cNvPr id="4" name="Chart 3"/>
          <p:cNvGraphicFramePr/>
          <p:nvPr>
            <p:extLst>
              <p:ext uri="{D42A27DB-BD31-4B8C-83A1-F6EECF244321}">
                <p14:modId xmlns:p14="http://schemas.microsoft.com/office/powerpoint/2010/main" val="1641728983"/>
              </p:ext>
            </p:extLst>
          </p:nvPr>
        </p:nvGraphicFramePr>
        <p:xfrm>
          <a:off x="542925" y="1544421"/>
          <a:ext cx="8143875" cy="411777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78539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Chart 24"/>
          <p:cNvGraphicFramePr>
            <a:graphicFrameLocks/>
          </p:cNvGraphicFramePr>
          <p:nvPr>
            <p:extLst>
              <p:ext uri="{D42A27DB-BD31-4B8C-83A1-F6EECF244321}">
                <p14:modId xmlns:p14="http://schemas.microsoft.com/office/powerpoint/2010/main" val="1650584084"/>
              </p:ext>
            </p:extLst>
          </p:nvPr>
        </p:nvGraphicFramePr>
        <p:xfrm>
          <a:off x="4632862" y="1924672"/>
          <a:ext cx="4168238" cy="33957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9" name="Chart 28"/>
          <p:cNvGraphicFramePr>
            <a:graphicFrameLocks/>
          </p:cNvGraphicFramePr>
          <p:nvPr>
            <p:extLst>
              <p:ext uri="{D42A27DB-BD31-4B8C-83A1-F6EECF244321}">
                <p14:modId xmlns:p14="http://schemas.microsoft.com/office/powerpoint/2010/main" val="1761624713"/>
              </p:ext>
            </p:extLst>
          </p:nvPr>
        </p:nvGraphicFramePr>
        <p:xfrm>
          <a:off x="581025" y="1929557"/>
          <a:ext cx="4205032" cy="3390900"/>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p:cNvSpPr>
            <a:spLocks noGrp="1"/>
          </p:cNvSpPr>
          <p:nvPr>
            <p:ph type="title"/>
          </p:nvPr>
        </p:nvSpPr>
        <p:spPr>
          <a:xfrm>
            <a:off x="464409" y="59959"/>
            <a:ext cx="8229600" cy="1176729"/>
          </a:xfrm>
        </p:spPr>
        <p:txBody>
          <a:bodyPr/>
          <a:lstStyle/>
          <a:p>
            <a:r>
              <a:rPr lang="en-US" dirty="0" smtClean="0"/>
              <a:t>Effect of Time Interval Disaggregation</a:t>
            </a:r>
            <a:endParaRPr lang="en-US" dirty="0"/>
          </a:p>
        </p:txBody>
      </p:sp>
      <p:sp>
        <p:nvSpPr>
          <p:cNvPr id="3" name="Slide Number Placeholder 2"/>
          <p:cNvSpPr>
            <a:spLocks noGrp="1"/>
          </p:cNvSpPr>
          <p:nvPr>
            <p:ph type="sldNum" sz="quarter" idx="12"/>
          </p:nvPr>
        </p:nvSpPr>
        <p:spPr/>
        <p:txBody>
          <a:bodyPr/>
          <a:lstStyle/>
          <a:p>
            <a:fld id="{6EFA8406-D672-4E03-9ABF-F4A7E3A351AA}" type="slidenum">
              <a:rPr lang="en-US" smtClean="0"/>
              <a:pPr/>
              <a:t>19</a:t>
            </a:fld>
            <a:endParaRPr lang="en-US" dirty="0"/>
          </a:p>
        </p:txBody>
      </p:sp>
      <p:sp>
        <p:nvSpPr>
          <p:cNvPr id="9" name="Oval 8"/>
          <p:cNvSpPr/>
          <p:nvPr/>
        </p:nvSpPr>
        <p:spPr>
          <a:xfrm>
            <a:off x="1017381" y="4512611"/>
            <a:ext cx="1944894" cy="748145"/>
          </a:xfrm>
          <a:prstGeom prst="ellipse">
            <a:avLst/>
          </a:prstGeom>
          <a:solidFill>
            <a:srgbClr val="FFC000">
              <a:alpha val="24000"/>
            </a:srgbClr>
          </a:solidFill>
          <a:ln>
            <a:solidFill>
              <a:srgbClr val="FFC000">
                <a:alpha val="6117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p:cNvSpPr/>
          <p:nvPr/>
        </p:nvSpPr>
        <p:spPr>
          <a:xfrm>
            <a:off x="5244688" y="4498757"/>
            <a:ext cx="1270412" cy="748145"/>
          </a:xfrm>
          <a:prstGeom prst="ellipse">
            <a:avLst/>
          </a:prstGeom>
          <a:solidFill>
            <a:srgbClr val="FFC000">
              <a:alpha val="24000"/>
            </a:srgbClr>
          </a:solidFill>
          <a:ln>
            <a:solidFill>
              <a:srgbClr val="FFC000">
                <a:alpha val="61176"/>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2890721" y="5879470"/>
            <a:ext cx="2176826" cy="307777"/>
          </a:xfrm>
          <a:prstGeom prst="rect">
            <a:avLst/>
          </a:prstGeom>
          <a:solidFill>
            <a:srgbClr val="FFC000">
              <a:alpha val="24000"/>
            </a:srgbClr>
          </a:solidFill>
          <a:ln w="19050">
            <a:solidFill>
              <a:srgbClr val="FFC000"/>
            </a:solidFill>
          </a:ln>
        </p:spPr>
        <p:txBody>
          <a:bodyPr wrap="square" rtlCol="0">
            <a:spAutoFit/>
          </a:bodyPr>
          <a:lstStyle/>
          <a:p>
            <a:pPr algn="ctr"/>
            <a:r>
              <a:rPr lang="en-US" sz="1400" dirty="0" smtClean="0">
                <a:solidFill>
                  <a:schemeClr val="bg1"/>
                </a:solidFill>
              </a:rPr>
              <a:t>Low-Speed Operation</a:t>
            </a:r>
            <a:endParaRPr lang="en-US" sz="1400" dirty="0">
              <a:solidFill>
                <a:schemeClr val="bg1"/>
              </a:solidFill>
            </a:endParaRPr>
          </a:p>
        </p:txBody>
      </p:sp>
      <p:sp>
        <p:nvSpPr>
          <p:cNvPr id="21" name="TextBox 20"/>
          <p:cNvSpPr txBox="1"/>
          <p:nvPr/>
        </p:nvSpPr>
        <p:spPr>
          <a:xfrm>
            <a:off x="1512580" y="1869765"/>
            <a:ext cx="2341923" cy="338554"/>
          </a:xfrm>
          <a:prstGeom prst="rect">
            <a:avLst/>
          </a:prstGeom>
          <a:noFill/>
        </p:spPr>
        <p:txBody>
          <a:bodyPr wrap="none" rtlCol="0">
            <a:spAutoFit/>
          </a:bodyPr>
          <a:lstStyle/>
          <a:p>
            <a:r>
              <a:rPr lang="en-US" sz="1600" b="1" dirty="0" smtClean="0">
                <a:solidFill>
                  <a:srgbClr val="004573"/>
                </a:solidFill>
              </a:rPr>
              <a:t>Jacksonville – AM Peak</a:t>
            </a:r>
            <a:endParaRPr lang="en-US" sz="1600" b="1" dirty="0">
              <a:solidFill>
                <a:srgbClr val="004573"/>
              </a:solidFill>
            </a:endParaRPr>
          </a:p>
        </p:txBody>
      </p:sp>
      <p:sp>
        <p:nvSpPr>
          <p:cNvPr id="22" name="TextBox 21"/>
          <p:cNvSpPr txBox="1"/>
          <p:nvPr/>
        </p:nvSpPr>
        <p:spPr>
          <a:xfrm>
            <a:off x="5737739" y="1869765"/>
            <a:ext cx="1958485" cy="338554"/>
          </a:xfrm>
          <a:prstGeom prst="rect">
            <a:avLst/>
          </a:prstGeom>
          <a:noFill/>
        </p:spPr>
        <p:txBody>
          <a:bodyPr wrap="none" rtlCol="0">
            <a:spAutoFit/>
          </a:bodyPr>
          <a:lstStyle/>
          <a:p>
            <a:r>
              <a:rPr lang="en-US" sz="1600" b="1" dirty="0" smtClean="0">
                <a:solidFill>
                  <a:srgbClr val="004573"/>
                </a:solidFill>
              </a:rPr>
              <a:t>Atlanta – AM Peak</a:t>
            </a:r>
            <a:endParaRPr lang="en-US" sz="1600" b="1" dirty="0">
              <a:solidFill>
                <a:srgbClr val="004573"/>
              </a:solidFill>
            </a:endParaRPr>
          </a:p>
        </p:txBody>
      </p:sp>
      <p:sp>
        <p:nvSpPr>
          <p:cNvPr id="30" name="TextBox 29"/>
          <p:cNvSpPr txBox="1"/>
          <p:nvPr/>
        </p:nvSpPr>
        <p:spPr>
          <a:xfrm>
            <a:off x="457200" y="1451637"/>
            <a:ext cx="3026854" cy="338554"/>
          </a:xfrm>
          <a:prstGeom prst="rect">
            <a:avLst/>
          </a:prstGeom>
          <a:noFill/>
        </p:spPr>
        <p:txBody>
          <a:bodyPr wrap="none" rtlCol="0">
            <a:spAutoFit/>
          </a:bodyPr>
          <a:lstStyle/>
          <a:p>
            <a:r>
              <a:rPr lang="en-US" sz="1600" b="1" dirty="0" smtClean="0">
                <a:solidFill>
                  <a:schemeClr val="bg1"/>
                </a:solidFill>
              </a:rPr>
              <a:t>Fraction of VHT by Speed Bin</a:t>
            </a:r>
            <a:endParaRPr lang="en-US" sz="1600" b="1" dirty="0">
              <a:solidFill>
                <a:schemeClr val="bg1"/>
              </a:solidFill>
            </a:endParaRPr>
          </a:p>
        </p:txBody>
      </p:sp>
      <p:sp>
        <p:nvSpPr>
          <p:cNvPr id="20" name="TextBox 19"/>
          <p:cNvSpPr txBox="1"/>
          <p:nvPr/>
        </p:nvSpPr>
        <p:spPr>
          <a:xfrm>
            <a:off x="4020407" y="5273465"/>
            <a:ext cx="1268296" cy="307777"/>
          </a:xfrm>
          <a:prstGeom prst="rect">
            <a:avLst/>
          </a:prstGeom>
          <a:noFill/>
        </p:spPr>
        <p:txBody>
          <a:bodyPr wrap="none" rtlCol="0">
            <a:spAutoFit/>
          </a:bodyPr>
          <a:lstStyle/>
          <a:p>
            <a:r>
              <a:rPr lang="en-US" sz="1400" b="1" dirty="0" smtClean="0">
                <a:solidFill>
                  <a:srgbClr val="004573"/>
                </a:solidFill>
              </a:rPr>
              <a:t>Speed (mph)</a:t>
            </a:r>
            <a:endParaRPr lang="en-US" sz="1400" b="1" dirty="0">
              <a:solidFill>
                <a:srgbClr val="004573"/>
              </a:solidFill>
            </a:endParaRPr>
          </a:p>
        </p:txBody>
      </p:sp>
      <p:cxnSp>
        <p:nvCxnSpPr>
          <p:cNvPr id="7" name="Elbow Connector 6"/>
          <p:cNvCxnSpPr>
            <a:stCxn id="9" idx="4"/>
            <a:endCxn id="11" idx="1"/>
          </p:cNvCxnSpPr>
          <p:nvPr/>
        </p:nvCxnSpPr>
        <p:spPr>
          <a:xfrm rot="16200000" flipH="1">
            <a:off x="2053973" y="5196610"/>
            <a:ext cx="772603" cy="900893"/>
          </a:xfrm>
          <a:prstGeom prst="bentConnector2">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2" name="Elbow Connector 11"/>
          <p:cNvCxnSpPr>
            <a:stCxn id="10" idx="4"/>
            <a:endCxn id="11" idx="3"/>
          </p:cNvCxnSpPr>
          <p:nvPr/>
        </p:nvCxnSpPr>
        <p:spPr>
          <a:xfrm rot="5400000">
            <a:off x="5080493" y="5233957"/>
            <a:ext cx="786457" cy="812347"/>
          </a:xfrm>
          <a:prstGeom prst="bentConnector2">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17060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Messages</a:t>
            </a:r>
            <a:endParaRPr lang="en-US" dirty="0"/>
          </a:p>
        </p:txBody>
      </p:sp>
      <p:sp>
        <p:nvSpPr>
          <p:cNvPr id="3" name="Content Placeholder 2"/>
          <p:cNvSpPr>
            <a:spLocks noGrp="1"/>
          </p:cNvSpPr>
          <p:nvPr>
            <p:ph idx="1"/>
          </p:nvPr>
        </p:nvSpPr>
        <p:spPr/>
        <p:txBody>
          <a:bodyPr/>
          <a:lstStyle/>
          <a:p>
            <a:pPr>
              <a:spcBef>
                <a:spcPts val="1800"/>
              </a:spcBef>
            </a:pPr>
            <a:r>
              <a:rPr lang="en-US" sz="2200" dirty="0" smtClean="0"/>
              <a:t>Speed distributions are an important MOVES input</a:t>
            </a:r>
          </a:p>
          <a:p>
            <a:pPr>
              <a:spcBef>
                <a:spcPts val="1800"/>
              </a:spcBef>
            </a:pPr>
            <a:r>
              <a:rPr lang="en-US" sz="2200" dirty="0" smtClean="0"/>
              <a:t>A cornucopia of observed speed data is becoming available – BUT</a:t>
            </a:r>
          </a:p>
          <a:p>
            <a:pPr>
              <a:spcBef>
                <a:spcPts val="1800"/>
              </a:spcBef>
            </a:pPr>
            <a:r>
              <a:rPr lang="en-US" sz="2200" dirty="0" smtClean="0"/>
              <a:t>We often need to use </a:t>
            </a:r>
            <a:r>
              <a:rPr lang="en-US" sz="2200" b="1" dirty="0" smtClean="0"/>
              <a:t>modeled</a:t>
            </a:r>
            <a:r>
              <a:rPr lang="en-US" sz="2200" dirty="0" smtClean="0"/>
              <a:t> speeds for consistency between base and future year assumptions</a:t>
            </a:r>
          </a:p>
          <a:p>
            <a:pPr>
              <a:spcBef>
                <a:spcPts val="1800"/>
              </a:spcBef>
            </a:pPr>
            <a:r>
              <a:rPr lang="en-US" sz="2200" dirty="0" smtClean="0"/>
              <a:t>Models don’t do a good job of predicting speeds</a:t>
            </a:r>
          </a:p>
          <a:p>
            <a:pPr>
              <a:spcBef>
                <a:spcPts val="1800"/>
              </a:spcBef>
            </a:pPr>
            <a:r>
              <a:rPr lang="en-US" sz="2200" dirty="0" smtClean="0"/>
              <a:t>We can improve our current models through… </a:t>
            </a:r>
          </a:p>
          <a:p>
            <a:pPr lvl="1"/>
            <a:r>
              <a:rPr lang="en-US" dirty="0" smtClean="0"/>
              <a:t>Postprocessed speed estimates</a:t>
            </a:r>
          </a:p>
          <a:p>
            <a:pPr lvl="1"/>
            <a:r>
              <a:rPr lang="en-US" dirty="0" smtClean="0"/>
              <a:t>Adjustments to free-flow speeds</a:t>
            </a:r>
          </a:p>
          <a:p>
            <a:pPr>
              <a:spcBef>
                <a:spcPts val="1800"/>
              </a:spcBef>
            </a:pPr>
            <a:r>
              <a:rPr lang="en-US" sz="2200" dirty="0" smtClean="0"/>
              <a:t>Really good speed estimates will require better models</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6EFA8406-D672-4E03-9ABF-F4A7E3A351AA}" type="slidenum">
              <a:rPr lang="en-US" smtClean="0"/>
              <a:pPr/>
              <a:t>2</a:t>
            </a:fld>
            <a:endParaRPr lang="en-US" dirty="0"/>
          </a:p>
        </p:txBody>
      </p:sp>
    </p:spTree>
    <p:extLst>
      <p:ext uri="{BB962C8B-B14F-4D97-AF65-F5344CB8AC3E}">
        <p14:creationId xmlns:p14="http://schemas.microsoft.com/office/powerpoint/2010/main" val="15540986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959"/>
            <a:ext cx="8229600" cy="1176729"/>
          </a:xfrm>
        </p:spPr>
        <p:txBody>
          <a:bodyPr/>
          <a:lstStyle/>
          <a:p>
            <a:r>
              <a:rPr lang="en-US" dirty="0" smtClean="0"/>
              <a:t>Effect of Speed Distribution on Emissions</a:t>
            </a:r>
            <a:endParaRPr lang="en-US" dirty="0"/>
          </a:p>
        </p:txBody>
      </p:sp>
      <p:graphicFrame>
        <p:nvGraphicFramePr>
          <p:cNvPr id="6" name="Chart 5"/>
          <p:cNvGraphicFramePr>
            <a:graphicFrameLocks/>
          </p:cNvGraphicFramePr>
          <p:nvPr>
            <p:extLst>
              <p:ext uri="{D42A27DB-BD31-4B8C-83A1-F6EECF244321}">
                <p14:modId xmlns:p14="http://schemas.microsoft.com/office/powerpoint/2010/main" val="3381509960"/>
              </p:ext>
            </p:extLst>
          </p:nvPr>
        </p:nvGraphicFramePr>
        <p:xfrm>
          <a:off x="542925" y="2234540"/>
          <a:ext cx="4012458" cy="326138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031944649"/>
              </p:ext>
            </p:extLst>
          </p:nvPr>
        </p:nvGraphicFramePr>
        <p:xfrm>
          <a:off x="4686300" y="2234540"/>
          <a:ext cx="4057649" cy="3467594"/>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p:cNvSpPr txBox="1"/>
          <p:nvPr/>
        </p:nvSpPr>
        <p:spPr>
          <a:xfrm>
            <a:off x="542925" y="1417560"/>
            <a:ext cx="7943850" cy="584775"/>
          </a:xfrm>
          <a:prstGeom prst="rect">
            <a:avLst/>
          </a:prstGeom>
          <a:noFill/>
        </p:spPr>
        <p:txBody>
          <a:bodyPr wrap="square" rtlCol="0">
            <a:spAutoFit/>
          </a:bodyPr>
          <a:lstStyle/>
          <a:p>
            <a:r>
              <a:rPr lang="en-US" sz="1600" b="1" dirty="0">
                <a:solidFill>
                  <a:schemeClr val="bg1"/>
                </a:solidFill>
              </a:rPr>
              <a:t>Percent of Modeled Emissions </a:t>
            </a:r>
            <a:r>
              <a:rPr lang="en-US" sz="1600" b="1" dirty="0" smtClean="0">
                <a:solidFill>
                  <a:schemeClr val="bg1"/>
                </a:solidFill>
              </a:rPr>
              <a:t>versus ITS </a:t>
            </a:r>
            <a:r>
              <a:rPr lang="en-US" sz="1600" b="1" dirty="0">
                <a:solidFill>
                  <a:schemeClr val="bg1"/>
                </a:solidFill>
              </a:rPr>
              <a:t>Speed </a:t>
            </a:r>
            <a:r>
              <a:rPr lang="en-US" sz="1600" b="1" dirty="0" smtClean="0">
                <a:solidFill>
                  <a:schemeClr val="bg1"/>
                </a:solidFill>
              </a:rPr>
              <a:t>Distribution</a:t>
            </a:r>
            <a:r>
              <a:rPr lang="en-US" sz="1600" b="1" dirty="0">
                <a:solidFill>
                  <a:schemeClr val="bg1"/>
                </a:solidFill>
              </a:rPr>
              <a:t/>
            </a:r>
            <a:br>
              <a:rPr lang="en-US" sz="1600" b="1" dirty="0">
                <a:solidFill>
                  <a:schemeClr val="bg1"/>
                </a:solidFill>
              </a:rPr>
            </a:br>
            <a:r>
              <a:rPr lang="en-US" sz="1600" b="1" dirty="0" smtClean="0">
                <a:solidFill>
                  <a:schemeClr val="bg1"/>
                </a:solidFill>
              </a:rPr>
              <a:t>Restricted </a:t>
            </a:r>
            <a:r>
              <a:rPr lang="en-US" sz="1600" b="1" dirty="0">
                <a:solidFill>
                  <a:schemeClr val="bg1"/>
                </a:solidFill>
              </a:rPr>
              <a:t>Access </a:t>
            </a:r>
            <a:r>
              <a:rPr lang="en-US" sz="1600" b="1" dirty="0" smtClean="0">
                <a:solidFill>
                  <a:schemeClr val="bg1"/>
                </a:solidFill>
              </a:rPr>
              <a:t>Roads,  AM Peak</a:t>
            </a:r>
            <a:endParaRPr lang="en-US" sz="1600" b="1" dirty="0">
              <a:solidFill>
                <a:schemeClr val="bg1"/>
              </a:solidFill>
            </a:endParaRPr>
          </a:p>
        </p:txBody>
      </p:sp>
      <p:sp>
        <p:nvSpPr>
          <p:cNvPr id="11" name="TextBox 10"/>
          <p:cNvSpPr txBox="1"/>
          <p:nvPr/>
        </p:nvSpPr>
        <p:spPr>
          <a:xfrm>
            <a:off x="1986276" y="2133768"/>
            <a:ext cx="1125757" cy="338554"/>
          </a:xfrm>
          <a:prstGeom prst="rect">
            <a:avLst/>
          </a:prstGeom>
          <a:noFill/>
        </p:spPr>
        <p:txBody>
          <a:bodyPr wrap="none" rtlCol="0">
            <a:spAutoFit/>
          </a:bodyPr>
          <a:lstStyle/>
          <a:p>
            <a:r>
              <a:rPr lang="en-US" sz="1600" dirty="0" smtClean="0">
                <a:solidFill>
                  <a:srgbClr val="004573"/>
                </a:solidFill>
              </a:rPr>
              <a:t>Jacksonville</a:t>
            </a:r>
            <a:endParaRPr lang="en-US" sz="1600" dirty="0">
              <a:solidFill>
                <a:srgbClr val="004573"/>
              </a:solidFill>
            </a:endParaRPr>
          </a:p>
        </p:txBody>
      </p:sp>
      <p:sp>
        <p:nvSpPr>
          <p:cNvPr id="12" name="TextBox 11"/>
          <p:cNvSpPr txBox="1"/>
          <p:nvPr/>
        </p:nvSpPr>
        <p:spPr>
          <a:xfrm>
            <a:off x="6323831" y="2152818"/>
            <a:ext cx="782587" cy="338554"/>
          </a:xfrm>
          <a:prstGeom prst="rect">
            <a:avLst/>
          </a:prstGeom>
          <a:noFill/>
        </p:spPr>
        <p:txBody>
          <a:bodyPr wrap="none" rtlCol="0">
            <a:spAutoFit/>
          </a:bodyPr>
          <a:lstStyle/>
          <a:p>
            <a:r>
              <a:rPr lang="en-US" sz="1600" dirty="0" smtClean="0">
                <a:solidFill>
                  <a:srgbClr val="004573"/>
                </a:solidFill>
              </a:rPr>
              <a:t>Atlanta</a:t>
            </a:r>
            <a:endParaRPr lang="en-US" sz="1600" dirty="0">
              <a:solidFill>
                <a:srgbClr val="004573"/>
              </a:solidFill>
            </a:endParaRPr>
          </a:p>
        </p:txBody>
      </p:sp>
      <p:sp>
        <p:nvSpPr>
          <p:cNvPr id="13" name="TextBox 12"/>
          <p:cNvSpPr txBox="1"/>
          <p:nvPr/>
        </p:nvSpPr>
        <p:spPr>
          <a:xfrm>
            <a:off x="3795986" y="5692002"/>
            <a:ext cx="1552028" cy="307777"/>
          </a:xfrm>
          <a:prstGeom prst="rect">
            <a:avLst/>
          </a:prstGeom>
          <a:noFill/>
        </p:spPr>
        <p:txBody>
          <a:bodyPr wrap="none" rtlCol="0">
            <a:spAutoFit/>
          </a:bodyPr>
          <a:lstStyle/>
          <a:p>
            <a:r>
              <a:rPr lang="en-US" sz="1400" dirty="0" smtClean="0">
                <a:solidFill>
                  <a:srgbClr val="004573"/>
                </a:solidFill>
              </a:rPr>
              <a:t>Speed Distribution</a:t>
            </a:r>
            <a:endParaRPr lang="en-US" sz="1400" dirty="0">
              <a:solidFill>
                <a:srgbClr val="004573"/>
              </a:solidFill>
            </a:endParaRPr>
          </a:p>
        </p:txBody>
      </p:sp>
      <p:grpSp>
        <p:nvGrpSpPr>
          <p:cNvPr id="29" name="Group 28"/>
          <p:cNvGrpSpPr/>
          <p:nvPr/>
        </p:nvGrpSpPr>
        <p:grpSpPr>
          <a:xfrm>
            <a:off x="4288769" y="6088727"/>
            <a:ext cx="703585" cy="307777"/>
            <a:chOff x="4364170" y="6075804"/>
            <a:chExt cx="703585" cy="307777"/>
          </a:xfrm>
        </p:grpSpPr>
        <p:sp>
          <p:nvSpPr>
            <p:cNvPr id="18" name="Rectangle 17"/>
            <p:cNvSpPr/>
            <p:nvPr/>
          </p:nvSpPr>
          <p:spPr>
            <a:xfrm>
              <a:off x="4364170" y="6144477"/>
              <a:ext cx="161925" cy="170430"/>
            </a:xfrm>
            <a:prstGeom prst="rect">
              <a:avLst/>
            </a:prstGeom>
            <a:solidFill>
              <a:srgbClr val="B2CF8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rgbClr val="004573"/>
                </a:solidFill>
              </a:endParaRPr>
            </a:p>
          </p:txBody>
        </p:sp>
        <p:sp>
          <p:nvSpPr>
            <p:cNvPr id="19" name="TextBox 18"/>
            <p:cNvSpPr txBox="1"/>
            <p:nvPr/>
          </p:nvSpPr>
          <p:spPr>
            <a:xfrm>
              <a:off x="4463101" y="6075804"/>
              <a:ext cx="604654" cy="307777"/>
            </a:xfrm>
            <a:prstGeom prst="rect">
              <a:avLst/>
            </a:prstGeom>
            <a:noFill/>
          </p:spPr>
          <p:txBody>
            <a:bodyPr wrap="none" rtlCol="0">
              <a:spAutoFit/>
            </a:bodyPr>
            <a:lstStyle/>
            <a:p>
              <a:pPr algn="ctr"/>
              <a:r>
                <a:rPr lang="en-US" sz="1400" dirty="0" smtClean="0">
                  <a:solidFill>
                    <a:srgbClr val="004573"/>
                  </a:solidFill>
                </a:rPr>
                <a:t>CO</a:t>
              </a:r>
              <a:r>
                <a:rPr lang="en-US" sz="1400" baseline="-25000" dirty="0" smtClean="0">
                  <a:solidFill>
                    <a:srgbClr val="004573"/>
                  </a:solidFill>
                </a:rPr>
                <a:t>2</a:t>
              </a:r>
              <a:r>
                <a:rPr lang="en-US" sz="1400" dirty="0" smtClean="0">
                  <a:solidFill>
                    <a:srgbClr val="004573"/>
                  </a:solidFill>
                </a:rPr>
                <a:t>e</a:t>
              </a:r>
              <a:endParaRPr lang="en-US" sz="1400" dirty="0">
                <a:solidFill>
                  <a:srgbClr val="004573"/>
                </a:solidFill>
              </a:endParaRPr>
            </a:p>
          </p:txBody>
        </p:sp>
      </p:grpSp>
      <p:grpSp>
        <p:nvGrpSpPr>
          <p:cNvPr id="24" name="Group 23"/>
          <p:cNvGrpSpPr/>
          <p:nvPr/>
        </p:nvGrpSpPr>
        <p:grpSpPr>
          <a:xfrm>
            <a:off x="2773282" y="6088727"/>
            <a:ext cx="660615" cy="307777"/>
            <a:chOff x="1143000" y="5919914"/>
            <a:chExt cx="660615" cy="307777"/>
          </a:xfrm>
        </p:grpSpPr>
        <p:sp>
          <p:nvSpPr>
            <p:cNvPr id="7" name="Rectangle 6"/>
            <p:cNvSpPr/>
            <p:nvPr/>
          </p:nvSpPr>
          <p:spPr>
            <a:xfrm>
              <a:off x="1143000" y="5988587"/>
              <a:ext cx="161925" cy="17043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rgbClr val="004573"/>
                </a:solidFill>
              </a:endParaRPr>
            </a:p>
          </p:txBody>
        </p:sp>
        <p:sp>
          <p:nvSpPr>
            <p:cNvPr id="15" name="TextBox 14"/>
            <p:cNvSpPr txBox="1"/>
            <p:nvPr/>
          </p:nvSpPr>
          <p:spPr>
            <a:xfrm>
              <a:off x="1243012" y="5919914"/>
              <a:ext cx="560603" cy="307777"/>
            </a:xfrm>
            <a:prstGeom prst="rect">
              <a:avLst/>
            </a:prstGeom>
            <a:noFill/>
          </p:spPr>
          <p:txBody>
            <a:bodyPr wrap="none" rtlCol="0">
              <a:spAutoFit/>
            </a:bodyPr>
            <a:lstStyle/>
            <a:p>
              <a:pPr algn="ctr"/>
              <a:r>
                <a:rPr lang="en-US" sz="1400" dirty="0" smtClean="0">
                  <a:solidFill>
                    <a:srgbClr val="004573"/>
                  </a:solidFill>
                </a:rPr>
                <a:t>VOC</a:t>
              </a:r>
              <a:endParaRPr lang="en-US" sz="1400" dirty="0">
                <a:solidFill>
                  <a:srgbClr val="004573"/>
                </a:solidFill>
              </a:endParaRPr>
            </a:p>
          </p:txBody>
        </p:sp>
      </p:grpSp>
      <p:grpSp>
        <p:nvGrpSpPr>
          <p:cNvPr id="23" name="Group 22"/>
          <p:cNvGrpSpPr/>
          <p:nvPr/>
        </p:nvGrpSpPr>
        <p:grpSpPr>
          <a:xfrm>
            <a:off x="3540227" y="6088727"/>
            <a:ext cx="642212" cy="307777"/>
            <a:chOff x="1975882" y="5919914"/>
            <a:chExt cx="642212" cy="307777"/>
          </a:xfrm>
        </p:grpSpPr>
        <p:sp>
          <p:nvSpPr>
            <p:cNvPr id="16" name="Rectangle 15"/>
            <p:cNvSpPr/>
            <p:nvPr/>
          </p:nvSpPr>
          <p:spPr>
            <a:xfrm>
              <a:off x="1975882" y="5988587"/>
              <a:ext cx="161925" cy="17043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rgbClr val="004573"/>
                </a:solidFill>
              </a:endParaRPr>
            </a:p>
          </p:txBody>
        </p:sp>
        <p:sp>
          <p:nvSpPr>
            <p:cNvPr id="17" name="TextBox 16"/>
            <p:cNvSpPr txBox="1"/>
            <p:nvPr/>
          </p:nvSpPr>
          <p:spPr>
            <a:xfrm>
              <a:off x="2075894" y="5919914"/>
              <a:ext cx="542200" cy="307777"/>
            </a:xfrm>
            <a:prstGeom prst="rect">
              <a:avLst/>
            </a:prstGeom>
            <a:noFill/>
          </p:spPr>
          <p:txBody>
            <a:bodyPr wrap="none" rtlCol="0">
              <a:spAutoFit/>
            </a:bodyPr>
            <a:lstStyle/>
            <a:p>
              <a:pPr algn="ctr"/>
              <a:r>
                <a:rPr lang="en-US" sz="1400" dirty="0" smtClean="0">
                  <a:solidFill>
                    <a:srgbClr val="004573"/>
                  </a:solidFill>
                </a:rPr>
                <a:t>NO</a:t>
              </a:r>
              <a:r>
                <a:rPr lang="en-US" sz="1400" baseline="-25000" dirty="0" smtClean="0">
                  <a:solidFill>
                    <a:srgbClr val="004573"/>
                  </a:solidFill>
                </a:rPr>
                <a:t>X</a:t>
              </a:r>
              <a:endParaRPr lang="en-US" sz="1400" baseline="-25000" dirty="0">
                <a:solidFill>
                  <a:srgbClr val="004573"/>
                </a:solidFill>
              </a:endParaRPr>
            </a:p>
          </p:txBody>
        </p:sp>
      </p:grpSp>
      <p:grpSp>
        <p:nvGrpSpPr>
          <p:cNvPr id="9" name="Group 8"/>
          <p:cNvGrpSpPr/>
          <p:nvPr/>
        </p:nvGrpSpPr>
        <p:grpSpPr>
          <a:xfrm>
            <a:off x="5098683" y="6088727"/>
            <a:ext cx="1272035" cy="307777"/>
            <a:chOff x="3468401" y="5919914"/>
            <a:chExt cx="1272035" cy="307777"/>
          </a:xfrm>
        </p:grpSpPr>
        <p:sp>
          <p:nvSpPr>
            <p:cNvPr id="20" name="Rectangle 19"/>
            <p:cNvSpPr/>
            <p:nvPr/>
          </p:nvSpPr>
          <p:spPr>
            <a:xfrm>
              <a:off x="3468401" y="5988587"/>
              <a:ext cx="161925" cy="170430"/>
            </a:xfrm>
            <a:prstGeom prst="rect">
              <a:avLst/>
            </a:prstGeom>
            <a:solidFill>
              <a:srgbClr val="A383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rgbClr val="004573"/>
                </a:solidFill>
              </a:endParaRPr>
            </a:p>
          </p:txBody>
        </p:sp>
        <p:sp>
          <p:nvSpPr>
            <p:cNvPr id="21" name="TextBox 20"/>
            <p:cNvSpPr txBox="1"/>
            <p:nvPr/>
          </p:nvSpPr>
          <p:spPr>
            <a:xfrm>
              <a:off x="3577938" y="5919914"/>
              <a:ext cx="1162498" cy="307777"/>
            </a:xfrm>
            <a:prstGeom prst="rect">
              <a:avLst/>
            </a:prstGeom>
            <a:noFill/>
          </p:spPr>
          <p:txBody>
            <a:bodyPr wrap="none" rtlCol="0">
              <a:spAutoFit/>
            </a:bodyPr>
            <a:lstStyle/>
            <a:p>
              <a:pPr algn="ctr"/>
              <a:r>
                <a:rPr lang="en-US" sz="1400" dirty="0" smtClean="0">
                  <a:solidFill>
                    <a:srgbClr val="004573"/>
                  </a:solidFill>
                </a:rPr>
                <a:t>PM</a:t>
              </a:r>
              <a:r>
                <a:rPr lang="en-US" sz="1400" baseline="-25000" dirty="0" smtClean="0">
                  <a:solidFill>
                    <a:srgbClr val="004573"/>
                  </a:solidFill>
                </a:rPr>
                <a:t>2.5 </a:t>
              </a:r>
              <a:r>
                <a:rPr lang="en-US" sz="1400" dirty="0" smtClean="0">
                  <a:solidFill>
                    <a:srgbClr val="004573"/>
                  </a:solidFill>
                </a:rPr>
                <a:t>(trucks)</a:t>
              </a:r>
              <a:endParaRPr lang="en-US" sz="1400" dirty="0">
                <a:solidFill>
                  <a:srgbClr val="004573"/>
                </a:solidFill>
              </a:endParaRPr>
            </a:p>
          </p:txBody>
        </p:sp>
      </p:grpSp>
      <p:sp>
        <p:nvSpPr>
          <p:cNvPr id="32" name="Slide Number Placeholder 2"/>
          <p:cNvSpPr>
            <a:spLocks noGrp="1"/>
          </p:cNvSpPr>
          <p:nvPr>
            <p:ph type="sldNum" sz="quarter" idx="12"/>
          </p:nvPr>
        </p:nvSpPr>
        <p:spPr>
          <a:xfrm>
            <a:off x="285766" y="6303301"/>
            <a:ext cx="481148" cy="365125"/>
          </a:xfrm>
        </p:spPr>
        <p:txBody>
          <a:bodyPr/>
          <a:lstStyle/>
          <a:p>
            <a:fld id="{6EFA8406-D672-4E03-9ABF-F4A7E3A351AA}" type="slidenum">
              <a:rPr lang="en-US" smtClean="0"/>
              <a:pPr/>
              <a:t>20</a:t>
            </a:fld>
            <a:endParaRPr lang="en-US" dirty="0"/>
          </a:p>
        </p:txBody>
      </p:sp>
    </p:spTree>
    <p:extLst>
      <p:ext uri="{BB962C8B-B14F-4D97-AF65-F5344CB8AC3E}">
        <p14:creationId xmlns:p14="http://schemas.microsoft.com/office/powerpoint/2010/main" val="6834447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Volume-Delay Functions</a:t>
            </a:r>
            <a:endParaRPr lang="en-US" dirty="0"/>
          </a:p>
        </p:txBody>
      </p:sp>
      <p:sp>
        <p:nvSpPr>
          <p:cNvPr id="3" name="Slide Number Placeholder 2"/>
          <p:cNvSpPr>
            <a:spLocks noGrp="1"/>
          </p:cNvSpPr>
          <p:nvPr>
            <p:ph type="sldNum" sz="quarter" idx="12"/>
          </p:nvPr>
        </p:nvSpPr>
        <p:spPr/>
        <p:txBody>
          <a:bodyPr/>
          <a:lstStyle/>
          <a:p>
            <a:fld id="{6EFA8406-D672-4E03-9ABF-F4A7E3A351AA}" type="slidenum">
              <a:rPr lang="en-US" smtClean="0"/>
              <a:pPr/>
              <a:t>21</a:t>
            </a:fld>
            <a:endParaRPr lang="en-US" dirty="0"/>
          </a:p>
        </p:txBody>
      </p:sp>
      <p:graphicFrame>
        <p:nvGraphicFramePr>
          <p:cNvPr id="5" name="Chart 4"/>
          <p:cNvGraphicFramePr>
            <a:graphicFrameLocks noGrp="1"/>
          </p:cNvGraphicFramePr>
          <p:nvPr>
            <p:extLst>
              <p:ext uri="{D42A27DB-BD31-4B8C-83A1-F6EECF244321}">
                <p14:modId xmlns:p14="http://schemas.microsoft.com/office/powerpoint/2010/main" val="4035970186"/>
              </p:ext>
            </p:extLst>
          </p:nvPr>
        </p:nvGraphicFramePr>
        <p:xfrm>
          <a:off x="542924" y="1540801"/>
          <a:ext cx="8143875" cy="47625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100842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VDF Impact on Speed Distribution</a:t>
            </a:r>
            <a:endParaRPr lang="en-US" dirty="0"/>
          </a:p>
        </p:txBody>
      </p:sp>
      <p:sp>
        <p:nvSpPr>
          <p:cNvPr id="3" name="Slide Number Placeholder 2"/>
          <p:cNvSpPr>
            <a:spLocks noGrp="1"/>
          </p:cNvSpPr>
          <p:nvPr>
            <p:ph type="sldNum" sz="quarter" idx="12"/>
          </p:nvPr>
        </p:nvSpPr>
        <p:spPr/>
        <p:txBody>
          <a:bodyPr/>
          <a:lstStyle/>
          <a:p>
            <a:fld id="{6EFA8406-D672-4E03-9ABF-F4A7E3A351AA}" type="slidenum">
              <a:rPr lang="en-US" smtClean="0"/>
              <a:pPr/>
              <a:t>22</a:t>
            </a:fld>
            <a:endParaRPr lang="en-US" dirty="0"/>
          </a:p>
        </p:txBody>
      </p:sp>
      <p:graphicFrame>
        <p:nvGraphicFramePr>
          <p:cNvPr id="5" name="Chart 4"/>
          <p:cNvGraphicFramePr/>
          <p:nvPr>
            <p:extLst>
              <p:ext uri="{D42A27DB-BD31-4B8C-83A1-F6EECF244321}">
                <p14:modId xmlns:p14="http://schemas.microsoft.com/office/powerpoint/2010/main" val="2891026832"/>
              </p:ext>
            </p:extLst>
          </p:nvPr>
        </p:nvGraphicFramePr>
        <p:xfrm>
          <a:off x="581024" y="1837119"/>
          <a:ext cx="8105775" cy="452227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537895" y="1469687"/>
            <a:ext cx="6448368" cy="338554"/>
          </a:xfrm>
          <a:prstGeom prst="rect">
            <a:avLst/>
          </a:prstGeom>
          <a:noFill/>
        </p:spPr>
        <p:txBody>
          <a:bodyPr wrap="none" rtlCol="0">
            <a:spAutoFit/>
          </a:bodyPr>
          <a:lstStyle/>
          <a:p>
            <a:r>
              <a:rPr lang="en-US" sz="1600" b="1" dirty="0">
                <a:solidFill>
                  <a:schemeClr val="bg1"/>
                </a:solidFill>
              </a:rPr>
              <a:t>Fraction of VHT by Speed </a:t>
            </a:r>
            <a:r>
              <a:rPr lang="en-US" sz="1600" b="1" dirty="0" smtClean="0">
                <a:solidFill>
                  <a:schemeClr val="bg1"/>
                </a:solidFill>
              </a:rPr>
              <a:t>Bin,  Atlanta Freeways, 7:00 to 8:00 a.m.</a:t>
            </a:r>
            <a:endParaRPr lang="en-US" sz="1600" b="1" dirty="0">
              <a:solidFill>
                <a:schemeClr val="bg1"/>
              </a:solidFill>
            </a:endParaRPr>
          </a:p>
        </p:txBody>
      </p:sp>
      <p:sp>
        <p:nvSpPr>
          <p:cNvPr id="7" name="TextBox 6"/>
          <p:cNvSpPr txBox="1"/>
          <p:nvPr/>
        </p:nvSpPr>
        <p:spPr>
          <a:xfrm>
            <a:off x="3352435" y="1962874"/>
            <a:ext cx="595035" cy="338554"/>
          </a:xfrm>
          <a:prstGeom prst="rect">
            <a:avLst/>
          </a:prstGeom>
          <a:noFill/>
        </p:spPr>
        <p:txBody>
          <a:bodyPr wrap="none" rtlCol="0">
            <a:spAutoFit/>
          </a:bodyPr>
          <a:lstStyle/>
          <a:p>
            <a:r>
              <a:rPr lang="en-US" sz="1600" dirty="0" smtClean="0">
                <a:solidFill>
                  <a:schemeClr val="bg1"/>
                </a:solidFill>
                <a:latin typeface="+mj-lt"/>
                <a:cs typeface="Arial" panose="020B0604020202020204" pitchFamily="34" charset="0"/>
              </a:rPr>
              <a:t>(old)</a:t>
            </a:r>
            <a:endParaRPr lang="en-US" sz="1600"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9739834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Postprocess your TDFM speeds</a:t>
            </a:r>
          </a:p>
          <a:p>
            <a:pPr lvl="1"/>
            <a:r>
              <a:rPr lang="en-US" dirty="0" smtClean="0"/>
              <a:t>At the very least, base on hourly V/C ratios</a:t>
            </a:r>
          </a:p>
          <a:p>
            <a:pPr lvl="1"/>
            <a:r>
              <a:rPr lang="en-US" dirty="0" smtClean="0"/>
              <a:t>Don’t use default BPR coefficients</a:t>
            </a:r>
          </a:p>
          <a:p>
            <a:r>
              <a:rPr lang="en-US" dirty="0" smtClean="0"/>
              <a:t>No VDF gives a great match with observed speed data</a:t>
            </a:r>
          </a:p>
          <a:p>
            <a:pPr lvl="1"/>
            <a:r>
              <a:rPr lang="en-US" dirty="0" smtClean="0"/>
              <a:t>May underpredict or overpredict low-speed operation</a:t>
            </a:r>
          </a:p>
          <a:p>
            <a:pPr lvl="1"/>
            <a:r>
              <a:rPr lang="en-US" dirty="0" smtClean="0"/>
              <a:t>VDFs show a peak at the free-flow speed but miss higher</a:t>
            </a:r>
            <a:br>
              <a:rPr lang="en-US" dirty="0" smtClean="0"/>
            </a:br>
            <a:r>
              <a:rPr lang="en-US" dirty="0" smtClean="0"/>
              <a:t>speed bins</a:t>
            </a:r>
          </a:p>
          <a:p>
            <a:endParaRPr lang="en-US" dirty="0"/>
          </a:p>
        </p:txBody>
      </p:sp>
      <p:sp>
        <p:nvSpPr>
          <p:cNvPr id="4" name="Slide Number Placeholder 3"/>
          <p:cNvSpPr>
            <a:spLocks noGrp="1"/>
          </p:cNvSpPr>
          <p:nvPr>
            <p:ph type="sldNum" sz="quarter" idx="12"/>
          </p:nvPr>
        </p:nvSpPr>
        <p:spPr/>
        <p:txBody>
          <a:bodyPr/>
          <a:lstStyle/>
          <a:p>
            <a:fld id="{6EFA8406-D672-4E03-9ABF-F4A7E3A351AA}" type="slidenum">
              <a:rPr lang="en-US" smtClean="0"/>
              <a:pPr/>
              <a:t>23</a:t>
            </a:fld>
            <a:endParaRPr lang="en-US" dirty="0"/>
          </a:p>
        </p:txBody>
      </p:sp>
    </p:spTree>
    <p:extLst>
      <p:ext uri="{BB962C8B-B14F-4D97-AF65-F5344CB8AC3E}">
        <p14:creationId xmlns:p14="http://schemas.microsoft.com/office/powerpoint/2010/main" val="4488873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 (continued)</a:t>
            </a:r>
            <a:endParaRPr lang="en-US" dirty="0"/>
          </a:p>
        </p:txBody>
      </p:sp>
      <p:sp>
        <p:nvSpPr>
          <p:cNvPr id="3" name="Content Placeholder 2"/>
          <p:cNvSpPr>
            <a:spLocks noGrp="1"/>
          </p:cNvSpPr>
          <p:nvPr>
            <p:ph idx="1"/>
          </p:nvPr>
        </p:nvSpPr>
        <p:spPr/>
        <p:txBody>
          <a:bodyPr/>
          <a:lstStyle/>
          <a:p>
            <a:r>
              <a:rPr lang="en-US" dirty="0" smtClean="0"/>
              <a:t>Calibrate speed *distributions*  against observed data?</a:t>
            </a:r>
          </a:p>
          <a:p>
            <a:pPr lvl="1">
              <a:spcBef>
                <a:spcPts val="1800"/>
              </a:spcBef>
            </a:pPr>
            <a:r>
              <a:rPr lang="en-US" dirty="0" smtClean="0"/>
              <a:t>If we do this for present conditions, will it hold up in the future?</a:t>
            </a:r>
          </a:p>
          <a:p>
            <a:r>
              <a:rPr lang="en-US" dirty="0" smtClean="0"/>
              <a:t>Aggregation interval of observed data makes a BIG impact</a:t>
            </a:r>
          </a:p>
          <a:p>
            <a:pPr lvl="1">
              <a:spcBef>
                <a:spcPts val="1800"/>
              </a:spcBef>
            </a:pPr>
            <a:r>
              <a:rPr lang="en-US" dirty="0" smtClean="0"/>
              <a:t>What do we mean by “speed distribution”?</a:t>
            </a:r>
          </a:p>
          <a:p>
            <a:pPr lvl="1">
              <a:spcBef>
                <a:spcPts val="1800"/>
              </a:spcBef>
            </a:pPr>
            <a:r>
              <a:rPr lang="en-US" dirty="0" smtClean="0"/>
              <a:t>Look carefully at cellphone/GPS data – what are we getting?</a:t>
            </a:r>
          </a:p>
          <a:p>
            <a:pPr>
              <a:spcBef>
                <a:spcPts val="1800"/>
              </a:spcBef>
            </a:pPr>
            <a:r>
              <a:rPr lang="en-US" dirty="0" smtClean="0"/>
              <a:t>We won’t get really good speed predictions until we have models that accurately represent real-world traffic flow phenomenon</a:t>
            </a:r>
          </a:p>
          <a:p>
            <a:endParaRPr lang="en-US" dirty="0"/>
          </a:p>
        </p:txBody>
      </p:sp>
      <p:sp>
        <p:nvSpPr>
          <p:cNvPr id="4" name="Slide Number Placeholder 3"/>
          <p:cNvSpPr>
            <a:spLocks noGrp="1"/>
          </p:cNvSpPr>
          <p:nvPr>
            <p:ph type="sldNum" sz="quarter" idx="12"/>
          </p:nvPr>
        </p:nvSpPr>
        <p:spPr/>
        <p:txBody>
          <a:bodyPr/>
          <a:lstStyle/>
          <a:p>
            <a:fld id="{6EFA8406-D672-4E03-9ABF-F4A7E3A351AA}" type="slidenum">
              <a:rPr lang="en-US" smtClean="0"/>
              <a:pPr/>
              <a:t>24</a:t>
            </a:fld>
            <a:endParaRPr lang="en-US" dirty="0"/>
          </a:p>
        </p:txBody>
      </p:sp>
    </p:spTree>
    <p:extLst>
      <p:ext uri="{BB962C8B-B14F-4D97-AF65-F5344CB8AC3E}">
        <p14:creationId xmlns:p14="http://schemas.microsoft.com/office/powerpoint/2010/main" val="3686848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NCHRP 25-38</a:t>
            </a:r>
            <a:br>
              <a:rPr lang="en-US" dirty="0" smtClean="0"/>
            </a:br>
            <a:r>
              <a:rPr lang="en-US" sz="2800" i="1" dirty="0" smtClean="0"/>
              <a:t>Input Guidelines for MOVES</a:t>
            </a:r>
            <a:endParaRPr lang="en-US" sz="2800" i="1" dirty="0"/>
          </a:p>
        </p:txBody>
      </p:sp>
      <p:sp>
        <p:nvSpPr>
          <p:cNvPr id="3" name="Content Placeholder 2"/>
          <p:cNvSpPr>
            <a:spLocks noGrp="1"/>
          </p:cNvSpPr>
          <p:nvPr>
            <p:ph idx="1"/>
          </p:nvPr>
        </p:nvSpPr>
        <p:spPr/>
        <p:txBody>
          <a:bodyPr/>
          <a:lstStyle/>
          <a:p>
            <a:r>
              <a:rPr lang="en-US" dirty="0"/>
              <a:t>Objective</a:t>
            </a:r>
          </a:p>
          <a:p>
            <a:pPr lvl="1"/>
            <a:r>
              <a:rPr lang="en-US" dirty="0"/>
              <a:t>Produce guidelines for transportation practitioners on methods, procedures, and datasets needed to develop and obtain transportation-related regional- and project-level inputs for using MOVES</a:t>
            </a:r>
          </a:p>
          <a:p>
            <a:r>
              <a:rPr lang="en-US" dirty="0"/>
              <a:t>Products</a:t>
            </a:r>
          </a:p>
          <a:p>
            <a:pPr lvl="1"/>
            <a:r>
              <a:rPr lang="en-US" dirty="0"/>
              <a:t>Resource document on developing MOVES inputs</a:t>
            </a:r>
          </a:p>
          <a:p>
            <a:pPr lvl="1"/>
            <a:r>
              <a:rPr lang="en-US" dirty="0"/>
              <a:t>Sample data </a:t>
            </a:r>
            <a:r>
              <a:rPr lang="en-US" dirty="0" smtClean="0"/>
              <a:t>and </a:t>
            </a:r>
            <a:r>
              <a:rPr lang="en-US" dirty="0"/>
              <a:t>examples</a:t>
            </a:r>
          </a:p>
          <a:p>
            <a:pPr lvl="1"/>
            <a:r>
              <a:rPr lang="en-US" dirty="0"/>
              <a:t>Tools for processing data</a:t>
            </a:r>
          </a:p>
          <a:p>
            <a:pPr lvl="1"/>
            <a:r>
              <a:rPr lang="en-US" dirty="0"/>
              <a:t>Final report documenting research approach</a:t>
            </a:r>
          </a:p>
          <a:p>
            <a:endParaRPr lang="en-US" dirty="0"/>
          </a:p>
        </p:txBody>
      </p:sp>
      <p:sp>
        <p:nvSpPr>
          <p:cNvPr id="4" name="Slide Number Placeholder 3"/>
          <p:cNvSpPr>
            <a:spLocks noGrp="1"/>
          </p:cNvSpPr>
          <p:nvPr>
            <p:ph type="sldNum" sz="quarter" idx="12"/>
          </p:nvPr>
        </p:nvSpPr>
        <p:spPr/>
        <p:txBody>
          <a:bodyPr/>
          <a:lstStyle/>
          <a:p>
            <a:fld id="{6EFA8406-D672-4E03-9ABF-F4A7E3A351AA}" type="slidenum">
              <a:rPr lang="en-US" smtClean="0"/>
              <a:pPr/>
              <a:t>3</a:t>
            </a:fld>
            <a:endParaRPr lang="en-US" dirty="0"/>
          </a:p>
        </p:txBody>
      </p:sp>
    </p:spTree>
    <p:extLst>
      <p:ext uri="{BB962C8B-B14F-4D97-AF65-F5344CB8AC3E}">
        <p14:creationId xmlns:p14="http://schemas.microsoft.com/office/powerpoint/2010/main" val="307582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MOVES Inputs Falling </a:t>
            </a:r>
            <a:r>
              <a:rPr lang="en-US" dirty="0" smtClean="0"/>
              <a:t/>
            </a:r>
            <a:br>
              <a:rPr lang="en-US" dirty="0" smtClean="0"/>
            </a:br>
            <a:r>
              <a:rPr lang="en-US" dirty="0" smtClean="0"/>
              <a:t>in </a:t>
            </a:r>
            <a:r>
              <a:rPr lang="en-US" dirty="0"/>
              <a:t>Different Sensitivity </a:t>
            </a:r>
            <a:r>
              <a:rPr lang="en-US" dirty="0" smtClean="0"/>
              <a:t>Ranges</a:t>
            </a:r>
            <a:endParaRPr lang="en-US" dirty="0">
              <a:solidFill>
                <a:srgbClr val="FF0000"/>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88855967"/>
              </p:ext>
            </p:extLst>
          </p:nvPr>
        </p:nvGraphicFramePr>
        <p:xfrm>
          <a:off x="452445" y="1358900"/>
          <a:ext cx="8229600" cy="4988560"/>
        </p:xfrm>
        <a:graphic>
          <a:graphicData uri="http://schemas.openxmlformats.org/drawingml/2006/table">
            <a:tbl>
              <a:tblPr firstRow="1" bandRow="1">
                <a:tableStyleId>{5C22544A-7EE6-4342-B048-85BDC9FD1C3A}</a:tableStyleId>
              </a:tblPr>
              <a:tblGrid>
                <a:gridCol w="2238375"/>
                <a:gridCol w="1997075"/>
                <a:gridCol w="1997075"/>
                <a:gridCol w="1997075"/>
              </a:tblGrid>
              <a:tr h="370840">
                <a:tc>
                  <a:txBody>
                    <a:bodyPr/>
                    <a:lstStyle/>
                    <a:p>
                      <a:r>
                        <a:rPr lang="en-US" dirty="0" smtClean="0">
                          <a:solidFill>
                            <a:srgbClr val="FFFFFF"/>
                          </a:solidFill>
                        </a:rPr>
                        <a:t>MOVES Input</a:t>
                      </a:r>
                      <a:endParaRPr lang="en-US" dirty="0">
                        <a:solidFill>
                          <a:srgbClr val="FFFFFF"/>
                        </a:solidFill>
                      </a:endParaRPr>
                    </a:p>
                  </a:txBody>
                  <a:tcPr anchor="ctr">
                    <a:solidFill>
                      <a:schemeClr val="tx1"/>
                    </a:solidFill>
                  </a:tcPr>
                </a:tc>
                <a:tc>
                  <a:txBody>
                    <a:bodyPr/>
                    <a:lstStyle/>
                    <a:p>
                      <a:pPr algn="ctr"/>
                      <a:r>
                        <a:rPr lang="en-US" dirty="0" smtClean="0">
                          <a:solidFill>
                            <a:srgbClr val="FFFFFF"/>
                          </a:solidFill>
                        </a:rPr>
                        <a:t>VOC</a:t>
                      </a:r>
                      <a:endParaRPr lang="en-US" dirty="0">
                        <a:solidFill>
                          <a:srgbClr val="FFFFFF"/>
                        </a:solidFill>
                      </a:endParaRPr>
                    </a:p>
                  </a:txBody>
                  <a:tcPr anchor="ctr">
                    <a:solidFill>
                      <a:schemeClr val="tx1"/>
                    </a:solidFill>
                  </a:tcPr>
                </a:tc>
                <a:tc>
                  <a:txBody>
                    <a:bodyPr/>
                    <a:lstStyle/>
                    <a:p>
                      <a:pPr algn="ctr"/>
                      <a:r>
                        <a:rPr lang="en-US" dirty="0" smtClean="0">
                          <a:solidFill>
                            <a:srgbClr val="FFFFFF"/>
                          </a:solidFill>
                        </a:rPr>
                        <a:t>NO</a:t>
                      </a:r>
                      <a:r>
                        <a:rPr lang="en-US" baseline="-25000" dirty="0" smtClean="0">
                          <a:solidFill>
                            <a:srgbClr val="FFFFFF"/>
                          </a:solidFill>
                        </a:rPr>
                        <a:t>X</a:t>
                      </a:r>
                      <a:endParaRPr lang="en-US" baseline="-25000" dirty="0">
                        <a:solidFill>
                          <a:srgbClr val="FFFFFF"/>
                        </a:solidFill>
                      </a:endParaRPr>
                    </a:p>
                  </a:txBody>
                  <a:tcPr anchor="ctr">
                    <a:solidFill>
                      <a:schemeClr val="tx1"/>
                    </a:solidFill>
                  </a:tcPr>
                </a:tc>
                <a:tc>
                  <a:txBody>
                    <a:bodyPr/>
                    <a:lstStyle/>
                    <a:p>
                      <a:pPr algn="ctr"/>
                      <a:r>
                        <a:rPr lang="en-US" dirty="0" smtClean="0">
                          <a:solidFill>
                            <a:srgbClr val="FFFFFF"/>
                          </a:solidFill>
                        </a:rPr>
                        <a:t>PM</a:t>
                      </a:r>
                      <a:endParaRPr lang="en-US" dirty="0">
                        <a:solidFill>
                          <a:srgbClr val="FFFFFF"/>
                        </a:solidFill>
                      </a:endParaRPr>
                    </a:p>
                  </a:txBody>
                  <a:tcPr anchor="ctr">
                    <a:solidFill>
                      <a:schemeClr val="tx1"/>
                    </a:solidFill>
                  </a:tcPr>
                </a:tc>
              </a:tr>
              <a:tr h="370840">
                <a:tc>
                  <a:txBody>
                    <a:bodyPr/>
                    <a:lstStyle/>
                    <a:p>
                      <a:r>
                        <a:rPr lang="en-US" dirty="0" smtClean="0"/>
                        <a:t>Temperature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Humidity</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Speed</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dirty="0" smtClean="0"/>
                        <a:t>Age</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dirty="0" smtClean="0"/>
                        <a:t>VMT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dirty="0" smtClean="0"/>
                        <a:t>Population</a:t>
                      </a:r>
                      <a:endParaRPr lang="en-US" dirty="0"/>
                    </a:p>
                  </a:txBody>
                  <a:tcPr/>
                </a:tc>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txBody>
                  <a:tcPr/>
                </a:tc>
              </a:tr>
              <a:tr h="370840">
                <a:tc>
                  <a:txBody>
                    <a:bodyPr/>
                    <a:lstStyle/>
                    <a:p>
                      <a:r>
                        <a:rPr lang="en-US" dirty="0" smtClean="0"/>
                        <a:t>Ramp Fraction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Source Type</a:t>
                      </a:r>
                      <a:r>
                        <a:rPr lang="en-US" baseline="0" dirty="0" smtClean="0"/>
                        <a:t> Detail </a:t>
                      </a:r>
                      <a:br>
                        <a:rPr lang="en-US" baseline="0" dirty="0" smtClean="0"/>
                      </a:br>
                      <a:r>
                        <a:rPr lang="en-US" baseline="0" dirty="0" smtClean="0"/>
                        <a:t>for Road Type Dist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Source Type Detail </a:t>
                      </a:r>
                      <a:br>
                        <a:rPr lang="en-US" dirty="0" smtClean="0"/>
                      </a:br>
                      <a:r>
                        <a:rPr lang="en-US" dirty="0" smtClean="0"/>
                        <a:t>for Speed Dist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Month VMT Fraction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en-US" dirty="0" smtClean="0"/>
                        <a:t>Hour VMT Fraction</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6EFA8406-D672-4E03-9ABF-F4A7E3A351AA}" type="slidenum">
              <a:rPr lang="en-US" smtClean="0"/>
              <a:pPr/>
              <a:t>4</a:t>
            </a:fld>
            <a:endParaRPr lang="en-US" dirty="0"/>
          </a:p>
        </p:txBody>
      </p:sp>
      <p:sp>
        <p:nvSpPr>
          <p:cNvPr id="6" name="Rectangle 5"/>
          <p:cNvSpPr/>
          <p:nvPr/>
        </p:nvSpPr>
        <p:spPr>
          <a:xfrm>
            <a:off x="2894231" y="1791747"/>
            <a:ext cx="1600200" cy="274320"/>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rgbClr val="FFFFFF"/>
                </a:solidFill>
              </a:rPr>
              <a:t>Very Substantial</a:t>
            </a:r>
            <a:endParaRPr lang="en-US" dirty="0">
              <a:solidFill>
                <a:srgbClr val="FFFFFF"/>
              </a:solidFill>
            </a:endParaRPr>
          </a:p>
        </p:txBody>
      </p:sp>
      <p:sp>
        <p:nvSpPr>
          <p:cNvPr id="8" name="Rectangle 7"/>
          <p:cNvSpPr/>
          <p:nvPr/>
        </p:nvSpPr>
        <p:spPr>
          <a:xfrm>
            <a:off x="3182262" y="3262575"/>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10" name="Rectangle 9"/>
          <p:cNvSpPr/>
          <p:nvPr/>
        </p:nvSpPr>
        <p:spPr>
          <a:xfrm>
            <a:off x="7168230" y="5134293"/>
            <a:ext cx="950976" cy="274320"/>
          </a:xfrm>
          <a:prstGeom prst="rect">
            <a:avLst/>
          </a:prstGeom>
          <a:solidFill>
            <a:srgbClr val="FFFF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Moderate</a:t>
            </a:r>
            <a:endParaRPr lang="en-US" dirty="0">
              <a:solidFill>
                <a:schemeClr val="tx2"/>
              </a:solidFill>
            </a:endParaRPr>
          </a:p>
        </p:txBody>
      </p:sp>
      <p:sp>
        <p:nvSpPr>
          <p:cNvPr id="11" name="Rectangle 10"/>
          <p:cNvSpPr/>
          <p:nvPr/>
        </p:nvSpPr>
        <p:spPr>
          <a:xfrm>
            <a:off x="2894231" y="2525614"/>
            <a:ext cx="1600200" cy="274320"/>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rgbClr val="FFFFFF"/>
                </a:solidFill>
              </a:rPr>
              <a:t>Very Substantial</a:t>
            </a:r>
            <a:endParaRPr lang="en-US" dirty="0">
              <a:solidFill>
                <a:srgbClr val="FFFFFF"/>
              </a:solidFill>
            </a:endParaRPr>
          </a:p>
        </p:txBody>
      </p:sp>
      <p:sp>
        <p:nvSpPr>
          <p:cNvPr id="12" name="Rectangle 11"/>
          <p:cNvSpPr/>
          <p:nvPr/>
        </p:nvSpPr>
        <p:spPr>
          <a:xfrm>
            <a:off x="2894231" y="2910928"/>
            <a:ext cx="1600200" cy="274320"/>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rgbClr val="FFFFFF"/>
                </a:solidFill>
              </a:rPr>
              <a:t>Very Substantial</a:t>
            </a:r>
            <a:endParaRPr lang="en-US" dirty="0">
              <a:solidFill>
                <a:srgbClr val="FFFFFF"/>
              </a:solidFill>
            </a:endParaRPr>
          </a:p>
        </p:txBody>
      </p:sp>
      <p:sp>
        <p:nvSpPr>
          <p:cNvPr id="19" name="Rectangle 18"/>
          <p:cNvSpPr/>
          <p:nvPr/>
        </p:nvSpPr>
        <p:spPr>
          <a:xfrm>
            <a:off x="4867517" y="1790408"/>
            <a:ext cx="1599470" cy="276999"/>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rgbClr val="FFFFFF"/>
                </a:solidFill>
              </a:rPr>
              <a:t>Very Substantial</a:t>
            </a:r>
            <a:endParaRPr lang="en-US" dirty="0">
              <a:solidFill>
                <a:srgbClr val="FFFFFF"/>
              </a:solidFill>
            </a:endParaRPr>
          </a:p>
        </p:txBody>
      </p:sp>
      <p:sp>
        <p:nvSpPr>
          <p:cNvPr id="20" name="Rectangle 19"/>
          <p:cNvSpPr/>
          <p:nvPr/>
        </p:nvSpPr>
        <p:spPr>
          <a:xfrm>
            <a:off x="4867152" y="3262575"/>
            <a:ext cx="1600200" cy="274320"/>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rgbClr val="FFFFFF"/>
                </a:solidFill>
              </a:rPr>
              <a:t>Very Substantial</a:t>
            </a:r>
            <a:endParaRPr lang="en-US" dirty="0">
              <a:solidFill>
                <a:srgbClr val="FFFFFF"/>
              </a:solidFill>
            </a:endParaRPr>
          </a:p>
        </p:txBody>
      </p:sp>
      <p:sp>
        <p:nvSpPr>
          <p:cNvPr id="21" name="Rectangle 20"/>
          <p:cNvSpPr/>
          <p:nvPr/>
        </p:nvSpPr>
        <p:spPr>
          <a:xfrm>
            <a:off x="4867152" y="2525614"/>
            <a:ext cx="1600200" cy="274320"/>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rgbClr val="FFFFFF"/>
                </a:solidFill>
              </a:rPr>
              <a:t>Very Substantial</a:t>
            </a:r>
            <a:endParaRPr lang="en-US" dirty="0">
              <a:solidFill>
                <a:srgbClr val="FFFFFF"/>
              </a:solidFill>
            </a:endParaRPr>
          </a:p>
        </p:txBody>
      </p:sp>
      <p:sp>
        <p:nvSpPr>
          <p:cNvPr id="30" name="Rectangle 29"/>
          <p:cNvSpPr/>
          <p:nvPr/>
        </p:nvSpPr>
        <p:spPr>
          <a:xfrm>
            <a:off x="6843618" y="1790408"/>
            <a:ext cx="1600200" cy="276999"/>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rgbClr val="FFFFFF"/>
                </a:solidFill>
              </a:rPr>
              <a:t>Very Substantial</a:t>
            </a:r>
            <a:endParaRPr lang="en-US" dirty="0">
              <a:solidFill>
                <a:srgbClr val="FFFFFF"/>
              </a:solidFill>
            </a:endParaRPr>
          </a:p>
        </p:txBody>
      </p:sp>
      <p:sp>
        <p:nvSpPr>
          <p:cNvPr id="31" name="Rectangle 30"/>
          <p:cNvSpPr/>
          <p:nvPr/>
        </p:nvSpPr>
        <p:spPr>
          <a:xfrm>
            <a:off x="7279891" y="2147757"/>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32" name="Rectangle 31"/>
          <p:cNvSpPr/>
          <p:nvPr/>
        </p:nvSpPr>
        <p:spPr>
          <a:xfrm>
            <a:off x="6843618" y="2525614"/>
            <a:ext cx="1600200" cy="274320"/>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rgbClr val="FFFFFF"/>
                </a:solidFill>
              </a:rPr>
              <a:t>Very Substantial</a:t>
            </a:r>
            <a:endParaRPr lang="en-US" dirty="0">
              <a:solidFill>
                <a:srgbClr val="FFFFFF"/>
              </a:solidFill>
            </a:endParaRPr>
          </a:p>
        </p:txBody>
      </p:sp>
      <p:sp>
        <p:nvSpPr>
          <p:cNvPr id="33" name="Rectangle 32"/>
          <p:cNvSpPr/>
          <p:nvPr/>
        </p:nvSpPr>
        <p:spPr>
          <a:xfrm>
            <a:off x="6843618" y="3262575"/>
            <a:ext cx="1600200" cy="274320"/>
          </a:xfrm>
          <a:prstGeom prst="rect">
            <a:avLst/>
          </a:prstGeom>
          <a:solidFill>
            <a:srgbClr val="C00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rgbClr val="FFFFFF"/>
                </a:solidFill>
              </a:rPr>
              <a:t>Very Substantial</a:t>
            </a:r>
            <a:endParaRPr lang="en-US" dirty="0">
              <a:solidFill>
                <a:srgbClr val="FFFFFF"/>
              </a:solidFill>
            </a:endParaRPr>
          </a:p>
        </p:txBody>
      </p:sp>
      <p:sp>
        <p:nvSpPr>
          <p:cNvPr id="37" name="Rectangle 36"/>
          <p:cNvSpPr/>
          <p:nvPr/>
        </p:nvSpPr>
        <p:spPr>
          <a:xfrm>
            <a:off x="7168541" y="4519645"/>
            <a:ext cx="950355" cy="274320"/>
          </a:xfrm>
          <a:prstGeom prst="rect">
            <a:avLst/>
          </a:prstGeom>
          <a:solidFill>
            <a:srgbClr val="FFFF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Moderate</a:t>
            </a:r>
            <a:endParaRPr lang="en-US" dirty="0">
              <a:solidFill>
                <a:schemeClr val="tx2"/>
              </a:solidFill>
            </a:endParaRPr>
          </a:p>
        </p:txBody>
      </p:sp>
      <p:sp>
        <p:nvSpPr>
          <p:cNvPr id="3" name="Oval 2"/>
          <p:cNvSpPr/>
          <p:nvPr/>
        </p:nvSpPr>
        <p:spPr>
          <a:xfrm>
            <a:off x="276241" y="2424755"/>
            <a:ext cx="8582009" cy="467123"/>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3330504" y="2147757"/>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42" name="Rectangle 41"/>
          <p:cNvSpPr/>
          <p:nvPr/>
        </p:nvSpPr>
        <p:spPr>
          <a:xfrm>
            <a:off x="3330504" y="4003770"/>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43" name="Rectangle 42"/>
          <p:cNvSpPr/>
          <p:nvPr/>
        </p:nvSpPr>
        <p:spPr>
          <a:xfrm>
            <a:off x="3330504" y="4518306"/>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44" name="Rectangle 43"/>
          <p:cNvSpPr/>
          <p:nvPr/>
        </p:nvSpPr>
        <p:spPr>
          <a:xfrm>
            <a:off x="3330504" y="5132954"/>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45" name="Rectangle 44"/>
          <p:cNvSpPr/>
          <p:nvPr/>
        </p:nvSpPr>
        <p:spPr>
          <a:xfrm>
            <a:off x="3330504" y="5654894"/>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46" name="Rectangle 45"/>
          <p:cNvSpPr/>
          <p:nvPr/>
        </p:nvSpPr>
        <p:spPr>
          <a:xfrm>
            <a:off x="3330504" y="6026369"/>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47" name="Rectangle 46"/>
          <p:cNvSpPr/>
          <p:nvPr/>
        </p:nvSpPr>
        <p:spPr>
          <a:xfrm>
            <a:off x="3182262" y="3635681"/>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48" name="Rectangle 47"/>
          <p:cNvSpPr/>
          <p:nvPr/>
        </p:nvSpPr>
        <p:spPr>
          <a:xfrm>
            <a:off x="5155183" y="3635681"/>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49" name="Rectangle 48"/>
          <p:cNvSpPr/>
          <p:nvPr/>
        </p:nvSpPr>
        <p:spPr>
          <a:xfrm>
            <a:off x="5155183" y="2149096"/>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50" name="Rectangle 49"/>
          <p:cNvSpPr/>
          <p:nvPr/>
        </p:nvSpPr>
        <p:spPr>
          <a:xfrm>
            <a:off x="5155183" y="2910928"/>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51" name="Rectangle 50"/>
          <p:cNvSpPr/>
          <p:nvPr/>
        </p:nvSpPr>
        <p:spPr>
          <a:xfrm>
            <a:off x="7131649" y="4005109"/>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52" name="Rectangle 51"/>
          <p:cNvSpPr/>
          <p:nvPr/>
        </p:nvSpPr>
        <p:spPr>
          <a:xfrm>
            <a:off x="7131649" y="3635681"/>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53" name="Rectangle 52"/>
          <p:cNvSpPr/>
          <p:nvPr/>
        </p:nvSpPr>
        <p:spPr>
          <a:xfrm>
            <a:off x="7131649" y="2910928"/>
            <a:ext cx="1024138" cy="274320"/>
          </a:xfrm>
          <a:prstGeom prst="rect">
            <a:avLst/>
          </a:prstGeom>
          <a:solidFill>
            <a:srgbClr val="FFC00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dirty="0" smtClean="0">
                <a:solidFill>
                  <a:schemeClr val="bg1"/>
                </a:solidFill>
              </a:rPr>
              <a:t>Substantial</a:t>
            </a:r>
            <a:endParaRPr lang="en-US" dirty="0">
              <a:solidFill>
                <a:schemeClr val="tx2"/>
              </a:solidFill>
            </a:endParaRPr>
          </a:p>
        </p:txBody>
      </p:sp>
      <p:sp>
        <p:nvSpPr>
          <p:cNvPr id="56" name="Rectangle 55"/>
          <p:cNvSpPr/>
          <p:nvPr/>
        </p:nvSpPr>
        <p:spPr>
          <a:xfrm>
            <a:off x="7279891" y="5654894"/>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57" name="Rectangle 56"/>
          <p:cNvSpPr/>
          <p:nvPr/>
        </p:nvSpPr>
        <p:spPr>
          <a:xfrm>
            <a:off x="7279891" y="6026369"/>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58" name="Rectangle 57"/>
          <p:cNvSpPr/>
          <p:nvPr/>
        </p:nvSpPr>
        <p:spPr>
          <a:xfrm>
            <a:off x="5303425" y="4003770"/>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59" name="Rectangle 58"/>
          <p:cNvSpPr/>
          <p:nvPr/>
        </p:nvSpPr>
        <p:spPr>
          <a:xfrm>
            <a:off x="5303425" y="4518306"/>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60" name="Rectangle 59"/>
          <p:cNvSpPr/>
          <p:nvPr/>
        </p:nvSpPr>
        <p:spPr>
          <a:xfrm>
            <a:off x="5303425" y="5132954"/>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61" name="Rectangle 60"/>
          <p:cNvSpPr/>
          <p:nvPr/>
        </p:nvSpPr>
        <p:spPr>
          <a:xfrm>
            <a:off x="5303425" y="5654894"/>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
        <p:nvSpPr>
          <p:cNvPr id="62" name="Rectangle 61"/>
          <p:cNvSpPr/>
          <p:nvPr/>
        </p:nvSpPr>
        <p:spPr>
          <a:xfrm>
            <a:off x="5303425" y="6026369"/>
            <a:ext cx="727655" cy="276999"/>
          </a:xfrm>
          <a:prstGeom prst="rect">
            <a:avLst/>
          </a:prstGeom>
          <a:solidFill>
            <a:srgbClr val="92D050"/>
          </a:solidFill>
          <a:ln w="63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wrap="square" lIns="0" tIns="0" rIns="0" bIns="0" rtlCol="0" anchor="ctr">
            <a:spAutoFit/>
          </a:bodyPr>
          <a:lstStyle/>
          <a:p>
            <a:pPr algn="ctr"/>
            <a:r>
              <a:rPr lang="en-US" dirty="0" smtClean="0">
                <a:solidFill>
                  <a:schemeClr val="bg1"/>
                </a:solidFill>
              </a:rPr>
              <a:t>Modest</a:t>
            </a:r>
            <a:endParaRPr lang="en-US" dirty="0">
              <a:solidFill>
                <a:schemeClr val="tx2"/>
              </a:solidFill>
            </a:endParaRPr>
          </a:p>
        </p:txBody>
      </p:sp>
    </p:spTree>
    <p:extLst>
      <p:ext uri="{BB962C8B-B14F-4D97-AF65-F5344CB8AC3E}">
        <p14:creationId xmlns:p14="http://schemas.microsoft.com/office/powerpoint/2010/main" val="1979905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Speed-Emissions Relationship</a:t>
            </a:r>
            <a:endParaRPr lang="en-US" dirty="0"/>
          </a:p>
        </p:txBody>
      </p:sp>
      <p:sp>
        <p:nvSpPr>
          <p:cNvPr id="3" name="Slide Number Placeholder 2"/>
          <p:cNvSpPr>
            <a:spLocks noGrp="1"/>
          </p:cNvSpPr>
          <p:nvPr>
            <p:ph type="sldNum" sz="quarter" idx="12"/>
          </p:nvPr>
        </p:nvSpPr>
        <p:spPr/>
        <p:txBody>
          <a:bodyPr/>
          <a:lstStyle/>
          <a:p>
            <a:fld id="{6EFA8406-D672-4E03-9ABF-F4A7E3A351AA}" type="slidenum">
              <a:rPr lang="en-US" smtClean="0"/>
              <a:pPr/>
              <a:t>5</a:t>
            </a:fld>
            <a:endParaRPr lang="en-US" dirty="0"/>
          </a:p>
        </p:txBody>
      </p:sp>
      <p:graphicFrame>
        <p:nvGraphicFramePr>
          <p:cNvPr id="4" name="Chart 3"/>
          <p:cNvGraphicFramePr/>
          <p:nvPr>
            <p:extLst>
              <p:ext uri="{D42A27DB-BD31-4B8C-83A1-F6EECF244321}">
                <p14:modId xmlns:p14="http://schemas.microsoft.com/office/powerpoint/2010/main" val="1397957492"/>
              </p:ext>
            </p:extLst>
          </p:nvPr>
        </p:nvGraphicFramePr>
        <p:xfrm>
          <a:off x="542924" y="1916787"/>
          <a:ext cx="8143875" cy="437833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542924" y="1485900"/>
            <a:ext cx="3873800" cy="338554"/>
          </a:xfrm>
          <a:prstGeom prst="rect">
            <a:avLst/>
          </a:prstGeom>
          <a:noFill/>
        </p:spPr>
        <p:txBody>
          <a:bodyPr wrap="square" rtlCol="0">
            <a:spAutoFit/>
          </a:bodyPr>
          <a:lstStyle/>
          <a:p>
            <a:r>
              <a:rPr lang="en-US" sz="1600" b="1" dirty="0" smtClean="0">
                <a:solidFill>
                  <a:schemeClr val="bg1"/>
                </a:solidFill>
              </a:rPr>
              <a:t>Urban Unrestricted Access Roadways</a:t>
            </a:r>
            <a:endParaRPr lang="en-US" sz="1600" b="1" dirty="0">
              <a:solidFill>
                <a:schemeClr val="bg1"/>
              </a:solidFill>
            </a:endParaRPr>
          </a:p>
        </p:txBody>
      </p:sp>
    </p:spTree>
    <p:extLst>
      <p:ext uri="{BB962C8B-B14F-4D97-AF65-F5344CB8AC3E}">
        <p14:creationId xmlns:p14="http://schemas.microsoft.com/office/powerpoint/2010/main" val="3617689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MOVES Speed Sensitivity Analysis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56549395"/>
              </p:ext>
            </p:extLst>
          </p:nvPr>
        </p:nvGraphicFramePr>
        <p:xfrm>
          <a:off x="571499" y="1358899"/>
          <a:ext cx="8010525" cy="3136901"/>
        </p:xfrm>
        <a:graphic>
          <a:graphicData uri="http://schemas.openxmlformats.org/drawingml/2006/table">
            <a:tbl>
              <a:tblPr firstRow="1" firstCol="1" bandRow="1">
                <a:tableStyleId>{5C22544A-7EE6-4342-B048-85BDC9FD1C3A}</a:tableStyleId>
              </a:tblPr>
              <a:tblGrid>
                <a:gridCol w="3083460"/>
                <a:gridCol w="783690"/>
                <a:gridCol w="1381125"/>
                <a:gridCol w="1381125"/>
                <a:gridCol w="1381125"/>
              </a:tblGrid>
              <a:tr h="414848">
                <a:tc>
                  <a:txBody>
                    <a:bodyPr/>
                    <a:lstStyle/>
                    <a:p>
                      <a:pPr marL="0" marR="0">
                        <a:spcBef>
                          <a:spcPts val="0"/>
                        </a:spcBef>
                        <a:spcAft>
                          <a:spcPts val="0"/>
                        </a:spcAft>
                      </a:pPr>
                      <a:r>
                        <a:rPr lang="en-US" sz="1600" b="1" dirty="0" smtClean="0">
                          <a:solidFill>
                            <a:srgbClr val="FFFFFF"/>
                          </a:solidFill>
                          <a:effectLst/>
                        </a:rPr>
                        <a:t>Comparison Made</a:t>
                      </a:r>
                      <a:endParaRPr lang="en-US" sz="1600" b="1" dirty="0">
                        <a:solidFill>
                          <a:srgbClr val="FFFFFF"/>
                        </a:solidFill>
                        <a:effectLst/>
                        <a:latin typeface="Times New Roman"/>
                        <a:ea typeface="Times New Roman"/>
                      </a:endParaRPr>
                    </a:p>
                  </a:txBody>
                  <a:tcPr marL="48006" marR="48006" marT="0" marB="0" anchor="ctr">
                    <a:solidFill>
                      <a:schemeClr val="tx1"/>
                    </a:solidFill>
                  </a:tcPr>
                </a:tc>
                <a:tc>
                  <a:txBody>
                    <a:bodyPr/>
                    <a:lstStyle/>
                    <a:p>
                      <a:pPr marL="0" marR="0" algn="ctr">
                        <a:spcBef>
                          <a:spcPts val="0"/>
                        </a:spcBef>
                        <a:spcAft>
                          <a:spcPts val="0"/>
                        </a:spcAft>
                      </a:pPr>
                      <a:r>
                        <a:rPr lang="en-US" sz="1600" b="1" dirty="0">
                          <a:solidFill>
                            <a:srgbClr val="FFFFFF"/>
                          </a:solidFill>
                          <a:effectLst/>
                        </a:rPr>
                        <a:t>Source</a:t>
                      </a:r>
                      <a:endParaRPr lang="en-US" sz="1600" b="1" dirty="0">
                        <a:solidFill>
                          <a:srgbClr val="FFFFFF"/>
                        </a:solidFill>
                        <a:effectLst/>
                        <a:latin typeface="Times New Roman"/>
                        <a:ea typeface="Times New Roman"/>
                      </a:endParaRPr>
                    </a:p>
                  </a:txBody>
                  <a:tcPr marL="48006" marR="48006" marT="0" marB="0" anchor="ctr">
                    <a:solidFill>
                      <a:schemeClr val="tx1"/>
                    </a:solidFill>
                  </a:tcPr>
                </a:tc>
                <a:tc>
                  <a:txBody>
                    <a:bodyPr/>
                    <a:lstStyle/>
                    <a:p>
                      <a:pPr marL="0" marR="0" algn="ctr">
                        <a:spcBef>
                          <a:spcPts val="0"/>
                        </a:spcBef>
                        <a:spcAft>
                          <a:spcPts val="0"/>
                        </a:spcAft>
                      </a:pPr>
                      <a:r>
                        <a:rPr lang="en-US" sz="1600" b="1" dirty="0">
                          <a:solidFill>
                            <a:srgbClr val="FFFFFF"/>
                          </a:solidFill>
                          <a:effectLst/>
                        </a:rPr>
                        <a:t>VOC</a:t>
                      </a:r>
                      <a:endParaRPr lang="en-US" sz="1600" b="1" dirty="0">
                        <a:solidFill>
                          <a:srgbClr val="FFFFFF"/>
                        </a:solidFill>
                        <a:effectLst/>
                        <a:latin typeface="Times New Roman"/>
                        <a:ea typeface="Times New Roman"/>
                      </a:endParaRPr>
                    </a:p>
                  </a:txBody>
                  <a:tcPr marL="48006" marR="48006" marT="0" marB="0" anchor="ctr">
                    <a:solidFill>
                      <a:schemeClr val="tx1"/>
                    </a:solidFill>
                  </a:tcPr>
                </a:tc>
                <a:tc>
                  <a:txBody>
                    <a:bodyPr/>
                    <a:lstStyle/>
                    <a:p>
                      <a:pPr marL="0" marR="0" algn="ctr">
                        <a:spcBef>
                          <a:spcPts val="0"/>
                        </a:spcBef>
                        <a:spcAft>
                          <a:spcPts val="0"/>
                        </a:spcAft>
                      </a:pPr>
                      <a:r>
                        <a:rPr lang="en-US" sz="1600" b="1" dirty="0" smtClean="0">
                          <a:solidFill>
                            <a:srgbClr val="FFFFFF"/>
                          </a:solidFill>
                          <a:effectLst/>
                        </a:rPr>
                        <a:t>NO</a:t>
                      </a:r>
                      <a:r>
                        <a:rPr lang="en-US" sz="1600" b="1" baseline="-25000" dirty="0" smtClean="0">
                          <a:solidFill>
                            <a:srgbClr val="FFFFFF"/>
                          </a:solidFill>
                          <a:effectLst/>
                        </a:rPr>
                        <a:t>X</a:t>
                      </a:r>
                      <a:endParaRPr lang="en-US" sz="1600" b="1" baseline="-25000" dirty="0">
                        <a:solidFill>
                          <a:srgbClr val="FFFFFF"/>
                        </a:solidFill>
                        <a:effectLst/>
                        <a:latin typeface="Times New Roman"/>
                        <a:ea typeface="Times New Roman"/>
                      </a:endParaRPr>
                    </a:p>
                  </a:txBody>
                  <a:tcPr marL="48006" marR="48006" marT="0" marB="0" anchor="ctr">
                    <a:solidFill>
                      <a:schemeClr val="tx1"/>
                    </a:solidFill>
                  </a:tcPr>
                </a:tc>
                <a:tc>
                  <a:txBody>
                    <a:bodyPr/>
                    <a:lstStyle/>
                    <a:p>
                      <a:pPr marL="0" marR="0" algn="ctr">
                        <a:spcBef>
                          <a:spcPts val="0"/>
                        </a:spcBef>
                        <a:spcAft>
                          <a:spcPts val="0"/>
                        </a:spcAft>
                      </a:pPr>
                      <a:r>
                        <a:rPr lang="en-US" sz="1600" b="1" dirty="0">
                          <a:solidFill>
                            <a:srgbClr val="FFFFFF"/>
                          </a:solidFill>
                          <a:effectLst/>
                        </a:rPr>
                        <a:t>PM</a:t>
                      </a:r>
                      <a:endParaRPr lang="en-US" sz="1600" b="1" dirty="0">
                        <a:solidFill>
                          <a:srgbClr val="FFFFFF"/>
                        </a:solidFill>
                        <a:effectLst/>
                        <a:latin typeface="Times New Roman"/>
                        <a:ea typeface="Times New Roman"/>
                      </a:endParaRPr>
                    </a:p>
                  </a:txBody>
                  <a:tcPr marL="48006" marR="48006" marT="0" marB="0" anchor="ctr">
                    <a:solidFill>
                      <a:schemeClr val="tx1"/>
                    </a:solidFill>
                  </a:tcPr>
                </a:tc>
              </a:tr>
              <a:tr h="1088821">
                <a:tc>
                  <a:txBody>
                    <a:bodyPr/>
                    <a:lstStyle/>
                    <a:p>
                      <a:pPr marL="0" marR="0">
                        <a:spcBef>
                          <a:spcPts val="0"/>
                        </a:spcBef>
                        <a:spcAft>
                          <a:spcPts val="0"/>
                        </a:spcAft>
                      </a:pPr>
                      <a:r>
                        <a:rPr lang="en-US" sz="1600" b="0" dirty="0">
                          <a:solidFill>
                            <a:srgbClr val="FFFFFF"/>
                          </a:solidFill>
                          <a:effectLst/>
                        </a:rPr>
                        <a:t>Average speed distribution (overall distribution based on varying congestion levels, worst case road types shown)</a:t>
                      </a:r>
                      <a:endParaRPr lang="en-US" sz="1600" b="0" dirty="0">
                        <a:solidFill>
                          <a:srgbClr val="FFFFFF"/>
                        </a:solidFill>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latin typeface="+mn-lt"/>
                          <a:ea typeface="+mn-ea"/>
                        </a:rPr>
                        <a:t>(1)</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a:effectLst/>
                        </a:rPr>
                        <a:t>PC: </a:t>
                      </a:r>
                      <a:r>
                        <a:rPr lang="en-US" sz="1600" b="0" dirty="0" smtClean="0">
                          <a:effectLst/>
                        </a:rPr>
                        <a:t/>
                      </a:r>
                      <a:br>
                        <a:rPr lang="en-US" sz="1600" b="0" dirty="0" smtClean="0">
                          <a:effectLst/>
                        </a:rPr>
                      </a:br>
                      <a:r>
                        <a:rPr lang="en-US" sz="1600" b="0" dirty="0" smtClean="0">
                          <a:effectLst/>
                        </a:rPr>
                        <a:t>-</a:t>
                      </a:r>
                      <a:r>
                        <a:rPr lang="en-US" sz="1600" b="0" dirty="0">
                          <a:effectLst/>
                        </a:rPr>
                        <a:t>15% to +83</a:t>
                      </a:r>
                      <a:r>
                        <a:rPr lang="en-US" sz="1600" b="0" dirty="0" smtClean="0">
                          <a:effectLst/>
                        </a:rPr>
                        <a:t>%</a:t>
                      </a:r>
                    </a:p>
                    <a:p>
                      <a:pPr marL="0" marR="0" algn="ctr">
                        <a:spcBef>
                          <a:spcPts val="0"/>
                        </a:spcBef>
                        <a:spcAft>
                          <a:spcPts val="0"/>
                        </a:spcAft>
                      </a:pPr>
                      <a:r>
                        <a:rPr lang="en-US" sz="1600" b="0" dirty="0" smtClean="0">
                          <a:effectLst/>
                        </a:rPr>
                        <a:t>CT</a:t>
                      </a:r>
                      <a:r>
                        <a:rPr lang="en-US" sz="1600" b="0" dirty="0">
                          <a:effectLst/>
                        </a:rPr>
                        <a:t>: </a:t>
                      </a:r>
                      <a:r>
                        <a:rPr lang="en-US" sz="1600" b="0" dirty="0" smtClean="0">
                          <a:effectLst/>
                        </a:rPr>
                        <a:t/>
                      </a:r>
                      <a:br>
                        <a:rPr lang="en-US" sz="1600" b="0" dirty="0" smtClean="0">
                          <a:effectLst/>
                        </a:rPr>
                      </a:br>
                      <a:r>
                        <a:rPr lang="en-US" sz="1600" b="0" dirty="0" smtClean="0">
                          <a:effectLst/>
                        </a:rPr>
                        <a:t>-</a:t>
                      </a:r>
                      <a:r>
                        <a:rPr lang="en-US" sz="1600" b="0" dirty="0">
                          <a:effectLst/>
                        </a:rPr>
                        <a:t>29% to +120</a:t>
                      </a:r>
                      <a:r>
                        <a:rPr lang="en-US" sz="1600" b="0" dirty="0" smtClean="0">
                          <a:effectLst/>
                        </a:rPr>
                        <a:t>%</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a:effectLst/>
                        </a:rPr>
                        <a:t>PC: </a:t>
                      </a:r>
                      <a:r>
                        <a:rPr lang="en-US" sz="1600" b="0" dirty="0" smtClean="0">
                          <a:effectLst/>
                        </a:rPr>
                        <a:t/>
                      </a:r>
                      <a:br>
                        <a:rPr lang="en-US" sz="1600" b="0" dirty="0" smtClean="0">
                          <a:effectLst/>
                        </a:rPr>
                      </a:br>
                      <a:r>
                        <a:rPr lang="en-US" sz="1600" b="0" dirty="0" smtClean="0">
                          <a:effectLst/>
                        </a:rPr>
                        <a:t>-</a:t>
                      </a:r>
                      <a:r>
                        <a:rPr lang="en-US" sz="1600" b="0" dirty="0">
                          <a:effectLst/>
                        </a:rPr>
                        <a:t>5% to +20</a:t>
                      </a:r>
                      <a:r>
                        <a:rPr lang="en-US" sz="1600" b="0" dirty="0" smtClean="0">
                          <a:effectLst/>
                        </a:rPr>
                        <a:t>%</a:t>
                      </a:r>
                    </a:p>
                    <a:p>
                      <a:pPr marL="0" marR="0" algn="ctr">
                        <a:spcBef>
                          <a:spcPts val="0"/>
                        </a:spcBef>
                        <a:spcAft>
                          <a:spcPts val="0"/>
                        </a:spcAft>
                      </a:pPr>
                      <a:r>
                        <a:rPr lang="en-US" sz="1600" b="0" dirty="0" smtClean="0">
                          <a:effectLst/>
                        </a:rPr>
                        <a:t>CT</a:t>
                      </a:r>
                      <a:r>
                        <a:rPr lang="en-US" sz="1600" b="0" dirty="0">
                          <a:effectLst/>
                        </a:rPr>
                        <a:t>: </a:t>
                      </a:r>
                      <a:r>
                        <a:rPr lang="en-US" sz="1600" b="0" dirty="0" smtClean="0">
                          <a:effectLst/>
                        </a:rPr>
                        <a:t/>
                      </a:r>
                      <a:br>
                        <a:rPr lang="en-US" sz="1600" b="0" dirty="0" smtClean="0">
                          <a:effectLst/>
                        </a:rPr>
                      </a:br>
                      <a:r>
                        <a:rPr lang="en-US" sz="1600" b="0" dirty="0" smtClean="0">
                          <a:effectLst/>
                        </a:rPr>
                        <a:t>-</a:t>
                      </a:r>
                      <a:r>
                        <a:rPr lang="en-US" sz="1600" b="0" dirty="0">
                          <a:effectLst/>
                        </a:rPr>
                        <a:t>8% to +57</a:t>
                      </a:r>
                      <a:r>
                        <a:rPr lang="en-US" sz="1600" b="0" dirty="0" smtClean="0">
                          <a:effectLst/>
                        </a:rPr>
                        <a:t>%</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a:effectLst/>
                        </a:rPr>
                        <a:t>PC: </a:t>
                      </a:r>
                      <a:r>
                        <a:rPr lang="en-US" sz="1600" b="0" dirty="0" smtClean="0">
                          <a:effectLst/>
                        </a:rPr>
                        <a:t/>
                      </a:r>
                      <a:br>
                        <a:rPr lang="en-US" sz="1600" b="0" dirty="0" smtClean="0">
                          <a:effectLst/>
                        </a:rPr>
                      </a:br>
                      <a:r>
                        <a:rPr lang="en-US" sz="1600" b="0" dirty="0" smtClean="0">
                          <a:effectLst/>
                        </a:rPr>
                        <a:t>-</a:t>
                      </a:r>
                      <a:r>
                        <a:rPr lang="en-US" sz="1600" b="0" dirty="0">
                          <a:effectLst/>
                        </a:rPr>
                        <a:t>12% to +</a:t>
                      </a:r>
                      <a:r>
                        <a:rPr lang="en-US" sz="1600" b="0" dirty="0" smtClean="0">
                          <a:effectLst/>
                        </a:rPr>
                        <a:t>43%</a:t>
                      </a:r>
                    </a:p>
                    <a:p>
                      <a:pPr marL="0" marR="0" algn="ctr">
                        <a:spcBef>
                          <a:spcPts val="0"/>
                        </a:spcBef>
                        <a:spcAft>
                          <a:spcPts val="0"/>
                        </a:spcAft>
                      </a:pPr>
                      <a:r>
                        <a:rPr lang="en-US" sz="1600" b="0" dirty="0" smtClean="0">
                          <a:effectLst/>
                        </a:rPr>
                        <a:t>CT</a:t>
                      </a:r>
                      <a:r>
                        <a:rPr lang="en-US" sz="1600" b="0" dirty="0">
                          <a:effectLst/>
                        </a:rPr>
                        <a:t>: </a:t>
                      </a:r>
                      <a:r>
                        <a:rPr lang="en-US" sz="1600" b="0" dirty="0" smtClean="0">
                          <a:effectLst/>
                        </a:rPr>
                        <a:t/>
                      </a:r>
                      <a:br>
                        <a:rPr lang="en-US" sz="1600" b="0" dirty="0" smtClean="0">
                          <a:effectLst/>
                        </a:rPr>
                      </a:br>
                      <a:r>
                        <a:rPr lang="en-US" sz="1600" b="0" dirty="0" smtClean="0">
                          <a:effectLst/>
                        </a:rPr>
                        <a:t>-</a:t>
                      </a:r>
                      <a:r>
                        <a:rPr lang="en-US" sz="1600" b="0" dirty="0">
                          <a:effectLst/>
                        </a:rPr>
                        <a:t>20% to +53</a:t>
                      </a:r>
                      <a:r>
                        <a:rPr lang="en-US" sz="1600" b="0" dirty="0" smtClean="0">
                          <a:effectLst/>
                        </a:rPr>
                        <a:t>%</a:t>
                      </a:r>
                      <a:endParaRPr lang="en-US" sz="1600" b="0" dirty="0">
                        <a:effectLst/>
                        <a:latin typeface="Times New Roman"/>
                        <a:ea typeface="Times New Roman"/>
                      </a:endParaRPr>
                    </a:p>
                  </a:txBody>
                  <a:tcPr marL="48006" marR="48006" marT="0" marB="0" anchor="ctr"/>
                </a:tc>
              </a:tr>
              <a:tr h="544411">
                <a:tc>
                  <a:txBody>
                    <a:bodyPr/>
                    <a:lstStyle/>
                    <a:p>
                      <a:pPr marL="0" marR="0">
                        <a:spcBef>
                          <a:spcPts val="0"/>
                        </a:spcBef>
                        <a:spcAft>
                          <a:spcPts val="0"/>
                        </a:spcAft>
                      </a:pPr>
                      <a:r>
                        <a:rPr lang="en-US" sz="1600" b="0" dirty="0">
                          <a:solidFill>
                            <a:srgbClr val="FFFFFF"/>
                          </a:solidFill>
                          <a:effectLst/>
                        </a:rPr>
                        <a:t>Average speed distribution (reduce HD vehicle speed by 5 mph)</a:t>
                      </a:r>
                      <a:endParaRPr lang="en-US" sz="1600" b="0" dirty="0">
                        <a:solidFill>
                          <a:srgbClr val="FFFFFF"/>
                        </a:solidFill>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(2)</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a:t>
                      </a:r>
                      <a:r>
                        <a:rPr lang="en-US" sz="1600" b="0" dirty="0">
                          <a:effectLst/>
                        </a:rPr>
                        <a:t>1</a:t>
                      </a:r>
                      <a:r>
                        <a:rPr lang="en-US" sz="1600" b="0" dirty="0" smtClean="0">
                          <a:effectLst/>
                        </a:rPr>
                        <a:t>%</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a:t>
                      </a:r>
                      <a:r>
                        <a:rPr lang="en-US" sz="1600" b="0" dirty="0">
                          <a:effectLst/>
                        </a:rPr>
                        <a:t>2</a:t>
                      </a:r>
                      <a:r>
                        <a:rPr lang="en-US" sz="1600" b="0" dirty="0" smtClean="0">
                          <a:effectLst/>
                        </a:rPr>
                        <a:t>%</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a:t>
                      </a:r>
                      <a:r>
                        <a:rPr lang="en-US" sz="1600" b="0" dirty="0">
                          <a:effectLst/>
                        </a:rPr>
                        <a:t>6</a:t>
                      </a:r>
                      <a:r>
                        <a:rPr lang="en-US" sz="1600" b="0" dirty="0" smtClean="0">
                          <a:effectLst/>
                        </a:rPr>
                        <a:t>%</a:t>
                      </a:r>
                      <a:endParaRPr lang="en-US" sz="1600" b="0" dirty="0">
                        <a:effectLst/>
                        <a:latin typeface="Times New Roman"/>
                        <a:ea typeface="Times New Roman"/>
                      </a:endParaRPr>
                    </a:p>
                  </a:txBody>
                  <a:tcPr marL="48006" marR="48006" marT="0" marB="0" anchor="ctr"/>
                </a:tc>
              </a:tr>
              <a:tr h="1088821">
                <a:tc>
                  <a:txBody>
                    <a:bodyPr/>
                    <a:lstStyle/>
                    <a:p>
                      <a:pPr marL="0" marR="0">
                        <a:spcBef>
                          <a:spcPts val="0"/>
                        </a:spcBef>
                        <a:spcAft>
                          <a:spcPts val="0"/>
                        </a:spcAft>
                      </a:pPr>
                      <a:r>
                        <a:rPr lang="en-US" sz="1600" b="0" dirty="0">
                          <a:solidFill>
                            <a:srgbClr val="FFFFFF"/>
                          </a:solidFill>
                          <a:effectLst/>
                        </a:rPr>
                        <a:t>Average speed distribution (decrease average speed from 90</a:t>
                      </a:r>
                      <a:r>
                        <a:rPr lang="en-US" sz="1600" b="0" baseline="30000" dirty="0">
                          <a:solidFill>
                            <a:srgbClr val="FFFFFF"/>
                          </a:solidFill>
                          <a:effectLst/>
                        </a:rPr>
                        <a:t>th</a:t>
                      </a:r>
                      <a:r>
                        <a:rPr lang="en-US" sz="1600" b="0" dirty="0">
                          <a:solidFill>
                            <a:srgbClr val="FFFFFF"/>
                          </a:solidFill>
                          <a:effectLst/>
                        </a:rPr>
                        <a:t> to 10</a:t>
                      </a:r>
                      <a:r>
                        <a:rPr lang="en-US" sz="1600" b="0" baseline="30000" dirty="0">
                          <a:solidFill>
                            <a:srgbClr val="FFFFFF"/>
                          </a:solidFill>
                          <a:effectLst/>
                        </a:rPr>
                        <a:t>th</a:t>
                      </a:r>
                      <a:r>
                        <a:rPr lang="en-US" sz="1600" b="0" dirty="0">
                          <a:solidFill>
                            <a:srgbClr val="FFFFFF"/>
                          </a:solidFill>
                          <a:effectLst/>
                        </a:rPr>
                        <a:t> percentile based on NEI submittals)</a:t>
                      </a:r>
                      <a:endParaRPr lang="en-US" sz="1600" b="0" dirty="0">
                        <a:solidFill>
                          <a:srgbClr val="FFFFFF"/>
                        </a:solidFill>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(3)</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a:t>
                      </a:r>
                      <a:r>
                        <a:rPr lang="en-US" sz="1600" b="0" dirty="0">
                          <a:effectLst/>
                        </a:rPr>
                        <a:t>8</a:t>
                      </a:r>
                      <a:r>
                        <a:rPr lang="en-US" sz="1600" b="0" dirty="0" smtClean="0">
                          <a:effectLst/>
                        </a:rPr>
                        <a:t>%</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a:t>
                      </a:r>
                      <a:r>
                        <a:rPr lang="en-US" sz="1600" b="0" dirty="0">
                          <a:effectLst/>
                        </a:rPr>
                        <a:t>10</a:t>
                      </a:r>
                      <a:r>
                        <a:rPr lang="en-US" sz="1600" b="0" dirty="0" smtClean="0">
                          <a:effectLst/>
                        </a:rPr>
                        <a:t>%</a:t>
                      </a:r>
                      <a:endParaRPr lang="en-US" sz="1600" b="0" dirty="0">
                        <a:effectLst/>
                        <a:latin typeface="Times New Roman"/>
                        <a:ea typeface="Times New Roman"/>
                      </a:endParaRPr>
                    </a:p>
                  </a:txBody>
                  <a:tcPr marL="48006" marR="48006" marT="0" marB="0" anchor="ctr"/>
                </a:tc>
                <a:tc>
                  <a:txBody>
                    <a:bodyPr/>
                    <a:lstStyle/>
                    <a:p>
                      <a:pPr marL="0" marR="0" algn="ctr">
                        <a:spcBef>
                          <a:spcPts val="0"/>
                        </a:spcBef>
                        <a:spcAft>
                          <a:spcPts val="0"/>
                        </a:spcAft>
                      </a:pPr>
                      <a:r>
                        <a:rPr lang="en-US" sz="1600" b="0" dirty="0" smtClean="0">
                          <a:effectLst/>
                        </a:rPr>
                        <a:t>+</a:t>
                      </a:r>
                      <a:r>
                        <a:rPr lang="en-US" sz="1600" b="0" dirty="0">
                          <a:effectLst/>
                        </a:rPr>
                        <a:t>16</a:t>
                      </a:r>
                      <a:r>
                        <a:rPr lang="en-US" sz="1600" b="0" dirty="0" smtClean="0">
                          <a:effectLst/>
                        </a:rPr>
                        <a:t>%</a:t>
                      </a:r>
                      <a:endParaRPr lang="en-US" sz="1600" b="0" dirty="0">
                        <a:effectLst/>
                        <a:latin typeface="Times New Roman"/>
                        <a:ea typeface="Times New Roman"/>
                      </a:endParaRPr>
                    </a:p>
                  </a:txBody>
                  <a:tcPr marL="48006" marR="48006" marT="0" marB="0" anchor="ctr"/>
                </a:tc>
              </a:tr>
            </a:tbl>
          </a:graphicData>
        </a:graphic>
      </p:graphicFrame>
      <p:sp>
        <p:nvSpPr>
          <p:cNvPr id="4" name="Slide Number Placeholder 3"/>
          <p:cNvSpPr>
            <a:spLocks noGrp="1"/>
          </p:cNvSpPr>
          <p:nvPr>
            <p:ph type="sldNum" sz="quarter" idx="12"/>
          </p:nvPr>
        </p:nvSpPr>
        <p:spPr/>
        <p:txBody>
          <a:bodyPr/>
          <a:lstStyle/>
          <a:p>
            <a:fld id="{6EFA8406-D672-4E03-9ABF-F4A7E3A351AA}" type="slidenum">
              <a:rPr lang="en-US" smtClean="0"/>
              <a:pPr/>
              <a:t>6</a:t>
            </a:fld>
            <a:endParaRPr lang="en-US" dirty="0"/>
          </a:p>
        </p:txBody>
      </p:sp>
      <p:sp>
        <p:nvSpPr>
          <p:cNvPr id="3" name="TextBox 2"/>
          <p:cNvSpPr txBox="1"/>
          <p:nvPr/>
        </p:nvSpPr>
        <p:spPr>
          <a:xfrm>
            <a:off x="571498" y="4638674"/>
            <a:ext cx="8010525" cy="1661993"/>
          </a:xfrm>
          <a:prstGeom prst="rect">
            <a:avLst/>
          </a:prstGeom>
          <a:noFill/>
        </p:spPr>
        <p:txBody>
          <a:bodyPr wrap="square" lIns="0" tIns="0" rIns="0" bIns="0" rtlCol="0">
            <a:spAutoFit/>
          </a:bodyPr>
          <a:lstStyle/>
          <a:p>
            <a:pPr lvl="0">
              <a:spcBef>
                <a:spcPts val="400"/>
              </a:spcBef>
            </a:pPr>
            <a:r>
              <a:rPr lang="en-US" sz="1400" dirty="0" smtClean="0"/>
              <a:t>PC = Passenger Car; CT = Combination Truck; HD = Heavy Duty; NEI = National Emissions Inventory</a:t>
            </a:r>
          </a:p>
          <a:p>
            <a:pPr lvl="0">
              <a:spcBef>
                <a:spcPts val="400"/>
              </a:spcBef>
            </a:pPr>
            <a:r>
              <a:rPr lang="en-US" sz="1400" dirty="0" smtClean="0"/>
              <a:t>1.  Noel</a:t>
            </a:r>
            <a:r>
              <a:rPr lang="en-US" sz="1400" dirty="0"/>
              <a:t>, G., and R. </a:t>
            </a:r>
            <a:r>
              <a:rPr lang="en-US" sz="1400" dirty="0" smtClean="0"/>
              <a:t> Wayson, 2012, </a:t>
            </a:r>
            <a:r>
              <a:rPr lang="en-US" sz="1400" i="1" dirty="0" smtClean="0"/>
              <a:t>MOVES2010a </a:t>
            </a:r>
            <a:r>
              <a:rPr lang="en-US" sz="1400" i="1" dirty="0"/>
              <a:t>Regional Level Sensitivity </a:t>
            </a:r>
            <a:r>
              <a:rPr lang="en-US" sz="1400" i="1" dirty="0" smtClean="0"/>
              <a:t>Analysis</a:t>
            </a:r>
            <a:r>
              <a:rPr lang="en-US" sz="1400" dirty="0" smtClean="0"/>
              <a:t>,  Volpe </a:t>
            </a:r>
            <a:r>
              <a:rPr lang="en-US" sz="1400" dirty="0"/>
              <a:t>National Transportation Systems Center, prepared for Federal Highway Administration, DOT-VNTSC-FHWA-12-05.</a:t>
            </a:r>
          </a:p>
          <a:p>
            <a:pPr lvl="0">
              <a:spcBef>
                <a:spcPts val="400"/>
              </a:spcBef>
            </a:pPr>
            <a:r>
              <a:rPr lang="en-US" sz="1400" dirty="0" smtClean="0"/>
              <a:t>2.  Cambridge </a:t>
            </a:r>
            <a:r>
              <a:rPr lang="en-US" sz="1400" dirty="0"/>
              <a:t>Systematics and Eastern Research </a:t>
            </a:r>
            <a:r>
              <a:rPr lang="en-US" sz="1400" dirty="0" smtClean="0"/>
              <a:t>Group, 2015,  </a:t>
            </a:r>
            <a:r>
              <a:rPr lang="en-US" sz="1400" i="1" dirty="0" smtClean="0"/>
              <a:t>Input </a:t>
            </a:r>
            <a:r>
              <a:rPr lang="en-US" sz="1400" i="1" dirty="0"/>
              <a:t>Guidelines for Motor Vehicle Emissions Simulator </a:t>
            </a:r>
            <a:r>
              <a:rPr lang="en-US" sz="1400" i="1" dirty="0" smtClean="0"/>
              <a:t>Model:  Practitioners’ Handbook</a:t>
            </a:r>
            <a:r>
              <a:rPr lang="en-US" sz="1400" dirty="0"/>
              <a:t>,</a:t>
            </a:r>
            <a:r>
              <a:rPr lang="en-US" sz="1400" dirty="0" smtClean="0"/>
              <a:t>  NCHRP Web-Only Document 210.</a:t>
            </a:r>
          </a:p>
          <a:p>
            <a:pPr>
              <a:spcBef>
                <a:spcPts val="400"/>
              </a:spcBef>
            </a:pPr>
            <a:r>
              <a:rPr lang="en-US" sz="1400" dirty="0" smtClean="0"/>
              <a:t>3.  Koupal</a:t>
            </a:r>
            <a:r>
              <a:rPr lang="en-US" sz="1400" dirty="0"/>
              <a:t>, J., et </a:t>
            </a:r>
            <a:r>
              <a:rPr lang="en-US" sz="1400" dirty="0" smtClean="0"/>
              <a:t>al., 2013,  </a:t>
            </a:r>
            <a:r>
              <a:rPr lang="en-US" sz="1400" i="1" dirty="0" smtClean="0"/>
              <a:t>Study </a:t>
            </a:r>
            <a:r>
              <a:rPr lang="en-US" sz="1400" i="1" dirty="0"/>
              <a:t>of MOVES Information for the National Emission </a:t>
            </a:r>
            <a:r>
              <a:rPr lang="en-US" sz="1400" i="1" dirty="0" smtClean="0"/>
              <a:t>Inventory:  Final Report</a:t>
            </a:r>
            <a:r>
              <a:rPr lang="en-US" sz="1400" dirty="0"/>
              <a:t>,</a:t>
            </a:r>
            <a:r>
              <a:rPr lang="en-US" sz="1400" dirty="0" smtClean="0"/>
              <a:t>  Eastern </a:t>
            </a:r>
            <a:r>
              <a:rPr lang="en-US" sz="1400" dirty="0"/>
              <a:t>Research Group, prepared for Coordinating Research Council, CRC Report # A-84</a:t>
            </a:r>
            <a:r>
              <a:rPr lang="en-US" sz="1400" dirty="0" smtClean="0"/>
              <a:t>.</a:t>
            </a:r>
            <a:endParaRPr lang="en-US" sz="1400" dirty="0"/>
          </a:p>
        </p:txBody>
      </p:sp>
    </p:spTree>
    <p:extLst>
      <p:ext uri="{BB962C8B-B14F-4D97-AF65-F5344CB8AC3E}">
        <p14:creationId xmlns:p14="http://schemas.microsoft.com/office/powerpoint/2010/main" val="16225323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Average Speed Distribution Input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58267647"/>
              </p:ext>
            </p:extLst>
          </p:nvPr>
        </p:nvGraphicFramePr>
        <p:xfrm>
          <a:off x="612535" y="1358608"/>
          <a:ext cx="7940917" cy="4333532"/>
        </p:xfrm>
        <a:graphic>
          <a:graphicData uri="http://schemas.openxmlformats.org/drawingml/2006/table">
            <a:tbl>
              <a:tblPr firstRow="1" firstCol="1" bandRow="1">
                <a:tableStyleId>{5C22544A-7EE6-4342-B048-85BDC9FD1C3A}</a:tableStyleId>
              </a:tblPr>
              <a:tblGrid>
                <a:gridCol w="1383322"/>
                <a:gridCol w="1569914"/>
                <a:gridCol w="1569914"/>
                <a:gridCol w="1569914"/>
                <a:gridCol w="1847853"/>
              </a:tblGrid>
              <a:tr h="432092">
                <a:tc>
                  <a:txBody>
                    <a:bodyPr/>
                    <a:lstStyle/>
                    <a:p>
                      <a:pPr marL="0" marR="0">
                        <a:spcBef>
                          <a:spcPts val="300"/>
                        </a:spcBef>
                        <a:spcAft>
                          <a:spcPts val="300"/>
                        </a:spcAft>
                      </a:pPr>
                      <a:r>
                        <a:rPr lang="en-US" sz="1600" dirty="0">
                          <a:solidFill>
                            <a:srgbClr val="FFFFFF"/>
                          </a:solidFill>
                          <a:effectLst/>
                        </a:rPr>
                        <a:t>sourcetypeID</a:t>
                      </a:r>
                      <a:endParaRPr lang="en-US" sz="1600" b="1" dirty="0">
                        <a:solidFill>
                          <a:srgbClr val="FFFFFF"/>
                        </a:solidFill>
                        <a:effectLst/>
                        <a:latin typeface="Arial Narrow"/>
                        <a:ea typeface="Times New Roman"/>
                        <a:cs typeface="Times New Roman"/>
                      </a:endParaRPr>
                    </a:p>
                  </a:txBody>
                  <a:tcPr marL="45720" marR="45720" marT="0" marB="0" anchor="ctr">
                    <a:solidFill>
                      <a:schemeClr val="tx1"/>
                    </a:solidFill>
                  </a:tcPr>
                </a:tc>
                <a:tc>
                  <a:txBody>
                    <a:bodyPr/>
                    <a:lstStyle/>
                    <a:p>
                      <a:pPr marL="0" marR="0" algn="ctr">
                        <a:spcBef>
                          <a:spcPts val="300"/>
                        </a:spcBef>
                        <a:spcAft>
                          <a:spcPts val="300"/>
                        </a:spcAft>
                      </a:pPr>
                      <a:r>
                        <a:rPr lang="en-US" sz="1600" dirty="0">
                          <a:solidFill>
                            <a:srgbClr val="FFFFFF"/>
                          </a:solidFill>
                          <a:effectLst/>
                        </a:rPr>
                        <a:t>roadtypeID</a:t>
                      </a:r>
                      <a:endParaRPr lang="en-US" sz="1600" b="1" dirty="0">
                        <a:solidFill>
                          <a:srgbClr val="FFFFFF"/>
                        </a:solidFill>
                        <a:effectLst/>
                        <a:latin typeface="Arial Narrow"/>
                        <a:ea typeface="Times New Roman"/>
                        <a:cs typeface="Times New Roman"/>
                      </a:endParaRPr>
                    </a:p>
                  </a:txBody>
                  <a:tcPr marL="45720" marR="45720" marT="0" marB="0" anchor="ctr">
                    <a:solidFill>
                      <a:schemeClr val="tx1"/>
                    </a:solidFill>
                  </a:tcPr>
                </a:tc>
                <a:tc>
                  <a:txBody>
                    <a:bodyPr/>
                    <a:lstStyle/>
                    <a:p>
                      <a:pPr marL="0" marR="0" algn="ctr">
                        <a:spcBef>
                          <a:spcPts val="300"/>
                        </a:spcBef>
                        <a:spcAft>
                          <a:spcPts val="300"/>
                        </a:spcAft>
                      </a:pPr>
                      <a:r>
                        <a:rPr lang="en-US" sz="1600" dirty="0">
                          <a:solidFill>
                            <a:srgbClr val="FFFFFF"/>
                          </a:solidFill>
                          <a:effectLst/>
                        </a:rPr>
                        <a:t>hourdayID</a:t>
                      </a:r>
                      <a:endParaRPr lang="en-US" sz="1600" b="1" dirty="0">
                        <a:solidFill>
                          <a:srgbClr val="FFFFFF"/>
                        </a:solidFill>
                        <a:effectLst/>
                        <a:latin typeface="Arial Narrow"/>
                        <a:ea typeface="Times New Roman"/>
                        <a:cs typeface="Times New Roman"/>
                      </a:endParaRPr>
                    </a:p>
                  </a:txBody>
                  <a:tcPr marL="45720" marR="45720" marT="0" marB="0" anchor="ctr">
                    <a:solidFill>
                      <a:schemeClr val="tx1"/>
                    </a:solidFill>
                  </a:tcPr>
                </a:tc>
                <a:tc>
                  <a:txBody>
                    <a:bodyPr/>
                    <a:lstStyle/>
                    <a:p>
                      <a:pPr marL="0" marR="0" algn="ctr">
                        <a:spcBef>
                          <a:spcPts val="300"/>
                        </a:spcBef>
                        <a:spcAft>
                          <a:spcPts val="300"/>
                        </a:spcAft>
                      </a:pPr>
                      <a:r>
                        <a:rPr lang="en-US" sz="1600" dirty="0">
                          <a:solidFill>
                            <a:srgbClr val="FFFFFF"/>
                          </a:solidFill>
                          <a:effectLst/>
                        </a:rPr>
                        <a:t>avgSpeedBinID</a:t>
                      </a:r>
                      <a:endParaRPr lang="en-US" sz="1600" b="1" dirty="0">
                        <a:solidFill>
                          <a:srgbClr val="FFFFFF"/>
                        </a:solidFill>
                        <a:effectLst/>
                        <a:latin typeface="Arial Narrow"/>
                        <a:ea typeface="Times New Roman"/>
                        <a:cs typeface="Times New Roman"/>
                      </a:endParaRPr>
                    </a:p>
                  </a:txBody>
                  <a:tcPr marL="45720" marR="45720" marT="0" marB="0" anchor="ctr">
                    <a:solidFill>
                      <a:schemeClr val="tx1"/>
                    </a:solidFill>
                  </a:tcPr>
                </a:tc>
                <a:tc>
                  <a:txBody>
                    <a:bodyPr/>
                    <a:lstStyle/>
                    <a:p>
                      <a:pPr marL="0" marR="0" algn="ctr">
                        <a:spcBef>
                          <a:spcPts val="300"/>
                        </a:spcBef>
                        <a:spcAft>
                          <a:spcPts val="300"/>
                        </a:spcAft>
                      </a:pPr>
                      <a:r>
                        <a:rPr lang="en-US" sz="1600" dirty="0" smtClean="0">
                          <a:solidFill>
                            <a:srgbClr val="FFFFFF"/>
                          </a:solidFill>
                          <a:effectLst/>
                        </a:rPr>
                        <a:t> avgSpeedFraction</a:t>
                      </a:r>
                      <a:endParaRPr lang="en-US" sz="1600" b="1" dirty="0">
                        <a:solidFill>
                          <a:srgbClr val="FFFFFF"/>
                        </a:solidFill>
                        <a:effectLst/>
                        <a:latin typeface="Arial Narrow"/>
                        <a:ea typeface="Times New Roman"/>
                        <a:cs typeface="Times New Roman"/>
                      </a:endParaRPr>
                    </a:p>
                  </a:txBody>
                  <a:tcPr marL="45720" marR="45720" marT="0" marB="0" anchor="ctr">
                    <a:solidFill>
                      <a:schemeClr val="tx1"/>
                    </a:solidFill>
                  </a:tcPr>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3</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4</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6</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7</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0.0212651</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8</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0.0027255</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9</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10</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11</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13</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0.3890143</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14</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0.0590208</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0.5279743</a:t>
                      </a:r>
                      <a:endParaRPr lang="en-US" sz="1600" dirty="0">
                        <a:effectLst/>
                        <a:latin typeface="Arial Narrow"/>
                        <a:ea typeface="Times New Roman"/>
                        <a:cs typeface="Times New Roman"/>
                      </a:endParaRPr>
                    </a:p>
                  </a:txBody>
                  <a:tcPr marL="45720" marR="45720" marT="0" marB="0"/>
                </a:tc>
              </a:tr>
              <a:tr h="0">
                <a:tc>
                  <a:txBody>
                    <a:bodyPr/>
                    <a:lstStyle/>
                    <a:p>
                      <a:pPr marL="0" marR="0">
                        <a:spcBef>
                          <a:spcPts val="300"/>
                        </a:spcBef>
                        <a:spcAft>
                          <a:spcPts val="300"/>
                        </a:spcAft>
                      </a:pPr>
                      <a:r>
                        <a:rPr lang="en-US" sz="1600" dirty="0">
                          <a:solidFill>
                            <a:srgbClr val="FFFFFF"/>
                          </a:solidFill>
                          <a:effectLst/>
                        </a:rPr>
                        <a:t>11</a:t>
                      </a:r>
                      <a:endParaRPr lang="en-US" sz="1600" dirty="0">
                        <a:solidFill>
                          <a:srgbClr val="FFFFFF"/>
                        </a:solidFill>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2</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185</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16</a:t>
                      </a:r>
                      <a:endParaRPr lang="en-US" sz="1600" dirty="0">
                        <a:effectLst/>
                        <a:latin typeface="Arial Narrow"/>
                        <a:ea typeface="Times New Roman"/>
                        <a:cs typeface="Times New Roman"/>
                      </a:endParaRPr>
                    </a:p>
                  </a:txBody>
                  <a:tcPr marL="45720" marR="45720" marT="0" marB="0"/>
                </a:tc>
                <a:tc>
                  <a:txBody>
                    <a:bodyPr/>
                    <a:lstStyle/>
                    <a:p>
                      <a:pPr marL="0" marR="0" algn="ctr">
                        <a:spcBef>
                          <a:spcPts val="300"/>
                        </a:spcBef>
                        <a:spcAft>
                          <a:spcPts val="300"/>
                        </a:spcAft>
                      </a:pPr>
                      <a:r>
                        <a:rPr lang="en-US" sz="1600" dirty="0">
                          <a:effectLst/>
                        </a:rPr>
                        <a:t>0.0000000</a:t>
                      </a:r>
                      <a:endParaRPr lang="en-US" sz="1600" dirty="0">
                        <a:effectLst/>
                        <a:latin typeface="Arial Narrow"/>
                        <a:ea typeface="Times New Roman"/>
                        <a:cs typeface="Times New Roman"/>
                      </a:endParaRPr>
                    </a:p>
                  </a:txBody>
                  <a:tcPr marL="45720" marR="45720" marT="0" marB="0"/>
                </a:tc>
              </a:tr>
            </a:tbl>
          </a:graphicData>
        </a:graphic>
      </p:graphicFrame>
      <p:sp>
        <p:nvSpPr>
          <p:cNvPr id="4" name="Slide Number Placeholder 3"/>
          <p:cNvSpPr>
            <a:spLocks noGrp="1"/>
          </p:cNvSpPr>
          <p:nvPr>
            <p:ph type="sldNum" sz="quarter" idx="12"/>
          </p:nvPr>
        </p:nvSpPr>
        <p:spPr/>
        <p:txBody>
          <a:bodyPr/>
          <a:lstStyle/>
          <a:p>
            <a:fld id="{6EFA8406-D672-4E03-9ABF-F4A7E3A351AA}" type="slidenum">
              <a:rPr lang="en-US" smtClean="0"/>
              <a:pPr/>
              <a:t>7</a:t>
            </a:fld>
            <a:endParaRPr lang="en-US" dirty="0"/>
          </a:p>
        </p:txBody>
      </p:sp>
      <p:sp>
        <p:nvSpPr>
          <p:cNvPr id="6" name="TextBox 5"/>
          <p:cNvSpPr txBox="1"/>
          <p:nvPr/>
        </p:nvSpPr>
        <p:spPr>
          <a:xfrm>
            <a:off x="612535" y="5733024"/>
            <a:ext cx="6821418" cy="338554"/>
          </a:xfrm>
          <a:prstGeom prst="rect">
            <a:avLst/>
          </a:prstGeom>
          <a:noFill/>
        </p:spPr>
        <p:txBody>
          <a:bodyPr wrap="square" rtlCol="0">
            <a:spAutoFit/>
          </a:bodyPr>
          <a:lstStyle/>
          <a:p>
            <a:r>
              <a:rPr lang="en-US" sz="1600" dirty="0" smtClean="0"/>
              <a:t>x 13 </a:t>
            </a:r>
            <a:r>
              <a:rPr lang="en-US" sz="1600" dirty="0"/>
              <a:t>source </a:t>
            </a:r>
            <a:r>
              <a:rPr lang="en-US" sz="1600" dirty="0" smtClean="0"/>
              <a:t>types x 4 </a:t>
            </a:r>
            <a:r>
              <a:rPr lang="en-US" sz="1600" dirty="0"/>
              <a:t>road </a:t>
            </a:r>
            <a:r>
              <a:rPr lang="en-US" sz="1600" dirty="0" smtClean="0"/>
              <a:t>types x 24 </a:t>
            </a:r>
            <a:r>
              <a:rPr lang="en-US" sz="1600" dirty="0"/>
              <a:t>hours of </a:t>
            </a:r>
            <a:r>
              <a:rPr lang="en-US" sz="1600" dirty="0" smtClean="0"/>
              <a:t>day x weekday </a:t>
            </a:r>
            <a:r>
              <a:rPr lang="en-US" sz="1600" dirty="0"/>
              <a:t>versus </a:t>
            </a:r>
            <a:r>
              <a:rPr lang="en-US" sz="1600" dirty="0" smtClean="0"/>
              <a:t>weekend</a:t>
            </a:r>
            <a:endParaRPr lang="en-US" sz="1600" dirty="0"/>
          </a:p>
        </p:txBody>
      </p:sp>
    </p:spTree>
    <p:extLst>
      <p:ext uri="{BB962C8B-B14F-4D97-AF65-F5344CB8AC3E}">
        <p14:creationId xmlns:p14="http://schemas.microsoft.com/office/powerpoint/2010/main" val="641191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Data Sources</a:t>
            </a:r>
            <a:endParaRPr lang="en-US" dirty="0"/>
          </a:p>
        </p:txBody>
      </p:sp>
      <p:sp>
        <p:nvSpPr>
          <p:cNvPr id="3" name="Content Placeholder 2"/>
          <p:cNvSpPr>
            <a:spLocks noGrp="1"/>
          </p:cNvSpPr>
          <p:nvPr>
            <p:ph sz="half" idx="1"/>
          </p:nvPr>
        </p:nvSpPr>
        <p:spPr>
          <a:xfrm>
            <a:off x="457200" y="1967330"/>
            <a:ext cx="4038600" cy="2823746"/>
          </a:xfrm>
        </p:spPr>
        <p:txBody>
          <a:bodyPr/>
          <a:lstStyle/>
          <a:p>
            <a:r>
              <a:rPr lang="en-US" sz="2200" dirty="0" smtClean="0"/>
              <a:t>MOVES embedded</a:t>
            </a:r>
          </a:p>
          <a:p>
            <a:r>
              <a:rPr lang="en-US" sz="2200" dirty="0" smtClean="0"/>
              <a:t>Field surveys</a:t>
            </a:r>
          </a:p>
          <a:p>
            <a:r>
              <a:rPr lang="en-US" sz="2200" dirty="0" smtClean="0"/>
              <a:t>Public agency ITS systems</a:t>
            </a:r>
          </a:p>
          <a:p>
            <a:r>
              <a:rPr lang="en-US" sz="2200" dirty="0" smtClean="0"/>
              <a:t>Private vendor from GPS/cellphones</a:t>
            </a:r>
          </a:p>
          <a:p>
            <a:endParaRPr lang="en-US" sz="2200" dirty="0"/>
          </a:p>
        </p:txBody>
      </p:sp>
      <p:sp>
        <p:nvSpPr>
          <p:cNvPr id="4" name="Content Placeholder 3"/>
          <p:cNvSpPr>
            <a:spLocks noGrp="1"/>
          </p:cNvSpPr>
          <p:nvPr>
            <p:ph sz="half" idx="2"/>
          </p:nvPr>
        </p:nvSpPr>
        <p:spPr>
          <a:xfrm>
            <a:off x="4752975" y="1967330"/>
            <a:ext cx="4038600" cy="2823746"/>
          </a:xfrm>
        </p:spPr>
        <p:txBody>
          <a:bodyPr/>
          <a:lstStyle/>
          <a:p>
            <a:r>
              <a:rPr lang="en-US" sz="2200" dirty="0" smtClean="0"/>
              <a:t>Stand-alone volume-delay functions</a:t>
            </a:r>
          </a:p>
          <a:p>
            <a:r>
              <a:rPr lang="en-US" sz="2200" dirty="0"/>
              <a:t>Travel demand forecasting model </a:t>
            </a:r>
            <a:endParaRPr lang="en-US" sz="2200" dirty="0" smtClean="0"/>
          </a:p>
          <a:p>
            <a:r>
              <a:rPr lang="en-US" sz="2200" dirty="0"/>
              <a:t>TDFM speed </a:t>
            </a:r>
            <a:r>
              <a:rPr lang="en-US" sz="2200" dirty="0" smtClean="0"/>
              <a:t>postprocessing</a:t>
            </a:r>
            <a:endParaRPr lang="en-US" sz="2200" dirty="0"/>
          </a:p>
        </p:txBody>
      </p:sp>
      <p:sp>
        <p:nvSpPr>
          <p:cNvPr id="5" name="Slide Number Placeholder 4"/>
          <p:cNvSpPr>
            <a:spLocks noGrp="1"/>
          </p:cNvSpPr>
          <p:nvPr>
            <p:ph type="sldNum" sz="quarter" idx="12"/>
          </p:nvPr>
        </p:nvSpPr>
        <p:spPr/>
        <p:txBody>
          <a:bodyPr/>
          <a:lstStyle/>
          <a:p>
            <a:fld id="{6EFA8406-D672-4E03-9ABF-F4A7E3A351AA}" type="slidenum">
              <a:rPr lang="en-US" smtClean="0"/>
              <a:pPr/>
              <a:t>8</a:t>
            </a:fld>
            <a:endParaRPr lang="en-US" dirty="0"/>
          </a:p>
        </p:txBody>
      </p:sp>
      <p:sp>
        <p:nvSpPr>
          <p:cNvPr id="6" name="Rectangle 5"/>
          <p:cNvSpPr/>
          <p:nvPr/>
        </p:nvSpPr>
        <p:spPr>
          <a:xfrm>
            <a:off x="457200" y="1444108"/>
            <a:ext cx="3032433" cy="461665"/>
          </a:xfrm>
          <a:prstGeom prst="rect">
            <a:avLst/>
          </a:prstGeom>
        </p:spPr>
        <p:txBody>
          <a:bodyPr wrap="none">
            <a:spAutoFit/>
          </a:bodyPr>
          <a:lstStyle/>
          <a:p>
            <a:r>
              <a:rPr lang="en-US" sz="2400" b="1" dirty="0"/>
              <a:t>Base Year/Historical</a:t>
            </a:r>
          </a:p>
        </p:txBody>
      </p:sp>
      <p:sp>
        <p:nvSpPr>
          <p:cNvPr id="7" name="Rectangle 6"/>
          <p:cNvSpPr/>
          <p:nvPr/>
        </p:nvSpPr>
        <p:spPr>
          <a:xfrm>
            <a:off x="4752975" y="1444108"/>
            <a:ext cx="2100190" cy="461665"/>
          </a:xfrm>
          <a:prstGeom prst="rect">
            <a:avLst/>
          </a:prstGeom>
        </p:spPr>
        <p:txBody>
          <a:bodyPr wrap="none">
            <a:spAutoFit/>
          </a:bodyPr>
          <a:lstStyle/>
          <a:p>
            <a:pPr algn="ctr"/>
            <a:r>
              <a:rPr lang="en-US" sz="2400" b="1" dirty="0"/>
              <a:t>Forecast Year</a:t>
            </a:r>
          </a:p>
        </p:txBody>
      </p:sp>
    </p:spTree>
    <p:extLst>
      <p:ext uri="{BB962C8B-B14F-4D97-AF65-F5344CB8AC3E}">
        <p14:creationId xmlns:p14="http://schemas.microsoft.com/office/powerpoint/2010/main" val="25867969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Inputs for MOVES</a:t>
            </a:r>
            <a:br>
              <a:rPr lang="en-US" dirty="0" smtClean="0"/>
            </a:br>
            <a:r>
              <a:rPr lang="en-US" sz="2800" i="1" dirty="0" smtClean="0"/>
              <a:t>EPA Guidance</a:t>
            </a:r>
            <a:endParaRPr lang="en-US" sz="2800" i="1" dirty="0"/>
          </a:p>
        </p:txBody>
      </p:sp>
      <p:sp>
        <p:nvSpPr>
          <p:cNvPr id="3" name="Content Placeholder 2"/>
          <p:cNvSpPr>
            <a:spLocks noGrp="1"/>
          </p:cNvSpPr>
          <p:nvPr>
            <p:ph idx="1"/>
          </p:nvPr>
        </p:nvSpPr>
        <p:spPr/>
        <p:txBody>
          <a:bodyPr/>
          <a:lstStyle/>
          <a:p>
            <a:r>
              <a:rPr lang="en-US" dirty="0" smtClean="0"/>
              <a:t>States expected to develop local estimates for SIP</a:t>
            </a:r>
            <a:br>
              <a:rPr lang="en-US" dirty="0" smtClean="0"/>
            </a:br>
            <a:r>
              <a:rPr lang="en-US" dirty="0" smtClean="0"/>
              <a:t>and conformity analysis</a:t>
            </a:r>
          </a:p>
          <a:p>
            <a:r>
              <a:rPr lang="en-US" dirty="0" smtClean="0"/>
              <a:t>Recommended approach is to postprocess the output from a local travel demand network model</a:t>
            </a:r>
          </a:p>
          <a:p>
            <a:r>
              <a:rPr lang="en-US" dirty="0" smtClean="0"/>
              <a:t>Use of peak and off-peak speed distributions, rather than a distinct distribution for each hour, is acceptable</a:t>
            </a:r>
          </a:p>
          <a:p>
            <a:r>
              <a:rPr lang="en-US" dirty="0" smtClean="0"/>
              <a:t>Postprocessed speeds estimated in the validation year should be compared with speeds empirically observed</a:t>
            </a:r>
            <a:endParaRPr lang="en-US" dirty="0"/>
          </a:p>
        </p:txBody>
      </p:sp>
      <p:sp>
        <p:nvSpPr>
          <p:cNvPr id="4" name="Slide Number Placeholder 3"/>
          <p:cNvSpPr>
            <a:spLocks noGrp="1"/>
          </p:cNvSpPr>
          <p:nvPr>
            <p:ph type="sldNum" sz="quarter" idx="12"/>
          </p:nvPr>
        </p:nvSpPr>
        <p:spPr/>
        <p:txBody>
          <a:bodyPr/>
          <a:lstStyle/>
          <a:p>
            <a:fld id="{6EFA8406-D672-4E03-9ABF-F4A7E3A351AA}" type="slidenum">
              <a:rPr lang="en-US" smtClean="0"/>
              <a:pPr/>
              <a:t>9</a:t>
            </a:fld>
            <a:endParaRPr lang="en-US" dirty="0"/>
          </a:p>
        </p:txBody>
      </p:sp>
    </p:spTree>
    <p:extLst>
      <p:ext uri="{BB962C8B-B14F-4D97-AF65-F5344CB8AC3E}">
        <p14:creationId xmlns:p14="http://schemas.microsoft.com/office/powerpoint/2010/main" val="265147179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1 - &amp;quot;Speed Postprocessing for MOVES&amp;quot;&quot;/&gt;&lt;property id=&quot;20307&quot; value=&quot;257&quot;/&gt;&lt;/object&gt;&lt;object type=&quot;3&quot; unique_id=&quot;10006&quot;&gt;&lt;property id=&quot;20148&quot; value=&quot;5&quot;/&gt;&lt;property id=&quot;20300&quot; value=&quot;Slide 2 - &amp;quot;Key Messages&amp;quot;&quot;/&gt;&lt;property id=&quot;20307&quot; value=&quot;259&quot;/&gt;&lt;/object&gt;&lt;object type=&quot;3&quot; unique_id=&quot;10007&quot;&gt;&lt;property id=&quot;20148&quot; value=&quot;5&quot;/&gt;&lt;property id=&quot;20300&quot; value=&quot;Slide 3 - &amp;quot;NCHRP 25-38&amp;#x0D;&amp;#x0A;Input Guidelines for MOVES&amp;quot;&quot;/&gt;&lt;property id=&quot;20307&quot; value=&quot;287&quot;/&gt;&lt;/object&gt;&lt;object type=&quot;3&quot; unique_id=&quot;10008&quot;&gt;&lt;property id=&quot;20148&quot; value=&quot;5&quot;/&gt;&lt;property id=&quot;20300&quot; value=&quot;Slide 4 - &amp;quot;Summary of MOVES Inputs Falling &amp;#x0D;&amp;#x0A;in Different Sensitivity Ranges&amp;quot;&quot;/&gt;&lt;property id=&quot;20307&quot; value=&quot;279&quot;/&gt;&lt;/object&gt;&lt;object type=&quot;3&quot; unique_id=&quot;10009&quot;&gt;&lt;property id=&quot;20148&quot; value=&quot;5&quot;/&gt;&lt;property id=&quot;20300&quot; value=&quot;Slide 5 - &amp;quot;Speed-Emissions Relationship&amp;quot;&quot;/&gt;&lt;property id=&quot;20307&quot; value=&quot;290&quot;/&gt;&lt;/object&gt;&lt;object type=&quot;3&quot; unique_id=&quot;10010&quot;&gt;&lt;property id=&quot;20148&quot; value=&quot;5&quot;/&gt;&lt;property id=&quot;20300&quot; value=&quot;Slide 6 - &amp;quot;MOVES Speed Sensitivity Analysis&amp;quot;&quot;/&gt;&lt;property id=&quot;20307&quot; value=&quot;282&quot;/&gt;&lt;/object&gt;&lt;object type=&quot;3&quot; unique_id=&quot;10011&quot;&gt;&lt;property id=&quot;20148&quot; value=&quot;5&quot;/&gt;&lt;property id=&quot;20300&quot; value=&quot;Slide 7 - &amp;quot;Example Average Speed Distribution Input&amp;quot;&quot;/&gt;&lt;property id=&quot;20307&quot; value=&quot;291&quot;/&gt;&lt;/object&gt;&lt;object type=&quot;3&quot; unique_id=&quot;10012&quot;&gt;&lt;property id=&quot;20148&quot; value=&quot;5&quot;/&gt;&lt;property id=&quot;20300&quot; value=&quot;Slide 8 - &amp;quot;Speed Data Sources&amp;quot;&quot;/&gt;&lt;property id=&quot;20307&quot; value=&quot;294&quot;/&gt;&lt;/object&gt;&lt;object type=&quot;3&quot; unique_id=&quot;10013&quot;&gt;&lt;property id=&quot;20148&quot; value=&quot;5&quot;/&gt;&lt;property id=&quot;20300&quot; value=&quot;Slide 9 - &amp;quot;Speed Inputs for MOVES&amp;#x0D;&amp;#x0A;EPA Guidance&amp;quot;&quot;/&gt;&lt;property id=&quot;20307&quot; value=&quot;292&quot;/&gt;&lt;/object&gt;&lt;object type=&quot;3&quot; unique_id=&quot;10014&quot;&gt;&lt;property id=&quot;20148&quot; value=&quot;5&quot;/&gt;&lt;property id=&quot;20300&quot; value=&quot;Slide 10 - &amp;quot;Volume-Delay Functions&amp;quot;&quot;/&gt;&lt;property id=&quot;20307&quot; value=&quot;293&quot;/&gt;&lt;/object&gt;&lt;object type=&quot;3&quot; unique_id=&quot;10015&quot;&gt;&lt;property id=&quot;20148&quot; value=&quot;5&quot;/&gt;&lt;property id=&quot;20300&quot; value=&quot;Slide 11 - &amp;quot;What’s Wrong with Typical TDFM Speed Estimates?&amp;quot;&quot;/&gt;&lt;property id=&quot;20307&quot; value=&quot;297&quot;/&gt;&lt;/object&gt;&lt;object type=&quot;3&quot; unique_id=&quot;10016&quot;&gt;&lt;property id=&quot;20148&quot; value=&quot;5&quot;/&gt;&lt;property id=&quot;20300&quot; value=&quot;Slide 12 - &amp;quot;Postprocessing Speed Estimates&amp;#x0D;&amp;#x0A;Why and How?&amp;quot;&quot;/&gt;&lt;property id=&quot;20307&quot; value=&quot;296&quot;/&gt;&lt;/object&gt;&lt;object type=&quot;3&quot; unique_id=&quot;10017&quot;&gt;&lt;property id=&quot;20148&quot; value=&quot;5&quot;/&gt;&lt;property id=&quot;20300&quot; value=&quot;Slide 13 - &amp;quot;Comparison of Speed Data from Multiple Sources&amp;quot;&quot;/&gt;&lt;property id=&quot;20307&quot; value=&quot;298&quot;/&gt;&lt;/object&gt;&lt;object type=&quot;3&quot; unique_id=&quot;10018&quot;&gt;&lt;property id=&quot;20148&quot; value=&quot;5&quot;/&gt;&lt;property id=&quot;20300&quot; value=&quot;Slide 14 - &amp;quot;Average Speed&amp;#x0D;&amp;#x0A;Jacksonville Freeways&amp;quot;&quot;/&gt;&lt;property id=&quot;20307&quot; value=&quot;299&quot;/&gt;&lt;/object&gt;&lt;object type=&quot;3&quot; unique_id=&quot;10019&quot;&gt;&lt;property id=&quot;20148&quot; value=&quot;5&quot;/&gt;&lt;property id=&quot;20300&quot; value=&quot;Slide 15 - &amp;quot;Speed Distribution&amp;#x0D;&amp;#x0A;Jacksonville Freeways, AM Peak&amp;quot;&quot;/&gt;&lt;property id=&quot;20307&quot; value=&quot;300&quot;/&gt;&lt;/object&gt;&lt;object type=&quot;3&quot; unique_id=&quot;10020&quot;&gt;&lt;property id=&quot;20148&quot; value=&quot;5&quot;/&gt;&lt;property id=&quot;20300&quot; value=&quot;Slide 16 - &amp;quot;Average Speed&amp;#x0D;&amp;#x0A;Atlanta Freeways&amp;quot;&quot;/&gt;&lt;property id=&quot;20307&quot; value=&quot;301&quot;/&gt;&lt;/object&gt;&lt;object type=&quot;3&quot; unique_id=&quot;10021&quot;&gt;&lt;property id=&quot;20148&quot; value=&quot;5&quot;/&gt;&lt;property id=&quot;20300&quot; value=&quot;Slide 17 - &amp;quot;Speed Distribution&amp;#x0D;&amp;#x0A;Atlanta Freeways, AM Peak&amp;quot;&quot;/&gt;&lt;property id=&quot;20307&quot; value=&quot;302&quot;/&gt;&lt;/object&gt;&lt;object type=&quot;3&quot; unique_id=&quot;10022&quot;&gt;&lt;property id=&quot;20148&quot; value=&quot;5&quot;/&gt;&lt;property id=&quot;20300&quot; value=&quot;Slide 18 - &amp;quot;Average Speed&amp;#x0D;&amp;#x0A;Atlanta Arterials &amp;quot;&quot;/&gt;&lt;property id=&quot;20307&quot; value=&quot;304&quot;/&gt;&lt;/object&gt;&lt;object type=&quot;3&quot; unique_id=&quot;10023&quot;&gt;&lt;property id=&quot;20148&quot; value=&quot;5&quot;/&gt;&lt;property id=&quot;20300&quot; value=&quot;Slide 19 - &amp;quot;Effect of Time Interval Disaggregation&amp;quot;&quot;/&gt;&lt;property id=&quot;20307&quot; value=&quot;305&quot;/&gt;&lt;/object&gt;&lt;object type=&quot;3&quot; unique_id=&quot;10024&quot;&gt;&lt;property id=&quot;20148&quot; value=&quot;5&quot;/&gt;&lt;property id=&quot;20300&quot; value=&quot;Slide 20 - &amp;quot;Effect of Speed Distribution on Emissions&amp;quot;&quot;/&gt;&lt;property id=&quot;20307&quot; value=&quot;295&quot;/&gt;&lt;/object&gt;&lt;object type=&quot;3&quot; unique_id=&quot;10025&quot;&gt;&lt;property id=&quot;20148&quot; value=&quot;5&quot;/&gt;&lt;property id=&quot;20300&quot; value=&quot;Slide 21 - &amp;quot;Comparison of Volume-Delay Functions&amp;quot;&quot;/&gt;&lt;property id=&quot;20307&quot; value=&quot;306&quot;/&gt;&lt;/object&gt;&lt;object type=&quot;3&quot; unique_id=&quot;10026&quot;&gt;&lt;property id=&quot;20148&quot; value=&quot;5&quot;/&gt;&lt;property id=&quot;20300&quot; value=&quot;Slide 22 - &amp;quot;VDF Impact on Speed Distribution&amp;quot;&quot;/&gt;&lt;property id=&quot;20307&quot; value=&quot;303&quot;/&gt;&lt;/object&gt;&lt;object type=&quot;3&quot; unique_id=&quot;10027&quot;&gt;&lt;property id=&quot;20148&quot; value=&quot;5&quot;/&gt;&lt;property id=&quot;20300&quot; value=&quot;Slide 23 - &amp;quot;Conclusions&amp;quot;&quot;/&gt;&lt;property id=&quot;20307&quot; value=&quot;307&quot;/&gt;&lt;/object&gt;&lt;object type=&quot;3&quot; unique_id=&quot;10028&quot;&gt;&lt;property id=&quot;20148&quot; value=&quot;5&quot;/&gt;&lt;property id=&quot;20300&quot; value=&quot;Slide 24 - &amp;quot;Conclusions (continued)&amp;quot;&quot;/&gt;&lt;property id=&quot;20307&quot; value=&quot;308&quot;/&gt;&lt;/object&gt;&lt;/object&gt;&lt;/object&gt;&lt;/database&gt;"/>
  <p:tag name="SECTOMILLISECCONVERTED"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s_gray">
  <a:themeElements>
    <a:clrScheme name="cs_gray">
      <a:dk1>
        <a:sysClr val="windowText" lastClr="000000"/>
      </a:dk1>
      <a:lt1>
        <a:srgbClr val="004573"/>
      </a:lt1>
      <a:dk2>
        <a:srgbClr val="242852"/>
      </a:dk2>
      <a:lt2>
        <a:srgbClr val="ACCBF9"/>
      </a:lt2>
      <a:accent1>
        <a:srgbClr val="629DD1"/>
      </a:accent1>
      <a:accent2>
        <a:srgbClr val="004573"/>
      </a:accent2>
      <a:accent3>
        <a:srgbClr val="7F8FA9"/>
      </a:accent3>
      <a:accent4>
        <a:srgbClr val="4A66AC"/>
      </a:accent4>
      <a:accent5>
        <a:srgbClr val="5AA2AE"/>
      </a:accent5>
      <a:accent6>
        <a:srgbClr val="9D90A0"/>
      </a:accent6>
      <a:hlink>
        <a:srgbClr val="9454C3"/>
      </a:hlink>
      <a:folHlink>
        <a:srgbClr val="3EBBF0"/>
      </a:folHlink>
    </a:clrScheme>
    <a:fontScheme name="cs_gray">
      <a:majorFont>
        <a:latin typeface="Gill Sans MT"/>
        <a:ea typeface=""/>
        <a:cs typeface=""/>
      </a:majorFont>
      <a:minorFont>
        <a:latin typeface="Gill Sans MT"/>
        <a:ea typeface=""/>
        <a:cs typeface=""/>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1"/>
          <a:stretch/>
        </a:blipFill>
        <a:blipFill rotWithShape="1">
          <a:blip xmlns:r="http://schemas.openxmlformats.org/officeDocument/2006/relationships" r:embed="rId2"/>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s_report_colors">
    <a:dk1>
      <a:sysClr val="windowText" lastClr="000000"/>
    </a:dk1>
    <a:lt1>
      <a:sysClr val="window" lastClr="FFFFFF"/>
    </a:lt1>
    <a:dk2>
      <a:srgbClr val="1F497D"/>
    </a:dk2>
    <a:lt2>
      <a:srgbClr val="EEECE1"/>
    </a:lt2>
    <a:accent1>
      <a:srgbClr val="0F2887"/>
    </a:accent1>
    <a:accent2>
      <a:srgbClr val="B9D5C9"/>
    </a:accent2>
    <a:accent3>
      <a:srgbClr val="C19722"/>
    </a:accent3>
    <a:accent4>
      <a:srgbClr val="D5DAE9"/>
    </a:accent4>
    <a:accent5>
      <a:srgbClr val="206B5C"/>
    </a:accent5>
    <a:accent6>
      <a:srgbClr val="C20000"/>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cs_report_colors">
    <a:dk1>
      <a:sysClr val="windowText" lastClr="000000"/>
    </a:dk1>
    <a:lt1>
      <a:sysClr val="window" lastClr="FFFFFF"/>
    </a:lt1>
    <a:dk2>
      <a:srgbClr val="1F497D"/>
    </a:dk2>
    <a:lt2>
      <a:srgbClr val="EEECE1"/>
    </a:lt2>
    <a:accent1>
      <a:srgbClr val="0F2887"/>
    </a:accent1>
    <a:accent2>
      <a:srgbClr val="B9D5C9"/>
    </a:accent2>
    <a:accent3>
      <a:srgbClr val="C19722"/>
    </a:accent3>
    <a:accent4>
      <a:srgbClr val="D5DAE9"/>
    </a:accent4>
    <a:accent5>
      <a:srgbClr val="206B5C"/>
    </a:accent5>
    <a:accent6>
      <a:srgbClr val="C20000"/>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s_report_colors">
    <a:dk1>
      <a:sysClr val="windowText" lastClr="000000"/>
    </a:dk1>
    <a:lt1>
      <a:sysClr val="window" lastClr="FFFFFF"/>
    </a:lt1>
    <a:dk2>
      <a:srgbClr val="1F497D"/>
    </a:dk2>
    <a:lt2>
      <a:srgbClr val="EEECE1"/>
    </a:lt2>
    <a:accent1>
      <a:srgbClr val="0F2887"/>
    </a:accent1>
    <a:accent2>
      <a:srgbClr val="B9D5C9"/>
    </a:accent2>
    <a:accent3>
      <a:srgbClr val="C19722"/>
    </a:accent3>
    <a:accent4>
      <a:srgbClr val="D5DAE9"/>
    </a:accent4>
    <a:accent5>
      <a:srgbClr val="206B5C"/>
    </a:accent5>
    <a:accent6>
      <a:srgbClr val="C20000"/>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cs_gray</Template>
  <TotalTime>1799</TotalTime>
  <Words>2505</Words>
  <Application>Microsoft Office PowerPoint</Application>
  <PresentationFormat>On-screen Show (4:3)</PresentationFormat>
  <Paragraphs>409</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cs_gray</vt:lpstr>
      <vt:lpstr>Speed Postprocessing for MOVES</vt:lpstr>
      <vt:lpstr>Key Messages</vt:lpstr>
      <vt:lpstr>NCHRP 25-38 Input Guidelines for MOVES</vt:lpstr>
      <vt:lpstr>Summary of MOVES Inputs Falling  in Different Sensitivity Ranges</vt:lpstr>
      <vt:lpstr>Speed-Emissions Relationship</vt:lpstr>
      <vt:lpstr>MOVES Speed Sensitivity Analysis</vt:lpstr>
      <vt:lpstr>Example Average Speed Distribution Input</vt:lpstr>
      <vt:lpstr>Speed Data Sources</vt:lpstr>
      <vt:lpstr>Speed Inputs for MOVES EPA Guidance</vt:lpstr>
      <vt:lpstr>Volume-Delay Functions</vt:lpstr>
      <vt:lpstr>What’s Wrong with Typical TDFM Speed Estimates?</vt:lpstr>
      <vt:lpstr>Postprocessing Speed Estimates Why and How?</vt:lpstr>
      <vt:lpstr>Comparison of Speed Data from Multiple Sources</vt:lpstr>
      <vt:lpstr>Average Speed Jacksonville Freeways</vt:lpstr>
      <vt:lpstr>Speed Distribution Jacksonville Freeways, AM Peak</vt:lpstr>
      <vt:lpstr>Average Speed Atlanta Freeways</vt:lpstr>
      <vt:lpstr>Speed Distribution Atlanta Freeways, AM Peak</vt:lpstr>
      <vt:lpstr>Average Speed Atlanta Arterials </vt:lpstr>
      <vt:lpstr>Effect of Time Interval Disaggregation</vt:lpstr>
      <vt:lpstr>Effect of Speed Distribution on Emissions</vt:lpstr>
      <vt:lpstr>Comparison of Volume-Delay Functions</vt:lpstr>
      <vt:lpstr>VDF Impact on Speed Distribution</vt:lpstr>
      <vt:lpstr>Conclusions</vt:lpstr>
      <vt:lpstr>Conclusions (continued)</vt:lpstr>
    </vt:vector>
  </TitlesOfParts>
  <Company>Cambridge Systematics,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Kall</dc:creator>
  <cp:lastModifiedBy>Chris Porter</cp:lastModifiedBy>
  <cp:revision>199</cp:revision>
  <cp:lastPrinted>2015-05-14T17:46:11Z</cp:lastPrinted>
  <dcterms:created xsi:type="dcterms:W3CDTF">2014-06-09T14:38:33Z</dcterms:created>
  <dcterms:modified xsi:type="dcterms:W3CDTF">2015-05-15T13:03:36Z</dcterms:modified>
</cp:coreProperties>
</file>