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26"/>
  </p:notesMasterIdLst>
  <p:sldIdLst>
    <p:sldId id="257" r:id="rId2"/>
    <p:sldId id="258" r:id="rId3"/>
    <p:sldId id="261" r:id="rId4"/>
    <p:sldId id="281" r:id="rId5"/>
    <p:sldId id="288" r:id="rId6"/>
    <p:sldId id="268" r:id="rId7"/>
    <p:sldId id="330" r:id="rId8"/>
    <p:sldId id="334" r:id="rId9"/>
    <p:sldId id="300" r:id="rId10"/>
    <p:sldId id="298" r:id="rId11"/>
    <p:sldId id="332" r:id="rId12"/>
    <p:sldId id="327" r:id="rId13"/>
    <p:sldId id="328" r:id="rId14"/>
    <p:sldId id="329" r:id="rId15"/>
    <p:sldId id="295" r:id="rId16"/>
    <p:sldId id="302" r:id="rId17"/>
    <p:sldId id="336" r:id="rId18"/>
    <p:sldId id="318" r:id="rId19"/>
    <p:sldId id="285" r:id="rId20"/>
    <p:sldId id="325" r:id="rId21"/>
    <p:sldId id="326" r:id="rId22"/>
    <p:sldId id="320" r:id="rId23"/>
    <p:sldId id="321" r:id="rId24"/>
    <p:sldId id="337" r:id="rId25"/>
  </p:sldIdLst>
  <p:sldSz cx="9144000" cy="6858000" type="screen4x3"/>
  <p:notesSz cx="7099300" cy="10234613"/>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9ED"/>
    <a:srgbClr val="E65B4C"/>
    <a:srgbClr val="B72819"/>
    <a:srgbClr val="A6BBDE"/>
    <a:srgbClr val="759FDD"/>
    <a:srgbClr val="D0ECE1"/>
    <a:srgbClr val="71B38A"/>
    <a:srgbClr val="E34939"/>
    <a:srgbClr val="427A57"/>
    <a:srgbClr val="85CDB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8084" autoAdjust="0"/>
  </p:normalViewPr>
  <p:slideViewPr>
    <p:cSldViewPr snapToGrid="0" snapToObjects="1" showGuides="1">
      <p:cViewPr>
        <p:scale>
          <a:sx n="75" d="100"/>
          <a:sy n="75" d="100"/>
        </p:scale>
        <p:origin x="-1014" y="-822"/>
      </p:cViewPr>
      <p:guideLst>
        <p:guide orient="horz" pos="446"/>
        <p:guide orient="horz" pos="1031"/>
        <p:guide orient="horz" pos="3129"/>
        <p:guide pos="544"/>
        <p:guide pos="291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81A8936-9575-4A7B-96FF-759D075096BF}" type="datetimeFigureOut">
              <a:rPr lang="en-US" smtClean="0"/>
              <a:pPr/>
              <a:t>5/3/2013</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AE2B0A10-6CCD-44B8-ADDC-B8A3B3A8A373}" type="slidenum">
              <a:rPr lang="en-US" smtClean="0"/>
              <a:pPr/>
              <a:t>‹#›</a:t>
            </a:fld>
            <a:endParaRPr lang="en-US"/>
          </a:p>
        </p:txBody>
      </p:sp>
    </p:spTree>
    <p:extLst>
      <p:ext uri="{BB962C8B-B14F-4D97-AF65-F5344CB8AC3E}">
        <p14:creationId xmlns="" xmlns:p14="http://schemas.microsoft.com/office/powerpoint/2010/main" val="265061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most of you know Decennial Census long form replaced ACS a couple</a:t>
            </a:r>
            <a:r>
              <a:rPr lang="en-US" baseline="0" dirty="0" smtClean="0"/>
              <a:t> of years ago.</a:t>
            </a:r>
          </a:p>
          <a:p>
            <a:r>
              <a:rPr lang="en-US" baseline="0" dirty="0" smtClean="0"/>
              <a:t>2000 Decennial census long form was the last one.</a:t>
            </a:r>
          </a:p>
          <a:p>
            <a:r>
              <a:rPr lang="en-US" baseline="0" dirty="0" smtClean="0"/>
              <a:t>Because of the change on the census bureau side, the </a:t>
            </a:r>
            <a:r>
              <a:rPr lang="en-US" baseline="0" dirty="0" err="1" smtClean="0"/>
              <a:t>CTPP</a:t>
            </a:r>
            <a:r>
              <a:rPr lang="en-US" baseline="0" dirty="0" smtClean="0"/>
              <a:t>, which is based on the long form has to change to the </a:t>
            </a:r>
            <a:r>
              <a:rPr lang="en-US" baseline="0" dirty="0" err="1" smtClean="0"/>
              <a:t>asc</a:t>
            </a:r>
            <a:r>
              <a:rPr lang="en-US" baseline="0" dirty="0" smtClean="0"/>
              <a:t> as well. </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Census Bureau's regular workplaces </a:t>
            </a:r>
            <a:r>
              <a:rPr lang="en-US" sz="1200" kern="1200" dirty="0" err="1" smtClean="0">
                <a:solidFill>
                  <a:schemeClr val="tx1"/>
                </a:solidFill>
                <a:latin typeface="+mn-lt"/>
                <a:ea typeface="+mn-ea"/>
                <a:cs typeface="+mn-cs"/>
              </a:rPr>
              <a:t>geocoding</a:t>
            </a:r>
            <a:r>
              <a:rPr lang="en-US" sz="1200" kern="1200" dirty="0" smtClean="0">
                <a:solidFill>
                  <a:schemeClr val="tx1"/>
                </a:solidFill>
                <a:latin typeface="+mn-lt"/>
                <a:ea typeface="+mn-ea"/>
                <a:cs typeface="+mn-cs"/>
              </a:rPr>
              <a:t> only goes down to county and place. </a:t>
            </a:r>
          </a:p>
          <a:p>
            <a:r>
              <a:rPr lang="en-US" sz="1200" kern="1200" dirty="0" smtClean="0">
                <a:solidFill>
                  <a:schemeClr val="tx1"/>
                </a:solidFill>
                <a:latin typeface="+mn-lt"/>
                <a:ea typeface="+mn-ea"/>
                <a:cs typeface="+mn-cs"/>
              </a:rPr>
              <a:t>An imputation routine called "extended workplace allocation“ is currently being developed for the </a:t>
            </a:r>
            <a:r>
              <a:rPr lang="en-US" sz="1200" kern="1200" dirty="0" err="1" smtClean="0">
                <a:solidFill>
                  <a:schemeClr val="tx1"/>
                </a:solidFill>
                <a:latin typeface="+mn-lt"/>
                <a:ea typeface="+mn-ea"/>
                <a:cs typeface="+mn-cs"/>
              </a:rPr>
              <a:t>CTPP</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concept for adding </a:t>
            </a:r>
            <a:r>
              <a:rPr lang="en-US" sz="1200" kern="1200" dirty="0" err="1" smtClean="0">
                <a:solidFill>
                  <a:schemeClr val="tx1"/>
                </a:solidFill>
                <a:latin typeface="+mn-lt"/>
                <a:ea typeface="+mn-ea"/>
                <a:cs typeface="+mn-cs"/>
              </a:rPr>
              <a:t>TADs</a:t>
            </a:r>
            <a:r>
              <a:rPr lang="en-US" sz="1200" kern="1200" dirty="0" smtClean="0">
                <a:solidFill>
                  <a:schemeClr val="tx1"/>
                </a:solidFill>
                <a:latin typeface="+mn-lt"/>
                <a:ea typeface="+mn-ea"/>
                <a:cs typeface="+mn-cs"/>
              </a:rPr>
              <a:t> is that the ACS 3-year tabulation is limited to geographic areas with 20,000 population or over.  In the future, the TAD could potentially be used as an ACS 3-year tabulation geography.</a:t>
            </a: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Traffic Analysis Zone (</a:t>
            </a:r>
            <a:r>
              <a:rPr lang="en-US" sz="1200" kern="1200" baseline="0" dirty="0" err="1" smtClean="0">
                <a:solidFill>
                  <a:schemeClr val="tx1"/>
                </a:solidFill>
                <a:latin typeface="+mn-lt"/>
                <a:ea typeface="+mn-ea"/>
                <a:cs typeface="+mn-cs"/>
              </a:rPr>
              <a:t>TAZ</a:t>
            </a:r>
            <a:r>
              <a:rPr lang="en-US" sz="1200" kern="1200" baseline="0" dirty="0" smtClean="0">
                <a:solidFill>
                  <a:schemeClr val="tx1"/>
                </a:solidFill>
                <a:latin typeface="+mn-lt"/>
                <a:ea typeface="+mn-ea"/>
                <a:cs typeface="+mn-cs"/>
              </a:rPr>
              <a:t>) and Traffic Analysis District (TAD) boundaries delineated for 2006-2010 </a:t>
            </a:r>
            <a:r>
              <a:rPr lang="en-US" sz="1200" kern="1200" baseline="0" dirty="0" err="1" smtClean="0">
                <a:solidFill>
                  <a:schemeClr val="tx1"/>
                </a:solidFill>
                <a:latin typeface="+mn-lt"/>
                <a:ea typeface="+mn-ea"/>
                <a:cs typeface="+mn-cs"/>
              </a:rPr>
              <a:t>CTPP</a:t>
            </a:r>
            <a:r>
              <a:rPr lang="en-US" sz="1200" kern="1200" baseline="0" dirty="0" smtClean="0">
                <a:solidFill>
                  <a:schemeClr val="tx1"/>
                </a:solidFill>
                <a:latin typeface="+mn-lt"/>
                <a:ea typeface="+mn-ea"/>
                <a:cs typeface="+mn-cs"/>
              </a:rPr>
              <a:t> are available now in the Census Bureau FTP site. </a:t>
            </a:r>
            <a:r>
              <a:rPr lang="en-US" sz="1200" kern="1200" baseline="0" dirty="0" err="1" smtClean="0">
                <a:solidFill>
                  <a:schemeClr val="tx1"/>
                </a:solidFill>
                <a:latin typeface="+mn-lt"/>
                <a:ea typeface="+mn-ea"/>
                <a:cs typeface="+mn-cs"/>
              </a:rPr>
              <a:t>Shapefiles</a:t>
            </a:r>
            <a:r>
              <a:rPr lang="en-US" sz="1200" kern="1200" baseline="0" dirty="0" smtClean="0">
                <a:solidFill>
                  <a:schemeClr val="tx1"/>
                </a:solidFill>
                <a:latin typeface="+mn-lt"/>
                <a:ea typeface="+mn-ea"/>
                <a:cs typeface="+mn-cs"/>
              </a:rPr>
              <a:t> are provided be opened in </a:t>
            </a:r>
            <a:r>
              <a:rPr lang="en-US" sz="1200" kern="1200" baseline="0" dirty="0" err="1" smtClean="0">
                <a:solidFill>
                  <a:schemeClr val="tx1"/>
                </a:solidFill>
                <a:latin typeface="+mn-lt"/>
                <a:ea typeface="+mn-ea"/>
                <a:cs typeface="+mn-cs"/>
              </a:rPr>
              <a:t>ArcGIS</a:t>
            </a:r>
            <a:r>
              <a:rPr lang="en-US" sz="1200" kern="1200" baseline="0" dirty="0" smtClean="0">
                <a:solidFill>
                  <a:schemeClr val="tx1"/>
                </a:solidFill>
                <a:latin typeface="+mn-lt"/>
                <a:ea typeface="+mn-ea"/>
                <a:cs typeface="+mn-cs"/>
              </a:rPr>
              <a:t>. Please note no </a:t>
            </a:r>
            <a:r>
              <a:rPr lang="en-US" sz="1200" kern="1200" baseline="0" dirty="0" err="1" smtClean="0">
                <a:solidFill>
                  <a:schemeClr val="tx1"/>
                </a:solidFill>
                <a:latin typeface="+mn-lt"/>
                <a:ea typeface="+mn-ea"/>
                <a:cs typeface="+mn-cs"/>
              </a:rPr>
              <a:t>CTPP</a:t>
            </a:r>
            <a:r>
              <a:rPr lang="en-US" sz="1200" kern="1200" baseline="0" dirty="0" smtClean="0">
                <a:solidFill>
                  <a:schemeClr val="tx1"/>
                </a:solidFill>
                <a:latin typeface="+mn-lt"/>
                <a:ea typeface="+mn-ea"/>
                <a:cs typeface="+mn-cs"/>
              </a:rPr>
              <a:t> data are contained in the </a:t>
            </a:r>
            <a:r>
              <a:rPr lang="en-US" sz="1200" kern="1200" baseline="0" dirty="0" err="1" smtClean="0">
                <a:solidFill>
                  <a:schemeClr val="tx1"/>
                </a:solidFill>
                <a:latin typeface="+mn-lt"/>
                <a:ea typeface="+mn-ea"/>
                <a:cs typeface="+mn-cs"/>
              </a:rPr>
              <a:t>TAZ</a:t>
            </a:r>
            <a:r>
              <a:rPr lang="en-US" sz="1200" kern="1200" baseline="0" dirty="0" smtClean="0">
                <a:solidFill>
                  <a:schemeClr val="tx1"/>
                </a:solidFill>
                <a:latin typeface="+mn-lt"/>
                <a:ea typeface="+mn-ea"/>
                <a:cs typeface="+mn-cs"/>
              </a:rPr>
              <a:t>/TAD files</a:t>
            </a:r>
          </a:p>
        </p:txBody>
      </p:sp>
      <p:sp>
        <p:nvSpPr>
          <p:cNvPr id="4" name="Slide Number Placeholder 3"/>
          <p:cNvSpPr>
            <a:spLocks noGrp="1"/>
          </p:cNvSpPr>
          <p:nvPr>
            <p:ph type="sldNum" sz="quarter" idx="10"/>
          </p:nvPr>
        </p:nvSpPr>
        <p:spPr/>
        <p:txBody>
          <a:bodyPr/>
          <a:lstStyle/>
          <a:p>
            <a:fld id="{AE2B0A10-6CCD-44B8-ADDC-B8A3B3A8A373}"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urban clusters will be a messy geography to include in the 5-year package because they are block based, and tend to span several different non-nesting geographic entities.  </a:t>
            </a:r>
          </a:p>
          <a:p>
            <a:r>
              <a:rPr lang="en-US" sz="1200" kern="1200" dirty="0" smtClean="0">
                <a:solidFill>
                  <a:schemeClr val="tx1"/>
                </a:solidFill>
                <a:latin typeface="+mn-lt"/>
                <a:ea typeface="+mn-ea"/>
                <a:cs typeface="+mn-cs"/>
              </a:rPr>
              <a:t>Urbanized Areas are a more appropriate choice for inclusion in the </a:t>
            </a:r>
            <a:r>
              <a:rPr lang="en-US" sz="1200" kern="1200" dirty="0" err="1" smtClean="0">
                <a:solidFill>
                  <a:schemeClr val="tx1"/>
                </a:solidFill>
                <a:latin typeface="+mn-lt"/>
                <a:ea typeface="+mn-ea"/>
                <a:cs typeface="+mn-cs"/>
              </a:rPr>
              <a:t>CTPP</a:t>
            </a:r>
            <a:r>
              <a:rPr lang="en-US" sz="1200" kern="1200" dirty="0" smtClean="0">
                <a:solidFill>
                  <a:schemeClr val="tx1"/>
                </a:solidFill>
                <a:latin typeface="+mn-lt"/>
                <a:ea typeface="+mn-ea"/>
                <a:cs typeface="+mn-cs"/>
              </a:rPr>
              <a:t> tab, bringing me to the second point discussed. The Census Bureau does not calculate place of work urbanized areas, so urbanized areas could be included in Part1 (residence), but not part 2 (place of work). It could be included in a flow (Part 3) as long as the flow starts with urbanized areas on the residence end, and ends with another geography for which place of work is calculated (I guess we're calling these </a:t>
            </a:r>
            <a:r>
              <a:rPr lang="en-US" sz="1200" kern="1200" dirty="0" err="1" smtClean="0">
                <a:solidFill>
                  <a:schemeClr val="tx1"/>
                </a:solidFill>
                <a:latin typeface="+mn-lt"/>
                <a:ea typeface="+mn-ea"/>
                <a:cs typeface="+mn-cs"/>
              </a:rPr>
              <a:t>assymetric</a:t>
            </a:r>
            <a:r>
              <a:rPr lang="en-US" sz="1200" kern="1200" dirty="0" smtClean="0">
                <a:solidFill>
                  <a:schemeClr val="tx1"/>
                </a:solidFill>
                <a:latin typeface="+mn-lt"/>
                <a:ea typeface="+mn-ea"/>
                <a:cs typeface="+mn-cs"/>
              </a:rPr>
              <a:t> flows). </a:t>
            </a:r>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xfrm>
            <a:off x="710573" y="4860393"/>
            <a:ext cx="5678154" cy="4605226"/>
          </a:xfrm>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(Set B tables which use the perturbed </a:t>
            </a:r>
            <a:r>
              <a:rPr lang="en-US" sz="1200" kern="1200" dirty="0" err="1" smtClean="0">
                <a:solidFill>
                  <a:schemeClr val="tx1"/>
                </a:solidFill>
                <a:latin typeface="+mn-lt"/>
                <a:ea typeface="+mn-ea"/>
                <a:cs typeface="+mn-cs"/>
              </a:rPr>
              <a:t>microdata</a:t>
            </a:r>
            <a:r>
              <a:rPr lang="en-US" sz="1200" kern="1200" dirty="0" smtClean="0">
                <a:solidFill>
                  <a:schemeClr val="tx1"/>
                </a:solidFill>
                <a:latin typeface="+mn-lt"/>
                <a:ea typeface="+mn-ea"/>
                <a:cs typeface="+mn-cs"/>
              </a:rPr>
              <a:t> are not subject to the suppression rules.)</a:t>
            </a:r>
          </a:p>
          <a:p>
            <a:endParaRPr lang="en-US" dirty="0" smtClean="0"/>
          </a:p>
        </p:txBody>
      </p:sp>
      <p:sp>
        <p:nvSpPr>
          <p:cNvPr id="62468" name="Slide Number Placeholder 3"/>
          <p:cNvSpPr txBox="1">
            <a:spLocks noGrp="1"/>
          </p:cNvSpPr>
          <p:nvPr/>
        </p:nvSpPr>
        <p:spPr bwMode="auto">
          <a:xfrm>
            <a:off x="4020687" y="9720785"/>
            <a:ext cx="3077006" cy="512081"/>
          </a:xfrm>
          <a:prstGeom prst="rect">
            <a:avLst/>
          </a:prstGeom>
          <a:noFill/>
          <a:ln w="9525">
            <a:noFill/>
            <a:miter lim="800000"/>
            <a:headEnd/>
            <a:tailEnd/>
          </a:ln>
        </p:spPr>
        <p:txBody>
          <a:bodyPr lIns="98698" tIns="49349" rIns="98698" bIns="49349" anchor="b"/>
          <a:lstStyle/>
          <a:p>
            <a:pPr algn="r" eaLnBrk="0" hangingPunct="0"/>
            <a:fld id="{ACEA1608-14CF-4480-B098-5E38431CE554}" type="slidenum">
              <a:rPr lang="en-US" sz="1300"/>
              <a:pPr algn="r" eaLnBrk="0" hangingPunct="0"/>
              <a:t>11</a:t>
            </a:fld>
            <a:endParaRPr lang="en-US"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D4D6FEA8-DF19-46C6-AC40-84F99BAAA845}" type="slidenum">
              <a:rPr lang="en-US" smtClean="0"/>
              <a:pPr/>
              <a:t>12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offer more flexibility to the user</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l="-1000" t="-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03787"/>
            <a:ext cx="77724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2273812"/>
            <a:ext cx="6400800" cy="744794"/>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hasCustomPrompt="1"/>
          </p:nvPr>
        </p:nvSpPr>
        <p:spPr>
          <a:xfrm>
            <a:off x="1371600" y="3613859"/>
            <a:ext cx="6400800" cy="360823"/>
          </a:xfrm>
        </p:spPr>
        <p:txBody>
          <a:bodyPr wrap="none">
            <a:noAutofit/>
          </a:bodyPr>
          <a:lstStyle>
            <a:lvl1pPr marL="0" indent="0">
              <a:buFontTx/>
              <a:buNone/>
              <a:defRPr sz="1800" b="1" baseline="0"/>
            </a:lvl1pPr>
            <a:lvl2pPr>
              <a:buFontTx/>
              <a:buNone/>
              <a:defRPr/>
            </a:lvl2pPr>
            <a:lvl3pPr>
              <a:buFontTx/>
              <a:buNone/>
              <a:defRPr/>
            </a:lvl3pPr>
            <a:lvl4pPr>
              <a:buFontTx/>
              <a:buNone/>
              <a:defRPr/>
            </a:lvl4pPr>
            <a:lvl5pPr>
              <a:buFontTx/>
              <a:buNone/>
              <a:defRPr/>
            </a:lvl5pPr>
          </a:lstStyle>
          <a:p>
            <a:pPr lvl="0"/>
            <a:r>
              <a:rPr lang="en-US" dirty="0" smtClean="0"/>
              <a:t>Name Here</a:t>
            </a:r>
            <a:endParaRPr lang="en-US" dirty="0"/>
          </a:p>
        </p:txBody>
      </p:sp>
      <p:sp>
        <p:nvSpPr>
          <p:cNvPr id="9" name="Text Placeholder 7"/>
          <p:cNvSpPr>
            <a:spLocks noGrp="1"/>
          </p:cNvSpPr>
          <p:nvPr>
            <p:ph type="body" sz="quarter" idx="11" hasCustomPrompt="1"/>
          </p:nvPr>
        </p:nvSpPr>
        <p:spPr>
          <a:xfrm>
            <a:off x="1371600" y="4564171"/>
            <a:ext cx="6400800" cy="360823"/>
          </a:xfrm>
        </p:spPr>
        <p:txBody>
          <a:bodyPr wrap="none">
            <a:noAutofit/>
          </a:bodyPr>
          <a:lstStyle>
            <a:lvl1pPr marL="0" indent="0">
              <a:buFontTx/>
              <a:buNone/>
              <a:defRPr sz="1800" b="1" baseline="0"/>
            </a:lvl1pPr>
            <a:lvl2pPr>
              <a:buFontTx/>
              <a:buNone/>
              <a:defRPr/>
            </a:lvl2pPr>
            <a:lvl3pPr>
              <a:buFontTx/>
              <a:buNone/>
              <a:defRPr/>
            </a:lvl3pPr>
            <a:lvl4pPr>
              <a:buFontTx/>
              <a:buNone/>
              <a:defRPr/>
            </a:lvl4pPr>
            <a:lvl5pPr>
              <a:buFontTx/>
              <a:buNone/>
              <a:defRPr/>
            </a:lvl5pPr>
          </a:lstStyle>
          <a:p>
            <a:pPr lvl="0"/>
            <a:r>
              <a:rPr lang="en-US" dirty="0" smtClean="0"/>
              <a:t>Presented by</a:t>
            </a:r>
            <a:endParaRPr lang="en-US" dirty="0"/>
          </a:p>
        </p:txBody>
      </p:sp>
      <p:sp>
        <p:nvSpPr>
          <p:cNvPr id="10" name="Text Placeholder 7"/>
          <p:cNvSpPr>
            <a:spLocks noGrp="1"/>
          </p:cNvSpPr>
          <p:nvPr>
            <p:ph type="body" sz="quarter" idx="12" hasCustomPrompt="1"/>
          </p:nvPr>
        </p:nvSpPr>
        <p:spPr>
          <a:xfrm>
            <a:off x="1371600" y="5939656"/>
            <a:ext cx="6400800" cy="360823"/>
          </a:xfrm>
        </p:spPr>
        <p:txBody>
          <a:bodyPr wrap="none">
            <a:noAutofit/>
          </a:bodyPr>
          <a:lstStyle>
            <a:lvl1pPr marL="0" indent="0">
              <a:buFontTx/>
              <a:buNone/>
              <a:defRPr sz="1400" b="1" baseline="0"/>
            </a:lvl1pPr>
            <a:lvl2pPr>
              <a:buFontTx/>
              <a:buNone/>
              <a:defRPr/>
            </a:lvl2pPr>
            <a:lvl3pPr>
              <a:buFontTx/>
              <a:buNone/>
              <a:defRPr/>
            </a:lvl3pPr>
            <a:lvl4pPr>
              <a:buFontTx/>
              <a:buNone/>
              <a:defRPr/>
            </a:lvl4pPr>
            <a:lvl5pPr>
              <a:buFontTx/>
              <a:buNone/>
              <a:defRPr/>
            </a:lvl5pPr>
          </a:lstStyle>
          <a:p>
            <a:pPr lvl="0"/>
            <a:r>
              <a:rPr lang="en-US" dirty="0" smtClean="0"/>
              <a:t>Date</a:t>
            </a:r>
            <a:endParaRPr lang="en-US" dirty="0"/>
          </a:p>
        </p:txBody>
      </p:sp>
      <p:sp>
        <p:nvSpPr>
          <p:cNvPr id="7" name="TextBox 6"/>
          <p:cNvSpPr txBox="1"/>
          <p:nvPr/>
        </p:nvSpPr>
        <p:spPr>
          <a:xfrm>
            <a:off x="1371600" y="3311525"/>
            <a:ext cx="6400800" cy="307777"/>
          </a:xfrm>
          <a:prstGeom prst="rect">
            <a:avLst/>
          </a:prstGeom>
        </p:spPr>
        <p:txBody>
          <a:bodyPr vert="horz" wrap="none" lIns="91440" tIns="45720" rIns="91440" bIns="45720" rtlCol="0">
            <a:noAutofit/>
          </a:bodyPr>
          <a:lstStyle/>
          <a:p>
            <a:pPr marL="0" lvl="0" indent="0" algn="l" defTabSz="914400" rtl="0" eaLnBrk="1" latinLnBrk="0" hangingPunct="1">
              <a:spcBef>
                <a:spcPct val="20000"/>
              </a:spcBef>
              <a:buSzPct val="75000"/>
              <a:buFontTx/>
              <a:buNone/>
            </a:pPr>
            <a:r>
              <a:rPr lang="en-US" sz="1400" b="1" kern="1200" baseline="0" dirty="0" smtClean="0">
                <a:solidFill>
                  <a:schemeClr val="tx1"/>
                </a:solidFill>
                <a:latin typeface="+mn-lt"/>
                <a:ea typeface="+mn-ea"/>
                <a:cs typeface="+mn-cs"/>
              </a:rPr>
              <a:t>Presented to:</a:t>
            </a:r>
            <a:endParaRPr lang="en-US" sz="1400" b="1" kern="1200" baseline="0" dirty="0">
              <a:solidFill>
                <a:schemeClr val="tx1"/>
              </a:solidFill>
              <a:latin typeface="+mn-lt"/>
              <a:ea typeface="+mn-ea"/>
              <a:cs typeface="+mn-cs"/>
            </a:endParaRPr>
          </a:p>
        </p:txBody>
      </p:sp>
      <p:sp>
        <p:nvSpPr>
          <p:cNvPr id="11" name="TextBox 10"/>
          <p:cNvSpPr txBox="1"/>
          <p:nvPr/>
        </p:nvSpPr>
        <p:spPr>
          <a:xfrm>
            <a:off x="1371600" y="4282459"/>
            <a:ext cx="6400800" cy="307777"/>
          </a:xfrm>
          <a:prstGeom prst="rect">
            <a:avLst/>
          </a:prstGeom>
        </p:spPr>
        <p:txBody>
          <a:bodyPr vert="horz" wrap="none" lIns="91440" tIns="45720" rIns="91440" bIns="45720" rtlCol="0">
            <a:noAutofit/>
          </a:bodyPr>
          <a:lstStyle/>
          <a:p>
            <a:pPr marL="0" lvl="0" indent="0" algn="l" defTabSz="914400" rtl="0" eaLnBrk="1" latinLnBrk="0" hangingPunct="1">
              <a:spcBef>
                <a:spcPct val="20000"/>
              </a:spcBef>
              <a:buSzPct val="75000"/>
              <a:buFontTx/>
              <a:buNone/>
            </a:pPr>
            <a:r>
              <a:rPr lang="en-US" sz="1400" b="1" kern="1200" baseline="0" dirty="0" smtClean="0">
                <a:solidFill>
                  <a:schemeClr val="tx1"/>
                </a:solidFill>
                <a:latin typeface="+mn-lt"/>
                <a:ea typeface="+mn-ea"/>
                <a:cs typeface="+mn-cs"/>
              </a:rPr>
              <a:t>Presented by:</a:t>
            </a:r>
            <a:endParaRPr lang="en-US" sz="1400" b="1" kern="1200" baseline="0" dirty="0">
              <a:solidFill>
                <a:schemeClr val="tx1"/>
              </a:solidFill>
              <a:latin typeface="+mn-lt"/>
              <a:ea typeface="+mn-ea"/>
              <a:cs typeface="+mn-cs"/>
            </a:endParaRPr>
          </a:p>
        </p:txBody>
      </p:sp>
      <p:sp>
        <p:nvSpPr>
          <p:cNvPr id="12" name="TextBox 11"/>
          <p:cNvSpPr txBox="1"/>
          <p:nvPr/>
        </p:nvSpPr>
        <p:spPr>
          <a:xfrm>
            <a:off x="2615381" y="6454361"/>
            <a:ext cx="6400800" cy="307777"/>
          </a:xfrm>
          <a:prstGeom prst="rect">
            <a:avLst/>
          </a:prstGeom>
        </p:spPr>
        <p:txBody>
          <a:bodyPr vert="horz" wrap="none" lIns="91440" tIns="45720" rIns="91440" bIns="45720" rtlCol="0">
            <a:noAutofit/>
          </a:bodyPr>
          <a:lstStyle/>
          <a:p>
            <a:pPr marL="0" lvl="0" indent="0" algn="r" defTabSz="914400" rtl="0" eaLnBrk="1" latinLnBrk="0" hangingPunct="1">
              <a:spcBef>
                <a:spcPct val="20000"/>
              </a:spcBef>
              <a:buSzPct val="75000"/>
              <a:buFontTx/>
              <a:buNone/>
            </a:pPr>
            <a:r>
              <a:rPr lang="en-US" sz="1400" b="1" kern="1200" baseline="0" dirty="0" smtClean="0">
                <a:solidFill>
                  <a:schemeClr val="tx1"/>
                </a:solidFill>
                <a:latin typeface="+mn-lt"/>
                <a:ea typeface="+mn-ea"/>
                <a:cs typeface="+mn-cs"/>
              </a:rPr>
              <a:t>Transportation leadership you can trust.</a:t>
            </a:r>
            <a:endParaRPr lang="en-US" sz="1400" b="1" kern="1200" baseline="0" dirty="0">
              <a:solidFill>
                <a:schemeClr val="tx1"/>
              </a:solidFill>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D3658A7-9865-4992-B0E6-7E801D7B15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42304"/>
            <a:ext cx="7772400" cy="744793"/>
          </a:xfrm>
        </p:spPr>
        <p:txBody>
          <a:bodyPr anchor="t">
            <a:normAutofit/>
          </a:bodyPr>
          <a:lstStyle>
            <a:lvl1pPr algn="ctr">
              <a:defRPr sz="3600" b="1" cap="all"/>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7D3658A7-9865-4992-B0E6-7E801D7B15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D3658A7-9865-4992-B0E6-7E801D7B15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D3658A7-9865-4992-B0E6-7E801D7B15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3658A7-9865-4992-B0E6-7E801D7B15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2168" y="274638"/>
            <a:ext cx="774290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2168" y="1600200"/>
            <a:ext cx="7742903"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796548" y="635635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7D3658A7-9865-4992-B0E6-7E801D7B15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ts val="3000"/>
        </a:spcBef>
        <a:buSzPct val="75000"/>
        <a:buFontTx/>
        <a:buBlip>
          <a:blip r:embed="rId8"/>
        </a:buBlip>
        <a:defRPr sz="3200" kern="1200">
          <a:solidFill>
            <a:schemeClr val="tx1"/>
          </a:solidFill>
          <a:latin typeface="+mn-lt"/>
          <a:ea typeface="+mn-ea"/>
          <a:cs typeface="+mn-cs"/>
        </a:defRPr>
      </a:lvl1pPr>
      <a:lvl2pPr marL="742950" indent="-285750" algn="l" defTabSz="914400" rtl="0" eaLnBrk="1" latinLnBrk="0" hangingPunct="1">
        <a:spcBef>
          <a:spcPts val="1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5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5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5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ctpp.transportation.org/Pages/3yrdas.aspx"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hyperlink" Target="http://ctpp.transportation.org/Documents/CTPP_custom_tabulations_based_on_3yracs2006_2008.xls"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tpp.transportation.org/" TargetMode="External"/><Relationship Id="rId2" Type="http://schemas.openxmlformats.org/officeDocument/2006/relationships/hyperlink" Target="http://www.edthefed.com/presentations/significance%20testing.ppt"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tpp.transportation.or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trbcensus.com/"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trbcensus.com/newsletters.html" TargetMode="External"/><Relationship Id="rId2" Type="http://schemas.openxmlformats.org/officeDocument/2006/relationships/hyperlink" Target="http://www.fhwa.dot.gov/ctpp/status.htm"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ctpp.transportatio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normAutofit/>
          </a:bodyPr>
          <a:lstStyle/>
          <a:p>
            <a:r>
              <a:rPr lang="en-US" dirty="0" smtClean="0"/>
              <a:t>Five-year </a:t>
            </a:r>
            <a:r>
              <a:rPr lang="en-US" dirty="0" err="1" smtClean="0"/>
              <a:t>CTPP</a:t>
            </a:r>
            <a:r>
              <a:rPr lang="en-US" dirty="0" smtClean="0"/>
              <a:t> Data Product </a:t>
            </a:r>
          </a:p>
        </p:txBody>
      </p:sp>
      <p:sp>
        <p:nvSpPr>
          <p:cNvPr id="6147" name="Text Placeholder 3"/>
          <p:cNvSpPr>
            <a:spLocks noGrp="1"/>
          </p:cNvSpPr>
          <p:nvPr>
            <p:ph type="body" sz="quarter" idx="10"/>
          </p:nvPr>
        </p:nvSpPr>
        <p:spPr/>
        <p:txBody>
          <a:bodyPr/>
          <a:lstStyle/>
          <a:p>
            <a:r>
              <a:rPr lang="en-US" dirty="0" smtClean="0"/>
              <a:t>14</a:t>
            </a:r>
            <a:r>
              <a:rPr lang="en-US" baseline="30000" dirty="0" smtClean="0"/>
              <a:t>th</a:t>
            </a:r>
            <a:r>
              <a:rPr lang="en-US" dirty="0" smtClean="0"/>
              <a:t> Transportation Planning Applications Conference	</a:t>
            </a:r>
          </a:p>
        </p:txBody>
      </p:sp>
      <p:sp>
        <p:nvSpPr>
          <p:cNvPr id="6148" name="Text Placeholder 4"/>
          <p:cNvSpPr>
            <a:spLocks noGrp="1"/>
          </p:cNvSpPr>
          <p:nvPr>
            <p:ph type="body" sz="quarter" idx="11"/>
          </p:nvPr>
        </p:nvSpPr>
        <p:spPr/>
        <p:txBody>
          <a:bodyPr/>
          <a:lstStyle/>
          <a:p>
            <a:r>
              <a:rPr lang="en-US" dirty="0" smtClean="0"/>
              <a:t>Liang Long</a:t>
            </a:r>
          </a:p>
          <a:p>
            <a:endParaRPr lang="en-US" dirty="0" smtClean="0"/>
          </a:p>
        </p:txBody>
      </p:sp>
      <p:sp>
        <p:nvSpPr>
          <p:cNvPr id="6149" name="Text Placeholder 5"/>
          <p:cNvSpPr>
            <a:spLocks noGrp="1"/>
          </p:cNvSpPr>
          <p:nvPr>
            <p:ph type="body" sz="quarter" idx="12"/>
          </p:nvPr>
        </p:nvSpPr>
        <p:spPr>
          <a:xfrm>
            <a:off x="1371600" y="5759244"/>
            <a:ext cx="6400800" cy="360823"/>
          </a:xfrm>
        </p:spPr>
        <p:txBody>
          <a:bodyPr/>
          <a:lstStyle/>
          <a:p>
            <a:r>
              <a:rPr lang="en-US" dirty="0" smtClean="0"/>
              <a:t>May 5, 2013</a:t>
            </a:r>
          </a:p>
        </p:txBody>
      </p:sp>
      <p:sp>
        <p:nvSpPr>
          <p:cNvPr id="6" name="Text Placeholder 5"/>
          <p:cNvSpPr txBox="1">
            <a:spLocks/>
          </p:cNvSpPr>
          <p:nvPr/>
        </p:nvSpPr>
        <p:spPr>
          <a:xfrm>
            <a:off x="1371600" y="5398421"/>
            <a:ext cx="6400800" cy="360823"/>
          </a:xfrm>
          <a:prstGeom prst="rect">
            <a:avLst/>
          </a:prstGeom>
        </p:spPr>
        <p:txBody>
          <a:bodyPr vert="horz" wrap="none" lIns="91440" tIns="45720" rIns="91440" bIns="45720" rtlCol="0">
            <a:noAutofit/>
          </a:bodyPr>
          <a:lstStyle/>
          <a:p>
            <a:pPr marL="0" marR="0" lvl="0" indent="0" algn="l" defTabSz="914400" rtl="0" eaLnBrk="1" fontAlgn="auto" latinLnBrk="0" hangingPunct="1">
              <a:lnSpc>
                <a:spcPct val="100000"/>
              </a:lnSpc>
              <a:spcBef>
                <a:spcPts val="3000"/>
              </a:spcBef>
              <a:spcAft>
                <a:spcPts val="0"/>
              </a:spcAft>
              <a:buClrTx/>
              <a:buSzPct val="75000"/>
              <a:buFontTx/>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Columbus, OH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5916613" y="952500"/>
            <a:ext cx="3073400" cy="4117975"/>
          </a:xfrm>
          <a:prstGeom prst="rect">
            <a:avLst/>
          </a:prstGeom>
          <a:noFill/>
          <a:ln w="9525">
            <a:noFill/>
            <a:miter lim="800000"/>
            <a:headEnd/>
            <a:tailEnd/>
          </a:ln>
        </p:spPr>
        <p:txBody>
          <a:bodyPr>
            <a:spAutoFit/>
          </a:bodyPr>
          <a:lstStyle/>
          <a:p>
            <a:pPr marL="58738" indent="-58738" algn="l">
              <a:lnSpc>
                <a:spcPct val="90000"/>
              </a:lnSpc>
              <a:spcBef>
                <a:spcPct val="40000"/>
              </a:spcBef>
              <a:buClr>
                <a:srgbClr val="FF0000"/>
              </a:buClr>
              <a:buFont typeface="Arial" charset="0"/>
              <a:buChar char="●"/>
            </a:pPr>
            <a:r>
              <a:rPr lang="en-US" sz="2400" b="1"/>
              <a:t> Asymmetrical  Flows </a:t>
            </a:r>
            <a:r>
              <a:rPr lang="en-US" b="1">
                <a:solidFill>
                  <a:srgbClr val="FF0000"/>
                </a:solidFill>
              </a:rPr>
              <a:t>(in red)</a:t>
            </a:r>
          </a:p>
          <a:p>
            <a:pPr marL="58738" indent="-58738" algn="l">
              <a:lnSpc>
                <a:spcPct val="90000"/>
              </a:lnSpc>
              <a:spcBef>
                <a:spcPct val="40000"/>
              </a:spcBef>
              <a:buClr>
                <a:srgbClr val="FF0000"/>
              </a:buClr>
              <a:buFont typeface="Arial" charset="0"/>
              <a:buChar char="●"/>
            </a:pPr>
            <a:r>
              <a:rPr lang="en-US" sz="2400" b="1"/>
              <a:t> </a:t>
            </a:r>
            <a:r>
              <a:rPr lang="en-US" sz="2000" b="1"/>
              <a:t>Small Areas defined by MPOs in MPO areas and States Elsewhere</a:t>
            </a:r>
          </a:p>
          <a:p>
            <a:pPr marL="58738" indent="-58738" algn="l">
              <a:lnSpc>
                <a:spcPct val="90000"/>
              </a:lnSpc>
              <a:spcBef>
                <a:spcPct val="40000"/>
              </a:spcBef>
              <a:buClr>
                <a:srgbClr val="FF0000"/>
              </a:buClr>
              <a:buFont typeface="Arial" charset="0"/>
              <a:buChar char="●"/>
            </a:pPr>
            <a:r>
              <a:rPr lang="en-US" sz="2400" b="1"/>
              <a:t> </a:t>
            </a:r>
            <a:r>
              <a:rPr lang="en-US" sz="2000" b="1"/>
              <a:t>Tracts are Defaults for Small Areas</a:t>
            </a:r>
          </a:p>
          <a:p>
            <a:pPr marL="58738" indent="-58738" algn="l">
              <a:lnSpc>
                <a:spcPct val="90000"/>
              </a:lnSpc>
              <a:spcBef>
                <a:spcPct val="40000"/>
              </a:spcBef>
              <a:buClr>
                <a:srgbClr val="FF0000"/>
              </a:buClr>
              <a:buFont typeface="Arial" charset="0"/>
              <a:buChar char="●"/>
            </a:pPr>
            <a:r>
              <a:rPr lang="en-US" sz="2400" b="1"/>
              <a:t> </a:t>
            </a:r>
            <a:r>
              <a:rPr lang="en-US" sz="2000" b="1"/>
              <a:t>Default TADs defined by  AASHTO</a:t>
            </a:r>
          </a:p>
          <a:p>
            <a:pPr marL="58738" indent="-58738" algn="l">
              <a:lnSpc>
                <a:spcPct val="90000"/>
              </a:lnSpc>
              <a:spcBef>
                <a:spcPct val="40000"/>
              </a:spcBef>
              <a:buClr>
                <a:srgbClr val="FF0000"/>
              </a:buClr>
              <a:buFont typeface="Arial" charset="0"/>
              <a:buChar char="●"/>
            </a:pPr>
            <a:r>
              <a:rPr lang="en-US" sz="2400" b="1"/>
              <a:t>UZA tables for Part 1 ONLY</a:t>
            </a:r>
          </a:p>
        </p:txBody>
      </p:sp>
      <p:sp>
        <p:nvSpPr>
          <p:cNvPr id="2051" name="Text Box 4"/>
          <p:cNvSpPr txBox="1">
            <a:spLocks noChangeArrowheads="1"/>
          </p:cNvSpPr>
          <p:nvPr/>
        </p:nvSpPr>
        <p:spPr bwMode="auto">
          <a:xfrm>
            <a:off x="0" y="141288"/>
            <a:ext cx="9144000" cy="646331"/>
          </a:xfrm>
          <a:prstGeom prst="rect">
            <a:avLst/>
          </a:prstGeom>
          <a:noFill/>
          <a:ln w="9525" algn="ctr">
            <a:noFill/>
            <a:miter lim="800000"/>
            <a:headEnd/>
            <a:tailEnd/>
          </a:ln>
        </p:spPr>
        <p:txBody>
          <a:bodyPr>
            <a:spAutoFit/>
          </a:bodyPr>
          <a:lstStyle/>
          <a:p>
            <a:pPr algn="l">
              <a:spcBef>
                <a:spcPct val="50000"/>
              </a:spcBef>
            </a:pPr>
            <a:r>
              <a:rPr lang="en-US" sz="3200" b="1" dirty="0">
                <a:solidFill>
                  <a:srgbClr val="FF0000"/>
                </a:solidFill>
              </a:rPr>
              <a:t>     </a:t>
            </a:r>
            <a:r>
              <a:rPr lang="en-US" sz="3600" dirty="0">
                <a:solidFill>
                  <a:schemeClr val="tx2"/>
                </a:solidFill>
                <a:latin typeface="+mj-lt"/>
                <a:ea typeface="+mj-ea"/>
                <a:cs typeface="+mj-cs"/>
              </a:rPr>
              <a:t>5-year</a:t>
            </a:r>
            <a:r>
              <a:rPr lang="en-US" sz="3200" b="1" dirty="0">
                <a:solidFill>
                  <a:srgbClr val="FF0000"/>
                </a:solidFill>
              </a:rPr>
              <a:t> </a:t>
            </a:r>
            <a:r>
              <a:rPr lang="en-US" sz="3600" dirty="0">
                <a:solidFill>
                  <a:schemeClr val="tx2"/>
                </a:solidFill>
                <a:latin typeface="+mj-lt"/>
                <a:ea typeface="+mj-ea"/>
                <a:cs typeface="+mj-cs"/>
              </a:rPr>
              <a:t>Geography</a:t>
            </a:r>
            <a:r>
              <a:rPr lang="en-US" sz="3200" b="1" dirty="0">
                <a:solidFill>
                  <a:srgbClr val="FF0000"/>
                </a:solidFill>
              </a:rPr>
              <a:t> </a:t>
            </a:r>
            <a:r>
              <a:rPr lang="en-US" sz="3600" dirty="0">
                <a:solidFill>
                  <a:schemeClr val="tx2"/>
                </a:solidFill>
                <a:latin typeface="+mj-lt"/>
                <a:ea typeface="+mj-ea"/>
                <a:cs typeface="+mj-cs"/>
              </a:rPr>
              <a:t>and</a:t>
            </a:r>
            <a:r>
              <a:rPr lang="en-US" sz="3200" b="1" dirty="0">
                <a:solidFill>
                  <a:srgbClr val="FF0000"/>
                </a:solidFill>
              </a:rPr>
              <a:t> </a:t>
            </a:r>
            <a:r>
              <a:rPr lang="en-US" sz="3600" dirty="0">
                <a:solidFill>
                  <a:schemeClr val="tx2"/>
                </a:solidFill>
                <a:latin typeface="+mj-lt"/>
                <a:ea typeface="+mj-ea"/>
                <a:cs typeface="+mj-cs"/>
              </a:rPr>
              <a:t>Flows</a:t>
            </a:r>
          </a:p>
        </p:txBody>
      </p:sp>
      <p:pic>
        <p:nvPicPr>
          <p:cNvPr id="2052" name="Picture 5"/>
          <p:cNvPicPr>
            <a:picLocks noChangeAspect="1" noChangeArrowheads="1"/>
          </p:cNvPicPr>
          <p:nvPr/>
        </p:nvPicPr>
        <p:blipFill>
          <a:blip r:embed="rId3" cstate="print"/>
          <a:srcRect/>
          <a:stretch>
            <a:fillRect/>
          </a:stretch>
        </p:blipFill>
        <p:spPr bwMode="auto">
          <a:xfrm>
            <a:off x="250825" y="1009650"/>
            <a:ext cx="5611813" cy="5187950"/>
          </a:xfrm>
          <a:prstGeom prst="rect">
            <a:avLst/>
          </a:prstGeom>
          <a:noFill/>
          <a:ln w="9525" algn="ctr">
            <a:noFill/>
            <a:miter lim="800000"/>
            <a:headEnd/>
            <a:tailEnd/>
          </a:ln>
          <a:effectLst/>
        </p:spPr>
      </p:pic>
      <p:pic>
        <p:nvPicPr>
          <p:cNvPr id="2053" name="Picture 6"/>
          <p:cNvPicPr>
            <a:picLocks noChangeAspect="1" noChangeArrowheads="1"/>
          </p:cNvPicPr>
          <p:nvPr/>
        </p:nvPicPr>
        <p:blipFill>
          <a:blip r:embed="rId4" cstate="print"/>
          <a:srcRect/>
          <a:stretch>
            <a:fillRect/>
          </a:stretch>
        </p:blipFill>
        <p:spPr bwMode="auto">
          <a:xfrm>
            <a:off x="6704013" y="5106988"/>
            <a:ext cx="1296987" cy="12604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81000" y="228600"/>
            <a:ext cx="8458200" cy="646331"/>
          </a:xfrm>
          <a:prstGeom prst="rect">
            <a:avLst/>
          </a:prstGeom>
          <a:noFill/>
          <a:ln w="9525">
            <a:noFill/>
            <a:miter lim="800000"/>
            <a:headEnd/>
            <a:tailEnd/>
          </a:ln>
        </p:spPr>
        <p:txBody>
          <a:bodyPr>
            <a:spAutoFit/>
          </a:bodyPr>
          <a:lstStyle/>
          <a:p>
            <a:pPr algn="l">
              <a:spcBef>
                <a:spcPct val="50000"/>
              </a:spcBef>
            </a:pPr>
            <a:r>
              <a:rPr lang="en-US" sz="3600" dirty="0" smtClean="0">
                <a:solidFill>
                  <a:schemeClr val="tx2"/>
                </a:solidFill>
                <a:latin typeface="+mj-lt"/>
                <a:ea typeface="+mj-ea"/>
                <a:cs typeface="+mj-cs"/>
              </a:rPr>
              <a:t>Modeled and Actual Flows</a:t>
            </a:r>
          </a:p>
        </p:txBody>
      </p:sp>
      <p:sp>
        <p:nvSpPr>
          <p:cNvPr id="47107" name="Rectangle 5"/>
          <p:cNvSpPr>
            <a:spLocks noChangeArrowheads="1"/>
          </p:cNvSpPr>
          <p:nvPr/>
        </p:nvSpPr>
        <p:spPr bwMode="auto">
          <a:xfrm>
            <a:off x="1054980" y="4089400"/>
            <a:ext cx="8353425" cy="1384300"/>
          </a:xfrm>
          <a:prstGeom prst="rect">
            <a:avLst/>
          </a:prstGeom>
          <a:noFill/>
          <a:ln w="9525">
            <a:noFill/>
            <a:miter lim="800000"/>
            <a:headEnd/>
            <a:tailEnd/>
          </a:ln>
        </p:spPr>
        <p:txBody>
          <a:bodyPr>
            <a:spAutoFit/>
          </a:bodyPr>
          <a:lstStyle/>
          <a:p>
            <a:r>
              <a:rPr lang="en-US" sz="2800" b="1" dirty="0" err="1">
                <a:solidFill>
                  <a:srgbClr val="0000FF"/>
                </a:solidFill>
              </a:rPr>
              <a:t>NCHRP</a:t>
            </a:r>
            <a:r>
              <a:rPr lang="en-US" sz="2800" b="1" dirty="0">
                <a:solidFill>
                  <a:srgbClr val="0000FF"/>
                </a:solidFill>
              </a:rPr>
              <a:t> 08-79</a:t>
            </a:r>
            <a:r>
              <a:rPr lang="en-US" sz="2800" b="1" dirty="0"/>
              <a:t> </a:t>
            </a:r>
            <a:r>
              <a:rPr lang="en-US" sz="2800" b="1" dirty="0" smtClean="0"/>
              <a:t> </a:t>
            </a:r>
            <a:r>
              <a:rPr lang="en-US" sz="2800" b="1" dirty="0"/>
              <a:t/>
            </a:r>
            <a:br>
              <a:rPr lang="en-US" sz="2800" b="1" dirty="0"/>
            </a:br>
            <a:r>
              <a:rPr lang="en-US" sz="2800" b="1" dirty="0"/>
              <a:t>Producing Transportation Data Products from the ACS that Comply With Disclosure Rules </a:t>
            </a:r>
            <a:endParaRPr lang="en-US" sz="2800" dirty="0"/>
          </a:p>
        </p:txBody>
      </p:sp>
      <p:sp>
        <p:nvSpPr>
          <p:cNvPr id="47108" name="Rectangle 6"/>
          <p:cNvSpPr>
            <a:spLocks noChangeArrowheads="1"/>
          </p:cNvSpPr>
          <p:nvPr/>
        </p:nvSpPr>
        <p:spPr bwMode="auto">
          <a:xfrm>
            <a:off x="539750" y="1200839"/>
            <a:ext cx="8121650" cy="2548390"/>
          </a:xfrm>
          <a:prstGeom prst="rect">
            <a:avLst/>
          </a:prstGeom>
          <a:noFill/>
          <a:ln w="9525">
            <a:noFill/>
            <a:miter lim="800000"/>
            <a:headEnd/>
            <a:tailEnd/>
          </a:ln>
        </p:spPr>
        <p:txBody>
          <a:bodyPr>
            <a:spAutoFit/>
          </a:bodyPr>
          <a:lstStyle/>
          <a:p>
            <a:pPr algn="l">
              <a:lnSpc>
                <a:spcPct val="90000"/>
              </a:lnSpc>
              <a:spcAft>
                <a:spcPts val="1200"/>
              </a:spcAft>
            </a:pPr>
            <a:r>
              <a:rPr lang="en-US" sz="3200" b="1" dirty="0" smtClean="0">
                <a:solidFill>
                  <a:srgbClr val="0000FF"/>
                </a:solidFill>
              </a:rPr>
              <a:t>Set A and Set B Tables</a:t>
            </a:r>
          </a:p>
          <a:p>
            <a:pPr algn="l">
              <a:lnSpc>
                <a:spcPct val="90000"/>
              </a:lnSpc>
              <a:spcAft>
                <a:spcPts val="1200"/>
              </a:spcAft>
            </a:pPr>
            <a:r>
              <a:rPr lang="en-US" sz="2800" b="1" dirty="0" smtClean="0"/>
              <a:t>Set A: Non-Disclosure proofed </a:t>
            </a:r>
            <a:r>
              <a:rPr lang="en-US" sz="2800" b="1" dirty="0" err="1" smtClean="0"/>
              <a:t>microdata</a:t>
            </a:r>
            <a:endParaRPr lang="en-US" sz="2800" b="1" dirty="0" smtClean="0"/>
          </a:p>
          <a:p>
            <a:pPr algn="l">
              <a:lnSpc>
                <a:spcPct val="90000"/>
              </a:lnSpc>
              <a:spcAft>
                <a:spcPts val="1200"/>
              </a:spcAft>
            </a:pPr>
            <a:r>
              <a:rPr lang="en-US" sz="2800" b="1" dirty="0" smtClean="0"/>
              <a:t>Set B: Disclosure proofed </a:t>
            </a:r>
            <a:r>
              <a:rPr lang="en-US" sz="2800" b="1" dirty="0" err="1" smtClean="0"/>
              <a:t>microdata</a:t>
            </a:r>
            <a:endParaRPr lang="en-US" sz="2800" b="1" dirty="0" smtClean="0"/>
          </a:p>
          <a:p>
            <a:pPr algn="l">
              <a:lnSpc>
                <a:spcPct val="90000"/>
              </a:lnSpc>
              <a:spcAft>
                <a:spcPts val="1200"/>
              </a:spcAft>
            </a:pPr>
            <a:r>
              <a:rPr lang="en-US" sz="2800" b="1" dirty="0" smtClean="0"/>
              <a:t>When using both, row and column totals won’t match for the same population and geographies</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228600"/>
            <a:ext cx="8458200" cy="2015936"/>
          </a:xfrm>
          <a:prstGeom prst="rect">
            <a:avLst/>
          </a:prstGeom>
          <a:noFill/>
          <a:ln w="9525">
            <a:noFill/>
            <a:miter lim="800000"/>
            <a:headEnd/>
            <a:tailEnd/>
          </a:ln>
        </p:spPr>
        <p:txBody>
          <a:bodyPr>
            <a:spAutoFit/>
          </a:bodyPr>
          <a:lstStyle/>
          <a:p>
            <a:pPr>
              <a:spcBef>
                <a:spcPct val="50000"/>
              </a:spcBef>
            </a:pPr>
            <a:r>
              <a:rPr lang="en-US" sz="3600" dirty="0">
                <a:solidFill>
                  <a:schemeClr val="tx2"/>
                </a:solidFill>
                <a:latin typeface="+mj-lt"/>
                <a:ea typeface="+mj-ea"/>
                <a:cs typeface="+mj-cs"/>
              </a:rPr>
              <a:t>3-year </a:t>
            </a:r>
            <a:r>
              <a:rPr lang="en-US" sz="3600" dirty="0" err="1">
                <a:solidFill>
                  <a:schemeClr val="tx2"/>
                </a:solidFill>
                <a:latin typeface="+mj-lt"/>
                <a:ea typeface="+mj-ea"/>
                <a:cs typeface="+mj-cs"/>
              </a:rPr>
              <a:t>CTPP</a:t>
            </a:r>
            <a:r>
              <a:rPr lang="en-US" sz="3600" dirty="0">
                <a:solidFill>
                  <a:schemeClr val="tx2"/>
                </a:solidFill>
                <a:latin typeface="+mj-lt"/>
                <a:ea typeface="+mj-ea"/>
                <a:cs typeface="+mj-cs"/>
              </a:rPr>
              <a:t> Data Product </a:t>
            </a:r>
            <a:endParaRPr lang="en-US" sz="3600" dirty="0" smtClean="0">
              <a:solidFill>
                <a:schemeClr val="tx2"/>
              </a:solidFill>
              <a:latin typeface="+mj-lt"/>
              <a:ea typeface="+mj-ea"/>
              <a:cs typeface="+mj-cs"/>
            </a:endParaRPr>
          </a:p>
          <a:p>
            <a:pPr>
              <a:spcBef>
                <a:spcPts val="600"/>
              </a:spcBef>
            </a:pPr>
            <a:r>
              <a:rPr lang="en-US" sz="3600" dirty="0" smtClean="0">
                <a:solidFill>
                  <a:schemeClr val="tx2"/>
                </a:solidFill>
                <a:latin typeface="+mj-lt"/>
                <a:ea typeface="+mj-ea"/>
                <a:cs typeface="+mj-cs"/>
              </a:rPr>
              <a:t>(2006-2008 </a:t>
            </a:r>
            <a:r>
              <a:rPr lang="en-US" sz="3600" dirty="0" err="1" smtClean="0">
                <a:solidFill>
                  <a:schemeClr val="tx2"/>
                </a:solidFill>
                <a:latin typeface="+mj-lt"/>
                <a:ea typeface="+mj-ea"/>
                <a:cs typeface="+mj-cs"/>
              </a:rPr>
              <a:t>CTPP</a:t>
            </a:r>
            <a:r>
              <a:rPr lang="en-US" sz="3600" dirty="0" smtClean="0">
                <a:solidFill>
                  <a:schemeClr val="tx2"/>
                </a:solidFill>
                <a:latin typeface="+mj-lt"/>
                <a:ea typeface="+mj-ea"/>
                <a:cs typeface="+mj-cs"/>
              </a:rPr>
              <a:t>)</a:t>
            </a:r>
            <a:endParaRPr lang="en-US" sz="3600" dirty="0">
              <a:solidFill>
                <a:schemeClr val="tx2"/>
              </a:solidFill>
              <a:latin typeface="+mj-lt"/>
              <a:ea typeface="+mj-ea"/>
              <a:cs typeface="+mj-cs"/>
            </a:endParaRPr>
          </a:p>
          <a:p>
            <a:pPr algn="l">
              <a:spcBef>
                <a:spcPct val="50000"/>
              </a:spcBef>
            </a:pPr>
            <a:r>
              <a:rPr lang="en-US" sz="3200" b="1" dirty="0">
                <a:solidFill>
                  <a:srgbClr val="FF0000"/>
                </a:solidFill>
              </a:rPr>
              <a:t>  </a:t>
            </a:r>
          </a:p>
        </p:txBody>
      </p:sp>
      <p:sp>
        <p:nvSpPr>
          <p:cNvPr id="18435" name="Rectangle 3"/>
          <p:cNvSpPr>
            <a:spLocks noChangeArrowheads="1"/>
          </p:cNvSpPr>
          <p:nvPr/>
        </p:nvSpPr>
        <p:spPr bwMode="auto">
          <a:xfrm>
            <a:off x="1154113" y="1762699"/>
            <a:ext cx="4800600" cy="3430588"/>
          </a:xfrm>
          <a:prstGeom prst="rect">
            <a:avLst/>
          </a:prstGeom>
          <a:noFill/>
          <a:ln w="31750" algn="ctr">
            <a:solidFill>
              <a:schemeClr val="tx1"/>
            </a:solidFill>
            <a:miter lim="800000"/>
            <a:headEnd/>
            <a:tailEnd/>
          </a:ln>
        </p:spPr>
        <p:txBody>
          <a:bodyPr wrap="none" anchor="ctr">
            <a:spAutoFit/>
          </a:bodyPr>
          <a:lstStyle/>
          <a:p>
            <a:pPr>
              <a:spcBef>
                <a:spcPct val="55000"/>
              </a:spcBef>
            </a:pPr>
            <a:r>
              <a:rPr lang="en-US" sz="3200" b="1" dirty="0" err="1">
                <a:solidFill>
                  <a:srgbClr val="0000FF"/>
                </a:solidFill>
              </a:rPr>
              <a:t>CTPP</a:t>
            </a:r>
            <a:r>
              <a:rPr lang="en-US" sz="3200" b="1" dirty="0">
                <a:solidFill>
                  <a:srgbClr val="0000FF"/>
                </a:solidFill>
              </a:rPr>
              <a:t> 3-Year</a:t>
            </a:r>
          </a:p>
          <a:p>
            <a:pPr>
              <a:spcBef>
                <a:spcPts val="600"/>
              </a:spcBef>
            </a:pPr>
            <a:r>
              <a:rPr lang="en-US" sz="3200" b="1" dirty="0"/>
              <a:t>January 2011</a:t>
            </a:r>
          </a:p>
          <a:p>
            <a:pPr>
              <a:spcBef>
                <a:spcPts val="600"/>
              </a:spcBef>
            </a:pPr>
            <a:r>
              <a:rPr lang="en-US" sz="3200" b="1" dirty="0"/>
              <a:t>2006, 2007, 2008 </a:t>
            </a:r>
          </a:p>
          <a:p>
            <a:pPr>
              <a:spcBef>
                <a:spcPts val="600"/>
              </a:spcBef>
            </a:pPr>
            <a:r>
              <a:rPr lang="en-US" sz="3200" b="1" dirty="0"/>
              <a:t>20,000 Pop. Areas</a:t>
            </a:r>
          </a:p>
          <a:p>
            <a:pPr>
              <a:spcBef>
                <a:spcPts val="600"/>
              </a:spcBef>
            </a:pPr>
            <a:r>
              <a:rPr lang="en-US" sz="3200" b="1" dirty="0"/>
              <a:t>(County, Place, </a:t>
            </a:r>
            <a:r>
              <a:rPr lang="en-US" sz="3200" b="1" dirty="0" err="1"/>
              <a:t>PUMAs</a:t>
            </a:r>
            <a:r>
              <a:rPr lang="en-US" sz="3200" b="1" dirty="0"/>
              <a:t>)</a:t>
            </a:r>
          </a:p>
          <a:p>
            <a:pPr>
              <a:spcBef>
                <a:spcPts val="600"/>
              </a:spcBef>
            </a:pPr>
            <a:r>
              <a:rPr lang="en-US" sz="3200" b="1" dirty="0"/>
              <a:t>Actual Flows</a:t>
            </a:r>
          </a:p>
        </p:txBody>
      </p:sp>
      <p:sp>
        <p:nvSpPr>
          <p:cNvPr id="18436" name="Rectangle 4"/>
          <p:cNvSpPr>
            <a:spLocks noChangeArrowheads="1"/>
          </p:cNvSpPr>
          <p:nvPr/>
        </p:nvSpPr>
        <p:spPr bwMode="auto">
          <a:xfrm>
            <a:off x="350838" y="5445125"/>
            <a:ext cx="8497887" cy="523875"/>
          </a:xfrm>
          <a:prstGeom prst="rect">
            <a:avLst/>
          </a:prstGeom>
          <a:noFill/>
          <a:ln w="31750" algn="ctr">
            <a:solidFill>
              <a:srgbClr val="FF0000"/>
            </a:solidFill>
            <a:miter lim="800000"/>
            <a:headEnd/>
            <a:tailEnd/>
          </a:ln>
        </p:spPr>
        <p:txBody>
          <a:bodyPr wrap="none">
            <a:spAutoFit/>
          </a:bodyPr>
          <a:lstStyle/>
          <a:p>
            <a:r>
              <a:rPr lang="en-US" sz="2800" b="1" i="1">
                <a:hlinkClick r:id="rId3"/>
              </a:rPr>
              <a:t>http://ctpp.transportation.org/Pages/3yrdas.aspx</a:t>
            </a:r>
            <a:endParaRPr lang="en-US" i="1"/>
          </a:p>
        </p:txBody>
      </p:sp>
      <p:pic>
        <p:nvPicPr>
          <p:cNvPr id="18437" name="Picture 37" descr="CTPP-logo-2005"/>
          <p:cNvPicPr>
            <a:picLocks noChangeAspect="1" noChangeArrowheads="1"/>
          </p:cNvPicPr>
          <p:nvPr/>
        </p:nvPicPr>
        <p:blipFill>
          <a:blip r:embed="rId4" cstate="print"/>
          <a:srcRect/>
          <a:stretch>
            <a:fillRect/>
          </a:stretch>
        </p:blipFill>
        <p:spPr bwMode="auto">
          <a:xfrm>
            <a:off x="7048500" y="1066800"/>
            <a:ext cx="1444625" cy="172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228600"/>
            <a:ext cx="8356600" cy="646331"/>
          </a:xfrm>
          <a:prstGeom prst="rect">
            <a:avLst/>
          </a:prstGeom>
          <a:noFill/>
          <a:ln w="9525">
            <a:noFill/>
            <a:miter lim="800000"/>
            <a:headEnd/>
            <a:tailEnd/>
          </a:ln>
        </p:spPr>
        <p:txBody>
          <a:bodyPr>
            <a:spAutoFit/>
          </a:bodyPr>
          <a:lstStyle/>
          <a:p>
            <a:pPr algn="l">
              <a:spcBef>
                <a:spcPct val="50000"/>
              </a:spcBef>
            </a:pPr>
            <a:r>
              <a:rPr lang="en-US" sz="3600" dirty="0" smtClean="0">
                <a:solidFill>
                  <a:schemeClr val="tx2"/>
                </a:solidFill>
                <a:latin typeface="+mj-lt"/>
                <a:ea typeface="+mj-ea"/>
                <a:cs typeface="+mj-cs"/>
              </a:rPr>
              <a:t>(2006-2008 </a:t>
            </a:r>
            <a:r>
              <a:rPr lang="en-US" sz="3600" dirty="0" err="1" smtClean="0">
                <a:solidFill>
                  <a:schemeClr val="tx2"/>
                </a:solidFill>
                <a:latin typeface="+mj-lt"/>
                <a:ea typeface="+mj-ea"/>
                <a:cs typeface="+mj-cs"/>
              </a:rPr>
              <a:t>CTPP</a:t>
            </a:r>
            <a:r>
              <a:rPr lang="en-US" sz="3600" dirty="0" smtClean="0">
                <a:solidFill>
                  <a:schemeClr val="tx2"/>
                </a:solidFill>
                <a:latin typeface="+mj-lt"/>
                <a:ea typeface="+mj-ea"/>
                <a:cs typeface="+mj-cs"/>
              </a:rPr>
              <a:t>) </a:t>
            </a:r>
            <a:r>
              <a:rPr lang="en-US" sz="3600" dirty="0">
                <a:solidFill>
                  <a:schemeClr val="tx2"/>
                </a:solidFill>
                <a:latin typeface="+mj-lt"/>
                <a:ea typeface="+mj-ea"/>
                <a:cs typeface="+mj-cs"/>
              </a:rPr>
              <a:t>Product</a:t>
            </a:r>
            <a:r>
              <a:rPr lang="en-US" sz="3200" b="1" dirty="0">
                <a:solidFill>
                  <a:srgbClr val="FF0000"/>
                </a:solidFill>
              </a:rPr>
              <a:t> </a:t>
            </a:r>
            <a:r>
              <a:rPr lang="en-US" sz="3600" dirty="0">
                <a:solidFill>
                  <a:schemeClr val="tx2"/>
                </a:solidFill>
                <a:latin typeface="+mj-lt"/>
                <a:ea typeface="+mj-ea"/>
                <a:cs typeface="+mj-cs"/>
              </a:rPr>
              <a:t>Design</a:t>
            </a:r>
            <a:r>
              <a:rPr lang="en-US" sz="3200" b="1" dirty="0">
                <a:solidFill>
                  <a:srgbClr val="FF0000"/>
                </a:solidFill>
              </a:rPr>
              <a:t> </a:t>
            </a:r>
          </a:p>
        </p:txBody>
      </p:sp>
      <p:grpSp>
        <p:nvGrpSpPr>
          <p:cNvPr id="2" name="Group 33"/>
          <p:cNvGrpSpPr>
            <a:grpSpLocks/>
          </p:cNvGrpSpPr>
          <p:nvPr/>
        </p:nvGrpSpPr>
        <p:grpSpPr bwMode="auto">
          <a:xfrm>
            <a:off x="457200" y="1123950"/>
            <a:ext cx="8229600" cy="4419600"/>
            <a:chOff x="288" y="1056"/>
            <a:chExt cx="5184" cy="2784"/>
          </a:xfrm>
        </p:grpSpPr>
        <p:sp>
          <p:nvSpPr>
            <p:cNvPr id="19461" name="Rectangle 2"/>
            <p:cNvSpPr>
              <a:spLocks noChangeArrowheads="1"/>
            </p:cNvSpPr>
            <p:nvPr/>
          </p:nvSpPr>
          <p:spPr bwMode="auto">
            <a:xfrm>
              <a:off x="288" y="1056"/>
              <a:ext cx="2592" cy="2784"/>
            </a:xfrm>
            <a:prstGeom prst="rect">
              <a:avLst/>
            </a:prstGeom>
            <a:noFill/>
            <a:ln w="9525">
              <a:noFill/>
              <a:miter lim="800000"/>
              <a:headEnd/>
              <a:tailEnd/>
            </a:ln>
          </p:spPr>
          <p:txBody>
            <a:bodyPr/>
            <a:lstStyle/>
            <a:p>
              <a:pPr>
                <a:spcBef>
                  <a:spcPct val="20000"/>
                </a:spcBef>
              </a:pPr>
              <a:r>
                <a:rPr lang="en-US" sz="2800" b="1">
                  <a:solidFill>
                    <a:srgbClr val="0000FF"/>
                  </a:solidFill>
                </a:rPr>
                <a:t>2008 Geography</a:t>
              </a:r>
            </a:p>
            <a:p>
              <a:pPr>
                <a:spcBef>
                  <a:spcPct val="20000"/>
                </a:spcBef>
              </a:pPr>
              <a:endParaRPr lang="en-US" sz="2800" b="1">
                <a:solidFill>
                  <a:srgbClr val="0000FF"/>
                </a:solidFill>
              </a:endParaRPr>
            </a:p>
            <a:p>
              <a:pPr>
                <a:spcBef>
                  <a:spcPct val="20000"/>
                </a:spcBef>
              </a:pPr>
              <a:endParaRPr lang="en-US" sz="1000" b="1"/>
            </a:p>
          </p:txBody>
        </p:sp>
        <p:sp>
          <p:nvSpPr>
            <p:cNvPr id="19462" name="Line 3"/>
            <p:cNvSpPr>
              <a:spLocks noChangeShapeType="1"/>
            </p:cNvSpPr>
            <p:nvPr/>
          </p:nvSpPr>
          <p:spPr bwMode="auto">
            <a:xfrm>
              <a:off x="288" y="1056"/>
              <a:ext cx="0" cy="2784"/>
            </a:xfrm>
            <a:prstGeom prst="line">
              <a:avLst/>
            </a:prstGeom>
            <a:noFill/>
            <a:ln w="38100" cap="sq">
              <a:solidFill>
                <a:schemeClr val="tx1"/>
              </a:solidFill>
              <a:round/>
              <a:headEnd/>
              <a:tailEnd/>
            </a:ln>
          </p:spPr>
          <p:txBody>
            <a:bodyPr/>
            <a:lstStyle/>
            <a:p>
              <a:endParaRPr lang="en-US"/>
            </a:p>
          </p:txBody>
        </p:sp>
        <p:sp>
          <p:nvSpPr>
            <p:cNvPr id="19463" name="Line 4"/>
            <p:cNvSpPr>
              <a:spLocks noChangeShapeType="1"/>
            </p:cNvSpPr>
            <p:nvPr/>
          </p:nvSpPr>
          <p:spPr bwMode="auto">
            <a:xfrm>
              <a:off x="2880" y="1056"/>
              <a:ext cx="0" cy="2784"/>
            </a:xfrm>
            <a:prstGeom prst="line">
              <a:avLst/>
            </a:prstGeom>
            <a:noFill/>
            <a:ln w="38100">
              <a:solidFill>
                <a:schemeClr val="tx1"/>
              </a:solidFill>
              <a:round/>
              <a:headEnd/>
              <a:tailEnd/>
            </a:ln>
          </p:spPr>
          <p:txBody>
            <a:bodyPr/>
            <a:lstStyle/>
            <a:p>
              <a:endParaRPr lang="en-US"/>
            </a:p>
          </p:txBody>
        </p:sp>
        <p:sp>
          <p:nvSpPr>
            <p:cNvPr id="19464" name="Line 5"/>
            <p:cNvSpPr>
              <a:spLocks noChangeShapeType="1"/>
            </p:cNvSpPr>
            <p:nvPr/>
          </p:nvSpPr>
          <p:spPr bwMode="auto">
            <a:xfrm>
              <a:off x="5472" y="1056"/>
              <a:ext cx="0" cy="2784"/>
            </a:xfrm>
            <a:prstGeom prst="line">
              <a:avLst/>
            </a:prstGeom>
            <a:noFill/>
            <a:ln w="38100" cap="sq">
              <a:solidFill>
                <a:schemeClr val="tx1"/>
              </a:solidFill>
              <a:round/>
              <a:headEnd/>
              <a:tailEnd/>
            </a:ln>
          </p:spPr>
          <p:txBody>
            <a:bodyPr/>
            <a:lstStyle/>
            <a:p>
              <a:endParaRPr lang="en-US"/>
            </a:p>
          </p:txBody>
        </p:sp>
        <p:sp>
          <p:nvSpPr>
            <p:cNvPr id="19465" name="Line 6"/>
            <p:cNvSpPr>
              <a:spLocks noChangeShapeType="1"/>
            </p:cNvSpPr>
            <p:nvPr/>
          </p:nvSpPr>
          <p:spPr bwMode="auto">
            <a:xfrm>
              <a:off x="288" y="1056"/>
              <a:ext cx="5184" cy="0"/>
            </a:xfrm>
            <a:prstGeom prst="line">
              <a:avLst/>
            </a:prstGeom>
            <a:noFill/>
            <a:ln w="38100" cap="sq">
              <a:solidFill>
                <a:schemeClr val="tx1"/>
              </a:solidFill>
              <a:round/>
              <a:headEnd/>
              <a:tailEnd/>
            </a:ln>
          </p:spPr>
          <p:txBody>
            <a:bodyPr/>
            <a:lstStyle/>
            <a:p>
              <a:endParaRPr lang="en-US"/>
            </a:p>
          </p:txBody>
        </p:sp>
        <p:sp>
          <p:nvSpPr>
            <p:cNvPr id="19466" name="Line 7"/>
            <p:cNvSpPr>
              <a:spLocks noChangeShapeType="1"/>
            </p:cNvSpPr>
            <p:nvPr/>
          </p:nvSpPr>
          <p:spPr bwMode="auto">
            <a:xfrm>
              <a:off x="288" y="3840"/>
              <a:ext cx="5184" cy="0"/>
            </a:xfrm>
            <a:prstGeom prst="line">
              <a:avLst/>
            </a:prstGeom>
            <a:noFill/>
            <a:ln w="38100" cap="sq">
              <a:solidFill>
                <a:schemeClr val="tx1"/>
              </a:solidFill>
              <a:round/>
              <a:headEnd/>
              <a:tailEnd/>
            </a:ln>
          </p:spPr>
          <p:txBody>
            <a:bodyPr/>
            <a:lstStyle/>
            <a:p>
              <a:endParaRPr lang="en-US"/>
            </a:p>
          </p:txBody>
        </p:sp>
        <p:sp>
          <p:nvSpPr>
            <p:cNvPr id="19467" name="Rectangle 9"/>
            <p:cNvSpPr>
              <a:spLocks noChangeArrowheads="1"/>
            </p:cNvSpPr>
            <p:nvPr/>
          </p:nvSpPr>
          <p:spPr bwMode="auto">
            <a:xfrm>
              <a:off x="432" y="3432"/>
              <a:ext cx="2304" cy="316"/>
            </a:xfrm>
            <a:prstGeom prst="rect">
              <a:avLst/>
            </a:prstGeom>
            <a:noFill/>
            <a:ln w="9525">
              <a:noFill/>
              <a:miter lim="800000"/>
              <a:headEnd/>
              <a:tailEnd/>
            </a:ln>
          </p:spPr>
          <p:txBody>
            <a:bodyPr/>
            <a:lstStyle/>
            <a:p>
              <a:pPr fontAlgn="t"/>
              <a:r>
                <a:rPr lang="en-US" sz="2000" b="1">
                  <a:solidFill>
                    <a:srgbClr val="000000"/>
                  </a:solidFill>
                  <a:cs typeface="Arial" charset="0"/>
                </a:rPr>
                <a:t>MSA – </a:t>
              </a:r>
              <a:r>
                <a:rPr lang="en-US" sz="2000" b="1">
                  <a:cs typeface="Arial" charset="0"/>
                </a:rPr>
                <a:t>EACH Principal City</a:t>
              </a:r>
              <a:endParaRPr lang="en-US" sz="2000" b="1"/>
            </a:p>
          </p:txBody>
        </p:sp>
        <p:sp>
          <p:nvSpPr>
            <p:cNvPr id="19468" name="Rectangle 10"/>
            <p:cNvSpPr>
              <a:spLocks noChangeArrowheads="1"/>
            </p:cNvSpPr>
            <p:nvPr/>
          </p:nvSpPr>
          <p:spPr bwMode="auto">
            <a:xfrm>
              <a:off x="432" y="3183"/>
              <a:ext cx="2304" cy="249"/>
            </a:xfrm>
            <a:prstGeom prst="rect">
              <a:avLst/>
            </a:prstGeom>
            <a:noFill/>
            <a:ln w="9525">
              <a:noFill/>
              <a:miter lim="800000"/>
              <a:headEnd/>
              <a:tailEnd/>
            </a:ln>
          </p:spPr>
          <p:txBody>
            <a:bodyPr/>
            <a:lstStyle/>
            <a:p>
              <a:pPr fontAlgn="t"/>
              <a:r>
                <a:rPr lang="en-US" sz="2000" b="1">
                  <a:solidFill>
                    <a:srgbClr val="FF0000"/>
                  </a:solidFill>
                  <a:cs typeface="Arial" charset="0"/>
                </a:rPr>
                <a:t>Metropolitan Statistical Area</a:t>
              </a:r>
              <a:r>
                <a:rPr lang="en-US" sz="2000" b="1">
                  <a:solidFill>
                    <a:srgbClr val="000000"/>
                  </a:solidFill>
                  <a:cs typeface="Arial" charset="0"/>
                </a:rPr>
                <a:t> </a:t>
              </a:r>
              <a:endParaRPr lang="en-US" sz="2000" b="1"/>
            </a:p>
          </p:txBody>
        </p:sp>
        <p:sp>
          <p:nvSpPr>
            <p:cNvPr id="19469" name="Rectangle 11"/>
            <p:cNvSpPr>
              <a:spLocks noChangeArrowheads="1"/>
            </p:cNvSpPr>
            <p:nvPr/>
          </p:nvSpPr>
          <p:spPr bwMode="auto">
            <a:xfrm>
              <a:off x="432" y="2934"/>
              <a:ext cx="2304" cy="249"/>
            </a:xfrm>
            <a:prstGeom prst="rect">
              <a:avLst/>
            </a:prstGeom>
            <a:noFill/>
            <a:ln w="9525">
              <a:noFill/>
              <a:miter lim="800000"/>
              <a:headEnd/>
              <a:tailEnd/>
            </a:ln>
          </p:spPr>
          <p:txBody>
            <a:bodyPr/>
            <a:lstStyle/>
            <a:p>
              <a:pPr fontAlgn="t"/>
              <a:r>
                <a:rPr lang="en-US" sz="2000" b="1">
                  <a:solidFill>
                    <a:srgbClr val="000000"/>
                  </a:solidFill>
                  <a:cs typeface="Arial" charset="0"/>
                </a:rPr>
                <a:t>State-</a:t>
              </a:r>
              <a:r>
                <a:rPr lang="en-US" sz="2000" b="1">
                  <a:solidFill>
                    <a:srgbClr val="FF0000"/>
                  </a:solidFill>
                  <a:cs typeface="Arial" charset="0"/>
                </a:rPr>
                <a:t>POW PUMA</a:t>
              </a:r>
              <a:endParaRPr lang="en-US" sz="2000" b="1">
                <a:solidFill>
                  <a:srgbClr val="FF0000"/>
                </a:solidFill>
              </a:endParaRPr>
            </a:p>
          </p:txBody>
        </p:sp>
        <p:sp>
          <p:nvSpPr>
            <p:cNvPr id="19470" name="Rectangle 12"/>
            <p:cNvSpPr>
              <a:spLocks noChangeArrowheads="1"/>
            </p:cNvSpPr>
            <p:nvPr/>
          </p:nvSpPr>
          <p:spPr bwMode="auto">
            <a:xfrm>
              <a:off x="432" y="2685"/>
              <a:ext cx="2304" cy="249"/>
            </a:xfrm>
            <a:prstGeom prst="rect">
              <a:avLst/>
            </a:prstGeom>
            <a:noFill/>
            <a:ln w="9525">
              <a:noFill/>
              <a:miter lim="800000"/>
              <a:headEnd/>
              <a:tailEnd/>
            </a:ln>
          </p:spPr>
          <p:txBody>
            <a:bodyPr/>
            <a:lstStyle/>
            <a:p>
              <a:pPr fontAlgn="t"/>
              <a:r>
                <a:rPr lang="en-US" sz="2000" b="1">
                  <a:solidFill>
                    <a:srgbClr val="000000"/>
                  </a:solidFill>
                  <a:cs typeface="Arial" charset="0"/>
                </a:rPr>
                <a:t>State-</a:t>
              </a:r>
              <a:r>
                <a:rPr lang="en-US" sz="2000" b="1">
                  <a:solidFill>
                    <a:srgbClr val="FF0000"/>
                  </a:solidFill>
                  <a:cs typeface="Arial" charset="0"/>
                </a:rPr>
                <a:t>PUMA</a:t>
              </a:r>
              <a:r>
                <a:rPr lang="en-US" sz="2000" b="1">
                  <a:solidFill>
                    <a:srgbClr val="000000"/>
                  </a:solidFill>
                  <a:cs typeface="Arial" charset="0"/>
                </a:rPr>
                <a:t> </a:t>
              </a:r>
              <a:r>
                <a:rPr lang="en-US" b="1" i="1">
                  <a:solidFill>
                    <a:srgbClr val="FF0000"/>
                  </a:solidFill>
                </a:rPr>
                <a:t>(red = 2000 geo.) </a:t>
              </a:r>
              <a:endParaRPr lang="en-US" sz="2000" b="1"/>
            </a:p>
          </p:txBody>
        </p:sp>
        <p:sp>
          <p:nvSpPr>
            <p:cNvPr id="19471" name="Rectangle 13"/>
            <p:cNvSpPr>
              <a:spLocks noChangeArrowheads="1"/>
            </p:cNvSpPr>
            <p:nvPr/>
          </p:nvSpPr>
          <p:spPr bwMode="auto">
            <a:xfrm>
              <a:off x="432" y="2436"/>
              <a:ext cx="2304" cy="249"/>
            </a:xfrm>
            <a:prstGeom prst="rect">
              <a:avLst/>
            </a:prstGeom>
            <a:noFill/>
            <a:ln w="9525">
              <a:noFill/>
              <a:miter lim="800000"/>
              <a:headEnd/>
              <a:tailEnd/>
            </a:ln>
          </p:spPr>
          <p:txBody>
            <a:bodyPr/>
            <a:lstStyle/>
            <a:p>
              <a:pPr fontAlgn="t"/>
              <a:r>
                <a:rPr lang="en-US" sz="2000" b="1">
                  <a:cs typeface="Arial" charset="0"/>
                </a:rPr>
                <a:t>State-Place</a:t>
              </a:r>
              <a:endParaRPr lang="en-US" sz="2000" b="1"/>
            </a:p>
          </p:txBody>
        </p:sp>
        <p:sp>
          <p:nvSpPr>
            <p:cNvPr id="19472" name="Rectangle 14"/>
            <p:cNvSpPr>
              <a:spLocks noChangeArrowheads="1"/>
            </p:cNvSpPr>
            <p:nvPr/>
          </p:nvSpPr>
          <p:spPr bwMode="auto">
            <a:xfrm>
              <a:off x="432" y="2187"/>
              <a:ext cx="2304" cy="249"/>
            </a:xfrm>
            <a:prstGeom prst="rect">
              <a:avLst/>
            </a:prstGeom>
            <a:noFill/>
            <a:ln w="9525">
              <a:noFill/>
              <a:miter lim="800000"/>
              <a:headEnd/>
              <a:tailEnd/>
            </a:ln>
          </p:spPr>
          <p:txBody>
            <a:bodyPr/>
            <a:lstStyle/>
            <a:p>
              <a:pPr fontAlgn="t"/>
              <a:r>
                <a:rPr lang="en-US" sz="2000" b="1">
                  <a:cs typeface="Arial" charset="0"/>
                </a:rPr>
                <a:t>State-County-MCD</a:t>
              </a:r>
              <a:endParaRPr lang="en-US" sz="2000" b="1"/>
            </a:p>
          </p:txBody>
        </p:sp>
        <p:sp>
          <p:nvSpPr>
            <p:cNvPr id="19473" name="Rectangle 15"/>
            <p:cNvSpPr>
              <a:spLocks noChangeArrowheads="1"/>
            </p:cNvSpPr>
            <p:nvPr/>
          </p:nvSpPr>
          <p:spPr bwMode="auto">
            <a:xfrm>
              <a:off x="432" y="1938"/>
              <a:ext cx="2304" cy="249"/>
            </a:xfrm>
            <a:prstGeom prst="rect">
              <a:avLst/>
            </a:prstGeom>
            <a:noFill/>
            <a:ln w="9525">
              <a:noFill/>
              <a:miter lim="800000"/>
              <a:headEnd/>
              <a:tailEnd/>
            </a:ln>
          </p:spPr>
          <p:txBody>
            <a:bodyPr/>
            <a:lstStyle/>
            <a:p>
              <a:pPr fontAlgn="t"/>
              <a:r>
                <a:rPr lang="en-US" sz="2000" b="1">
                  <a:cs typeface="Arial" charset="0"/>
                </a:rPr>
                <a:t>State-County</a:t>
              </a:r>
              <a:endParaRPr lang="en-US" sz="2000" b="1"/>
            </a:p>
          </p:txBody>
        </p:sp>
        <p:sp>
          <p:nvSpPr>
            <p:cNvPr id="19474" name="Rectangle 16"/>
            <p:cNvSpPr>
              <a:spLocks noChangeArrowheads="1"/>
            </p:cNvSpPr>
            <p:nvPr/>
          </p:nvSpPr>
          <p:spPr bwMode="auto">
            <a:xfrm>
              <a:off x="432" y="1440"/>
              <a:ext cx="2304" cy="249"/>
            </a:xfrm>
            <a:prstGeom prst="rect">
              <a:avLst/>
            </a:prstGeom>
            <a:noFill/>
            <a:ln w="9525">
              <a:noFill/>
              <a:miter lim="800000"/>
              <a:headEnd/>
              <a:tailEnd/>
            </a:ln>
          </p:spPr>
          <p:txBody>
            <a:bodyPr/>
            <a:lstStyle/>
            <a:p>
              <a:pPr fontAlgn="t"/>
              <a:r>
                <a:rPr lang="en-US" sz="2000" b="1">
                  <a:solidFill>
                    <a:srgbClr val="000000"/>
                  </a:solidFill>
                  <a:cs typeface="Arial" charset="0"/>
                </a:rPr>
                <a:t>Nation (US Total)</a:t>
              </a:r>
              <a:endParaRPr lang="en-US" sz="2000" b="1"/>
            </a:p>
          </p:txBody>
        </p:sp>
        <p:grpSp>
          <p:nvGrpSpPr>
            <p:cNvPr id="3" name="Group 17"/>
            <p:cNvGrpSpPr>
              <a:grpSpLocks/>
            </p:cNvGrpSpPr>
            <p:nvPr/>
          </p:nvGrpSpPr>
          <p:grpSpPr bwMode="auto">
            <a:xfrm>
              <a:off x="432" y="1056"/>
              <a:ext cx="5040" cy="2784"/>
              <a:chOff x="432" y="1056"/>
              <a:chExt cx="5040" cy="2784"/>
            </a:xfrm>
          </p:grpSpPr>
          <p:sp>
            <p:nvSpPr>
              <p:cNvPr id="19487" name="Rectangle 18"/>
              <p:cNvSpPr>
                <a:spLocks noChangeArrowheads="1"/>
              </p:cNvSpPr>
              <p:nvPr/>
            </p:nvSpPr>
            <p:spPr bwMode="auto">
              <a:xfrm>
                <a:off x="2880" y="1056"/>
                <a:ext cx="2592" cy="2784"/>
              </a:xfrm>
              <a:prstGeom prst="rect">
                <a:avLst/>
              </a:prstGeom>
              <a:noFill/>
              <a:ln w="9525">
                <a:noFill/>
                <a:miter lim="800000"/>
                <a:headEnd/>
                <a:tailEnd/>
              </a:ln>
            </p:spPr>
            <p:txBody>
              <a:bodyPr/>
              <a:lstStyle/>
              <a:p>
                <a:pPr>
                  <a:spcBef>
                    <a:spcPct val="20000"/>
                  </a:spcBef>
                </a:pPr>
                <a:r>
                  <a:rPr lang="en-US" sz="2800" b="1" dirty="0">
                    <a:solidFill>
                      <a:srgbClr val="0000FF"/>
                    </a:solidFill>
                  </a:rPr>
                  <a:t>Product  Structure</a:t>
                </a:r>
              </a:p>
              <a:p>
                <a:pPr>
                  <a:spcBef>
                    <a:spcPct val="20000"/>
                  </a:spcBef>
                </a:pPr>
                <a:endParaRPr lang="en-US" sz="800" b="1" dirty="0">
                  <a:solidFill>
                    <a:srgbClr val="0000FF"/>
                  </a:solidFill>
                </a:endParaRPr>
              </a:p>
              <a:p>
                <a:pPr>
                  <a:spcBef>
                    <a:spcPct val="20000"/>
                  </a:spcBef>
                </a:pPr>
                <a:r>
                  <a:rPr lang="en-US" sz="2800" b="1" dirty="0"/>
                  <a:t>3-Parts</a:t>
                </a:r>
              </a:p>
              <a:p>
                <a:pPr>
                  <a:spcBef>
                    <a:spcPct val="20000"/>
                  </a:spcBef>
                </a:pPr>
                <a:r>
                  <a:rPr lang="en-US" sz="2800" b="1" dirty="0" smtClean="0">
                    <a:solidFill>
                      <a:srgbClr val="FF0000"/>
                    </a:solidFill>
                  </a:rPr>
                  <a:t> Part </a:t>
                </a:r>
                <a:r>
                  <a:rPr lang="en-US" sz="2800" b="1" dirty="0">
                    <a:solidFill>
                      <a:srgbClr val="FF0000"/>
                    </a:solidFill>
                  </a:rPr>
                  <a:t>1-</a:t>
                </a:r>
                <a:r>
                  <a:rPr lang="en-US" sz="2800" b="1" dirty="0"/>
                  <a:t> </a:t>
                </a:r>
                <a:r>
                  <a:rPr lang="en-US" sz="2200" b="1" dirty="0"/>
                  <a:t>Place of Residence</a:t>
                </a:r>
              </a:p>
              <a:p>
                <a:pPr algn="l">
                  <a:lnSpc>
                    <a:spcPct val="90000"/>
                  </a:lnSpc>
                  <a:spcBef>
                    <a:spcPct val="20000"/>
                  </a:spcBef>
                </a:pPr>
                <a:endParaRPr lang="en-US" sz="800" b="1" dirty="0"/>
              </a:p>
              <a:p>
                <a:pPr algn="l">
                  <a:lnSpc>
                    <a:spcPct val="90000"/>
                  </a:lnSpc>
                  <a:spcBef>
                    <a:spcPct val="20000"/>
                  </a:spcBef>
                </a:pPr>
                <a:r>
                  <a:rPr lang="en-US" sz="2800" b="1" dirty="0">
                    <a:solidFill>
                      <a:srgbClr val="FF0000"/>
                    </a:solidFill>
                  </a:rPr>
                  <a:t> Part 2-</a:t>
                </a:r>
                <a:r>
                  <a:rPr lang="en-US" sz="2800" b="1" dirty="0"/>
                  <a:t> </a:t>
                </a:r>
                <a:r>
                  <a:rPr lang="en-US" sz="2200" b="1" dirty="0"/>
                  <a:t>Place of Work</a:t>
                </a:r>
              </a:p>
              <a:p>
                <a:pPr algn="l">
                  <a:lnSpc>
                    <a:spcPct val="90000"/>
                  </a:lnSpc>
                  <a:spcBef>
                    <a:spcPct val="20000"/>
                  </a:spcBef>
                </a:pPr>
                <a:endParaRPr lang="en-US" sz="800" b="1" dirty="0"/>
              </a:p>
              <a:p>
                <a:pPr algn="l">
                  <a:lnSpc>
                    <a:spcPct val="90000"/>
                  </a:lnSpc>
                  <a:spcBef>
                    <a:spcPct val="20000"/>
                  </a:spcBef>
                </a:pPr>
                <a:r>
                  <a:rPr lang="en-US" sz="2800" b="1" dirty="0">
                    <a:solidFill>
                      <a:srgbClr val="FF0000"/>
                    </a:solidFill>
                  </a:rPr>
                  <a:t> Part 3-</a:t>
                </a:r>
                <a:r>
                  <a:rPr lang="en-US" sz="2800" b="1" dirty="0"/>
                  <a:t> </a:t>
                </a:r>
                <a:r>
                  <a:rPr lang="en-US" sz="2200" b="1" dirty="0"/>
                  <a:t>Flows between</a:t>
                </a:r>
              </a:p>
              <a:p>
                <a:pPr algn="l">
                  <a:lnSpc>
                    <a:spcPct val="90000"/>
                  </a:lnSpc>
                  <a:spcBef>
                    <a:spcPct val="20000"/>
                  </a:spcBef>
                </a:pPr>
                <a:r>
                  <a:rPr lang="en-US" sz="2200" b="1" dirty="0"/>
                  <a:t>                 Home and Work</a:t>
                </a:r>
              </a:p>
              <a:p>
                <a:pPr algn="l">
                  <a:lnSpc>
                    <a:spcPct val="90000"/>
                  </a:lnSpc>
                  <a:spcBef>
                    <a:spcPct val="20000"/>
                  </a:spcBef>
                </a:pPr>
                <a:endParaRPr lang="en-US" sz="1000" b="1" dirty="0"/>
              </a:p>
              <a:p>
                <a:pPr>
                  <a:lnSpc>
                    <a:spcPct val="90000"/>
                  </a:lnSpc>
                  <a:spcBef>
                    <a:spcPct val="20000"/>
                  </a:spcBef>
                </a:pPr>
                <a:r>
                  <a:rPr lang="en-US" sz="2200" b="1" dirty="0">
                    <a:solidFill>
                      <a:srgbClr val="FF0000"/>
                    </a:solidFill>
                  </a:rPr>
                  <a:t>On-Line Data Retrieval</a:t>
                </a:r>
              </a:p>
              <a:p>
                <a:pPr>
                  <a:lnSpc>
                    <a:spcPct val="90000"/>
                  </a:lnSpc>
                  <a:spcBef>
                    <a:spcPct val="20000"/>
                  </a:spcBef>
                </a:pPr>
                <a:r>
                  <a:rPr lang="en-US" sz="2200" b="1" dirty="0"/>
                  <a:t> Extraction Software ~ Raw Data Download </a:t>
                </a:r>
              </a:p>
            </p:txBody>
          </p:sp>
          <p:sp>
            <p:nvSpPr>
              <p:cNvPr id="19488" name="Rectangle 19"/>
              <p:cNvSpPr>
                <a:spLocks noChangeArrowheads="1"/>
              </p:cNvSpPr>
              <p:nvPr/>
            </p:nvSpPr>
            <p:spPr bwMode="auto">
              <a:xfrm>
                <a:off x="432" y="1689"/>
                <a:ext cx="2304" cy="249"/>
              </a:xfrm>
              <a:prstGeom prst="rect">
                <a:avLst/>
              </a:prstGeom>
              <a:noFill/>
              <a:ln w="9525">
                <a:noFill/>
                <a:miter lim="800000"/>
                <a:headEnd/>
                <a:tailEnd/>
              </a:ln>
            </p:spPr>
            <p:txBody>
              <a:bodyPr/>
              <a:lstStyle/>
              <a:p>
                <a:pPr fontAlgn="t"/>
                <a:r>
                  <a:rPr lang="en-US" sz="2000" b="1">
                    <a:cs typeface="Arial" charset="0"/>
                  </a:rPr>
                  <a:t>State</a:t>
                </a:r>
                <a:endParaRPr lang="en-US" sz="1600" b="1" i="1"/>
              </a:p>
            </p:txBody>
          </p:sp>
          <p:sp>
            <p:nvSpPr>
              <p:cNvPr id="19489" name="Line 20"/>
              <p:cNvSpPr>
                <a:spLocks noChangeShapeType="1"/>
              </p:cNvSpPr>
              <p:nvPr/>
            </p:nvSpPr>
            <p:spPr bwMode="auto">
              <a:xfrm>
                <a:off x="432" y="1440"/>
                <a:ext cx="2304" cy="0"/>
              </a:xfrm>
              <a:prstGeom prst="line">
                <a:avLst/>
              </a:prstGeom>
              <a:noFill/>
              <a:ln w="12700" cap="rnd">
                <a:solidFill>
                  <a:srgbClr val="000000"/>
                </a:solidFill>
                <a:round/>
                <a:headEnd/>
                <a:tailEnd/>
              </a:ln>
            </p:spPr>
            <p:txBody>
              <a:bodyPr/>
              <a:lstStyle/>
              <a:p>
                <a:endParaRPr lang="en-US"/>
              </a:p>
            </p:txBody>
          </p:sp>
        </p:grpSp>
        <p:sp>
          <p:nvSpPr>
            <p:cNvPr id="19476" name="Line 21"/>
            <p:cNvSpPr>
              <a:spLocks noChangeShapeType="1"/>
            </p:cNvSpPr>
            <p:nvPr/>
          </p:nvSpPr>
          <p:spPr bwMode="auto">
            <a:xfrm>
              <a:off x="432" y="3748"/>
              <a:ext cx="2304" cy="0"/>
            </a:xfrm>
            <a:prstGeom prst="line">
              <a:avLst/>
            </a:prstGeom>
            <a:noFill/>
            <a:ln w="12700" cap="rnd">
              <a:solidFill>
                <a:srgbClr val="000000"/>
              </a:solidFill>
              <a:round/>
              <a:headEnd/>
              <a:tailEnd/>
            </a:ln>
          </p:spPr>
          <p:txBody>
            <a:bodyPr/>
            <a:lstStyle/>
            <a:p>
              <a:endParaRPr lang="en-US"/>
            </a:p>
          </p:txBody>
        </p:sp>
        <p:sp>
          <p:nvSpPr>
            <p:cNvPr id="19477" name="Line 22"/>
            <p:cNvSpPr>
              <a:spLocks noChangeShapeType="1"/>
            </p:cNvSpPr>
            <p:nvPr/>
          </p:nvSpPr>
          <p:spPr bwMode="auto">
            <a:xfrm>
              <a:off x="432" y="1440"/>
              <a:ext cx="0" cy="2308"/>
            </a:xfrm>
            <a:prstGeom prst="line">
              <a:avLst/>
            </a:prstGeom>
            <a:noFill/>
            <a:ln w="12700" cap="rnd">
              <a:solidFill>
                <a:srgbClr val="000000"/>
              </a:solidFill>
              <a:round/>
              <a:headEnd/>
              <a:tailEnd/>
            </a:ln>
          </p:spPr>
          <p:txBody>
            <a:bodyPr/>
            <a:lstStyle/>
            <a:p>
              <a:endParaRPr lang="en-US"/>
            </a:p>
          </p:txBody>
        </p:sp>
        <p:sp>
          <p:nvSpPr>
            <p:cNvPr id="19478" name="Line 23"/>
            <p:cNvSpPr>
              <a:spLocks noChangeShapeType="1"/>
            </p:cNvSpPr>
            <p:nvPr/>
          </p:nvSpPr>
          <p:spPr bwMode="auto">
            <a:xfrm>
              <a:off x="2736" y="1440"/>
              <a:ext cx="0" cy="2308"/>
            </a:xfrm>
            <a:prstGeom prst="line">
              <a:avLst/>
            </a:prstGeom>
            <a:noFill/>
            <a:ln w="12700" cap="rnd">
              <a:solidFill>
                <a:srgbClr val="000000"/>
              </a:solidFill>
              <a:round/>
              <a:headEnd/>
              <a:tailEnd/>
            </a:ln>
          </p:spPr>
          <p:txBody>
            <a:bodyPr/>
            <a:lstStyle/>
            <a:p>
              <a:endParaRPr lang="en-US"/>
            </a:p>
          </p:txBody>
        </p:sp>
        <p:sp>
          <p:nvSpPr>
            <p:cNvPr id="19479" name="Line 24"/>
            <p:cNvSpPr>
              <a:spLocks noChangeShapeType="1"/>
            </p:cNvSpPr>
            <p:nvPr/>
          </p:nvSpPr>
          <p:spPr bwMode="auto">
            <a:xfrm>
              <a:off x="432" y="1689"/>
              <a:ext cx="2304" cy="0"/>
            </a:xfrm>
            <a:prstGeom prst="line">
              <a:avLst/>
            </a:prstGeom>
            <a:noFill/>
            <a:ln w="12700" cap="rnd">
              <a:solidFill>
                <a:srgbClr val="000000"/>
              </a:solidFill>
              <a:round/>
              <a:headEnd/>
              <a:tailEnd/>
            </a:ln>
          </p:spPr>
          <p:txBody>
            <a:bodyPr/>
            <a:lstStyle/>
            <a:p>
              <a:endParaRPr lang="en-US"/>
            </a:p>
          </p:txBody>
        </p:sp>
        <p:sp>
          <p:nvSpPr>
            <p:cNvPr id="19480" name="Line 25"/>
            <p:cNvSpPr>
              <a:spLocks noChangeShapeType="1"/>
            </p:cNvSpPr>
            <p:nvPr/>
          </p:nvSpPr>
          <p:spPr bwMode="auto">
            <a:xfrm>
              <a:off x="432" y="1938"/>
              <a:ext cx="2304" cy="0"/>
            </a:xfrm>
            <a:prstGeom prst="line">
              <a:avLst/>
            </a:prstGeom>
            <a:noFill/>
            <a:ln w="12700" cap="rnd">
              <a:solidFill>
                <a:srgbClr val="000000"/>
              </a:solidFill>
              <a:round/>
              <a:headEnd/>
              <a:tailEnd/>
            </a:ln>
          </p:spPr>
          <p:txBody>
            <a:bodyPr/>
            <a:lstStyle/>
            <a:p>
              <a:endParaRPr lang="en-US"/>
            </a:p>
          </p:txBody>
        </p:sp>
        <p:sp>
          <p:nvSpPr>
            <p:cNvPr id="19481" name="Line 26"/>
            <p:cNvSpPr>
              <a:spLocks noChangeShapeType="1"/>
            </p:cNvSpPr>
            <p:nvPr/>
          </p:nvSpPr>
          <p:spPr bwMode="auto">
            <a:xfrm>
              <a:off x="432" y="2187"/>
              <a:ext cx="2304" cy="0"/>
            </a:xfrm>
            <a:prstGeom prst="line">
              <a:avLst/>
            </a:prstGeom>
            <a:noFill/>
            <a:ln w="12700" cap="rnd">
              <a:solidFill>
                <a:srgbClr val="000000"/>
              </a:solidFill>
              <a:round/>
              <a:headEnd/>
              <a:tailEnd/>
            </a:ln>
          </p:spPr>
          <p:txBody>
            <a:bodyPr/>
            <a:lstStyle/>
            <a:p>
              <a:endParaRPr lang="en-US"/>
            </a:p>
          </p:txBody>
        </p:sp>
        <p:sp>
          <p:nvSpPr>
            <p:cNvPr id="19482" name="Line 27"/>
            <p:cNvSpPr>
              <a:spLocks noChangeShapeType="1"/>
            </p:cNvSpPr>
            <p:nvPr/>
          </p:nvSpPr>
          <p:spPr bwMode="auto">
            <a:xfrm>
              <a:off x="432" y="2436"/>
              <a:ext cx="2304" cy="0"/>
            </a:xfrm>
            <a:prstGeom prst="line">
              <a:avLst/>
            </a:prstGeom>
            <a:noFill/>
            <a:ln w="12700" cap="rnd">
              <a:solidFill>
                <a:srgbClr val="000000"/>
              </a:solidFill>
              <a:round/>
              <a:headEnd/>
              <a:tailEnd/>
            </a:ln>
          </p:spPr>
          <p:txBody>
            <a:bodyPr/>
            <a:lstStyle/>
            <a:p>
              <a:endParaRPr lang="en-US"/>
            </a:p>
          </p:txBody>
        </p:sp>
        <p:sp>
          <p:nvSpPr>
            <p:cNvPr id="19483" name="Line 28"/>
            <p:cNvSpPr>
              <a:spLocks noChangeShapeType="1"/>
            </p:cNvSpPr>
            <p:nvPr/>
          </p:nvSpPr>
          <p:spPr bwMode="auto">
            <a:xfrm>
              <a:off x="432" y="2685"/>
              <a:ext cx="2304" cy="0"/>
            </a:xfrm>
            <a:prstGeom prst="line">
              <a:avLst/>
            </a:prstGeom>
            <a:noFill/>
            <a:ln w="12700" cap="rnd">
              <a:solidFill>
                <a:srgbClr val="000000"/>
              </a:solidFill>
              <a:round/>
              <a:headEnd/>
              <a:tailEnd/>
            </a:ln>
          </p:spPr>
          <p:txBody>
            <a:bodyPr/>
            <a:lstStyle/>
            <a:p>
              <a:endParaRPr lang="en-US"/>
            </a:p>
          </p:txBody>
        </p:sp>
        <p:sp>
          <p:nvSpPr>
            <p:cNvPr id="19484" name="Line 29"/>
            <p:cNvSpPr>
              <a:spLocks noChangeShapeType="1"/>
            </p:cNvSpPr>
            <p:nvPr/>
          </p:nvSpPr>
          <p:spPr bwMode="auto">
            <a:xfrm>
              <a:off x="432" y="2934"/>
              <a:ext cx="2304" cy="0"/>
            </a:xfrm>
            <a:prstGeom prst="line">
              <a:avLst/>
            </a:prstGeom>
            <a:noFill/>
            <a:ln w="12700" cap="rnd">
              <a:solidFill>
                <a:srgbClr val="000000"/>
              </a:solidFill>
              <a:round/>
              <a:headEnd/>
              <a:tailEnd/>
            </a:ln>
          </p:spPr>
          <p:txBody>
            <a:bodyPr/>
            <a:lstStyle/>
            <a:p>
              <a:endParaRPr lang="en-US"/>
            </a:p>
          </p:txBody>
        </p:sp>
        <p:sp>
          <p:nvSpPr>
            <p:cNvPr id="19485" name="Line 30"/>
            <p:cNvSpPr>
              <a:spLocks noChangeShapeType="1"/>
            </p:cNvSpPr>
            <p:nvPr/>
          </p:nvSpPr>
          <p:spPr bwMode="auto">
            <a:xfrm>
              <a:off x="432" y="3183"/>
              <a:ext cx="2304" cy="0"/>
            </a:xfrm>
            <a:prstGeom prst="line">
              <a:avLst/>
            </a:prstGeom>
            <a:noFill/>
            <a:ln w="12700" cap="rnd">
              <a:solidFill>
                <a:srgbClr val="000000"/>
              </a:solidFill>
              <a:round/>
              <a:headEnd/>
              <a:tailEnd/>
            </a:ln>
          </p:spPr>
          <p:txBody>
            <a:bodyPr/>
            <a:lstStyle/>
            <a:p>
              <a:endParaRPr lang="en-US"/>
            </a:p>
          </p:txBody>
        </p:sp>
        <p:sp>
          <p:nvSpPr>
            <p:cNvPr id="19486" name="Line 31"/>
            <p:cNvSpPr>
              <a:spLocks noChangeShapeType="1"/>
            </p:cNvSpPr>
            <p:nvPr/>
          </p:nvSpPr>
          <p:spPr bwMode="auto">
            <a:xfrm>
              <a:off x="432" y="3432"/>
              <a:ext cx="2304" cy="0"/>
            </a:xfrm>
            <a:prstGeom prst="line">
              <a:avLst/>
            </a:prstGeom>
            <a:noFill/>
            <a:ln w="12700" cap="rnd">
              <a:solidFill>
                <a:srgbClr val="000000"/>
              </a:solidFill>
              <a:round/>
              <a:headEnd/>
              <a:tailEnd/>
            </a:ln>
          </p:spPr>
          <p:txBody>
            <a:bodyPr/>
            <a:lstStyle/>
            <a:p>
              <a:endParaRPr lang="en-US"/>
            </a:p>
          </p:txBody>
        </p:sp>
      </p:grpSp>
      <p:sp>
        <p:nvSpPr>
          <p:cNvPr id="19460" name="Rectangle 34"/>
          <p:cNvSpPr>
            <a:spLocks noChangeArrowheads="1"/>
          </p:cNvSpPr>
          <p:nvPr/>
        </p:nvSpPr>
        <p:spPr bwMode="auto">
          <a:xfrm>
            <a:off x="196850" y="5800725"/>
            <a:ext cx="8737600" cy="336550"/>
          </a:xfrm>
          <a:prstGeom prst="rect">
            <a:avLst/>
          </a:prstGeom>
          <a:noFill/>
          <a:ln w="31750" algn="ctr">
            <a:solidFill>
              <a:srgbClr val="FF0000"/>
            </a:solidFill>
            <a:miter lim="800000"/>
            <a:headEnd/>
            <a:tailEnd/>
          </a:ln>
        </p:spPr>
        <p:txBody>
          <a:bodyPr wrap="none">
            <a:spAutoFit/>
          </a:bodyPr>
          <a:lstStyle/>
          <a:p>
            <a:r>
              <a:rPr lang="en-US" sz="1400" b="1" i="1" dirty="0">
                <a:hlinkClick r:id="rId2"/>
              </a:rPr>
              <a:t>http://ctpp.transportation.org/Documents/CTPP_custom_tabulations_based_on_3yracs2006_2008.xls</a:t>
            </a:r>
            <a:endParaRPr lang="en-US" sz="1400" b="1"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228600"/>
            <a:ext cx="6992876" cy="646331"/>
          </a:xfrm>
          <a:prstGeom prst="rect">
            <a:avLst/>
          </a:prstGeom>
          <a:noFill/>
          <a:ln w="9525">
            <a:noFill/>
            <a:miter lim="800000"/>
            <a:headEnd/>
            <a:tailEnd/>
          </a:ln>
        </p:spPr>
        <p:txBody>
          <a:bodyPr wrap="none">
            <a:spAutoFit/>
          </a:bodyPr>
          <a:lstStyle/>
          <a:p>
            <a:pPr>
              <a:spcBef>
                <a:spcPct val="50000"/>
              </a:spcBef>
            </a:pPr>
            <a:r>
              <a:rPr lang="en-US" sz="3600" dirty="0" smtClean="0">
                <a:solidFill>
                  <a:schemeClr val="tx2"/>
                </a:solidFill>
                <a:latin typeface="+mj-lt"/>
                <a:ea typeface="+mj-ea"/>
                <a:cs typeface="+mj-cs"/>
              </a:rPr>
              <a:t>(2006-2008 </a:t>
            </a:r>
            <a:r>
              <a:rPr lang="en-US" sz="3600" dirty="0" err="1" smtClean="0">
                <a:solidFill>
                  <a:schemeClr val="tx2"/>
                </a:solidFill>
                <a:latin typeface="+mj-lt"/>
                <a:ea typeface="+mj-ea"/>
                <a:cs typeface="+mj-cs"/>
              </a:rPr>
              <a:t>CTPP</a:t>
            </a:r>
            <a:r>
              <a:rPr lang="en-US" sz="3600" dirty="0" smtClean="0">
                <a:solidFill>
                  <a:schemeClr val="tx2"/>
                </a:solidFill>
                <a:latin typeface="+mj-lt"/>
                <a:ea typeface="+mj-ea"/>
                <a:cs typeface="+mj-cs"/>
              </a:rPr>
              <a:t>) </a:t>
            </a:r>
            <a:r>
              <a:rPr lang="en-US" sz="3600" dirty="0">
                <a:solidFill>
                  <a:schemeClr val="tx2"/>
                </a:solidFill>
                <a:latin typeface="+mj-lt"/>
                <a:ea typeface="+mj-ea"/>
                <a:cs typeface="+mj-cs"/>
              </a:rPr>
              <a:t>Product Summary</a:t>
            </a:r>
          </a:p>
        </p:txBody>
      </p:sp>
      <p:graphicFrame>
        <p:nvGraphicFramePr>
          <p:cNvPr id="44052" name="Group 20"/>
          <p:cNvGraphicFramePr>
            <a:graphicFrameLocks noGrp="1"/>
          </p:cNvGraphicFramePr>
          <p:nvPr/>
        </p:nvGraphicFramePr>
        <p:xfrm>
          <a:off x="762000" y="990600"/>
          <a:ext cx="7543800" cy="5291763"/>
        </p:xfrm>
        <a:graphic>
          <a:graphicData uri="http://schemas.openxmlformats.org/drawingml/2006/table">
            <a:tbl>
              <a:tblPr/>
              <a:tblGrid>
                <a:gridCol w="3813175"/>
                <a:gridCol w="3730625"/>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Highlights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Low Lights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73613">
                <a:tc>
                  <a:txBody>
                    <a:bodyPr/>
                    <a:lstStyle/>
                    <a:p>
                      <a:pPr marL="0" marR="0" lvl="0" indent="0" algn="l" defTabSz="914400" rtl="0" eaLnBrk="1" fontAlgn="base" latinLnBrk="0" hangingPunct="1">
                        <a:lnSpc>
                          <a:spcPct val="80000"/>
                        </a:lnSpc>
                        <a:spcBef>
                          <a:spcPct val="55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Based on CTPP2000 Tables</a:t>
                      </a:r>
                    </a:p>
                    <a:p>
                      <a:pPr marL="0" marR="0" lvl="0" indent="0" algn="l" defTabSz="914400" rtl="0" eaLnBrk="1" fontAlgn="base" latinLnBrk="0" hangingPunct="1">
                        <a:lnSpc>
                          <a:spcPct val="80000"/>
                        </a:lnSpc>
                        <a:spcBef>
                          <a:spcPct val="55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Many NEW Univariate Tables</a:t>
                      </a:r>
                    </a:p>
                    <a:p>
                      <a:pPr marL="0" marR="0" lvl="0" indent="0" algn="l" defTabSz="914400" rtl="0" eaLnBrk="1" fontAlgn="base" latinLnBrk="0" hangingPunct="1">
                        <a:lnSpc>
                          <a:spcPct val="80000"/>
                        </a:lnSpc>
                        <a:spcBef>
                          <a:spcPct val="55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More Age Tables</a:t>
                      </a:r>
                    </a:p>
                    <a:p>
                      <a:pPr marL="0" marR="0" lvl="0" indent="0" algn="l" defTabSz="914400" rtl="0" eaLnBrk="1" fontAlgn="base" latinLnBrk="0" hangingPunct="1">
                        <a:lnSpc>
                          <a:spcPct val="80000"/>
                        </a:lnSpc>
                        <a:spcBef>
                          <a:spcPct val="55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Streamlined Race Tables</a:t>
                      </a:r>
                    </a:p>
                    <a:p>
                      <a:pPr marL="0" marR="0" lvl="0" indent="0" algn="l" defTabSz="914400" rtl="0" eaLnBrk="1" fontAlgn="base" latinLnBrk="0" hangingPunct="1">
                        <a:lnSpc>
                          <a:spcPct val="80000"/>
                        </a:lnSpc>
                        <a:spcBef>
                          <a:spcPct val="55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More HH and HH  Lifecycle Tables</a:t>
                      </a:r>
                    </a:p>
                    <a:p>
                      <a:pPr marL="0" marR="0" lvl="0" indent="0" algn="l" defTabSz="914400" rtl="0" eaLnBrk="1" fontAlgn="base" latinLnBrk="0" hangingPunct="1">
                        <a:lnSpc>
                          <a:spcPct val="80000"/>
                        </a:lnSpc>
                        <a:spcBef>
                          <a:spcPct val="55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More English Proficiency Tables</a:t>
                      </a:r>
                    </a:p>
                    <a:p>
                      <a:pPr marL="0" marR="0" lvl="0" indent="0" algn="l" defTabSz="914400" rtl="0" eaLnBrk="1" fontAlgn="base" latinLnBrk="0" hangingPunct="1">
                        <a:lnSpc>
                          <a:spcPct val="80000"/>
                        </a:lnSpc>
                        <a:spcBef>
                          <a:spcPct val="55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Way more Flows Tables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55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Incomplete Coverage</a:t>
                      </a:r>
                    </a:p>
                    <a:p>
                      <a:pPr marL="0" marR="0" lvl="0" indent="0" algn="l" defTabSz="914400" rtl="0" eaLnBrk="1" fontAlgn="base" latinLnBrk="0" hangingPunct="1">
                        <a:lnSpc>
                          <a:spcPct val="80000"/>
                        </a:lnSpc>
                        <a:spcBef>
                          <a:spcPct val="55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Rounded</a:t>
                      </a:r>
                    </a:p>
                    <a:p>
                      <a:pPr marL="0" marR="0" lvl="0" indent="0" algn="l" defTabSz="914400" rtl="0" eaLnBrk="1" fontAlgn="base" latinLnBrk="0" hangingPunct="1">
                        <a:lnSpc>
                          <a:spcPct val="80000"/>
                        </a:lnSpc>
                        <a:spcBef>
                          <a:spcPct val="3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Reduced Number of Crosstabs with Mode</a:t>
                      </a:r>
                    </a:p>
                    <a:p>
                      <a:pPr marL="457200" marR="0" lvl="1"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smtClean="0">
                          <a:ln>
                            <a:noFill/>
                          </a:ln>
                          <a:solidFill>
                            <a:srgbClr val="0000FF"/>
                          </a:solidFill>
                          <a:effectLst/>
                          <a:latin typeface="Arial" charset="0"/>
                        </a:rPr>
                        <a:t>-- Travel time</a:t>
                      </a:r>
                    </a:p>
                    <a:p>
                      <a:pPr marL="457200" marR="0" lvl="1"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smtClean="0">
                          <a:ln>
                            <a:noFill/>
                          </a:ln>
                          <a:solidFill>
                            <a:srgbClr val="0000FF"/>
                          </a:solidFill>
                          <a:effectLst/>
                          <a:latin typeface="Arial" charset="0"/>
                        </a:rPr>
                        <a:t>-- Household income</a:t>
                      </a:r>
                    </a:p>
                    <a:p>
                      <a:pPr marL="457200" marR="0" lvl="1"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smtClean="0">
                          <a:ln>
                            <a:noFill/>
                          </a:ln>
                          <a:solidFill>
                            <a:srgbClr val="0000FF"/>
                          </a:solidFill>
                          <a:effectLst/>
                          <a:latin typeface="Arial" charset="0"/>
                        </a:rPr>
                        <a:t>-- Vehicle availability</a:t>
                      </a:r>
                    </a:p>
                    <a:p>
                      <a:pPr marL="457200" marR="0" lvl="1"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smtClean="0">
                          <a:ln>
                            <a:noFill/>
                          </a:ln>
                          <a:solidFill>
                            <a:srgbClr val="0000FF"/>
                          </a:solidFill>
                          <a:effectLst/>
                          <a:latin typeface="Arial" charset="0"/>
                        </a:rPr>
                        <a:t>-- Age</a:t>
                      </a:r>
                    </a:p>
                    <a:p>
                      <a:pPr marL="457200" marR="0" lvl="1"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smtClean="0">
                          <a:ln>
                            <a:noFill/>
                          </a:ln>
                          <a:solidFill>
                            <a:srgbClr val="0000FF"/>
                          </a:solidFill>
                          <a:effectLst/>
                          <a:latin typeface="Arial" charset="0"/>
                        </a:rPr>
                        <a:t>-- Time leaving home</a:t>
                      </a:r>
                    </a:p>
                    <a:p>
                      <a:pPr marL="0" marR="0" lvl="0" indent="0" algn="l" defTabSz="914400" rtl="0" eaLnBrk="1" fontAlgn="base" latinLnBrk="0" hangingPunct="1">
                        <a:lnSpc>
                          <a:spcPct val="80000"/>
                        </a:lnSpc>
                        <a:spcBef>
                          <a:spcPct val="55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Tables will have  Suppression</a:t>
                      </a:r>
                    </a:p>
                    <a:p>
                      <a:pPr marL="457200" marR="0" lvl="1"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 Means based on 3 values </a:t>
                      </a:r>
                    </a:p>
                    <a:p>
                      <a:pPr marL="457200" marR="0" lvl="1"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-- 3 records in Flow</a:t>
                      </a:r>
                    </a:p>
                    <a:p>
                      <a:pPr marL="457200" marR="0" lvl="1" indent="0" algn="l" defTabSz="914400" rtl="0" eaLnBrk="1" fontAlgn="base" latinLnBrk="0" hangingPunct="1">
                        <a:lnSpc>
                          <a:spcPct val="80000"/>
                        </a:lnSpc>
                        <a:spcBef>
                          <a:spcPct val="1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Large MOEs </a:t>
                      </a:r>
                      <a:r>
                        <a:rPr kumimoji="0" lang="en-US" sz="1600" b="1" i="0" u="none" strike="noStrike" cap="none" normalizeH="0" baseline="0" smtClean="0">
                          <a:ln>
                            <a:noFill/>
                          </a:ln>
                          <a:solidFill>
                            <a:schemeClr val="tx1"/>
                          </a:solidFill>
                          <a:effectLst/>
                          <a:latin typeface="Arial" charset="0"/>
                        </a:rPr>
                        <a:t>(@ 90%)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494" name="Line 63"/>
          <p:cNvSpPr>
            <a:spLocks noChangeShapeType="1"/>
          </p:cNvSpPr>
          <p:nvPr/>
        </p:nvSpPr>
        <p:spPr bwMode="auto">
          <a:xfrm flipV="1">
            <a:off x="4225925" y="4984750"/>
            <a:ext cx="457200" cy="749300"/>
          </a:xfrm>
          <a:prstGeom prst="line">
            <a:avLst/>
          </a:prstGeom>
          <a:noFill/>
          <a:ln w="50800">
            <a:solidFill>
              <a:srgbClr val="FF0000"/>
            </a:solidFill>
            <a:round/>
            <a:headEnd type="triangle" w="med" len="me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Differences between </a:t>
            </a:r>
            <a:r>
              <a:rPr lang="en-US" dirty="0" err="1" smtClean="0"/>
              <a:t>CTPP</a:t>
            </a:r>
            <a:r>
              <a:rPr lang="en-US" dirty="0" smtClean="0"/>
              <a:t> 2006-2008 </a:t>
            </a:r>
            <a:br>
              <a:rPr lang="en-US" dirty="0" smtClean="0"/>
            </a:br>
            <a:r>
              <a:rPr lang="en-US" dirty="0" smtClean="0"/>
              <a:t>and </a:t>
            </a:r>
            <a:r>
              <a:rPr lang="en-US" dirty="0" err="1" smtClean="0"/>
              <a:t>CTPP</a:t>
            </a:r>
            <a:r>
              <a:rPr lang="en-US" dirty="0" smtClean="0"/>
              <a:t> 2006-2010</a:t>
            </a:r>
            <a:endParaRPr lang="en-US" dirty="0"/>
          </a:p>
        </p:txBody>
      </p:sp>
      <p:sp>
        <p:nvSpPr>
          <p:cNvPr id="3" name="Content Placeholder 2"/>
          <p:cNvSpPr>
            <a:spLocks noGrp="1"/>
          </p:cNvSpPr>
          <p:nvPr>
            <p:ph idx="1"/>
          </p:nvPr>
        </p:nvSpPr>
        <p:spPr/>
        <p:txBody>
          <a:bodyPr>
            <a:normAutofit/>
          </a:bodyPr>
          <a:lstStyle/>
          <a:p>
            <a:r>
              <a:rPr lang="en-US" dirty="0" smtClean="0"/>
              <a:t>No population thresholds and available in small geographies including </a:t>
            </a:r>
            <a:r>
              <a:rPr lang="en-US" dirty="0" err="1" smtClean="0"/>
              <a:t>TAZs</a:t>
            </a:r>
            <a:endParaRPr lang="en-US" dirty="0" smtClean="0"/>
          </a:p>
          <a:p>
            <a:r>
              <a:rPr lang="en-US" dirty="0" smtClean="0"/>
              <a:t>Modeled and Actual Data flows</a:t>
            </a:r>
          </a:p>
          <a:p>
            <a:r>
              <a:rPr lang="en-US" dirty="0" smtClean="0"/>
              <a:t>Transportation Analysis District (TAD) is newly defined geography</a:t>
            </a:r>
          </a:p>
          <a:p>
            <a:r>
              <a:rPr lang="en-US" dirty="0" smtClean="0"/>
              <a:t>Two more tables crossed Means of Transportation (Minority Status and Number of Workers)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p:cNvPicPr>
            <a:picLocks noChangeAspect="1" noChangeArrowheads="1"/>
          </p:cNvPicPr>
          <p:nvPr/>
        </p:nvPicPr>
        <p:blipFill>
          <a:blip r:embed="rId2" cstate="print"/>
          <a:srcRect t="23706" b="19756"/>
          <a:stretch>
            <a:fillRect/>
          </a:stretch>
        </p:blipFill>
        <p:spPr bwMode="auto">
          <a:xfrm rot="-199469">
            <a:off x="5378450" y="5072063"/>
            <a:ext cx="3263900" cy="1179512"/>
          </a:xfrm>
          <a:prstGeom prst="rect">
            <a:avLst/>
          </a:prstGeom>
          <a:noFill/>
          <a:ln w="9525" algn="ctr">
            <a:noFill/>
            <a:miter lim="800000"/>
            <a:headEnd/>
            <a:tailEnd/>
          </a:ln>
        </p:spPr>
      </p:pic>
      <p:sp>
        <p:nvSpPr>
          <p:cNvPr id="6147" name="Text Box 12"/>
          <p:cNvSpPr txBox="1">
            <a:spLocks noChangeArrowheads="1"/>
          </p:cNvSpPr>
          <p:nvPr/>
        </p:nvSpPr>
        <p:spPr bwMode="auto">
          <a:xfrm>
            <a:off x="381000" y="228600"/>
            <a:ext cx="8458200" cy="646331"/>
          </a:xfrm>
          <a:prstGeom prst="rect">
            <a:avLst/>
          </a:prstGeom>
          <a:noFill/>
          <a:ln w="9525">
            <a:noFill/>
            <a:miter lim="800000"/>
            <a:headEnd/>
            <a:tailEnd/>
          </a:ln>
        </p:spPr>
        <p:txBody>
          <a:bodyPr>
            <a:spAutoFit/>
          </a:bodyPr>
          <a:lstStyle/>
          <a:p>
            <a:pPr algn="l">
              <a:spcBef>
                <a:spcPct val="50000"/>
              </a:spcBef>
            </a:pPr>
            <a:r>
              <a:rPr lang="en-US" sz="3600" dirty="0" err="1">
                <a:solidFill>
                  <a:schemeClr val="tx2"/>
                </a:solidFill>
                <a:latin typeface="+mj-lt"/>
                <a:ea typeface="+mj-ea"/>
                <a:cs typeface="+mj-cs"/>
              </a:rPr>
              <a:t>CTPP</a:t>
            </a:r>
            <a:r>
              <a:rPr lang="en-US" sz="3200" b="1" dirty="0">
                <a:solidFill>
                  <a:srgbClr val="FF0000"/>
                </a:solidFill>
              </a:rPr>
              <a:t> </a:t>
            </a:r>
            <a:r>
              <a:rPr lang="en-US" sz="3600" dirty="0">
                <a:solidFill>
                  <a:schemeClr val="tx2"/>
                </a:solidFill>
                <a:latin typeface="+mj-lt"/>
                <a:ea typeface="+mj-ea"/>
                <a:cs typeface="+mj-cs"/>
              </a:rPr>
              <a:t>Data</a:t>
            </a:r>
            <a:r>
              <a:rPr lang="en-US" sz="3200" b="1" dirty="0">
                <a:solidFill>
                  <a:srgbClr val="FF0000"/>
                </a:solidFill>
              </a:rPr>
              <a:t> </a:t>
            </a:r>
            <a:r>
              <a:rPr lang="en-US" sz="3600" dirty="0">
                <a:solidFill>
                  <a:schemeClr val="tx2"/>
                </a:solidFill>
                <a:latin typeface="+mj-lt"/>
                <a:ea typeface="+mj-ea"/>
                <a:cs typeface="+mj-cs"/>
              </a:rPr>
              <a:t>Profiles</a:t>
            </a:r>
          </a:p>
        </p:txBody>
      </p:sp>
      <p:pic>
        <p:nvPicPr>
          <p:cNvPr id="6148" name="Picture 18" descr="CTPP-logo-2005"/>
          <p:cNvPicPr>
            <a:picLocks noChangeAspect="1" noChangeArrowheads="1"/>
          </p:cNvPicPr>
          <p:nvPr/>
        </p:nvPicPr>
        <p:blipFill>
          <a:blip r:embed="rId3" cstate="print"/>
          <a:srcRect/>
          <a:stretch>
            <a:fillRect/>
          </a:stretch>
        </p:blipFill>
        <p:spPr bwMode="auto">
          <a:xfrm>
            <a:off x="746125" y="2392363"/>
            <a:ext cx="1809750" cy="2163762"/>
          </a:xfrm>
          <a:prstGeom prst="rect">
            <a:avLst/>
          </a:prstGeom>
          <a:noFill/>
          <a:ln w="9525">
            <a:noFill/>
            <a:miter lim="800000"/>
            <a:headEnd/>
            <a:tailEnd/>
          </a:ln>
        </p:spPr>
      </p:pic>
      <p:sp>
        <p:nvSpPr>
          <p:cNvPr id="6149" name="Text Box 2"/>
          <p:cNvSpPr txBox="1">
            <a:spLocks noChangeArrowheads="1"/>
          </p:cNvSpPr>
          <p:nvPr/>
        </p:nvSpPr>
        <p:spPr bwMode="auto">
          <a:xfrm>
            <a:off x="979488" y="1182688"/>
            <a:ext cx="6934200" cy="549275"/>
          </a:xfrm>
          <a:prstGeom prst="rect">
            <a:avLst/>
          </a:prstGeom>
          <a:noFill/>
          <a:ln w="9525">
            <a:noFill/>
            <a:miter lim="800000"/>
            <a:headEnd/>
            <a:tailEnd/>
          </a:ln>
        </p:spPr>
        <p:txBody>
          <a:bodyPr>
            <a:spAutoFit/>
          </a:bodyPr>
          <a:lstStyle/>
          <a:p>
            <a:pPr algn="l">
              <a:spcBef>
                <a:spcPct val="50000"/>
              </a:spcBef>
            </a:pPr>
            <a:r>
              <a:rPr lang="en-US" sz="3000" b="1">
                <a:solidFill>
                  <a:srgbClr val="0000FF"/>
                </a:solidFill>
              </a:rPr>
              <a:t>Why do them?  What good are they?</a:t>
            </a:r>
          </a:p>
        </p:txBody>
      </p:sp>
      <p:sp>
        <p:nvSpPr>
          <p:cNvPr id="6150" name="Text Box 6"/>
          <p:cNvSpPr txBox="1">
            <a:spLocks noChangeArrowheads="1"/>
          </p:cNvSpPr>
          <p:nvPr/>
        </p:nvSpPr>
        <p:spPr bwMode="auto">
          <a:xfrm>
            <a:off x="3074988" y="1989138"/>
            <a:ext cx="5897562" cy="3725862"/>
          </a:xfrm>
          <a:prstGeom prst="rect">
            <a:avLst/>
          </a:prstGeom>
          <a:noFill/>
          <a:ln w="9525" algn="ctr">
            <a:noFill/>
            <a:miter lim="800000"/>
            <a:headEnd/>
            <a:tailEnd/>
          </a:ln>
        </p:spPr>
        <p:txBody>
          <a:bodyPr>
            <a:spAutoFit/>
          </a:bodyPr>
          <a:lstStyle/>
          <a:p>
            <a:pPr algn="l">
              <a:spcBef>
                <a:spcPct val="50000"/>
              </a:spcBef>
            </a:pPr>
            <a:r>
              <a:rPr lang="en-US" sz="2800" b="1"/>
              <a:t>Foundation Building</a:t>
            </a:r>
          </a:p>
          <a:p>
            <a:pPr algn="l">
              <a:spcBef>
                <a:spcPct val="50000"/>
              </a:spcBef>
            </a:pPr>
            <a:r>
              <a:rPr lang="en-US" sz="2800" b="1"/>
              <a:t>Snapshot of Area</a:t>
            </a:r>
          </a:p>
          <a:p>
            <a:pPr algn="l">
              <a:spcBef>
                <a:spcPct val="50000"/>
              </a:spcBef>
            </a:pPr>
            <a:r>
              <a:rPr lang="en-US" sz="2800" b="1"/>
              <a:t>Quickly compare Between Areas</a:t>
            </a:r>
          </a:p>
          <a:p>
            <a:pPr algn="l">
              <a:spcBef>
                <a:spcPct val="50000"/>
              </a:spcBef>
            </a:pPr>
            <a:r>
              <a:rPr lang="en-US" sz="2800" b="1"/>
              <a:t>Begin to Understand Changes</a:t>
            </a:r>
          </a:p>
          <a:p>
            <a:pPr algn="l">
              <a:spcBef>
                <a:spcPct val="50000"/>
              </a:spcBef>
            </a:pPr>
            <a:r>
              <a:rPr lang="en-US" sz="2800" b="1"/>
              <a:t>Good introduction to the data</a:t>
            </a:r>
          </a:p>
          <a:p>
            <a:pPr algn="l">
              <a:spcBef>
                <a:spcPct val="50000"/>
              </a:spcBef>
            </a:pPr>
            <a:r>
              <a:rPr lang="en-US" sz="2800" b="1"/>
              <a:t>Easy to do!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other examples of profile pages</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17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90513" y="366713"/>
            <a:ext cx="8562975" cy="6124575"/>
          </a:xfrm>
          <a:prstGeom prst="rect">
            <a:avLst/>
          </a:prstGeom>
          <a:noFill/>
          <a:ln w="9525">
            <a:noFill/>
            <a:miter lim="800000"/>
            <a:headEnd/>
            <a:tailEnd/>
          </a:ln>
        </p:spPr>
      </p:pic>
    </p:spTree>
    <p:extLst>
      <p:ext uri="{BB962C8B-B14F-4D97-AF65-F5344CB8AC3E}">
        <p14:creationId xmlns="" xmlns:p14="http://schemas.microsoft.com/office/powerpoint/2010/main" val="3556811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381000" y="228600"/>
            <a:ext cx="8458200" cy="646331"/>
          </a:xfrm>
          <a:prstGeom prst="rect">
            <a:avLst/>
          </a:prstGeom>
          <a:noFill/>
          <a:ln w="9525">
            <a:noFill/>
            <a:miter lim="800000"/>
            <a:headEnd/>
            <a:tailEnd/>
          </a:ln>
        </p:spPr>
        <p:txBody>
          <a:bodyPr>
            <a:spAutoFit/>
          </a:bodyPr>
          <a:lstStyle/>
          <a:p>
            <a:pPr algn="l">
              <a:spcBef>
                <a:spcPct val="50000"/>
              </a:spcBef>
            </a:pPr>
            <a:r>
              <a:rPr lang="en-US" sz="3600" dirty="0" smtClean="0">
                <a:solidFill>
                  <a:schemeClr val="tx2"/>
                </a:solidFill>
                <a:latin typeface="+mj-lt"/>
                <a:ea typeface="+mj-ea"/>
                <a:cs typeface="+mj-cs"/>
              </a:rPr>
              <a:t>Transportation</a:t>
            </a:r>
            <a:r>
              <a:rPr lang="en-US" sz="3200" b="1" dirty="0" smtClean="0">
                <a:solidFill>
                  <a:srgbClr val="FF0000"/>
                </a:solidFill>
              </a:rPr>
              <a:t> </a:t>
            </a:r>
            <a:r>
              <a:rPr lang="en-US" sz="3600" dirty="0" smtClean="0">
                <a:solidFill>
                  <a:schemeClr val="tx2"/>
                </a:solidFill>
                <a:latin typeface="+mj-lt"/>
                <a:ea typeface="+mj-ea"/>
                <a:cs typeface="+mj-cs"/>
              </a:rPr>
              <a:t>Profiles</a:t>
            </a:r>
            <a:endParaRPr lang="en-US" sz="3600" dirty="0">
              <a:solidFill>
                <a:schemeClr val="tx2"/>
              </a:solidFill>
              <a:latin typeface="+mj-lt"/>
              <a:ea typeface="+mj-ea"/>
              <a:cs typeface="+mj-cs"/>
            </a:endParaRPr>
          </a:p>
        </p:txBody>
      </p:sp>
      <p:sp>
        <p:nvSpPr>
          <p:cNvPr id="21507" name="Rectangle 5"/>
          <p:cNvSpPr>
            <a:spLocks noChangeArrowheads="1"/>
          </p:cNvSpPr>
          <p:nvPr/>
        </p:nvSpPr>
        <p:spPr bwMode="auto">
          <a:xfrm>
            <a:off x="439738" y="5057775"/>
            <a:ext cx="8307387" cy="793750"/>
          </a:xfrm>
          <a:prstGeom prst="rect">
            <a:avLst/>
          </a:prstGeom>
          <a:noFill/>
          <a:ln w="31750" algn="ctr">
            <a:solidFill>
              <a:srgbClr val="FF0000"/>
            </a:solidFill>
            <a:miter lim="800000"/>
            <a:headEnd/>
            <a:tailEnd/>
          </a:ln>
        </p:spPr>
        <p:txBody>
          <a:bodyPr wrap="none">
            <a:spAutoFit/>
          </a:bodyPr>
          <a:lstStyle/>
          <a:p>
            <a:r>
              <a:rPr lang="en-US" sz="2400" b="1"/>
              <a:t>Need to Brush up on significance testing</a:t>
            </a:r>
          </a:p>
          <a:p>
            <a:r>
              <a:rPr lang="en-US" sz="2000" b="1" i="1">
                <a:hlinkClick r:id="rId2"/>
              </a:rPr>
              <a:t>http://www.edthefed.com/presentations/significance%20testing.ppt</a:t>
            </a:r>
            <a:endParaRPr lang="en-US" sz="2000" b="1" i="1"/>
          </a:p>
        </p:txBody>
      </p:sp>
      <p:sp>
        <p:nvSpPr>
          <p:cNvPr id="21508" name="Text Box 6"/>
          <p:cNvSpPr txBox="1">
            <a:spLocks noChangeArrowheads="1"/>
          </p:cNvSpPr>
          <p:nvPr/>
        </p:nvSpPr>
        <p:spPr bwMode="auto">
          <a:xfrm>
            <a:off x="1828800" y="3962400"/>
            <a:ext cx="5486400" cy="854075"/>
          </a:xfrm>
          <a:prstGeom prst="rect">
            <a:avLst/>
          </a:prstGeom>
          <a:noFill/>
          <a:ln w="31750" algn="ctr">
            <a:solidFill>
              <a:srgbClr val="FF0000"/>
            </a:solidFill>
            <a:miter lim="800000"/>
            <a:headEnd/>
            <a:tailEnd/>
          </a:ln>
        </p:spPr>
        <p:txBody>
          <a:bodyPr>
            <a:spAutoFit/>
          </a:bodyPr>
          <a:lstStyle/>
          <a:p>
            <a:pPr>
              <a:spcBef>
                <a:spcPct val="50000"/>
              </a:spcBef>
            </a:pPr>
            <a:r>
              <a:rPr lang="en-US" sz="2400" b="1" dirty="0"/>
              <a:t>Check out the Profiles for your area </a:t>
            </a:r>
            <a:r>
              <a:rPr lang="en-US" sz="2400" b="1" i="1" dirty="0">
                <a:solidFill>
                  <a:srgbClr val="FF0000"/>
                </a:solidFill>
                <a:hlinkClick r:id="rId3"/>
              </a:rPr>
              <a:t>http://ctpp.transportation.org</a:t>
            </a:r>
            <a:r>
              <a:rPr lang="en-US" sz="2400" b="1" dirty="0"/>
              <a:t> </a:t>
            </a:r>
            <a:endParaRPr lang="en-US" sz="2400" b="1" i="1" dirty="0">
              <a:solidFill>
                <a:srgbClr val="FF0000"/>
              </a:solidFill>
            </a:endParaRPr>
          </a:p>
        </p:txBody>
      </p:sp>
      <p:pic>
        <p:nvPicPr>
          <p:cNvPr id="4099" name="Picture 3"/>
          <p:cNvPicPr>
            <a:picLocks noChangeAspect="1" noChangeArrowheads="1"/>
          </p:cNvPicPr>
          <p:nvPr/>
        </p:nvPicPr>
        <p:blipFill>
          <a:blip r:embed="rId4" cstate="print"/>
          <a:srcRect/>
          <a:stretch>
            <a:fillRect/>
          </a:stretch>
        </p:blipFill>
        <p:spPr bwMode="auto">
          <a:xfrm>
            <a:off x="381000" y="1288744"/>
            <a:ext cx="7981950" cy="2343150"/>
          </a:xfrm>
          <a:prstGeom prst="rect">
            <a:avLst/>
          </a:prstGeom>
          <a:noFill/>
          <a:ln w="28575">
            <a:solidFill>
              <a:srgbClr val="00B0F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err="1" smtClean="0"/>
              <a:t>CTPP</a:t>
            </a:r>
            <a:r>
              <a:rPr lang="en-US" dirty="0" smtClean="0"/>
              <a:t> Related Research</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Commuting in America 2013 (On-going)</a:t>
            </a:r>
          </a:p>
          <a:p>
            <a:r>
              <a:rPr lang="en-US" dirty="0" smtClean="0"/>
              <a:t>Feasibility of a </a:t>
            </a:r>
            <a:r>
              <a:rPr lang="en-US" dirty="0" err="1" smtClean="0"/>
              <a:t>Microdata</a:t>
            </a:r>
            <a:r>
              <a:rPr lang="en-US" dirty="0" smtClean="0"/>
              <a:t> Analysis System (On-going)</a:t>
            </a:r>
          </a:p>
          <a:p>
            <a:r>
              <a:rPr lang="en-US" dirty="0" smtClean="0"/>
              <a:t>Assess the Utility of the </a:t>
            </a:r>
            <a:r>
              <a:rPr lang="en-US" dirty="0" err="1" smtClean="0"/>
              <a:t>CTPP</a:t>
            </a:r>
            <a:r>
              <a:rPr lang="en-US" dirty="0" smtClean="0"/>
              <a:t> 5-year Data (In the process of selecting a contractor)</a:t>
            </a:r>
          </a:p>
          <a:p>
            <a:pPr marL="342900" lvl="1" indent="-342900">
              <a:spcBef>
                <a:spcPts val="3000"/>
              </a:spcBef>
              <a:buSzPct val="75000"/>
              <a:buBlip>
                <a:blip r:embed="rId3"/>
              </a:buBlip>
            </a:pPr>
            <a:r>
              <a:rPr lang="en-US" sz="2800" dirty="0" smtClean="0"/>
              <a:t>Small Area Employment (proposal submitted to </a:t>
            </a:r>
            <a:r>
              <a:rPr lang="en-US" sz="2800" dirty="0" err="1" smtClean="0"/>
              <a:t>NCHRP</a:t>
            </a:r>
            <a:r>
              <a:rPr lang="en-US" sz="2800" dirty="0" smtClean="0"/>
              <a:t> 8-36)</a:t>
            </a:r>
          </a:p>
          <a:p>
            <a:pPr marL="342900" lvl="1" indent="-342900">
              <a:spcBef>
                <a:spcPts val="3000"/>
              </a:spcBef>
              <a:buSzPct val="75000"/>
              <a:buBlip>
                <a:blip r:embed="rId3"/>
              </a:buBlip>
            </a:pPr>
            <a:r>
              <a:rPr lang="en-US" sz="2800" dirty="0" smtClean="0"/>
              <a:t>Data Visualization (proposal submitted to </a:t>
            </a:r>
            <a:r>
              <a:rPr lang="en-US" sz="2800" dirty="0" err="1" smtClean="0"/>
              <a:t>NCHRP</a:t>
            </a:r>
            <a:r>
              <a:rPr lang="en-US" sz="2800" dirty="0" smtClean="0"/>
              <a:t> 08-36)</a:t>
            </a:r>
          </a:p>
          <a:p>
            <a:pPr>
              <a:buNone/>
            </a:pPr>
            <a:endParaRPr lang="en-US" dirty="0" smtClean="0"/>
          </a:p>
        </p:txBody>
      </p:sp>
      <p:sp>
        <p:nvSpPr>
          <p:cNvPr id="3" name="Slide Number Placeholder 2"/>
          <p:cNvSpPr>
            <a:spLocks noGrp="1"/>
          </p:cNvSpPr>
          <p:nvPr>
            <p:ph type="sldNum" sz="quarter" idx="12"/>
          </p:nvPr>
        </p:nvSpPr>
        <p:spPr/>
        <p:txBody>
          <a:bodyPr/>
          <a:lstStyle/>
          <a:p>
            <a:fld id="{7D3658A7-9865-4992-B0E6-7E801D7B1546}"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lgn="l"/>
            <a:r>
              <a:rPr lang="en-US" dirty="0" smtClean="0"/>
              <a:t>What I Will Cover</a:t>
            </a:r>
          </a:p>
        </p:txBody>
      </p:sp>
      <p:sp>
        <p:nvSpPr>
          <p:cNvPr id="3" name="Content Placeholder 2"/>
          <p:cNvSpPr>
            <a:spLocks noGrp="1"/>
          </p:cNvSpPr>
          <p:nvPr>
            <p:ph idx="1"/>
          </p:nvPr>
        </p:nvSpPr>
        <p:spPr>
          <a:xfrm>
            <a:off x="752168" y="1533294"/>
            <a:ext cx="7742903" cy="4525963"/>
          </a:xfrm>
        </p:spPr>
        <p:txBody>
          <a:bodyPr>
            <a:normAutofit/>
          </a:bodyPr>
          <a:lstStyle/>
          <a:p>
            <a:r>
              <a:rPr lang="en-US" dirty="0" err="1" smtClean="0"/>
              <a:t>CTPP</a:t>
            </a:r>
            <a:r>
              <a:rPr lang="en-US" dirty="0" smtClean="0"/>
              <a:t> Products Using ACS</a:t>
            </a:r>
          </a:p>
          <a:p>
            <a:pPr lvl="1"/>
            <a:r>
              <a:rPr lang="en-US" dirty="0" smtClean="0"/>
              <a:t>CTPP 2006-2010</a:t>
            </a:r>
          </a:p>
          <a:p>
            <a:pPr lvl="1"/>
            <a:r>
              <a:rPr lang="en-US" dirty="0"/>
              <a:t>CTPP </a:t>
            </a:r>
            <a:r>
              <a:rPr lang="en-US" dirty="0" smtClean="0"/>
              <a:t>2006-2008</a:t>
            </a:r>
            <a:endParaRPr lang="en-US" dirty="0"/>
          </a:p>
          <a:p>
            <a:pPr lvl="1"/>
            <a:r>
              <a:rPr lang="en-US" dirty="0"/>
              <a:t>Transportation </a:t>
            </a:r>
            <a:r>
              <a:rPr lang="en-US" dirty="0" smtClean="0"/>
              <a:t>Profiles</a:t>
            </a:r>
          </a:p>
          <a:p>
            <a:pPr marL="342900" lvl="1" indent="-342900">
              <a:spcBef>
                <a:spcPts val="3000"/>
              </a:spcBef>
              <a:buSzPct val="75000"/>
              <a:buBlip>
                <a:blip r:embed="rId2"/>
              </a:buBlip>
            </a:pPr>
            <a:r>
              <a:rPr lang="en-US" sz="2800" dirty="0" err="1" smtClean="0"/>
              <a:t>CTPP</a:t>
            </a:r>
            <a:r>
              <a:rPr lang="en-US" sz="2800" dirty="0" smtClean="0"/>
              <a:t> Related Research</a:t>
            </a:r>
          </a:p>
          <a:p>
            <a:pPr marL="342900" lvl="1" indent="-342900">
              <a:spcBef>
                <a:spcPts val="3000"/>
              </a:spcBef>
              <a:buSzPct val="75000"/>
              <a:buBlip>
                <a:blip r:embed="rId2"/>
              </a:buBlip>
            </a:pPr>
            <a:r>
              <a:rPr lang="en-US" sz="2800" dirty="0" err="1" smtClean="0"/>
              <a:t>CTPP</a:t>
            </a:r>
            <a:r>
              <a:rPr lang="en-US" sz="2800" dirty="0" smtClean="0"/>
              <a:t> Resources</a:t>
            </a:r>
          </a:p>
        </p:txBody>
      </p:sp>
      <p:sp>
        <p:nvSpPr>
          <p:cNvPr id="4" name="Slide Number Placeholder 3"/>
          <p:cNvSpPr>
            <a:spLocks noGrp="1"/>
          </p:cNvSpPr>
          <p:nvPr>
            <p:ph type="sldNum" sz="quarter" idx="12"/>
          </p:nvPr>
        </p:nvSpPr>
        <p:spPr/>
        <p:txBody>
          <a:bodyPr/>
          <a:lstStyle/>
          <a:p>
            <a:fld id="{AF578AF7-0E6C-4A8B-A210-6CF42DC8404D}"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561" y="2368627"/>
            <a:ext cx="7742903" cy="1143000"/>
          </a:xfrm>
        </p:spPr>
        <p:txBody>
          <a:bodyPr>
            <a:normAutofit/>
          </a:bodyPr>
          <a:lstStyle/>
          <a:p>
            <a:r>
              <a:rPr lang="en-US" sz="4000" dirty="0" err="1" smtClean="0"/>
              <a:t>CTPP</a:t>
            </a:r>
            <a:r>
              <a:rPr lang="en-US" sz="4000" dirty="0" smtClean="0"/>
              <a:t> Resources</a:t>
            </a:r>
            <a:endParaRPr lang="en-US" sz="4000"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3658A7-9865-4992-B0E6-7E801D7B1546}" type="slidenum">
              <a:rPr lang="en-US" smtClean="0"/>
              <a:pPr/>
              <a:t>21</a:t>
            </a:fld>
            <a:endParaRPr lang="en-US"/>
          </a:p>
        </p:txBody>
      </p:sp>
      <p:sp>
        <p:nvSpPr>
          <p:cNvPr id="3" name="Text Box 2"/>
          <p:cNvSpPr txBox="1">
            <a:spLocks noChangeArrowheads="1"/>
          </p:cNvSpPr>
          <p:nvPr/>
        </p:nvSpPr>
        <p:spPr bwMode="auto">
          <a:xfrm>
            <a:off x="304800" y="258763"/>
            <a:ext cx="3895618" cy="646331"/>
          </a:xfrm>
          <a:prstGeom prst="rect">
            <a:avLst/>
          </a:prstGeom>
          <a:noFill/>
          <a:ln w="9525">
            <a:noFill/>
            <a:miter lim="800000"/>
            <a:headEnd/>
            <a:tailEnd/>
          </a:ln>
        </p:spPr>
        <p:txBody>
          <a:bodyPr wrap="none">
            <a:spAutoFit/>
          </a:bodyPr>
          <a:lstStyle/>
          <a:p>
            <a:pPr algn="l"/>
            <a:r>
              <a:rPr lang="en-US" sz="3600" dirty="0" smtClean="0">
                <a:solidFill>
                  <a:schemeClr val="tx2"/>
                </a:solidFill>
                <a:latin typeface="+mj-lt"/>
                <a:ea typeface="+mj-ea"/>
                <a:cs typeface="+mj-cs"/>
              </a:rPr>
              <a:t>E-Learning</a:t>
            </a:r>
            <a:r>
              <a:rPr lang="en-US" sz="3200" b="1" dirty="0" smtClean="0">
                <a:solidFill>
                  <a:srgbClr val="FF0000"/>
                </a:solidFill>
              </a:rPr>
              <a:t> </a:t>
            </a:r>
            <a:r>
              <a:rPr lang="en-US" sz="3600" dirty="0" smtClean="0">
                <a:solidFill>
                  <a:schemeClr val="tx2"/>
                </a:solidFill>
                <a:latin typeface="+mj-lt"/>
                <a:ea typeface="+mj-ea"/>
                <a:cs typeface="+mj-cs"/>
              </a:rPr>
              <a:t>Modules</a:t>
            </a:r>
          </a:p>
        </p:txBody>
      </p:sp>
      <p:sp>
        <p:nvSpPr>
          <p:cNvPr id="4" name="Rectangle 4"/>
          <p:cNvSpPr>
            <a:spLocks noChangeArrowheads="1"/>
          </p:cNvSpPr>
          <p:nvPr/>
        </p:nvSpPr>
        <p:spPr bwMode="auto">
          <a:xfrm>
            <a:off x="483824" y="5894685"/>
            <a:ext cx="8307636" cy="461665"/>
          </a:xfrm>
          <a:prstGeom prst="rect">
            <a:avLst/>
          </a:prstGeom>
          <a:noFill/>
          <a:ln w="31750">
            <a:solidFill>
              <a:srgbClr val="FF0000"/>
            </a:solidFill>
            <a:miter lim="800000"/>
            <a:headEnd/>
            <a:tailEnd/>
          </a:ln>
        </p:spPr>
        <p:txBody>
          <a:bodyPr wrap="square">
            <a:spAutoFit/>
          </a:bodyPr>
          <a:lstStyle/>
          <a:p>
            <a:r>
              <a:rPr lang="en-US" sz="2400" b="1" i="1" dirty="0" smtClean="0">
                <a:solidFill>
                  <a:srgbClr val="FF0000"/>
                </a:solidFill>
                <a:hlinkClick r:id="rId2"/>
              </a:rPr>
              <a:t>http://ctpp.transportation.org/Pages/elearningmodules.aspx</a:t>
            </a:r>
            <a:endParaRPr lang="en-US" sz="2400" b="1" i="1" dirty="0">
              <a:solidFill>
                <a:srgbClr val="FF0000"/>
              </a:solidFill>
              <a:hlinkClick r:id="rId2"/>
            </a:endParaRPr>
          </a:p>
        </p:txBody>
      </p:sp>
      <p:sp>
        <p:nvSpPr>
          <p:cNvPr id="5" name="Rectangle 4"/>
          <p:cNvSpPr/>
          <p:nvPr/>
        </p:nvSpPr>
        <p:spPr>
          <a:xfrm>
            <a:off x="304800" y="1068637"/>
            <a:ext cx="7525438" cy="4536627"/>
          </a:xfrm>
          <a:prstGeom prst="rect">
            <a:avLst/>
          </a:prstGeom>
        </p:spPr>
        <p:txBody>
          <a:bodyPr wrap="square">
            <a:spAutoFit/>
          </a:bodyPr>
          <a:lstStyle/>
          <a:p>
            <a:pPr marL="274320" indent="-342900" fontAlgn="t">
              <a:lnSpc>
                <a:spcPct val="90000"/>
              </a:lnSpc>
              <a:spcBef>
                <a:spcPts val="1800"/>
              </a:spcBef>
              <a:spcAft>
                <a:spcPts val="1200"/>
              </a:spcAft>
              <a:buSzPct val="75000"/>
              <a:buBlip>
                <a:blip r:embed="rId3"/>
              </a:buBlip>
            </a:pPr>
            <a:r>
              <a:rPr lang="en-US" sz="2600" dirty="0" smtClean="0"/>
              <a:t>The American Community Survey </a:t>
            </a:r>
          </a:p>
          <a:p>
            <a:pPr marL="274320" indent="-342900" fontAlgn="t">
              <a:lnSpc>
                <a:spcPct val="90000"/>
              </a:lnSpc>
              <a:spcBef>
                <a:spcPts val="1800"/>
              </a:spcBef>
              <a:spcAft>
                <a:spcPts val="1200"/>
              </a:spcAft>
              <a:buSzPct val="75000"/>
              <a:buBlip>
                <a:blip r:embed="rId3"/>
              </a:buBlip>
            </a:pPr>
            <a:r>
              <a:rPr lang="en-US" sz="2600" dirty="0" err="1" smtClean="0"/>
              <a:t>CTPP</a:t>
            </a:r>
            <a:r>
              <a:rPr lang="en-US" sz="2600" dirty="0" smtClean="0"/>
              <a:t> Data tabulations based on ACS </a:t>
            </a:r>
          </a:p>
          <a:p>
            <a:pPr marL="274320" indent="-342900" fontAlgn="t">
              <a:lnSpc>
                <a:spcPct val="90000"/>
              </a:lnSpc>
              <a:spcBef>
                <a:spcPts val="1800"/>
              </a:spcBef>
              <a:spcAft>
                <a:spcPts val="1200"/>
              </a:spcAft>
              <a:buSzPct val="75000"/>
              <a:buBlip>
                <a:blip r:embed="rId3"/>
              </a:buBlip>
            </a:pPr>
            <a:r>
              <a:rPr lang="en-US" sz="2600" dirty="0" smtClean="0"/>
              <a:t>Changes in </a:t>
            </a:r>
            <a:r>
              <a:rPr lang="en-US" sz="2600" dirty="0" err="1" smtClean="0"/>
              <a:t>CTPP</a:t>
            </a:r>
            <a:r>
              <a:rPr lang="en-US" sz="2600" dirty="0" smtClean="0"/>
              <a:t>: Census Long Form vs. ACS </a:t>
            </a:r>
          </a:p>
          <a:p>
            <a:pPr marL="274320" indent="-342900" fontAlgn="t">
              <a:lnSpc>
                <a:spcPct val="90000"/>
              </a:lnSpc>
              <a:spcBef>
                <a:spcPts val="1800"/>
              </a:spcBef>
              <a:spcAft>
                <a:spcPts val="1200"/>
              </a:spcAft>
              <a:buSzPct val="75000"/>
              <a:buBlip>
                <a:blip r:embed="rId3"/>
              </a:buBlip>
            </a:pPr>
            <a:r>
              <a:rPr lang="en-US" sz="2600" dirty="0" smtClean="0"/>
              <a:t>Geography in </a:t>
            </a:r>
            <a:r>
              <a:rPr lang="en-US" sz="2600" dirty="0" err="1" smtClean="0"/>
              <a:t>CTPP</a:t>
            </a:r>
            <a:r>
              <a:rPr lang="en-US" sz="2600" dirty="0" smtClean="0"/>
              <a:t> </a:t>
            </a:r>
          </a:p>
          <a:p>
            <a:pPr marL="274320" indent="-342900" fontAlgn="t">
              <a:lnSpc>
                <a:spcPct val="90000"/>
              </a:lnSpc>
              <a:spcBef>
                <a:spcPts val="1800"/>
              </a:spcBef>
              <a:spcAft>
                <a:spcPts val="1200"/>
              </a:spcAft>
              <a:buSzPct val="75000"/>
              <a:buBlip>
                <a:blip r:embed="rId3"/>
              </a:buBlip>
            </a:pPr>
            <a:r>
              <a:rPr lang="en-US" sz="2600" dirty="0" smtClean="0"/>
              <a:t>Understanding Margin of Error </a:t>
            </a:r>
          </a:p>
          <a:p>
            <a:pPr marL="274320" indent="-342900" fontAlgn="t">
              <a:lnSpc>
                <a:spcPct val="90000"/>
              </a:lnSpc>
              <a:spcBef>
                <a:spcPts val="1800"/>
              </a:spcBef>
              <a:spcAft>
                <a:spcPts val="1200"/>
              </a:spcAft>
              <a:buSzPct val="75000"/>
              <a:buBlip>
                <a:blip r:embed="rId3"/>
              </a:buBlip>
            </a:pPr>
            <a:r>
              <a:rPr lang="en-US" sz="2600" dirty="0" smtClean="0"/>
              <a:t>Disclosure Proofing of ACS Data in </a:t>
            </a:r>
            <a:r>
              <a:rPr lang="en-US" sz="2600" dirty="0" err="1" smtClean="0"/>
              <a:t>CTPP</a:t>
            </a:r>
            <a:r>
              <a:rPr lang="en-US" sz="2600" dirty="0" smtClean="0"/>
              <a:t> (Coming Soon)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41325" y="808038"/>
            <a:ext cx="8245475" cy="5282134"/>
          </a:xfrm>
          <a:prstGeom prst="rect">
            <a:avLst/>
          </a:prstGeom>
          <a:noFill/>
          <a:ln w="9525">
            <a:noFill/>
            <a:miter lim="800000"/>
            <a:headEnd/>
            <a:tailEnd/>
          </a:ln>
        </p:spPr>
      </p:pic>
      <p:sp>
        <p:nvSpPr>
          <p:cNvPr id="33794" name="Text Box 5"/>
          <p:cNvSpPr txBox="1">
            <a:spLocks noChangeArrowheads="1"/>
          </p:cNvSpPr>
          <p:nvPr/>
        </p:nvSpPr>
        <p:spPr bwMode="auto">
          <a:xfrm>
            <a:off x="687711" y="228600"/>
            <a:ext cx="3012428" cy="646331"/>
          </a:xfrm>
          <a:prstGeom prst="rect">
            <a:avLst/>
          </a:prstGeom>
          <a:noFill/>
          <a:ln w="9525">
            <a:noFill/>
            <a:miter lim="800000"/>
            <a:headEnd/>
            <a:tailEnd/>
          </a:ln>
        </p:spPr>
        <p:txBody>
          <a:bodyPr wrap="none">
            <a:spAutoFit/>
          </a:bodyPr>
          <a:lstStyle/>
          <a:p>
            <a:pPr algn="ctr">
              <a:spcBef>
                <a:spcPct val="0"/>
              </a:spcBef>
            </a:pPr>
            <a:r>
              <a:rPr lang="en-US" sz="3600" dirty="0" err="1" smtClean="0">
                <a:solidFill>
                  <a:schemeClr val="tx2"/>
                </a:solidFill>
                <a:latin typeface="+mj-lt"/>
                <a:ea typeface="+mj-ea"/>
                <a:cs typeface="+mj-cs"/>
              </a:rPr>
              <a:t>CTPP</a:t>
            </a:r>
            <a:r>
              <a:rPr lang="en-US" sz="3600" dirty="0" smtClean="0">
                <a:solidFill>
                  <a:schemeClr val="tx2"/>
                </a:solidFill>
                <a:latin typeface="+mj-lt"/>
                <a:ea typeface="+mj-ea"/>
                <a:cs typeface="+mj-cs"/>
              </a:rPr>
              <a:t> List Serve</a:t>
            </a:r>
          </a:p>
        </p:txBody>
      </p:sp>
      <p:sp>
        <p:nvSpPr>
          <p:cNvPr id="33796" name="Rectangle 3"/>
          <p:cNvSpPr>
            <a:spLocks noChangeArrowheads="1"/>
          </p:cNvSpPr>
          <p:nvPr/>
        </p:nvSpPr>
        <p:spPr bwMode="auto">
          <a:xfrm>
            <a:off x="2630488" y="6090172"/>
            <a:ext cx="4227512" cy="611188"/>
          </a:xfrm>
          <a:prstGeom prst="rect">
            <a:avLst/>
          </a:prstGeom>
          <a:solidFill>
            <a:schemeClr val="bg1"/>
          </a:solidFill>
          <a:ln w="31750">
            <a:solidFill>
              <a:srgbClr val="FF0000"/>
            </a:solidFill>
            <a:miter lim="800000"/>
            <a:headEnd/>
            <a:tailEnd/>
          </a:ln>
        </p:spPr>
        <p:txBody>
          <a:bodyPr wrap="none">
            <a:spAutoFit/>
          </a:bodyPr>
          <a:lstStyle/>
          <a:p>
            <a:pPr algn="l"/>
            <a:r>
              <a:rPr lang="en-US" sz="3200" b="1" i="1" dirty="0">
                <a:solidFill>
                  <a:srgbClr val="FF0000"/>
                </a:solidFill>
                <a:hlinkClick r:id="rId3"/>
              </a:rPr>
              <a:t>http://trbcensus.com</a:t>
            </a:r>
            <a:endParaRPr lang="en-US" sz="3200" b="1" i="1" dirty="0">
              <a:solidFill>
                <a:srgbClr val="FF0000"/>
              </a:solidFill>
            </a:endParaRPr>
          </a:p>
        </p:txBody>
      </p:sp>
      <p:sp>
        <p:nvSpPr>
          <p:cNvPr id="33797" name="Rectangle 4"/>
          <p:cNvSpPr>
            <a:spLocks noChangeArrowheads="1"/>
          </p:cNvSpPr>
          <p:nvPr/>
        </p:nvSpPr>
        <p:spPr bwMode="auto">
          <a:xfrm>
            <a:off x="533400" y="4724400"/>
            <a:ext cx="1828800" cy="381000"/>
          </a:xfrm>
          <a:prstGeom prst="rect">
            <a:avLst/>
          </a:prstGeom>
          <a:noFill/>
          <a:ln w="635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04800" y="258763"/>
            <a:ext cx="5574090" cy="646331"/>
          </a:xfrm>
          <a:prstGeom prst="rect">
            <a:avLst/>
          </a:prstGeom>
          <a:noFill/>
          <a:ln w="9525">
            <a:noFill/>
            <a:miter lim="800000"/>
            <a:headEnd/>
            <a:tailEnd/>
          </a:ln>
        </p:spPr>
        <p:txBody>
          <a:bodyPr wrap="none">
            <a:spAutoFit/>
          </a:bodyPr>
          <a:lstStyle/>
          <a:p>
            <a:pPr algn="l"/>
            <a:r>
              <a:rPr lang="en-US" sz="3200" b="1" dirty="0">
                <a:solidFill>
                  <a:srgbClr val="FF0000"/>
                </a:solidFill>
              </a:rPr>
              <a:t> </a:t>
            </a:r>
            <a:r>
              <a:rPr lang="en-US" sz="3600" dirty="0" smtClean="0">
                <a:solidFill>
                  <a:schemeClr val="tx2"/>
                </a:solidFill>
                <a:latin typeface="+mj-lt"/>
                <a:ea typeface="+mj-ea"/>
                <a:cs typeface="+mj-cs"/>
              </a:rPr>
              <a:t>“Status Report”  Newsletter </a:t>
            </a:r>
          </a:p>
        </p:txBody>
      </p:sp>
      <p:sp>
        <p:nvSpPr>
          <p:cNvPr id="34819" name="Rectangle 4"/>
          <p:cNvSpPr>
            <a:spLocks noChangeArrowheads="1"/>
          </p:cNvSpPr>
          <p:nvPr/>
        </p:nvSpPr>
        <p:spPr bwMode="auto">
          <a:xfrm>
            <a:off x="990600" y="5029200"/>
            <a:ext cx="7078663" cy="550863"/>
          </a:xfrm>
          <a:prstGeom prst="rect">
            <a:avLst/>
          </a:prstGeom>
          <a:noFill/>
          <a:ln w="31750">
            <a:solidFill>
              <a:srgbClr val="FF0000"/>
            </a:solidFill>
            <a:miter lim="800000"/>
            <a:headEnd/>
            <a:tailEnd/>
          </a:ln>
        </p:spPr>
        <p:txBody>
          <a:bodyPr wrap="none">
            <a:spAutoFit/>
          </a:bodyPr>
          <a:lstStyle/>
          <a:p>
            <a:pPr algn="l"/>
            <a:r>
              <a:rPr lang="en-US" sz="2800" b="1" i="1" dirty="0">
                <a:hlinkClick r:id="rId2"/>
              </a:rPr>
              <a:t>http://www.fhwa.dot.gov/ctpp/status.htm</a:t>
            </a:r>
            <a:endParaRPr lang="en-US" sz="2800" b="1" i="1" dirty="0"/>
          </a:p>
        </p:txBody>
      </p:sp>
      <p:sp>
        <p:nvSpPr>
          <p:cNvPr id="34820" name="Rectangle 5"/>
          <p:cNvSpPr>
            <a:spLocks noChangeArrowheads="1"/>
          </p:cNvSpPr>
          <p:nvPr/>
        </p:nvSpPr>
        <p:spPr bwMode="auto">
          <a:xfrm>
            <a:off x="1905000" y="5826125"/>
            <a:ext cx="5449888" cy="422275"/>
          </a:xfrm>
          <a:prstGeom prst="rect">
            <a:avLst/>
          </a:prstGeom>
          <a:noFill/>
          <a:ln w="25400">
            <a:solidFill>
              <a:srgbClr val="FF0000"/>
            </a:solidFill>
            <a:miter lim="800000"/>
            <a:headEnd/>
            <a:tailEnd/>
          </a:ln>
        </p:spPr>
        <p:txBody>
          <a:bodyPr wrap="none">
            <a:spAutoFit/>
          </a:bodyPr>
          <a:lstStyle/>
          <a:p>
            <a:pPr algn="l"/>
            <a:r>
              <a:rPr lang="en-US" sz="2000" b="1" i="1">
                <a:hlinkClick r:id="rId3"/>
              </a:rPr>
              <a:t>http://www.trbcensus.com/newsletters.html</a:t>
            </a:r>
            <a:endParaRPr lang="en-US" sz="2000" b="1" i="1"/>
          </a:p>
        </p:txBody>
      </p:sp>
      <p:pic>
        <p:nvPicPr>
          <p:cNvPr id="3074" name="Picture 2"/>
          <p:cNvPicPr>
            <a:picLocks noChangeAspect="1" noChangeArrowheads="1"/>
          </p:cNvPicPr>
          <p:nvPr/>
        </p:nvPicPr>
        <p:blipFill>
          <a:blip r:embed="rId4" cstate="print"/>
          <a:srcRect/>
          <a:stretch>
            <a:fillRect/>
          </a:stretch>
        </p:blipFill>
        <p:spPr bwMode="auto">
          <a:xfrm>
            <a:off x="98272" y="1167788"/>
            <a:ext cx="8263530" cy="34377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p:cNvPicPr>
            <a:picLocks noChangeAspect="1" noChangeArrowheads="1"/>
          </p:cNvPicPr>
          <p:nvPr/>
        </p:nvPicPr>
        <p:blipFill>
          <a:blip r:embed="rId2" cstate="print"/>
          <a:srcRect/>
          <a:stretch>
            <a:fillRect/>
          </a:stretch>
        </p:blipFill>
        <p:spPr bwMode="auto">
          <a:xfrm rot="20461183">
            <a:off x="155402" y="2082800"/>
            <a:ext cx="1728788" cy="1244600"/>
          </a:xfrm>
          <a:prstGeom prst="rect">
            <a:avLst/>
          </a:prstGeom>
          <a:noFill/>
          <a:ln w="9525" algn="ctr">
            <a:noFill/>
            <a:miter lim="800000"/>
            <a:headEnd/>
            <a:tailEnd/>
          </a:ln>
        </p:spPr>
      </p:pic>
      <p:sp>
        <p:nvSpPr>
          <p:cNvPr id="2" name="Title 1"/>
          <p:cNvSpPr>
            <a:spLocks noGrp="1"/>
          </p:cNvSpPr>
          <p:nvPr>
            <p:ph type="title"/>
          </p:nvPr>
        </p:nvSpPr>
        <p:spPr/>
        <p:txBody>
          <a:bodyPr/>
          <a:lstStyle/>
          <a:p>
            <a:r>
              <a:rPr lang="en-US" dirty="0"/>
              <a:t>Special Staff and Contacts </a:t>
            </a:r>
          </a:p>
        </p:txBody>
      </p:sp>
      <p:sp>
        <p:nvSpPr>
          <p:cNvPr id="8" name="Slide Number Placeholder 3"/>
          <p:cNvSpPr>
            <a:spLocks noGrp="1"/>
          </p:cNvSpPr>
          <p:nvPr>
            <p:ph type="sldNum" sz="quarter" idx="12"/>
          </p:nvPr>
        </p:nvSpPr>
        <p:spPr>
          <a:xfrm>
            <a:off x="6796548" y="6356350"/>
            <a:ext cx="2133600" cy="365125"/>
          </a:xfrm>
        </p:spPr>
        <p:txBody>
          <a:bodyPr/>
          <a:lstStyle/>
          <a:p>
            <a:fld id="{7D3658A7-9865-4992-B0E6-7E801D7B1546}" type="slidenum">
              <a:rPr lang="en-US" smtClean="0"/>
              <a:pPr/>
              <a:t>24</a:t>
            </a:fld>
            <a:endParaRPr lang="en-US" dirty="0"/>
          </a:p>
        </p:txBody>
      </p:sp>
      <p:sp>
        <p:nvSpPr>
          <p:cNvPr id="7" name="Rounded Rectangle 6"/>
          <p:cNvSpPr/>
          <p:nvPr/>
        </p:nvSpPr>
        <p:spPr>
          <a:xfrm>
            <a:off x="1932198" y="1417638"/>
            <a:ext cx="5403116" cy="2909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lvl="0" algn="ctr">
              <a:spcBef>
                <a:spcPts val="600"/>
              </a:spcBef>
              <a:buSzPct val="75000"/>
            </a:pPr>
            <a:r>
              <a:rPr lang="en-US" sz="2000" b="1" dirty="0">
                <a:solidFill>
                  <a:srgbClr val="000000"/>
                </a:solidFill>
              </a:rPr>
              <a:t>Penelope Weinberger</a:t>
            </a:r>
          </a:p>
          <a:p>
            <a:pPr lvl="0" algn="ctr">
              <a:spcBef>
                <a:spcPts val="600"/>
              </a:spcBef>
              <a:buSzPct val="75000"/>
            </a:pPr>
            <a:r>
              <a:rPr lang="en-US" sz="2000" dirty="0">
                <a:solidFill>
                  <a:srgbClr val="000000"/>
                </a:solidFill>
              </a:rPr>
              <a:t>CTPP Program Manager, AASHTO</a:t>
            </a:r>
          </a:p>
          <a:p>
            <a:pPr lvl="0" algn="ctr">
              <a:spcBef>
                <a:spcPts val="600"/>
              </a:spcBef>
              <a:buSzPct val="75000"/>
            </a:pPr>
            <a:r>
              <a:rPr lang="en-US" sz="2000" dirty="0">
                <a:solidFill>
                  <a:srgbClr val="000000"/>
                </a:solidFill>
              </a:rPr>
              <a:t>444 North Capitol Street NE </a:t>
            </a:r>
            <a:r>
              <a:rPr lang="en-US" sz="2000" dirty="0" smtClean="0">
                <a:solidFill>
                  <a:srgbClr val="000000"/>
                </a:solidFill>
              </a:rPr>
              <a:t>Ste </a:t>
            </a:r>
            <a:r>
              <a:rPr lang="en-US" sz="2000" dirty="0">
                <a:solidFill>
                  <a:srgbClr val="000000"/>
                </a:solidFill>
              </a:rPr>
              <a:t>249</a:t>
            </a:r>
          </a:p>
          <a:p>
            <a:pPr lvl="0" algn="ctr">
              <a:spcBef>
                <a:spcPts val="600"/>
              </a:spcBef>
              <a:buSzPct val="75000"/>
            </a:pPr>
            <a:r>
              <a:rPr lang="en-US" sz="2000" dirty="0">
                <a:solidFill>
                  <a:srgbClr val="000000"/>
                </a:solidFill>
              </a:rPr>
              <a:t>Washington, DC 20001</a:t>
            </a:r>
          </a:p>
          <a:p>
            <a:pPr lvl="0" algn="ctr">
              <a:spcBef>
                <a:spcPts val="600"/>
              </a:spcBef>
              <a:buSzPct val="75000"/>
            </a:pPr>
            <a:r>
              <a:rPr lang="en-US" sz="2000" dirty="0" smtClean="0">
                <a:solidFill>
                  <a:srgbClr val="000000"/>
                </a:solidFill>
              </a:rPr>
              <a:t>(202) 624-3556</a:t>
            </a:r>
            <a:endParaRPr lang="en-US" sz="2000" dirty="0">
              <a:solidFill>
                <a:srgbClr val="000000"/>
              </a:solidFill>
            </a:endParaRPr>
          </a:p>
          <a:p>
            <a:pPr lvl="0" algn="ctr">
              <a:spcBef>
                <a:spcPts val="600"/>
              </a:spcBef>
              <a:buSzPct val="75000"/>
            </a:pPr>
            <a:r>
              <a:rPr lang="en-US" sz="2000" dirty="0">
                <a:solidFill>
                  <a:srgbClr val="000000"/>
                </a:solidFill>
              </a:rPr>
              <a:t>pweinberger@aashto.org</a:t>
            </a:r>
          </a:p>
          <a:p>
            <a:pPr lvl="0" algn="ctr">
              <a:spcBef>
                <a:spcPts val="600"/>
              </a:spcBef>
              <a:buSzPct val="75000"/>
            </a:pPr>
            <a:r>
              <a:rPr lang="en-US" sz="2000" dirty="0">
                <a:solidFill>
                  <a:srgbClr val="000000"/>
                </a:solidFill>
              </a:rPr>
              <a:t>http://ctpp.transportation.org</a:t>
            </a:r>
          </a:p>
        </p:txBody>
      </p:sp>
      <p:sp>
        <p:nvSpPr>
          <p:cNvPr id="9" name="Rounded Rectangle 8"/>
          <p:cNvSpPr/>
          <p:nvPr/>
        </p:nvSpPr>
        <p:spPr>
          <a:xfrm>
            <a:off x="1932198" y="4479926"/>
            <a:ext cx="5403116" cy="179727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18288" rIns="18288" rtlCol="0" anchor="ctr"/>
          <a:lstStyle/>
          <a:p>
            <a:pPr lvl="0" algn="ctr">
              <a:spcBef>
                <a:spcPts val="1200"/>
              </a:spcBef>
              <a:buSzPct val="75000"/>
            </a:pPr>
            <a:r>
              <a:rPr lang="en-US" sz="2000" b="1" dirty="0">
                <a:solidFill>
                  <a:srgbClr val="000000"/>
                </a:solidFill>
              </a:rPr>
              <a:t>Liang Long</a:t>
            </a:r>
          </a:p>
          <a:p>
            <a:pPr lvl="0" algn="ctr">
              <a:spcBef>
                <a:spcPts val="600"/>
              </a:spcBef>
              <a:buSzPct val="75000"/>
            </a:pPr>
            <a:r>
              <a:rPr lang="en-US" sz="2000" dirty="0">
                <a:solidFill>
                  <a:srgbClr val="000000"/>
                </a:solidFill>
              </a:rPr>
              <a:t>CTPP Technical Support</a:t>
            </a:r>
          </a:p>
          <a:p>
            <a:pPr lvl="0" algn="ctr">
              <a:spcBef>
                <a:spcPts val="600"/>
              </a:spcBef>
              <a:buSzPct val="75000"/>
            </a:pPr>
            <a:r>
              <a:rPr lang="en-US" sz="2000" dirty="0" smtClean="0">
                <a:solidFill>
                  <a:srgbClr val="000000"/>
                </a:solidFill>
              </a:rPr>
              <a:t>(202) 366-6971</a:t>
            </a:r>
            <a:endParaRPr lang="en-US" sz="2000" dirty="0">
              <a:solidFill>
                <a:srgbClr val="000000"/>
              </a:solidFill>
            </a:endParaRPr>
          </a:p>
          <a:p>
            <a:pPr lvl="0" algn="ctr">
              <a:spcBef>
                <a:spcPts val="600"/>
              </a:spcBef>
              <a:buSzPct val="75000"/>
            </a:pPr>
            <a:r>
              <a:rPr lang="en-US" sz="2000" dirty="0">
                <a:solidFill>
                  <a:srgbClr val="000000"/>
                </a:solidFill>
              </a:rPr>
              <a:t>liang.long@dot.gov</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52168" y="274638"/>
            <a:ext cx="7742903" cy="1143000"/>
          </a:xfrm>
        </p:spPr>
        <p:txBody>
          <a:bodyPr>
            <a:normAutofit/>
          </a:bodyPr>
          <a:lstStyle/>
          <a:p>
            <a:pPr algn="l"/>
            <a:r>
              <a:rPr lang="en-US" sz="3600" dirty="0" err="1" smtClean="0"/>
              <a:t>CTPP</a:t>
            </a:r>
            <a:r>
              <a:rPr lang="en-US" sz="4000" dirty="0" smtClean="0"/>
              <a:t> Data Sources</a:t>
            </a:r>
            <a:endParaRPr lang="en-US" sz="4000" dirty="0"/>
          </a:p>
        </p:txBody>
      </p:sp>
      <p:sp>
        <p:nvSpPr>
          <p:cNvPr id="10" name="Content Placeholder 9"/>
          <p:cNvSpPr>
            <a:spLocks noGrp="1"/>
          </p:cNvSpPr>
          <p:nvPr>
            <p:ph idx="1"/>
          </p:nvPr>
        </p:nvSpPr>
        <p:spPr>
          <a:xfrm>
            <a:off x="752168" y="1577898"/>
            <a:ext cx="7742903" cy="4525963"/>
          </a:xfrm>
        </p:spPr>
        <p:txBody>
          <a:bodyPr/>
          <a:lstStyle/>
          <a:p>
            <a:pPr>
              <a:lnSpc>
                <a:spcPct val="90000"/>
              </a:lnSpc>
              <a:spcBef>
                <a:spcPct val="50000"/>
              </a:spcBef>
              <a:defRPr/>
            </a:pPr>
            <a:r>
              <a:rPr lang="en-US" dirty="0" smtClean="0"/>
              <a:t>The ACS replaced the Decennial Census </a:t>
            </a:r>
            <a:r>
              <a:rPr lang="en-US" dirty="0" smtClean="0">
                <a:latin typeface="Times New Roman" pitchFamily="18" charset="0"/>
                <a:cs typeface="Times New Roman" pitchFamily="18" charset="0"/>
              </a:rPr>
              <a:t>“</a:t>
            </a:r>
            <a:r>
              <a:rPr lang="en-US" dirty="0" smtClean="0"/>
              <a:t>long form</a:t>
            </a:r>
            <a:r>
              <a:rPr lang="en-US" dirty="0" smtClean="0">
                <a:latin typeface="Times New Roman" pitchFamily="18" charset="0"/>
                <a:cs typeface="Times New Roman" pitchFamily="18" charset="0"/>
              </a:rPr>
              <a:t>”</a:t>
            </a:r>
            <a:r>
              <a:rPr lang="en-US" dirty="0" smtClean="0"/>
              <a:t> and requires accumulation of data over multiple years for small area tabulation</a:t>
            </a:r>
          </a:p>
          <a:p>
            <a:pPr>
              <a:lnSpc>
                <a:spcPct val="90000"/>
              </a:lnSpc>
              <a:spcBef>
                <a:spcPct val="50000"/>
              </a:spcBef>
              <a:defRPr/>
            </a:pPr>
            <a:r>
              <a:rPr lang="en-US" dirty="0" err="1" smtClean="0"/>
              <a:t>CTPP</a:t>
            </a:r>
            <a:r>
              <a:rPr lang="en-US" dirty="0" smtClean="0"/>
              <a:t> uses data from the U.S. Census Bureau American Community Survey (ACS)</a:t>
            </a:r>
          </a:p>
        </p:txBody>
      </p:sp>
      <p:sp>
        <p:nvSpPr>
          <p:cNvPr id="2" name="Slide Number Placeholder 1"/>
          <p:cNvSpPr>
            <a:spLocks noGrp="1"/>
          </p:cNvSpPr>
          <p:nvPr>
            <p:ph type="sldNum" sz="quarter" idx="12"/>
          </p:nvPr>
        </p:nvSpPr>
        <p:spPr/>
        <p:txBody>
          <a:bodyPr/>
          <a:lstStyle/>
          <a:p>
            <a:fld id="{B6B6D2F0-211E-4269-B9F0-1C4E5CF94505}"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468" y="274638"/>
            <a:ext cx="7742903" cy="1143000"/>
          </a:xfrm>
        </p:spPr>
        <p:txBody>
          <a:bodyPr>
            <a:normAutofit fontScale="90000"/>
          </a:bodyPr>
          <a:lstStyle/>
          <a:p>
            <a:pPr algn="l"/>
            <a:r>
              <a:rPr lang="en-US" dirty="0" smtClean="0"/>
              <a:t>Similarities and Differences between </a:t>
            </a:r>
            <a:br>
              <a:rPr lang="en-US" dirty="0" smtClean="0"/>
            </a:br>
            <a:r>
              <a:rPr lang="en-US" dirty="0" smtClean="0"/>
              <a:t>ACS and Decennial Census Long Form</a:t>
            </a:r>
            <a:endParaRPr lang="en-US" dirty="0"/>
          </a:p>
        </p:txBody>
      </p:sp>
      <p:sp>
        <p:nvSpPr>
          <p:cNvPr id="3" name="Content Placeholder 2"/>
          <p:cNvSpPr>
            <a:spLocks noGrp="1"/>
          </p:cNvSpPr>
          <p:nvPr>
            <p:ph idx="1"/>
          </p:nvPr>
        </p:nvSpPr>
        <p:spPr>
          <a:xfrm>
            <a:off x="752168" y="1525860"/>
            <a:ext cx="7742903" cy="4525963"/>
          </a:xfrm>
        </p:spPr>
        <p:txBody>
          <a:bodyPr>
            <a:normAutofit/>
          </a:bodyPr>
          <a:lstStyle/>
          <a:p>
            <a:pPr>
              <a:spcBef>
                <a:spcPts val="1800"/>
              </a:spcBef>
            </a:pPr>
            <a:r>
              <a:rPr lang="en-US" sz="2400" dirty="0" smtClean="0"/>
              <a:t>ACS content is similar to the 2000 Census long form, but the design and methodology differ (long form no longer exists)</a:t>
            </a:r>
          </a:p>
          <a:p>
            <a:pPr>
              <a:spcBef>
                <a:spcPts val="1800"/>
              </a:spcBef>
            </a:pPr>
            <a:r>
              <a:rPr lang="en-US" sz="2400" dirty="0" smtClean="0"/>
              <a:t>ACS questions related to commuting are the same as those on the 2000 Census long form</a:t>
            </a:r>
          </a:p>
          <a:p>
            <a:pPr>
              <a:spcBef>
                <a:spcPts val="1800"/>
              </a:spcBef>
            </a:pPr>
            <a:r>
              <a:rPr lang="en-US" sz="2400" dirty="0" smtClean="0"/>
              <a:t>ACS samples about 3 million households per year and five-year estimates based on about 11 million housing units verses 18 million in Census 2000 long form</a:t>
            </a:r>
          </a:p>
          <a:p>
            <a:pPr>
              <a:spcBef>
                <a:spcPts val="1800"/>
              </a:spcBef>
            </a:pPr>
            <a:r>
              <a:rPr lang="en-US" sz="2400" dirty="0" smtClean="0"/>
              <a:t>ACS estimates have higher sampling error than Census 2000 long form</a:t>
            </a:r>
          </a:p>
        </p:txBody>
      </p:sp>
      <p:sp>
        <p:nvSpPr>
          <p:cNvPr id="4" name="Slide Number Placeholder 3"/>
          <p:cNvSpPr>
            <a:spLocks noGrp="1"/>
          </p:cNvSpPr>
          <p:nvPr>
            <p:ph type="sldNum" sz="quarter" idx="12"/>
          </p:nvPr>
        </p:nvSpPr>
        <p:spPr/>
        <p:txBody>
          <a:bodyPr/>
          <a:lstStyle/>
          <a:p>
            <a:fld id="{7D3658A7-9865-4992-B0E6-7E801D7B1546}"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88" y="274638"/>
            <a:ext cx="8241683" cy="1143000"/>
          </a:xfrm>
        </p:spPr>
        <p:txBody>
          <a:bodyPr>
            <a:normAutofit fontScale="90000"/>
          </a:bodyPr>
          <a:lstStyle/>
          <a:p>
            <a:pPr algn="l"/>
            <a:r>
              <a:rPr lang="en-US" dirty="0" smtClean="0"/>
              <a:t>Differences between Standard ACS and </a:t>
            </a:r>
            <a:r>
              <a:rPr lang="en-US" dirty="0" err="1" smtClean="0"/>
              <a:t>CTPP</a:t>
            </a:r>
            <a:endParaRPr lang="en-US" dirty="0"/>
          </a:p>
        </p:txBody>
      </p:sp>
      <p:sp>
        <p:nvSpPr>
          <p:cNvPr id="4" name="Content Placeholder 3"/>
          <p:cNvSpPr>
            <a:spLocks noGrp="1"/>
          </p:cNvSpPr>
          <p:nvPr>
            <p:ph idx="1"/>
          </p:nvPr>
        </p:nvSpPr>
        <p:spPr>
          <a:xfrm>
            <a:off x="752168" y="1600200"/>
            <a:ext cx="7852745" cy="4525963"/>
          </a:xfrm>
        </p:spPr>
        <p:txBody>
          <a:bodyPr/>
          <a:lstStyle/>
          <a:p>
            <a:r>
              <a:rPr lang="en-US" dirty="0" err="1" smtClean="0"/>
              <a:t>CTPP</a:t>
            </a:r>
            <a:r>
              <a:rPr lang="en-US" dirty="0" smtClean="0"/>
              <a:t> has journey to work flow data </a:t>
            </a:r>
          </a:p>
          <a:p>
            <a:r>
              <a:rPr lang="en-US" dirty="0" smtClean="0"/>
              <a:t>Workplace tables down to the small geographies</a:t>
            </a:r>
          </a:p>
          <a:p>
            <a:r>
              <a:rPr lang="en-US" dirty="0" err="1" smtClean="0"/>
              <a:t>CTPP</a:t>
            </a:r>
            <a:r>
              <a:rPr lang="en-US" dirty="0" smtClean="0"/>
              <a:t> has lots of unique tabs at residence and workplace, e.g., household income by means of transportation</a:t>
            </a:r>
          </a:p>
          <a:p>
            <a:r>
              <a:rPr lang="en-US" dirty="0" err="1" smtClean="0"/>
              <a:t>CTPP</a:t>
            </a:r>
            <a:r>
              <a:rPr lang="en-US" dirty="0" smtClean="0"/>
              <a:t> will be available at </a:t>
            </a:r>
            <a:r>
              <a:rPr lang="en-US" dirty="0" err="1" smtClean="0"/>
              <a:t>TAZ</a:t>
            </a:r>
            <a:r>
              <a:rPr lang="en-US" dirty="0" smtClean="0"/>
              <a:t> and TAD level</a:t>
            </a:r>
          </a:p>
          <a:p>
            <a:pPr>
              <a:buNone/>
            </a:pPr>
            <a:endParaRPr lang="en-US" dirty="0"/>
          </a:p>
        </p:txBody>
      </p:sp>
      <p:sp>
        <p:nvSpPr>
          <p:cNvPr id="3" name="Slide Number Placeholder 2"/>
          <p:cNvSpPr>
            <a:spLocks noGrp="1"/>
          </p:cNvSpPr>
          <p:nvPr>
            <p:ph type="sldNum" sz="quarter" idx="12"/>
          </p:nvPr>
        </p:nvSpPr>
        <p:spPr/>
        <p:txBody>
          <a:bodyPr/>
          <a:lstStyle/>
          <a:p>
            <a:fld id="{7D3658A7-9865-4992-B0E6-7E801D7B1546}"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smtClean="0"/>
              <a:t>Key </a:t>
            </a:r>
            <a:r>
              <a:rPr lang="en-US" dirty="0" err="1" smtClean="0"/>
              <a:t>CTPP</a:t>
            </a:r>
            <a:r>
              <a:rPr lang="en-US" dirty="0" smtClean="0"/>
              <a:t> Data Products</a:t>
            </a:r>
            <a:endParaRPr lang="en-US" dirty="0"/>
          </a:p>
        </p:txBody>
      </p:sp>
      <p:sp>
        <p:nvSpPr>
          <p:cNvPr id="7" name="Content Placeholder 6"/>
          <p:cNvSpPr>
            <a:spLocks noGrp="1"/>
          </p:cNvSpPr>
          <p:nvPr>
            <p:ph idx="1"/>
          </p:nvPr>
        </p:nvSpPr>
        <p:spPr/>
        <p:txBody>
          <a:bodyPr/>
          <a:lstStyle/>
          <a:p>
            <a:pPr marL="342900" lvl="1" indent="-342900">
              <a:spcBef>
                <a:spcPts val="3000"/>
              </a:spcBef>
              <a:buSzPct val="75000"/>
              <a:buBlip>
                <a:blip r:embed="rId2"/>
              </a:buBlip>
            </a:pPr>
            <a:r>
              <a:rPr lang="en-US" sz="2800" spc="-10" dirty="0"/>
              <a:t>CTPP five-year data products</a:t>
            </a:r>
          </a:p>
          <a:p>
            <a:pPr marL="342900" lvl="1" indent="-342900">
              <a:spcBef>
                <a:spcPts val="3000"/>
              </a:spcBef>
              <a:buSzPct val="75000"/>
              <a:buBlip>
                <a:blip r:embed="rId2"/>
              </a:buBlip>
            </a:pPr>
            <a:r>
              <a:rPr lang="en-US" sz="2800" spc="-10" dirty="0"/>
              <a:t>CTPP three-year data products</a:t>
            </a:r>
          </a:p>
          <a:p>
            <a:pPr marL="342900" lvl="1" indent="-342900">
              <a:spcBef>
                <a:spcPts val="3000"/>
              </a:spcBef>
              <a:buSzPct val="75000"/>
              <a:buBlip>
                <a:blip r:embed="rId2"/>
              </a:buBlip>
            </a:pPr>
            <a:r>
              <a:rPr lang="en-US" sz="2800" spc="-10" dirty="0" smtClean="0"/>
              <a:t>Transportation profiles</a:t>
            </a:r>
          </a:p>
        </p:txBody>
      </p:sp>
      <p:sp>
        <p:nvSpPr>
          <p:cNvPr id="2" name="Slide Number Placeholder 1"/>
          <p:cNvSpPr>
            <a:spLocks noGrp="1"/>
          </p:cNvSpPr>
          <p:nvPr>
            <p:ph type="sldNum" sz="quarter" idx="12"/>
          </p:nvPr>
        </p:nvSpPr>
        <p:spPr/>
        <p:txBody>
          <a:bodyPr/>
          <a:lstStyle/>
          <a:p>
            <a:fld id="{4CD0A899-338B-4E46-A9F4-BA4D109C6918}"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txBox="1">
            <a:spLocks noGrp="1"/>
          </p:cNvSpPr>
          <p:nvPr/>
        </p:nvSpPr>
        <p:spPr bwMode="auto">
          <a:xfrm>
            <a:off x="7010400" y="6534150"/>
            <a:ext cx="2133600" cy="476250"/>
          </a:xfrm>
          <a:prstGeom prst="rect">
            <a:avLst/>
          </a:prstGeom>
          <a:noFill/>
          <a:ln w="9525">
            <a:noFill/>
            <a:miter lim="800000"/>
            <a:headEnd/>
            <a:tailEnd/>
          </a:ln>
        </p:spPr>
        <p:txBody>
          <a:bodyPr/>
          <a:lstStyle/>
          <a:p>
            <a:pPr algn="r"/>
            <a:fld id="{48E1F8B9-E706-4B3A-BC8A-A6DBA8782D63}" type="slidenum">
              <a:rPr lang="en-US" sz="1400"/>
              <a:pPr algn="r"/>
              <a:t>7</a:t>
            </a:fld>
            <a:endParaRPr lang="en-US" sz="1400"/>
          </a:p>
        </p:txBody>
      </p:sp>
      <p:pic>
        <p:nvPicPr>
          <p:cNvPr id="22531" name="Picture 10"/>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lgn="ctr">
            <a:noFill/>
            <a:miter lim="800000"/>
            <a:headEnd/>
            <a:tailEnd/>
          </a:ln>
        </p:spPr>
      </p:pic>
      <p:pic>
        <p:nvPicPr>
          <p:cNvPr id="22532" name="Picture 14"/>
          <p:cNvPicPr>
            <a:picLocks noChangeAspect="1" noChangeArrowheads="1"/>
          </p:cNvPicPr>
          <p:nvPr/>
        </p:nvPicPr>
        <p:blipFill>
          <a:blip r:embed="rId3" cstate="print"/>
          <a:srcRect/>
          <a:stretch>
            <a:fillRect/>
          </a:stretch>
        </p:blipFill>
        <p:spPr bwMode="auto">
          <a:xfrm>
            <a:off x="304800" y="1833563"/>
            <a:ext cx="3095625" cy="3181350"/>
          </a:xfrm>
          <a:prstGeom prst="rect">
            <a:avLst/>
          </a:prstGeom>
          <a:noFill/>
          <a:ln w="31750" algn="ctr">
            <a:solidFill>
              <a:schemeClr val="tx1"/>
            </a:solidFill>
            <a:miter lim="800000"/>
            <a:headEnd/>
            <a:tailEnd/>
          </a:ln>
        </p:spPr>
      </p:pic>
      <p:sp>
        <p:nvSpPr>
          <p:cNvPr id="22533" name="Rectangle 15"/>
          <p:cNvSpPr>
            <a:spLocks noChangeArrowheads="1"/>
          </p:cNvSpPr>
          <p:nvPr/>
        </p:nvSpPr>
        <p:spPr bwMode="auto">
          <a:xfrm>
            <a:off x="1676400" y="5334000"/>
            <a:ext cx="5791200" cy="523875"/>
          </a:xfrm>
          <a:prstGeom prst="rect">
            <a:avLst/>
          </a:prstGeom>
          <a:noFill/>
          <a:ln w="9525" algn="ctr">
            <a:noFill/>
            <a:miter lim="800000"/>
            <a:headEnd/>
            <a:tailEnd/>
          </a:ln>
        </p:spPr>
        <p:txBody>
          <a:bodyPr>
            <a:spAutoFit/>
          </a:bodyPr>
          <a:lstStyle/>
          <a:p>
            <a:r>
              <a:rPr lang="en-US" sz="2800" b="1">
                <a:solidFill>
                  <a:srgbClr val="FF0000"/>
                </a:solidFill>
              </a:rPr>
              <a:t>Requires Disclosure Proofing</a:t>
            </a:r>
          </a:p>
        </p:txBody>
      </p:sp>
      <p:sp>
        <p:nvSpPr>
          <p:cNvPr id="22534" name="Text Box 2"/>
          <p:cNvSpPr txBox="1">
            <a:spLocks noChangeArrowheads="1"/>
          </p:cNvSpPr>
          <p:nvPr/>
        </p:nvSpPr>
        <p:spPr bwMode="auto">
          <a:xfrm>
            <a:off x="381000" y="228600"/>
            <a:ext cx="8458200" cy="1354217"/>
          </a:xfrm>
          <a:prstGeom prst="rect">
            <a:avLst/>
          </a:prstGeom>
          <a:noFill/>
          <a:ln w="9525">
            <a:noFill/>
            <a:miter lim="800000"/>
            <a:headEnd/>
            <a:tailEnd/>
          </a:ln>
        </p:spPr>
        <p:txBody>
          <a:bodyPr>
            <a:spAutoFit/>
          </a:bodyPr>
          <a:lstStyle/>
          <a:p>
            <a:pPr algn="l">
              <a:spcBef>
                <a:spcPct val="50000"/>
              </a:spcBef>
            </a:pPr>
            <a:r>
              <a:rPr lang="en-US" sz="3600" dirty="0">
                <a:solidFill>
                  <a:schemeClr val="tx2"/>
                </a:solidFill>
                <a:latin typeface="+mj-lt"/>
                <a:ea typeface="+mj-ea"/>
                <a:cs typeface="+mj-cs"/>
              </a:rPr>
              <a:t>5-year </a:t>
            </a:r>
            <a:r>
              <a:rPr lang="en-US" sz="3600" dirty="0" err="1">
                <a:solidFill>
                  <a:schemeClr val="tx2"/>
                </a:solidFill>
                <a:latin typeface="+mj-lt"/>
                <a:ea typeface="+mj-ea"/>
                <a:cs typeface="+mj-cs"/>
              </a:rPr>
              <a:t>CTPP</a:t>
            </a:r>
            <a:r>
              <a:rPr lang="en-US" sz="3600" dirty="0">
                <a:solidFill>
                  <a:schemeClr val="tx2"/>
                </a:solidFill>
                <a:latin typeface="+mj-lt"/>
                <a:ea typeface="+mj-ea"/>
                <a:cs typeface="+mj-cs"/>
              </a:rPr>
              <a:t> Data Product </a:t>
            </a:r>
            <a:endParaRPr lang="en-US" sz="3600" dirty="0" smtClean="0">
              <a:solidFill>
                <a:schemeClr val="tx2"/>
              </a:solidFill>
              <a:latin typeface="+mj-lt"/>
              <a:ea typeface="+mj-ea"/>
              <a:cs typeface="+mj-cs"/>
            </a:endParaRPr>
          </a:p>
          <a:p>
            <a:pPr algn="l">
              <a:spcBef>
                <a:spcPts val="1200"/>
              </a:spcBef>
            </a:pPr>
            <a:r>
              <a:rPr lang="en-US" sz="3600" dirty="0" smtClean="0">
                <a:solidFill>
                  <a:schemeClr val="tx2"/>
                </a:solidFill>
                <a:latin typeface="+mj-lt"/>
                <a:ea typeface="+mj-ea"/>
                <a:cs typeface="+mj-cs"/>
              </a:rPr>
              <a:t>(2006-2010 </a:t>
            </a:r>
            <a:r>
              <a:rPr lang="en-US" sz="3600" dirty="0" err="1" smtClean="0">
                <a:solidFill>
                  <a:schemeClr val="tx2"/>
                </a:solidFill>
                <a:latin typeface="+mj-lt"/>
                <a:ea typeface="+mj-ea"/>
                <a:cs typeface="+mj-cs"/>
              </a:rPr>
              <a:t>CTPP</a:t>
            </a:r>
            <a:r>
              <a:rPr lang="en-US" sz="3600" dirty="0" smtClean="0">
                <a:solidFill>
                  <a:schemeClr val="tx2"/>
                </a:solidFill>
                <a:latin typeface="+mj-lt"/>
                <a:ea typeface="+mj-ea"/>
                <a:cs typeface="+mj-cs"/>
              </a:rPr>
              <a:t>)</a:t>
            </a:r>
            <a:endParaRPr lang="en-US" sz="3600" dirty="0">
              <a:solidFill>
                <a:schemeClr val="tx2"/>
              </a:solidFill>
              <a:latin typeface="+mj-lt"/>
              <a:ea typeface="+mj-ea"/>
              <a:cs typeface="+mj-cs"/>
            </a:endParaRPr>
          </a:p>
        </p:txBody>
      </p:sp>
      <p:pic>
        <p:nvPicPr>
          <p:cNvPr id="22535" name="Picture 8"/>
          <p:cNvPicPr>
            <a:picLocks noChangeAspect="1" noChangeArrowheads="1"/>
          </p:cNvPicPr>
          <p:nvPr/>
        </p:nvPicPr>
        <p:blipFill>
          <a:blip r:embed="rId4" cstate="print"/>
          <a:srcRect/>
          <a:stretch>
            <a:fillRect/>
          </a:stretch>
        </p:blipFill>
        <p:spPr bwMode="auto">
          <a:xfrm>
            <a:off x="3881438" y="1582817"/>
            <a:ext cx="4906962" cy="362743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7"/>
          <p:cNvSpPr txBox="1">
            <a:spLocks noChangeArrowheads="1"/>
          </p:cNvSpPr>
          <p:nvPr/>
        </p:nvSpPr>
        <p:spPr bwMode="auto">
          <a:xfrm>
            <a:off x="381000" y="228600"/>
            <a:ext cx="7772400" cy="646331"/>
          </a:xfrm>
          <a:prstGeom prst="rect">
            <a:avLst/>
          </a:prstGeom>
          <a:noFill/>
          <a:ln w="9525">
            <a:noFill/>
            <a:miter lim="800000"/>
            <a:headEnd/>
            <a:tailEnd/>
          </a:ln>
        </p:spPr>
        <p:txBody>
          <a:bodyPr>
            <a:spAutoFit/>
          </a:bodyPr>
          <a:lstStyle/>
          <a:p>
            <a:pPr algn="l">
              <a:spcBef>
                <a:spcPct val="50000"/>
              </a:spcBef>
            </a:pPr>
            <a:r>
              <a:rPr lang="en-US" sz="3600" dirty="0" err="1" smtClean="0">
                <a:solidFill>
                  <a:schemeClr val="tx2"/>
                </a:solidFill>
                <a:latin typeface="+mj-lt"/>
                <a:ea typeface="+mj-ea"/>
                <a:cs typeface="+mj-cs"/>
              </a:rPr>
              <a:t>CTPP</a:t>
            </a:r>
            <a:r>
              <a:rPr lang="en-US" sz="3600" dirty="0" smtClean="0">
                <a:solidFill>
                  <a:schemeClr val="tx2"/>
                </a:solidFill>
                <a:latin typeface="+mj-lt"/>
                <a:ea typeface="+mj-ea"/>
                <a:cs typeface="+mj-cs"/>
              </a:rPr>
              <a:t> 2006-2010 Schedule</a:t>
            </a:r>
          </a:p>
        </p:txBody>
      </p:sp>
      <p:sp>
        <p:nvSpPr>
          <p:cNvPr id="7" name="Rectangle 6"/>
          <p:cNvSpPr/>
          <p:nvPr/>
        </p:nvSpPr>
        <p:spPr>
          <a:xfrm>
            <a:off x="380999" y="1079652"/>
            <a:ext cx="8002837" cy="4401205"/>
          </a:xfrm>
          <a:prstGeom prst="rect">
            <a:avLst/>
          </a:prstGeom>
        </p:spPr>
        <p:txBody>
          <a:bodyPr wrap="square">
            <a:spAutoFit/>
          </a:bodyPr>
          <a:lstStyle/>
          <a:p>
            <a:r>
              <a:rPr lang="en-US" sz="2800" b="1" dirty="0" smtClean="0">
                <a:solidFill>
                  <a:srgbClr val="FF0000"/>
                </a:solidFill>
              </a:rPr>
              <a:t>May 1</a:t>
            </a:r>
            <a:r>
              <a:rPr lang="en-US" sz="2800" b="1" baseline="30000" dirty="0" smtClean="0">
                <a:solidFill>
                  <a:srgbClr val="FF0000"/>
                </a:solidFill>
              </a:rPr>
              <a:t>st</a:t>
            </a:r>
            <a:r>
              <a:rPr lang="en-US" sz="2800" b="1" dirty="0" smtClean="0">
                <a:solidFill>
                  <a:srgbClr val="FF0000"/>
                </a:solidFill>
              </a:rPr>
              <a:t>, 2013</a:t>
            </a:r>
            <a:r>
              <a:rPr lang="en-US" sz="2800" b="1" dirty="0" smtClean="0"/>
              <a:t> – the first 35 states’ datasets (Alabama through North Dakota, in alphabetical order) have been delivered from the Census Bureau to the software vendor</a:t>
            </a:r>
          </a:p>
          <a:p>
            <a:r>
              <a:rPr lang="en-US" sz="2800" b="1" dirty="0" smtClean="0">
                <a:solidFill>
                  <a:srgbClr val="FF0000"/>
                </a:solidFill>
              </a:rPr>
              <a:t>May 24</a:t>
            </a:r>
            <a:r>
              <a:rPr lang="en-US" sz="2800" b="1" baseline="30000" dirty="0" smtClean="0">
                <a:solidFill>
                  <a:srgbClr val="FF0000"/>
                </a:solidFill>
              </a:rPr>
              <a:t>th</a:t>
            </a:r>
            <a:r>
              <a:rPr lang="en-US" sz="2800" b="1" dirty="0" smtClean="0">
                <a:solidFill>
                  <a:srgbClr val="FF0000"/>
                </a:solidFill>
              </a:rPr>
              <a:t>, 2013 </a:t>
            </a:r>
            <a:r>
              <a:rPr lang="en-US" sz="2800" b="1" dirty="0" smtClean="0"/>
              <a:t>– full delivery of the </a:t>
            </a:r>
            <a:r>
              <a:rPr lang="en-US" sz="2800" b="1" dirty="0" err="1" smtClean="0"/>
              <a:t>CTPP</a:t>
            </a:r>
            <a:r>
              <a:rPr lang="en-US" sz="2800" b="1" dirty="0" smtClean="0"/>
              <a:t> raw data from the Census Bureau to the software vendor</a:t>
            </a:r>
          </a:p>
          <a:p>
            <a:r>
              <a:rPr lang="en-US" sz="2800" b="1" dirty="0" smtClean="0">
                <a:solidFill>
                  <a:srgbClr val="FF0000"/>
                </a:solidFill>
              </a:rPr>
              <a:t>June 25</a:t>
            </a:r>
            <a:r>
              <a:rPr lang="en-US" sz="2800" b="1" baseline="30000" dirty="0" smtClean="0">
                <a:solidFill>
                  <a:srgbClr val="FF0000"/>
                </a:solidFill>
              </a:rPr>
              <a:t>th</a:t>
            </a:r>
            <a:r>
              <a:rPr lang="en-US" sz="2800" b="1" dirty="0" smtClean="0">
                <a:solidFill>
                  <a:srgbClr val="FF0000"/>
                </a:solidFill>
              </a:rPr>
              <a:t>, 2013 </a:t>
            </a:r>
            <a:r>
              <a:rPr lang="en-US" sz="2800" b="1" dirty="0" smtClean="0"/>
              <a:t>- Beta test version of the software product</a:t>
            </a:r>
          </a:p>
          <a:p>
            <a:r>
              <a:rPr lang="en-US" sz="2800" b="1" dirty="0" smtClean="0">
                <a:solidFill>
                  <a:srgbClr val="FF0000"/>
                </a:solidFill>
              </a:rPr>
              <a:t>August, 2013 </a:t>
            </a:r>
            <a:r>
              <a:rPr lang="en-US" sz="2800" b="1" dirty="0" smtClean="0"/>
              <a:t>– Data release with the access software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txBox="1">
            <a:spLocks noGrp="1"/>
          </p:cNvSpPr>
          <p:nvPr/>
        </p:nvSpPr>
        <p:spPr bwMode="auto">
          <a:xfrm>
            <a:off x="7010400" y="6534150"/>
            <a:ext cx="2133600" cy="476250"/>
          </a:xfrm>
          <a:prstGeom prst="rect">
            <a:avLst/>
          </a:prstGeom>
          <a:noFill/>
          <a:ln w="9525">
            <a:noFill/>
            <a:miter lim="800000"/>
            <a:headEnd/>
            <a:tailEnd/>
          </a:ln>
        </p:spPr>
        <p:txBody>
          <a:bodyPr/>
          <a:lstStyle/>
          <a:p>
            <a:pPr algn="r"/>
            <a:fld id="{9B3E3AFC-6661-4662-B30A-F442EC8D86A1}" type="slidenum">
              <a:rPr lang="en-US" sz="1400"/>
              <a:pPr algn="r"/>
              <a:t>9</a:t>
            </a:fld>
            <a:endParaRPr lang="en-US" sz="1400"/>
          </a:p>
        </p:txBody>
      </p:sp>
      <p:sp>
        <p:nvSpPr>
          <p:cNvPr id="6147" name="Text Box 4"/>
          <p:cNvSpPr txBox="1">
            <a:spLocks noChangeArrowheads="1"/>
          </p:cNvSpPr>
          <p:nvPr/>
        </p:nvSpPr>
        <p:spPr bwMode="auto">
          <a:xfrm>
            <a:off x="0" y="141288"/>
            <a:ext cx="9144000" cy="646331"/>
          </a:xfrm>
          <a:prstGeom prst="rect">
            <a:avLst/>
          </a:prstGeom>
          <a:noFill/>
          <a:ln w="9525" algn="ctr">
            <a:noFill/>
            <a:miter lim="800000"/>
            <a:headEnd/>
            <a:tailEnd/>
          </a:ln>
        </p:spPr>
        <p:txBody>
          <a:bodyPr>
            <a:spAutoFit/>
          </a:bodyPr>
          <a:lstStyle/>
          <a:p>
            <a:pPr algn="l">
              <a:spcBef>
                <a:spcPct val="50000"/>
              </a:spcBef>
            </a:pPr>
            <a:r>
              <a:rPr lang="en-US" sz="3200" b="1" dirty="0">
                <a:solidFill>
                  <a:srgbClr val="FF0000"/>
                </a:solidFill>
              </a:rPr>
              <a:t>     </a:t>
            </a:r>
            <a:r>
              <a:rPr lang="en-US" sz="3600" dirty="0">
                <a:solidFill>
                  <a:schemeClr val="tx2"/>
                </a:solidFill>
                <a:latin typeface="+mj-lt"/>
                <a:ea typeface="+mj-ea"/>
                <a:cs typeface="+mj-cs"/>
              </a:rPr>
              <a:t>5-year</a:t>
            </a:r>
            <a:r>
              <a:rPr lang="en-US" sz="3200" b="1" dirty="0">
                <a:solidFill>
                  <a:srgbClr val="FF0000"/>
                </a:solidFill>
              </a:rPr>
              <a:t> </a:t>
            </a:r>
            <a:r>
              <a:rPr lang="en-US" sz="3600" dirty="0" err="1">
                <a:solidFill>
                  <a:schemeClr val="tx2"/>
                </a:solidFill>
                <a:latin typeface="+mj-lt"/>
                <a:ea typeface="+mj-ea"/>
                <a:cs typeface="+mj-cs"/>
              </a:rPr>
              <a:t>CTPP</a:t>
            </a:r>
            <a:r>
              <a:rPr lang="en-US" sz="3200" b="1" dirty="0">
                <a:solidFill>
                  <a:srgbClr val="FF0000"/>
                </a:solidFill>
              </a:rPr>
              <a:t> </a:t>
            </a:r>
            <a:r>
              <a:rPr lang="en-US" sz="3600" dirty="0">
                <a:solidFill>
                  <a:schemeClr val="tx2"/>
                </a:solidFill>
                <a:latin typeface="+mj-lt"/>
                <a:ea typeface="+mj-ea"/>
                <a:cs typeface="+mj-cs"/>
              </a:rPr>
              <a:t>Geography</a:t>
            </a:r>
          </a:p>
        </p:txBody>
      </p:sp>
      <p:pic>
        <p:nvPicPr>
          <p:cNvPr id="6148" name="Picture 10"/>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lgn="ctr">
            <a:noFill/>
            <a:miter lim="800000"/>
            <a:headEnd/>
            <a:tailEnd/>
          </a:ln>
        </p:spPr>
      </p:pic>
      <p:sp>
        <p:nvSpPr>
          <p:cNvPr id="6149" name="Text Box 5"/>
          <p:cNvSpPr txBox="1">
            <a:spLocks noChangeArrowheads="1"/>
          </p:cNvSpPr>
          <p:nvPr/>
        </p:nvSpPr>
        <p:spPr bwMode="auto">
          <a:xfrm>
            <a:off x="309563" y="1065213"/>
            <a:ext cx="8410575" cy="1373187"/>
          </a:xfrm>
          <a:prstGeom prst="rect">
            <a:avLst/>
          </a:prstGeom>
          <a:noFill/>
          <a:ln w="9525" algn="ctr">
            <a:noFill/>
            <a:miter lim="800000"/>
            <a:headEnd/>
            <a:tailEnd/>
          </a:ln>
        </p:spPr>
        <p:txBody>
          <a:bodyPr>
            <a:spAutoFit/>
          </a:bodyPr>
          <a:lstStyle/>
          <a:p>
            <a:pPr>
              <a:spcBef>
                <a:spcPct val="50000"/>
              </a:spcBef>
            </a:pPr>
            <a:r>
              <a:rPr lang="en-US" sz="2800" b="1" dirty="0">
                <a:solidFill>
                  <a:srgbClr val="0000FF"/>
                </a:solidFill>
              </a:rPr>
              <a:t>States and </a:t>
            </a:r>
            <a:r>
              <a:rPr lang="en-US" sz="2800" b="1" dirty="0" err="1" smtClean="0">
                <a:solidFill>
                  <a:srgbClr val="0000FF"/>
                </a:solidFill>
              </a:rPr>
              <a:t>MPOs</a:t>
            </a:r>
            <a:r>
              <a:rPr lang="en-US" sz="2800" b="1" dirty="0" smtClean="0">
                <a:solidFill>
                  <a:srgbClr val="0000FF"/>
                </a:solidFill>
              </a:rPr>
              <a:t> finished </a:t>
            </a:r>
            <a:r>
              <a:rPr lang="en-US" sz="2800" b="1" dirty="0">
                <a:solidFill>
                  <a:srgbClr val="0000FF"/>
                </a:solidFill>
              </a:rPr>
              <a:t>creating their custom geography (</a:t>
            </a:r>
            <a:r>
              <a:rPr lang="en-US" sz="2800" b="1" dirty="0" err="1">
                <a:solidFill>
                  <a:srgbClr val="0000FF"/>
                </a:solidFill>
              </a:rPr>
              <a:t>TAZs</a:t>
            </a:r>
            <a:r>
              <a:rPr lang="en-US" sz="2800" b="1" dirty="0">
                <a:solidFill>
                  <a:srgbClr val="0000FF"/>
                </a:solidFill>
              </a:rPr>
              <a:t> and </a:t>
            </a:r>
            <a:r>
              <a:rPr lang="en-US" sz="2800" b="1" dirty="0" err="1">
                <a:solidFill>
                  <a:srgbClr val="0000FF"/>
                </a:solidFill>
              </a:rPr>
              <a:t>TADs</a:t>
            </a:r>
            <a:r>
              <a:rPr lang="en-US" sz="2800" b="1" dirty="0">
                <a:solidFill>
                  <a:srgbClr val="0000FF"/>
                </a:solidFill>
              </a:rPr>
              <a:t>) to be used for the 5-year data </a:t>
            </a:r>
            <a:r>
              <a:rPr lang="en-US" sz="2800" b="1" dirty="0" smtClean="0">
                <a:solidFill>
                  <a:srgbClr val="0000FF"/>
                </a:solidFill>
              </a:rPr>
              <a:t>product in 2011</a:t>
            </a:r>
            <a:endParaRPr lang="en-US" sz="2800" b="1" dirty="0">
              <a:solidFill>
                <a:srgbClr val="0000FF"/>
              </a:solidFill>
            </a:endParaRPr>
          </a:p>
        </p:txBody>
      </p:sp>
      <p:sp>
        <p:nvSpPr>
          <p:cNvPr id="6151" name="TextBox 6"/>
          <p:cNvSpPr txBox="1">
            <a:spLocks noChangeArrowheads="1"/>
          </p:cNvSpPr>
          <p:nvPr/>
        </p:nvSpPr>
        <p:spPr bwMode="auto">
          <a:xfrm>
            <a:off x="654050" y="2852738"/>
            <a:ext cx="4205288" cy="1846659"/>
          </a:xfrm>
          <a:prstGeom prst="rect">
            <a:avLst/>
          </a:prstGeom>
          <a:noFill/>
          <a:ln w="9525">
            <a:noFill/>
            <a:miter lim="800000"/>
            <a:headEnd/>
            <a:tailEnd/>
          </a:ln>
        </p:spPr>
        <p:txBody>
          <a:bodyPr>
            <a:spAutoFit/>
          </a:bodyPr>
          <a:lstStyle/>
          <a:p>
            <a:pPr algn="l"/>
            <a:r>
              <a:rPr lang="en-US" sz="2400" b="1" dirty="0"/>
              <a:t>Who did </a:t>
            </a:r>
            <a:r>
              <a:rPr lang="en-US" sz="2400" b="1" dirty="0" err="1"/>
              <a:t>TAZs</a:t>
            </a:r>
            <a:r>
              <a:rPr lang="en-US" sz="2400" b="1" dirty="0"/>
              <a:t>? TADS?</a:t>
            </a:r>
          </a:p>
          <a:p>
            <a:pPr algn="l"/>
            <a:endParaRPr lang="en-US" sz="2400" b="1" dirty="0"/>
          </a:p>
          <a:p>
            <a:r>
              <a:rPr lang="en-US" sz="2400" b="1" dirty="0" err="1" smtClean="0"/>
              <a:t>TAZs</a:t>
            </a:r>
            <a:r>
              <a:rPr lang="en-US" sz="2400" b="1" dirty="0" smtClean="0"/>
              <a:t> and </a:t>
            </a:r>
            <a:r>
              <a:rPr lang="en-US" sz="2400" b="1" dirty="0" err="1" smtClean="0"/>
              <a:t>TADs</a:t>
            </a:r>
            <a:r>
              <a:rPr lang="en-US" sz="2400" b="1" dirty="0" smtClean="0"/>
              <a:t> for 2006-2010 are available</a:t>
            </a:r>
            <a:endParaRPr lang="en-US" sz="2400" b="1" dirty="0"/>
          </a:p>
          <a:p>
            <a:endParaRPr lang="en-US" dirty="0"/>
          </a:p>
        </p:txBody>
      </p:sp>
      <p:sp>
        <p:nvSpPr>
          <p:cNvPr id="8" name="Rectangle 4"/>
          <p:cNvSpPr>
            <a:spLocks noChangeArrowheads="1"/>
          </p:cNvSpPr>
          <p:nvPr/>
        </p:nvSpPr>
        <p:spPr bwMode="auto">
          <a:xfrm>
            <a:off x="963613" y="5445125"/>
            <a:ext cx="7756526" cy="830997"/>
          </a:xfrm>
          <a:prstGeom prst="rect">
            <a:avLst/>
          </a:prstGeom>
          <a:noFill/>
          <a:ln w="31750" algn="ctr">
            <a:solidFill>
              <a:srgbClr val="FF0000"/>
            </a:solidFill>
            <a:miter lim="800000"/>
            <a:headEnd/>
            <a:tailEnd/>
          </a:ln>
        </p:spPr>
        <p:txBody>
          <a:bodyPr wrap="square">
            <a:spAutoFit/>
          </a:bodyPr>
          <a:lstStyle/>
          <a:p>
            <a:r>
              <a:rPr lang="en-US" sz="2400" b="1" i="1" dirty="0" smtClean="0">
                <a:solidFill>
                  <a:srgbClr val="FF0000"/>
                </a:solidFill>
                <a:hlinkClick r:id="rId4"/>
              </a:rPr>
              <a:t>ftp://ftp2.census.gov/geo/tiger/TIGER2010/TAZ/2010/</a:t>
            </a:r>
          </a:p>
          <a:p>
            <a:r>
              <a:rPr lang="en-US" sz="2400" b="1" i="1" dirty="0" smtClean="0">
                <a:solidFill>
                  <a:srgbClr val="FF0000"/>
                </a:solidFill>
                <a:hlinkClick r:id="rId4"/>
              </a:rPr>
              <a:t>ftp://ftp2.census.gov/geo/tiger/TIGER2010/TAD/</a:t>
            </a:r>
            <a:endParaRPr lang="en-US" sz="2400" b="1" i="1" dirty="0">
              <a:solidFill>
                <a:srgbClr val="FF0000"/>
              </a:solidFill>
              <a:hlinkClick r:id="rId4"/>
            </a:endParaRPr>
          </a:p>
        </p:txBody>
      </p:sp>
      <p:graphicFrame>
        <p:nvGraphicFramePr>
          <p:cNvPr id="9" name="Table 8"/>
          <p:cNvGraphicFramePr>
            <a:graphicFrameLocks noGrp="1"/>
          </p:cNvGraphicFramePr>
          <p:nvPr/>
        </p:nvGraphicFramePr>
        <p:xfrm>
          <a:off x="4630738" y="2522411"/>
          <a:ext cx="3886200" cy="1822704"/>
        </p:xfrm>
        <a:graphic>
          <a:graphicData uri="http://schemas.openxmlformats.org/drawingml/2006/table">
            <a:tbl>
              <a:tblPr/>
              <a:tblGrid>
                <a:gridCol w="1943100"/>
                <a:gridCol w="1943100"/>
              </a:tblGrid>
              <a:tr h="0">
                <a:tc>
                  <a:txBody>
                    <a:bodyPr/>
                    <a:lstStyle/>
                    <a:p>
                      <a:pPr marL="0" marR="0" algn="ctr">
                        <a:lnSpc>
                          <a:spcPct val="115000"/>
                        </a:lnSpc>
                        <a:spcBef>
                          <a:spcPts val="0"/>
                        </a:spcBef>
                        <a:spcAft>
                          <a:spcPts val="0"/>
                        </a:spcAft>
                      </a:pPr>
                      <a:r>
                        <a:rPr lang="en-US" sz="2400" b="1" dirty="0">
                          <a:latin typeface="Calibri"/>
                          <a:ea typeface="宋体"/>
                          <a:cs typeface="Times New Roman"/>
                        </a:rPr>
                        <a:t>TAZ</a:t>
                      </a:r>
                      <a:endParaRPr lang="en-US" sz="1100" dirty="0">
                        <a:latin typeface="Calibri"/>
                        <a:ea typeface="宋体"/>
                        <a:cs typeface="Times New Roman"/>
                      </a:endParaRPr>
                    </a:p>
                    <a:p>
                      <a:pPr marL="0" marR="0" algn="ctr">
                        <a:lnSpc>
                          <a:spcPct val="115000"/>
                        </a:lnSpc>
                        <a:spcBef>
                          <a:spcPts val="0"/>
                        </a:spcBef>
                        <a:spcAft>
                          <a:spcPts val="0"/>
                        </a:spcAft>
                      </a:pPr>
                      <a:r>
                        <a:rPr lang="en-US" sz="1400" b="1" dirty="0">
                          <a:solidFill>
                            <a:srgbClr val="FF0000"/>
                          </a:solidFill>
                          <a:latin typeface="Calibri"/>
                          <a:ea typeface="宋体"/>
                          <a:cs typeface="Times New Roman"/>
                        </a:rPr>
                        <a:t>Traffic Analysis</a:t>
                      </a:r>
                      <a:endParaRPr lang="en-US" sz="1100" dirty="0">
                        <a:latin typeface="Calibri"/>
                        <a:ea typeface="宋体"/>
                        <a:cs typeface="Times New Roman"/>
                      </a:endParaRPr>
                    </a:p>
                    <a:p>
                      <a:pPr marL="0" marR="0" algn="ctr">
                        <a:lnSpc>
                          <a:spcPct val="115000"/>
                        </a:lnSpc>
                        <a:spcBef>
                          <a:spcPts val="0"/>
                        </a:spcBef>
                        <a:spcAft>
                          <a:spcPts val="0"/>
                        </a:spcAft>
                      </a:pPr>
                      <a:r>
                        <a:rPr lang="en-US" sz="1400" b="1" dirty="0">
                          <a:solidFill>
                            <a:srgbClr val="FF0000"/>
                          </a:solidFill>
                          <a:latin typeface="Calibri"/>
                          <a:ea typeface="宋体"/>
                          <a:cs typeface="Times New Roman"/>
                        </a:rPr>
                        <a:t>Zone</a:t>
                      </a:r>
                      <a:endParaRPr lang="en-US" sz="1100" dirty="0">
                        <a:latin typeface="Calibri"/>
                        <a:ea typeface="宋体"/>
                        <a:cs typeface="Times New Roman"/>
                      </a:endParaRPr>
                    </a:p>
                  </a:txBody>
                  <a:tcPr marL="68580" marR="68580" marT="0" marB="0">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latin typeface="Calibri"/>
                          <a:ea typeface="宋体"/>
                          <a:cs typeface="Times New Roman"/>
                        </a:rPr>
                        <a:t>Traditional</a:t>
                      </a:r>
                      <a:endParaRPr lang="en-US" sz="1100">
                        <a:latin typeface="Calibri"/>
                        <a:ea typeface="宋体"/>
                        <a:cs typeface="Times New Roman"/>
                      </a:endParaRPr>
                    </a:p>
                    <a:p>
                      <a:pPr marL="0" marR="0" algn="ctr">
                        <a:lnSpc>
                          <a:spcPct val="115000"/>
                        </a:lnSpc>
                        <a:spcBef>
                          <a:spcPts val="0"/>
                        </a:spcBef>
                        <a:spcAft>
                          <a:spcPts val="0"/>
                        </a:spcAft>
                      </a:pPr>
                      <a:r>
                        <a:rPr lang="en-US" sz="2400" b="1">
                          <a:latin typeface="Calibri"/>
                          <a:ea typeface="宋体"/>
                          <a:cs typeface="Times New Roman"/>
                        </a:rPr>
                        <a:t>Size</a:t>
                      </a:r>
                      <a:endParaRPr lang="en-US" sz="1100">
                        <a:latin typeface="Calibri"/>
                        <a:ea typeface="宋体"/>
                        <a:cs typeface="Times New Roman"/>
                      </a:endParaRPr>
                    </a:p>
                  </a:txBody>
                  <a:tcPr marL="68580" marR="68580" marT="0" marB="0">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400" b="1" dirty="0">
                          <a:latin typeface="Calibri"/>
                          <a:ea typeface="宋体"/>
                          <a:cs typeface="Times New Roman"/>
                        </a:rPr>
                        <a:t>TAD</a:t>
                      </a:r>
                      <a:endParaRPr lang="en-US" sz="1100" dirty="0">
                        <a:latin typeface="Calibri"/>
                        <a:ea typeface="宋体"/>
                        <a:cs typeface="Times New Roman"/>
                      </a:endParaRPr>
                    </a:p>
                    <a:p>
                      <a:pPr marL="0" marR="0" algn="ctr">
                        <a:lnSpc>
                          <a:spcPct val="115000"/>
                        </a:lnSpc>
                        <a:spcBef>
                          <a:spcPts val="0"/>
                        </a:spcBef>
                        <a:spcAft>
                          <a:spcPts val="0"/>
                        </a:spcAft>
                      </a:pPr>
                      <a:r>
                        <a:rPr lang="en-US" sz="1400" b="1" dirty="0">
                          <a:solidFill>
                            <a:srgbClr val="FF0000"/>
                          </a:solidFill>
                          <a:latin typeface="Calibri"/>
                          <a:ea typeface="宋体"/>
                          <a:cs typeface="Times New Roman"/>
                        </a:rPr>
                        <a:t>Transportation Analysis</a:t>
                      </a:r>
                      <a:endParaRPr lang="en-US" sz="1100" dirty="0">
                        <a:latin typeface="Calibri"/>
                        <a:ea typeface="宋体"/>
                        <a:cs typeface="Times New Roman"/>
                      </a:endParaRPr>
                    </a:p>
                    <a:p>
                      <a:pPr marL="0" marR="0" algn="ctr">
                        <a:lnSpc>
                          <a:spcPct val="115000"/>
                        </a:lnSpc>
                        <a:spcBef>
                          <a:spcPts val="0"/>
                        </a:spcBef>
                        <a:spcAft>
                          <a:spcPts val="0"/>
                        </a:spcAft>
                      </a:pPr>
                      <a:r>
                        <a:rPr lang="en-US" sz="1400" b="1" dirty="0">
                          <a:solidFill>
                            <a:srgbClr val="FF0000"/>
                          </a:solidFill>
                          <a:latin typeface="Calibri"/>
                          <a:ea typeface="宋体"/>
                          <a:cs typeface="Times New Roman"/>
                        </a:rPr>
                        <a:t>District</a:t>
                      </a:r>
                      <a:endParaRPr lang="en-US" sz="1100" dirty="0">
                        <a:latin typeface="Calibri"/>
                        <a:ea typeface="宋体"/>
                        <a:cs typeface="Times New Roman"/>
                      </a:endParaRPr>
                    </a:p>
                  </a:txBody>
                  <a:tcPr marL="68580" marR="68580" marT="0" marB="0">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latin typeface="Calibri"/>
                          <a:ea typeface="宋体"/>
                          <a:cs typeface="Times New Roman"/>
                        </a:rPr>
                        <a:t>20,000</a:t>
                      </a:r>
                      <a:endParaRPr lang="en-US" sz="1100" dirty="0">
                        <a:latin typeface="Calibri"/>
                        <a:ea typeface="宋体"/>
                        <a:cs typeface="Times New Roman"/>
                      </a:endParaRPr>
                    </a:p>
                    <a:p>
                      <a:pPr marL="0" marR="0" algn="ctr">
                        <a:lnSpc>
                          <a:spcPct val="115000"/>
                        </a:lnSpc>
                        <a:spcBef>
                          <a:spcPts val="0"/>
                        </a:spcBef>
                        <a:spcAft>
                          <a:spcPts val="0"/>
                        </a:spcAft>
                      </a:pPr>
                      <a:r>
                        <a:rPr lang="en-US" sz="2400" b="1" dirty="0">
                          <a:latin typeface="Calibri"/>
                          <a:ea typeface="宋体"/>
                          <a:cs typeface="Times New Roman"/>
                        </a:rPr>
                        <a:t>population</a:t>
                      </a:r>
                      <a:endParaRPr lang="en-US" sz="1100" dirty="0">
                        <a:latin typeface="Calibri"/>
                        <a:ea typeface="宋体"/>
                        <a:cs typeface="Times New Roman"/>
                      </a:endParaRPr>
                    </a:p>
                  </a:txBody>
                  <a:tcPr marL="68580" marR="68580" marT="0" marB="0">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_CornerGraphic_Fini">
  <a:themeElements>
    <a:clrScheme name="CornerGraphic_CS">
      <a:dk1>
        <a:srgbClr val="000000"/>
      </a:dk1>
      <a:lt1>
        <a:srgbClr val="FFFFFF"/>
      </a:lt1>
      <a:dk2>
        <a:srgbClr val="003A69"/>
      </a:dk2>
      <a:lt2>
        <a:srgbClr val="FFFFFF"/>
      </a:lt2>
      <a:accent1>
        <a:srgbClr val="CD912D"/>
      </a:accent1>
      <a:accent2>
        <a:srgbClr val="7092A5"/>
      </a:accent2>
      <a:accent3>
        <a:srgbClr val="009F50"/>
      </a:accent3>
      <a:accent4>
        <a:srgbClr val="DCCD9B"/>
      </a:accent4>
      <a:accent5>
        <a:srgbClr val="084CA1"/>
      </a:accent5>
      <a:accent6>
        <a:srgbClr val="C52B1C"/>
      </a:accent6>
      <a:hlink>
        <a:srgbClr val="C26558"/>
      </a:hlink>
      <a:folHlink>
        <a:srgbClr val="C7C8CA"/>
      </a:folHlink>
    </a:clrScheme>
    <a:fontScheme name="CornerGraphic_CS">
      <a:majorFont>
        <a:latin typeface="Calibri"/>
        <a:ea typeface=""/>
        <a:cs typeface=""/>
      </a:majorFont>
      <a:minorFont>
        <a:latin typeface="Calibri"/>
        <a:ea typeface=""/>
        <a:cs typeface=""/>
      </a:minorFont>
    </a:fontScheme>
    <a:fmtScheme name="CornerGraphic_CS">
      <a:fillStyleLst>
        <a:gradFill rotWithShape="1">
          <a:gsLst>
            <a:gs pos="0">
              <a:schemeClr val="phClr">
                <a:tint val="50000"/>
              </a:schemeClr>
            </a:gs>
            <a:gs pos="100000">
              <a:schemeClr val="phClr"/>
            </a:gs>
          </a:gsLst>
          <a:lin ang="5400000" scaled="0"/>
        </a:gradFill>
        <a:solidFill>
          <a:schemeClr val="phClr"/>
        </a:solidFill>
        <a:gradFill rotWithShape="1">
          <a:gsLst>
            <a:gs pos="0">
              <a:schemeClr val="phClr">
                <a:lumMod val="100000"/>
              </a:schemeClr>
            </a:gs>
            <a:gs pos="100000">
              <a:schemeClr val="phClr">
                <a:lumMod val="20000"/>
              </a:schemeClr>
            </a:gs>
          </a:gsLst>
          <a:lin ang="5400000" scaled="0"/>
        </a:gradFill>
      </a:fillStyleLst>
      <a:lnStyleLst>
        <a:ln w="12700"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outerShdw blurRad="38100" dist="63500" dir="2700000" algn="br" rotWithShape="0">
              <a:srgbClr val="000000">
                <a:alpha val="75000"/>
              </a:srgbClr>
            </a:outerShdw>
          </a:effectLst>
        </a:effectStyle>
        <a:effectStyle>
          <a:effectLst>
            <a:glow rad="50800">
              <a:schemeClr val="phClr">
                <a:alpha val="60000"/>
              </a:schemeClr>
            </a:glow>
          </a:effectLst>
        </a:effectStyle>
        <a:effectStyle>
          <a:effectLst>
            <a:outerShdw blurRad="38100" dist="25400" dir="5400000" rotWithShape="0">
              <a:srgbClr val="000000">
                <a:alpha val="75000"/>
              </a:srgbClr>
            </a:outerShdw>
          </a:effectLst>
          <a:scene3d>
            <a:camera prst="orthographicFront">
              <a:rot lat="0" lon="0" rev="0"/>
            </a:camera>
            <a:lightRig rig="glow" dir="t">
              <a:rot lat="0" lon="0" rev="1800000"/>
            </a:lightRig>
          </a:scene3d>
          <a:sp3d contourW="12700" prstMaterial="dkEdge">
            <a:bevelT w="50800" h="44450" prst="angle"/>
            <a:contourClr>
              <a:schemeClr val="lt1"/>
            </a:contourClr>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2"/>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CS_CornerGraphic_Fini</Template>
  <TotalTime>2330</TotalTime>
  <Words>1246</Words>
  <Application>Microsoft Office PowerPoint</Application>
  <PresentationFormat>On-screen Show (4:3)</PresentationFormat>
  <Paragraphs>206</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CS_CornerGraphic_Fini</vt:lpstr>
      <vt:lpstr>Five-year CTPP Data Product </vt:lpstr>
      <vt:lpstr>What I Will Cover</vt:lpstr>
      <vt:lpstr>CTPP Data Sources</vt:lpstr>
      <vt:lpstr>Similarities and Differences between  ACS and Decennial Census Long Form</vt:lpstr>
      <vt:lpstr>Differences between Standard ACS and CTPP</vt:lpstr>
      <vt:lpstr>Key CTPP Data Products</vt:lpstr>
      <vt:lpstr>Slide 7</vt:lpstr>
      <vt:lpstr>Slide 8</vt:lpstr>
      <vt:lpstr>Slide 9</vt:lpstr>
      <vt:lpstr>Slide 10</vt:lpstr>
      <vt:lpstr>Slide 11</vt:lpstr>
      <vt:lpstr>Slide 12</vt:lpstr>
      <vt:lpstr>Slide 13</vt:lpstr>
      <vt:lpstr>Slide 14</vt:lpstr>
      <vt:lpstr>Differences between CTPP 2006-2008  and CTPP 2006-2010</vt:lpstr>
      <vt:lpstr>Slide 16</vt:lpstr>
      <vt:lpstr>Insert other examples of profile pages</vt:lpstr>
      <vt:lpstr>Slide 18</vt:lpstr>
      <vt:lpstr>CTPP Related Research</vt:lpstr>
      <vt:lpstr>CTPP Resources</vt:lpstr>
      <vt:lpstr>Slide 21</vt:lpstr>
      <vt:lpstr>Slide 22</vt:lpstr>
      <vt:lpstr>Slide 23</vt:lpstr>
      <vt:lpstr>Special Staff and Contacts </vt:lpstr>
    </vt:vector>
  </TitlesOfParts>
  <Company>Cambridge Systematics,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Census Transportation Planning Product</dc:title>
  <dc:creator>Angela Valenti</dc:creator>
  <cp:lastModifiedBy>csadmin</cp:lastModifiedBy>
  <cp:revision>137</cp:revision>
  <dcterms:created xsi:type="dcterms:W3CDTF">2010-11-04T16:07:17Z</dcterms:created>
  <dcterms:modified xsi:type="dcterms:W3CDTF">2013-05-03T16:08:20Z</dcterms:modified>
</cp:coreProperties>
</file>