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32"/>
  </p:notesMasterIdLst>
  <p:handoutMasterIdLst>
    <p:handoutMasterId r:id="rId33"/>
  </p:handoutMasterIdLst>
  <p:sldIdLst>
    <p:sldId id="314" r:id="rId3"/>
    <p:sldId id="309" r:id="rId4"/>
    <p:sldId id="274" r:id="rId5"/>
    <p:sldId id="311" r:id="rId6"/>
    <p:sldId id="312" r:id="rId7"/>
    <p:sldId id="301" r:id="rId8"/>
    <p:sldId id="322" r:id="rId9"/>
    <p:sldId id="304" r:id="rId10"/>
    <p:sldId id="319" r:id="rId11"/>
    <p:sldId id="316" r:id="rId12"/>
    <p:sldId id="324" r:id="rId13"/>
    <p:sldId id="303" r:id="rId14"/>
    <p:sldId id="320" r:id="rId15"/>
    <p:sldId id="321" r:id="rId16"/>
    <p:sldId id="277" r:id="rId17"/>
    <p:sldId id="276" r:id="rId18"/>
    <p:sldId id="307" r:id="rId19"/>
    <p:sldId id="283" r:id="rId20"/>
    <p:sldId id="287" r:id="rId21"/>
    <p:sldId id="294" r:id="rId22"/>
    <p:sldId id="275" r:id="rId23"/>
    <p:sldId id="279" r:id="rId24"/>
    <p:sldId id="280" r:id="rId25"/>
    <p:sldId id="326" r:id="rId26"/>
    <p:sldId id="325" r:id="rId27"/>
    <p:sldId id="310" r:id="rId28"/>
    <p:sldId id="318" r:id="rId29"/>
    <p:sldId id="302" r:id="rId30"/>
    <p:sldId id="305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5734" autoAdjust="0"/>
  </p:normalViewPr>
  <p:slideViewPr>
    <p:cSldViewPr>
      <p:cViewPr>
        <p:scale>
          <a:sx n="100" d="100"/>
          <a:sy n="100" d="100"/>
        </p:scale>
        <p:origin x="-392" y="1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DD1DD-2938-464D-8B4A-1D63F21513B2}" type="datetimeFigureOut">
              <a:rPr lang="en-US" smtClean="0"/>
              <a:t>4/30/2013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56FD1-262A-40D6-93E8-79D55188C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30CC7-8C13-4D51-BC46-B95A4AC4A04B}" type="datetimeFigureOut">
              <a:rPr lang="en-US" smtClean="0"/>
              <a:pPr/>
              <a:t>4/30/2013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645B7-0B3A-4239-8069-075A43B72B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3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TSDC is operated by Department</a:t>
            </a:r>
            <a:r>
              <a:rPr lang="en-US" baseline="0" dirty="0" smtClean="0"/>
              <a:t> of Energy’s National Renewable Energy Laboratory.   The major support has come from FHWA Office of Planning, with additional support from the Office of Operations, and the DOE Vehicle Technologies Program.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NREL had experience is setting up a secure data center with </a:t>
            </a:r>
            <a:r>
              <a:rPr lang="en-US" baseline="0" dirty="0" err="1" smtClean="0"/>
              <a:t>automanufacturers</a:t>
            </a:r>
            <a:r>
              <a:rPr lang="en-US" baseline="0" dirty="0" smtClean="0"/>
              <a:t>.  Also, they were very motivated to get better access to the GPS datasets themselves for EV and PHEV research.   One advantage of using NREL is that as a “research laboratory” they are not subject to FOIA requests.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accumulated data over multiple weeks, and shows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7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from NREL research</a:t>
            </a:r>
            <a:r>
              <a:rPr lang="en-US" baseline="0" dirty="0" smtClean="0"/>
              <a:t> where they combined the data from all the GPS vehicle datasets that they had on-hand. </a:t>
            </a:r>
          </a:p>
          <a:p>
            <a:r>
              <a:rPr lang="en-US" dirty="0" smtClean="0"/>
              <a:t>Data for all 13,622 trips from 2,154 vehicle records are shown.  Left side: conventional vehicles,</a:t>
            </a:r>
            <a:r>
              <a:rPr lang="en-US" baseline="0" dirty="0" smtClean="0"/>
              <a:t> and Right side shows Hybrid. </a:t>
            </a:r>
            <a:endParaRPr lang="en-US" dirty="0" smtClean="0"/>
          </a:p>
          <a:p>
            <a:r>
              <a:rPr lang="en-US" dirty="0" smtClean="0"/>
              <a:t>Low-speed trips coincide with short-distance travel and high acceleration and vice versa due to:</a:t>
            </a:r>
          </a:p>
          <a:p>
            <a:r>
              <a:rPr lang="en-US" dirty="0" smtClean="0"/>
              <a:t>Behavioral norms (lack of driver-requested high-acceleration events during high speed travel) </a:t>
            </a:r>
          </a:p>
          <a:p>
            <a:r>
              <a:rPr lang="en-US" dirty="0" smtClean="0"/>
              <a:t>Technical realities (inability of most vehicles to deliver high acceleration at high speed).</a:t>
            </a:r>
          </a:p>
          <a:p>
            <a:r>
              <a:rPr lang="en-US" dirty="0" smtClean="0"/>
              <a:t>The optimal CV drive cycle occupies the intersection of HWFET.</a:t>
            </a:r>
          </a:p>
          <a:p>
            <a:r>
              <a:rPr lang="en-US" dirty="0" smtClean="0"/>
              <a:t>Regenerative braking of HEVs pushes the optimal HEV drive cycle toward lower speed, low acceleration cycles.  </a:t>
            </a:r>
          </a:p>
          <a:p>
            <a:r>
              <a:rPr lang="en-US" dirty="0" smtClean="0"/>
              <a:t>This applies to PHEVs and BEVs too, as their plots are very similar to the HEV plot.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C0834-AAF5-415B-8B91-4ECEBE5D9C0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95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of the newer</a:t>
            </a:r>
            <a:r>
              <a:rPr lang="en-US" baseline="0" dirty="0" smtClean="0"/>
              <a:t> datasets with 7 days of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current </a:t>
            </a:r>
            <a:r>
              <a:rPr lang="en-US" baseline="0" dirty="0" smtClean="0"/>
              <a:t>project at NREL to look at how much roadway would need to be electrified and how much vehicle travel would be captured, and therefore, impact on EV re-generation and ability to extend the driving range.  This shows that if 10% of the roadway were electrified, it would capture over 50% of the distance traveled.  (DRAFT numbers!)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report, Page 6-9</a:t>
            </a:r>
          </a:p>
          <a:p>
            <a:r>
              <a:rPr lang="en-US" dirty="0" smtClean="0"/>
              <a:t>This project was completed when SA was ON, making </a:t>
            </a:r>
            <a:r>
              <a:rPr lang="en-US" dirty="0" err="1" smtClean="0"/>
              <a:t>mapmatching</a:t>
            </a:r>
            <a:r>
              <a:rPr lang="en-US" dirty="0" smtClean="0"/>
              <a:t> more difficult.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6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85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65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0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0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34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9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85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2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741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another example showing the results of matching</a:t>
            </a:r>
            <a:r>
              <a:rPr lang="en-US" baseline="0" dirty="0" smtClean="0"/>
              <a:t> the GPS points to the roadway network and examining by functional class and speed category. </a:t>
            </a:r>
            <a:r>
              <a:rPr lang="en-US" dirty="0" smtClean="0"/>
              <a:t>WHAT DATA</a:t>
            </a:r>
            <a:r>
              <a:rPr lang="en-US" baseline="0" dirty="0" smtClean="0"/>
              <a:t> were used for this graphic?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63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9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7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the Census Bureau Research Data Center program has 15 locations across the United States.  Their system often takes 6 to 9 months before</a:t>
            </a:r>
            <a:r>
              <a:rPr lang="en-US" baseline="0" dirty="0" smtClean="0"/>
              <a:t> approval is granted to access the data.  You MUST travel to the RDC location to </a:t>
            </a:r>
            <a:r>
              <a:rPr lang="en-US" baseline="0" smtClean="0"/>
              <a:t>access the data.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65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maybe by your programming and GIS capabilities!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Colors are inverted!  I told the NREL</a:t>
            </a:r>
            <a:r>
              <a:rPr lang="en-US" baseline="0" dirty="0" smtClean="0"/>
              <a:t> staff that it was clear that they were not transportation planners, because they picked RED for the fastest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2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shows that individual trip</a:t>
            </a:r>
            <a:r>
              <a:rPr lang="en-US" baseline="0" dirty="0" smtClean="0"/>
              <a:t> can be plotted against the land values from the </a:t>
            </a:r>
            <a:r>
              <a:rPr lang="en-US" baseline="0" dirty="0" err="1" smtClean="0"/>
              <a:t>UrbanSim</a:t>
            </a:r>
            <a:r>
              <a:rPr lang="en-US" baseline="0" dirty="0" smtClean="0"/>
              <a:t>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645B7-0B3A-4239-8069-075A43B72B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sp>
        <p:nvSpPr>
          <p:cNvPr id="24" name="TextBox 23"/>
          <p:cNvSpPr txBox="1"/>
          <p:nvPr userDrawn="1"/>
        </p:nvSpPr>
        <p:spPr>
          <a:xfrm>
            <a:off x="304800" y="655320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NREL is a national laboratory of the U.S. Department of Energy, Office of Energy Efficiency and Renewable Energy, operated</a:t>
            </a:r>
            <a:r>
              <a:rPr lang="en-US" sz="1000" baseline="0" dirty="0" smtClean="0"/>
              <a:t> by the Alliance for Sustainable Energy, LLC.</a:t>
            </a:r>
            <a:endParaRPr lang="en-US" sz="1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6002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657600" y="3810000"/>
            <a:ext cx="4648200" cy="2438400"/>
          </a:xfrm>
        </p:spPr>
        <p:txBody>
          <a:bodyPr>
            <a:normAutofit/>
          </a:bodyPr>
          <a:lstStyle>
            <a:lvl1pPr>
              <a:spcAft>
                <a:spcPts val="1800"/>
              </a:spcAft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 </a:t>
            </a:r>
          </a:p>
        </p:txBody>
      </p:sp>
      <p:grpSp>
        <p:nvGrpSpPr>
          <p:cNvPr id="11" name="Group 2"/>
          <p:cNvGrpSpPr/>
          <p:nvPr userDrawn="1"/>
        </p:nvGrpSpPr>
        <p:grpSpPr>
          <a:xfrm>
            <a:off x="76200" y="2514600"/>
            <a:ext cx="9045594" cy="1246983"/>
            <a:chOff x="76200" y="2805509"/>
            <a:chExt cx="9045594" cy="1246983"/>
          </a:xfrm>
        </p:grpSpPr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8" r="8393"/>
            <a:stretch>
              <a:fillRect/>
            </a:stretch>
          </p:blipFill>
          <p:spPr bwMode="auto">
            <a:xfrm>
              <a:off x="3657600" y="2805509"/>
              <a:ext cx="762000" cy="1243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" r="1842"/>
            <a:stretch>
              <a:fillRect/>
            </a:stretch>
          </p:blipFill>
          <p:spPr bwMode="auto">
            <a:xfrm>
              <a:off x="76200" y="2805509"/>
              <a:ext cx="1752600" cy="1246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2"/>
            <a:stretch>
              <a:fillRect/>
            </a:stretch>
          </p:blipFill>
          <p:spPr bwMode="auto">
            <a:xfrm>
              <a:off x="7924800" y="2805509"/>
              <a:ext cx="1196994" cy="1243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05509"/>
              <a:ext cx="1447800" cy="1246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290" y="2805510"/>
              <a:ext cx="1718110" cy="1246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8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"/>
          <a:stretch>
            <a:fillRect/>
          </a:stretch>
        </p:blipFill>
        <p:spPr bwMode="auto">
          <a:xfrm>
            <a:off x="4468550" y="2514600"/>
            <a:ext cx="1856050" cy="12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95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62050"/>
            <a:ext cx="8077200" cy="120015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599" y="2895600"/>
            <a:ext cx="2847975" cy="2895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180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85450"/>
            <a:ext cx="9144000" cy="138499"/>
          </a:xfrm>
          <a:prstGeom prst="rect">
            <a:avLst/>
          </a:prstGeom>
          <a:noFill/>
        </p:spPr>
        <p:txBody>
          <a:bodyPr wrap="square" tIns="0" bIns="0" rtlCol="0" anchor="b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  <a:latin typeface="Arial" pitchFamily="34" charset="0"/>
              </a:rPr>
              <a:t>NREL is a national laboratory of the U.S. Department of Energy, Office of Energy Efficiency and Renewable Energy, operated by the Alliance for Sustainable Energy, LLC.</a:t>
            </a:r>
            <a:endParaRPr lang="en-US" sz="1600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099" name="Picture 3" descr="nrel_logo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invGray">
          <a:xfrm>
            <a:off x="609600" y="381000"/>
            <a:ext cx="2362200" cy="62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29639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220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810027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697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smtClean="0"/>
              <a:pPr/>
              <a:t>‹#›</a:t>
            </a:fld>
            <a:endParaRPr/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392"/>
            <a:ext cx="8229600" cy="584775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8086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63762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63762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87738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object -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524000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add object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2346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386013"/>
            <a:ext cx="7772400" cy="7381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52F19B7-D418-4022-ADCB-81F2774CAD6C}" type="slidenum">
              <a:rPr smtClean="0"/>
              <a:pPr/>
              <a:t>‹#›</a:t>
            </a:fld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5956" y="1524000"/>
            <a:ext cx="7812087" cy="7620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6096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040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REL Logo2010white.ep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1600200" cy="421106"/>
          </a:xfrm>
          <a:prstGeom prst="rect">
            <a:avLst/>
          </a:prstGeom>
        </p:spPr>
      </p:pic>
      <p:pic>
        <p:nvPicPr>
          <p:cNvPr id="8" name="Picture 7" descr="image1.pn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590800"/>
            <a:ext cx="1664208" cy="768096"/>
          </a:xfrm>
          <a:prstGeom prst="rect">
            <a:avLst/>
          </a:prstGeom>
        </p:spPr>
      </p:pic>
      <p:pic>
        <p:nvPicPr>
          <p:cNvPr id="9" name="Picture 8" descr="image2.pn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371600" y="2590801"/>
            <a:ext cx="1901952" cy="765461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rot="5400000">
            <a:off x="-2111247" y="2111247"/>
            <a:ext cx="6858002" cy="26355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rot="5400000" flipH="1" flipV="1">
            <a:off x="-550737" y="547235"/>
            <a:ext cx="4956502" cy="38550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mage3.jpg"/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310128" y="2590800"/>
            <a:ext cx="2203704" cy="768096"/>
          </a:xfrm>
          <a:prstGeom prst="rect">
            <a:avLst/>
          </a:prstGeom>
        </p:spPr>
      </p:pic>
      <p:pic>
        <p:nvPicPr>
          <p:cNvPr id="12" name="Picture 11" descr="image4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550408" y="2587752"/>
            <a:ext cx="1271016" cy="771402"/>
          </a:xfrm>
          <a:prstGeom prst="rect">
            <a:avLst/>
          </a:prstGeom>
        </p:spPr>
      </p:pic>
      <p:pic>
        <p:nvPicPr>
          <p:cNvPr id="13" name="Picture 12" descr="image5.jpg"/>
          <p:cNvPicPr>
            <a:picLocks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58000" y="2590800"/>
            <a:ext cx="2286000" cy="768096"/>
          </a:xfrm>
          <a:prstGeom prst="rect">
            <a:avLst/>
          </a:prstGeom>
        </p:spPr>
      </p:pic>
      <p:sp>
        <p:nvSpPr>
          <p:cNvPr id="1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3581400"/>
            <a:ext cx="6248400" cy="76200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 marL="1258888" indent="-344488"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72"/>
            <a:ext cx="8229600" cy="566928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Courier New" pitchFamily="49" charset="0"/>
              <a:buChar char="o"/>
              <a:defRPr/>
            </a:lvl2pPr>
            <a:lvl3pPr>
              <a:buFont typeface="Calibri" pitchFamily="34" charset="0"/>
              <a:buChar char="–"/>
              <a:defRPr/>
            </a:lvl3pPr>
            <a:lvl4pP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67200"/>
          </a:xfrm>
        </p:spPr>
        <p:txBody>
          <a:bodyPr/>
          <a:lstStyle>
            <a:lvl1pPr>
              <a:defRPr sz="24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67200"/>
          </a:xfrm>
        </p:spPr>
        <p:txBody>
          <a:bodyPr/>
          <a:lstStyle>
            <a:lvl1pPr>
              <a:defRPr sz="24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48200" y="1295400"/>
            <a:ext cx="4038600" cy="457200"/>
          </a:xfr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Text, Object - No Ba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buSzPct val="80000"/>
              <a:buFont typeface="Courier New" pitchFamily="49" charset="0"/>
              <a:buChar char="o"/>
              <a:defRPr sz="24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635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858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2590800"/>
            <a:ext cx="82296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-109" charset="-128"/>
              <a:cs typeface="+mn-cs"/>
            </a:endParaRPr>
          </a:p>
        </p:txBody>
      </p:sp>
      <p:pic>
        <p:nvPicPr>
          <p:cNvPr id="5" name="Picture 4" descr="bluebaselin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6647688"/>
            <a:ext cx="9144000" cy="213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5800" y="6629400"/>
            <a:ext cx="38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F19B7-D418-4022-ADCB-81F2774CAD6C}" type="slidenum">
              <a:rPr lang="en-US" sz="1100" smtClean="0">
                <a:solidFill>
                  <a:schemeClr val="bg1"/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0" dirty="0" smtClean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2" r:id="rId5"/>
    <p:sldLayoutId id="2147483663" r:id="rId6"/>
    <p:sldLayoutId id="2147483669" r:id="rId7"/>
    <p:sldLayoutId id="2147483665" r:id="rId8"/>
    <p:sldLayoutId id="214748366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758825"/>
            <a:ext cx="9144000" cy="0"/>
          </a:xfrm>
          <a:prstGeom prst="line">
            <a:avLst/>
          </a:prstGeom>
          <a:noFill/>
          <a:ln w="28575">
            <a:solidFill>
              <a:srgbClr val="0959A5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smtClean="0">
              <a:solidFill>
                <a:srgbClr val="0959A5"/>
              </a:solidFill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6678613"/>
            <a:ext cx="9144000" cy="182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959A5"/>
              </a:solidFill>
              <a:latin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Try this</a:t>
            </a:r>
          </a:p>
          <a:p>
            <a:pPr lvl="1"/>
            <a:r>
              <a:rPr lang="en-US" dirty="0" smtClean="0"/>
              <a:t>And this</a:t>
            </a:r>
          </a:p>
          <a:p>
            <a:pPr lvl="2"/>
            <a:r>
              <a:rPr lang="en-US" dirty="0" smtClean="0"/>
              <a:t>And this</a:t>
            </a:r>
          </a:p>
          <a:p>
            <a:pPr lvl="3"/>
            <a:r>
              <a:rPr lang="en-US" dirty="0" err="1" smtClean="0"/>
              <a:t>asdf</a:t>
            </a:r>
            <a:endParaRPr lang="en-US" dirty="0" smtClean="0"/>
          </a:p>
          <a:p>
            <a:pPr lvl="0"/>
            <a:r>
              <a:rPr lang="en-US" dirty="0" err="1" smtClean="0"/>
              <a:t>Asdf</a:t>
            </a:r>
            <a:endParaRPr lang="en-US" dirty="0" smtClean="0"/>
          </a:p>
          <a:p>
            <a:pPr lvl="1"/>
            <a:r>
              <a:rPr lang="en-US" dirty="0" err="1" smtClean="0"/>
              <a:t>Asdf</a:t>
            </a:r>
            <a:endParaRPr lang="en-US" dirty="0" smtClean="0"/>
          </a:p>
          <a:p>
            <a:pPr lvl="2"/>
            <a:r>
              <a:rPr lang="en-US" dirty="0" err="1" smtClean="0"/>
              <a:t>Asdf</a:t>
            </a:r>
            <a:r>
              <a:rPr lang="en-US" dirty="0" smtClean="0"/>
              <a:t>\</a:t>
            </a:r>
          </a:p>
          <a:p>
            <a:pPr lvl="3"/>
            <a:r>
              <a:rPr lang="en-US" dirty="0" err="1" smtClean="0"/>
              <a:t>asdf</a:t>
            </a:r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4343400" y="6685450"/>
            <a:ext cx="457200" cy="15240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>
            <a:lvl1pPr algn="r">
              <a:defRPr kumimoji="0" lang="en-US" sz="1000" b="0" i="0" u="none" strike="noStrike" kern="1200" cap="none" normalizeH="0" baseline="0" smtClean="0">
                <a:ln>
                  <a:noFill/>
                </a:ln>
                <a:solidFill>
                  <a:srgbClr val="B2D6E9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/>
          </a:p>
        </p:txBody>
      </p:sp>
      <p:sp>
        <p:nvSpPr>
          <p:cNvPr id="9" name="TextBox 8"/>
          <p:cNvSpPr txBox="1"/>
          <p:nvPr/>
        </p:nvSpPr>
        <p:spPr bwMode="white">
          <a:xfrm>
            <a:off x="0" y="6685450"/>
            <a:ext cx="9144000" cy="1538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B2D6E9"/>
                </a:solidFill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en-US" sz="1000" i="1" dirty="0" smtClean="0">
                <a:solidFill>
                  <a:srgbClr val="B2D6E9"/>
                </a:solidFill>
              </a:rPr>
              <a:t>Innovation for Our Energy Future</a:t>
            </a:r>
            <a:endParaRPr lang="en-US" i="1" dirty="0" smtClean="0">
              <a:solidFill>
                <a:srgbClr val="0959A5"/>
              </a:solidFill>
            </a:endParaRPr>
          </a:p>
        </p:txBody>
      </p:sp>
      <p:pic>
        <p:nvPicPr>
          <p:cNvPr id="10" name="Picture 9" descr="NREL Logo2010_textonly_blue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6718300"/>
            <a:ext cx="2743200" cy="9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6075" indent="-3460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▪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www.barrysclipart.com/barrysclipart.com/showphoto.php?photo=24290&amp;papass=&amp;sort=1&amp;thecat=17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el.gov/tsd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://tsdc.nrel.gov/" TargetMode="External"/><Relationship Id="rId9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laine.murakami@dot.g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eff_gonder@nrel.go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1447800"/>
            <a:ext cx="6248400" cy="762000"/>
          </a:xfrm>
        </p:spPr>
        <p:txBody>
          <a:bodyPr/>
          <a:lstStyle/>
          <a:p>
            <a:r>
              <a:rPr lang="en-US" sz="3200" dirty="0" smtClean="0"/>
              <a:t>Transportation Secure Data Center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657600" y="4038600"/>
            <a:ext cx="50292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Elaine Murakami</a:t>
            </a:r>
          </a:p>
          <a:p>
            <a:r>
              <a:rPr lang="en-US" dirty="0" smtClean="0"/>
              <a:t>FHWA Office of Planning</a:t>
            </a:r>
          </a:p>
          <a:p>
            <a:r>
              <a:rPr lang="en-US" dirty="0" smtClean="0"/>
              <a:t>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6928"/>
          </a:xfrm>
        </p:spPr>
        <p:txBody>
          <a:bodyPr>
            <a:noAutofit/>
          </a:bodyPr>
          <a:lstStyle/>
          <a:p>
            <a:r>
              <a:rPr lang="en-US" sz="3200" dirty="0" smtClean="0"/>
              <a:t>Puget Sound Traffic Choices: average week, location of vehicle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ELAINE~1.MUR\AppData\Local\Temp\PK2C62.tmp\week_fle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433"/>
            <a:ext cx="9144000" cy="26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2F19B7-D418-4022-ADCB-81F2774CAD6C}" type="slidenum">
              <a:rPr/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Using Real World Driving behavior to estimate energy efficiency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1659" y="1600200"/>
            <a:ext cx="8915400" cy="3733800"/>
            <a:chOff x="0" y="1066800"/>
            <a:chExt cx="8915400" cy="3733800"/>
          </a:xfrm>
        </p:grpSpPr>
        <p:pic>
          <p:nvPicPr>
            <p:cNvPr id="5" name="Picture 4" descr="cv_scatter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66800"/>
              <a:ext cx="51054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hev_scatter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1066800"/>
              <a:ext cx="48006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983078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566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Atlanta – Atlanta Regional Commission (ARC)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46" y="4495800"/>
            <a:ext cx="3920957" cy="1901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1653 vehicles</a:t>
            </a:r>
          </a:p>
          <a:p>
            <a:r>
              <a:rPr lang="en-US" dirty="0" smtClean="0"/>
              <a:t>Sampling occurred between March 2011 &amp; October 2011</a:t>
            </a:r>
          </a:p>
          <a:p>
            <a:r>
              <a:rPr lang="en-US" dirty="0" smtClean="0"/>
              <a:t>7 Day samples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43182" y="4037094"/>
            <a:ext cx="152400" cy="152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47982" y="4037094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6595" y="4037094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75535" y="4027569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1278" y="4027569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28579" y="4179969"/>
            <a:ext cx="38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0-10 mph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019395" y="417901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10-20 mph</a:t>
            </a:r>
            <a:endParaRPr lang="en-US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4324498" y="4175206"/>
            <a:ext cx="45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20-30 mph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4628995" y="4175206"/>
            <a:ext cx="46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30-40 mph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3174" y="4179969"/>
            <a:ext cx="44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40- mph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81287" y="3841464"/>
            <a:ext cx="906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Average Speed</a:t>
            </a:r>
            <a:endParaRPr lang="en-US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4096" r="5833" b="8952"/>
          <a:stretch/>
        </p:blipFill>
        <p:spPr bwMode="auto">
          <a:xfrm>
            <a:off x="152400" y="990600"/>
            <a:ext cx="4419600" cy="27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t="13048" r="4048" b="8857"/>
          <a:stretch/>
        </p:blipFill>
        <p:spPr bwMode="auto">
          <a:xfrm>
            <a:off x="4629150" y="981696"/>
            <a:ext cx="4416552" cy="279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2875" y="3764520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132247" y="3795618"/>
            <a:ext cx="9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277950" y="4419600"/>
            <a:ext cx="3920957" cy="190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797 persons</a:t>
            </a:r>
          </a:p>
          <a:p>
            <a:r>
              <a:rPr lang="en-US" dirty="0" smtClean="0"/>
              <a:t>Sampling occurred between March 2011 &amp; September 2011</a:t>
            </a:r>
          </a:p>
          <a:p>
            <a:r>
              <a:rPr lang="en-US" dirty="0" smtClean="0"/>
              <a:t>7 Day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66928"/>
          </a:xfrm>
        </p:spPr>
        <p:txBody>
          <a:bodyPr>
            <a:noAutofit/>
          </a:bodyPr>
          <a:lstStyle/>
          <a:p>
            <a:r>
              <a:rPr lang="en-US" sz="3200" dirty="0" smtClean="0"/>
              <a:t>Linking travel to roadway </a:t>
            </a:r>
            <a:r>
              <a:rPr lang="en-US" sz="3200" dirty="0" err="1" smtClean="0"/>
              <a:t>func</a:t>
            </a:r>
            <a:r>
              <a:rPr lang="en-US" sz="3200" dirty="0" smtClean="0"/>
              <a:t> class: </a:t>
            </a:r>
            <a:br>
              <a:rPr lang="en-US" sz="3200" dirty="0" smtClean="0"/>
            </a:br>
            <a:r>
              <a:rPr lang="en-US" sz="3200" dirty="0" smtClean="0"/>
              <a:t>Roadway electrification study at NREL</a:t>
            </a:r>
            <a:endParaRPr lang="en-US" sz="3200" dirty="0"/>
          </a:p>
        </p:txBody>
      </p:sp>
      <p:pic>
        <p:nvPicPr>
          <p:cNvPr id="6146" name="Picture 2" descr="H:\docs\elaine misc\GPS research\NREL IAA\Applications Graphics\road_curves_arc_w_interstat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" y="1371600"/>
            <a:ext cx="701168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46659" y="838200"/>
            <a:ext cx="349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DRAFT only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0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Lexington KY GPS Pilot 1995-1996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499575"/>
              </p:ext>
            </p:extLst>
          </p:nvPr>
        </p:nvGraphicFramePr>
        <p:xfrm>
          <a:off x="457200" y="13716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219200"/>
                <a:gridCol w="1371600"/>
                <a:gridCol w="1143000"/>
                <a:gridCol w="12192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Highway </a:t>
                      </a:r>
                      <a:r>
                        <a:rPr lang="en-US" dirty="0" err="1" smtClean="0"/>
                        <a:t>Func</a:t>
                      </a:r>
                      <a:r>
                        <a:rPr lang="en-US" dirty="0" smtClean="0"/>
                        <a:t>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of Hwy Miles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Miles Traveled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 Peak 7-9 a.m.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 Peak 4-6 p.m.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 Peak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Freeway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4.27%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2.87%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0.67%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2.69%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3.36%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Arterial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Hwy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10.45%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16.79%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10.65%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9.03%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Major Arterial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7.19%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32.78%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29.10%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31.29%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33.97%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Minor Arterial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16.91%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29.54%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30.76%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28.15%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29.64%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Collector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8.31%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8.85%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8.33%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9.64%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8.72%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Local thru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61.30%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15.50%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14.31%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17.52%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15.27%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0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1871391"/>
            <a:ext cx="828878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Load onto secure raw data handling server</a:t>
            </a:r>
          </a:p>
          <a:p>
            <a:pPr lvl="1"/>
            <a:r>
              <a:rPr lang="en-US" sz="2400" dirty="0" smtClean="0"/>
              <a:t>Building badge access</a:t>
            </a:r>
          </a:p>
          <a:p>
            <a:pPr lvl="1"/>
            <a:r>
              <a:rPr lang="en-US" sz="2400" dirty="0" smtClean="0"/>
              <a:t>On-site security force</a:t>
            </a:r>
          </a:p>
          <a:p>
            <a:pPr lvl="1"/>
            <a:r>
              <a:rPr lang="en-US" sz="2400" dirty="0" smtClean="0"/>
              <a:t>Room key access</a:t>
            </a:r>
          </a:p>
          <a:p>
            <a:pPr lvl="1"/>
            <a:r>
              <a:rPr lang="en-US" sz="2400" dirty="0" smtClean="0"/>
              <a:t>Limited to data center staff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2401" y="931399"/>
            <a:ext cx="8610600" cy="120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Establish MOU agreement with data provider</a:t>
            </a:r>
          </a:p>
          <a:p>
            <a:pPr lvl="1"/>
            <a:r>
              <a:rPr lang="en-US" sz="2400" dirty="0" smtClean="0"/>
              <a:t>Receive data via mail or secure FTP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- Procedures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399" y="4267200"/>
            <a:ext cx="4158979" cy="22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Maintain data backups</a:t>
            </a:r>
          </a:p>
          <a:p>
            <a:pPr lvl="1"/>
            <a:r>
              <a:rPr lang="en-US" sz="3100" dirty="0" smtClean="0"/>
              <a:t>Data mirrored on large storage array</a:t>
            </a:r>
          </a:p>
          <a:p>
            <a:pPr lvl="1"/>
            <a:r>
              <a:rPr lang="en-US" sz="3100" dirty="0" smtClean="0"/>
              <a:t>Regular tape back-up</a:t>
            </a:r>
          </a:p>
          <a:p>
            <a:pPr lvl="1"/>
            <a:r>
              <a:rPr lang="en-US" sz="3100" dirty="0" smtClean="0"/>
              <a:t>Fire/disaster protection for copies</a:t>
            </a:r>
          </a:p>
        </p:txBody>
      </p:sp>
      <p:pic>
        <p:nvPicPr>
          <p:cNvPr id="5" name="Picture 15" descr="DSC003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9" y="3200400"/>
            <a:ext cx="6131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ddisk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95207"/>
            <a:ext cx="658186" cy="49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andsha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2" y="1371600"/>
            <a:ext cx="643549" cy="57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1" y="2785791"/>
            <a:ext cx="4451623" cy="296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845177" y="6027732"/>
            <a:ext cx="1449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900" dirty="0">
                <a:solidFill>
                  <a:srgbClr val="000000"/>
                </a:solidFill>
              </a:rPr>
              <a:t>NREL Data Center </a:t>
            </a:r>
            <a:r>
              <a:rPr lang="en-US" sz="900" dirty="0" smtClean="0">
                <a:solidFill>
                  <a:srgbClr val="000000"/>
                </a:solidFill>
              </a:rPr>
              <a:t>Storage </a:t>
            </a:r>
            <a:r>
              <a:rPr lang="en-US" sz="900" dirty="0">
                <a:solidFill>
                  <a:srgbClr val="000000"/>
                </a:solidFill>
              </a:rPr>
              <a:t>A</a:t>
            </a:r>
            <a:r>
              <a:rPr lang="en-US" sz="900" dirty="0" smtClean="0">
                <a:solidFill>
                  <a:srgbClr val="000000"/>
                </a:solidFill>
              </a:rPr>
              <a:t>rrays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186" y="4469732"/>
            <a:ext cx="8839200" cy="17907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If vehicle GPS data is above 0.25 Hz it is always fed through drive cycle processing</a:t>
            </a:r>
          </a:p>
          <a:p>
            <a:r>
              <a:rPr lang="en-US" sz="2600" dirty="0" smtClean="0"/>
              <a:t>The study data is handled separately but a link is maintained between NREL results and the original study results</a:t>
            </a:r>
          </a:p>
          <a:p>
            <a:pPr lvl="1"/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5186" y="998545"/>
            <a:ext cx="4223657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/>
              <a:t>Two groups of processing routines are available to handle data sets</a:t>
            </a:r>
          </a:p>
          <a:p>
            <a:r>
              <a:rPr lang="en-US" sz="2900" dirty="0" smtClean="0"/>
              <a:t>Six questions to determine how to handle the study:</a:t>
            </a:r>
          </a:p>
          <a:p>
            <a:pPr lvl="1"/>
            <a:r>
              <a:rPr lang="en-US" sz="2300" dirty="0" smtClean="0"/>
              <a:t>Is the vehicle GPS sample interval greater than 0.25Hz?</a:t>
            </a:r>
          </a:p>
          <a:p>
            <a:pPr lvl="1"/>
            <a:r>
              <a:rPr lang="en-US" sz="2300" dirty="0"/>
              <a:t>Is study data provided</a:t>
            </a:r>
            <a:r>
              <a:rPr lang="en-US" sz="2300" dirty="0" smtClean="0"/>
              <a:t>?</a:t>
            </a:r>
          </a:p>
          <a:p>
            <a:pPr lvl="2"/>
            <a:r>
              <a:rPr lang="en-US" sz="1900" dirty="0" smtClean="0"/>
              <a:t>Yes - </a:t>
            </a:r>
            <a:r>
              <a:rPr lang="en-US" sz="1900" dirty="0"/>
              <a:t>A</a:t>
            </a:r>
            <a:r>
              <a:rPr lang="en-US" sz="1900" dirty="0" smtClean="0"/>
              <a:t>sk the remaining questions</a:t>
            </a:r>
          </a:p>
          <a:p>
            <a:pPr lvl="2"/>
            <a:r>
              <a:rPr lang="en-US" sz="1900" dirty="0" smtClean="0"/>
              <a:t>No  - Continue with drive cycle processing</a:t>
            </a:r>
            <a:endParaRPr lang="en-US" sz="1900" dirty="0"/>
          </a:p>
          <a:p>
            <a:pPr lvl="1"/>
            <a:r>
              <a:rPr lang="en-US" sz="2300" dirty="0" smtClean="0"/>
              <a:t>Is vehicle configuration indicated?</a:t>
            </a:r>
          </a:p>
          <a:p>
            <a:pPr lvl="1"/>
            <a:r>
              <a:rPr lang="en-US" sz="2300" dirty="0" smtClean="0"/>
              <a:t>Is trip level data analysis available in the original study?</a:t>
            </a:r>
          </a:p>
          <a:p>
            <a:pPr lvl="1"/>
            <a:r>
              <a:rPr lang="en-US" sz="2300" dirty="0" smtClean="0"/>
              <a:t>Does the study include a wearable GPS component?</a:t>
            </a:r>
          </a:p>
          <a:p>
            <a:pPr lvl="1"/>
            <a:r>
              <a:rPr lang="en-US" sz="2300" dirty="0" smtClean="0"/>
              <a:t>If a wearable GPS component is included is trip  level data available?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43" y="998545"/>
            <a:ext cx="4565560" cy="32711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62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t="31153" r="799" b="20000"/>
          <a:stretch/>
        </p:blipFill>
        <p:spPr bwMode="auto">
          <a:xfrm>
            <a:off x="4695522" y="2161647"/>
            <a:ext cx="4130406" cy="140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597" y="55452"/>
            <a:ext cx="8940602" cy="566928"/>
          </a:xfrm>
        </p:spPr>
        <p:txBody>
          <a:bodyPr>
            <a:normAutofit fontScale="90000"/>
          </a:bodyPr>
          <a:lstStyle/>
          <a:p>
            <a:r>
              <a:rPr lang="en-US" dirty="0"/>
              <a:t>Drive Cycle Processing: </a:t>
            </a:r>
            <a:r>
              <a:rPr lang="en-US" dirty="0" smtClean="0"/>
              <a:t>Calculations - Results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31008" r="1354" b="25545"/>
          <a:stretch/>
        </p:blipFill>
        <p:spPr bwMode="auto">
          <a:xfrm>
            <a:off x="4494764" y="959798"/>
            <a:ext cx="4170957" cy="126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253799" y="1721798"/>
            <a:ext cx="152400" cy="152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8599" y="1721798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87212" y="1721798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86152" y="1712273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11895" y="1712273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39196" y="1864673"/>
            <a:ext cx="38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0-15 mph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7430012" y="186372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15-30 mph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7735115" y="1859910"/>
            <a:ext cx="45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30-45 mph</a:t>
            </a:r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>
            <a:off x="8039612" y="1859910"/>
            <a:ext cx="46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45-60 mph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8403791" y="1864673"/>
            <a:ext cx="44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60-75 mph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>
            <a:off x="6714715" y="3030127"/>
            <a:ext cx="23839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Line Drawn From Points – Order assigned using time</a:t>
            </a:r>
            <a:endParaRPr lang="en-US" sz="8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96383" y="3197728"/>
            <a:ext cx="1905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7037" y="1295400"/>
            <a:ext cx="180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GPS SPEED/LOCATION TRACE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08049" y="2511623"/>
            <a:ext cx="2249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MICRO-TRIP LINE SEGMENT</a:t>
            </a:r>
            <a:endParaRPr lang="en-US" sz="1400" dirty="0"/>
          </a:p>
        </p:txBody>
      </p:sp>
      <p:pic>
        <p:nvPicPr>
          <p:cNvPr id="29" name="Picture 2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50000" r="52015" b="8042"/>
          <a:stretch/>
        </p:blipFill>
        <p:spPr>
          <a:xfrm>
            <a:off x="438150" y="4953000"/>
            <a:ext cx="1981200" cy="137250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473404" y="5591345"/>
            <a:ext cx="870857" cy="68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733801" y="3567982"/>
            <a:ext cx="5113206" cy="2463528"/>
            <a:chOff x="3352800" y="3926835"/>
            <a:chExt cx="5473128" cy="23710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2" t="23671" r="46290" b="13000"/>
            <a:stretch/>
          </p:blipFill>
          <p:spPr bwMode="auto">
            <a:xfrm>
              <a:off x="3352800" y="3926835"/>
              <a:ext cx="5473128" cy="237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 flipV="1">
              <a:off x="7253799" y="4267200"/>
              <a:ext cx="152400" cy="57879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133927" y="959798"/>
            <a:ext cx="4339066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Calculations</a:t>
            </a:r>
          </a:p>
          <a:p>
            <a:pPr lvl="1"/>
            <a:r>
              <a:rPr lang="en-US" sz="2000" dirty="0" smtClean="0"/>
              <a:t>250</a:t>
            </a:r>
            <a:r>
              <a:rPr lang="en-US" sz="2000" dirty="0"/>
              <a:t>+ variables characterizing the vehicle operation over the sequence are generated for each </a:t>
            </a:r>
            <a:r>
              <a:rPr lang="en-US" sz="2000" dirty="0" smtClean="0"/>
              <a:t>sequence</a:t>
            </a:r>
            <a:endParaRPr lang="en-US" sz="2400" dirty="0" smtClean="0"/>
          </a:p>
          <a:p>
            <a:r>
              <a:rPr lang="en-US" sz="2400" dirty="0" smtClean="0"/>
              <a:t>Filtered point data are used to build trip lines based on the sequences identified</a:t>
            </a:r>
          </a:p>
          <a:p>
            <a:r>
              <a:rPr lang="en-US" sz="2400" dirty="0" smtClean="0"/>
              <a:t>Calculation results are appended to the feature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49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872"/>
            <a:ext cx="8458200" cy="566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TSDC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266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EPA Vehicle Match </a:t>
            </a:r>
            <a:r>
              <a:rPr lang="en-US" sz="2800" dirty="0"/>
              <a:t>– Links vehicle configuration data to the EPA database and adds vehicle class(type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Person Database Update – Assigns an NREL identifier number to each person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0"/>
          <a:stretch/>
        </p:blipFill>
        <p:spPr>
          <a:xfrm>
            <a:off x="6600825" y="2801257"/>
            <a:ext cx="2235065" cy="3505200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3251200"/>
            <a:ext cx="6324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Unfiltered Trip Processing - Uses original trip data (start/end times) to sequence raw point data</a:t>
            </a:r>
          </a:p>
          <a:p>
            <a:pPr lvl="1"/>
            <a:r>
              <a:rPr lang="en-US" sz="2400" dirty="0" smtClean="0"/>
              <a:t>Applied to both wearable and vehicle trip data when available</a:t>
            </a:r>
          </a:p>
          <a:p>
            <a:pPr lvl="1"/>
            <a:r>
              <a:rPr lang="en-US" sz="2400" dirty="0" smtClean="0"/>
              <a:t>Outputs statistics indicating the quality of the data, and builds a line representing the path of travel</a:t>
            </a:r>
          </a:p>
          <a:p>
            <a:pPr lvl="1"/>
            <a:r>
              <a:rPr lang="en-US" sz="2400" dirty="0" smtClean="0"/>
              <a:t>Operates on the unfiltered data only</a:t>
            </a:r>
          </a:p>
        </p:txBody>
      </p:sp>
    </p:spTree>
    <p:extLst>
      <p:ext uri="{BB962C8B-B14F-4D97-AF65-F5344CB8AC3E}">
        <p14:creationId xmlns:p14="http://schemas.microsoft.com/office/powerpoint/2010/main" val="36050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the Link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796472"/>
            <a:ext cx="8562976" cy="2895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 link is maintained between NREL results and the original study data</a:t>
            </a:r>
          </a:p>
          <a:p>
            <a:pPr lvl="1"/>
            <a:r>
              <a:rPr lang="en-US" sz="2600" dirty="0" smtClean="0"/>
              <a:t>All studies use either a single column or at most 2 columns to indicate a vehicle or person</a:t>
            </a:r>
          </a:p>
          <a:p>
            <a:pPr lvl="1"/>
            <a:r>
              <a:rPr lang="en-US" sz="2600" dirty="0" smtClean="0"/>
              <a:t>NREL assigns a single unique integer for all vehicles and records the original study’s vehicle identifiers as a single column in the vehicle tables (applies to persons as well)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76200" y="4343400"/>
            <a:ext cx="26670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Atlanta Example:</a:t>
            </a:r>
          </a:p>
          <a:p>
            <a:pPr lvl="1"/>
            <a:r>
              <a:rPr lang="en-US" dirty="0" err="1" smtClean="0"/>
              <a:t>sampno</a:t>
            </a:r>
            <a:r>
              <a:rPr lang="en-US" dirty="0" smtClean="0"/>
              <a:t> - is the household identifier (800042)</a:t>
            </a:r>
          </a:p>
          <a:p>
            <a:pPr lvl="1"/>
            <a:r>
              <a:rPr lang="en-US" dirty="0" err="1" smtClean="0"/>
              <a:t>vehno</a:t>
            </a:r>
            <a:r>
              <a:rPr lang="en-US" dirty="0" smtClean="0"/>
              <a:t> - is the unique vehicle identifier relative to the household  (2)</a:t>
            </a:r>
          </a:p>
          <a:p>
            <a:pPr lvl="1"/>
            <a:r>
              <a:rPr lang="en-US" dirty="0" smtClean="0"/>
              <a:t>Original vehicle identifier assigned as (800042_2) NREL vehicle identifier assigned (54)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81400"/>
            <a:ext cx="6653438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Motivations</a:t>
            </a:r>
          </a:p>
          <a:p>
            <a:r>
              <a:rPr lang="en-US" dirty="0" smtClean="0"/>
              <a:t>Different approach to traditional research centers</a:t>
            </a:r>
          </a:p>
          <a:p>
            <a:r>
              <a:rPr lang="en-US" dirty="0" smtClean="0"/>
              <a:t>Datasets currently available, examples of analyses</a:t>
            </a:r>
          </a:p>
          <a:p>
            <a:r>
              <a:rPr lang="en-US" dirty="0" smtClean="0"/>
              <a:t>Processing steps taken by NREL</a:t>
            </a:r>
          </a:p>
          <a:p>
            <a:r>
              <a:rPr lang="en-US" dirty="0" smtClean="0"/>
              <a:t>Data access using </a:t>
            </a:r>
            <a:r>
              <a:rPr lang="en-US" dirty="0" err="1" smtClean="0"/>
              <a:t>VMWare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3733800" cy="566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TSDC Master Database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228600"/>
            <a:ext cx="5638800" cy="422910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838200"/>
            <a:ext cx="3657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sz="3400" dirty="0" smtClean="0"/>
              <a:t>All study data is loaded in a single database</a:t>
            </a:r>
          </a:p>
          <a:p>
            <a:r>
              <a:rPr lang="en-US" sz="3400" dirty="0" smtClean="0"/>
              <a:t>Smaller databases are created for each study and transferred to the TSDC access areas</a:t>
            </a:r>
          </a:p>
          <a:p>
            <a:r>
              <a:rPr lang="en-US" sz="3400" dirty="0" smtClean="0"/>
              <a:t>Study data often includes:</a:t>
            </a:r>
          </a:p>
          <a:p>
            <a:pPr lvl="1"/>
            <a:r>
              <a:rPr lang="en-US" dirty="0" smtClean="0"/>
              <a:t>Wearable GPS add-ons</a:t>
            </a:r>
          </a:p>
          <a:p>
            <a:pPr lvl="1"/>
            <a:r>
              <a:rPr lang="en-US" dirty="0" smtClean="0"/>
              <a:t>Survey data</a:t>
            </a:r>
          </a:p>
          <a:p>
            <a:pPr lvl="1"/>
            <a:r>
              <a:rPr lang="en-US" dirty="0" smtClean="0"/>
              <a:t>Results for the full study</a:t>
            </a:r>
          </a:p>
        </p:txBody>
      </p:sp>
      <p:pic>
        <p:nvPicPr>
          <p:cNvPr id="11" name="Picture 10" descr="tsdc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05400"/>
            <a:ext cx="1714500" cy="13049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63190"/>
              </p:ext>
            </p:extLst>
          </p:nvPr>
        </p:nvGraphicFramePr>
        <p:xfrm>
          <a:off x="4114800" y="4459605"/>
          <a:ext cx="4580257" cy="1950720"/>
        </p:xfrm>
        <a:graphic>
          <a:graphicData uri="http://schemas.openxmlformats.org/drawingml/2006/table">
            <a:tbl>
              <a:tblPr firstCol="1">
                <a:tableStyleId>{073A0DAA-6AF3-43AB-8588-CEC1D06C72B9}</a:tableStyleId>
              </a:tblPr>
              <a:tblGrid>
                <a:gridCol w="1536700"/>
                <a:gridCol w="478155"/>
                <a:gridCol w="495618"/>
                <a:gridCol w="573405"/>
                <a:gridCol w="536893"/>
                <a:gridCol w="425768"/>
                <a:gridCol w="533718"/>
              </a:tblGrid>
              <a:tr h="22860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PSRC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SCAG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TXDOT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MARC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ARC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CMAP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Vehicle</a:t>
                      </a:r>
                      <a:r>
                        <a:rPr lang="en-US" sz="1200" b="0" baseline="0" dirty="0" smtClean="0"/>
                        <a:t> Configuration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Vehicle</a:t>
                      </a:r>
                      <a:r>
                        <a:rPr lang="en-US" sz="1200" b="0" baseline="0" dirty="0" smtClean="0"/>
                        <a:t> trips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Wearable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Wearable</a:t>
                      </a:r>
                      <a:r>
                        <a:rPr lang="en-US" sz="1200" b="0" baseline="0" dirty="0" smtClean="0"/>
                        <a:t> trips</a:t>
                      </a: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MOU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1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TSDC – Data Access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1914" y="1066800"/>
            <a:ext cx="86868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The TSDC </a:t>
            </a:r>
            <a:r>
              <a:rPr lang="en-US" sz="3500" dirty="0" smtClean="0"/>
              <a:t>processes </a:t>
            </a:r>
            <a:r>
              <a:rPr lang="en-US" sz="3500" dirty="0"/>
              <a:t>data </a:t>
            </a:r>
            <a:r>
              <a:rPr lang="en-US" sz="3500" dirty="0" smtClean="0"/>
              <a:t>sets and provides access through two areas</a:t>
            </a:r>
          </a:p>
          <a:p>
            <a:pPr marL="0" indent="0">
              <a:buNone/>
            </a:pPr>
            <a:endParaRPr lang="en-US" sz="3500" dirty="0"/>
          </a:p>
          <a:p>
            <a:pPr lvl="1"/>
            <a:r>
              <a:rPr lang="en-US" sz="3000" u="sng" dirty="0" smtClean="0"/>
              <a:t>Cleansed Download Data Area</a:t>
            </a:r>
            <a:r>
              <a:rPr lang="en-US" sz="3000" dirty="0" smtClean="0"/>
              <a:t>: A website where </a:t>
            </a:r>
            <a:r>
              <a:rPr lang="en-US" sz="3000" dirty="0" err="1" smtClean="0"/>
              <a:t>anonymized</a:t>
            </a:r>
            <a:r>
              <a:rPr lang="en-US" sz="3000" dirty="0" smtClean="0"/>
              <a:t> versions of the processed and original data sets are available to the public</a:t>
            </a:r>
          </a:p>
          <a:p>
            <a:pPr lvl="2"/>
            <a:r>
              <a:rPr lang="en-US" sz="2600" dirty="0" smtClean="0"/>
              <a:t>Spatial reference and personally identifying information (PII) are removed</a:t>
            </a:r>
          </a:p>
          <a:p>
            <a:pPr lvl="2"/>
            <a:r>
              <a:rPr lang="en-US" sz="2800" dirty="0" smtClean="0">
                <a:hlinkClick r:id="rId3"/>
              </a:rPr>
              <a:t>www.nrel.gov/tsdc</a:t>
            </a:r>
            <a:endParaRPr lang="en-US" sz="2600" dirty="0" smtClean="0"/>
          </a:p>
          <a:p>
            <a:pPr lvl="2"/>
            <a:endParaRPr lang="en-US" sz="2600" dirty="0" smtClean="0"/>
          </a:p>
          <a:p>
            <a:pPr lvl="1"/>
            <a:r>
              <a:rPr lang="en-US" sz="3000" u="sng" dirty="0" smtClean="0"/>
              <a:t>Secure Portal for Controlled Access</a:t>
            </a:r>
            <a:r>
              <a:rPr lang="en-US" sz="3000" dirty="0" smtClean="0"/>
              <a:t>: Remote connection to a virtual machine at NREL where users can log on to work with full data sets after completing a simple application process</a:t>
            </a:r>
          </a:p>
          <a:p>
            <a:pPr lvl="2"/>
            <a:r>
              <a:rPr lang="en-US" sz="2600" dirty="0" smtClean="0"/>
              <a:t>Controls within the secure environment prevent data removal (e.g., no local drive sharing or external internet connection)</a:t>
            </a:r>
          </a:p>
          <a:p>
            <a:pPr lvl="2"/>
            <a:r>
              <a:rPr lang="en-US" sz="2600" dirty="0" smtClean="0"/>
              <a:t>Software tools provided for working with the data</a:t>
            </a:r>
          </a:p>
          <a:p>
            <a:pPr lvl="2"/>
            <a:r>
              <a:rPr lang="en-US" sz="2600" dirty="0" smtClean="0"/>
              <a:t>Users may receive aggregated results from their analyses</a:t>
            </a:r>
          </a:p>
        </p:txBody>
      </p:sp>
    </p:spTree>
    <p:extLst>
      <p:ext uri="{BB962C8B-B14F-4D97-AF65-F5344CB8AC3E}">
        <p14:creationId xmlns:p14="http://schemas.microsoft.com/office/powerpoint/2010/main" val="12476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TSDC Virtual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Virtual Desktop Environment – The desktop appears in a window on your personal computer</a:t>
            </a:r>
          </a:p>
          <a:p>
            <a:pPr lvl="1"/>
            <a:r>
              <a:rPr lang="en-US" dirty="0" smtClean="0"/>
              <a:t>Allows users to work with the data from a remote location like they were using a computer onsite at NREL</a:t>
            </a:r>
          </a:p>
          <a:p>
            <a:pPr lvl="1"/>
            <a:r>
              <a:rPr lang="en-US" dirty="0" smtClean="0"/>
              <a:t>No data can be removed from the environment without being transferred through the administrator</a:t>
            </a:r>
          </a:p>
          <a:p>
            <a:pPr lvl="2"/>
            <a:r>
              <a:rPr lang="en-US" dirty="0" smtClean="0"/>
              <a:t>No internet access</a:t>
            </a:r>
          </a:p>
          <a:p>
            <a:pPr lvl="2"/>
            <a:r>
              <a:rPr lang="en-US" dirty="0" smtClean="0"/>
              <a:t>Clipboard is shut off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0800" y="4224967"/>
            <a:ext cx="1892808" cy="156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Controlled Access: Log In (Video)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" y="914400"/>
            <a:ext cx="4356100" cy="28987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Open the VMware View Client</a:t>
            </a:r>
          </a:p>
          <a:p>
            <a:pPr lvl="1"/>
            <a:r>
              <a:rPr lang="en-US" sz="2400" dirty="0" smtClean="0"/>
              <a:t>A download of the software is available for the user </a:t>
            </a:r>
            <a:r>
              <a:rPr lang="en-US" sz="2400" dirty="0"/>
              <a:t>at </a:t>
            </a:r>
            <a:r>
              <a:rPr lang="en-US" sz="2400" dirty="0">
                <a:hlinkClick r:id="rId4"/>
              </a:rPr>
              <a:t>http://tsdc.nrel.gov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834" y="2362200"/>
            <a:ext cx="7620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1953963"/>
            <a:ext cx="2667000" cy="163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381500" y="914400"/>
            <a:ext cx="4533900" cy="1266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The connection server is:</a:t>
            </a:r>
          </a:p>
          <a:p>
            <a:pPr lvl="1"/>
            <a:r>
              <a:rPr lang="en-US" sz="2400" dirty="0" smtClean="0"/>
              <a:t>tsdc.nrel.gov </a:t>
            </a:r>
          </a:p>
          <a:p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1139" y="3644240"/>
            <a:ext cx="7899400" cy="751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Input the username/password provided by NREL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1139" y="4251308"/>
            <a:ext cx="1889761" cy="132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5400" y="4395725"/>
            <a:ext cx="3657600" cy="205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5181600"/>
            <a:ext cx="1892808" cy="13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4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ACTION steps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Submit YOUR GPS data into the archive</a:t>
            </a:r>
          </a:p>
          <a:p>
            <a:r>
              <a:rPr lang="en-US" b="0" dirty="0" smtClean="0"/>
              <a:t>Use data in the archive to understand what you can do with GPS data for your area BEFORE you spend money on a GPS travel survey</a:t>
            </a:r>
          </a:p>
          <a:p>
            <a:r>
              <a:rPr lang="en-US" b="0" dirty="0" smtClean="0"/>
              <a:t>Use the archive to support transportation, land use, energy, and emissions research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8634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Thank you! </a:t>
            </a:r>
            <a:r>
              <a:rPr lang="en-US" sz="3100" dirty="0" smtClean="0"/>
              <a:t>For more information: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Elaine Murakami, FHWA Office of Planning</a:t>
            </a:r>
          </a:p>
          <a:p>
            <a:pPr lvl="1"/>
            <a:r>
              <a:rPr lang="en-US" dirty="0" smtClean="0">
                <a:hlinkClick r:id="rId3"/>
              </a:rPr>
              <a:t>Elaine.murakami@dot.gov</a:t>
            </a:r>
            <a:endParaRPr lang="en-US" dirty="0" smtClean="0"/>
          </a:p>
          <a:p>
            <a:pPr lvl="1"/>
            <a:r>
              <a:rPr lang="en-US" dirty="0" smtClean="0"/>
              <a:t>206-220-4460</a:t>
            </a:r>
          </a:p>
          <a:p>
            <a:r>
              <a:rPr lang="en-US" dirty="0" smtClean="0"/>
              <a:t>Jeff Gonder, National Renewable Energy Lab</a:t>
            </a:r>
          </a:p>
          <a:p>
            <a:pPr lvl="1"/>
            <a:r>
              <a:rPr lang="en-US" dirty="0" smtClean="0">
                <a:hlinkClick r:id="rId4"/>
              </a:rPr>
              <a:t>Jeff_gonder@nrel.gov</a:t>
            </a:r>
            <a:endParaRPr lang="en-US" dirty="0" smtClean="0"/>
          </a:p>
          <a:p>
            <a:pPr lvl="1"/>
            <a:r>
              <a:rPr lang="en-US" dirty="0" smtClean="0"/>
              <a:t>303-275-4462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06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LAINE~1.MUR\AppData\Local\Temp\PK5DD3.tmp\dist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33" y="1429000"/>
            <a:ext cx="5333334" cy="40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7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8872"/>
            <a:ext cx="8991600" cy="871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Chicago – Chicago Metropolitan Agency for Planning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1"/>
          <a:stretch/>
        </p:blipFill>
        <p:spPr bwMode="auto">
          <a:xfrm>
            <a:off x="381000" y="1235858"/>
            <a:ext cx="3966552" cy="29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3726808" y="4393597"/>
            <a:ext cx="152400" cy="152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1608" y="4393597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60221" y="4393597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59161" y="4384072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84904" y="4384072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12205" y="4536472"/>
            <a:ext cx="38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0-10 mph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3903021" y="453551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10-20 mph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4208124" y="4531709"/>
            <a:ext cx="45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20-30 mph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4512621" y="4531709"/>
            <a:ext cx="46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30-40 mph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4536472"/>
            <a:ext cx="44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40- mph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3977692" y="4162603"/>
            <a:ext cx="906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Average Speed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21613" r="18146" b="8760"/>
          <a:stretch/>
        </p:blipFill>
        <p:spPr bwMode="auto">
          <a:xfrm>
            <a:off x="4535976" y="1303177"/>
            <a:ext cx="4207974" cy="28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143376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30495" y="4174474"/>
            <a:ext cx="9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Persons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426595" y="4684508"/>
            <a:ext cx="3920957" cy="19012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408 vehicles</a:t>
            </a:r>
          </a:p>
          <a:p>
            <a:r>
              <a:rPr lang="en-US" dirty="0" smtClean="0"/>
              <a:t>Sampling occurred between March 2007 &amp; November 2007</a:t>
            </a:r>
          </a:p>
          <a:p>
            <a:r>
              <a:rPr lang="en-US" dirty="0" smtClean="0"/>
              <a:t>7 Day samples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217670" y="4545997"/>
            <a:ext cx="3920957" cy="19012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209 Persons</a:t>
            </a:r>
          </a:p>
          <a:p>
            <a:r>
              <a:rPr lang="en-US" dirty="0" smtClean="0"/>
              <a:t>Sampling occurred between September 2007 &amp; January 2008</a:t>
            </a:r>
          </a:p>
          <a:p>
            <a:r>
              <a:rPr lang="en-US" dirty="0" smtClean="0"/>
              <a:t>7 Day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8872"/>
            <a:ext cx="8991600" cy="795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 Angeles – Southern California Association of Governments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13111" r="4376" b="9333"/>
          <a:stretch/>
        </p:blipFill>
        <p:spPr bwMode="auto">
          <a:xfrm>
            <a:off x="909570" y="1143000"/>
            <a:ext cx="6928596" cy="32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1017181" y="4733925"/>
            <a:ext cx="152400" cy="152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21981" y="4733925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50594" y="473392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49534" y="4724400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75277" y="4724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02578" y="4876800"/>
            <a:ext cx="38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0-10 mph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1193394" y="4875847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10-20 mph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98497" y="4872037"/>
            <a:ext cx="45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20-30 mph</a:t>
            </a:r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1802994" y="4872037"/>
            <a:ext cx="46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30-40 mph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2167173" y="4876800"/>
            <a:ext cx="44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40- mph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1268065" y="4502931"/>
            <a:ext cx="906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Average Speed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6906571" y="4355070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743200" y="4689800"/>
            <a:ext cx="5638800" cy="1512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Courier New" pitchFamily="49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626 vehicles</a:t>
            </a:r>
          </a:p>
          <a:p>
            <a:r>
              <a:rPr lang="en-US" dirty="0" smtClean="0"/>
              <a:t>Sampling occurred between June 2001 &amp; March 2002</a:t>
            </a:r>
          </a:p>
          <a:p>
            <a:r>
              <a:rPr lang="en-US" dirty="0" smtClean="0"/>
              <a:t>2 day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Transportation Secure Data Center (TSDC)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76324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Goal: Securely </a:t>
            </a:r>
            <a:r>
              <a:rPr lang="en-US" dirty="0"/>
              <a:t>archive and provide </a:t>
            </a:r>
            <a:r>
              <a:rPr lang="en-US" dirty="0" smtClean="0"/>
              <a:t>public access </a:t>
            </a:r>
            <a:r>
              <a:rPr lang="en-US" dirty="0"/>
              <a:t>to detailed transportation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Transportation research has numerous topics of interest, many of which can be explored using GPS devices placed in a vehicle or on a person</a:t>
            </a:r>
            <a:endParaRPr lang="en-US" dirty="0"/>
          </a:p>
          <a:p>
            <a:pPr lvl="1"/>
            <a:r>
              <a:rPr lang="en-US" dirty="0" smtClean="0"/>
              <a:t>Publicly-available GPS-based data sets are rare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ata sets are expensive to collect, and difficult to interpret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haring transportation data places participants privacy at risk limiting its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508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6928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Comparisons to a traditional research data center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289806"/>
              </p:ext>
            </p:extLst>
          </p:nvPr>
        </p:nvGraphicFramePr>
        <p:xfrm>
          <a:off x="304800" y="914400"/>
          <a:ext cx="822960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0080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 Secure Data Center at NREL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Research</a:t>
                      </a:r>
                      <a:r>
                        <a:rPr lang="en-US" baseline="0" dirty="0" smtClean="0"/>
                        <a:t> Data Centers</a:t>
                      </a:r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Differences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87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Virtual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access, access at your desktop</a:t>
                      </a: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travel to a specific location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Similarities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Submit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proposal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Cannot copy the original data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Results reviewed before allowed to remove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Elaine.murakami\AppData\Local\Microsoft\Windows\Temporary Internet Files\Content.IE5\BXZVG2B0\MC9003631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43200"/>
            <a:ext cx="1809598" cy="7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41298" y="2439388"/>
            <a:ext cx="2143201" cy="152384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3"/>
            <a:endCxn id="3" idx="7"/>
          </p:cNvCxnSpPr>
          <p:nvPr/>
        </p:nvCxnSpPr>
        <p:spPr>
          <a:xfrm flipV="1">
            <a:off x="1455163" y="2662550"/>
            <a:ext cx="1515471" cy="10775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" idx="1"/>
            <a:endCxn id="3" idx="5"/>
          </p:cNvCxnSpPr>
          <p:nvPr/>
        </p:nvCxnSpPr>
        <p:spPr>
          <a:xfrm>
            <a:off x="1455163" y="2662550"/>
            <a:ext cx="1515471" cy="107752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18113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6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the TSDC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415221"/>
              </p:ext>
            </p:extLst>
          </p:nvPr>
        </p:nvGraphicFramePr>
        <p:xfrm>
          <a:off x="457200" y="9906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 to Data Providers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 to Data Users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do not have to distribute copies of your data and worry about maintaining the privacy of respondents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data are converted into a standard format with other GPS travel behavior datasets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data are converted into a standard format with other GPS travel behavior datasets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data are archived and will not be lost if staff turnover occurs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benefits of the data extend beyond the original purpose of data collection, 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</a:rPr>
                        <a:t>making research 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more cost effective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transferability research suggests the value of accumulating travel records from many locations to benefit local models.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72" y="1064342"/>
            <a:ext cx="4544728" cy="34085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566928"/>
          </a:xfrm>
        </p:spPr>
        <p:txBody>
          <a:bodyPr>
            <a:noAutofit/>
          </a:bodyPr>
          <a:lstStyle/>
          <a:p>
            <a:r>
              <a:rPr lang="en-US" sz="2800" dirty="0" smtClean="0"/>
              <a:t>Some of the Data Available through the Secure Controlled Access Portal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9"/>
          <a:stretch/>
        </p:blipFill>
        <p:spPr bwMode="auto">
          <a:xfrm>
            <a:off x="228600" y="1143000"/>
            <a:ext cx="4465542" cy="36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5669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limited only by your imagination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Elaine.murakami\AppData\Local\Microsoft\Windows\Temporary Internet Files\Content.IE5\BXZVG2B0\MC9000561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2819400"/>
            <a:ext cx="3429000" cy="274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8872"/>
            <a:ext cx="8839200" cy="566928"/>
          </a:xfrm>
        </p:spPr>
        <p:txBody>
          <a:bodyPr>
            <a:noAutofit/>
          </a:bodyPr>
          <a:lstStyle/>
          <a:p>
            <a:r>
              <a:rPr lang="en-US" sz="2800" dirty="0" smtClean="0"/>
              <a:t>Seattle - Puget Sound Traffic Choices (FHWA value pricing project, by PSRC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247" y="4780696"/>
            <a:ext cx="5638800" cy="182167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GPS recording at </a:t>
            </a:r>
            <a:r>
              <a:rPr lang="en-US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per minute;  insufficient for drive cycle processing, but still useful for spatial analyses</a:t>
            </a:r>
          </a:p>
          <a:p>
            <a:r>
              <a:rPr lang="en-US" dirty="0" smtClean="0"/>
              <a:t>447 vehicles</a:t>
            </a:r>
          </a:p>
          <a:p>
            <a:r>
              <a:rPr lang="en-US" dirty="0"/>
              <a:t>Sampling occurred between </a:t>
            </a:r>
            <a:r>
              <a:rPr lang="en-US" dirty="0" smtClean="0"/>
              <a:t>November 2004 </a:t>
            </a:r>
            <a:r>
              <a:rPr lang="en-US" dirty="0"/>
              <a:t>&amp; </a:t>
            </a:r>
            <a:r>
              <a:rPr lang="en-US" dirty="0" smtClean="0"/>
              <a:t>April 2006</a:t>
            </a:r>
            <a:endParaRPr lang="en-US" dirty="0"/>
          </a:p>
          <a:p>
            <a:r>
              <a:rPr lang="en-US" dirty="0" smtClean="0"/>
              <a:t>18 month samples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14392" r="856" b="8741"/>
          <a:stretch/>
        </p:blipFill>
        <p:spPr bwMode="auto">
          <a:xfrm>
            <a:off x="1165436" y="838200"/>
            <a:ext cx="6839858" cy="362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1280039" y="4796246"/>
            <a:ext cx="152400" cy="152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84839" y="4796246"/>
            <a:ext cx="152400" cy="1524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13452" y="4796246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212392" y="4786721"/>
            <a:ext cx="152400" cy="1524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38135" y="478672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165436" y="4939121"/>
            <a:ext cx="381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0-10 mph</a:t>
            </a:r>
            <a:endParaRPr lang="en-US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1456252" y="493816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10-20 mph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1761355" y="4934358"/>
            <a:ext cx="456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20-30 mph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065852" y="4934358"/>
            <a:ext cx="467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30-40 mph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2430031" y="4939121"/>
            <a:ext cx="443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40- mph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1530923" y="4565252"/>
            <a:ext cx="9060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Average Speed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7054649" y="4488308"/>
            <a:ext cx="95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Puget Sound Traffic Choices w/</a:t>
            </a:r>
            <a:r>
              <a:rPr lang="en-US" dirty="0" err="1" smtClean="0"/>
              <a:t>UrbanSim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ELAINE~1.MUR\AppData\Local\Temp\PK679F.tmp\controlled_ac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17220"/>
            <a:ext cx="6629400" cy="57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feb_21">
  <a:themeElements>
    <a:clrScheme name="NRELBLACK">
      <a:dk1>
        <a:srgbClr val="FFFFFF"/>
      </a:dk1>
      <a:lt1>
        <a:srgbClr val="000000"/>
      </a:lt1>
      <a:dk2>
        <a:srgbClr val="6A737B"/>
      </a:dk2>
      <a:lt2>
        <a:srgbClr val="CFD4D8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rel_template">
  <a:themeElements>
    <a:clrScheme name="NREL">
      <a:dk1>
        <a:srgbClr val="0959A5"/>
      </a:dk1>
      <a:lt1>
        <a:srgbClr val="FFFFFF"/>
      </a:lt1>
      <a:dk2>
        <a:srgbClr val="000000"/>
      </a:dk2>
      <a:lt2>
        <a:srgbClr val="DDDDDD"/>
      </a:lt2>
      <a:accent1>
        <a:srgbClr val="0079C1"/>
      </a:accent1>
      <a:accent2>
        <a:srgbClr val="E37C00"/>
      </a:accent2>
      <a:accent3>
        <a:srgbClr val="7D3027"/>
      </a:accent3>
      <a:accent4>
        <a:srgbClr val="163A74"/>
      </a:accent4>
      <a:accent5>
        <a:srgbClr val="A5ACB0"/>
      </a:accent5>
      <a:accent6>
        <a:srgbClr val="5A8E22"/>
      </a:accent6>
      <a:hlink>
        <a:srgbClr val="7D3027"/>
      </a:hlink>
      <a:folHlink>
        <a:srgbClr val="5A8E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presentation_feb_21</Template>
  <TotalTime>32081</TotalTime>
  <Words>1920</Words>
  <Application>Microsoft Office PowerPoint</Application>
  <PresentationFormat>On-screen Show (4:3)</PresentationFormat>
  <Paragraphs>324</Paragraphs>
  <Slides>29</Slides>
  <Notes>28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presentation_feb_21</vt:lpstr>
      <vt:lpstr>nrel_template</vt:lpstr>
      <vt:lpstr>PowerPoint Presentation</vt:lpstr>
      <vt:lpstr>Agenda</vt:lpstr>
      <vt:lpstr>Transportation Secure Data Center (TSDC)</vt:lpstr>
      <vt:lpstr>Comparisons to a traditional research data center</vt:lpstr>
      <vt:lpstr>Benefits of the TSDC</vt:lpstr>
      <vt:lpstr>Some of the Data Available through the Secure Controlled Access Portal</vt:lpstr>
      <vt:lpstr>You are limited only by your imagination</vt:lpstr>
      <vt:lpstr>Seattle - Puget Sound Traffic Choices (FHWA value pricing project, by PSRC</vt:lpstr>
      <vt:lpstr>Puget Sound Traffic Choices w/UrbanSim</vt:lpstr>
      <vt:lpstr>Puget Sound Traffic Choices: average week, location of vehicle </vt:lpstr>
      <vt:lpstr>Using Real World Driving behavior to estimate energy efficiency</vt:lpstr>
      <vt:lpstr>Atlanta – Atlanta Regional Commission (ARC)</vt:lpstr>
      <vt:lpstr>Linking travel to roadway func class:  Roadway electrification study at NREL</vt:lpstr>
      <vt:lpstr>Lexington KY GPS Pilot 1995-1996</vt:lpstr>
      <vt:lpstr>Security - Procedures</vt:lpstr>
      <vt:lpstr>Data Processing</vt:lpstr>
      <vt:lpstr>Drive Cycle Processing: Calculations - Results</vt:lpstr>
      <vt:lpstr>Additional TSDC Processing</vt:lpstr>
      <vt:lpstr>Maintaining the Link </vt:lpstr>
      <vt:lpstr>TSDC Master Database</vt:lpstr>
      <vt:lpstr>TSDC – Data Access</vt:lpstr>
      <vt:lpstr>TSDC Virtual Machine</vt:lpstr>
      <vt:lpstr>Controlled Access: Log In (Video)</vt:lpstr>
      <vt:lpstr>ACTION steps</vt:lpstr>
      <vt:lpstr>Thank you! For more information: </vt:lpstr>
      <vt:lpstr>Extra slides</vt:lpstr>
      <vt:lpstr>PowerPoint Presentation</vt:lpstr>
      <vt:lpstr>Chicago – Chicago Metropolitan Agency for Planning </vt:lpstr>
      <vt:lpstr>Los Angeles – Southern California Association of Governments</vt:lpstr>
    </vt:vector>
  </TitlesOfParts>
  <Company>NREL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NREL</dc:creator>
  <cp:lastModifiedBy>test</cp:lastModifiedBy>
  <cp:revision>197</cp:revision>
  <cp:lastPrinted>2013-04-30T21:06:59Z</cp:lastPrinted>
  <dcterms:created xsi:type="dcterms:W3CDTF">2013-02-22T02:57:33Z</dcterms:created>
  <dcterms:modified xsi:type="dcterms:W3CDTF">2013-04-30T21:10:41Z</dcterms:modified>
</cp:coreProperties>
</file>