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embedTrueTypeFonts="1">
  <p:sldMasterIdLst>
    <p:sldMasterId id="2147483653" r:id="rId4"/>
  </p:sldMasterIdLst>
  <p:notesMasterIdLst>
    <p:notesMasterId r:id="rId15"/>
  </p:notesMasterIdLst>
  <p:handoutMasterIdLst>
    <p:handoutMasterId r:id="rId16"/>
  </p:handoutMasterIdLst>
  <p:sldIdLst>
    <p:sldId id="256" r:id="rId5"/>
    <p:sldId id="307" r:id="rId6"/>
    <p:sldId id="288" r:id="rId7"/>
    <p:sldId id="302" r:id="rId8"/>
    <p:sldId id="304" r:id="rId9"/>
    <p:sldId id="303" r:id="rId10"/>
    <p:sldId id="305" r:id="rId11"/>
    <p:sldId id="306" r:id="rId12"/>
    <p:sldId id="301" r:id="rId13"/>
    <p:sldId id="280" r:id="rId14"/>
  </p:sldIdLst>
  <p:sldSz cx="9144000" cy="6858000" type="screen4x3"/>
  <p:notesSz cx="7010400" cy="9296400"/>
  <p:embeddedFontLst>
    <p:embeddedFont>
      <p:font typeface="Cambria" pitchFamily="18" charset="0"/>
      <p:regular r:id="rId17"/>
      <p:bold r:id="rId18"/>
      <p:italic r:id="rId19"/>
      <p:boldItalic r:id="rId20"/>
    </p:embeddedFont>
    <p:embeddedFont>
      <p:font typeface="Monotype Sorts" pitchFamily="2" charset="2"/>
      <p:regular r:id="rId2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ad Gudzinas" initials="B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0066FF"/>
    <a:srgbClr val="0033CC"/>
    <a:srgbClr val="0066CC"/>
    <a:srgbClr val="CC6600"/>
    <a:srgbClr val="336600"/>
    <a:srgbClr val="008000"/>
    <a:srgbClr val="FF0000"/>
    <a:srgbClr val="EDE313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8" autoAdjust="0"/>
    <p:restoredTop sz="86391" autoAdjust="0"/>
  </p:normalViewPr>
  <p:slideViewPr>
    <p:cSldViewPr snapToGrid="0">
      <p:cViewPr>
        <p:scale>
          <a:sx n="71" d="100"/>
          <a:sy n="71" d="100"/>
        </p:scale>
        <p:origin x="-96" y="-1584"/>
      </p:cViewPr>
      <p:guideLst>
        <p:guide orient="horz" pos="4212"/>
        <p:guide pos="76"/>
      </p:guideLst>
    </p:cSldViewPr>
  </p:slideViewPr>
  <p:outlineViewPr>
    <p:cViewPr>
      <p:scale>
        <a:sx n="33" d="100"/>
        <a:sy n="33" d="100"/>
      </p:scale>
      <p:origin x="0" y="117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92"/>
    </p:cViewPr>
  </p:sorterViewPr>
  <p:notesViewPr>
    <p:cSldViewPr snapToGrid="0">
      <p:cViewPr varScale="1">
        <p:scale>
          <a:sx n="120" d="100"/>
          <a:sy n="120" d="100"/>
        </p:scale>
        <p:origin x="-426" y="-120"/>
      </p:cViewPr>
      <p:guideLst>
        <p:guide orient="horz" pos="2930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66" tIns="47083" rIns="94166" bIns="47083" numCol="1" anchor="t" anchorCtr="0" compatLnSpc="1">
            <a:prstTxWarp prst="textNoShape">
              <a:avLst/>
            </a:prstTxWarp>
          </a:bodyPr>
          <a:lstStyle>
            <a:lvl1pPr defTabSz="941388" eaLnBrk="0" hangingPunct="0">
              <a:defRPr sz="1200">
                <a:latin typeface="Monotype Sorts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4006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66" tIns="47083" rIns="94166" bIns="47083" numCol="1" anchor="t" anchorCtr="0" compatLnSpc="1">
            <a:prstTxWarp prst="textNoShape">
              <a:avLst/>
            </a:prstTxWarp>
          </a:bodyPr>
          <a:lstStyle>
            <a:lvl1pPr algn="r" defTabSz="941388" eaLnBrk="0" hangingPunct="0">
              <a:defRPr sz="1000">
                <a:latin typeface="Monotype Sorts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4006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66" tIns="47083" rIns="94166" bIns="47083" numCol="1" anchor="b" anchorCtr="0" compatLnSpc="1">
            <a:prstTxWarp prst="textNoShape">
              <a:avLst/>
            </a:prstTxWarp>
          </a:bodyPr>
          <a:lstStyle>
            <a:lvl1pPr defTabSz="941388" eaLnBrk="0" hangingPunct="0">
              <a:defRPr sz="1000">
                <a:latin typeface="Monotype Sorts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31263"/>
            <a:ext cx="304006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66" tIns="47083" rIns="94166" bIns="47083" numCol="1" anchor="b" anchorCtr="0" compatLnSpc="1">
            <a:prstTxWarp prst="textNoShape">
              <a:avLst/>
            </a:prstTxWarp>
          </a:bodyPr>
          <a:lstStyle>
            <a:lvl1pPr algn="r" defTabSz="941388" eaLnBrk="0" hangingPunct="0">
              <a:defRPr sz="1000" b="1">
                <a:latin typeface="Monotype Sorts" pitchFamily="2" charset="2"/>
              </a:defRPr>
            </a:lvl1pPr>
          </a:lstStyle>
          <a:p>
            <a:pPr>
              <a:defRPr/>
            </a:pPr>
            <a:fld id="{CDEDF247-847C-47AC-893D-43292F2D1B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81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66" tIns="47083" rIns="94166" bIns="47083" numCol="1" anchor="t" anchorCtr="0" compatLnSpc="1">
            <a:prstTxWarp prst="textNoShape">
              <a:avLst/>
            </a:prstTxWarp>
          </a:bodyPr>
          <a:lstStyle>
            <a:lvl1pPr defTabSz="941388" eaLnBrk="0" hangingPunct="0">
              <a:defRPr sz="1200" b="1">
                <a:latin typeface="Monotype Sorts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4006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66" tIns="47083" rIns="94166" bIns="47083" numCol="1" anchor="t" anchorCtr="0" compatLnSpc="1">
            <a:prstTxWarp prst="textNoShape">
              <a:avLst/>
            </a:prstTxWarp>
          </a:bodyPr>
          <a:lstStyle>
            <a:lvl1pPr algn="r" defTabSz="941388" eaLnBrk="0" hangingPunct="0">
              <a:defRPr sz="1000">
                <a:latin typeface="Monotype Sorts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698500"/>
            <a:ext cx="4646612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625" y="4414838"/>
            <a:ext cx="5137150" cy="41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66" tIns="47083" rIns="94166" bIns="470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4006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66" tIns="47083" rIns="94166" bIns="47083" numCol="1" anchor="b" anchorCtr="0" compatLnSpc="1">
            <a:prstTxWarp prst="textNoShape">
              <a:avLst/>
            </a:prstTxWarp>
          </a:bodyPr>
          <a:lstStyle>
            <a:lvl1pPr defTabSz="941388" eaLnBrk="0" hangingPunct="0">
              <a:defRPr sz="900">
                <a:latin typeface="Monotype Sorts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31263"/>
            <a:ext cx="304006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66" tIns="47083" rIns="94166" bIns="47083" numCol="1" anchor="b" anchorCtr="0" compatLnSpc="1">
            <a:prstTxWarp prst="textNoShape">
              <a:avLst/>
            </a:prstTxWarp>
          </a:bodyPr>
          <a:lstStyle>
            <a:lvl1pPr algn="r" defTabSz="941388" eaLnBrk="0" hangingPunct="0">
              <a:defRPr sz="1000" b="1">
                <a:latin typeface="Monotype Sorts" pitchFamily="2" charset="2"/>
              </a:defRPr>
            </a:lvl1pPr>
          </a:lstStyle>
          <a:p>
            <a:pPr>
              <a:defRPr/>
            </a:pPr>
            <a:fld id="{C467BF2C-6B1E-46F1-B623-363504DC5B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2824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67BF2C-6B1E-46F1-B623-363504DC5BAA}" type="slidenum">
              <a:rPr lang="en-US" smtClean="0"/>
              <a:pPr>
                <a:defRPr/>
              </a:pPr>
              <a:t>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CE6D8-4AB6-4008-B16E-1CFF67FC5C43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67BF2C-6B1E-46F1-B623-363504DC5BA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 userDrawn="1"/>
        </p:nvSpPr>
        <p:spPr bwMode="auto">
          <a:xfrm>
            <a:off x="0" y="1134611"/>
            <a:ext cx="9144000" cy="5105400"/>
          </a:xfrm>
          <a:prstGeom prst="rect">
            <a:avLst/>
          </a:prstGeom>
          <a:gradFill rotWithShape="1">
            <a:gsLst>
              <a:gs pos="0">
                <a:srgbClr val="2851A2"/>
              </a:gs>
              <a:gs pos="50000">
                <a:srgbClr val="2851A2">
                  <a:gamma/>
                  <a:tint val="78039"/>
                  <a:invGamma/>
                </a:srgbClr>
              </a:gs>
              <a:gs pos="100000">
                <a:srgbClr val="2851A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1" name="Line 3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2" name="Line 4"/>
          <p:cNvSpPr>
            <a:spLocks noChangeShapeType="1"/>
          </p:cNvSpPr>
          <p:nvPr userDrawn="1"/>
        </p:nvSpPr>
        <p:spPr bwMode="auto">
          <a:xfrm>
            <a:off x="0" y="6248400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21856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1887144"/>
            <a:ext cx="7772400" cy="14700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3200" baseline="0">
                <a:solidFill>
                  <a:schemeClr val="bg1"/>
                </a:solidFill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1856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42919"/>
            <a:ext cx="6400800" cy="17526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 hasCustomPrompt="1"/>
          </p:nvPr>
        </p:nvSpPr>
        <p:spPr>
          <a:xfrm>
            <a:off x="3422650" y="5562207"/>
            <a:ext cx="2298700" cy="309562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 sz="2000"/>
            </a:lvl1pPr>
          </a:lstStyle>
          <a:p>
            <a:pPr lvl="0"/>
            <a:r>
              <a:rPr lang="en-US" dirty="0" smtClean="0"/>
              <a:t>Click to edit date</a:t>
            </a:r>
            <a:endParaRPr lang="en-US" dirty="0"/>
          </a:p>
        </p:txBody>
      </p:sp>
      <p:pic>
        <p:nvPicPr>
          <p:cNvPr id="20" name="Picture 12" descr="USDOTFHWA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3941" y="6370983"/>
            <a:ext cx="2384278" cy="36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 userDrawn="1"/>
        </p:nvSpPr>
        <p:spPr bwMode="auto">
          <a:xfrm>
            <a:off x="0" y="1143000"/>
            <a:ext cx="9144000" cy="5105400"/>
          </a:xfrm>
          <a:prstGeom prst="rect">
            <a:avLst/>
          </a:prstGeom>
          <a:gradFill flip="none" rotWithShape="1">
            <a:gsLst>
              <a:gs pos="0">
                <a:srgbClr val="2851A2"/>
              </a:gs>
              <a:gs pos="50000">
                <a:srgbClr val="2851A2">
                  <a:gamma/>
                  <a:tint val="78039"/>
                  <a:invGamma/>
                </a:srgbClr>
              </a:gs>
              <a:gs pos="100000">
                <a:srgbClr val="2851A2"/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8073"/>
            <a:ext cx="8229600" cy="4697835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defRPr sz="2400"/>
            </a:lvl3pPr>
            <a:lvl4pPr>
              <a:defRPr sz="1200"/>
            </a:lvl4pPr>
            <a:lvl5pPr>
              <a:defRPr sz="3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Line 3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8" name="Line 4"/>
          <p:cNvSpPr>
            <a:spLocks noChangeShapeType="1"/>
          </p:cNvSpPr>
          <p:nvPr userDrawn="1"/>
        </p:nvSpPr>
        <p:spPr bwMode="auto">
          <a:xfrm>
            <a:off x="0" y="6248400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3" name="Rectangle 9"/>
          <p:cNvSpPr txBox="1">
            <a:spLocks noChangeArrowheads="1"/>
          </p:cNvSpPr>
          <p:nvPr userDrawn="1"/>
        </p:nvSpPr>
        <p:spPr bwMode="auto">
          <a:xfrm>
            <a:off x="8686798" y="6390317"/>
            <a:ext cx="410119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400" b="1" baseline="0">
                <a:solidFill>
                  <a:srgbClr val="00A0F0"/>
                </a:solidFill>
                <a:latin typeface="Cambria" pitchFamily="18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14" name="Title 4"/>
          <p:cNvSpPr>
            <a:spLocks noGrp="1"/>
          </p:cNvSpPr>
          <p:nvPr>
            <p:ph type="title"/>
          </p:nvPr>
        </p:nvSpPr>
        <p:spPr>
          <a:xfrm>
            <a:off x="168965" y="104775"/>
            <a:ext cx="8796132" cy="914400"/>
          </a:xfrm>
          <a:prstGeom prst="rect">
            <a:avLst/>
          </a:prstGeom>
        </p:spPr>
        <p:txBody>
          <a:bodyPr anchor="ctr" anchorCtr="0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rgbClr val="2851A2"/>
              </a:gs>
              <a:gs pos="50000">
                <a:srgbClr val="2851A2">
                  <a:gamma/>
                  <a:tint val="78039"/>
                  <a:invGamma/>
                </a:srgbClr>
              </a:gs>
              <a:gs pos="100000">
                <a:srgbClr val="2851A2"/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8073"/>
            <a:ext cx="8229600" cy="4697835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defRPr sz="2400"/>
            </a:lvl3pPr>
            <a:lvl4pPr>
              <a:defRPr sz="1200"/>
            </a:lvl4pPr>
            <a:lvl5pPr>
              <a:defRPr sz="3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Line 4"/>
          <p:cNvSpPr>
            <a:spLocks noChangeShapeType="1"/>
          </p:cNvSpPr>
          <p:nvPr userDrawn="1"/>
        </p:nvSpPr>
        <p:spPr bwMode="auto">
          <a:xfrm>
            <a:off x="0" y="6248400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3" name="Rectangle 9"/>
          <p:cNvSpPr txBox="1">
            <a:spLocks noChangeArrowheads="1"/>
          </p:cNvSpPr>
          <p:nvPr userDrawn="1"/>
        </p:nvSpPr>
        <p:spPr bwMode="auto">
          <a:xfrm>
            <a:off x="8686798" y="6390317"/>
            <a:ext cx="410119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400" b="1" baseline="0">
                <a:solidFill>
                  <a:srgbClr val="00A0F0"/>
                </a:solidFill>
                <a:latin typeface="Cambria" pitchFamily="18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149087" y="104775"/>
            <a:ext cx="8845826" cy="9144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3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513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 userDrawn="1"/>
        </p:nvSpPr>
        <p:spPr bwMode="auto">
          <a:xfrm>
            <a:off x="0" y="1143000"/>
            <a:ext cx="9144000" cy="5105400"/>
          </a:xfrm>
          <a:prstGeom prst="rect">
            <a:avLst/>
          </a:prstGeom>
          <a:gradFill flip="none" rotWithShape="1">
            <a:gsLst>
              <a:gs pos="0">
                <a:srgbClr val="2851A2"/>
              </a:gs>
              <a:gs pos="50000">
                <a:srgbClr val="2851A2">
                  <a:gamma/>
                  <a:tint val="78039"/>
                  <a:invGamma/>
                </a:srgbClr>
              </a:gs>
              <a:gs pos="100000">
                <a:srgbClr val="2851A2"/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449762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449762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Line 3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8" name="Line 4"/>
          <p:cNvSpPr>
            <a:spLocks noChangeShapeType="1"/>
          </p:cNvSpPr>
          <p:nvPr userDrawn="1"/>
        </p:nvSpPr>
        <p:spPr bwMode="auto">
          <a:xfrm>
            <a:off x="0" y="6248400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6" name="Rectangle 9"/>
          <p:cNvSpPr txBox="1">
            <a:spLocks noChangeArrowheads="1"/>
          </p:cNvSpPr>
          <p:nvPr userDrawn="1"/>
        </p:nvSpPr>
        <p:spPr bwMode="auto">
          <a:xfrm>
            <a:off x="8686798" y="6390317"/>
            <a:ext cx="410119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400" b="1" baseline="0">
                <a:solidFill>
                  <a:srgbClr val="00A0F0"/>
                </a:solidFill>
                <a:latin typeface="Cambria" pitchFamily="18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8A76FB-9E41-4C77-A739-A02709A29D18}" type="slidenum"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17" name="Title 4"/>
          <p:cNvSpPr>
            <a:spLocks noGrp="1"/>
          </p:cNvSpPr>
          <p:nvPr>
            <p:ph type="title"/>
          </p:nvPr>
        </p:nvSpPr>
        <p:spPr>
          <a:xfrm>
            <a:off x="168965" y="104775"/>
            <a:ext cx="8796132" cy="914400"/>
          </a:xfrm>
          <a:prstGeom prst="rect">
            <a:avLst/>
          </a:prstGeom>
        </p:spPr>
        <p:txBody>
          <a:bodyPr anchor="ctr" anchorCtr="0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 with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2851A2"/>
              </a:gs>
              <a:gs pos="50000">
                <a:srgbClr val="2851A2">
                  <a:gamma/>
                  <a:tint val="78039"/>
                  <a:invGamma/>
                </a:srgbClr>
              </a:gs>
              <a:gs pos="100000">
                <a:srgbClr val="2851A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6122504"/>
            <a:ext cx="9143999" cy="73549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149087" y="104775"/>
            <a:ext cx="8845826" cy="9144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3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 userDrawn="1"/>
        </p:nvSpPr>
        <p:spPr bwMode="auto">
          <a:xfrm>
            <a:off x="0" y="1134611"/>
            <a:ext cx="9144000" cy="5105400"/>
          </a:xfrm>
          <a:prstGeom prst="rect">
            <a:avLst/>
          </a:prstGeom>
          <a:gradFill rotWithShape="1">
            <a:gsLst>
              <a:gs pos="0">
                <a:srgbClr val="2851A2"/>
              </a:gs>
              <a:gs pos="50000">
                <a:srgbClr val="2851A2">
                  <a:gamma/>
                  <a:tint val="78039"/>
                  <a:invGamma/>
                </a:srgbClr>
              </a:gs>
              <a:gs pos="100000">
                <a:srgbClr val="2851A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5" name="Line 3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6" name="Line 4"/>
          <p:cNvSpPr>
            <a:spLocks noChangeShapeType="1"/>
          </p:cNvSpPr>
          <p:nvPr userDrawn="1"/>
        </p:nvSpPr>
        <p:spPr bwMode="auto">
          <a:xfrm>
            <a:off x="0" y="6248400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39147" y="6376457"/>
            <a:ext cx="5953540" cy="40011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endParaRPr lang="en-US" sz="2000" b="0" kern="1200" baseline="0" dirty="0" smtClean="0">
              <a:solidFill>
                <a:schemeClr val="tx1"/>
              </a:solidFill>
              <a:latin typeface="Cambria" pitchFamily="18" charset="0"/>
              <a:ea typeface="+mn-ea"/>
              <a:cs typeface="+mn-cs"/>
            </a:endParaRPr>
          </a:p>
        </p:txBody>
      </p:sp>
      <p:pic>
        <p:nvPicPr>
          <p:cNvPr id="8" name="Picture 12" descr="USDOTFHWA4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3941" y="6370983"/>
            <a:ext cx="2384278" cy="36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46" r:id="rId2"/>
    <p:sldLayoutId id="2147483859" r:id="rId3"/>
    <p:sldLayoutId id="2147483848" r:id="rId4"/>
    <p:sldLayoutId id="2147483858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i="0" baseline="0">
          <a:solidFill>
            <a:schemeClr val="tx1"/>
          </a:solidFill>
          <a:latin typeface="Cambria" pitchFamily="18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aseline="0">
          <a:solidFill>
            <a:schemeClr val="bg1"/>
          </a:solidFill>
          <a:latin typeface="Cambria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2000" baseline="0">
          <a:solidFill>
            <a:schemeClr val="bg1"/>
          </a:solidFill>
          <a:latin typeface="Cambria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 baseline="0">
          <a:solidFill>
            <a:schemeClr val="bg1"/>
          </a:solidFill>
          <a:latin typeface="Cambria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000" baseline="0">
          <a:solidFill>
            <a:schemeClr val="bg1"/>
          </a:solidFill>
          <a:latin typeface="Cambria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aseline="0">
          <a:solidFill>
            <a:schemeClr val="bg1"/>
          </a:solidFill>
          <a:latin typeface="Cambria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304800" y="1887144"/>
            <a:ext cx="8534400" cy="3281204"/>
          </a:xfrm>
        </p:spPr>
        <p:txBody>
          <a:bodyPr/>
          <a:lstStyle/>
          <a:p>
            <a:r>
              <a:rPr lang="en-US" dirty="0" smtClean="0"/>
              <a:t>National Modeling</a:t>
            </a:r>
            <a:endParaRPr lang="en-US" dirty="0"/>
          </a:p>
        </p:txBody>
      </p:sp>
      <p:sp>
        <p:nvSpPr>
          <p:cNvPr id="12" name="Subtitle 5"/>
          <p:cNvSpPr txBox="1">
            <a:spLocks/>
          </p:cNvSpPr>
          <p:nvPr/>
        </p:nvSpPr>
        <p:spPr>
          <a:xfrm>
            <a:off x="292100" y="3795319"/>
            <a:ext cx="8689340" cy="1487881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1117600" y="5397500"/>
            <a:ext cx="7213600" cy="842176"/>
          </a:xfrm>
          <a:prstGeom prst="rect">
            <a:avLst/>
          </a:prstGeom>
        </p:spPr>
        <p:txBody>
          <a:bodyPr anchor="ctr" anchorCtr="0"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000" kern="0" dirty="0">
                <a:solidFill>
                  <a:schemeClr val="bg1"/>
                </a:solidFill>
                <a:latin typeface="Cambria" pitchFamily="18" charset="0"/>
              </a:rPr>
              <a:t>TRB Transportation Planning </a:t>
            </a:r>
            <a:r>
              <a:rPr lang="en-US" sz="2000" kern="0" dirty="0" smtClean="0">
                <a:solidFill>
                  <a:schemeClr val="bg1"/>
                </a:solidFill>
                <a:latin typeface="Cambria" pitchFamily="18" charset="0"/>
              </a:rPr>
              <a:t>Applications Conference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000" kern="0" dirty="0" smtClean="0">
                <a:solidFill>
                  <a:schemeClr val="bg1"/>
                </a:solidFill>
                <a:latin typeface="Cambria" pitchFamily="18" charset="0"/>
              </a:rPr>
              <a:t>May 5, 2013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9143999" cy="68580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Brad Gudzinas</a:t>
            </a:r>
          </a:p>
          <a:p>
            <a:pPr algn="ctr">
              <a:buNone/>
            </a:pPr>
            <a:r>
              <a:rPr lang="en-US" dirty="0" smtClean="0"/>
              <a:t>FHWA Office of Highway Policy Information</a:t>
            </a:r>
          </a:p>
          <a:p>
            <a:pPr algn="ctr">
              <a:buNone/>
            </a:pPr>
            <a:r>
              <a:rPr lang="en-US" dirty="0" smtClean="0">
                <a:solidFill>
                  <a:srgbClr val="FFC000"/>
                </a:solidFill>
              </a:rPr>
              <a:t>brad.gudzinas@dot.gov</a:t>
            </a:r>
          </a:p>
          <a:p>
            <a:pPr algn="ctr">
              <a:buNone/>
            </a:pPr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/>
              <a:t>Jeremy Raw</a:t>
            </a:r>
            <a:endParaRPr lang="en-US" dirty="0"/>
          </a:p>
          <a:p>
            <a:r>
              <a:rPr lang="en-US" dirty="0"/>
              <a:t>FHWA Office of </a:t>
            </a:r>
            <a:r>
              <a:rPr lang="en-US" dirty="0" smtClean="0"/>
              <a:t>Planning</a:t>
            </a:r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Jeremy.raw@dot.gov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</a:t>
            </a:r>
            <a:r>
              <a:rPr lang="en-US" dirty="0" smtClean="0"/>
              <a:t>national modeling?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National </a:t>
            </a:r>
            <a:r>
              <a:rPr lang="en-US" dirty="0" smtClean="0"/>
              <a:t>trends: mode choice and mode shift</a:t>
            </a:r>
          </a:p>
          <a:p>
            <a:r>
              <a:rPr lang="en-US" dirty="0" smtClean="0"/>
              <a:t>Infrastructure demand</a:t>
            </a:r>
            <a:endParaRPr lang="en-US" dirty="0" smtClean="0"/>
          </a:p>
          <a:p>
            <a:r>
              <a:rPr lang="en-US" dirty="0" smtClean="0"/>
              <a:t>Travel </a:t>
            </a:r>
            <a:r>
              <a:rPr lang="en-US" dirty="0" smtClean="0"/>
              <a:t>crossing </a:t>
            </a:r>
            <a:r>
              <a:rPr lang="en-US" dirty="0" smtClean="0"/>
              <a:t>s</a:t>
            </a:r>
            <a:r>
              <a:rPr lang="en-US" dirty="0" smtClean="0"/>
              <a:t>tate </a:t>
            </a:r>
            <a:r>
              <a:rPr lang="en-US" dirty="0" smtClean="0"/>
              <a:t>lines</a:t>
            </a:r>
          </a:p>
          <a:p>
            <a:r>
              <a:rPr lang="en-US" dirty="0" smtClean="0"/>
              <a:t>Nationally </a:t>
            </a:r>
            <a:r>
              <a:rPr lang="en-US" dirty="0" smtClean="0"/>
              <a:t>significant travel corridors </a:t>
            </a:r>
          </a:p>
          <a:p>
            <a:r>
              <a:rPr lang="en-US" dirty="0" smtClean="0"/>
              <a:t>Energy and vehicle emissions</a:t>
            </a:r>
          </a:p>
          <a:p>
            <a:r>
              <a:rPr lang="en-US" dirty="0" smtClean="0"/>
              <a:t>Facilitate debate and implementation of transportation legislation</a:t>
            </a:r>
          </a:p>
          <a:p>
            <a:r>
              <a:rPr lang="en-US" dirty="0" smtClean="0"/>
              <a:t>Providing anchor data for </a:t>
            </a:r>
            <a:r>
              <a:rPr lang="en-US" dirty="0" smtClean="0"/>
              <a:t>state external-internal and external-external trips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3404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FHWA initiatives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721113" y="1677724"/>
            <a:ext cx="18288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Long-distance survey </a:t>
            </a:r>
            <a:r>
              <a:rPr lang="en-US" sz="2000" dirty="0" smtClean="0">
                <a:solidFill>
                  <a:schemeClr val="tx1"/>
                </a:solidFill>
              </a:rPr>
              <a:t>research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49913" y="1677724"/>
            <a:ext cx="18288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Origin-destination matrix estimation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35513" y="3506524"/>
            <a:ext cx="18288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National travel model exploratory research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806713" y="3506524"/>
            <a:ext cx="18288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Freight Analysis Framework (FAF)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464313" y="3506524"/>
            <a:ext cx="18288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National networks (NHPN / HPMS)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3882465" y="1304365"/>
            <a:ext cx="4889500" cy="380239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 baseline="0">
                <a:solidFill>
                  <a:schemeClr val="bg1"/>
                </a:solidFill>
                <a:latin typeface="Cambria" pitchFamily="18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baseline="0">
                <a:solidFill>
                  <a:schemeClr val="bg1"/>
                </a:solidFill>
                <a:latin typeface="Cambria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aseline="0">
                <a:solidFill>
                  <a:schemeClr val="bg1"/>
                </a:solidFill>
                <a:latin typeface="Cambria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200" baseline="0">
                <a:solidFill>
                  <a:schemeClr val="bg1"/>
                </a:solidFill>
                <a:latin typeface="Cambria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baseline="0">
                <a:solidFill>
                  <a:schemeClr val="bg1"/>
                </a:solidFill>
                <a:latin typeface="Cambria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kern="0" dirty="0" smtClean="0"/>
              <a:t>Recognized need for updated long-distance travel survey, but cost prohibitive</a:t>
            </a:r>
          </a:p>
          <a:p>
            <a:r>
              <a:rPr lang="en-US" dirty="0"/>
              <a:t>Explore new methods, commercial data </a:t>
            </a:r>
            <a:r>
              <a:rPr lang="en-US" dirty="0" smtClean="0"/>
              <a:t>vendors</a:t>
            </a:r>
          </a:p>
          <a:p>
            <a:r>
              <a:rPr lang="en-US" dirty="0"/>
              <a:t>Consider data requirements for future long-distance survey</a:t>
            </a:r>
          </a:p>
          <a:p>
            <a:endParaRPr lang="en-US" dirty="0"/>
          </a:p>
          <a:p>
            <a:endParaRPr lang="en-US" kern="0" dirty="0"/>
          </a:p>
          <a:p>
            <a:endParaRPr lang="en-US" kern="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1053677" y="2323182"/>
            <a:ext cx="18288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Long-distance survey research</a:t>
            </a:r>
          </a:p>
        </p:txBody>
      </p:sp>
    </p:spTree>
    <p:extLst>
      <p:ext uri="{BB962C8B-B14F-4D97-AF65-F5344CB8AC3E}">
        <p14:creationId xmlns:p14="http://schemas.microsoft.com/office/powerpoint/2010/main" val="145151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3882465" y="1344706"/>
            <a:ext cx="4889500" cy="372171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 baseline="0">
                <a:solidFill>
                  <a:schemeClr val="bg1"/>
                </a:solidFill>
                <a:latin typeface="Cambria" pitchFamily="18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baseline="0">
                <a:solidFill>
                  <a:schemeClr val="bg1"/>
                </a:solidFill>
                <a:latin typeface="Cambria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aseline="0">
                <a:solidFill>
                  <a:schemeClr val="bg1"/>
                </a:solidFill>
                <a:latin typeface="Cambria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200" baseline="0">
                <a:solidFill>
                  <a:schemeClr val="bg1"/>
                </a:solidFill>
                <a:latin typeface="Cambria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baseline="0">
                <a:solidFill>
                  <a:schemeClr val="bg1"/>
                </a:solidFill>
                <a:latin typeface="Cambria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kern="0" dirty="0" smtClean="0"/>
              <a:t>Annual business </a:t>
            </a:r>
            <a:r>
              <a:rPr lang="en-US" kern="0" dirty="0"/>
              <a:t>and leisure </a:t>
            </a:r>
            <a:r>
              <a:rPr lang="en-US" kern="0" dirty="0" smtClean="0"/>
              <a:t>passenger trips by mode for 2008 and 2040</a:t>
            </a:r>
          </a:p>
          <a:p>
            <a:r>
              <a:rPr lang="en-US" kern="0" dirty="0" smtClean="0"/>
              <a:t>More </a:t>
            </a:r>
            <a:r>
              <a:rPr lang="en-US" kern="0" dirty="0"/>
              <a:t>zones equals larger </a:t>
            </a:r>
            <a:br>
              <a:rPr lang="en-US" kern="0" dirty="0"/>
            </a:br>
            <a:r>
              <a:rPr lang="en-US" kern="0" dirty="0"/>
              <a:t>matrix, more challenging to estimate accurately</a:t>
            </a:r>
          </a:p>
          <a:p>
            <a:r>
              <a:rPr lang="en-US" kern="0" dirty="0"/>
              <a:t>Developed zones based on FAF with special generators</a:t>
            </a:r>
          </a:p>
          <a:p>
            <a:endParaRPr lang="en-US" kern="0" dirty="0"/>
          </a:p>
          <a:p>
            <a:endParaRPr lang="en-US" kern="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1053677" y="2323182"/>
            <a:ext cx="18288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Origin-destination matrix estimation</a:t>
            </a:r>
          </a:p>
        </p:txBody>
      </p:sp>
    </p:spTree>
    <p:extLst>
      <p:ext uri="{BB962C8B-B14F-4D97-AF65-F5344CB8AC3E}">
        <p14:creationId xmlns:p14="http://schemas.microsoft.com/office/powerpoint/2010/main" val="160364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3882465" y="470648"/>
            <a:ext cx="4889500" cy="546983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 baseline="0">
                <a:solidFill>
                  <a:schemeClr val="bg1"/>
                </a:solidFill>
                <a:latin typeface="Cambria" pitchFamily="18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baseline="0">
                <a:solidFill>
                  <a:schemeClr val="bg1"/>
                </a:solidFill>
                <a:latin typeface="Cambria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aseline="0">
                <a:solidFill>
                  <a:schemeClr val="bg1"/>
                </a:solidFill>
                <a:latin typeface="Cambria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200" baseline="0">
                <a:solidFill>
                  <a:schemeClr val="bg1"/>
                </a:solidFill>
                <a:latin typeface="Cambria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baseline="0">
                <a:solidFill>
                  <a:schemeClr val="bg1"/>
                </a:solidFill>
                <a:latin typeface="Cambria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kern="0" dirty="0" smtClean="0"/>
              <a:t>National </a:t>
            </a:r>
            <a:r>
              <a:rPr lang="en-US" kern="0" dirty="0"/>
              <a:t>picture of freight flows and baseline forecasts to support policy studies</a:t>
            </a:r>
          </a:p>
          <a:p>
            <a:r>
              <a:rPr lang="en-US" kern="0" dirty="0" smtClean="0"/>
              <a:t>Tonnage and value of regional freight flows by commodity and mode for 2007, with forecasts to 2040</a:t>
            </a:r>
          </a:p>
          <a:p>
            <a:r>
              <a:rPr lang="en-US" kern="0" dirty="0" smtClean="0"/>
              <a:t>Assignment </a:t>
            </a:r>
            <a:r>
              <a:rPr lang="en-US" kern="0" dirty="0"/>
              <a:t>of tons to freight-hauling trucks on individual highway </a:t>
            </a:r>
            <a:r>
              <a:rPr lang="en-US" kern="0" dirty="0" smtClean="0"/>
              <a:t>segments</a:t>
            </a:r>
          </a:p>
          <a:p>
            <a:r>
              <a:rPr lang="en-US" kern="0" dirty="0" smtClean="0"/>
              <a:t>123 domestic regions</a:t>
            </a:r>
            <a:endParaRPr lang="en-US" kern="0" dirty="0"/>
          </a:p>
          <a:p>
            <a:endParaRPr lang="en-US" kern="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1053677" y="2323182"/>
            <a:ext cx="18288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Freight Analysis Framework (FAF)</a:t>
            </a:r>
          </a:p>
        </p:txBody>
      </p:sp>
    </p:spTree>
    <p:extLst>
      <p:ext uri="{BB962C8B-B14F-4D97-AF65-F5344CB8AC3E}">
        <p14:creationId xmlns:p14="http://schemas.microsoft.com/office/powerpoint/2010/main" val="86577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3882465" y="1425388"/>
            <a:ext cx="4889500" cy="35603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 baseline="0">
                <a:solidFill>
                  <a:schemeClr val="bg1"/>
                </a:solidFill>
                <a:latin typeface="Cambria" pitchFamily="18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baseline="0">
                <a:solidFill>
                  <a:schemeClr val="bg1"/>
                </a:solidFill>
                <a:latin typeface="Cambria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aseline="0">
                <a:solidFill>
                  <a:schemeClr val="bg1"/>
                </a:solidFill>
                <a:latin typeface="Cambria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200" baseline="0">
                <a:solidFill>
                  <a:schemeClr val="bg1"/>
                </a:solidFill>
                <a:latin typeface="Cambria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baseline="0">
                <a:solidFill>
                  <a:schemeClr val="bg1"/>
                </a:solidFill>
                <a:latin typeface="Cambria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kern="0" dirty="0" smtClean="0"/>
              <a:t>“Big picture”</a:t>
            </a:r>
          </a:p>
          <a:p>
            <a:r>
              <a:rPr lang="en-US" kern="0" dirty="0"/>
              <a:t>Putting the pieces </a:t>
            </a:r>
            <a:r>
              <a:rPr lang="en-US" kern="0" dirty="0" smtClean="0"/>
              <a:t>together</a:t>
            </a:r>
          </a:p>
          <a:p>
            <a:r>
              <a:rPr lang="en-US" kern="0" dirty="0" smtClean="0"/>
              <a:t>Consider model output</a:t>
            </a:r>
          </a:p>
          <a:p>
            <a:r>
              <a:rPr lang="en-US" kern="0" dirty="0" smtClean="0"/>
              <a:t>What are data needs?</a:t>
            </a:r>
          </a:p>
          <a:p>
            <a:r>
              <a:rPr lang="en-US" kern="0" dirty="0" smtClean="0"/>
              <a:t>Develop estimation methods</a:t>
            </a:r>
          </a:p>
          <a:p>
            <a:r>
              <a:rPr lang="en-US" kern="0" dirty="0" smtClean="0"/>
              <a:t>Think outside the box, but make sure it can run!</a:t>
            </a:r>
          </a:p>
          <a:p>
            <a:endParaRPr lang="en-US" kern="0" dirty="0" smtClean="0"/>
          </a:p>
          <a:p>
            <a:endParaRPr lang="en-US" kern="0" dirty="0" smtClean="0"/>
          </a:p>
          <a:p>
            <a:endParaRPr lang="en-US" kern="0" dirty="0"/>
          </a:p>
          <a:p>
            <a:endParaRPr lang="en-US" kern="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1053677" y="2323182"/>
            <a:ext cx="18288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National travel model exploratory research</a:t>
            </a:r>
          </a:p>
        </p:txBody>
      </p:sp>
    </p:spTree>
    <p:extLst>
      <p:ext uri="{BB962C8B-B14F-4D97-AF65-F5344CB8AC3E}">
        <p14:creationId xmlns:p14="http://schemas.microsoft.com/office/powerpoint/2010/main" val="272858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3882465" y="632012"/>
            <a:ext cx="4889500" cy="51471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 baseline="0">
                <a:solidFill>
                  <a:schemeClr val="bg1"/>
                </a:solidFill>
                <a:latin typeface="Cambria" pitchFamily="18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baseline="0">
                <a:solidFill>
                  <a:schemeClr val="bg1"/>
                </a:solidFill>
                <a:latin typeface="Cambria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aseline="0">
                <a:solidFill>
                  <a:schemeClr val="bg1"/>
                </a:solidFill>
                <a:latin typeface="Cambria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200" baseline="0">
                <a:solidFill>
                  <a:schemeClr val="bg1"/>
                </a:solidFill>
                <a:latin typeface="Cambria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baseline="0">
                <a:solidFill>
                  <a:schemeClr val="bg1"/>
                </a:solidFill>
                <a:latin typeface="Cambria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kern="0" dirty="0" smtClean="0"/>
              <a:t>HPMS 8 based on linear referencing system (LRS)</a:t>
            </a:r>
          </a:p>
          <a:p>
            <a:r>
              <a:rPr lang="en-US" kern="0" dirty="0" smtClean="0"/>
              <a:t>Current NHPN for geospatial visualization of transportation features</a:t>
            </a:r>
          </a:p>
          <a:p>
            <a:r>
              <a:rPr lang="en-US" kern="0" dirty="0"/>
              <a:t>Relate HPMS, NHPN, and </a:t>
            </a:r>
            <a:r>
              <a:rPr lang="en-US" kern="0" dirty="0" smtClean="0"/>
              <a:t>FAF</a:t>
            </a:r>
          </a:p>
          <a:p>
            <a:r>
              <a:rPr lang="en-US" kern="0" dirty="0" smtClean="0"/>
              <a:t>Create a routable network</a:t>
            </a:r>
          </a:p>
          <a:p>
            <a:r>
              <a:rPr lang="en-US" kern="0" dirty="0" smtClean="0"/>
              <a:t>Important for modeling vehicle and goods movement on roads</a:t>
            </a:r>
            <a:endParaRPr lang="en-US" kern="0" dirty="0"/>
          </a:p>
          <a:p>
            <a:endParaRPr lang="en-US" kern="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1053677" y="2323182"/>
            <a:ext cx="18288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National networks </a:t>
            </a:r>
            <a:r>
              <a:rPr lang="en-US" sz="2000" dirty="0" smtClean="0">
                <a:solidFill>
                  <a:schemeClr val="tx1"/>
                </a:solidFill>
              </a:rPr>
              <a:t>(HPMS/ NHPN)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58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9087" y="104774"/>
            <a:ext cx="8845826" cy="6588125"/>
          </a:xfrm>
        </p:spPr>
        <p:txBody>
          <a:bodyPr/>
          <a:lstStyle/>
          <a:p>
            <a:r>
              <a:rPr lang="en-US" dirty="0" smtClean="0"/>
              <a:t>What are your needs?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3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HWA-Presentatio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C000"/>
      </a:hlink>
      <a:folHlink>
        <a:srgbClr val="FFC000"/>
      </a:folHlink>
    </a:clrScheme>
    <a:fontScheme name="1_DO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O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O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O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O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O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O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O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O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O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O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O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O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80E5DF9C8FF348AA6B3C9DBE538425" ma:contentTypeVersion="0" ma:contentTypeDescription="Create a new document." ma:contentTypeScope="" ma:versionID="9949ea6d496276a91f3ad888809e7442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7C7C47D3-7F9B-437B-9D8C-153C5505C560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6A3C0C7-D758-4E1D-9288-FABAFE2429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416DE4-890D-4268-9758-D513215895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FHWA-Presentation</Template>
  <TotalTime>5198</TotalTime>
  <Words>280</Words>
  <Application>Microsoft Office PowerPoint</Application>
  <PresentationFormat>On-screen Show (4:3)</PresentationFormat>
  <Paragraphs>57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Cambria</vt:lpstr>
      <vt:lpstr>Wingdings</vt:lpstr>
      <vt:lpstr>Monotype Sorts</vt:lpstr>
      <vt:lpstr>FHWA-Presentation</vt:lpstr>
      <vt:lpstr>National Modeling</vt:lpstr>
      <vt:lpstr>Why national modeling?</vt:lpstr>
      <vt:lpstr>FHWA initiatives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are your needs?</vt:lpstr>
      <vt:lpstr>PowerPoint Presentation</vt:lpstr>
    </vt:vector>
  </TitlesOfParts>
  <Company>USDOT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Travel Modeling and the National Household Travel Survey</dc:title>
  <dc:creator>Brad Gudzinas</dc:creator>
  <cp:lastModifiedBy>Brad Gudzinas</cp:lastModifiedBy>
  <cp:revision>264</cp:revision>
  <cp:lastPrinted>2002-09-09T02:19:09Z</cp:lastPrinted>
  <dcterms:created xsi:type="dcterms:W3CDTF">2011-03-23T17:12:38Z</dcterms:created>
  <dcterms:modified xsi:type="dcterms:W3CDTF">2013-04-17T13:14:54Z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0x0101003C80E5DF9C8FF348AA6B3C9DBE538425</vt:lpwstr>
  </property>
</Properties>
</file>