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Lst>
  <p:notesMasterIdLst>
    <p:notesMasterId r:id="rId29"/>
  </p:notesMasterIdLst>
  <p:sldIdLst>
    <p:sldId id="444" r:id="rId2"/>
    <p:sldId id="445" r:id="rId3"/>
    <p:sldId id="521" r:id="rId4"/>
    <p:sldId id="523" r:id="rId5"/>
    <p:sldId id="524" r:id="rId6"/>
    <p:sldId id="537" r:id="rId7"/>
    <p:sldId id="585" r:id="rId8"/>
    <p:sldId id="586" r:id="rId9"/>
    <p:sldId id="540" r:id="rId10"/>
    <p:sldId id="589" r:id="rId11"/>
    <p:sldId id="543" r:id="rId12"/>
    <p:sldId id="554" r:id="rId13"/>
    <p:sldId id="555" r:id="rId14"/>
    <p:sldId id="556" r:id="rId15"/>
    <p:sldId id="557" r:id="rId16"/>
    <p:sldId id="598" r:id="rId17"/>
    <p:sldId id="597" r:id="rId18"/>
    <p:sldId id="593" r:id="rId19"/>
    <p:sldId id="594" r:id="rId20"/>
    <p:sldId id="595" r:id="rId21"/>
    <p:sldId id="559" r:id="rId22"/>
    <p:sldId id="572" r:id="rId23"/>
    <p:sldId id="561" r:id="rId24"/>
    <p:sldId id="562" r:id="rId25"/>
    <p:sldId id="563" r:id="rId26"/>
    <p:sldId id="564" r:id="rId27"/>
    <p:sldId id="566"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165" autoAdjust="0"/>
  </p:normalViewPr>
  <p:slideViewPr>
    <p:cSldViewPr>
      <p:cViewPr>
        <p:scale>
          <a:sx n="107" d="100"/>
          <a:sy n="107" d="100"/>
        </p:scale>
        <p:origin x="-888" y="9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6A1979D-4D27-4593-9D40-BBD4A72ADBFE}" type="slidenum">
              <a:rPr lang="en-US"/>
              <a:pPr/>
              <a:t>‹#›</a:t>
            </a:fld>
            <a:endParaRPr lang="en-US"/>
          </a:p>
        </p:txBody>
      </p:sp>
    </p:spTree>
    <p:extLst>
      <p:ext uri="{BB962C8B-B14F-4D97-AF65-F5344CB8AC3E}">
        <p14:creationId xmlns:p14="http://schemas.microsoft.com/office/powerpoint/2010/main" val="13915911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AFAE7F-984E-4E4F-BD75-C1B19E2BA9D1}" type="slidenum">
              <a:rPr lang="en-US" smtClean="0"/>
              <a:t>2</a:t>
            </a:fld>
            <a:endParaRPr lang="en-US"/>
          </a:p>
        </p:txBody>
      </p:sp>
    </p:spTree>
    <p:extLst>
      <p:ext uri="{BB962C8B-B14F-4D97-AF65-F5344CB8AC3E}">
        <p14:creationId xmlns:p14="http://schemas.microsoft.com/office/powerpoint/2010/main" val="4070805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carbon footprint of daily travel for an individual household is based on the types of vehicles that household owns, the fuel efficiency, and the number of miles traveled. Although there are many technological innovations with the potential to reduce transportation emissions from passenger vehicles, several researchers agree that the technological innovations alone will not be enough to reach targeted reductions in emissions, as the projected increase in vehicle miles traveled will outpace the advances in fuel economy and lower carbon fuels (Ewing et al. 2008; </a:t>
            </a:r>
            <a:r>
              <a:rPr lang="en-US" dirty="0" err="1" smtClean="0"/>
              <a:t>Rajan</a:t>
            </a:r>
            <a:r>
              <a:rPr lang="en-US" dirty="0" smtClean="0"/>
              <a:t> 2006; </a:t>
            </a:r>
            <a:r>
              <a:rPr lang="en-US" dirty="0" err="1" smtClean="0"/>
              <a:t>Schipper</a:t>
            </a:r>
            <a:r>
              <a:rPr lang="en-US" dirty="0" smtClean="0"/>
              <a:t> 2010). </a:t>
            </a:r>
          </a:p>
          <a:p>
            <a:endParaRPr lang="en-US" dirty="0" smtClean="0"/>
          </a:p>
          <a:p>
            <a:r>
              <a:rPr lang="en-US" dirty="0" smtClean="0"/>
              <a:t>Land use and transportation policies will play a major role in reducing the GHG emissions and shaping the travel patterns in the future. </a:t>
            </a:r>
            <a:endParaRPr lang="en-US" dirty="0"/>
          </a:p>
        </p:txBody>
      </p:sp>
      <p:sp>
        <p:nvSpPr>
          <p:cNvPr id="4" name="Slide Number Placeholder 3"/>
          <p:cNvSpPr>
            <a:spLocks noGrp="1"/>
          </p:cNvSpPr>
          <p:nvPr>
            <p:ph type="sldNum" sz="quarter" idx="10"/>
          </p:nvPr>
        </p:nvSpPr>
        <p:spPr/>
        <p:txBody>
          <a:bodyPr/>
          <a:lstStyle/>
          <a:p>
            <a:fld id="{45AFAE7F-984E-4E4F-BD75-C1B19E2BA9D1}" type="slidenum">
              <a:rPr lang="en-US" smtClean="0"/>
              <a:t>3</a:t>
            </a:fld>
            <a:endParaRPr lang="en-US"/>
          </a:p>
        </p:txBody>
      </p:sp>
    </p:spTree>
    <p:extLst>
      <p:ext uri="{BB962C8B-B14F-4D97-AF65-F5344CB8AC3E}">
        <p14:creationId xmlns:p14="http://schemas.microsoft.com/office/powerpoint/2010/main" val="3573860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linear regression model</a:t>
            </a:r>
            <a:r>
              <a:rPr lang="en-US" baseline="0" dirty="0" smtClean="0"/>
              <a:t> uses outputs from the statewide travel model along with population and employment numbers and access to transit.. </a:t>
            </a:r>
            <a:endParaRPr lang="en-US" dirty="0"/>
          </a:p>
        </p:txBody>
      </p:sp>
      <p:sp>
        <p:nvSpPr>
          <p:cNvPr id="4" name="Slide Number Placeholder 3"/>
          <p:cNvSpPr>
            <a:spLocks noGrp="1"/>
          </p:cNvSpPr>
          <p:nvPr>
            <p:ph type="sldNum" sz="quarter" idx="10"/>
          </p:nvPr>
        </p:nvSpPr>
        <p:spPr/>
        <p:txBody>
          <a:bodyPr/>
          <a:lstStyle/>
          <a:p>
            <a:fld id="{16A1979D-4D27-4593-9D40-BBD4A72ADBFE}" type="slidenum">
              <a:rPr lang="en-US" smtClean="0"/>
              <a:pPr/>
              <a:t>6</a:t>
            </a:fld>
            <a:endParaRPr lang="en-US"/>
          </a:p>
        </p:txBody>
      </p:sp>
    </p:spTree>
    <p:extLst>
      <p:ext uri="{BB962C8B-B14F-4D97-AF65-F5344CB8AC3E}">
        <p14:creationId xmlns:p14="http://schemas.microsoft.com/office/powerpoint/2010/main" val="1152734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7FF29C-F776-4431-8EFB-FEA4AF5A533C}" type="slidenum">
              <a:rPr lang="en-US" smtClean="0"/>
              <a:pPr/>
              <a:t>13</a:t>
            </a:fld>
            <a:endParaRPr lang="en-US"/>
          </a:p>
        </p:txBody>
      </p:sp>
    </p:spTree>
    <p:extLst>
      <p:ext uri="{BB962C8B-B14F-4D97-AF65-F5344CB8AC3E}">
        <p14:creationId xmlns:p14="http://schemas.microsoft.com/office/powerpoint/2010/main" val="2291763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CEF69B9-9BD7-4425-B343-727115DC50E9}" type="slidenum">
              <a:rPr lang="en-US" altLang="en-US" smtClean="0"/>
              <a:pPr/>
              <a:t>‹#›</a:t>
            </a:fld>
            <a:endParaRPr lang="en-US"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AF8BF771-6AEC-4345-9D02-C24D2C549265}"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3921039-B598-4CE3-AD70-0D49FD02CFA6}"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B0404BA9-CA58-4016-8D37-1FADB575C55F}" type="slidenum">
              <a:rPr lang="en-US" altLang="en-US" smtClean="0"/>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29136C31-6628-42AD-91B5-74D46205F910}" type="slidenum">
              <a:rPr lang="en-US" altLang="en-US" smtClean="0"/>
              <a:pPr/>
              <a:t>‹#›</a:t>
            </a:fld>
            <a:endParaRPr lang="en-US"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1477709-C124-45B8-AD94-B0450E14B49B}" type="slidenum">
              <a:rPr lang="en-US" altLang="en-US" smtClean="0"/>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5FE8103E-422B-4C06-8268-0E58F98DFF64}" type="slidenum">
              <a:rPr lang="en-US" altLang="en-US" smtClean="0"/>
              <a:pPr/>
              <a:t>‹#›</a:t>
            </a:fld>
            <a:endParaRPr lang="en-US"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FA1FF9DE-63A0-4A20-BC4A-176CA6F3C584}" type="slidenum">
              <a:rPr lang="en-US" altLang="en-US" smtClean="0"/>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40B39043-E142-4A4A-B392-5B1412DFEED0}"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7FA073AF-451B-46D1-8720-C99419F6FBEA}" type="slidenum">
              <a:rPr lang="en-US" altLang="en-US" smtClean="0"/>
              <a:pPr/>
              <a:t>‹#›</a:t>
            </a:fld>
            <a:endParaRPr lang="en-US"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154A451-652E-467A-ABF5-5311A24724CE}" type="slidenum">
              <a:rPr lang="en-US" altLang="en-US" smtClean="0"/>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endParaRPr lang="en-US"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lt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CB37EF00-806E-4EF5-AA89-16A4739B5DE6}"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4000" dirty="0"/>
              <a:t>Linking Land Use &amp; </a:t>
            </a:r>
            <a:r>
              <a:rPr lang="en-US" sz="4000" dirty="0" smtClean="0"/>
              <a:t/>
            </a:r>
            <a:br>
              <a:rPr lang="en-US" sz="4000" dirty="0" smtClean="0"/>
            </a:br>
            <a:r>
              <a:rPr lang="en-US" sz="4000" dirty="0" smtClean="0"/>
              <a:t>Travel </a:t>
            </a:r>
            <a:r>
              <a:rPr lang="en-US" sz="4000" dirty="0"/>
              <a:t>in Ohio</a:t>
            </a:r>
            <a:endParaRPr lang="en-US" sz="4000" i="1" dirty="0"/>
          </a:p>
        </p:txBody>
      </p:sp>
      <p:sp>
        <p:nvSpPr>
          <p:cNvPr id="3" name="Subtitle 2"/>
          <p:cNvSpPr>
            <a:spLocks noGrp="1"/>
          </p:cNvSpPr>
          <p:nvPr>
            <p:ph type="subTitle" idx="1"/>
          </p:nvPr>
        </p:nvSpPr>
        <p:spPr>
          <a:xfrm>
            <a:off x="533400" y="3705817"/>
            <a:ext cx="7924800" cy="2286000"/>
          </a:xfrm>
        </p:spPr>
        <p:txBody>
          <a:bodyPr>
            <a:normAutofit/>
          </a:bodyPr>
          <a:lstStyle/>
          <a:p>
            <a:pPr algn="ctr"/>
            <a:r>
              <a:rPr lang="en-US" dirty="0" smtClean="0"/>
              <a:t>Dr. Gulsah Akar</a:t>
            </a:r>
            <a:r>
              <a:rPr lang="en-US" baseline="30000" dirty="0"/>
              <a:t>1</a:t>
            </a:r>
            <a:r>
              <a:rPr lang="en-US" dirty="0" smtClean="0"/>
              <a:t>, Dr. Steven I. Gordon</a:t>
            </a:r>
            <a:r>
              <a:rPr lang="en-US" baseline="30000" dirty="0" smtClean="0"/>
              <a:t>2 </a:t>
            </a:r>
            <a:r>
              <a:rPr lang="en-US" dirty="0" smtClean="0"/>
              <a:t>&amp;</a:t>
            </a:r>
            <a:r>
              <a:rPr lang="en-US" baseline="30000" dirty="0" smtClean="0"/>
              <a:t> </a:t>
            </a:r>
            <a:r>
              <a:rPr lang="en-US" dirty="0" smtClean="0"/>
              <a:t>Yuan Zhang</a:t>
            </a:r>
            <a:r>
              <a:rPr lang="en-US" baseline="30000" dirty="0" smtClean="0"/>
              <a:t>2</a:t>
            </a:r>
            <a:endParaRPr lang="en-US" baseline="30000" dirty="0"/>
          </a:p>
          <a:p>
            <a:pPr algn="ctr"/>
            <a:endParaRPr lang="en-US" dirty="0" smtClean="0"/>
          </a:p>
          <a:p>
            <a:pPr algn="ctr"/>
            <a:r>
              <a:rPr lang="en-US" baseline="30000" dirty="0" smtClean="0"/>
              <a:t>1</a:t>
            </a:r>
            <a:r>
              <a:rPr lang="en-US" dirty="0" smtClean="0"/>
              <a:t>City &amp; Regional Planning, OSU</a:t>
            </a:r>
          </a:p>
          <a:p>
            <a:pPr algn="ctr"/>
            <a:r>
              <a:rPr lang="en-US" baseline="30000" dirty="0" smtClean="0"/>
              <a:t>2</a:t>
            </a:r>
            <a:r>
              <a:rPr lang="en-US" dirty="0" smtClean="0"/>
              <a:t>Ohio Supercomputer Center</a:t>
            </a:r>
          </a:p>
        </p:txBody>
      </p:sp>
      <p:sp>
        <p:nvSpPr>
          <p:cNvPr id="4" name="Slide Number Placeholder 3"/>
          <p:cNvSpPr>
            <a:spLocks noGrp="1"/>
          </p:cNvSpPr>
          <p:nvPr>
            <p:ph type="sldNum" sz="quarter" idx="12"/>
          </p:nvPr>
        </p:nvSpPr>
        <p:spPr>
          <a:prstGeom prst="rect">
            <a:avLst/>
          </a:prstGeom>
        </p:spPr>
        <p:txBody>
          <a:bodyPr/>
          <a:lstStyle/>
          <a:p>
            <a:fld id="{037A47E6-5A2C-438E-AF93-F774AD9F2BBD}" type="slidenum">
              <a:rPr lang="en-US" smtClean="0"/>
              <a:t>1</a:t>
            </a:fld>
            <a:endParaRPr lang="en-US"/>
          </a:p>
        </p:txBody>
      </p:sp>
      <p:sp>
        <p:nvSpPr>
          <p:cNvPr id="5" name="TextBox 4"/>
          <p:cNvSpPr txBox="1"/>
          <p:nvPr/>
        </p:nvSpPr>
        <p:spPr>
          <a:xfrm>
            <a:off x="762000" y="745524"/>
            <a:ext cx="7823745" cy="984885"/>
          </a:xfrm>
          <a:prstGeom prst="rect">
            <a:avLst/>
          </a:prstGeom>
          <a:noFill/>
        </p:spPr>
        <p:txBody>
          <a:bodyPr wrap="none" rtlCol="0">
            <a:spAutoFit/>
          </a:bodyPr>
          <a:lstStyle/>
          <a:p>
            <a:r>
              <a:rPr lang="en-US" sz="2000" dirty="0" smtClean="0"/>
              <a:t>14</a:t>
            </a:r>
            <a:r>
              <a:rPr lang="en-US" sz="2000" baseline="30000" dirty="0" smtClean="0"/>
              <a:t>th</a:t>
            </a:r>
            <a:r>
              <a:rPr lang="en-US" sz="2000" dirty="0" smtClean="0"/>
              <a:t> TRB National Transportation Planning Applications Conference</a:t>
            </a:r>
          </a:p>
          <a:p>
            <a:r>
              <a:rPr lang="en-US" sz="2000" dirty="0" smtClean="0"/>
              <a:t>May 5-9, 2013, Columbus, Ohio</a:t>
            </a:r>
            <a:endParaRPr lang="en-US" sz="2000" dirty="0"/>
          </a:p>
          <a:p>
            <a:endParaRPr lang="en-US" dirty="0"/>
          </a:p>
        </p:txBody>
      </p:sp>
      <p:sp>
        <p:nvSpPr>
          <p:cNvPr id="6" name="TextBox 5"/>
          <p:cNvSpPr txBox="1"/>
          <p:nvPr/>
        </p:nvSpPr>
        <p:spPr>
          <a:xfrm>
            <a:off x="1828800" y="5991817"/>
            <a:ext cx="6050374" cy="400110"/>
          </a:xfrm>
          <a:prstGeom prst="rect">
            <a:avLst/>
          </a:prstGeom>
          <a:noFill/>
        </p:spPr>
        <p:txBody>
          <a:bodyPr wrap="none" rtlCol="0">
            <a:spAutoFit/>
          </a:bodyPr>
          <a:lstStyle/>
          <a:p>
            <a:r>
              <a:rPr lang="en-US" sz="2000" dirty="0" smtClean="0"/>
              <a:t>Study funded by Ohio Department of Transportation</a:t>
            </a:r>
            <a:endParaRPr lang="en-US" sz="2000" dirty="0"/>
          </a:p>
        </p:txBody>
      </p:sp>
    </p:spTree>
    <p:extLst>
      <p:ext uri="{BB962C8B-B14F-4D97-AF65-F5344CB8AC3E}">
        <p14:creationId xmlns:p14="http://schemas.microsoft.com/office/powerpoint/2010/main" val="40644698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a:t>Trip distance model ( </a:t>
            </a:r>
            <a:r>
              <a:rPr lang="en-US" i="1" dirty="0" err="1"/>
              <a:t>ln</a:t>
            </a:r>
            <a:r>
              <a:rPr lang="en-US" i="1" dirty="0"/>
              <a:t> (distance) </a:t>
            </a:r>
            <a:r>
              <a:rPr lang="en-US" dirty="0"/>
              <a: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4159786"/>
              </p:ext>
            </p:extLst>
          </p:nvPr>
        </p:nvGraphicFramePr>
        <p:xfrm>
          <a:off x="838200" y="1085665"/>
          <a:ext cx="5257800" cy="5393055"/>
        </p:xfrm>
        <a:graphic>
          <a:graphicData uri="http://schemas.openxmlformats.org/drawingml/2006/table">
            <a:tbl>
              <a:tblPr/>
              <a:tblGrid>
                <a:gridCol w="3048000"/>
                <a:gridCol w="1219200"/>
                <a:gridCol w="990600"/>
              </a:tblGrid>
              <a:tr h="252663">
                <a:tc>
                  <a:txBody>
                    <a:bodyPr/>
                    <a:lstStyle/>
                    <a:p>
                      <a:pPr algn="l" fontAlgn="b"/>
                      <a:endParaRPr lang="en-US" sz="18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800" b="1" i="0" u="sng" strike="noStrike" dirty="0" err="1">
                          <a:solidFill>
                            <a:srgbClr val="000000"/>
                          </a:solidFill>
                          <a:effectLst/>
                          <a:latin typeface="Calibri"/>
                        </a:rPr>
                        <a:t>Coef</a:t>
                      </a:r>
                      <a:r>
                        <a:rPr lang="en-US" sz="1800" b="1" i="0" u="sng" strike="noStrike" dirty="0">
                          <a:solidFill>
                            <a:srgbClr val="000000"/>
                          </a:solidFill>
                          <a:effectLst/>
                          <a:latin typeface="Calibri"/>
                        </a:rPr>
                        <a:t>.</a:t>
                      </a:r>
                    </a:p>
                  </a:txBody>
                  <a:tcPr marL="9525" marR="9525" marT="9525" marB="0" anchor="b">
                    <a:lnL>
                      <a:noFill/>
                    </a:lnL>
                    <a:lnR>
                      <a:noFill/>
                    </a:lnR>
                    <a:lnT>
                      <a:noFill/>
                    </a:lnT>
                    <a:lnB>
                      <a:noFill/>
                    </a:lnB>
                  </a:tcPr>
                </a:tc>
                <a:tc>
                  <a:txBody>
                    <a:bodyPr/>
                    <a:lstStyle/>
                    <a:p>
                      <a:pPr algn="r" fontAlgn="b"/>
                      <a:r>
                        <a:rPr lang="en-US" sz="1800" b="1" i="0" u="sng" strike="noStrike" dirty="0">
                          <a:solidFill>
                            <a:srgbClr val="000000"/>
                          </a:solidFill>
                          <a:effectLst/>
                          <a:latin typeface="Calibri"/>
                        </a:rPr>
                        <a:t>t</a:t>
                      </a:r>
                    </a:p>
                  </a:txBody>
                  <a:tcPr marL="9525" marR="9525" marT="9525" marB="0" anchor="b">
                    <a:lnL>
                      <a:noFill/>
                    </a:lnL>
                    <a:lnR>
                      <a:noFill/>
                    </a:lnR>
                    <a:lnT>
                      <a:noFill/>
                    </a:lnT>
                    <a:lnB>
                      <a:noFill/>
                    </a:lnB>
                  </a:tcPr>
                </a:tc>
              </a:tr>
              <a:tr h="252663">
                <a:tc>
                  <a:txBody>
                    <a:bodyPr/>
                    <a:lstStyle/>
                    <a:p>
                      <a:pPr algn="l" fontAlgn="b"/>
                      <a:r>
                        <a:rPr lang="en-US" sz="1800" b="1" i="0" u="none" strike="noStrike" dirty="0" err="1">
                          <a:solidFill>
                            <a:srgbClr val="009900"/>
                          </a:solidFill>
                          <a:effectLst/>
                          <a:latin typeface="Calibri"/>
                        </a:rPr>
                        <a:t>Hh</a:t>
                      </a:r>
                      <a:r>
                        <a:rPr lang="en-US" sz="1800" b="1" i="0" u="none" strike="noStrike" dirty="0">
                          <a:solidFill>
                            <a:srgbClr val="009900"/>
                          </a:solidFill>
                          <a:effectLst/>
                          <a:latin typeface="Calibri"/>
                        </a:rPr>
                        <a:t> size</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009900"/>
                          </a:solidFill>
                          <a:effectLst/>
                          <a:latin typeface="Calibri"/>
                        </a:rPr>
                        <a:t>0.0860</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009900"/>
                          </a:solidFill>
                          <a:effectLst/>
                          <a:latin typeface="Calibri"/>
                        </a:rPr>
                        <a:t>1.87</a:t>
                      </a:r>
                    </a:p>
                  </a:txBody>
                  <a:tcPr marL="9525" marR="9525" marT="9525" marB="0" anchor="b">
                    <a:lnL>
                      <a:noFill/>
                    </a:lnL>
                    <a:lnR>
                      <a:noFill/>
                    </a:lnR>
                    <a:lnT>
                      <a:noFill/>
                    </a:lnT>
                    <a:lnB>
                      <a:noFill/>
                    </a:lnB>
                  </a:tcPr>
                </a:tc>
              </a:tr>
              <a:tr h="252663">
                <a:tc>
                  <a:txBody>
                    <a:bodyPr/>
                    <a:lstStyle/>
                    <a:p>
                      <a:pPr algn="l" fontAlgn="b"/>
                      <a:r>
                        <a:rPr lang="en-US" sz="1800" b="1" i="0" u="none" strike="noStrike" dirty="0">
                          <a:solidFill>
                            <a:srgbClr val="C00000"/>
                          </a:solidFill>
                          <a:effectLst/>
                          <a:latin typeface="Calibri"/>
                        </a:rPr>
                        <a:t>Income (in 10k)</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-0.0566</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-6.22</a:t>
                      </a:r>
                    </a:p>
                  </a:txBody>
                  <a:tcPr marL="9525" marR="9525" marT="9525" marB="0" anchor="b">
                    <a:lnL>
                      <a:noFill/>
                    </a:lnL>
                    <a:lnR>
                      <a:noFill/>
                    </a:lnR>
                    <a:lnT>
                      <a:noFill/>
                    </a:lnT>
                    <a:lnB>
                      <a:noFill/>
                    </a:lnB>
                  </a:tcPr>
                </a:tc>
              </a:tr>
              <a:tr h="252663">
                <a:tc>
                  <a:txBody>
                    <a:bodyPr/>
                    <a:lstStyle/>
                    <a:p>
                      <a:pPr algn="l" fontAlgn="b"/>
                      <a:r>
                        <a:rPr lang="en-US" sz="1800" b="1" i="0" u="none" strike="noStrike" dirty="0">
                          <a:solidFill>
                            <a:srgbClr val="009900"/>
                          </a:solidFill>
                          <a:effectLst/>
                          <a:latin typeface="Calibri"/>
                        </a:rPr>
                        <a:t>Vehicles per </a:t>
                      </a:r>
                      <a:r>
                        <a:rPr lang="en-US" sz="1800" b="1" i="0" u="none" strike="noStrike" dirty="0" err="1">
                          <a:solidFill>
                            <a:srgbClr val="009900"/>
                          </a:solidFill>
                          <a:effectLst/>
                          <a:latin typeface="Calibri"/>
                        </a:rPr>
                        <a:t>hh</a:t>
                      </a:r>
                      <a:endParaRPr lang="en-US" sz="1800" b="1" i="0" u="none" strike="noStrike" dirty="0">
                        <a:solidFill>
                          <a:srgbClr val="009900"/>
                        </a:solidFill>
                        <a:effectLst/>
                        <a:latin typeface="Calibri"/>
                      </a:endParaRPr>
                    </a:p>
                  </a:txBody>
                  <a:tcPr marL="9525" marR="9525" marT="9525" marB="0" anchor="b">
                    <a:lnL>
                      <a:noFill/>
                    </a:lnL>
                    <a:lnR>
                      <a:noFill/>
                    </a:lnR>
                    <a:lnT>
                      <a:noFill/>
                    </a:lnT>
                    <a:lnB>
                      <a:noFill/>
                    </a:lnB>
                  </a:tcPr>
                </a:tc>
                <a:tc>
                  <a:txBody>
                    <a:bodyPr/>
                    <a:lstStyle/>
                    <a:p>
                      <a:pPr algn="r" fontAlgn="b"/>
                      <a:r>
                        <a:rPr lang="en-US" sz="1800" b="1" i="0" u="none" strike="noStrike" dirty="0">
                          <a:solidFill>
                            <a:srgbClr val="009900"/>
                          </a:solidFill>
                          <a:effectLst/>
                          <a:latin typeface="Calibri"/>
                        </a:rPr>
                        <a:t>0.3711</a:t>
                      </a:r>
                    </a:p>
                  </a:txBody>
                  <a:tcPr marL="9525" marR="9525" marT="9525" marB="0" anchor="b">
                    <a:lnL>
                      <a:noFill/>
                    </a:lnL>
                    <a:lnR>
                      <a:noFill/>
                    </a:lnR>
                    <a:lnT>
                      <a:noFill/>
                    </a:lnT>
                    <a:lnB>
                      <a:noFill/>
                    </a:lnB>
                  </a:tcPr>
                </a:tc>
                <a:tc>
                  <a:txBody>
                    <a:bodyPr/>
                    <a:lstStyle/>
                    <a:p>
                      <a:pPr algn="r" fontAlgn="b"/>
                      <a:r>
                        <a:rPr lang="en-US" sz="1800" b="1" i="0" u="none" strike="noStrike">
                          <a:solidFill>
                            <a:srgbClr val="009900"/>
                          </a:solidFill>
                          <a:effectLst/>
                          <a:latin typeface="Calibri"/>
                        </a:rPr>
                        <a:t>8.04</a:t>
                      </a:r>
                    </a:p>
                  </a:txBody>
                  <a:tcPr marL="9525" marR="9525" marT="9525" marB="0" anchor="b">
                    <a:lnL>
                      <a:noFill/>
                    </a:lnL>
                    <a:lnR>
                      <a:noFill/>
                    </a:lnR>
                    <a:lnT>
                      <a:noFill/>
                    </a:lnT>
                    <a:lnB>
                      <a:noFill/>
                    </a:lnB>
                  </a:tcPr>
                </a:tc>
              </a:tr>
              <a:tr h="252663">
                <a:tc>
                  <a:txBody>
                    <a:bodyPr/>
                    <a:lstStyle/>
                    <a:p>
                      <a:pPr algn="l" fontAlgn="b"/>
                      <a:r>
                        <a:rPr lang="en-US" sz="1800" b="1" i="0" u="none" strike="noStrike" dirty="0">
                          <a:solidFill>
                            <a:srgbClr val="C00000"/>
                          </a:solidFill>
                          <a:effectLst/>
                          <a:latin typeface="Calibri"/>
                        </a:rPr>
                        <a:t>Retail density</a:t>
                      </a:r>
                    </a:p>
                  </a:txBody>
                  <a:tcPr marL="9525" marR="9525" marT="9525" marB="0" anchor="b">
                    <a:lnL>
                      <a:noFill/>
                    </a:lnL>
                    <a:lnR>
                      <a:noFill/>
                    </a:lnR>
                    <a:lnT>
                      <a:noFill/>
                    </a:lnT>
                    <a:lnB>
                      <a:noFill/>
                    </a:lnB>
                  </a:tcPr>
                </a:tc>
                <a:tc>
                  <a:txBody>
                    <a:bodyPr/>
                    <a:lstStyle/>
                    <a:p>
                      <a:pPr algn="r" fontAlgn="b"/>
                      <a:r>
                        <a:rPr lang="en-US" sz="1800" b="1" i="0" u="none" strike="noStrike" dirty="0" smtClean="0">
                          <a:solidFill>
                            <a:srgbClr val="C00000"/>
                          </a:solidFill>
                          <a:effectLst/>
                          <a:latin typeface="Calibri"/>
                        </a:rPr>
                        <a:t>-0.00004</a:t>
                      </a:r>
                      <a:endParaRPr lang="en-US" sz="1800" b="1" i="0" u="none" strike="noStrike" dirty="0">
                        <a:solidFill>
                          <a:srgbClr val="C00000"/>
                        </a:solidFill>
                        <a:effectLst/>
                        <a:latin typeface="Calibri"/>
                      </a:endParaRP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-2.83</a:t>
                      </a:r>
                    </a:p>
                  </a:txBody>
                  <a:tcPr marL="9525" marR="9525" marT="9525" marB="0" anchor="b">
                    <a:lnL>
                      <a:noFill/>
                    </a:lnL>
                    <a:lnR>
                      <a:noFill/>
                    </a:lnR>
                    <a:lnT>
                      <a:noFill/>
                    </a:lnT>
                    <a:lnB>
                      <a:noFill/>
                    </a:lnB>
                  </a:tcPr>
                </a:tc>
              </a:tr>
              <a:tr h="252663">
                <a:tc>
                  <a:txBody>
                    <a:bodyPr/>
                    <a:lstStyle/>
                    <a:p>
                      <a:pPr algn="l" fontAlgn="b"/>
                      <a:r>
                        <a:rPr lang="en-US" sz="1800" b="1" i="0" u="none" strike="noStrike">
                          <a:solidFill>
                            <a:srgbClr val="009900"/>
                          </a:solidFill>
                          <a:effectLst/>
                          <a:latin typeface="Calibri"/>
                        </a:rPr>
                        <a:t>Industrial/ office/ other density</a:t>
                      </a:r>
                    </a:p>
                  </a:txBody>
                  <a:tcPr marL="9525" marR="9525" marT="9525" marB="0" anchor="b">
                    <a:lnL>
                      <a:noFill/>
                    </a:lnL>
                    <a:lnR>
                      <a:noFill/>
                    </a:lnR>
                    <a:lnT>
                      <a:noFill/>
                    </a:lnT>
                    <a:lnB>
                      <a:noFill/>
                    </a:lnB>
                  </a:tcPr>
                </a:tc>
                <a:tc>
                  <a:txBody>
                    <a:bodyPr/>
                    <a:lstStyle/>
                    <a:p>
                      <a:pPr algn="r" fontAlgn="b"/>
                      <a:r>
                        <a:rPr lang="en-US" sz="1800" b="1" i="0" u="none" strike="noStrike" dirty="0" smtClean="0">
                          <a:solidFill>
                            <a:srgbClr val="009900"/>
                          </a:solidFill>
                          <a:effectLst/>
                          <a:latin typeface="Calibri"/>
                        </a:rPr>
                        <a:t>0.00001</a:t>
                      </a:r>
                      <a:endParaRPr lang="en-US" sz="1800" b="1" i="0" u="none" strike="noStrike" dirty="0">
                        <a:solidFill>
                          <a:srgbClr val="009900"/>
                        </a:solidFill>
                        <a:effectLst/>
                        <a:latin typeface="Calibri"/>
                      </a:endParaRPr>
                    </a:p>
                  </a:txBody>
                  <a:tcPr marL="9525" marR="9525" marT="9525" marB="0" anchor="b">
                    <a:lnL>
                      <a:noFill/>
                    </a:lnL>
                    <a:lnR>
                      <a:noFill/>
                    </a:lnR>
                    <a:lnT>
                      <a:noFill/>
                    </a:lnT>
                    <a:lnB>
                      <a:noFill/>
                    </a:lnB>
                  </a:tcPr>
                </a:tc>
                <a:tc>
                  <a:txBody>
                    <a:bodyPr/>
                    <a:lstStyle/>
                    <a:p>
                      <a:pPr algn="r" fontAlgn="b"/>
                      <a:r>
                        <a:rPr lang="en-US" sz="1800" b="1" i="0" u="none" strike="noStrike" dirty="0">
                          <a:solidFill>
                            <a:srgbClr val="009900"/>
                          </a:solidFill>
                          <a:effectLst/>
                          <a:latin typeface="Calibri"/>
                        </a:rPr>
                        <a:t>5.06</a:t>
                      </a:r>
                    </a:p>
                  </a:txBody>
                  <a:tcPr marL="9525" marR="9525" marT="9525" marB="0" anchor="b">
                    <a:lnL>
                      <a:noFill/>
                    </a:lnL>
                    <a:lnR>
                      <a:noFill/>
                    </a:lnR>
                    <a:lnT>
                      <a:noFill/>
                    </a:lnT>
                    <a:lnB>
                      <a:noFill/>
                    </a:lnB>
                  </a:tcPr>
                </a:tc>
              </a:tr>
              <a:tr h="252663">
                <a:tc>
                  <a:txBody>
                    <a:bodyPr/>
                    <a:lstStyle/>
                    <a:p>
                      <a:pPr algn="l" fontAlgn="b"/>
                      <a:r>
                        <a:rPr lang="en-US" sz="1800" b="1" i="0" u="none" strike="noStrike" dirty="0" err="1">
                          <a:solidFill>
                            <a:srgbClr val="C00000"/>
                          </a:solidFill>
                          <a:effectLst/>
                          <a:latin typeface="Calibri"/>
                        </a:rPr>
                        <a:t>Hh</a:t>
                      </a:r>
                      <a:r>
                        <a:rPr lang="en-US" sz="1800" b="1" i="0" u="none" strike="noStrike" dirty="0">
                          <a:solidFill>
                            <a:srgbClr val="C00000"/>
                          </a:solidFill>
                          <a:effectLst/>
                          <a:latin typeface="Calibri"/>
                        </a:rPr>
                        <a:t> density</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-0.0002</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-12.06</a:t>
                      </a:r>
                    </a:p>
                  </a:txBody>
                  <a:tcPr marL="9525" marR="9525" marT="9525" marB="0" anchor="b">
                    <a:lnL>
                      <a:noFill/>
                    </a:lnL>
                    <a:lnR>
                      <a:noFill/>
                    </a:lnR>
                    <a:lnT>
                      <a:noFill/>
                    </a:lnT>
                    <a:lnB>
                      <a:noFill/>
                    </a:lnB>
                  </a:tcPr>
                </a:tc>
              </a:tr>
              <a:tr h="252663">
                <a:tc>
                  <a:txBody>
                    <a:bodyPr/>
                    <a:lstStyle/>
                    <a:p>
                      <a:pPr algn="l" fontAlgn="b"/>
                      <a:r>
                        <a:rPr lang="en-US" sz="1800" b="1" i="0" u="none" strike="noStrike">
                          <a:solidFill>
                            <a:srgbClr val="C00000"/>
                          </a:solidFill>
                          <a:effectLst/>
                          <a:latin typeface="Calibri"/>
                        </a:rPr>
                        <a:t>JOB_HH index in 20 minutes</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-0.2199</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-2.39</a:t>
                      </a:r>
                    </a:p>
                  </a:txBody>
                  <a:tcPr marL="9525" marR="9525" marT="9525" marB="0" anchor="b">
                    <a:lnL>
                      <a:noFill/>
                    </a:lnL>
                    <a:lnR>
                      <a:noFill/>
                    </a:lnR>
                    <a:lnT>
                      <a:noFill/>
                    </a:lnT>
                    <a:lnB>
                      <a:noFill/>
                    </a:lnB>
                  </a:tcPr>
                </a:tc>
              </a:tr>
              <a:tr h="252663">
                <a:tc>
                  <a:txBody>
                    <a:bodyPr/>
                    <a:lstStyle/>
                    <a:p>
                      <a:pPr algn="l" fontAlgn="b"/>
                      <a:r>
                        <a:rPr lang="en-US" sz="1800" b="1" i="0" u="none" strike="noStrike">
                          <a:solidFill>
                            <a:srgbClr val="C00000"/>
                          </a:solidFill>
                          <a:effectLst/>
                          <a:latin typeface="Calibri"/>
                        </a:rPr>
                        <a:t>Youngstown</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-0.2784</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-6.97</a:t>
                      </a:r>
                    </a:p>
                  </a:txBody>
                  <a:tcPr marL="9525" marR="9525" marT="9525" marB="0" anchor="b">
                    <a:lnL>
                      <a:noFill/>
                    </a:lnL>
                    <a:lnR>
                      <a:noFill/>
                    </a:lnR>
                    <a:lnT>
                      <a:noFill/>
                    </a:lnT>
                    <a:lnB>
                      <a:noFill/>
                    </a:lnB>
                  </a:tcPr>
                </a:tc>
              </a:tr>
              <a:tr h="252663">
                <a:tc>
                  <a:txBody>
                    <a:bodyPr/>
                    <a:lstStyle/>
                    <a:p>
                      <a:pPr algn="l" fontAlgn="b"/>
                      <a:r>
                        <a:rPr lang="en-US" sz="1800" b="1" i="0" u="none" strike="noStrike">
                          <a:solidFill>
                            <a:srgbClr val="C00000"/>
                          </a:solidFill>
                          <a:effectLst/>
                          <a:latin typeface="Calibri"/>
                        </a:rPr>
                        <a:t>Toledo</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-0.1916</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-5.04</a:t>
                      </a:r>
                    </a:p>
                  </a:txBody>
                  <a:tcPr marL="9525" marR="9525" marT="9525" marB="0" anchor="b">
                    <a:lnL>
                      <a:noFill/>
                    </a:lnL>
                    <a:lnR>
                      <a:noFill/>
                    </a:lnR>
                    <a:lnT>
                      <a:noFill/>
                    </a:lnT>
                    <a:lnB>
                      <a:noFill/>
                    </a:lnB>
                  </a:tcPr>
                </a:tc>
              </a:tr>
              <a:tr h="252663">
                <a:tc>
                  <a:txBody>
                    <a:bodyPr/>
                    <a:lstStyle/>
                    <a:p>
                      <a:pPr algn="l" fontAlgn="b"/>
                      <a:r>
                        <a:rPr lang="en-US" sz="1800" b="1" i="0" u="none" strike="noStrike">
                          <a:solidFill>
                            <a:srgbClr val="C00000"/>
                          </a:solidFill>
                          <a:effectLst/>
                          <a:latin typeface="Calibri"/>
                        </a:rPr>
                        <a:t>Steubenville</a:t>
                      </a:r>
                    </a:p>
                  </a:txBody>
                  <a:tcPr marL="9525" marR="9525" marT="9525" marB="0" anchor="b">
                    <a:lnL>
                      <a:noFill/>
                    </a:lnL>
                    <a:lnR>
                      <a:noFill/>
                    </a:lnR>
                    <a:lnT>
                      <a:noFill/>
                    </a:lnT>
                    <a:lnB>
                      <a:noFill/>
                    </a:lnB>
                  </a:tcPr>
                </a:tc>
                <a:tc>
                  <a:txBody>
                    <a:bodyPr/>
                    <a:lstStyle/>
                    <a:p>
                      <a:pPr algn="r" fontAlgn="b"/>
                      <a:r>
                        <a:rPr lang="en-US" sz="1800" b="1" i="0" u="none" strike="noStrike">
                          <a:solidFill>
                            <a:srgbClr val="C00000"/>
                          </a:solidFill>
                          <a:effectLst/>
                          <a:latin typeface="Calibri"/>
                        </a:rPr>
                        <a:t>-0.1199</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-1.92</a:t>
                      </a:r>
                    </a:p>
                  </a:txBody>
                  <a:tcPr marL="9525" marR="9525" marT="9525" marB="0" anchor="b">
                    <a:lnL>
                      <a:noFill/>
                    </a:lnL>
                    <a:lnR>
                      <a:noFill/>
                    </a:lnR>
                    <a:lnT>
                      <a:noFill/>
                    </a:lnT>
                    <a:lnB>
                      <a:noFill/>
                    </a:lnB>
                  </a:tcPr>
                </a:tc>
              </a:tr>
              <a:tr h="252663">
                <a:tc>
                  <a:txBody>
                    <a:bodyPr/>
                    <a:lstStyle/>
                    <a:p>
                      <a:pPr algn="l" fontAlgn="b"/>
                      <a:r>
                        <a:rPr lang="en-US" sz="1800" b="1" i="0" u="none" strike="noStrike">
                          <a:solidFill>
                            <a:srgbClr val="C00000"/>
                          </a:solidFill>
                          <a:effectLst/>
                          <a:latin typeface="Calibri"/>
                        </a:rPr>
                        <a:t>Springfield</a:t>
                      </a:r>
                    </a:p>
                  </a:txBody>
                  <a:tcPr marL="9525" marR="9525" marT="9525" marB="0" anchor="b">
                    <a:lnL>
                      <a:noFill/>
                    </a:lnL>
                    <a:lnR>
                      <a:noFill/>
                    </a:lnR>
                    <a:lnT>
                      <a:noFill/>
                    </a:lnT>
                    <a:lnB>
                      <a:noFill/>
                    </a:lnB>
                  </a:tcPr>
                </a:tc>
                <a:tc>
                  <a:txBody>
                    <a:bodyPr/>
                    <a:lstStyle/>
                    <a:p>
                      <a:pPr algn="r" fontAlgn="b"/>
                      <a:r>
                        <a:rPr lang="en-US" sz="1800" b="1" i="0" u="none" strike="noStrike">
                          <a:solidFill>
                            <a:srgbClr val="C00000"/>
                          </a:solidFill>
                          <a:effectLst/>
                          <a:latin typeface="Calibri"/>
                        </a:rPr>
                        <a:t>-0.1599</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-2.69</a:t>
                      </a:r>
                    </a:p>
                  </a:txBody>
                  <a:tcPr marL="9525" marR="9525" marT="9525" marB="0" anchor="b">
                    <a:lnL>
                      <a:noFill/>
                    </a:lnL>
                    <a:lnR>
                      <a:noFill/>
                    </a:lnR>
                    <a:lnT>
                      <a:noFill/>
                    </a:lnT>
                    <a:lnB>
                      <a:noFill/>
                    </a:lnB>
                  </a:tcPr>
                </a:tc>
              </a:tr>
              <a:tr h="252663">
                <a:tc>
                  <a:txBody>
                    <a:bodyPr/>
                    <a:lstStyle/>
                    <a:p>
                      <a:pPr algn="l" fontAlgn="b"/>
                      <a:r>
                        <a:rPr lang="en-US" sz="1800" b="1" i="0" u="none" strike="noStrike">
                          <a:solidFill>
                            <a:srgbClr val="C00000"/>
                          </a:solidFill>
                          <a:effectLst/>
                          <a:latin typeface="Calibri"/>
                        </a:rPr>
                        <a:t>Rural</a:t>
                      </a:r>
                    </a:p>
                  </a:txBody>
                  <a:tcPr marL="9525" marR="9525" marT="9525" marB="0" anchor="b">
                    <a:lnL>
                      <a:noFill/>
                    </a:lnL>
                    <a:lnR>
                      <a:noFill/>
                    </a:lnR>
                    <a:lnT>
                      <a:noFill/>
                    </a:lnT>
                    <a:lnB>
                      <a:noFill/>
                    </a:lnB>
                  </a:tcPr>
                </a:tc>
                <a:tc>
                  <a:txBody>
                    <a:bodyPr/>
                    <a:lstStyle/>
                    <a:p>
                      <a:pPr algn="r" fontAlgn="b"/>
                      <a:r>
                        <a:rPr lang="en-US" sz="1800" b="1" i="0" u="none" strike="noStrike">
                          <a:solidFill>
                            <a:srgbClr val="C00000"/>
                          </a:solidFill>
                          <a:effectLst/>
                          <a:latin typeface="Calibri"/>
                        </a:rPr>
                        <a:t>-0.1631</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-6.52</a:t>
                      </a:r>
                    </a:p>
                  </a:txBody>
                  <a:tcPr marL="9525" marR="9525" marT="9525" marB="0" anchor="b">
                    <a:lnL>
                      <a:noFill/>
                    </a:lnL>
                    <a:lnR>
                      <a:noFill/>
                    </a:lnR>
                    <a:lnT>
                      <a:noFill/>
                    </a:lnT>
                    <a:lnB>
                      <a:noFill/>
                    </a:lnB>
                  </a:tcPr>
                </a:tc>
              </a:tr>
              <a:tr h="252663">
                <a:tc>
                  <a:txBody>
                    <a:bodyPr/>
                    <a:lstStyle/>
                    <a:p>
                      <a:pPr algn="l" fontAlgn="b"/>
                      <a:r>
                        <a:rPr lang="en-US" sz="1800" b="1" i="0" u="none" strike="noStrike">
                          <a:solidFill>
                            <a:srgbClr val="C00000"/>
                          </a:solidFill>
                          <a:effectLst/>
                          <a:latin typeface="Calibri"/>
                        </a:rPr>
                        <a:t>Mansfield</a:t>
                      </a:r>
                    </a:p>
                  </a:txBody>
                  <a:tcPr marL="9525" marR="9525" marT="9525" marB="0" anchor="b">
                    <a:lnL>
                      <a:noFill/>
                    </a:lnL>
                    <a:lnR>
                      <a:noFill/>
                    </a:lnR>
                    <a:lnT>
                      <a:noFill/>
                    </a:lnT>
                    <a:lnB>
                      <a:noFill/>
                    </a:lnB>
                  </a:tcPr>
                </a:tc>
                <a:tc>
                  <a:txBody>
                    <a:bodyPr/>
                    <a:lstStyle/>
                    <a:p>
                      <a:pPr algn="r" fontAlgn="b"/>
                      <a:r>
                        <a:rPr lang="en-US" sz="1800" b="1" i="0" u="none" strike="noStrike">
                          <a:solidFill>
                            <a:srgbClr val="C00000"/>
                          </a:solidFill>
                          <a:effectLst/>
                          <a:latin typeface="Calibri"/>
                        </a:rPr>
                        <a:t>-0.2107</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-3.48</a:t>
                      </a:r>
                    </a:p>
                  </a:txBody>
                  <a:tcPr marL="9525" marR="9525" marT="9525" marB="0" anchor="b">
                    <a:lnL>
                      <a:noFill/>
                    </a:lnL>
                    <a:lnR>
                      <a:noFill/>
                    </a:lnR>
                    <a:lnT>
                      <a:noFill/>
                    </a:lnT>
                    <a:lnB>
                      <a:noFill/>
                    </a:lnB>
                  </a:tcPr>
                </a:tc>
              </a:tr>
              <a:tr h="252663">
                <a:tc>
                  <a:txBody>
                    <a:bodyPr/>
                    <a:lstStyle/>
                    <a:p>
                      <a:pPr algn="l" fontAlgn="b"/>
                      <a:r>
                        <a:rPr lang="en-US" sz="1800" b="1" i="0" u="none" strike="noStrike">
                          <a:solidFill>
                            <a:srgbClr val="C00000"/>
                          </a:solidFill>
                          <a:effectLst/>
                          <a:latin typeface="Calibri"/>
                        </a:rPr>
                        <a:t>Lima</a:t>
                      </a:r>
                    </a:p>
                  </a:txBody>
                  <a:tcPr marL="9525" marR="9525" marT="9525" marB="0" anchor="b">
                    <a:lnL>
                      <a:noFill/>
                    </a:lnL>
                    <a:lnR>
                      <a:noFill/>
                    </a:lnR>
                    <a:lnT>
                      <a:noFill/>
                    </a:lnT>
                    <a:lnB>
                      <a:noFill/>
                    </a:lnB>
                  </a:tcPr>
                </a:tc>
                <a:tc>
                  <a:txBody>
                    <a:bodyPr/>
                    <a:lstStyle/>
                    <a:p>
                      <a:pPr algn="r" fontAlgn="b"/>
                      <a:r>
                        <a:rPr lang="en-US" sz="1800" b="1" i="0" u="none" strike="noStrike">
                          <a:solidFill>
                            <a:srgbClr val="C00000"/>
                          </a:solidFill>
                          <a:effectLst/>
                          <a:latin typeface="Calibri"/>
                        </a:rPr>
                        <a:t>-0.1887</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-2.75</a:t>
                      </a:r>
                    </a:p>
                  </a:txBody>
                  <a:tcPr marL="9525" marR="9525" marT="9525" marB="0" anchor="b">
                    <a:lnL>
                      <a:noFill/>
                    </a:lnL>
                    <a:lnR>
                      <a:noFill/>
                    </a:lnR>
                    <a:lnT>
                      <a:noFill/>
                    </a:lnT>
                    <a:lnB>
                      <a:noFill/>
                    </a:lnB>
                  </a:tcPr>
                </a:tc>
              </a:tr>
              <a:tr h="252663">
                <a:tc>
                  <a:txBody>
                    <a:bodyPr/>
                    <a:lstStyle/>
                    <a:p>
                      <a:pPr algn="l" fontAlgn="b"/>
                      <a:r>
                        <a:rPr lang="en-US" sz="1800" b="1" i="0" u="none" strike="noStrike">
                          <a:solidFill>
                            <a:srgbClr val="C00000"/>
                          </a:solidFill>
                          <a:effectLst/>
                          <a:latin typeface="Calibri"/>
                        </a:rPr>
                        <a:t>Dayton</a:t>
                      </a:r>
                    </a:p>
                  </a:txBody>
                  <a:tcPr marL="9525" marR="9525" marT="9525" marB="0" anchor="b">
                    <a:lnL>
                      <a:noFill/>
                    </a:lnL>
                    <a:lnR>
                      <a:noFill/>
                    </a:lnR>
                    <a:lnT>
                      <a:noFill/>
                    </a:lnT>
                    <a:lnB>
                      <a:noFill/>
                    </a:lnB>
                  </a:tcPr>
                </a:tc>
                <a:tc>
                  <a:txBody>
                    <a:bodyPr/>
                    <a:lstStyle/>
                    <a:p>
                      <a:pPr algn="r" fontAlgn="b"/>
                      <a:r>
                        <a:rPr lang="en-US" sz="1800" b="1" i="0" u="none" strike="noStrike">
                          <a:solidFill>
                            <a:srgbClr val="C00000"/>
                          </a:solidFill>
                          <a:effectLst/>
                          <a:latin typeface="Calibri"/>
                        </a:rPr>
                        <a:t>-0.0954</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-3.1</a:t>
                      </a:r>
                    </a:p>
                  </a:txBody>
                  <a:tcPr marL="9525" marR="9525" marT="9525" marB="0" anchor="b">
                    <a:lnL>
                      <a:noFill/>
                    </a:lnL>
                    <a:lnR>
                      <a:noFill/>
                    </a:lnR>
                    <a:lnT>
                      <a:noFill/>
                    </a:lnT>
                    <a:lnB>
                      <a:noFill/>
                    </a:lnB>
                  </a:tcPr>
                </a:tc>
              </a:tr>
              <a:tr h="252663">
                <a:tc>
                  <a:txBody>
                    <a:bodyPr/>
                    <a:lstStyle/>
                    <a:p>
                      <a:pPr algn="l" fontAlgn="b"/>
                      <a:r>
                        <a:rPr lang="en-US" sz="1800" b="1" i="0" u="none" strike="noStrike">
                          <a:solidFill>
                            <a:srgbClr val="C00000"/>
                          </a:solidFill>
                          <a:effectLst/>
                          <a:latin typeface="Calibri"/>
                        </a:rPr>
                        <a:t>Canton</a:t>
                      </a:r>
                    </a:p>
                  </a:txBody>
                  <a:tcPr marL="9525" marR="9525" marT="9525" marB="0" anchor="b">
                    <a:lnL>
                      <a:noFill/>
                    </a:lnL>
                    <a:lnR>
                      <a:noFill/>
                    </a:lnR>
                    <a:lnT>
                      <a:noFill/>
                    </a:lnT>
                    <a:lnB>
                      <a:noFill/>
                    </a:lnB>
                  </a:tcPr>
                </a:tc>
                <a:tc>
                  <a:txBody>
                    <a:bodyPr/>
                    <a:lstStyle/>
                    <a:p>
                      <a:pPr algn="r" fontAlgn="b"/>
                      <a:r>
                        <a:rPr lang="en-US" sz="1800" b="1" i="0" u="none" strike="noStrike">
                          <a:solidFill>
                            <a:srgbClr val="C00000"/>
                          </a:solidFill>
                          <a:effectLst/>
                          <a:latin typeface="Calibri"/>
                        </a:rPr>
                        <a:t>-0.2343</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-5.44</a:t>
                      </a:r>
                    </a:p>
                  </a:txBody>
                  <a:tcPr marL="9525" marR="9525" marT="9525" marB="0" anchor="b">
                    <a:lnL>
                      <a:noFill/>
                    </a:lnL>
                    <a:lnR>
                      <a:noFill/>
                    </a:lnR>
                    <a:lnT>
                      <a:noFill/>
                    </a:lnT>
                    <a:lnB>
                      <a:noFill/>
                    </a:lnB>
                  </a:tcPr>
                </a:tc>
              </a:tr>
              <a:tr h="252663">
                <a:tc>
                  <a:txBody>
                    <a:bodyPr/>
                    <a:lstStyle/>
                    <a:p>
                      <a:pPr algn="l" fontAlgn="b"/>
                      <a:r>
                        <a:rPr lang="en-US" sz="1800" b="1" i="0" u="none" strike="noStrike">
                          <a:solidFill>
                            <a:srgbClr val="C00000"/>
                          </a:solidFill>
                          <a:effectLst/>
                          <a:latin typeface="Calibri"/>
                        </a:rPr>
                        <a:t>Akron</a:t>
                      </a:r>
                    </a:p>
                  </a:txBody>
                  <a:tcPr marL="9525" marR="9525" marT="9525" marB="0" anchor="b">
                    <a:lnL>
                      <a:noFill/>
                    </a:lnL>
                    <a:lnR>
                      <a:noFill/>
                    </a:lnR>
                    <a:lnT>
                      <a:noFill/>
                    </a:lnT>
                    <a:lnB>
                      <a:noFill/>
                    </a:lnB>
                  </a:tcPr>
                </a:tc>
                <a:tc>
                  <a:txBody>
                    <a:bodyPr/>
                    <a:lstStyle/>
                    <a:p>
                      <a:pPr algn="r" fontAlgn="b"/>
                      <a:r>
                        <a:rPr lang="en-US" sz="1800" b="1" i="0" u="none" strike="noStrike">
                          <a:solidFill>
                            <a:srgbClr val="C00000"/>
                          </a:solidFill>
                          <a:effectLst/>
                          <a:latin typeface="Calibri"/>
                        </a:rPr>
                        <a:t>-0.0561</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C00000"/>
                          </a:solidFill>
                          <a:effectLst/>
                          <a:latin typeface="Calibri"/>
                        </a:rPr>
                        <a:t>-1.6</a:t>
                      </a:r>
                    </a:p>
                  </a:txBody>
                  <a:tcPr marL="9525" marR="9525" marT="9525" marB="0" anchor="b">
                    <a:lnL>
                      <a:noFill/>
                    </a:lnL>
                    <a:lnR>
                      <a:noFill/>
                    </a:lnR>
                    <a:lnT>
                      <a:noFill/>
                    </a:lnT>
                    <a:lnB>
                      <a:noFill/>
                    </a:lnB>
                  </a:tcPr>
                </a:tc>
              </a:tr>
              <a:tr h="252663">
                <a:tc>
                  <a:txBody>
                    <a:bodyPr/>
                    <a:lstStyle/>
                    <a:p>
                      <a:pPr algn="l" fontAlgn="b"/>
                      <a:r>
                        <a:rPr lang="en-US" sz="1800" b="0" i="0" u="none" strike="noStrike">
                          <a:solidFill>
                            <a:srgbClr val="000000"/>
                          </a:solidFill>
                          <a:effectLst/>
                          <a:latin typeface="Calibri"/>
                        </a:rPr>
                        <a:t>Constant</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a:rPr>
                        <a:t>1.6279</a:t>
                      </a:r>
                    </a:p>
                  </a:txBody>
                  <a:tcPr marL="9525" marR="9525" marT="9525" marB="0" anchor="b">
                    <a:lnL>
                      <a:noFill/>
                    </a:lnL>
                    <a:lnR>
                      <a:noFill/>
                    </a:lnR>
                    <a:lnT>
                      <a:noFill/>
                    </a:lnT>
                    <a:lnB>
                      <a:noFill/>
                    </a:lnB>
                  </a:tcPr>
                </a:tc>
                <a:tc>
                  <a:txBody>
                    <a:bodyPr/>
                    <a:lstStyle/>
                    <a:p>
                      <a:pPr algn="r" fontAlgn="b"/>
                      <a:r>
                        <a:rPr lang="en-US" sz="1800" b="0" i="0" u="none" strike="noStrike" dirty="0">
                          <a:solidFill>
                            <a:srgbClr val="000000"/>
                          </a:solidFill>
                          <a:effectLst/>
                          <a:latin typeface="Calibri"/>
                        </a:rPr>
                        <a:t>13.26</a:t>
                      </a:r>
                    </a:p>
                  </a:txBody>
                  <a:tcPr marL="9525" marR="9525" marT="9525" marB="0" anchor="b">
                    <a:lnL>
                      <a:noFill/>
                    </a:lnL>
                    <a:lnR>
                      <a:noFill/>
                    </a:lnR>
                    <a:lnT>
                      <a:noFill/>
                    </a:lnT>
                    <a:lnB>
                      <a:noFill/>
                    </a:lnB>
                  </a:tcPr>
                </a:tc>
              </a:tr>
            </a:tbl>
          </a:graphicData>
        </a:graphic>
      </p:graphicFrame>
      <p:sp>
        <p:nvSpPr>
          <p:cNvPr id="4" name="Slide Number Placeholder 3"/>
          <p:cNvSpPr>
            <a:spLocks noGrp="1"/>
          </p:cNvSpPr>
          <p:nvPr>
            <p:ph type="sldNum" sz="quarter" idx="12"/>
          </p:nvPr>
        </p:nvSpPr>
        <p:spPr/>
        <p:txBody>
          <a:bodyPr/>
          <a:lstStyle/>
          <a:p>
            <a:fld id="{B0404BA9-CA58-4016-8D37-1FADB575C55F}" type="slidenum">
              <a:rPr lang="en-US" altLang="en-US" smtClean="0"/>
              <a:pPr/>
              <a:t>10</a:t>
            </a:fld>
            <a:endParaRPr lang="en-US" altLang="en-US"/>
          </a:p>
        </p:txBody>
      </p:sp>
      <p:sp>
        <p:nvSpPr>
          <p:cNvPr id="6" name="TextBox 5"/>
          <p:cNvSpPr txBox="1"/>
          <p:nvPr/>
        </p:nvSpPr>
        <p:spPr>
          <a:xfrm>
            <a:off x="6869405" y="5638800"/>
            <a:ext cx="1917513" cy="646331"/>
          </a:xfrm>
          <a:prstGeom prst="rect">
            <a:avLst/>
          </a:prstGeom>
          <a:noFill/>
        </p:spPr>
        <p:txBody>
          <a:bodyPr wrap="none" rtlCol="0">
            <a:spAutoFit/>
          </a:bodyPr>
          <a:lstStyle/>
          <a:p>
            <a:r>
              <a:rPr lang="en-US" i="1" dirty="0" smtClean="0"/>
              <a:t>N= 2878, </a:t>
            </a:r>
          </a:p>
          <a:p>
            <a:r>
              <a:rPr lang="en-US" i="1" dirty="0" smtClean="0"/>
              <a:t>Adjusted R</a:t>
            </a:r>
            <a:r>
              <a:rPr lang="en-US" i="1" baseline="30000" dirty="0" smtClean="0"/>
              <a:t>2</a:t>
            </a:r>
            <a:r>
              <a:rPr lang="en-US" i="1" dirty="0" smtClean="0"/>
              <a:t>= 0.2</a:t>
            </a:r>
            <a:endParaRPr lang="en-US" i="1" dirty="0"/>
          </a:p>
        </p:txBody>
      </p:sp>
      <p:sp>
        <p:nvSpPr>
          <p:cNvPr id="7" name="Up Arrow 6"/>
          <p:cNvSpPr/>
          <p:nvPr/>
        </p:nvSpPr>
        <p:spPr>
          <a:xfrm>
            <a:off x="7201674" y="1371600"/>
            <a:ext cx="484632" cy="978408"/>
          </a:xfrm>
          <a:prstGeom prst="up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Up Arrow 7"/>
          <p:cNvSpPr/>
          <p:nvPr/>
        </p:nvSpPr>
        <p:spPr>
          <a:xfrm rot="10800000">
            <a:off x="7818313" y="1371600"/>
            <a:ext cx="484632" cy="978408"/>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7319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 Allocation Model</a:t>
            </a:r>
            <a:endParaRPr lang="en-US" dirty="0"/>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30015487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Based on MORPC Model</a:t>
            </a:r>
            <a:endParaRPr lang="en-US" dirty="0"/>
          </a:p>
        </p:txBody>
      </p:sp>
      <p:sp>
        <p:nvSpPr>
          <p:cNvPr id="3" name="Content Placeholder 2"/>
          <p:cNvSpPr>
            <a:spLocks noGrp="1"/>
          </p:cNvSpPr>
          <p:nvPr>
            <p:ph idx="1"/>
          </p:nvPr>
        </p:nvSpPr>
        <p:spPr/>
        <p:txBody>
          <a:bodyPr/>
          <a:lstStyle/>
          <a:p>
            <a:r>
              <a:rPr lang="en-US" sz="2800" dirty="0" smtClean="0"/>
              <a:t>Allocate population and employment to parts of seven county region</a:t>
            </a:r>
          </a:p>
          <a:p>
            <a:pPr lvl="1"/>
            <a:r>
              <a:rPr lang="en-US" sz="2400" dirty="0" smtClean="0"/>
              <a:t>Region divided into 40 acre cells</a:t>
            </a:r>
          </a:p>
          <a:p>
            <a:pPr lvl="1"/>
            <a:r>
              <a:rPr lang="en-US" sz="2400" dirty="0" smtClean="0"/>
              <a:t>Cells characterized by current land use and factors that would influence future development</a:t>
            </a:r>
          </a:p>
          <a:p>
            <a:pPr lvl="1"/>
            <a:r>
              <a:rPr lang="en-US" sz="2400" dirty="0" smtClean="0"/>
              <a:t>Factors used to create score that dictates which cells would develop first</a:t>
            </a:r>
          </a:p>
          <a:p>
            <a:pPr lvl="1"/>
            <a:r>
              <a:rPr lang="en-US" sz="2400" dirty="0" smtClean="0"/>
              <a:t>Development capped by regional growth control forecast</a:t>
            </a:r>
            <a:endParaRPr lang="en-US" sz="2400" dirty="0"/>
          </a:p>
        </p:txBody>
      </p:sp>
    </p:spTree>
    <p:extLst>
      <p:ext uri="{BB962C8B-B14F-4D97-AF65-F5344CB8AC3E}">
        <p14:creationId xmlns:p14="http://schemas.microsoft.com/office/powerpoint/2010/main" val="39057783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3384350" y="6260017"/>
            <a:ext cx="2308035" cy="429930"/>
          </a:xfrm>
          <a:prstGeom prst="rect">
            <a:avLst/>
          </a:prstGeom>
          <a:solidFill>
            <a:schemeClr val="accent2">
              <a:lumMod val="40000"/>
              <a:lumOff val="60000"/>
            </a:schemeClr>
          </a:solidFill>
        </p:spPr>
        <p:style>
          <a:lnRef idx="1">
            <a:schemeClr val="accent3"/>
          </a:lnRef>
          <a:fillRef idx="2">
            <a:schemeClr val="accent3"/>
          </a:fillRef>
          <a:effectRef idx="1">
            <a:schemeClr val="accent3"/>
          </a:effectRef>
          <a:fontRef idx="minor">
            <a:schemeClr val="dk1"/>
          </a:fontRef>
        </p:style>
        <p:txBody>
          <a:bodyPr rtlCol="0" anchor="b"/>
          <a:lstStyle/>
          <a:p>
            <a:pPr algn="r"/>
            <a:r>
              <a:rPr lang="en-US" sz="1200" i="1" dirty="0" err="1" smtClean="0">
                <a:effectLst>
                  <a:outerShdw blurRad="38100" dist="38100" dir="2700000" algn="tl">
                    <a:srgbClr val="000000">
                      <a:alpha val="43137"/>
                    </a:srgbClr>
                  </a:outerShdw>
                </a:effectLst>
              </a:rPr>
              <a:t>ToTAZ.s</a:t>
            </a:r>
            <a:endParaRPr lang="en-US" sz="1200" i="1" dirty="0">
              <a:effectLst>
                <a:outerShdw blurRad="38100" dist="38100" dir="2700000" algn="tl">
                  <a:srgbClr val="000000">
                    <a:alpha val="43137"/>
                  </a:srgbClr>
                </a:outerShdw>
              </a:effectLst>
            </a:endParaRPr>
          </a:p>
        </p:txBody>
      </p:sp>
      <p:sp>
        <p:nvSpPr>
          <p:cNvPr id="160" name="Rectangle 159"/>
          <p:cNvSpPr/>
          <p:nvPr/>
        </p:nvSpPr>
        <p:spPr>
          <a:xfrm>
            <a:off x="73659" y="1553258"/>
            <a:ext cx="7345965" cy="4181726"/>
          </a:xfrm>
          <a:prstGeom prst="rect">
            <a:avLst/>
          </a:prstGeom>
          <a:gradFill>
            <a:gsLst>
              <a:gs pos="0">
                <a:srgbClr val="FF99FF"/>
              </a:gs>
              <a:gs pos="100000">
                <a:srgbClr val="FFCCFF"/>
              </a:gs>
            </a:gsLst>
          </a:gradFill>
        </p:spPr>
        <p:style>
          <a:lnRef idx="1">
            <a:schemeClr val="accent3"/>
          </a:lnRef>
          <a:fillRef idx="2">
            <a:schemeClr val="accent3"/>
          </a:fillRef>
          <a:effectRef idx="1">
            <a:schemeClr val="accent3"/>
          </a:effectRef>
          <a:fontRef idx="minor">
            <a:schemeClr val="dk1"/>
          </a:fontRef>
        </p:style>
        <p:txBody>
          <a:bodyPr rtlCol="0" anchor="t"/>
          <a:lstStyle/>
          <a:p>
            <a:pPr algn="r"/>
            <a:r>
              <a:rPr lang="en-US" sz="1200" i="1" dirty="0" err="1" smtClean="0">
                <a:effectLst>
                  <a:outerShdw blurRad="38100" dist="38100" dir="2700000" algn="tl">
                    <a:srgbClr val="000000">
                      <a:alpha val="43137"/>
                    </a:srgbClr>
                  </a:outerShdw>
                </a:effectLst>
              </a:rPr>
              <a:t>assignment.s</a:t>
            </a:r>
            <a:endParaRPr lang="en-US" sz="1400" i="1" dirty="0">
              <a:effectLst>
                <a:outerShdw blurRad="38100" dist="38100" dir="2700000" algn="tl">
                  <a:srgbClr val="000000">
                    <a:alpha val="43137"/>
                  </a:srgbClr>
                </a:outerShdw>
              </a:effectLst>
            </a:endParaRPr>
          </a:p>
        </p:txBody>
      </p:sp>
      <p:sp>
        <p:nvSpPr>
          <p:cNvPr id="21" name="Flowchart: Data 20"/>
          <p:cNvSpPr/>
          <p:nvPr/>
        </p:nvSpPr>
        <p:spPr>
          <a:xfrm>
            <a:off x="3504087" y="628162"/>
            <a:ext cx="2105313" cy="571854"/>
          </a:xfrm>
          <a:prstGeom prst="flowChartInputOutput">
            <a:avLst/>
          </a:prstGeom>
          <a:gradFill>
            <a:gsLst>
              <a:gs pos="11000">
                <a:srgbClr val="66FFCC"/>
              </a:gs>
              <a:gs pos="100000">
                <a:srgbClr val="F0EBD5"/>
              </a:gs>
              <a:gs pos="100000">
                <a:srgbClr val="D1C39F"/>
              </a:gs>
            </a:gsLst>
            <a:lin ang="16200000" scaled="0"/>
          </a:gradFill>
          <a:ln w="76200">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dirty="0" err="1" smtClean="0"/>
              <a:t>buildout</a:t>
            </a:r>
            <a:r>
              <a:rPr lang="en-US" sz="1200" dirty="0" smtClean="0"/>
              <a:t> rate for each land use type</a:t>
            </a:r>
            <a:endParaRPr lang="en-US" sz="1200" dirty="0"/>
          </a:p>
        </p:txBody>
      </p:sp>
      <p:sp>
        <p:nvSpPr>
          <p:cNvPr id="23" name="Flowchart: Process 22"/>
          <p:cNvSpPr/>
          <p:nvPr/>
        </p:nvSpPr>
        <p:spPr>
          <a:xfrm>
            <a:off x="3485468" y="1329863"/>
            <a:ext cx="2105313" cy="257443"/>
          </a:xfrm>
          <a:prstGeom prst="flowChartProcess">
            <a:avLst/>
          </a:prstGeom>
          <a:gradFill>
            <a:gsLst>
              <a:gs pos="11000">
                <a:srgbClr val="66FFCC"/>
              </a:gs>
              <a:gs pos="100000">
                <a:srgbClr val="F0EBD5"/>
              </a:gs>
              <a:gs pos="100000">
                <a:srgbClr val="D1C39F"/>
              </a:gs>
            </a:gsLst>
            <a:lin ang="16200000" scaled="0"/>
          </a:gra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solidFill>
                  <a:schemeClr val="tx1"/>
                </a:solidFill>
              </a:rPr>
              <a:t>Projecting “Full Built” </a:t>
            </a:r>
            <a:r>
              <a:rPr lang="en-US" sz="1200" dirty="0" err="1" smtClean="0">
                <a:solidFill>
                  <a:schemeClr val="tx1"/>
                </a:solidFill>
              </a:rPr>
              <a:t>HH&amp;Job</a:t>
            </a:r>
            <a:endParaRPr lang="en-US" sz="1200" dirty="0">
              <a:solidFill>
                <a:schemeClr val="tx1"/>
              </a:solidFill>
            </a:endParaRPr>
          </a:p>
        </p:txBody>
      </p:sp>
      <p:sp>
        <p:nvSpPr>
          <p:cNvPr id="24" name="Flowchart: Process 23"/>
          <p:cNvSpPr/>
          <p:nvPr/>
        </p:nvSpPr>
        <p:spPr>
          <a:xfrm>
            <a:off x="3504087" y="2252870"/>
            <a:ext cx="2105313" cy="677385"/>
          </a:xfrm>
          <a:prstGeom prst="flowChartProcess">
            <a:avLst/>
          </a:prstGeom>
          <a:gradFill>
            <a:gsLst>
              <a:gs pos="11000">
                <a:srgbClr val="66FFCC"/>
              </a:gs>
              <a:gs pos="100000">
                <a:srgbClr val="F0EBD5"/>
              </a:gs>
              <a:gs pos="100000">
                <a:srgbClr val="D1C39F"/>
              </a:gs>
            </a:gsLst>
            <a:lin ang="16200000" scaled="0"/>
          </a:gra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solidFill>
                  <a:schemeClr val="tx1"/>
                </a:solidFill>
              </a:rPr>
              <a:t>Apply damping factors to get weighted </a:t>
            </a:r>
            <a:r>
              <a:rPr lang="en-US" sz="1200" dirty="0" err="1" smtClean="0">
                <a:solidFill>
                  <a:schemeClr val="tx1"/>
                </a:solidFill>
              </a:rPr>
              <a:t>HH&amp;Job</a:t>
            </a:r>
            <a:r>
              <a:rPr lang="en-US" sz="1200" dirty="0" smtClean="0">
                <a:solidFill>
                  <a:schemeClr val="tx1"/>
                </a:solidFill>
              </a:rPr>
              <a:t> between Base year and projected “Full Built” </a:t>
            </a:r>
            <a:endParaRPr lang="en-US" sz="1200" dirty="0">
              <a:solidFill>
                <a:schemeClr val="tx1"/>
              </a:solidFill>
            </a:endParaRPr>
          </a:p>
        </p:txBody>
      </p:sp>
      <p:sp>
        <p:nvSpPr>
          <p:cNvPr id="25" name="Flowchart: Decision 24"/>
          <p:cNvSpPr/>
          <p:nvPr/>
        </p:nvSpPr>
        <p:spPr>
          <a:xfrm>
            <a:off x="3504088" y="1730350"/>
            <a:ext cx="2105313" cy="430788"/>
          </a:xfrm>
          <a:prstGeom prst="flowChartDecision">
            <a:avLst/>
          </a:prstGeom>
          <a:gradFill>
            <a:gsLst>
              <a:gs pos="11000">
                <a:srgbClr val="66FFCC"/>
              </a:gs>
              <a:gs pos="100000">
                <a:srgbClr val="F0EBD5"/>
              </a:gs>
              <a:gs pos="100000">
                <a:srgbClr val="D1C39F"/>
              </a:gs>
            </a:gsLst>
            <a:lin ang="16200000" scaled="0"/>
          </a:gra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solidFill>
                  <a:schemeClr val="tx1"/>
                </a:solidFill>
              </a:rPr>
              <a:t>Base year </a:t>
            </a:r>
            <a:r>
              <a:rPr lang="en-US" sz="1200" dirty="0" err="1" smtClean="0">
                <a:solidFill>
                  <a:schemeClr val="tx1"/>
                </a:solidFill>
              </a:rPr>
              <a:t>HH&amp;Job</a:t>
            </a:r>
            <a:r>
              <a:rPr lang="en-US" sz="1200" dirty="0" smtClean="0">
                <a:solidFill>
                  <a:schemeClr val="tx1"/>
                </a:solidFill>
              </a:rPr>
              <a:t> &gt; “Full Built” </a:t>
            </a:r>
            <a:endParaRPr lang="en-US" sz="1200" dirty="0">
              <a:solidFill>
                <a:schemeClr val="tx1"/>
              </a:solidFill>
            </a:endParaRPr>
          </a:p>
        </p:txBody>
      </p:sp>
      <p:sp>
        <p:nvSpPr>
          <p:cNvPr id="26" name="Flowchart: Process 25"/>
          <p:cNvSpPr/>
          <p:nvPr/>
        </p:nvSpPr>
        <p:spPr>
          <a:xfrm>
            <a:off x="5792470" y="1971013"/>
            <a:ext cx="1525590" cy="684408"/>
          </a:xfrm>
          <a:prstGeom prst="flowChartProcess">
            <a:avLst/>
          </a:prstGeom>
          <a:gradFill>
            <a:gsLst>
              <a:gs pos="11000">
                <a:srgbClr val="66FFCC"/>
              </a:gs>
              <a:gs pos="100000">
                <a:srgbClr val="F0EBD5"/>
              </a:gs>
              <a:gs pos="100000">
                <a:srgbClr val="D1C39F"/>
              </a:gs>
            </a:gsLst>
            <a:lin ang="16200000" scaled="0"/>
          </a:gra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solidFill>
                  <a:schemeClr val="tx1"/>
                </a:solidFill>
              </a:rPr>
              <a:t>Use Base year </a:t>
            </a:r>
            <a:r>
              <a:rPr lang="en-US" sz="1200" dirty="0" err="1" smtClean="0">
                <a:solidFill>
                  <a:schemeClr val="tx1"/>
                </a:solidFill>
              </a:rPr>
              <a:t>HH&amp;Job</a:t>
            </a:r>
            <a:r>
              <a:rPr lang="en-US" sz="1200" dirty="0" smtClean="0">
                <a:solidFill>
                  <a:schemeClr val="tx1"/>
                </a:solidFill>
              </a:rPr>
              <a:t> instead of projected “Full Built” </a:t>
            </a:r>
            <a:endParaRPr lang="en-US" sz="1200" dirty="0">
              <a:solidFill>
                <a:schemeClr val="tx1"/>
              </a:solidFill>
            </a:endParaRPr>
          </a:p>
        </p:txBody>
      </p:sp>
      <p:sp>
        <p:nvSpPr>
          <p:cNvPr id="28" name="Flowchart: Process 27">
            <a:hlinkClick r:id="" action="ppaction://noaction"/>
          </p:cNvPr>
          <p:cNvSpPr/>
          <p:nvPr/>
        </p:nvSpPr>
        <p:spPr>
          <a:xfrm>
            <a:off x="5792470" y="3325550"/>
            <a:ext cx="1525590" cy="638933"/>
          </a:xfrm>
          <a:prstGeom prst="flowChartProcess">
            <a:avLst/>
          </a:prstGeom>
          <a:gradFill>
            <a:gsLst>
              <a:gs pos="11000">
                <a:srgbClr val="66FFCC"/>
              </a:gs>
              <a:gs pos="100000">
                <a:srgbClr val="F0EBD5"/>
              </a:gs>
              <a:gs pos="100000">
                <a:srgbClr val="D1C39F"/>
              </a:gs>
            </a:gsLst>
            <a:lin ang="16200000" scaled="0"/>
          </a:gra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solidFill>
                  <a:schemeClr val="tx1"/>
                </a:solidFill>
              </a:rPr>
              <a:t>Deciding develop potential for each grid</a:t>
            </a:r>
            <a:endParaRPr lang="en-US" sz="1200" dirty="0">
              <a:solidFill>
                <a:schemeClr val="tx1"/>
              </a:solidFill>
            </a:endParaRPr>
          </a:p>
        </p:txBody>
      </p:sp>
      <p:cxnSp>
        <p:nvCxnSpPr>
          <p:cNvPr id="29" name="Straight Arrow Connector 28"/>
          <p:cNvCxnSpPr>
            <a:stCxn id="21" idx="4"/>
            <a:endCxn id="23" idx="0"/>
          </p:cNvCxnSpPr>
          <p:nvPr/>
        </p:nvCxnSpPr>
        <p:spPr>
          <a:xfrm flipH="1">
            <a:off x="4538125" y="1200016"/>
            <a:ext cx="18619" cy="1298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23" idx="2"/>
            <a:endCxn id="25" idx="0"/>
          </p:cNvCxnSpPr>
          <p:nvPr/>
        </p:nvCxnSpPr>
        <p:spPr>
          <a:xfrm>
            <a:off x="4538125" y="1587306"/>
            <a:ext cx="18620" cy="1430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Flowchart: Data 30"/>
          <p:cNvSpPr/>
          <p:nvPr/>
        </p:nvSpPr>
        <p:spPr>
          <a:xfrm>
            <a:off x="7470617" y="3325550"/>
            <a:ext cx="1525590" cy="637143"/>
          </a:xfrm>
          <a:prstGeom prst="flowChartInputOutput">
            <a:avLst/>
          </a:prstGeom>
          <a:gradFill>
            <a:gsLst>
              <a:gs pos="11000">
                <a:srgbClr val="66FFCC"/>
              </a:gs>
              <a:gs pos="100000">
                <a:srgbClr val="F0EBD5"/>
              </a:gs>
              <a:gs pos="100000">
                <a:srgbClr val="D1C39F"/>
              </a:gs>
            </a:gsLst>
            <a:lin ang="16200000" scaled="0"/>
          </a:gradFill>
          <a:ln w="76200">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b="1" dirty="0" smtClean="0">
                <a:solidFill>
                  <a:schemeClr val="tx1"/>
                </a:solidFill>
              </a:rPr>
              <a:t>Environmental </a:t>
            </a:r>
            <a:r>
              <a:rPr lang="en-US" sz="1200" b="1" dirty="0">
                <a:solidFill>
                  <a:schemeClr val="tx1"/>
                </a:solidFill>
              </a:rPr>
              <a:t>factors</a:t>
            </a:r>
          </a:p>
        </p:txBody>
      </p:sp>
      <p:sp>
        <p:nvSpPr>
          <p:cNvPr id="32" name="Flowchart: Data 31"/>
          <p:cNvSpPr/>
          <p:nvPr/>
        </p:nvSpPr>
        <p:spPr>
          <a:xfrm>
            <a:off x="828806" y="926267"/>
            <a:ext cx="2105313" cy="344974"/>
          </a:xfrm>
          <a:prstGeom prst="flowChartInputOutput">
            <a:avLst/>
          </a:prstGeom>
          <a:gradFill>
            <a:gsLst>
              <a:gs pos="11000">
                <a:srgbClr val="66FFCC"/>
              </a:gs>
              <a:gs pos="100000">
                <a:srgbClr val="F0EBD5"/>
              </a:gs>
              <a:gs pos="100000">
                <a:srgbClr val="D1C39F"/>
              </a:gs>
            </a:gsLst>
            <a:lin ang="16200000" scaled="0"/>
          </a:gradFill>
          <a:ln w="76200">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dirty="0" smtClean="0"/>
              <a:t>Base year </a:t>
            </a:r>
            <a:r>
              <a:rPr lang="en-US" sz="1200" dirty="0" err="1" smtClean="0"/>
              <a:t>HH&amp;Job</a:t>
            </a:r>
            <a:endParaRPr lang="en-US" sz="1200" dirty="0"/>
          </a:p>
        </p:txBody>
      </p:sp>
      <p:cxnSp>
        <p:nvCxnSpPr>
          <p:cNvPr id="33" name="Shape 43"/>
          <p:cNvCxnSpPr>
            <a:stCxn id="26" idx="2"/>
            <a:endCxn id="184" idx="5"/>
          </p:cNvCxnSpPr>
          <p:nvPr/>
        </p:nvCxnSpPr>
        <p:spPr>
          <a:xfrm rot="5400000">
            <a:off x="5713496" y="2349636"/>
            <a:ext cx="535984" cy="1147555"/>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hape 53"/>
          <p:cNvCxnSpPr>
            <a:stCxn id="24" idx="2"/>
            <a:endCxn id="184" idx="1"/>
          </p:cNvCxnSpPr>
          <p:nvPr/>
        </p:nvCxnSpPr>
        <p:spPr>
          <a:xfrm rot="16200000" flipH="1">
            <a:off x="4516833" y="2970165"/>
            <a:ext cx="88663" cy="8841"/>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Elbow Connector 35"/>
          <p:cNvCxnSpPr/>
          <p:nvPr/>
        </p:nvCxnSpPr>
        <p:spPr>
          <a:xfrm>
            <a:off x="5609402" y="1815371"/>
            <a:ext cx="945864" cy="281855"/>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Elbow Connector 36"/>
          <p:cNvCxnSpPr>
            <a:stCxn id="25" idx="2"/>
            <a:endCxn id="24" idx="0"/>
          </p:cNvCxnSpPr>
          <p:nvPr/>
        </p:nvCxnSpPr>
        <p:spPr>
          <a:xfrm rot="5400000">
            <a:off x="4510879" y="2207004"/>
            <a:ext cx="91732" cy="1"/>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4500487" y="729423"/>
            <a:ext cx="4576768" cy="369332"/>
          </a:xfrm>
          <a:prstGeom prst="rect">
            <a:avLst/>
          </a:prstGeom>
        </p:spPr>
        <p:txBody>
          <a:bodyPr>
            <a:spAutoFit/>
          </a:bodyPr>
          <a:lstStyle/>
          <a:p>
            <a:pPr algn="r"/>
            <a:r>
              <a:rPr lang="en-US" dirty="0">
                <a:solidFill>
                  <a:srgbClr val="FF0000"/>
                </a:solidFill>
              </a:rPr>
              <a:t> for each </a:t>
            </a:r>
            <a:r>
              <a:rPr lang="en-US" dirty="0" smtClean="0">
                <a:solidFill>
                  <a:srgbClr val="FF0000"/>
                </a:solidFill>
              </a:rPr>
              <a:t>grid (40 </a:t>
            </a:r>
            <a:r>
              <a:rPr lang="en-US" dirty="0">
                <a:solidFill>
                  <a:srgbClr val="FF0000"/>
                </a:solidFill>
              </a:rPr>
              <a:t>acres</a:t>
            </a:r>
            <a:r>
              <a:rPr lang="en-US" dirty="0" smtClean="0">
                <a:solidFill>
                  <a:srgbClr val="FF0000"/>
                </a:solidFill>
              </a:rPr>
              <a:t>)</a:t>
            </a:r>
            <a:endParaRPr lang="en-US" dirty="0"/>
          </a:p>
        </p:txBody>
      </p:sp>
      <p:sp>
        <p:nvSpPr>
          <p:cNvPr id="42" name="Flowchart: Data 41"/>
          <p:cNvSpPr/>
          <p:nvPr/>
        </p:nvSpPr>
        <p:spPr>
          <a:xfrm>
            <a:off x="758029" y="2930255"/>
            <a:ext cx="2105313" cy="522300"/>
          </a:xfrm>
          <a:prstGeom prst="flowChartInputOutput">
            <a:avLst/>
          </a:prstGeom>
          <a:gradFill>
            <a:gsLst>
              <a:gs pos="11000">
                <a:srgbClr val="66FFCC"/>
              </a:gs>
              <a:gs pos="100000">
                <a:srgbClr val="F0EBD5"/>
              </a:gs>
              <a:gs pos="100000">
                <a:srgbClr val="D1C39F"/>
              </a:gs>
            </a:gsLst>
            <a:lin ang="16200000" scaled="0"/>
          </a:gradFill>
          <a:ln w="76200">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dirty="0"/>
              <a:t>Relocating </a:t>
            </a:r>
            <a:r>
              <a:rPr lang="en-US" sz="1200" dirty="0" smtClean="0"/>
              <a:t>factor = 0</a:t>
            </a:r>
            <a:endParaRPr lang="en-US" sz="1200" dirty="0"/>
          </a:p>
        </p:txBody>
      </p:sp>
      <p:cxnSp>
        <p:nvCxnSpPr>
          <p:cNvPr id="44" name="Elbow Connector 43"/>
          <p:cNvCxnSpPr>
            <a:stCxn id="32" idx="4"/>
            <a:endCxn id="25" idx="1"/>
          </p:cNvCxnSpPr>
          <p:nvPr/>
        </p:nvCxnSpPr>
        <p:spPr>
          <a:xfrm rot="16200000" flipH="1">
            <a:off x="2355524" y="797179"/>
            <a:ext cx="674503" cy="1622625"/>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Flowchart: Preparation 44"/>
          <p:cNvSpPr/>
          <p:nvPr/>
        </p:nvSpPr>
        <p:spPr>
          <a:xfrm>
            <a:off x="3510604" y="3909628"/>
            <a:ext cx="2105313" cy="343257"/>
          </a:xfrm>
          <a:prstGeom prst="flowChartPreparation">
            <a:avLst/>
          </a:prstGeom>
          <a:gradFill>
            <a:gsLst>
              <a:gs pos="11000">
                <a:srgbClr val="66FFCC"/>
              </a:gs>
              <a:gs pos="100000">
                <a:srgbClr val="F0EBD5"/>
              </a:gs>
              <a:gs pos="100000">
                <a:srgbClr val="D1C39F"/>
              </a:gs>
            </a:gsLst>
            <a:lin ang="16200000" scaled="0"/>
          </a:gradFill>
        </p:spPr>
        <p:style>
          <a:lnRef idx="0">
            <a:schemeClr val="accent1"/>
          </a:lnRef>
          <a:fillRef idx="3">
            <a:schemeClr val="accent1"/>
          </a:fillRef>
          <a:effectRef idx="3">
            <a:schemeClr val="accent1"/>
          </a:effectRef>
          <a:fontRef idx="minor">
            <a:schemeClr val="lt1"/>
          </a:fontRef>
        </p:style>
        <p:txBody>
          <a:bodyPr rtlCol="0" anchor="ctr"/>
          <a:lstStyle/>
          <a:p>
            <a:pPr lvl="0" algn="ctr"/>
            <a:r>
              <a:rPr lang="en-US" sz="1200" dirty="0" smtClean="0">
                <a:solidFill>
                  <a:srgbClr val="FF0000"/>
                </a:solidFill>
              </a:rPr>
              <a:t>Start assignment</a:t>
            </a:r>
            <a:endParaRPr lang="en-US" sz="1200" dirty="0">
              <a:solidFill>
                <a:srgbClr val="FF0000"/>
              </a:solidFill>
            </a:endParaRPr>
          </a:p>
        </p:txBody>
      </p:sp>
      <p:cxnSp>
        <p:nvCxnSpPr>
          <p:cNvPr id="46" name="Elbow Connector 45"/>
          <p:cNvCxnSpPr>
            <a:stCxn id="31" idx="2"/>
            <a:endCxn id="28" idx="3"/>
          </p:cNvCxnSpPr>
          <p:nvPr/>
        </p:nvCxnSpPr>
        <p:spPr>
          <a:xfrm rot="10800000" flipV="1">
            <a:off x="7318060" y="3644121"/>
            <a:ext cx="305116" cy="895"/>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4546322" y="3243431"/>
            <a:ext cx="6518" cy="4252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9" name="Flowchart: Process 48">
            <a:hlinkClick r:id="" action="ppaction://noaction"/>
          </p:cNvPr>
          <p:cNvSpPr/>
          <p:nvPr/>
        </p:nvSpPr>
        <p:spPr>
          <a:xfrm>
            <a:off x="452908" y="4777930"/>
            <a:ext cx="2725446" cy="1268408"/>
          </a:xfrm>
          <a:prstGeom prst="flowChartProcess">
            <a:avLst/>
          </a:prstGeom>
          <a:gradFill>
            <a:gsLst>
              <a:gs pos="11000">
                <a:srgbClr val="66FFCC"/>
              </a:gs>
              <a:gs pos="100000">
                <a:srgbClr val="F0EBD5"/>
              </a:gs>
              <a:gs pos="100000">
                <a:srgbClr val="D1C39F"/>
              </a:gs>
            </a:gsLst>
            <a:lin ang="16200000" scaled="0"/>
          </a:gra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solidFill>
                  <a:schemeClr val="tx1"/>
                </a:solidFill>
              </a:rPr>
              <a:t>Assign starting from the grid with the highest weighting. Grids with higher weighting are more likely to be fully filled, grids with weighting in the middle range are </a:t>
            </a:r>
            <a:r>
              <a:rPr lang="en-US" sz="1200" dirty="0">
                <a:solidFill>
                  <a:schemeClr val="tx1"/>
                </a:solidFill>
              </a:rPr>
              <a:t>partially</a:t>
            </a:r>
            <a:r>
              <a:rPr lang="en-US" sz="1200" dirty="0" smtClean="0">
                <a:solidFill>
                  <a:schemeClr val="tx1"/>
                </a:solidFill>
              </a:rPr>
              <a:t> filled. </a:t>
            </a:r>
            <a:r>
              <a:rPr lang="en-US" sz="1200" dirty="0">
                <a:solidFill>
                  <a:schemeClr val="tx1"/>
                </a:solidFill>
              </a:rPr>
              <a:t>Assign until control total  is reached </a:t>
            </a:r>
          </a:p>
        </p:txBody>
      </p:sp>
      <p:sp>
        <p:nvSpPr>
          <p:cNvPr id="50" name="Flowchart: Decision 49"/>
          <p:cNvSpPr/>
          <p:nvPr/>
        </p:nvSpPr>
        <p:spPr>
          <a:xfrm>
            <a:off x="3504087" y="4777931"/>
            <a:ext cx="2105313" cy="409335"/>
          </a:xfrm>
          <a:prstGeom prst="flowChartDecision">
            <a:avLst/>
          </a:prstGeom>
          <a:gradFill>
            <a:gsLst>
              <a:gs pos="11000">
                <a:srgbClr val="66FFCC"/>
              </a:gs>
              <a:gs pos="100000">
                <a:srgbClr val="F0EBD5"/>
              </a:gs>
              <a:gs pos="100000">
                <a:srgbClr val="D1C39F"/>
              </a:gs>
            </a:gsLst>
            <a:lin ang="16200000" scaled="0"/>
          </a:gra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solidFill>
                  <a:schemeClr val="tx1"/>
                </a:solidFill>
              </a:rPr>
              <a:t>Choose assignment  method</a:t>
            </a:r>
            <a:endParaRPr lang="en-US" sz="1200" dirty="0">
              <a:solidFill>
                <a:schemeClr val="tx1"/>
              </a:solidFill>
            </a:endParaRPr>
          </a:p>
        </p:txBody>
      </p:sp>
      <p:sp>
        <p:nvSpPr>
          <p:cNvPr id="51" name="Flowchart: Process 50"/>
          <p:cNvSpPr/>
          <p:nvPr/>
        </p:nvSpPr>
        <p:spPr>
          <a:xfrm>
            <a:off x="5792471" y="4649209"/>
            <a:ext cx="1525589" cy="1268408"/>
          </a:xfrm>
          <a:prstGeom prst="flowChartProcess">
            <a:avLst/>
          </a:prstGeom>
          <a:gradFill>
            <a:gsLst>
              <a:gs pos="11000">
                <a:srgbClr val="66FFCC"/>
              </a:gs>
              <a:gs pos="100000">
                <a:srgbClr val="F0EBD5"/>
              </a:gs>
              <a:gs pos="100000">
                <a:srgbClr val="D1C39F"/>
              </a:gs>
            </a:gsLst>
            <a:lin ang="16200000" scaled="0"/>
          </a:gra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solidFill>
                  <a:schemeClr val="tx1"/>
                </a:solidFill>
              </a:rPr>
              <a:t>Assign starting from the grid with the highest weighting. Assign </a:t>
            </a:r>
            <a:r>
              <a:rPr lang="en-US" sz="1200" dirty="0">
                <a:solidFill>
                  <a:schemeClr val="tx1"/>
                </a:solidFill>
              </a:rPr>
              <a:t>until control total is reached</a:t>
            </a:r>
          </a:p>
        </p:txBody>
      </p:sp>
      <p:cxnSp>
        <p:nvCxnSpPr>
          <p:cNvPr id="55" name="Shape 103"/>
          <p:cNvCxnSpPr>
            <a:stCxn id="50" idx="1"/>
            <a:endCxn id="49" idx="3"/>
          </p:cNvCxnSpPr>
          <p:nvPr/>
        </p:nvCxnSpPr>
        <p:spPr>
          <a:xfrm rot="10800000" flipV="1">
            <a:off x="3178355" y="4982598"/>
            <a:ext cx="325733" cy="429535"/>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Flowchart: Data 56">
            <a:hlinkClick r:id="" action="ppaction://noaction"/>
          </p:cNvPr>
          <p:cNvSpPr/>
          <p:nvPr/>
        </p:nvSpPr>
        <p:spPr>
          <a:xfrm>
            <a:off x="758028" y="4222067"/>
            <a:ext cx="2105313" cy="259160"/>
          </a:xfrm>
          <a:prstGeom prst="flowChartInputOutput">
            <a:avLst/>
          </a:prstGeom>
          <a:gradFill>
            <a:gsLst>
              <a:gs pos="11000">
                <a:srgbClr val="66FFCC"/>
              </a:gs>
              <a:gs pos="100000">
                <a:srgbClr val="F0EBD5"/>
              </a:gs>
              <a:gs pos="100000">
                <a:srgbClr val="D1C39F"/>
              </a:gs>
            </a:gsLst>
            <a:lin ang="16200000" scaled="0"/>
          </a:gradFill>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dirty="0" smtClean="0"/>
              <a:t>Assignment Schema </a:t>
            </a:r>
            <a:endParaRPr lang="en-US" sz="1200" dirty="0"/>
          </a:p>
        </p:txBody>
      </p:sp>
      <p:sp>
        <p:nvSpPr>
          <p:cNvPr id="58" name="Flowchart: Process 57"/>
          <p:cNvSpPr/>
          <p:nvPr/>
        </p:nvSpPr>
        <p:spPr>
          <a:xfrm>
            <a:off x="3504087" y="4432957"/>
            <a:ext cx="2105313" cy="259159"/>
          </a:xfrm>
          <a:prstGeom prst="flowChartProcess">
            <a:avLst/>
          </a:prstGeom>
          <a:gradFill>
            <a:gsLst>
              <a:gs pos="11000">
                <a:srgbClr val="66FFCC"/>
              </a:gs>
              <a:gs pos="100000">
                <a:srgbClr val="F0EBD5"/>
              </a:gs>
              <a:gs pos="100000">
                <a:srgbClr val="D1C39F"/>
              </a:gs>
            </a:gsLst>
            <a:lin ang="16200000" scaled="0"/>
          </a:gra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solidFill>
                  <a:schemeClr val="tx1"/>
                </a:solidFill>
              </a:rPr>
              <a:t>Choose control level (county or region)</a:t>
            </a:r>
            <a:endParaRPr lang="en-US" sz="1200" dirty="0">
              <a:solidFill>
                <a:schemeClr val="tx1"/>
              </a:solidFill>
            </a:endParaRPr>
          </a:p>
        </p:txBody>
      </p:sp>
      <p:cxnSp>
        <p:nvCxnSpPr>
          <p:cNvPr id="59" name="Elbow Connector 58"/>
          <p:cNvCxnSpPr>
            <a:stCxn id="57" idx="4"/>
            <a:endCxn id="49" idx="0"/>
          </p:cNvCxnSpPr>
          <p:nvPr/>
        </p:nvCxnSpPr>
        <p:spPr>
          <a:xfrm rot="16200000" flipH="1">
            <a:off x="1664807" y="4627105"/>
            <a:ext cx="296703" cy="494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60" name="Flowchart: Data 59">
            <a:hlinkClick r:id="" action="ppaction://noaction"/>
          </p:cNvPr>
          <p:cNvSpPr/>
          <p:nvPr/>
        </p:nvSpPr>
        <p:spPr>
          <a:xfrm>
            <a:off x="721619" y="2105447"/>
            <a:ext cx="2105313" cy="659736"/>
          </a:xfrm>
          <a:prstGeom prst="flowChartInputOutput">
            <a:avLst/>
          </a:prstGeom>
          <a:gradFill>
            <a:gsLst>
              <a:gs pos="11000">
                <a:srgbClr val="66FFCC"/>
              </a:gs>
              <a:gs pos="100000">
                <a:srgbClr val="F0EBD5"/>
              </a:gs>
              <a:gs pos="100000">
                <a:srgbClr val="D1C39F"/>
              </a:gs>
            </a:gsLst>
            <a:lin ang="16200000" scaled="0"/>
          </a:gra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solidFill>
                  <a:schemeClr val="tx1"/>
                </a:solidFill>
              </a:rPr>
              <a:t>Control/“Full Built” for counties/region</a:t>
            </a:r>
            <a:endParaRPr lang="en-US" sz="1200" dirty="0">
              <a:solidFill>
                <a:schemeClr val="tx1"/>
              </a:solidFill>
            </a:endParaRPr>
          </a:p>
        </p:txBody>
      </p:sp>
      <p:cxnSp>
        <p:nvCxnSpPr>
          <p:cNvPr id="61" name="Elbow Connector 60"/>
          <p:cNvCxnSpPr>
            <a:stCxn id="60" idx="2"/>
            <a:endCxn id="49" idx="1"/>
          </p:cNvCxnSpPr>
          <p:nvPr/>
        </p:nvCxnSpPr>
        <p:spPr>
          <a:xfrm rot="10800000" flipV="1">
            <a:off x="452908" y="2435314"/>
            <a:ext cx="479242" cy="2976819"/>
          </a:xfrm>
          <a:prstGeom prst="bentConnector3">
            <a:avLst>
              <a:gd name="adj1" fmla="val 1477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58" idx="2"/>
            <a:endCxn id="50" idx="0"/>
          </p:cNvCxnSpPr>
          <p:nvPr/>
        </p:nvCxnSpPr>
        <p:spPr>
          <a:xfrm>
            <a:off x="4556744" y="4692117"/>
            <a:ext cx="0" cy="858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4556744" y="4114800"/>
            <a:ext cx="0" cy="470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Elbow Connector 67"/>
          <p:cNvCxnSpPr>
            <a:stCxn id="50" idx="3"/>
            <a:endCxn id="51" idx="1"/>
          </p:cNvCxnSpPr>
          <p:nvPr/>
        </p:nvCxnSpPr>
        <p:spPr>
          <a:xfrm>
            <a:off x="5609400" y="4982599"/>
            <a:ext cx="183071" cy="30081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33" name="Flowchart: Process 132"/>
          <p:cNvSpPr/>
          <p:nvPr/>
        </p:nvSpPr>
        <p:spPr>
          <a:xfrm>
            <a:off x="3503679" y="5508274"/>
            <a:ext cx="2105313" cy="323530"/>
          </a:xfrm>
          <a:prstGeom prst="flowChartProcess">
            <a:avLst/>
          </a:prstGeom>
          <a:gradFill>
            <a:gsLst>
              <a:gs pos="11000">
                <a:srgbClr val="66FFCC"/>
              </a:gs>
              <a:gs pos="100000">
                <a:srgbClr val="F0EBD5"/>
              </a:gs>
              <a:gs pos="100000">
                <a:srgbClr val="D1C39F"/>
              </a:gs>
            </a:gsLst>
            <a:lin ang="16200000" scaled="0"/>
          </a:gra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a:solidFill>
                  <a:schemeClr val="tx1"/>
                </a:solidFill>
              </a:rPr>
              <a:t>Future </a:t>
            </a:r>
            <a:r>
              <a:rPr lang="en-US" sz="1200" dirty="0" err="1" smtClean="0">
                <a:solidFill>
                  <a:schemeClr val="tx1"/>
                </a:solidFill>
              </a:rPr>
              <a:t>HH&amp;Job</a:t>
            </a:r>
            <a:r>
              <a:rPr lang="en-US" sz="1200" dirty="0" smtClean="0">
                <a:solidFill>
                  <a:schemeClr val="tx1"/>
                </a:solidFill>
              </a:rPr>
              <a:t> </a:t>
            </a:r>
            <a:r>
              <a:rPr lang="en-US" sz="1200" dirty="0">
                <a:solidFill>
                  <a:schemeClr val="tx1"/>
                </a:solidFill>
              </a:rPr>
              <a:t>for each grid</a:t>
            </a:r>
          </a:p>
        </p:txBody>
      </p:sp>
      <p:cxnSp>
        <p:nvCxnSpPr>
          <p:cNvPr id="137" name="Elbow Connector 136"/>
          <p:cNvCxnSpPr>
            <a:stCxn id="49" idx="2"/>
            <a:endCxn id="133" idx="0"/>
          </p:cNvCxnSpPr>
          <p:nvPr/>
        </p:nvCxnSpPr>
        <p:spPr>
          <a:xfrm rot="5400000" flipH="1" flipV="1">
            <a:off x="2916951" y="4406953"/>
            <a:ext cx="538064" cy="2740705"/>
          </a:xfrm>
          <a:prstGeom prst="bentConnector5">
            <a:avLst>
              <a:gd name="adj1" fmla="val -42486"/>
              <a:gd name="adj2" fmla="val 55657"/>
              <a:gd name="adj3" fmla="val 14248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1" name="Elbow Connector 140"/>
          <p:cNvCxnSpPr>
            <a:stCxn id="51" idx="2"/>
            <a:endCxn id="133" idx="0"/>
          </p:cNvCxnSpPr>
          <p:nvPr/>
        </p:nvCxnSpPr>
        <p:spPr>
          <a:xfrm rot="5400000" flipH="1">
            <a:off x="5351129" y="4713481"/>
            <a:ext cx="409343" cy="1998930"/>
          </a:xfrm>
          <a:prstGeom prst="bentConnector5">
            <a:avLst>
              <a:gd name="adj1" fmla="val -55846"/>
              <a:gd name="adj2" fmla="val 42750"/>
              <a:gd name="adj3" fmla="val 15584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2" name="Straight Arrow Connector 151"/>
          <p:cNvCxnSpPr>
            <a:stCxn id="133" idx="2"/>
            <a:endCxn id="69" idx="0"/>
          </p:cNvCxnSpPr>
          <p:nvPr/>
        </p:nvCxnSpPr>
        <p:spPr>
          <a:xfrm>
            <a:off x="4556336" y="5831804"/>
            <a:ext cx="408" cy="858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9" name="Elbow Connector 178"/>
          <p:cNvCxnSpPr>
            <a:stCxn id="28" idx="1"/>
            <a:endCxn id="45" idx="3"/>
          </p:cNvCxnSpPr>
          <p:nvPr/>
        </p:nvCxnSpPr>
        <p:spPr>
          <a:xfrm rot="10800000" flipV="1">
            <a:off x="5615918" y="3645017"/>
            <a:ext cx="176553" cy="43624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80" name="Flowchart: Process 179"/>
          <p:cNvSpPr/>
          <p:nvPr/>
        </p:nvSpPr>
        <p:spPr>
          <a:xfrm>
            <a:off x="3510604" y="3527987"/>
            <a:ext cx="2105313" cy="257443"/>
          </a:xfrm>
          <a:prstGeom prst="flowChartProcess">
            <a:avLst/>
          </a:prstGeom>
          <a:gradFill>
            <a:gsLst>
              <a:gs pos="11000">
                <a:srgbClr val="66FFCC"/>
              </a:gs>
              <a:gs pos="100000">
                <a:srgbClr val="F0EBD5"/>
              </a:gs>
              <a:gs pos="100000">
                <a:srgbClr val="D1C39F"/>
              </a:gs>
            </a:gsLst>
            <a:lin ang="16200000" scaled="0"/>
          </a:gra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a:solidFill>
                  <a:schemeClr val="tx1"/>
                </a:solidFill>
              </a:rPr>
              <a:t>Decide </a:t>
            </a:r>
            <a:r>
              <a:rPr lang="en-US" sz="1200" dirty="0" err="1" smtClean="0">
                <a:solidFill>
                  <a:schemeClr val="tx1"/>
                </a:solidFill>
              </a:rPr>
              <a:t>HH&amp;Job</a:t>
            </a:r>
            <a:r>
              <a:rPr lang="en-US" sz="1200" dirty="0" smtClean="0">
                <a:solidFill>
                  <a:schemeClr val="tx1"/>
                </a:solidFill>
              </a:rPr>
              <a:t> </a:t>
            </a:r>
            <a:r>
              <a:rPr lang="en-US" sz="1200" dirty="0">
                <a:solidFill>
                  <a:schemeClr val="tx1"/>
                </a:solidFill>
              </a:rPr>
              <a:t>retained</a:t>
            </a:r>
          </a:p>
        </p:txBody>
      </p:sp>
      <p:sp>
        <p:nvSpPr>
          <p:cNvPr id="184" name="Flowchart: Data 183"/>
          <p:cNvSpPr/>
          <p:nvPr/>
        </p:nvSpPr>
        <p:spPr>
          <a:xfrm>
            <a:off x="3512928" y="3018918"/>
            <a:ext cx="2105313" cy="344974"/>
          </a:xfrm>
          <a:prstGeom prst="flowChartInputOutput">
            <a:avLst/>
          </a:prstGeom>
          <a:gradFill>
            <a:gsLst>
              <a:gs pos="11000">
                <a:srgbClr val="66FFCC"/>
              </a:gs>
              <a:gs pos="100000">
                <a:srgbClr val="F0EBD5"/>
              </a:gs>
              <a:gs pos="100000">
                <a:srgbClr val="D1C39F"/>
              </a:gs>
            </a:gsLst>
            <a:lin ang="16200000" scaled="0"/>
          </a:gra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solidFill>
                  <a:schemeClr val="tx1"/>
                </a:solidFill>
              </a:rPr>
              <a:t>Adjusted “Full Built” </a:t>
            </a:r>
            <a:r>
              <a:rPr lang="en-US" sz="1200" dirty="0" err="1" smtClean="0">
                <a:solidFill>
                  <a:schemeClr val="tx1"/>
                </a:solidFill>
              </a:rPr>
              <a:t>HH&amp;Job</a:t>
            </a:r>
            <a:endParaRPr lang="en-US" sz="1200" dirty="0">
              <a:solidFill>
                <a:schemeClr val="tx1"/>
              </a:solidFill>
            </a:endParaRPr>
          </a:p>
        </p:txBody>
      </p:sp>
      <p:sp>
        <p:nvSpPr>
          <p:cNvPr id="193" name="Flowchart: Data 192"/>
          <p:cNvSpPr/>
          <p:nvPr/>
        </p:nvSpPr>
        <p:spPr>
          <a:xfrm>
            <a:off x="7470619" y="1143000"/>
            <a:ext cx="1525590" cy="587350"/>
          </a:xfrm>
          <a:prstGeom prst="flowChartInputOutput">
            <a:avLst/>
          </a:prstGeom>
          <a:gradFill>
            <a:gsLst>
              <a:gs pos="11000">
                <a:srgbClr val="66FFCC"/>
              </a:gs>
              <a:gs pos="100000">
                <a:srgbClr val="F0EBD5"/>
              </a:gs>
              <a:gs pos="100000">
                <a:srgbClr val="D1C39F"/>
              </a:gs>
            </a:gsLst>
            <a:lin ang="16200000" scaled="0"/>
          </a:gradFill>
          <a:ln w="76200">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dirty="0" smtClean="0"/>
              <a:t>Future land use type</a:t>
            </a:r>
            <a:endParaRPr lang="en-US" sz="1200" dirty="0"/>
          </a:p>
        </p:txBody>
      </p:sp>
      <p:cxnSp>
        <p:nvCxnSpPr>
          <p:cNvPr id="195" name="Straight Arrow Connector 194"/>
          <p:cNvCxnSpPr>
            <a:stCxn id="193" idx="2"/>
            <a:endCxn id="23" idx="3"/>
          </p:cNvCxnSpPr>
          <p:nvPr/>
        </p:nvCxnSpPr>
        <p:spPr>
          <a:xfrm flipH="1">
            <a:off x="5590781" y="1436675"/>
            <a:ext cx="2032397" cy="219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9" name="Elbow Connector 198"/>
          <p:cNvCxnSpPr>
            <a:stCxn id="42" idx="5"/>
            <a:endCxn id="180" idx="1"/>
          </p:cNvCxnSpPr>
          <p:nvPr/>
        </p:nvCxnSpPr>
        <p:spPr>
          <a:xfrm>
            <a:off x="2652811" y="3191405"/>
            <a:ext cx="857793" cy="46530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8" name="Straight Arrow Connector 207"/>
          <p:cNvCxnSpPr>
            <a:stCxn id="184" idx="2"/>
            <a:endCxn id="60" idx="5"/>
          </p:cNvCxnSpPr>
          <p:nvPr/>
        </p:nvCxnSpPr>
        <p:spPr>
          <a:xfrm flipH="1" flipV="1">
            <a:off x="2616401" y="2435315"/>
            <a:ext cx="1107058" cy="7560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7" name="Flowchart: Data 216"/>
          <p:cNvSpPr/>
          <p:nvPr/>
        </p:nvSpPr>
        <p:spPr>
          <a:xfrm>
            <a:off x="829537" y="3621225"/>
            <a:ext cx="2105313" cy="493575"/>
          </a:xfrm>
          <a:prstGeom prst="flowChartInputOutput">
            <a:avLst/>
          </a:prstGeom>
          <a:gradFill>
            <a:gsLst>
              <a:gs pos="11000">
                <a:srgbClr val="66FFCC"/>
              </a:gs>
              <a:gs pos="100000">
                <a:srgbClr val="F0EBD5"/>
              </a:gs>
              <a:gs pos="100000">
                <a:srgbClr val="D1C39F"/>
              </a:gs>
            </a:gsLst>
            <a:lin ang="16200000" scaled="0"/>
          </a:gradFill>
          <a:ln w="76200">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dirty="0" smtClean="0"/>
              <a:t>Control total for counties/region</a:t>
            </a:r>
          </a:p>
        </p:txBody>
      </p:sp>
      <p:cxnSp>
        <p:nvCxnSpPr>
          <p:cNvPr id="243" name="Straight Arrow Connector 242"/>
          <p:cNvCxnSpPr/>
          <p:nvPr/>
        </p:nvCxnSpPr>
        <p:spPr>
          <a:xfrm>
            <a:off x="4563261" y="3702847"/>
            <a:ext cx="0" cy="1651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9" name="Elbow Connector 298"/>
          <p:cNvCxnSpPr>
            <a:stCxn id="217" idx="5"/>
            <a:endCxn id="45" idx="1"/>
          </p:cNvCxnSpPr>
          <p:nvPr/>
        </p:nvCxnSpPr>
        <p:spPr>
          <a:xfrm>
            <a:off x="2724319" y="3868013"/>
            <a:ext cx="786285" cy="21324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90" name="Flowchart: Process 89"/>
          <p:cNvSpPr/>
          <p:nvPr/>
        </p:nvSpPr>
        <p:spPr>
          <a:xfrm>
            <a:off x="3503679" y="6303782"/>
            <a:ext cx="2105313" cy="386165"/>
          </a:xfrm>
          <a:prstGeom prst="flowChartProcess">
            <a:avLst/>
          </a:prstGeom>
          <a:gradFill>
            <a:gsLst>
              <a:gs pos="11000">
                <a:srgbClr val="66FFCC"/>
              </a:gs>
              <a:gs pos="100000">
                <a:srgbClr val="F0EBD5"/>
              </a:gs>
              <a:gs pos="100000">
                <a:srgbClr val="D1C39F"/>
              </a:gs>
            </a:gsLst>
            <a:lin ang="16200000" scaled="0"/>
          </a:gra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a:solidFill>
                  <a:schemeClr val="tx1"/>
                </a:solidFill>
              </a:rPr>
              <a:t>Convert grid data to TAZ data</a:t>
            </a:r>
          </a:p>
        </p:txBody>
      </p:sp>
      <p:cxnSp>
        <p:nvCxnSpPr>
          <p:cNvPr id="263" name="Elbow Connector 262"/>
          <p:cNvCxnSpPr>
            <a:stCxn id="217" idx="2"/>
            <a:endCxn id="60" idx="4"/>
          </p:cNvCxnSpPr>
          <p:nvPr/>
        </p:nvCxnSpPr>
        <p:spPr>
          <a:xfrm rot="10800000" flipH="1">
            <a:off x="1040068" y="2765183"/>
            <a:ext cx="734208" cy="1102830"/>
          </a:xfrm>
          <a:prstGeom prst="bentConnector4">
            <a:avLst>
              <a:gd name="adj1" fmla="val -31136"/>
              <a:gd name="adj2" fmla="val 61189"/>
            </a:avLst>
          </a:prstGeom>
          <a:ln>
            <a:tailEnd type="arrow"/>
          </a:ln>
        </p:spPr>
        <p:style>
          <a:lnRef idx="1">
            <a:schemeClr val="accent1"/>
          </a:lnRef>
          <a:fillRef idx="0">
            <a:schemeClr val="accent1"/>
          </a:fillRef>
          <a:effectRef idx="0">
            <a:schemeClr val="accent1"/>
          </a:effectRef>
          <a:fontRef idx="minor">
            <a:schemeClr val="tx1"/>
          </a:fontRef>
        </p:style>
      </p:cxnSp>
      <p:sp>
        <p:nvSpPr>
          <p:cNvPr id="69" name="Flowchart: Process 68"/>
          <p:cNvSpPr/>
          <p:nvPr/>
        </p:nvSpPr>
        <p:spPr>
          <a:xfrm>
            <a:off x="3504087" y="5917617"/>
            <a:ext cx="2105313" cy="257443"/>
          </a:xfrm>
          <a:prstGeom prst="flowChartProcess">
            <a:avLst/>
          </a:prstGeom>
          <a:gradFill>
            <a:gsLst>
              <a:gs pos="11000">
                <a:srgbClr val="66FFCC"/>
              </a:gs>
              <a:gs pos="100000">
                <a:srgbClr val="F0EBD5"/>
              </a:gs>
              <a:gs pos="100000">
                <a:srgbClr val="D1C39F"/>
              </a:gs>
            </a:gsLst>
            <a:lin ang="16200000" scaled="0"/>
          </a:gra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solidFill>
                  <a:schemeClr val="tx1"/>
                </a:solidFill>
              </a:rPr>
              <a:t>Post processing</a:t>
            </a:r>
            <a:endParaRPr lang="en-US" sz="1200" dirty="0">
              <a:solidFill>
                <a:schemeClr val="tx1"/>
              </a:solidFill>
            </a:endParaRPr>
          </a:p>
        </p:txBody>
      </p:sp>
      <p:cxnSp>
        <p:nvCxnSpPr>
          <p:cNvPr id="75" name="Straight Arrow Connector 74"/>
          <p:cNvCxnSpPr>
            <a:stCxn id="69" idx="2"/>
            <a:endCxn id="90" idx="0"/>
          </p:cNvCxnSpPr>
          <p:nvPr/>
        </p:nvCxnSpPr>
        <p:spPr>
          <a:xfrm flipH="1">
            <a:off x="4556336" y="6175060"/>
            <a:ext cx="408" cy="1287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8" name="Title 77"/>
          <p:cNvSpPr>
            <a:spLocks noGrp="1"/>
          </p:cNvSpPr>
          <p:nvPr>
            <p:ph type="title"/>
          </p:nvPr>
        </p:nvSpPr>
        <p:spPr>
          <a:xfrm>
            <a:off x="385686" y="152400"/>
            <a:ext cx="8229601" cy="365394"/>
          </a:xfrm>
        </p:spPr>
        <p:txBody>
          <a:bodyPr>
            <a:noAutofit/>
          </a:bodyPr>
          <a:lstStyle/>
          <a:p>
            <a:r>
              <a:rPr lang="en-US" sz="3200" dirty="0" smtClean="0"/>
              <a:t>MORPC Land Use Model Flow Chart</a:t>
            </a:r>
            <a:endParaRPr lang="en-US" sz="3200" dirty="0"/>
          </a:p>
        </p:txBody>
      </p:sp>
    </p:spTree>
    <p:extLst>
      <p:ext uri="{BB962C8B-B14F-4D97-AF65-F5344CB8AC3E}">
        <p14:creationId xmlns:p14="http://schemas.microsoft.com/office/powerpoint/2010/main" val="23963337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Scenarios</a:t>
            </a:r>
            <a:endParaRPr lang="en-US" dirty="0"/>
          </a:p>
        </p:txBody>
      </p:sp>
      <p:sp>
        <p:nvSpPr>
          <p:cNvPr id="4" name="Content Placeholder 3"/>
          <p:cNvSpPr>
            <a:spLocks noGrp="1"/>
          </p:cNvSpPr>
          <p:nvPr>
            <p:ph idx="1"/>
          </p:nvPr>
        </p:nvSpPr>
        <p:spPr/>
        <p:txBody>
          <a:bodyPr/>
          <a:lstStyle/>
          <a:p>
            <a:r>
              <a:rPr lang="en-US" dirty="0" smtClean="0"/>
              <a:t>Historic growth pattern</a:t>
            </a:r>
          </a:p>
          <a:p>
            <a:pPr lvl="1"/>
            <a:r>
              <a:rPr lang="en-US" dirty="0" smtClean="0"/>
              <a:t>Typical sprawl development</a:t>
            </a:r>
          </a:p>
          <a:p>
            <a:pPr lvl="1"/>
            <a:r>
              <a:rPr lang="en-US" dirty="0" smtClean="0"/>
              <a:t>Low density residential</a:t>
            </a:r>
          </a:p>
          <a:p>
            <a:pPr lvl="1"/>
            <a:r>
              <a:rPr lang="en-US" dirty="0" smtClean="0"/>
              <a:t>Scattered strip commercial</a:t>
            </a:r>
          </a:p>
          <a:p>
            <a:r>
              <a:rPr lang="en-US" dirty="0" smtClean="0"/>
              <a:t>Increased density in CBD and satellite cities</a:t>
            </a:r>
          </a:p>
          <a:p>
            <a:pPr lvl="1"/>
            <a:r>
              <a:rPr lang="en-US" dirty="0" smtClean="0"/>
              <a:t>Assumes both permission to increase density and market trends in that direction because of rising energy costs</a:t>
            </a:r>
          </a:p>
          <a:p>
            <a:pPr lvl="1"/>
            <a:r>
              <a:rPr lang="en-US" dirty="0" smtClean="0"/>
              <a:t>Targets vacant or currently agricultural land uses within incorporated areas in Central Ohio</a:t>
            </a:r>
          </a:p>
          <a:p>
            <a:pPr lvl="1"/>
            <a:r>
              <a:rPr lang="en-US" dirty="0" smtClean="0"/>
              <a:t>Moves them from future low density to medium density residential where suitable</a:t>
            </a:r>
            <a:endParaRPr lang="en-US" dirty="0"/>
          </a:p>
        </p:txBody>
      </p:sp>
      <p:sp>
        <p:nvSpPr>
          <p:cNvPr id="3" name="Slide Number Placeholder 2"/>
          <p:cNvSpPr>
            <a:spLocks noGrp="1"/>
          </p:cNvSpPr>
          <p:nvPr>
            <p:ph type="sldNum" sz="quarter" idx="12"/>
          </p:nvPr>
        </p:nvSpPr>
        <p:spPr/>
        <p:txBody>
          <a:bodyPr/>
          <a:lstStyle/>
          <a:p>
            <a:fld id="{FA1FF9DE-63A0-4A20-BC4A-176CA6F3C584}" type="slidenum">
              <a:rPr lang="en-US" altLang="en-US" smtClean="0"/>
              <a:pPr/>
              <a:t>14</a:t>
            </a:fld>
            <a:endParaRPr lang="en-US" altLang="en-US"/>
          </a:p>
        </p:txBody>
      </p:sp>
    </p:spTree>
    <p:extLst>
      <p:ext uri="{BB962C8B-B14F-4D97-AF65-F5344CB8AC3E}">
        <p14:creationId xmlns:p14="http://schemas.microsoft.com/office/powerpoint/2010/main" val="4670824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for Central Ohio</a:t>
            </a:r>
            <a:endParaRPr lang="en-US" dirty="0"/>
          </a:p>
        </p:txBody>
      </p:sp>
      <p:sp>
        <p:nvSpPr>
          <p:cNvPr id="4" name="Slide Number Placeholder 3"/>
          <p:cNvSpPr>
            <a:spLocks noGrp="1"/>
          </p:cNvSpPr>
          <p:nvPr>
            <p:ph type="sldNum" sz="quarter" idx="12"/>
          </p:nvPr>
        </p:nvSpPr>
        <p:spPr/>
        <p:txBody>
          <a:bodyPr/>
          <a:lstStyle/>
          <a:p>
            <a:fld id="{B0404BA9-CA58-4016-8D37-1FADB575C55F}" type="slidenum">
              <a:rPr lang="en-US" altLang="en-US" smtClean="0"/>
              <a:pPr/>
              <a:t>15</a:t>
            </a:fld>
            <a:endParaRPr lang="en-US" altLang="en-US"/>
          </a:p>
        </p:txBody>
      </p:sp>
      <p:sp>
        <p:nvSpPr>
          <p:cNvPr id="9" name="TextBox 8"/>
          <p:cNvSpPr txBox="1"/>
          <p:nvPr/>
        </p:nvSpPr>
        <p:spPr>
          <a:xfrm>
            <a:off x="7010400" y="1828800"/>
            <a:ext cx="1981200" cy="1200329"/>
          </a:xfrm>
          <a:prstGeom prst="rect">
            <a:avLst/>
          </a:prstGeom>
          <a:noFill/>
        </p:spPr>
        <p:txBody>
          <a:bodyPr wrap="square" rtlCol="0">
            <a:spAutoFit/>
          </a:bodyPr>
          <a:lstStyle/>
          <a:p>
            <a:r>
              <a:rPr lang="en-US" dirty="0" smtClean="0"/>
              <a:t>Scenario Results in Reduction in VMT by </a:t>
            </a:r>
            <a:r>
              <a:rPr lang="en-US" dirty="0" smtClean="0"/>
              <a:t>over 2.3 million</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5957" y="1600200"/>
            <a:ext cx="6311152" cy="4876800"/>
          </a:xfrm>
        </p:spPr>
      </p:pic>
    </p:spTree>
    <p:extLst>
      <p:ext uri="{BB962C8B-B14F-4D97-AF65-F5344CB8AC3E}">
        <p14:creationId xmlns:p14="http://schemas.microsoft.com/office/powerpoint/2010/main" val="14780000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Mid-Ohio Region – </a:t>
            </a:r>
            <a:br>
              <a:rPr lang="en-US" dirty="0"/>
            </a:br>
            <a:r>
              <a:rPr lang="en-US" dirty="0"/>
              <a:t>2000 vs. 2035 comparison (Base </a:t>
            </a:r>
            <a:r>
              <a:rPr lang="en-US" dirty="0" smtClean="0"/>
              <a:t>Cases)</a:t>
            </a:r>
            <a:endParaRPr lang="en-US" dirty="0"/>
          </a:p>
        </p:txBody>
      </p:sp>
      <p:sp>
        <p:nvSpPr>
          <p:cNvPr id="4" name="Slide Number Placeholder 3"/>
          <p:cNvSpPr>
            <a:spLocks noGrp="1"/>
          </p:cNvSpPr>
          <p:nvPr>
            <p:ph type="sldNum" sz="quarter" idx="12"/>
          </p:nvPr>
        </p:nvSpPr>
        <p:spPr/>
        <p:txBody>
          <a:bodyPr/>
          <a:lstStyle/>
          <a:p>
            <a:fld id="{B0404BA9-CA58-4016-8D37-1FADB575C55F}" type="slidenum">
              <a:rPr lang="en-US" altLang="en-US" smtClean="0"/>
              <a:pPr/>
              <a:t>16</a:t>
            </a:fld>
            <a:endParaRPr lang="en-US" alt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64822330"/>
              </p:ext>
            </p:extLst>
          </p:nvPr>
        </p:nvGraphicFramePr>
        <p:xfrm>
          <a:off x="838200" y="2057400"/>
          <a:ext cx="7467600" cy="3733796"/>
        </p:xfrm>
        <a:graphic>
          <a:graphicData uri="http://schemas.openxmlformats.org/drawingml/2006/table">
            <a:tbl>
              <a:tblPr/>
              <a:tblGrid>
                <a:gridCol w="1594099"/>
                <a:gridCol w="1409071"/>
                <a:gridCol w="1579868"/>
                <a:gridCol w="1499213"/>
                <a:gridCol w="1385349"/>
              </a:tblGrid>
              <a:tr h="339436">
                <a:tc>
                  <a:txBody>
                    <a:bodyPr/>
                    <a:lstStyle/>
                    <a:p>
                      <a:pPr algn="l" fontAlgn="b"/>
                      <a:endParaRPr lang="en-US" sz="1800" b="1"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9436">
                <a:tc>
                  <a:txBody>
                    <a:bodyPr/>
                    <a:lstStyle/>
                    <a:p>
                      <a:pPr algn="l" fontAlgn="b"/>
                      <a:r>
                        <a:rPr lang="en-US" sz="18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2000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2035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Change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 change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9436">
                <a:tc>
                  <a:txBody>
                    <a:bodyPr/>
                    <a:lstStyle/>
                    <a:p>
                      <a:pPr algn="l" fontAlgn="b"/>
                      <a:r>
                        <a:rPr lang="en-US" sz="1800" b="0" i="0" u="none" strike="noStrike">
                          <a:solidFill>
                            <a:srgbClr val="000000"/>
                          </a:solidFill>
                          <a:effectLst/>
                          <a:latin typeface="Calibri"/>
                        </a:rPr>
                        <a:t>Num of hh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707,979.0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901,808.000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193,829.000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27.378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9436">
                <a:tc>
                  <a:txBody>
                    <a:bodyPr/>
                    <a:lstStyle/>
                    <a:p>
                      <a:pPr algn="l" fontAlgn="b"/>
                      <a:r>
                        <a:rPr lang="en-US" sz="1800" b="0" i="0" u="none" strike="noStrike">
                          <a:solidFill>
                            <a:srgbClr val="000000"/>
                          </a:solidFill>
                          <a:effectLst/>
                          <a:latin typeface="Calibri"/>
                        </a:rPr>
                        <a:t>Num of jobs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867,548.0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1,119,444.000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251,896.000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29.035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9436">
                <a:tc>
                  <a:txBody>
                    <a:bodyPr/>
                    <a:lstStyle/>
                    <a:p>
                      <a:pPr algn="l" fontAlgn="b"/>
                      <a:r>
                        <a:rPr lang="en-US" sz="1800" b="0" i="0" u="none" strike="noStrike">
                          <a:solidFill>
                            <a:srgbClr val="000000"/>
                          </a:solidFill>
                          <a:effectLst/>
                          <a:latin typeface="Calibri"/>
                        </a:rPr>
                        <a:t>Office jobs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365,221.0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451,054.000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85,833.000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23.502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9436">
                <a:tc>
                  <a:txBody>
                    <a:bodyPr/>
                    <a:lstStyle/>
                    <a:p>
                      <a:pPr algn="l" fontAlgn="b"/>
                      <a:r>
                        <a:rPr lang="en-US" sz="1800" b="0" i="0" u="none" strike="noStrike">
                          <a:solidFill>
                            <a:srgbClr val="000000"/>
                          </a:solidFill>
                          <a:effectLst/>
                          <a:latin typeface="Calibri"/>
                        </a:rPr>
                        <a:t>Retail jobs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197,758.0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257,390.000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59,632.000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30.154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9436">
                <a:tc>
                  <a:txBody>
                    <a:bodyPr/>
                    <a:lstStyle/>
                    <a:p>
                      <a:pPr algn="l" fontAlgn="b"/>
                      <a:r>
                        <a:rPr lang="en-US" sz="1800" b="0" i="0" u="none" strike="noStrike">
                          <a:solidFill>
                            <a:srgbClr val="000000"/>
                          </a:solidFill>
                          <a:effectLst/>
                          <a:latin typeface="Calibri"/>
                        </a:rPr>
                        <a:t>Industrial jobs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158,904.0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206,063.000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47,159.000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29.678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9436">
                <a:tc>
                  <a:txBody>
                    <a:bodyPr/>
                    <a:lstStyle/>
                    <a:p>
                      <a:pPr algn="l" fontAlgn="b"/>
                      <a:r>
                        <a:rPr lang="en-US" sz="1800" b="0" i="0" u="none" strike="noStrike">
                          <a:solidFill>
                            <a:srgbClr val="000000"/>
                          </a:solidFill>
                          <a:effectLst/>
                          <a:latin typeface="Calibri"/>
                        </a:rPr>
                        <a:t>Other jobs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145,665.0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184,480.000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38,815.000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26.647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9436">
                <a:tc>
                  <a:txBody>
                    <a:bodyPr/>
                    <a:lstStyle/>
                    <a:p>
                      <a:pPr algn="l" fontAlgn="b"/>
                      <a:r>
                        <a:rPr lang="en-US" sz="1800" b="0" i="0" u="none" strike="noStrike">
                          <a:solidFill>
                            <a:srgbClr val="000000"/>
                          </a:solidFill>
                          <a:effectLst/>
                          <a:latin typeface="Calibri"/>
                        </a:rPr>
                        <a:t>Number of trips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8,467,370.6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10,857,196.057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2,389,825.447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28.224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9436">
                <a:tc>
                  <a:txBody>
                    <a:bodyPr/>
                    <a:lstStyle/>
                    <a:p>
                      <a:pPr algn="l" fontAlgn="b"/>
                      <a:r>
                        <a:rPr lang="en-US" sz="1800" b="0" i="0" u="none" strike="noStrike">
                          <a:solidFill>
                            <a:srgbClr val="000000"/>
                          </a:solidFill>
                          <a:effectLst/>
                          <a:latin typeface="Calibri"/>
                        </a:rPr>
                        <a:t>VMT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56,606,409.7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73,443,497.342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16,837,087.619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29.744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9436">
                <a:tc>
                  <a:txBody>
                    <a:bodyPr/>
                    <a:lstStyle/>
                    <a:p>
                      <a:pPr algn="l" fontAlgn="b"/>
                      <a:r>
                        <a:rPr lang="en-US" sz="1800" b="0" i="0" u="none" strike="noStrike">
                          <a:solidFill>
                            <a:srgbClr val="000000"/>
                          </a:solidFill>
                          <a:effectLst/>
                          <a:latin typeface="Calibri"/>
                        </a:rPr>
                        <a:t>Trip distance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6.685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6.764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0.079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1.186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52987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Mid Ohio Region – </a:t>
            </a:r>
            <a:br>
              <a:rPr lang="en-US" dirty="0"/>
            </a:br>
            <a:r>
              <a:rPr lang="en-US" dirty="0"/>
              <a:t>2035 Base Case vs. Scenario 3</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88803346"/>
              </p:ext>
            </p:extLst>
          </p:nvPr>
        </p:nvGraphicFramePr>
        <p:xfrm>
          <a:off x="609600" y="1752600"/>
          <a:ext cx="7772398" cy="4038595"/>
        </p:xfrm>
        <a:graphic>
          <a:graphicData uri="http://schemas.openxmlformats.org/drawingml/2006/table">
            <a:tbl>
              <a:tblPr/>
              <a:tblGrid>
                <a:gridCol w="1622066"/>
                <a:gridCol w="1607583"/>
                <a:gridCol w="1607583"/>
                <a:gridCol w="1525515"/>
                <a:gridCol w="1409651"/>
              </a:tblGrid>
              <a:tr h="367145">
                <a:tc>
                  <a:txBody>
                    <a:bodyPr/>
                    <a:lstStyle/>
                    <a:p>
                      <a:pPr algn="l" fontAlgn="b"/>
                      <a:endParaRPr lang="en-US" sz="1600" b="1"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145">
                <a:tc>
                  <a:txBody>
                    <a:bodyPr/>
                    <a:lstStyle/>
                    <a:p>
                      <a:pPr algn="l" fontAlgn="b"/>
                      <a:r>
                        <a:rPr lang="en-US" sz="16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000000"/>
                          </a:solidFill>
                          <a:effectLst/>
                          <a:latin typeface="Calibri"/>
                        </a:rPr>
                        <a:t>2035 Base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a:rPr>
                        <a:t>Scenario 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a:rPr>
                        <a:t>Change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a:rPr>
                        <a:t>% change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145">
                <a:tc>
                  <a:txBody>
                    <a:bodyPr/>
                    <a:lstStyle/>
                    <a:p>
                      <a:pPr algn="l" fontAlgn="b"/>
                      <a:r>
                        <a:rPr lang="en-US" sz="1600" b="0" i="0" u="none" strike="noStrike">
                          <a:solidFill>
                            <a:srgbClr val="000000"/>
                          </a:solidFill>
                          <a:effectLst/>
                          <a:latin typeface="Calibri"/>
                        </a:rPr>
                        <a:t>Num of hh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a:rPr>
                        <a:t>901,808.000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937,099.000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35,291.000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3.913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145">
                <a:tc>
                  <a:txBody>
                    <a:bodyPr/>
                    <a:lstStyle/>
                    <a:p>
                      <a:pPr algn="l" fontAlgn="b"/>
                      <a:r>
                        <a:rPr lang="en-US" sz="1600" b="0" i="0" u="none" strike="noStrike">
                          <a:solidFill>
                            <a:srgbClr val="000000"/>
                          </a:solidFill>
                          <a:effectLst/>
                          <a:latin typeface="Calibri"/>
                        </a:rPr>
                        <a:t>Num of jobs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a:rPr>
                        <a:t>1,119,444.000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a:rPr>
                        <a:t>1,119,019.000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-425.000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-0.038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145">
                <a:tc>
                  <a:txBody>
                    <a:bodyPr/>
                    <a:lstStyle/>
                    <a:p>
                      <a:pPr algn="l" fontAlgn="b"/>
                      <a:r>
                        <a:rPr lang="en-US" sz="1600" b="0" i="0" u="none" strike="noStrike">
                          <a:solidFill>
                            <a:srgbClr val="000000"/>
                          </a:solidFill>
                          <a:effectLst/>
                          <a:latin typeface="Calibri"/>
                        </a:rPr>
                        <a:t>Office jobs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451,054.000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a:rPr>
                        <a:t>450,665.000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-389.000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a:rPr>
                        <a:t>-0.086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145">
                <a:tc>
                  <a:txBody>
                    <a:bodyPr/>
                    <a:lstStyle/>
                    <a:p>
                      <a:pPr algn="l" fontAlgn="b"/>
                      <a:r>
                        <a:rPr lang="en-US" sz="1600" b="0" i="0" u="none" strike="noStrike">
                          <a:solidFill>
                            <a:srgbClr val="000000"/>
                          </a:solidFill>
                          <a:effectLst/>
                          <a:latin typeface="Calibri"/>
                        </a:rPr>
                        <a:t>Retail jobs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257,390.000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a:rPr>
                        <a:t>257,182.000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a:rPr>
                        <a:t>-208.000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-0.081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145">
                <a:tc>
                  <a:txBody>
                    <a:bodyPr/>
                    <a:lstStyle/>
                    <a:p>
                      <a:pPr algn="l" fontAlgn="b"/>
                      <a:r>
                        <a:rPr lang="en-US" sz="1600" b="0" i="0" u="none" strike="noStrike">
                          <a:solidFill>
                            <a:srgbClr val="000000"/>
                          </a:solidFill>
                          <a:effectLst/>
                          <a:latin typeface="Calibri"/>
                        </a:rPr>
                        <a:t>Industrial jobs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206,063.000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205,581.000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a:rPr>
                        <a:t>-482.000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-0.234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145">
                <a:tc>
                  <a:txBody>
                    <a:bodyPr/>
                    <a:lstStyle/>
                    <a:p>
                      <a:pPr algn="l" fontAlgn="b"/>
                      <a:r>
                        <a:rPr lang="en-US" sz="1600" b="0" i="0" u="none" strike="noStrike">
                          <a:solidFill>
                            <a:srgbClr val="000000"/>
                          </a:solidFill>
                          <a:effectLst/>
                          <a:latin typeface="Calibri"/>
                        </a:rPr>
                        <a:t>Other jobs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184,480.000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184,541.000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a:rPr>
                        <a:t>61.000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0.033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145">
                <a:tc>
                  <a:txBody>
                    <a:bodyPr/>
                    <a:lstStyle/>
                    <a:p>
                      <a:pPr algn="l" fontAlgn="b"/>
                      <a:r>
                        <a:rPr lang="en-US" sz="1600" b="0" i="0" u="none" strike="noStrike">
                          <a:solidFill>
                            <a:srgbClr val="000000"/>
                          </a:solidFill>
                          <a:effectLst/>
                          <a:latin typeface="Calibri"/>
                        </a:rPr>
                        <a:t>Number of trips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10,857,196.057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11,155,429.323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a:rPr>
                        <a:t>298,233.266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a:rPr>
                        <a:t>2.747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145">
                <a:tc>
                  <a:txBody>
                    <a:bodyPr/>
                    <a:lstStyle/>
                    <a:p>
                      <a:pPr algn="l" fontAlgn="b"/>
                      <a:r>
                        <a:rPr lang="en-US" sz="1600" b="0" i="0" u="none" strike="noStrike">
                          <a:solidFill>
                            <a:srgbClr val="000000"/>
                          </a:solidFill>
                          <a:effectLst/>
                          <a:latin typeface="Calibri"/>
                        </a:rPr>
                        <a:t>VMT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73,443,497.342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71,131,292.880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a:rPr>
                        <a:t>-2,312,204.462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a:rPr>
                        <a:t>-3.148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145">
                <a:tc>
                  <a:txBody>
                    <a:bodyPr/>
                    <a:lstStyle/>
                    <a:p>
                      <a:pPr algn="l" fontAlgn="b"/>
                      <a:r>
                        <a:rPr lang="en-US" sz="1600" b="0" i="0" u="none" strike="noStrike">
                          <a:solidFill>
                            <a:srgbClr val="000000"/>
                          </a:solidFill>
                          <a:effectLst/>
                          <a:latin typeface="Calibri"/>
                        </a:rPr>
                        <a:t>Trip distance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6.764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6.376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a:rPr>
                        <a:t>-0.388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a:rPr>
                        <a:t>-5.738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B0404BA9-CA58-4016-8D37-1FADB575C55F}" type="slidenum">
              <a:rPr lang="en-US" altLang="en-US" smtClean="0"/>
              <a:pPr/>
              <a:t>17</a:t>
            </a:fld>
            <a:endParaRPr lang="en-US" altLang="en-US"/>
          </a:p>
        </p:txBody>
      </p:sp>
    </p:spTree>
    <p:extLst>
      <p:ext uri="{BB962C8B-B14F-4D97-AF65-F5344CB8AC3E}">
        <p14:creationId xmlns:p14="http://schemas.microsoft.com/office/powerpoint/2010/main" val="3497141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to Deal with Decline</a:t>
            </a:r>
            <a:endParaRPr lang="en-US" dirty="0"/>
          </a:p>
        </p:txBody>
      </p:sp>
      <p:sp>
        <p:nvSpPr>
          <p:cNvPr id="3" name="Content Placeholder 2"/>
          <p:cNvSpPr>
            <a:spLocks noGrp="1"/>
          </p:cNvSpPr>
          <p:nvPr>
            <p:ph idx="1"/>
          </p:nvPr>
        </p:nvSpPr>
        <p:spPr/>
        <p:txBody>
          <a:bodyPr/>
          <a:lstStyle/>
          <a:p>
            <a:r>
              <a:rPr lang="en-US" sz="2800" dirty="0" smtClean="0"/>
              <a:t>Some areas in Ohio continue to decline in population and employment</a:t>
            </a:r>
          </a:p>
          <a:p>
            <a:pPr lvl="1"/>
            <a:r>
              <a:rPr lang="en-US" sz="2000" dirty="0" smtClean="0"/>
              <a:t>Original model provided allocations based on growth</a:t>
            </a:r>
          </a:p>
          <a:p>
            <a:pPr lvl="1"/>
            <a:r>
              <a:rPr lang="en-US" dirty="0" smtClean="0"/>
              <a:t>Need to devise process for allocating decline</a:t>
            </a:r>
          </a:p>
          <a:p>
            <a:r>
              <a:rPr lang="en-US" sz="2400" dirty="0" smtClean="0"/>
              <a:t>Using past trends as a guide</a:t>
            </a:r>
          </a:p>
          <a:p>
            <a:pPr lvl="1"/>
            <a:r>
              <a:rPr lang="en-US" sz="2000" dirty="0" smtClean="0"/>
              <a:t>Have compiled information on population and employment decline from available data</a:t>
            </a:r>
          </a:p>
          <a:p>
            <a:pPr lvl="1"/>
            <a:r>
              <a:rPr lang="en-US" dirty="0" smtClean="0"/>
              <a:t>Population – block level differences in population and households</a:t>
            </a:r>
          </a:p>
          <a:p>
            <a:pPr lvl="1"/>
            <a:r>
              <a:rPr lang="en-US" sz="2000" dirty="0" smtClean="0"/>
              <a:t>Employment – zip code level data from County Business Patterns by major sector</a:t>
            </a:r>
            <a:endParaRPr lang="en-US" sz="2000" dirty="0"/>
          </a:p>
        </p:txBody>
      </p:sp>
    </p:spTree>
    <p:extLst>
      <p:ext uri="{BB962C8B-B14F-4D97-AF65-F5344CB8AC3E}">
        <p14:creationId xmlns:p14="http://schemas.microsoft.com/office/powerpoint/2010/main" val="33342226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Indicators of Change </a:t>
            </a:r>
            <a:endParaRPr lang="en-US" dirty="0"/>
          </a:p>
        </p:txBody>
      </p:sp>
      <p:sp>
        <p:nvSpPr>
          <p:cNvPr id="3" name="Content Placeholder 2"/>
          <p:cNvSpPr>
            <a:spLocks noGrp="1"/>
          </p:cNvSpPr>
          <p:nvPr>
            <p:ph idx="1"/>
          </p:nvPr>
        </p:nvSpPr>
        <p:spPr/>
        <p:txBody>
          <a:bodyPr/>
          <a:lstStyle/>
          <a:p>
            <a:r>
              <a:rPr lang="en-US" dirty="0" smtClean="0"/>
              <a:t>Decline not evenly distributed</a:t>
            </a:r>
          </a:p>
          <a:p>
            <a:pPr lvl="1"/>
            <a:r>
              <a:rPr lang="en-US" dirty="0" smtClean="0"/>
              <a:t>Regions with decline still have some subareas that are growing</a:t>
            </a:r>
          </a:p>
          <a:p>
            <a:pPr lvl="1"/>
            <a:r>
              <a:rPr lang="en-US" dirty="0" smtClean="0"/>
              <a:t>Created indicators of growth or decline from historical data</a:t>
            </a:r>
          </a:p>
          <a:p>
            <a:pPr lvl="2"/>
            <a:r>
              <a:rPr lang="en-US" dirty="0" smtClean="0"/>
              <a:t>Seven categories of change to set the probability for change</a:t>
            </a:r>
          </a:p>
          <a:p>
            <a:pPr lvl="2"/>
            <a:r>
              <a:rPr lang="en-US" dirty="0" smtClean="0"/>
              <a:t>Indicator generated – (3,2,1,0 -1,-2,-3)</a:t>
            </a:r>
          </a:p>
          <a:p>
            <a:pPr lvl="2"/>
            <a:r>
              <a:rPr lang="en-US" dirty="0" smtClean="0"/>
              <a:t>Indicates growth or decline for a target cell as well as the strength of the probability</a:t>
            </a:r>
            <a:endParaRPr lang="en-US" dirty="0"/>
          </a:p>
          <a:p>
            <a:pPr lvl="1"/>
            <a:r>
              <a:rPr lang="en-US" dirty="0" smtClean="0"/>
              <a:t>Model adjustments</a:t>
            </a:r>
          </a:p>
          <a:p>
            <a:pPr lvl="2"/>
            <a:r>
              <a:rPr lang="en-US" dirty="0" smtClean="0"/>
              <a:t>Choose a cell at random</a:t>
            </a:r>
          </a:p>
          <a:p>
            <a:pPr lvl="2"/>
            <a:r>
              <a:rPr lang="en-US" dirty="0" smtClean="0"/>
              <a:t>Decide whether it will grow or decline</a:t>
            </a:r>
          </a:p>
          <a:p>
            <a:pPr lvl="2"/>
            <a:r>
              <a:rPr lang="en-US" dirty="0" smtClean="0"/>
              <a:t>Allocate an increment of growth or decline</a:t>
            </a:r>
          </a:p>
          <a:p>
            <a:pPr lvl="2"/>
            <a:r>
              <a:rPr lang="en-US" dirty="0" smtClean="0"/>
              <a:t>Check to see whether the new growth or decline has been met</a:t>
            </a:r>
          </a:p>
          <a:p>
            <a:pPr lvl="2"/>
            <a:r>
              <a:rPr lang="en-US" dirty="0" smtClean="0"/>
              <a:t>Continue until entire growth or decline is met</a:t>
            </a:r>
          </a:p>
        </p:txBody>
      </p:sp>
      <p:sp>
        <p:nvSpPr>
          <p:cNvPr id="4" name="Slide Number Placeholder 3"/>
          <p:cNvSpPr>
            <a:spLocks noGrp="1"/>
          </p:cNvSpPr>
          <p:nvPr>
            <p:ph type="sldNum" sz="quarter" idx="12"/>
          </p:nvPr>
        </p:nvSpPr>
        <p:spPr/>
        <p:txBody>
          <a:bodyPr/>
          <a:lstStyle/>
          <a:p>
            <a:fld id="{037A47E6-5A2C-438E-AF93-F774AD9F2BBD}" type="slidenum">
              <a:rPr lang="en-US" smtClean="0"/>
              <a:t>19</a:t>
            </a:fld>
            <a:endParaRPr lang="en-US"/>
          </a:p>
        </p:txBody>
      </p:sp>
    </p:spTree>
    <p:extLst>
      <p:ext uri="{BB962C8B-B14F-4D97-AF65-F5344CB8AC3E}">
        <p14:creationId xmlns:p14="http://schemas.microsoft.com/office/powerpoint/2010/main" val="4229833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Linking Land Use &amp; Travel in Ohio</a:t>
            </a:r>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smtClean="0"/>
              <a:t>Focus on links </a:t>
            </a:r>
            <a:r>
              <a:rPr lang="en-US" dirty="0"/>
              <a:t>between land use, </a:t>
            </a:r>
            <a:r>
              <a:rPr lang="en-US" dirty="0" smtClean="0"/>
              <a:t>transportation infrastructure &amp; travel behavior.</a:t>
            </a:r>
          </a:p>
          <a:p>
            <a:endParaRPr lang="en-US" dirty="0" smtClean="0"/>
          </a:p>
          <a:p>
            <a:r>
              <a:rPr lang="en-US" dirty="0" smtClean="0"/>
              <a:t>Develop a user-friendly </a:t>
            </a:r>
            <a:r>
              <a:rPr lang="en-US" dirty="0"/>
              <a:t>modeling tool to develop forecasts based on different land use, transportation and policy </a:t>
            </a:r>
            <a:r>
              <a:rPr lang="en-US" dirty="0" smtClean="0"/>
              <a:t>scenarios.</a:t>
            </a:r>
          </a:p>
          <a:p>
            <a:endParaRPr lang="en-US" dirty="0" smtClean="0"/>
          </a:p>
          <a:p>
            <a:r>
              <a:rPr lang="en-US" dirty="0"/>
              <a:t>Enhance the existing Land Allocation model developed by MORPC. </a:t>
            </a:r>
          </a:p>
          <a:p>
            <a:pPr lvl="1"/>
            <a:r>
              <a:rPr lang="en-US" dirty="0" smtClean="0"/>
              <a:t>Land </a:t>
            </a:r>
            <a:r>
              <a:rPr lang="en-US" dirty="0"/>
              <a:t>allocation model gives forecasts of future land development under different scenarios.</a:t>
            </a:r>
          </a:p>
          <a:p>
            <a:pPr marL="0" indent="0">
              <a:buNone/>
            </a:pPr>
            <a:endParaRPr lang="en-US" dirty="0"/>
          </a:p>
          <a:p>
            <a:r>
              <a:rPr lang="en-US" dirty="0"/>
              <a:t>Add a transportation component to be able to forecast the implications of future land use and infrastructure decisions on the resulting travel patterns.</a:t>
            </a:r>
          </a:p>
          <a:p>
            <a:endParaRPr lang="en-US" dirty="0"/>
          </a:p>
        </p:txBody>
      </p:sp>
      <p:sp>
        <p:nvSpPr>
          <p:cNvPr id="4" name="Slide Number Placeholder 3"/>
          <p:cNvSpPr>
            <a:spLocks noGrp="1"/>
          </p:cNvSpPr>
          <p:nvPr>
            <p:ph type="sldNum" sz="quarter" idx="12"/>
          </p:nvPr>
        </p:nvSpPr>
        <p:spPr/>
        <p:txBody>
          <a:bodyPr/>
          <a:lstStyle/>
          <a:p>
            <a:fld id="{037A47E6-5A2C-438E-AF93-F774AD9F2BBD}" type="slidenum">
              <a:rPr lang="en-US" smtClean="0"/>
              <a:t>2</a:t>
            </a:fld>
            <a:endParaRPr lang="en-US"/>
          </a:p>
        </p:txBody>
      </p:sp>
    </p:spTree>
    <p:extLst>
      <p:ext uri="{BB962C8B-B14F-4D97-AF65-F5344CB8AC3E}">
        <p14:creationId xmlns:p14="http://schemas.microsoft.com/office/powerpoint/2010/main" val="27097880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Issues</a:t>
            </a:r>
            <a:endParaRPr lang="en-US" dirty="0"/>
          </a:p>
        </p:txBody>
      </p:sp>
      <p:sp>
        <p:nvSpPr>
          <p:cNvPr id="3" name="Content Placeholder 2"/>
          <p:cNvSpPr>
            <a:spLocks noGrp="1"/>
          </p:cNvSpPr>
          <p:nvPr>
            <p:ph idx="1"/>
          </p:nvPr>
        </p:nvSpPr>
        <p:spPr/>
        <p:txBody>
          <a:bodyPr/>
          <a:lstStyle/>
          <a:p>
            <a:r>
              <a:rPr lang="en-US" dirty="0" smtClean="0"/>
              <a:t>Historic growth or decline may not continue</a:t>
            </a:r>
          </a:p>
          <a:p>
            <a:pPr lvl="1"/>
            <a:r>
              <a:rPr lang="en-US" dirty="0" smtClean="0"/>
              <a:t>Will need to have comparative scenarios that reflect a range of possible futures</a:t>
            </a:r>
          </a:p>
          <a:p>
            <a:pPr lvl="1"/>
            <a:r>
              <a:rPr lang="en-US" dirty="0" smtClean="0"/>
              <a:t>Employment sector decline pattern may also vary over time</a:t>
            </a:r>
          </a:p>
          <a:p>
            <a:pPr lvl="2"/>
            <a:r>
              <a:rPr lang="en-US" dirty="0" smtClean="0"/>
              <a:t>E.G. – manufacturing has begun to recover while retail employment may be leveling off</a:t>
            </a:r>
          </a:p>
          <a:p>
            <a:pPr lvl="1"/>
            <a:r>
              <a:rPr lang="en-US" dirty="0" smtClean="0"/>
              <a:t>Need for more guidelines for model use since the allocation procedure is more complicated</a:t>
            </a:r>
          </a:p>
          <a:p>
            <a:pPr lvl="2"/>
            <a:r>
              <a:rPr lang="en-US" dirty="0" smtClean="0"/>
              <a:t>Must make consistent decisions about future land use, growth or decline, and future land use intensity</a:t>
            </a:r>
          </a:p>
          <a:p>
            <a:pPr lvl="2"/>
            <a:r>
              <a:rPr lang="en-US" dirty="0" smtClean="0"/>
              <a:t>Will incorporate the relevant procedures in our final product</a:t>
            </a:r>
            <a:endParaRPr lang="en-US" dirty="0"/>
          </a:p>
        </p:txBody>
      </p:sp>
      <p:sp>
        <p:nvSpPr>
          <p:cNvPr id="4" name="Slide Number Placeholder 3"/>
          <p:cNvSpPr>
            <a:spLocks noGrp="1"/>
          </p:cNvSpPr>
          <p:nvPr>
            <p:ph type="sldNum" sz="quarter" idx="12"/>
          </p:nvPr>
        </p:nvSpPr>
        <p:spPr/>
        <p:txBody>
          <a:bodyPr/>
          <a:lstStyle/>
          <a:p>
            <a:fld id="{037A47E6-5A2C-438E-AF93-F774AD9F2BBD}" type="slidenum">
              <a:rPr lang="en-US" smtClean="0"/>
              <a:t>20</a:t>
            </a:fld>
            <a:endParaRPr lang="en-US"/>
          </a:p>
        </p:txBody>
      </p:sp>
    </p:spTree>
    <p:extLst>
      <p:ext uri="{BB962C8B-B14F-4D97-AF65-F5344CB8AC3E}">
        <p14:creationId xmlns:p14="http://schemas.microsoft.com/office/powerpoint/2010/main" val="4211682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Thanks!</a:t>
            </a:r>
            <a:endParaRPr lang="en-US" dirty="0"/>
          </a:p>
        </p:txBody>
      </p:sp>
      <p:sp>
        <p:nvSpPr>
          <p:cNvPr id="6" name="Text Placeholder 5"/>
          <p:cNvSpPr>
            <a:spLocks noGrp="1"/>
          </p:cNvSpPr>
          <p:nvPr>
            <p:ph type="body" idx="1"/>
          </p:nvPr>
        </p:nvSpPr>
        <p:spPr/>
        <p:txBody>
          <a:bodyPr>
            <a:normAutofit/>
          </a:bodyPr>
          <a:lstStyle/>
          <a:p>
            <a:r>
              <a:rPr lang="en-US" sz="3200" dirty="0" smtClean="0"/>
              <a:t>Questions?</a:t>
            </a:r>
            <a:endParaRPr lang="en-US" sz="3200" dirty="0"/>
          </a:p>
        </p:txBody>
      </p:sp>
      <p:sp>
        <p:nvSpPr>
          <p:cNvPr id="4" name="Slide Number Placeholder 3"/>
          <p:cNvSpPr>
            <a:spLocks noGrp="1"/>
          </p:cNvSpPr>
          <p:nvPr>
            <p:ph type="sldNum" sz="quarter" idx="12"/>
          </p:nvPr>
        </p:nvSpPr>
        <p:spPr/>
        <p:txBody>
          <a:bodyPr/>
          <a:lstStyle/>
          <a:p>
            <a:fld id="{B0404BA9-CA58-4016-8D37-1FADB575C55F}" type="slidenum">
              <a:rPr lang="en-US" altLang="en-US" smtClean="0"/>
              <a:pPr/>
              <a:t>21</a:t>
            </a:fld>
            <a:endParaRPr lang="en-US" altLang="en-US"/>
          </a:p>
        </p:txBody>
      </p:sp>
    </p:spTree>
    <p:extLst>
      <p:ext uri="{BB962C8B-B14F-4D97-AF65-F5344CB8AC3E}">
        <p14:creationId xmlns:p14="http://schemas.microsoft.com/office/powerpoint/2010/main" val="38331866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Backup slides</a:t>
            </a:r>
            <a:endParaRPr lang="en-US" dirty="0"/>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0404BA9-CA58-4016-8D37-1FADB575C55F}" type="slidenum">
              <a:rPr lang="en-US" altLang="en-US" smtClean="0"/>
              <a:pPr/>
              <a:t>22</a:t>
            </a:fld>
            <a:endParaRPr lang="en-US" altLang="en-US"/>
          </a:p>
        </p:txBody>
      </p:sp>
    </p:spTree>
    <p:extLst>
      <p:ext uri="{BB962C8B-B14F-4D97-AF65-F5344CB8AC3E}">
        <p14:creationId xmlns:p14="http://schemas.microsoft.com/office/powerpoint/2010/main" val="28673354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latin typeface="Cambria Math" pitchFamily="18" charset="0"/>
                <a:ea typeface="Cambria Math" pitchFamily="18" charset="0"/>
              </a:rPr>
              <a:t>Number of Trips by Region</a:t>
            </a:r>
            <a:endParaRPr lang="zh-CN" altLang="en-US" sz="3600" dirty="0">
              <a:latin typeface="Cambria Math" pitchFamily="18" charset="0"/>
            </a:endParaRPr>
          </a:p>
        </p:txBody>
      </p:sp>
      <p:graphicFrame>
        <p:nvGraphicFramePr>
          <p:cNvPr id="4" name="内容占位符 3"/>
          <p:cNvGraphicFramePr>
            <a:graphicFrameLocks noGrp="1"/>
          </p:cNvGraphicFramePr>
          <p:nvPr>
            <p:ph idx="1"/>
            <p:extLst>
              <p:ext uri="{D42A27DB-BD31-4B8C-83A1-F6EECF244321}">
                <p14:modId xmlns:p14="http://schemas.microsoft.com/office/powerpoint/2010/main" val="295592333"/>
              </p:ext>
            </p:extLst>
          </p:nvPr>
        </p:nvGraphicFramePr>
        <p:xfrm>
          <a:off x="1905000" y="1524000"/>
          <a:ext cx="5536332" cy="4281267"/>
        </p:xfrm>
        <a:graphic>
          <a:graphicData uri="http://schemas.openxmlformats.org/drawingml/2006/table">
            <a:tbl>
              <a:tblPr firstRow="1" firstCol="1" bandRow="1">
                <a:tableStyleId>{5C22544A-7EE6-4342-B048-85BDC9FD1C3A}</a:tableStyleId>
              </a:tblPr>
              <a:tblGrid>
                <a:gridCol w="2768166"/>
                <a:gridCol w="2768166"/>
              </a:tblGrid>
              <a:tr h="380993">
                <a:tc>
                  <a:txBody>
                    <a:bodyPr/>
                    <a:lstStyle/>
                    <a:p>
                      <a:pPr algn="ctr">
                        <a:spcAft>
                          <a:spcPts val="0"/>
                        </a:spcAft>
                      </a:pPr>
                      <a:r>
                        <a:rPr lang="en-US" sz="1800" kern="100" dirty="0">
                          <a:effectLst/>
                          <a:latin typeface="Cambria Math" pitchFamily="18" charset="0"/>
                          <a:ea typeface="Cambria Math" pitchFamily="18" charset="0"/>
                        </a:rPr>
                        <a:t> </a:t>
                      </a:r>
                      <a:r>
                        <a:rPr lang="en-US" sz="1800" kern="0" dirty="0" smtClean="0">
                          <a:effectLst/>
                          <a:latin typeface="Cambria Math" pitchFamily="18" charset="0"/>
                          <a:ea typeface="Cambria Math" pitchFamily="18" charset="0"/>
                        </a:rPr>
                        <a:t>Region</a:t>
                      </a:r>
                      <a:endParaRPr lang="zh-CN" sz="1800" kern="100" dirty="0">
                        <a:effectLst/>
                        <a:latin typeface="Cambria Math" pitchFamily="18" charset="0"/>
                        <a:ea typeface="Adobe 楷体 Std R" pitchFamily="18" charset="-122"/>
                        <a:cs typeface="Times New Roman"/>
                      </a:endParaRPr>
                    </a:p>
                  </a:txBody>
                  <a:tcPr marL="68580" marR="68580" marT="0" marB="0"/>
                </a:tc>
                <a:tc>
                  <a:txBody>
                    <a:bodyPr/>
                    <a:lstStyle/>
                    <a:p>
                      <a:pPr algn="ctr">
                        <a:spcAft>
                          <a:spcPts val="0"/>
                        </a:spcAft>
                      </a:pPr>
                      <a:r>
                        <a:rPr lang="en-US" sz="1800" kern="0" dirty="0" smtClean="0">
                          <a:effectLst/>
                          <a:latin typeface="Cambria Math" pitchFamily="18" charset="0"/>
                          <a:ea typeface="Cambria Math" pitchFamily="18" charset="0"/>
                        </a:rPr>
                        <a:t>All</a:t>
                      </a:r>
                      <a:r>
                        <a:rPr lang="en-US" sz="1800" kern="0" baseline="0" dirty="0" smtClean="0">
                          <a:effectLst/>
                          <a:latin typeface="Cambria Math" pitchFamily="18" charset="0"/>
                          <a:ea typeface="Cambria Math" pitchFamily="18" charset="0"/>
                        </a:rPr>
                        <a:t> trips</a:t>
                      </a:r>
                      <a:endParaRPr lang="zh-CN" sz="1800" kern="100" dirty="0">
                        <a:effectLst/>
                        <a:latin typeface="Cambria Math" pitchFamily="18" charset="0"/>
                        <a:ea typeface="Adobe 楷体 Std R" pitchFamily="18" charset="-122"/>
                        <a:cs typeface="Times New Roman"/>
                      </a:endParaRPr>
                    </a:p>
                  </a:txBody>
                  <a:tcPr marL="68580" marR="68580" marT="0" marB="0"/>
                </a:tc>
              </a:tr>
              <a:tr h="278591">
                <a:tc>
                  <a:txBody>
                    <a:bodyPr/>
                    <a:lstStyle/>
                    <a:p>
                      <a:pPr algn="ctr">
                        <a:spcAft>
                          <a:spcPts val="0"/>
                        </a:spcAft>
                      </a:pPr>
                      <a:r>
                        <a:rPr lang="en-US" sz="1800" b="0" kern="0" dirty="0">
                          <a:effectLst/>
                          <a:latin typeface="Cambria Math" pitchFamily="18" charset="0"/>
                          <a:ea typeface="Cambria Math" pitchFamily="18" charset="0"/>
                        </a:rPr>
                        <a:t>Youngstown</a:t>
                      </a:r>
                      <a:endParaRPr lang="zh-CN" sz="1800" b="0" kern="100" dirty="0">
                        <a:effectLst/>
                        <a:latin typeface="Cambria Math" pitchFamily="18" charset="0"/>
                        <a:ea typeface="Adobe 楷体 Std R" pitchFamily="18" charset="-122"/>
                        <a:cs typeface="Times New Roman"/>
                      </a:endParaRPr>
                    </a:p>
                  </a:txBody>
                  <a:tcPr marL="68580" marR="68580" marT="0" marB="0"/>
                </a:tc>
                <a:tc>
                  <a:txBody>
                    <a:bodyPr/>
                    <a:lstStyle/>
                    <a:p>
                      <a:pPr algn="ctr">
                        <a:spcAft>
                          <a:spcPts val="0"/>
                        </a:spcAft>
                      </a:pPr>
                      <a:r>
                        <a:rPr lang="en-US" sz="1800" kern="100" dirty="0">
                          <a:effectLst/>
                          <a:latin typeface="Cambria Math" pitchFamily="18" charset="0"/>
                          <a:ea typeface="Cambria Math" pitchFamily="18" charset="0"/>
                        </a:rPr>
                        <a:t>9,524 </a:t>
                      </a:r>
                      <a:endParaRPr lang="zh-CN" sz="1800" kern="100" dirty="0">
                        <a:effectLst/>
                        <a:latin typeface="Cambria Math" pitchFamily="18" charset="0"/>
                        <a:ea typeface="Adobe 楷体 Std R" pitchFamily="18" charset="-122"/>
                        <a:cs typeface="Times New Roman"/>
                      </a:endParaRPr>
                    </a:p>
                  </a:txBody>
                  <a:tcPr marL="68580" marR="68580" marT="0" marB="0" anchor="ctr"/>
                </a:tc>
              </a:tr>
              <a:tr h="278591">
                <a:tc>
                  <a:txBody>
                    <a:bodyPr/>
                    <a:lstStyle/>
                    <a:p>
                      <a:pPr algn="ctr">
                        <a:spcAft>
                          <a:spcPts val="0"/>
                        </a:spcAft>
                      </a:pPr>
                      <a:r>
                        <a:rPr lang="en-US" sz="1800" b="0" kern="0" dirty="0">
                          <a:effectLst/>
                          <a:latin typeface="Cambria Math" pitchFamily="18" charset="0"/>
                          <a:ea typeface="Cambria Math" pitchFamily="18" charset="0"/>
                        </a:rPr>
                        <a:t>Toledo</a:t>
                      </a:r>
                      <a:endParaRPr lang="zh-CN" sz="1800" b="0" kern="100" dirty="0">
                        <a:effectLst/>
                        <a:latin typeface="Cambria Math" pitchFamily="18" charset="0"/>
                        <a:ea typeface="Adobe 楷体 Std R" pitchFamily="18" charset="-122"/>
                        <a:cs typeface="Times New Roman"/>
                      </a:endParaRPr>
                    </a:p>
                  </a:txBody>
                  <a:tcPr marL="68580" marR="68580" marT="0" marB="0"/>
                </a:tc>
                <a:tc>
                  <a:txBody>
                    <a:bodyPr/>
                    <a:lstStyle/>
                    <a:p>
                      <a:pPr algn="ctr">
                        <a:spcAft>
                          <a:spcPts val="0"/>
                        </a:spcAft>
                      </a:pPr>
                      <a:r>
                        <a:rPr lang="en-US" sz="1800" kern="100" dirty="0">
                          <a:effectLst/>
                          <a:latin typeface="Cambria Math" pitchFamily="18" charset="0"/>
                          <a:ea typeface="Cambria Math" pitchFamily="18" charset="0"/>
                        </a:rPr>
                        <a:t>16,384 </a:t>
                      </a:r>
                      <a:endParaRPr lang="zh-CN" sz="1800" kern="100" dirty="0">
                        <a:effectLst/>
                        <a:latin typeface="Cambria Math" pitchFamily="18" charset="0"/>
                        <a:ea typeface="Adobe 楷体 Std R" pitchFamily="18" charset="-122"/>
                        <a:cs typeface="Times New Roman"/>
                      </a:endParaRPr>
                    </a:p>
                  </a:txBody>
                  <a:tcPr marL="68580" marR="68580" marT="0" marB="0" anchor="ctr"/>
                </a:tc>
              </a:tr>
              <a:tr h="278591">
                <a:tc>
                  <a:txBody>
                    <a:bodyPr/>
                    <a:lstStyle/>
                    <a:p>
                      <a:pPr algn="ctr">
                        <a:spcAft>
                          <a:spcPts val="0"/>
                        </a:spcAft>
                      </a:pPr>
                      <a:r>
                        <a:rPr lang="en-US" sz="1800" b="0" kern="0" dirty="0">
                          <a:effectLst/>
                          <a:latin typeface="Cambria Math" pitchFamily="18" charset="0"/>
                          <a:ea typeface="Cambria Math" pitchFamily="18" charset="0"/>
                        </a:rPr>
                        <a:t>Steubenville</a:t>
                      </a:r>
                      <a:endParaRPr lang="zh-CN" sz="1800" b="0" kern="100" dirty="0">
                        <a:effectLst/>
                        <a:latin typeface="Cambria Math" pitchFamily="18" charset="0"/>
                        <a:ea typeface="Adobe 楷体 Std R" pitchFamily="18" charset="-122"/>
                        <a:cs typeface="Times New Roman"/>
                      </a:endParaRPr>
                    </a:p>
                  </a:txBody>
                  <a:tcPr marL="68580" marR="68580" marT="0" marB="0"/>
                </a:tc>
                <a:tc>
                  <a:txBody>
                    <a:bodyPr/>
                    <a:lstStyle/>
                    <a:p>
                      <a:pPr algn="ctr">
                        <a:spcAft>
                          <a:spcPts val="0"/>
                        </a:spcAft>
                      </a:pPr>
                      <a:r>
                        <a:rPr lang="en-US" sz="1800" kern="100" dirty="0">
                          <a:effectLst/>
                          <a:latin typeface="Cambria Math" pitchFamily="18" charset="0"/>
                          <a:ea typeface="Cambria Math" pitchFamily="18" charset="0"/>
                        </a:rPr>
                        <a:t>8,464 </a:t>
                      </a:r>
                      <a:endParaRPr lang="zh-CN" sz="1800" kern="100" dirty="0">
                        <a:effectLst/>
                        <a:latin typeface="Cambria Math" pitchFamily="18" charset="0"/>
                        <a:ea typeface="Adobe 楷体 Std R" pitchFamily="18" charset="-122"/>
                        <a:cs typeface="Times New Roman"/>
                      </a:endParaRPr>
                    </a:p>
                  </a:txBody>
                  <a:tcPr marL="68580" marR="68580" marT="0" marB="0" anchor="ctr"/>
                </a:tc>
              </a:tr>
              <a:tr h="278591">
                <a:tc>
                  <a:txBody>
                    <a:bodyPr/>
                    <a:lstStyle/>
                    <a:p>
                      <a:pPr algn="ctr">
                        <a:spcAft>
                          <a:spcPts val="0"/>
                        </a:spcAft>
                      </a:pPr>
                      <a:r>
                        <a:rPr lang="en-US" sz="1800" b="0" kern="0" dirty="0">
                          <a:effectLst/>
                          <a:latin typeface="Cambria Math" pitchFamily="18" charset="0"/>
                          <a:ea typeface="Cambria Math" pitchFamily="18" charset="0"/>
                        </a:rPr>
                        <a:t>Springfield</a:t>
                      </a:r>
                      <a:endParaRPr lang="zh-CN" sz="1800" b="0" kern="100" dirty="0">
                        <a:effectLst/>
                        <a:latin typeface="Cambria Math" pitchFamily="18" charset="0"/>
                        <a:ea typeface="Adobe 楷体 Std R" pitchFamily="18" charset="-122"/>
                        <a:cs typeface="Times New Roman"/>
                      </a:endParaRPr>
                    </a:p>
                  </a:txBody>
                  <a:tcPr marL="68580" marR="68580" marT="0" marB="0"/>
                </a:tc>
                <a:tc>
                  <a:txBody>
                    <a:bodyPr/>
                    <a:lstStyle/>
                    <a:p>
                      <a:pPr algn="ctr">
                        <a:spcAft>
                          <a:spcPts val="0"/>
                        </a:spcAft>
                      </a:pPr>
                      <a:r>
                        <a:rPr lang="en-US" sz="1800" kern="100" dirty="0">
                          <a:effectLst/>
                          <a:latin typeface="Cambria Math" pitchFamily="18" charset="0"/>
                          <a:ea typeface="Cambria Math" pitchFamily="18" charset="0"/>
                        </a:rPr>
                        <a:t>10,324 </a:t>
                      </a:r>
                      <a:endParaRPr lang="zh-CN" sz="1800" kern="100" dirty="0">
                        <a:effectLst/>
                        <a:latin typeface="Cambria Math" pitchFamily="18" charset="0"/>
                        <a:ea typeface="Adobe 楷体 Std R" pitchFamily="18" charset="-122"/>
                        <a:cs typeface="Times New Roman"/>
                      </a:endParaRPr>
                    </a:p>
                  </a:txBody>
                  <a:tcPr marL="68580" marR="68580" marT="0" marB="0" anchor="ctr"/>
                </a:tc>
              </a:tr>
              <a:tr h="278591">
                <a:tc>
                  <a:txBody>
                    <a:bodyPr/>
                    <a:lstStyle/>
                    <a:p>
                      <a:pPr algn="ctr">
                        <a:spcAft>
                          <a:spcPts val="0"/>
                        </a:spcAft>
                      </a:pPr>
                      <a:r>
                        <a:rPr lang="en-US" sz="1800" b="0" kern="0" dirty="0">
                          <a:effectLst/>
                          <a:latin typeface="Cambria Math" pitchFamily="18" charset="0"/>
                          <a:ea typeface="Cambria Math" pitchFamily="18" charset="0"/>
                        </a:rPr>
                        <a:t>Rural</a:t>
                      </a:r>
                      <a:endParaRPr lang="zh-CN" sz="1800" b="0" kern="100" dirty="0">
                        <a:effectLst/>
                        <a:latin typeface="Cambria Math" pitchFamily="18" charset="0"/>
                        <a:ea typeface="Adobe 楷体 Std R" pitchFamily="18" charset="-122"/>
                        <a:cs typeface="Times New Roman"/>
                      </a:endParaRPr>
                    </a:p>
                  </a:txBody>
                  <a:tcPr marL="68580" marR="68580" marT="0" marB="0"/>
                </a:tc>
                <a:tc>
                  <a:txBody>
                    <a:bodyPr/>
                    <a:lstStyle/>
                    <a:p>
                      <a:pPr algn="ctr">
                        <a:spcAft>
                          <a:spcPts val="0"/>
                        </a:spcAft>
                      </a:pPr>
                      <a:r>
                        <a:rPr lang="en-US" sz="1800" kern="100" dirty="0">
                          <a:effectLst/>
                          <a:latin typeface="Cambria Math" pitchFamily="18" charset="0"/>
                          <a:ea typeface="Cambria Math" pitchFamily="18" charset="0"/>
                        </a:rPr>
                        <a:t>16,807 </a:t>
                      </a:r>
                      <a:endParaRPr lang="zh-CN" sz="1800" kern="100" dirty="0">
                        <a:effectLst/>
                        <a:latin typeface="Cambria Math" pitchFamily="18" charset="0"/>
                        <a:ea typeface="Adobe 楷体 Std R" pitchFamily="18" charset="-122"/>
                        <a:cs typeface="Times New Roman"/>
                      </a:endParaRPr>
                    </a:p>
                  </a:txBody>
                  <a:tcPr marL="68580" marR="68580" marT="0" marB="0" anchor="ctr"/>
                </a:tc>
              </a:tr>
              <a:tr h="278591">
                <a:tc>
                  <a:txBody>
                    <a:bodyPr/>
                    <a:lstStyle/>
                    <a:p>
                      <a:pPr algn="ctr">
                        <a:spcAft>
                          <a:spcPts val="0"/>
                        </a:spcAft>
                      </a:pPr>
                      <a:r>
                        <a:rPr lang="en-US" sz="1800" b="0" kern="0" dirty="0">
                          <a:effectLst/>
                          <a:latin typeface="Cambria Math" pitchFamily="18" charset="0"/>
                          <a:ea typeface="Cambria Math" pitchFamily="18" charset="0"/>
                        </a:rPr>
                        <a:t>Mansfield</a:t>
                      </a:r>
                      <a:endParaRPr lang="zh-CN" sz="1800" b="0" kern="100" dirty="0">
                        <a:effectLst/>
                        <a:latin typeface="Cambria Math" pitchFamily="18" charset="0"/>
                        <a:ea typeface="Adobe 楷体 Std R" pitchFamily="18" charset="-122"/>
                        <a:cs typeface="Times New Roman"/>
                      </a:endParaRPr>
                    </a:p>
                  </a:txBody>
                  <a:tcPr marL="68580" marR="68580" marT="0" marB="0"/>
                </a:tc>
                <a:tc>
                  <a:txBody>
                    <a:bodyPr/>
                    <a:lstStyle/>
                    <a:p>
                      <a:pPr algn="ctr">
                        <a:spcAft>
                          <a:spcPts val="0"/>
                        </a:spcAft>
                      </a:pPr>
                      <a:r>
                        <a:rPr lang="en-US" sz="1800" kern="100" dirty="0">
                          <a:effectLst/>
                          <a:latin typeface="Cambria Math" pitchFamily="18" charset="0"/>
                          <a:ea typeface="Cambria Math" pitchFamily="18" charset="0"/>
                        </a:rPr>
                        <a:t>10,355 </a:t>
                      </a:r>
                      <a:endParaRPr lang="zh-CN" sz="1800" kern="100" dirty="0">
                        <a:effectLst/>
                        <a:latin typeface="Cambria Math" pitchFamily="18" charset="0"/>
                        <a:ea typeface="Adobe 楷体 Std R" pitchFamily="18" charset="-122"/>
                        <a:cs typeface="Times New Roman"/>
                      </a:endParaRPr>
                    </a:p>
                  </a:txBody>
                  <a:tcPr marL="68580" marR="68580" marT="0" marB="0" anchor="ctr"/>
                </a:tc>
              </a:tr>
              <a:tr h="278591">
                <a:tc>
                  <a:txBody>
                    <a:bodyPr/>
                    <a:lstStyle/>
                    <a:p>
                      <a:pPr algn="ctr">
                        <a:spcAft>
                          <a:spcPts val="0"/>
                        </a:spcAft>
                      </a:pPr>
                      <a:r>
                        <a:rPr lang="en-US" sz="1800" b="0" kern="0" dirty="0">
                          <a:effectLst/>
                          <a:latin typeface="Cambria Math" pitchFamily="18" charset="0"/>
                          <a:ea typeface="Cambria Math" pitchFamily="18" charset="0"/>
                        </a:rPr>
                        <a:t>Lima</a:t>
                      </a:r>
                      <a:endParaRPr lang="zh-CN" sz="1800" b="0" kern="100" dirty="0">
                        <a:effectLst/>
                        <a:latin typeface="Cambria Math" pitchFamily="18" charset="0"/>
                        <a:ea typeface="Adobe 楷体 Std R" pitchFamily="18" charset="-122"/>
                        <a:cs typeface="Times New Roman"/>
                      </a:endParaRPr>
                    </a:p>
                  </a:txBody>
                  <a:tcPr marL="68580" marR="68580" marT="0" marB="0"/>
                </a:tc>
                <a:tc>
                  <a:txBody>
                    <a:bodyPr/>
                    <a:lstStyle/>
                    <a:p>
                      <a:pPr algn="ctr">
                        <a:spcAft>
                          <a:spcPts val="0"/>
                        </a:spcAft>
                      </a:pPr>
                      <a:r>
                        <a:rPr lang="en-US" sz="1800" kern="100" dirty="0">
                          <a:effectLst/>
                          <a:latin typeface="Cambria Math" pitchFamily="18" charset="0"/>
                          <a:ea typeface="Cambria Math" pitchFamily="18" charset="0"/>
                        </a:rPr>
                        <a:t>9,613 </a:t>
                      </a:r>
                      <a:endParaRPr lang="zh-CN" sz="1800" kern="100" dirty="0">
                        <a:effectLst/>
                        <a:latin typeface="Cambria Math" pitchFamily="18" charset="0"/>
                        <a:ea typeface="Adobe 楷体 Std R" pitchFamily="18" charset="-122"/>
                        <a:cs typeface="Times New Roman"/>
                      </a:endParaRPr>
                    </a:p>
                  </a:txBody>
                  <a:tcPr marL="68580" marR="68580" marT="0" marB="0" anchor="ctr"/>
                </a:tc>
              </a:tr>
              <a:tr h="278591">
                <a:tc>
                  <a:txBody>
                    <a:bodyPr/>
                    <a:lstStyle/>
                    <a:p>
                      <a:pPr algn="ctr">
                        <a:spcAft>
                          <a:spcPts val="0"/>
                        </a:spcAft>
                      </a:pPr>
                      <a:r>
                        <a:rPr lang="en-US" sz="1800" b="0" kern="0" dirty="0">
                          <a:effectLst/>
                          <a:latin typeface="Cambria Math" pitchFamily="18" charset="0"/>
                          <a:ea typeface="Cambria Math" pitchFamily="18" charset="0"/>
                        </a:rPr>
                        <a:t>Dayton</a:t>
                      </a:r>
                      <a:endParaRPr lang="zh-CN" sz="1800" b="0" kern="100" dirty="0">
                        <a:effectLst/>
                        <a:latin typeface="Cambria Math" pitchFamily="18" charset="0"/>
                        <a:ea typeface="Adobe 楷体 Std R" pitchFamily="18" charset="-122"/>
                        <a:cs typeface="Times New Roman"/>
                      </a:endParaRPr>
                    </a:p>
                  </a:txBody>
                  <a:tcPr marL="68580" marR="68580" marT="0" marB="0"/>
                </a:tc>
                <a:tc>
                  <a:txBody>
                    <a:bodyPr/>
                    <a:lstStyle/>
                    <a:p>
                      <a:pPr algn="ctr">
                        <a:spcAft>
                          <a:spcPts val="0"/>
                        </a:spcAft>
                      </a:pPr>
                      <a:r>
                        <a:rPr lang="en-US" sz="1800" kern="100">
                          <a:effectLst/>
                          <a:latin typeface="Cambria Math" pitchFamily="18" charset="0"/>
                          <a:ea typeface="Cambria Math" pitchFamily="18" charset="0"/>
                        </a:rPr>
                        <a:t>14,595 </a:t>
                      </a:r>
                      <a:endParaRPr lang="zh-CN" sz="1800" kern="100">
                        <a:effectLst/>
                        <a:latin typeface="Cambria Math" pitchFamily="18" charset="0"/>
                        <a:ea typeface="Adobe 楷体 Std R" pitchFamily="18" charset="-122"/>
                        <a:cs typeface="Times New Roman"/>
                      </a:endParaRPr>
                    </a:p>
                  </a:txBody>
                  <a:tcPr marL="68580" marR="68580" marT="0" marB="0" anchor="ctr"/>
                </a:tc>
              </a:tr>
              <a:tr h="278591">
                <a:tc>
                  <a:txBody>
                    <a:bodyPr/>
                    <a:lstStyle/>
                    <a:p>
                      <a:pPr algn="ctr">
                        <a:spcAft>
                          <a:spcPts val="0"/>
                        </a:spcAft>
                      </a:pPr>
                      <a:r>
                        <a:rPr lang="en-US" sz="1800" b="0" kern="0" dirty="0">
                          <a:effectLst/>
                          <a:latin typeface="Cambria Math" pitchFamily="18" charset="0"/>
                          <a:ea typeface="Cambria Math" pitchFamily="18" charset="0"/>
                        </a:rPr>
                        <a:t>Canton</a:t>
                      </a:r>
                      <a:endParaRPr lang="zh-CN" sz="1800" b="0" kern="100" dirty="0">
                        <a:effectLst/>
                        <a:latin typeface="Cambria Math" pitchFamily="18" charset="0"/>
                        <a:ea typeface="Adobe 楷体 Std R" pitchFamily="18" charset="-122"/>
                        <a:cs typeface="Times New Roman"/>
                      </a:endParaRPr>
                    </a:p>
                  </a:txBody>
                  <a:tcPr marL="68580" marR="68580" marT="0" marB="0"/>
                </a:tc>
                <a:tc>
                  <a:txBody>
                    <a:bodyPr/>
                    <a:lstStyle/>
                    <a:p>
                      <a:pPr algn="ctr">
                        <a:spcAft>
                          <a:spcPts val="0"/>
                        </a:spcAft>
                      </a:pPr>
                      <a:r>
                        <a:rPr lang="en-US" sz="1800" kern="100" dirty="0">
                          <a:effectLst/>
                          <a:latin typeface="Cambria Math" pitchFamily="18" charset="0"/>
                          <a:ea typeface="Cambria Math" pitchFamily="18" charset="0"/>
                        </a:rPr>
                        <a:t>11,132 </a:t>
                      </a:r>
                      <a:endParaRPr lang="zh-CN" sz="1800" kern="100" dirty="0">
                        <a:effectLst/>
                        <a:latin typeface="Cambria Math" pitchFamily="18" charset="0"/>
                        <a:ea typeface="Adobe 楷体 Std R" pitchFamily="18" charset="-122"/>
                        <a:cs typeface="Times New Roman"/>
                      </a:endParaRPr>
                    </a:p>
                  </a:txBody>
                  <a:tcPr marL="68580" marR="68580" marT="0" marB="0" anchor="ctr"/>
                </a:tc>
              </a:tr>
              <a:tr h="278591">
                <a:tc>
                  <a:txBody>
                    <a:bodyPr/>
                    <a:lstStyle/>
                    <a:p>
                      <a:pPr algn="ctr">
                        <a:spcAft>
                          <a:spcPts val="0"/>
                        </a:spcAft>
                      </a:pPr>
                      <a:r>
                        <a:rPr lang="en-US" sz="1800" b="0" kern="0" dirty="0">
                          <a:effectLst/>
                          <a:latin typeface="Cambria Math" pitchFamily="18" charset="0"/>
                          <a:ea typeface="Cambria Math" pitchFamily="18" charset="0"/>
                        </a:rPr>
                        <a:t>Akron</a:t>
                      </a:r>
                      <a:endParaRPr lang="zh-CN" sz="1800" b="0" kern="100" dirty="0">
                        <a:effectLst/>
                        <a:latin typeface="Cambria Math" pitchFamily="18" charset="0"/>
                        <a:ea typeface="Adobe 楷体 Std R" pitchFamily="18" charset="-122"/>
                        <a:cs typeface="Times New Roman"/>
                      </a:endParaRPr>
                    </a:p>
                  </a:txBody>
                  <a:tcPr marL="68580" marR="68580" marT="0" marB="0"/>
                </a:tc>
                <a:tc>
                  <a:txBody>
                    <a:bodyPr/>
                    <a:lstStyle/>
                    <a:p>
                      <a:pPr algn="ctr">
                        <a:spcAft>
                          <a:spcPts val="0"/>
                        </a:spcAft>
                      </a:pPr>
                      <a:r>
                        <a:rPr lang="en-US" sz="1800" kern="100">
                          <a:effectLst/>
                          <a:latin typeface="Cambria Math" pitchFamily="18" charset="0"/>
                          <a:ea typeface="Cambria Math" pitchFamily="18" charset="0"/>
                        </a:rPr>
                        <a:t>15,265 </a:t>
                      </a:r>
                      <a:endParaRPr lang="zh-CN" sz="1800" kern="100">
                        <a:effectLst/>
                        <a:latin typeface="Cambria Math" pitchFamily="18" charset="0"/>
                        <a:ea typeface="Adobe 楷体 Std R" pitchFamily="18" charset="-122"/>
                        <a:cs typeface="Times New Roman"/>
                      </a:endParaRPr>
                    </a:p>
                  </a:txBody>
                  <a:tcPr marL="68580" marR="68580" marT="0" marB="0" anchor="ctr"/>
                </a:tc>
              </a:tr>
              <a:tr h="278591">
                <a:tc>
                  <a:txBody>
                    <a:bodyPr/>
                    <a:lstStyle/>
                    <a:p>
                      <a:pPr algn="ctr">
                        <a:spcAft>
                          <a:spcPts val="0"/>
                        </a:spcAft>
                      </a:pPr>
                      <a:r>
                        <a:rPr lang="en-US" sz="1800" b="0" kern="0" dirty="0" smtClean="0">
                          <a:effectLst/>
                          <a:latin typeface="Cambria Math" pitchFamily="18" charset="0"/>
                          <a:ea typeface="Cambria Math" pitchFamily="18" charset="0"/>
                        </a:rPr>
                        <a:t>Central Ohio</a:t>
                      </a:r>
                      <a:endParaRPr lang="zh-CN" sz="1800" b="0" kern="100" dirty="0">
                        <a:effectLst/>
                        <a:latin typeface="Cambria Math" pitchFamily="18" charset="0"/>
                        <a:ea typeface="Adobe 楷体 Std R" pitchFamily="18" charset="-122"/>
                        <a:cs typeface="Times New Roman"/>
                      </a:endParaRPr>
                    </a:p>
                  </a:txBody>
                  <a:tcPr marL="68580" marR="68580" marT="0" marB="0"/>
                </a:tc>
                <a:tc>
                  <a:txBody>
                    <a:bodyPr/>
                    <a:lstStyle/>
                    <a:p>
                      <a:pPr algn="ctr">
                        <a:spcAft>
                          <a:spcPts val="0"/>
                        </a:spcAft>
                      </a:pPr>
                      <a:r>
                        <a:rPr lang="en-US" sz="1800" kern="100">
                          <a:effectLst/>
                          <a:latin typeface="Cambria Math" pitchFamily="18" charset="0"/>
                          <a:ea typeface="Cambria Math" pitchFamily="18" charset="0"/>
                        </a:rPr>
                        <a:t>52,003 </a:t>
                      </a:r>
                      <a:endParaRPr lang="zh-CN" sz="1800" kern="100">
                        <a:effectLst/>
                        <a:latin typeface="Cambria Math" pitchFamily="18" charset="0"/>
                        <a:ea typeface="Adobe 楷体 Std R" pitchFamily="18" charset="-122"/>
                        <a:cs typeface="Times New Roman"/>
                      </a:endParaRPr>
                    </a:p>
                  </a:txBody>
                  <a:tcPr marL="68580" marR="68580" marT="0" marB="0" anchor="ctr"/>
                </a:tc>
              </a:tr>
              <a:tr h="278591">
                <a:tc>
                  <a:txBody>
                    <a:bodyPr/>
                    <a:lstStyle/>
                    <a:p>
                      <a:pPr algn="ctr">
                        <a:spcAft>
                          <a:spcPts val="0"/>
                        </a:spcAft>
                      </a:pPr>
                      <a:r>
                        <a:rPr lang="en-US" sz="1800" b="0" kern="0" dirty="0">
                          <a:effectLst/>
                          <a:latin typeface="Cambria Math" pitchFamily="18" charset="0"/>
                          <a:ea typeface="Cambria Math" pitchFamily="18" charset="0"/>
                        </a:rPr>
                        <a:t>Cincinnati</a:t>
                      </a:r>
                      <a:endParaRPr lang="zh-CN" sz="1800" b="0" kern="100" dirty="0">
                        <a:effectLst/>
                        <a:latin typeface="Cambria Math" pitchFamily="18" charset="0"/>
                        <a:ea typeface="Adobe 楷体 Std R" pitchFamily="18" charset="-122"/>
                        <a:cs typeface="Times New Roman"/>
                      </a:endParaRPr>
                    </a:p>
                  </a:txBody>
                  <a:tcPr marL="68580" marR="68580" marT="0" marB="0"/>
                </a:tc>
                <a:tc>
                  <a:txBody>
                    <a:bodyPr/>
                    <a:lstStyle/>
                    <a:p>
                      <a:pPr algn="ctr">
                        <a:spcAft>
                          <a:spcPts val="0"/>
                        </a:spcAft>
                      </a:pPr>
                      <a:r>
                        <a:rPr lang="en-US" sz="1800" kern="100">
                          <a:effectLst/>
                          <a:latin typeface="Cambria Math" pitchFamily="18" charset="0"/>
                          <a:ea typeface="Cambria Math" pitchFamily="18" charset="0"/>
                        </a:rPr>
                        <a:t>33,841 </a:t>
                      </a:r>
                      <a:endParaRPr lang="zh-CN" sz="1800" kern="100">
                        <a:effectLst/>
                        <a:latin typeface="Cambria Math" pitchFamily="18" charset="0"/>
                        <a:ea typeface="Adobe 楷体 Std R" pitchFamily="18" charset="-122"/>
                        <a:cs typeface="Times New Roman"/>
                      </a:endParaRPr>
                    </a:p>
                  </a:txBody>
                  <a:tcPr marL="68580" marR="68580" marT="0" marB="0" anchor="ctr"/>
                </a:tc>
              </a:tr>
              <a:tr h="278591">
                <a:tc>
                  <a:txBody>
                    <a:bodyPr/>
                    <a:lstStyle/>
                    <a:p>
                      <a:pPr algn="ctr">
                        <a:spcAft>
                          <a:spcPts val="0"/>
                        </a:spcAft>
                      </a:pPr>
                      <a:r>
                        <a:rPr lang="en-US" sz="1800" b="0" kern="0" dirty="0">
                          <a:effectLst/>
                          <a:latin typeface="Cambria Math" pitchFamily="18" charset="0"/>
                          <a:ea typeface="Cambria Math" pitchFamily="18" charset="0"/>
                        </a:rPr>
                        <a:t>Cleveland</a:t>
                      </a:r>
                      <a:endParaRPr lang="zh-CN" sz="1800" b="0" kern="100" dirty="0">
                        <a:effectLst/>
                        <a:latin typeface="Cambria Math" pitchFamily="18" charset="0"/>
                        <a:ea typeface="Adobe 楷体 Std R" pitchFamily="18" charset="-122"/>
                        <a:cs typeface="Times New Roman"/>
                      </a:endParaRPr>
                    </a:p>
                  </a:txBody>
                  <a:tcPr marL="68580" marR="68580" marT="0" marB="0"/>
                </a:tc>
                <a:tc>
                  <a:txBody>
                    <a:bodyPr/>
                    <a:lstStyle/>
                    <a:p>
                      <a:pPr algn="ctr">
                        <a:spcAft>
                          <a:spcPts val="0"/>
                        </a:spcAft>
                      </a:pPr>
                      <a:r>
                        <a:rPr lang="en-US" sz="1800" kern="100">
                          <a:effectLst/>
                          <a:latin typeface="Cambria Math" pitchFamily="18" charset="0"/>
                          <a:ea typeface="Cambria Math" pitchFamily="18" charset="0"/>
                        </a:rPr>
                        <a:t>13,283 </a:t>
                      </a:r>
                      <a:endParaRPr lang="zh-CN" sz="1800" kern="100">
                        <a:effectLst/>
                        <a:latin typeface="Cambria Math" pitchFamily="18" charset="0"/>
                        <a:ea typeface="Adobe 楷体 Std R" pitchFamily="18" charset="-122"/>
                        <a:cs typeface="Times New Roman"/>
                      </a:endParaRPr>
                    </a:p>
                  </a:txBody>
                  <a:tcPr marL="68580" marR="68580" marT="0" marB="0" anchor="ctr"/>
                </a:tc>
              </a:tr>
              <a:tr h="278591">
                <a:tc>
                  <a:txBody>
                    <a:bodyPr/>
                    <a:lstStyle/>
                    <a:p>
                      <a:pPr algn="ctr">
                        <a:spcAft>
                          <a:spcPts val="0"/>
                        </a:spcAft>
                      </a:pPr>
                      <a:r>
                        <a:rPr lang="en-US" sz="1800" b="1" kern="100" dirty="0">
                          <a:effectLst/>
                          <a:latin typeface="Cambria Math" pitchFamily="18" charset="0"/>
                          <a:ea typeface="Cambria Math" pitchFamily="18" charset="0"/>
                        </a:rPr>
                        <a:t>Total</a:t>
                      </a:r>
                      <a:endParaRPr lang="zh-CN" sz="1800" b="1" kern="100" dirty="0">
                        <a:effectLst/>
                        <a:latin typeface="Cambria Math" pitchFamily="18" charset="0"/>
                        <a:ea typeface="Adobe 楷体 Std R" pitchFamily="18" charset="-122"/>
                        <a:cs typeface="Times New Roman"/>
                      </a:endParaRPr>
                    </a:p>
                  </a:txBody>
                  <a:tcPr marL="68580" marR="68580" marT="0" marB="0"/>
                </a:tc>
                <a:tc>
                  <a:txBody>
                    <a:bodyPr/>
                    <a:lstStyle/>
                    <a:p>
                      <a:pPr algn="ctr">
                        <a:spcAft>
                          <a:spcPts val="0"/>
                        </a:spcAft>
                      </a:pPr>
                      <a:r>
                        <a:rPr lang="en-US" sz="1800" b="1" kern="100" dirty="0">
                          <a:effectLst/>
                          <a:latin typeface="Cambria Math" pitchFamily="18" charset="0"/>
                          <a:ea typeface="Cambria Math" pitchFamily="18" charset="0"/>
                        </a:rPr>
                        <a:t>221,590 </a:t>
                      </a:r>
                      <a:endParaRPr lang="zh-CN" sz="1800" b="1" kern="100" dirty="0">
                        <a:effectLst/>
                        <a:latin typeface="Cambria Math" pitchFamily="18" charset="0"/>
                        <a:ea typeface="Adobe 楷体 Std R" pitchFamily="18" charset="-122"/>
                        <a:cs typeface="Times New Roman"/>
                      </a:endParaRPr>
                    </a:p>
                  </a:txBody>
                  <a:tcPr marL="68580" marR="68580" marT="0" marB="0" anchor="ctr"/>
                </a:tc>
              </a:tr>
            </a:tbl>
          </a:graphicData>
        </a:graphic>
      </p:graphicFrame>
      <p:sp>
        <p:nvSpPr>
          <p:cNvPr id="5" name="TextBox 4"/>
          <p:cNvSpPr txBox="1"/>
          <p:nvPr/>
        </p:nvSpPr>
        <p:spPr>
          <a:xfrm>
            <a:off x="1879600" y="5948312"/>
            <a:ext cx="5486400" cy="646331"/>
          </a:xfrm>
          <a:prstGeom prst="rect">
            <a:avLst/>
          </a:prstGeom>
          <a:noFill/>
        </p:spPr>
        <p:txBody>
          <a:bodyPr wrap="square" rtlCol="0">
            <a:spAutoFit/>
          </a:bodyPr>
          <a:lstStyle/>
          <a:p>
            <a:r>
              <a:rPr lang="en-US" dirty="0" smtClean="0"/>
              <a:t>*After dropping the ones with missing OD information, number of trips reduces to 207,230.</a:t>
            </a:r>
            <a:endParaRPr lang="en-US" dirty="0"/>
          </a:p>
        </p:txBody>
      </p:sp>
      <p:sp>
        <p:nvSpPr>
          <p:cNvPr id="6" name="Slide Number Placeholder 5"/>
          <p:cNvSpPr>
            <a:spLocks noGrp="1"/>
          </p:cNvSpPr>
          <p:nvPr>
            <p:ph type="sldNum" sz="quarter" idx="12"/>
          </p:nvPr>
        </p:nvSpPr>
        <p:spPr/>
        <p:txBody>
          <a:bodyPr/>
          <a:lstStyle/>
          <a:p>
            <a:fld id="{037A47E6-5A2C-438E-AF93-F774AD9F2BBD}" type="slidenum">
              <a:rPr lang="en-US" smtClean="0"/>
              <a:t>23</a:t>
            </a:fld>
            <a:endParaRPr lang="en-US"/>
          </a:p>
        </p:txBody>
      </p:sp>
    </p:spTree>
    <p:extLst>
      <p:ext uri="{BB962C8B-B14F-4D97-AF65-F5344CB8AC3E}">
        <p14:creationId xmlns:p14="http://schemas.microsoft.com/office/powerpoint/2010/main" val="9644544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533400"/>
            <a:ext cx="8382000" cy="990600"/>
          </a:xfrm>
        </p:spPr>
        <p:txBody>
          <a:bodyPr>
            <a:normAutofit/>
          </a:bodyPr>
          <a:lstStyle/>
          <a:p>
            <a:r>
              <a:rPr lang="en-US" altLang="zh-CN" sz="3600" dirty="0" smtClean="0">
                <a:latin typeface="Cambria Math" pitchFamily="18" charset="0"/>
                <a:ea typeface="Cambria Math" pitchFamily="18" charset="0"/>
              </a:rPr>
              <a:t>Mean Trip Rate per Household by Region</a:t>
            </a:r>
            <a:endParaRPr lang="zh-CN" altLang="en-US" sz="3600" dirty="0">
              <a:latin typeface="Cambria Math" pitchFamily="18" charset="0"/>
            </a:endParaRPr>
          </a:p>
        </p:txBody>
      </p:sp>
      <p:graphicFrame>
        <p:nvGraphicFramePr>
          <p:cNvPr id="13" name="内容占位符 12"/>
          <p:cNvGraphicFramePr>
            <a:graphicFrameLocks noGrp="1"/>
          </p:cNvGraphicFramePr>
          <p:nvPr>
            <p:ph idx="1"/>
            <p:extLst>
              <p:ext uri="{D42A27DB-BD31-4B8C-83A1-F6EECF244321}">
                <p14:modId xmlns:p14="http://schemas.microsoft.com/office/powerpoint/2010/main" val="2170576680"/>
              </p:ext>
            </p:extLst>
          </p:nvPr>
        </p:nvGraphicFramePr>
        <p:xfrm>
          <a:off x="1828800" y="1447800"/>
          <a:ext cx="5334000" cy="5171173"/>
        </p:xfrm>
        <a:graphic>
          <a:graphicData uri="http://schemas.openxmlformats.org/drawingml/2006/table">
            <a:tbl>
              <a:tblPr firstRow="1" firstCol="1" bandRow="1">
                <a:tableStyleId>{5C22544A-7EE6-4342-B048-85BDC9FD1C3A}</a:tableStyleId>
              </a:tblPr>
              <a:tblGrid>
                <a:gridCol w="2323999"/>
                <a:gridCol w="1486001"/>
                <a:gridCol w="1524000"/>
              </a:tblGrid>
              <a:tr h="782053">
                <a:tc rowSpan="2">
                  <a:txBody>
                    <a:bodyPr/>
                    <a:lstStyle/>
                    <a:p>
                      <a:pPr algn="ctr">
                        <a:spcAft>
                          <a:spcPts val="0"/>
                        </a:spcAft>
                      </a:pPr>
                      <a:r>
                        <a:rPr lang="en-US" sz="1800" b="1" kern="0" dirty="0">
                          <a:effectLst/>
                          <a:latin typeface="Cambria Math" pitchFamily="18" charset="0"/>
                          <a:ea typeface="Cambria Math" pitchFamily="18" charset="0"/>
                        </a:rPr>
                        <a:t>Region</a:t>
                      </a:r>
                      <a:endParaRPr lang="zh-CN" sz="1800" b="1" kern="100" dirty="0">
                        <a:effectLst/>
                        <a:latin typeface="Cambria Math" pitchFamily="18" charset="0"/>
                        <a:ea typeface="宋体"/>
                        <a:cs typeface="Times New Roman"/>
                      </a:endParaRPr>
                    </a:p>
                  </a:txBody>
                  <a:tcPr marL="60123" marR="60123" marT="0" marB="0" anchor="ctr"/>
                </a:tc>
                <a:tc gridSpan="2">
                  <a:txBody>
                    <a:bodyPr/>
                    <a:lstStyle/>
                    <a:p>
                      <a:pPr algn="ctr">
                        <a:spcAft>
                          <a:spcPts val="0"/>
                        </a:spcAft>
                      </a:pPr>
                      <a:r>
                        <a:rPr lang="en-US" sz="1800" b="1" kern="0" dirty="0" smtClean="0">
                          <a:effectLst/>
                          <a:latin typeface="Cambria Math" pitchFamily="18" charset="0"/>
                          <a:ea typeface="Cambria Math" pitchFamily="18" charset="0"/>
                        </a:rPr>
                        <a:t>All trips</a:t>
                      </a:r>
                      <a:endParaRPr lang="zh-CN" sz="1800" b="1" kern="100" dirty="0">
                        <a:effectLst/>
                        <a:latin typeface="Cambria Math" pitchFamily="18" charset="0"/>
                        <a:ea typeface="宋体"/>
                        <a:cs typeface="Times New Roman"/>
                      </a:endParaRPr>
                    </a:p>
                  </a:txBody>
                  <a:tcPr marL="60123" marR="60123" marT="0" marB="0" anchor="ctr"/>
                </a:tc>
                <a:tc hMerge="1">
                  <a:txBody>
                    <a:bodyPr/>
                    <a:lstStyle/>
                    <a:p>
                      <a:endParaRPr lang="zh-CN" altLang="en-US"/>
                    </a:p>
                  </a:txBody>
                  <a:tcPr/>
                </a:tc>
              </a:tr>
              <a:tr h="521368">
                <a:tc vMerge="1">
                  <a:txBody>
                    <a:bodyPr/>
                    <a:lstStyle/>
                    <a:p>
                      <a:endParaRPr lang="zh-CN" altLang="en-US"/>
                    </a:p>
                  </a:txBody>
                  <a:tcPr/>
                </a:tc>
                <a:tc>
                  <a:txBody>
                    <a:bodyPr/>
                    <a:lstStyle/>
                    <a:p>
                      <a:pPr algn="ctr">
                        <a:spcAft>
                          <a:spcPts val="0"/>
                        </a:spcAft>
                      </a:pPr>
                      <a:r>
                        <a:rPr lang="en-US" sz="1800" b="1" kern="0" dirty="0">
                          <a:effectLst/>
                          <a:latin typeface="Cambria Math" pitchFamily="18" charset="0"/>
                          <a:ea typeface="Cambria Math" pitchFamily="18" charset="0"/>
                        </a:rPr>
                        <a:t># of HH</a:t>
                      </a:r>
                      <a:endParaRPr lang="zh-CN" sz="1800" b="1" kern="100" dirty="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1" kern="0" dirty="0">
                          <a:effectLst/>
                          <a:latin typeface="Cambria Math" pitchFamily="18" charset="0"/>
                          <a:ea typeface="Cambria Math" pitchFamily="18" charset="0"/>
                        </a:rPr>
                        <a:t>Mean Trip Rate</a:t>
                      </a:r>
                      <a:endParaRPr lang="zh-CN" sz="1800" b="1" kern="100" dirty="0">
                        <a:effectLst/>
                        <a:latin typeface="Cambria Math" pitchFamily="18" charset="0"/>
                        <a:ea typeface="宋体"/>
                        <a:cs typeface="Times New Roman"/>
                      </a:endParaRPr>
                    </a:p>
                  </a:txBody>
                  <a:tcPr marL="60123" marR="60123" marT="0" marB="0" anchor="ctr"/>
                </a:tc>
              </a:tr>
              <a:tr h="260684">
                <a:tc>
                  <a:txBody>
                    <a:bodyPr/>
                    <a:lstStyle/>
                    <a:p>
                      <a:pPr algn="ctr">
                        <a:spcAft>
                          <a:spcPts val="0"/>
                        </a:spcAft>
                      </a:pPr>
                      <a:r>
                        <a:rPr lang="en-US" sz="1800" b="0" kern="0">
                          <a:effectLst/>
                          <a:latin typeface="Cambria Math" pitchFamily="18" charset="0"/>
                          <a:ea typeface="Cambria Math" pitchFamily="18" charset="0"/>
                        </a:rPr>
                        <a:t>Youngstown</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dirty="0">
                          <a:effectLst/>
                          <a:latin typeface="Cambria Math" pitchFamily="18" charset="0"/>
                          <a:ea typeface="Cambria Math" pitchFamily="18" charset="0"/>
                        </a:rPr>
                        <a:t>1,111</a:t>
                      </a:r>
                      <a:endParaRPr lang="zh-CN" sz="1800" b="0" kern="100" dirty="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dirty="0">
                          <a:effectLst/>
                          <a:latin typeface="Cambria Math" pitchFamily="18" charset="0"/>
                          <a:ea typeface="Cambria Math" pitchFamily="18" charset="0"/>
                        </a:rPr>
                        <a:t>8.57</a:t>
                      </a:r>
                      <a:endParaRPr lang="zh-CN" sz="1800" b="0" kern="100" dirty="0">
                        <a:effectLst/>
                        <a:latin typeface="Cambria Math" pitchFamily="18" charset="0"/>
                        <a:ea typeface="宋体"/>
                        <a:cs typeface="Times New Roman"/>
                      </a:endParaRPr>
                    </a:p>
                  </a:txBody>
                  <a:tcPr marL="60123" marR="60123" marT="0" marB="0" anchor="ctr"/>
                </a:tc>
              </a:tr>
              <a:tr h="260684">
                <a:tc>
                  <a:txBody>
                    <a:bodyPr/>
                    <a:lstStyle/>
                    <a:p>
                      <a:pPr algn="ctr">
                        <a:spcAft>
                          <a:spcPts val="0"/>
                        </a:spcAft>
                      </a:pPr>
                      <a:r>
                        <a:rPr lang="en-US" sz="1800" b="0" kern="0">
                          <a:effectLst/>
                          <a:latin typeface="Cambria Math" pitchFamily="18" charset="0"/>
                          <a:ea typeface="Cambria Math" pitchFamily="18" charset="0"/>
                        </a:rPr>
                        <a:t>Toledo</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dirty="0">
                          <a:effectLst/>
                          <a:latin typeface="Cambria Math" pitchFamily="18" charset="0"/>
                          <a:ea typeface="Cambria Math" pitchFamily="18" charset="0"/>
                        </a:rPr>
                        <a:t>1,907</a:t>
                      </a:r>
                      <a:endParaRPr lang="zh-CN" sz="1800" b="0" kern="100" dirty="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dirty="0">
                          <a:effectLst/>
                          <a:latin typeface="Cambria Math" pitchFamily="18" charset="0"/>
                          <a:ea typeface="Cambria Math" pitchFamily="18" charset="0"/>
                        </a:rPr>
                        <a:t>8.59</a:t>
                      </a:r>
                      <a:endParaRPr lang="zh-CN" sz="1800" b="0" kern="100" dirty="0">
                        <a:effectLst/>
                        <a:latin typeface="Cambria Math" pitchFamily="18" charset="0"/>
                        <a:ea typeface="宋体"/>
                        <a:cs typeface="Times New Roman"/>
                      </a:endParaRPr>
                    </a:p>
                  </a:txBody>
                  <a:tcPr marL="60123" marR="60123" marT="0" marB="0" anchor="ctr"/>
                </a:tc>
              </a:tr>
              <a:tr h="260684">
                <a:tc>
                  <a:txBody>
                    <a:bodyPr/>
                    <a:lstStyle/>
                    <a:p>
                      <a:pPr algn="ctr">
                        <a:spcAft>
                          <a:spcPts val="0"/>
                        </a:spcAft>
                      </a:pPr>
                      <a:r>
                        <a:rPr lang="en-US" sz="1800" b="0" kern="0">
                          <a:effectLst/>
                          <a:latin typeface="Cambria Math" pitchFamily="18" charset="0"/>
                          <a:ea typeface="Cambria Math" pitchFamily="18" charset="0"/>
                        </a:rPr>
                        <a:t>Steubenville</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dirty="0">
                          <a:effectLst/>
                          <a:latin typeface="Cambria Math" pitchFamily="18" charset="0"/>
                          <a:ea typeface="Cambria Math" pitchFamily="18" charset="0"/>
                        </a:rPr>
                        <a:t>1,043</a:t>
                      </a:r>
                      <a:endParaRPr lang="zh-CN" sz="1800" b="0" kern="100" dirty="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dirty="0">
                          <a:effectLst/>
                          <a:latin typeface="Cambria Math" pitchFamily="18" charset="0"/>
                          <a:ea typeface="Cambria Math" pitchFamily="18" charset="0"/>
                        </a:rPr>
                        <a:t>8.12</a:t>
                      </a:r>
                      <a:endParaRPr lang="zh-CN" sz="1800" b="0" kern="100" dirty="0">
                        <a:effectLst/>
                        <a:latin typeface="Cambria Math" pitchFamily="18" charset="0"/>
                        <a:ea typeface="宋体"/>
                        <a:cs typeface="Times New Roman"/>
                      </a:endParaRPr>
                    </a:p>
                  </a:txBody>
                  <a:tcPr marL="60123" marR="60123" marT="0" marB="0" anchor="ctr"/>
                </a:tc>
              </a:tr>
              <a:tr h="260684">
                <a:tc>
                  <a:txBody>
                    <a:bodyPr/>
                    <a:lstStyle/>
                    <a:p>
                      <a:pPr algn="ctr">
                        <a:spcAft>
                          <a:spcPts val="0"/>
                        </a:spcAft>
                      </a:pPr>
                      <a:r>
                        <a:rPr lang="en-US" sz="1800" b="0" kern="0">
                          <a:effectLst/>
                          <a:latin typeface="Cambria Math" pitchFamily="18" charset="0"/>
                          <a:ea typeface="Cambria Math" pitchFamily="18" charset="0"/>
                        </a:rPr>
                        <a:t>Springfield</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a:effectLst/>
                          <a:latin typeface="Cambria Math" pitchFamily="18" charset="0"/>
                          <a:ea typeface="Cambria Math" pitchFamily="18" charset="0"/>
                        </a:rPr>
                        <a:t>1,198</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dirty="0">
                          <a:effectLst/>
                          <a:latin typeface="Cambria Math" pitchFamily="18" charset="0"/>
                          <a:ea typeface="Cambria Math" pitchFamily="18" charset="0"/>
                        </a:rPr>
                        <a:t>8.62</a:t>
                      </a:r>
                      <a:endParaRPr lang="zh-CN" sz="1800" b="0" kern="100" dirty="0">
                        <a:effectLst/>
                        <a:latin typeface="Cambria Math" pitchFamily="18" charset="0"/>
                        <a:ea typeface="宋体"/>
                        <a:cs typeface="Times New Roman"/>
                      </a:endParaRPr>
                    </a:p>
                  </a:txBody>
                  <a:tcPr marL="60123" marR="60123" marT="0" marB="0" anchor="ctr"/>
                </a:tc>
              </a:tr>
              <a:tr h="260684">
                <a:tc>
                  <a:txBody>
                    <a:bodyPr/>
                    <a:lstStyle/>
                    <a:p>
                      <a:pPr algn="ctr">
                        <a:spcAft>
                          <a:spcPts val="0"/>
                        </a:spcAft>
                      </a:pPr>
                      <a:r>
                        <a:rPr lang="en-US" sz="1800" b="0" kern="0" dirty="0">
                          <a:effectLst/>
                          <a:latin typeface="Cambria Math" pitchFamily="18" charset="0"/>
                          <a:ea typeface="Cambria Math" pitchFamily="18" charset="0"/>
                        </a:rPr>
                        <a:t>Rural</a:t>
                      </a:r>
                      <a:endParaRPr lang="zh-CN" sz="1800" b="0" kern="100" dirty="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a:effectLst/>
                          <a:latin typeface="Cambria Math" pitchFamily="18" charset="0"/>
                          <a:ea typeface="Cambria Math" pitchFamily="18" charset="0"/>
                        </a:rPr>
                        <a:t>1,871</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dirty="0">
                          <a:effectLst/>
                          <a:latin typeface="Cambria Math" pitchFamily="18" charset="0"/>
                          <a:ea typeface="Cambria Math" pitchFamily="18" charset="0"/>
                        </a:rPr>
                        <a:t>8.98</a:t>
                      </a:r>
                      <a:endParaRPr lang="zh-CN" sz="1800" b="0" kern="100" dirty="0">
                        <a:effectLst/>
                        <a:latin typeface="Cambria Math" pitchFamily="18" charset="0"/>
                        <a:ea typeface="宋体"/>
                        <a:cs typeface="Times New Roman"/>
                      </a:endParaRPr>
                    </a:p>
                  </a:txBody>
                  <a:tcPr marL="60123" marR="60123" marT="0" marB="0" anchor="ctr"/>
                </a:tc>
              </a:tr>
              <a:tr h="260684">
                <a:tc>
                  <a:txBody>
                    <a:bodyPr/>
                    <a:lstStyle/>
                    <a:p>
                      <a:pPr algn="ctr">
                        <a:spcAft>
                          <a:spcPts val="0"/>
                        </a:spcAft>
                      </a:pPr>
                      <a:r>
                        <a:rPr lang="en-US" sz="1800" b="0" kern="0">
                          <a:effectLst/>
                          <a:latin typeface="Cambria Math" pitchFamily="18" charset="0"/>
                          <a:ea typeface="Cambria Math" pitchFamily="18" charset="0"/>
                        </a:rPr>
                        <a:t>Mansfield</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a:effectLst/>
                          <a:latin typeface="Cambria Math" pitchFamily="18" charset="0"/>
                          <a:ea typeface="Cambria Math" pitchFamily="18" charset="0"/>
                        </a:rPr>
                        <a:t>1,130</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dirty="0">
                          <a:effectLst/>
                          <a:latin typeface="Cambria Math" pitchFamily="18" charset="0"/>
                          <a:ea typeface="Cambria Math" pitchFamily="18" charset="0"/>
                        </a:rPr>
                        <a:t>9.16</a:t>
                      </a:r>
                      <a:endParaRPr lang="zh-CN" sz="1800" b="0" kern="100" dirty="0">
                        <a:effectLst/>
                        <a:latin typeface="Cambria Math" pitchFamily="18" charset="0"/>
                        <a:ea typeface="宋体"/>
                        <a:cs typeface="Times New Roman"/>
                      </a:endParaRPr>
                    </a:p>
                  </a:txBody>
                  <a:tcPr marL="60123" marR="60123" marT="0" marB="0" anchor="ctr"/>
                </a:tc>
              </a:tr>
              <a:tr h="260684">
                <a:tc>
                  <a:txBody>
                    <a:bodyPr/>
                    <a:lstStyle/>
                    <a:p>
                      <a:pPr algn="ctr">
                        <a:spcAft>
                          <a:spcPts val="0"/>
                        </a:spcAft>
                      </a:pPr>
                      <a:r>
                        <a:rPr lang="en-US" sz="1800" b="0" kern="0">
                          <a:effectLst/>
                          <a:latin typeface="Cambria Math" pitchFamily="18" charset="0"/>
                          <a:ea typeface="Cambria Math" pitchFamily="18" charset="0"/>
                        </a:rPr>
                        <a:t>Lima</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a:effectLst/>
                          <a:latin typeface="Cambria Math" pitchFamily="18" charset="0"/>
                          <a:ea typeface="Cambria Math" pitchFamily="18" charset="0"/>
                        </a:rPr>
                        <a:t>1,100</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dirty="0">
                          <a:effectLst/>
                          <a:latin typeface="Cambria Math" pitchFamily="18" charset="0"/>
                          <a:ea typeface="Cambria Math" pitchFamily="18" charset="0"/>
                        </a:rPr>
                        <a:t>8.74</a:t>
                      </a:r>
                      <a:endParaRPr lang="zh-CN" sz="1800" b="0" kern="100" dirty="0">
                        <a:effectLst/>
                        <a:latin typeface="Cambria Math" pitchFamily="18" charset="0"/>
                        <a:ea typeface="宋体"/>
                        <a:cs typeface="Times New Roman"/>
                      </a:endParaRPr>
                    </a:p>
                  </a:txBody>
                  <a:tcPr marL="60123" marR="60123" marT="0" marB="0" anchor="ctr"/>
                </a:tc>
              </a:tr>
              <a:tr h="260684">
                <a:tc>
                  <a:txBody>
                    <a:bodyPr/>
                    <a:lstStyle/>
                    <a:p>
                      <a:pPr algn="ctr">
                        <a:spcAft>
                          <a:spcPts val="0"/>
                        </a:spcAft>
                      </a:pPr>
                      <a:r>
                        <a:rPr lang="en-US" sz="1800" b="0" kern="0">
                          <a:effectLst/>
                          <a:latin typeface="Cambria Math" pitchFamily="18" charset="0"/>
                          <a:ea typeface="Cambria Math" pitchFamily="18" charset="0"/>
                        </a:rPr>
                        <a:t>Dayton</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a:effectLst/>
                          <a:latin typeface="Cambria Math" pitchFamily="18" charset="0"/>
                          <a:ea typeface="Cambria Math" pitchFamily="18" charset="0"/>
                        </a:rPr>
                        <a:t>1,720</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a:effectLst/>
                          <a:latin typeface="Cambria Math" pitchFamily="18" charset="0"/>
                          <a:ea typeface="Cambria Math" pitchFamily="18" charset="0"/>
                        </a:rPr>
                        <a:t>8.49</a:t>
                      </a:r>
                      <a:endParaRPr lang="zh-CN" sz="1800" b="0" kern="100">
                        <a:effectLst/>
                        <a:latin typeface="Cambria Math" pitchFamily="18" charset="0"/>
                        <a:ea typeface="宋体"/>
                        <a:cs typeface="Times New Roman"/>
                      </a:endParaRPr>
                    </a:p>
                  </a:txBody>
                  <a:tcPr marL="60123" marR="60123" marT="0" marB="0" anchor="ctr"/>
                </a:tc>
              </a:tr>
              <a:tr h="260684">
                <a:tc>
                  <a:txBody>
                    <a:bodyPr/>
                    <a:lstStyle/>
                    <a:p>
                      <a:pPr algn="ctr">
                        <a:spcAft>
                          <a:spcPts val="0"/>
                        </a:spcAft>
                      </a:pPr>
                      <a:r>
                        <a:rPr lang="en-US" sz="1800" b="0" kern="0">
                          <a:effectLst/>
                          <a:latin typeface="Cambria Math" pitchFamily="18" charset="0"/>
                          <a:ea typeface="Cambria Math" pitchFamily="18" charset="0"/>
                        </a:rPr>
                        <a:t>Canton</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a:effectLst/>
                          <a:latin typeface="Cambria Math" pitchFamily="18" charset="0"/>
                          <a:ea typeface="Cambria Math" pitchFamily="18" charset="0"/>
                        </a:rPr>
                        <a:t>1,175</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a:effectLst/>
                          <a:latin typeface="Cambria Math" pitchFamily="18" charset="0"/>
                          <a:ea typeface="Cambria Math" pitchFamily="18" charset="0"/>
                        </a:rPr>
                        <a:t>9.47</a:t>
                      </a:r>
                      <a:endParaRPr lang="zh-CN" sz="1800" b="0" kern="100">
                        <a:effectLst/>
                        <a:latin typeface="Cambria Math" pitchFamily="18" charset="0"/>
                        <a:ea typeface="宋体"/>
                        <a:cs typeface="Times New Roman"/>
                      </a:endParaRPr>
                    </a:p>
                  </a:txBody>
                  <a:tcPr marL="60123" marR="60123" marT="0" marB="0" anchor="ctr"/>
                </a:tc>
              </a:tr>
              <a:tr h="260684">
                <a:tc>
                  <a:txBody>
                    <a:bodyPr/>
                    <a:lstStyle/>
                    <a:p>
                      <a:pPr algn="ctr">
                        <a:spcAft>
                          <a:spcPts val="0"/>
                        </a:spcAft>
                      </a:pPr>
                      <a:r>
                        <a:rPr lang="en-US" sz="1800" b="0" kern="0">
                          <a:effectLst/>
                          <a:latin typeface="Cambria Math" pitchFamily="18" charset="0"/>
                          <a:ea typeface="Cambria Math" pitchFamily="18" charset="0"/>
                        </a:rPr>
                        <a:t>Akron</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a:effectLst/>
                          <a:latin typeface="Cambria Math" pitchFamily="18" charset="0"/>
                          <a:ea typeface="Cambria Math" pitchFamily="18" charset="0"/>
                        </a:rPr>
                        <a:t>1,742</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a:effectLst/>
                          <a:latin typeface="Cambria Math" pitchFamily="18" charset="0"/>
                          <a:ea typeface="Cambria Math" pitchFamily="18" charset="0"/>
                        </a:rPr>
                        <a:t>8.76</a:t>
                      </a:r>
                      <a:endParaRPr lang="zh-CN" sz="1800" b="0" kern="100">
                        <a:effectLst/>
                        <a:latin typeface="Cambria Math" pitchFamily="18" charset="0"/>
                        <a:ea typeface="宋体"/>
                        <a:cs typeface="Times New Roman"/>
                      </a:endParaRPr>
                    </a:p>
                  </a:txBody>
                  <a:tcPr marL="60123" marR="60123" marT="0" marB="0" anchor="ctr"/>
                </a:tc>
              </a:tr>
              <a:tr h="260684">
                <a:tc>
                  <a:txBody>
                    <a:bodyPr/>
                    <a:lstStyle/>
                    <a:p>
                      <a:pPr algn="ctr">
                        <a:spcAft>
                          <a:spcPts val="0"/>
                        </a:spcAft>
                      </a:pPr>
                      <a:r>
                        <a:rPr lang="en-US" sz="1800" b="0" kern="0">
                          <a:effectLst/>
                          <a:latin typeface="Cambria Math" pitchFamily="18" charset="0"/>
                          <a:ea typeface="Cambria Math" pitchFamily="18" charset="0"/>
                        </a:rPr>
                        <a:t>Central Ohio</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a:effectLst/>
                          <a:latin typeface="Cambria Math" pitchFamily="18" charset="0"/>
                          <a:ea typeface="Cambria Math" pitchFamily="18" charset="0"/>
                        </a:rPr>
                        <a:t>4,971</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a:effectLst/>
                          <a:latin typeface="Cambria Math" pitchFamily="18" charset="0"/>
                          <a:ea typeface="Cambria Math" pitchFamily="18" charset="0"/>
                        </a:rPr>
                        <a:t>10.46</a:t>
                      </a:r>
                      <a:endParaRPr lang="zh-CN" sz="1800" b="0" kern="100">
                        <a:effectLst/>
                        <a:latin typeface="Cambria Math" pitchFamily="18" charset="0"/>
                        <a:ea typeface="宋体"/>
                        <a:cs typeface="Times New Roman"/>
                      </a:endParaRPr>
                    </a:p>
                  </a:txBody>
                  <a:tcPr marL="60123" marR="60123" marT="0" marB="0" anchor="ctr"/>
                </a:tc>
              </a:tr>
              <a:tr h="260684">
                <a:tc>
                  <a:txBody>
                    <a:bodyPr/>
                    <a:lstStyle/>
                    <a:p>
                      <a:pPr algn="ctr">
                        <a:spcAft>
                          <a:spcPts val="0"/>
                        </a:spcAft>
                      </a:pPr>
                      <a:r>
                        <a:rPr lang="en-US" sz="1800" b="0" kern="0">
                          <a:effectLst/>
                          <a:latin typeface="Cambria Math" pitchFamily="18" charset="0"/>
                          <a:ea typeface="Cambria Math" pitchFamily="18" charset="0"/>
                        </a:rPr>
                        <a:t>Cincinnati</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a:effectLst/>
                          <a:latin typeface="Cambria Math" pitchFamily="18" charset="0"/>
                          <a:ea typeface="Cambria Math" pitchFamily="18" charset="0"/>
                        </a:rPr>
                        <a:t>3,000</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a:effectLst/>
                          <a:latin typeface="Cambria Math" pitchFamily="18" charset="0"/>
                          <a:ea typeface="Cambria Math" pitchFamily="18" charset="0"/>
                        </a:rPr>
                        <a:t>11.28</a:t>
                      </a:r>
                      <a:endParaRPr lang="zh-CN" sz="1800" b="0" kern="100">
                        <a:effectLst/>
                        <a:latin typeface="Cambria Math" pitchFamily="18" charset="0"/>
                        <a:ea typeface="宋体"/>
                        <a:cs typeface="Times New Roman"/>
                      </a:endParaRPr>
                    </a:p>
                  </a:txBody>
                  <a:tcPr marL="60123" marR="60123" marT="0" marB="0" anchor="ctr"/>
                </a:tc>
              </a:tr>
              <a:tr h="254267">
                <a:tc>
                  <a:txBody>
                    <a:bodyPr/>
                    <a:lstStyle/>
                    <a:p>
                      <a:pPr algn="ctr">
                        <a:spcAft>
                          <a:spcPts val="0"/>
                        </a:spcAft>
                      </a:pPr>
                      <a:r>
                        <a:rPr lang="en-US" sz="1800" b="0" kern="0">
                          <a:effectLst/>
                          <a:latin typeface="Cambria Math" pitchFamily="18" charset="0"/>
                          <a:ea typeface="Cambria Math" pitchFamily="18" charset="0"/>
                        </a:rPr>
                        <a:t>Cleveland</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a:effectLst/>
                          <a:latin typeface="Cambria Math" pitchFamily="18" charset="0"/>
                          <a:ea typeface="Cambria Math" pitchFamily="18" charset="0"/>
                        </a:rPr>
                        <a:t>1,120</a:t>
                      </a:r>
                      <a:endParaRPr lang="zh-CN" sz="1800" b="0" kern="10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0" kern="0">
                          <a:effectLst/>
                          <a:latin typeface="Cambria Math" pitchFamily="18" charset="0"/>
                          <a:ea typeface="Cambria Math" pitchFamily="18" charset="0"/>
                        </a:rPr>
                        <a:t>11.86</a:t>
                      </a:r>
                      <a:endParaRPr lang="zh-CN" sz="1800" b="0" kern="100">
                        <a:effectLst/>
                        <a:latin typeface="Cambria Math" pitchFamily="18" charset="0"/>
                        <a:ea typeface="宋体"/>
                        <a:cs typeface="Times New Roman"/>
                      </a:endParaRPr>
                    </a:p>
                  </a:txBody>
                  <a:tcPr marL="60123" marR="60123" marT="0" marB="0" anchor="ctr"/>
                </a:tc>
              </a:tr>
              <a:tr h="260684">
                <a:tc>
                  <a:txBody>
                    <a:bodyPr/>
                    <a:lstStyle/>
                    <a:p>
                      <a:pPr algn="ctr">
                        <a:spcAft>
                          <a:spcPts val="0"/>
                        </a:spcAft>
                      </a:pPr>
                      <a:r>
                        <a:rPr lang="en-US" sz="1800" b="1" kern="0" dirty="0">
                          <a:effectLst/>
                          <a:latin typeface="Cambria Math" pitchFamily="18" charset="0"/>
                          <a:ea typeface="Cambria Math" pitchFamily="18" charset="0"/>
                        </a:rPr>
                        <a:t>Total</a:t>
                      </a:r>
                      <a:endParaRPr lang="zh-CN" sz="1800" b="1" kern="100" dirty="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1" kern="0" dirty="0">
                          <a:effectLst/>
                          <a:latin typeface="Cambria Math" pitchFamily="18" charset="0"/>
                          <a:ea typeface="Cambria Math" pitchFamily="18" charset="0"/>
                        </a:rPr>
                        <a:t>23,088</a:t>
                      </a:r>
                      <a:endParaRPr lang="zh-CN" sz="1800" b="1" kern="100" dirty="0">
                        <a:effectLst/>
                        <a:latin typeface="Cambria Math" pitchFamily="18" charset="0"/>
                        <a:ea typeface="宋体"/>
                        <a:cs typeface="Times New Roman"/>
                      </a:endParaRPr>
                    </a:p>
                  </a:txBody>
                  <a:tcPr marL="60123" marR="60123" marT="0" marB="0" anchor="ctr"/>
                </a:tc>
                <a:tc>
                  <a:txBody>
                    <a:bodyPr/>
                    <a:lstStyle/>
                    <a:p>
                      <a:pPr algn="ctr">
                        <a:spcAft>
                          <a:spcPts val="0"/>
                        </a:spcAft>
                      </a:pPr>
                      <a:r>
                        <a:rPr lang="en-US" sz="1800" b="1" kern="0" dirty="0">
                          <a:effectLst/>
                          <a:latin typeface="Cambria Math" pitchFamily="18" charset="0"/>
                          <a:ea typeface="Cambria Math" pitchFamily="18" charset="0"/>
                        </a:rPr>
                        <a:t>9.6</a:t>
                      </a:r>
                      <a:endParaRPr lang="zh-CN" sz="1800" b="1" kern="100" dirty="0">
                        <a:effectLst/>
                        <a:latin typeface="Cambria Math" pitchFamily="18" charset="0"/>
                        <a:ea typeface="宋体"/>
                        <a:cs typeface="Times New Roman"/>
                      </a:endParaRPr>
                    </a:p>
                  </a:txBody>
                  <a:tcPr marL="60123" marR="60123" marT="0" marB="0" anchor="ctr"/>
                </a:tc>
              </a:tr>
            </a:tbl>
          </a:graphicData>
        </a:graphic>
      </p:graphicFrame>
      <p:sp>
        <p:nvSpPr>
          <p:cNvPr id="3" name="Slide Number Placeholder 2"/>
          <p:cNvSpPr>
            <a:spLocks noGrp="1"/>
          </p:cNvSpPr>
          <p:nvPr>
            <p:ph type="sldNum" sz="quarter" idx="12"/>
          </p:nvPr>
        </p:nvSpPr>
        <p:spPr/>
        <p:txBody>
          <a:bodyPr/>
          <a:lstStyle/>
          <a:p>
            <a:fld id="{037A47E6-5A2C-438E-AF93-F774AD9F2BBD}" type="slidenum">
              <a:rPr lang="en-US" smtClean="0"/>
              <a:t>24</a:t>
            </a:fld>
            <a:endParaRPr lang="en-US"/>
          </a:p>
        </p:txBody>
      </p:sp>
    </p:spTree>
    <p:extLst>
      <p:ext uri="{BB962C8B-B14F-4D97-AF65-F5344CB8AC3E}">
        <p14:creationId xmlns:p14="http://schemas.microsoft.com/office/powerpoint/2010/main" val="4561186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458200" cy="1096962"/>
          </a:xfrm>
        </p:spPr>
        <p:txBody>
          <a:bodyPr>
            <a:normAutofit/>
          </a:bodyPr>
          <a:lstStyle/>
          <a:p>
            <a:r>
              <a:rPr lang="en-US" altLang="zh-CN" sz="3600" dirty="0" smtClean="0">
                <a:latin typeface="Cambria Math" pitchFamily="18" charset="0"/>
                <a:ea typeface="Cambria Math" pitchFamily="18" charset="0"/>
              </a:rPr>
              <a:t>Percentage of Auto vs. Non-Auto Trips </a:t>
            </a:r>
            <a:endParaRPr lang="zh-CN" altLang="en-US" sz="3600" dirty="0">
              <a:latin typeface="Cambria Math" pitchFamily="18" charset="0"/>
            </a:endParaRPr>
          </a:p>
        </p:txBody>
      </p:sp>
      <p:graphicFrame>
        <p:nvGraphicFramePr>
          <p:cNvPr id="4" name="内容占位符 3"/>
          <p:cNvGraphicFramePr>
            <a:graphicFrameLocks noGrp="1"/>
          </p:cNvGraphicFramePr>
          <p:nvPr>
            <p:ph idx="1"/>
            <p:extLst>
              <p:ext uri="{D42A27DB-BD31-4B8C-83A1-F6EECF244321}">
                <p14:modId xmlns:p14="http://schemas.microsoft.com/office/powerpoint/2010/main" val="167042543"/>
              </p:ext>
            </p:extLst>
          </p:nvPr>
        </p:nvGraphicFramePr>
        <p:xfrm>
          <a:off x="1143000" y="1524001"/>
          <a:ext cx="6858000" cy="5033668"/>
        </p:xfrm>
        <a:graphic>
          <a:graphicData uri="http://schemas.openxmlformats.org/drawingml/2006/table">
            <a:tbl>
              <a:tblPr firstRow="1" firstCol="1" bandRow="1">
                <a:tableStyleId>{5C22544A-7EE6-4342-B048-85BDC9FD1C3A}</a:tableStyleId>
              </a:tblPr>
              <a:tblGrid>
                <a:gridCol w="2425391"/>
                <a:gridCol w="2090854"/>
                <a:gridCol w="2341755"/>
              </a:tblGrid>
              <a:tr h="790732">
                <a:tc>
                  <a:txBody>
                    <a:bodyPr/>
                    <a:lstStyle/>
                    <a:p>
                      <a:pPr algn="ctr">
                        <a:spcAft>
                          <a:spcPts val="0"/>
                        </a:spcAft>
                      </a:pPr>
                      <a:r>
                        <a:rPr lang="en-US" sz="1800" kern="0" dirty="0" smtClean="0">
                          <a:effectLst/>
                          <a:latin typeface="Cambria Math" pitchFamily="18" charset="0"/>
                          <a:ea typeface="Cambria Math" pitchFamily="18" charset="0"/>
                        </a:rPr>
                        <a:t>Region</a:t>
                      </a:r>
                      <a:endParaRPr lang="zh-CN" sz="1800" kern="100" dirty="0">
                        <a:effectLst/>
                        <a:latin typeface="Cambria Math" pitchFamily="18" charset="0"/>
                        <a:ea typeface="宋体"/>
                        <a:cs typeface="Times New Roman"/>
                      </a:endParaRPr>
                    </a:p>
                  </a:txBody>
                  <a:tcPr marL="61208" marR="61208" marT="0" marB="0" anchor="ctr"/>
                </a:tc>
                <a:tc>
                  <a:txBody>
                    <a:bodyPr/>
                    <a:lstStyle/>
                    <a:p>
                      <a:pPr algn="ctr">
                        <a:spcAft>
                          <a:spcPts val="0"/>
                        </a:spcAft>
                      </a:pPr>
                      <a:r>
                        <a:rPr lang="en-US" sz="1800" kern="0" dirty="0">
                          <a:effectLst/>
                          <a:latin typeface="Cambria Math" pitchFamily="18" charset="0"/>
                          <a:ea typeface="Cambria Math" pitchFamily="18" charset="0"/>
                        </a:rPr>
                        <a:t>% of Auto Trips</a:t>
                      </a:r>
                      <a:endParaRPr lang="zh-CN" sz="1800" kern="100" dirty="0">
                        <a:effectLst/>
                        <a:latin typeface="Cambria Math" pitchFamily="18" charset="0"/>
                        <a:ea typeface="宋体"/>
                        <a:cs typeface="Times New Roman"/>
                      </a:endParaRPr>
                    </a:p>
                  </a:txBody>
                  <a:tcPr marL="61208" marR="61208" marT="0" marB="0" anchor="ctr"/>
                </a:tc>
                <a:tc>
                  <a:txBody>
                    <a:bodyPr/>
                    <a:lstStyle/>
                    <a:p>
                      <a:pPr algn="ctr">
                        <a:spcAft>
                          <a:spcPts val="0"/>
                        </a:spcAft>
                      </a:pPr>
                      <a:r>
                        <a:rPr lang="en-US" sz="1800" kern="0" dirty="0">
                          <a:effectLst/>
                          <a:latin typeface="Cambria Math" pitchFamily="18" charset="0"/>
                          <a:ea typeface="Cambria Math" pitchFamily="18" charset="0"/>
                        </a:rPr>
                        <a:t>% of Non-Auto Trips</a:t>
                      </a:r>
                      <a:endParaRPr lang="zh-CN" sz="1800" kern="100" dirty="0">
                        <a:effectLst/>
                        <a:latin typeface="Cambria Math" pitchFamily="18" charset="0"/>
                        <a:ea typeface="宋体"/>
                        <a:cs typeface="Times New Roman"/>
                      </a:endParaRPr>
                    </a:p>
                  </a:txBody>
                  <a:tcPr marL="61208" marR="61208" marT="0" marB="0" anchor="ctr"/>
                </a:tc>
              </a:tr>
              <a:tr h="309322">
                <a:tc>
                  <a:txBody>
                    <a:bodyPr/>
                    <a:lstStyle/>
                    <a:p>
                      <a:pPr algn="ctr">
                        <a:spcAft>
                          <a:spcPts val="0"/>
                        </a:spcAft>
                      </a:pPr>
                      <a:r>
                        <a:rPr lang="en-US" sz="1800" b="0" kern="0" dirty="0">
                          <a:effectLst/>
                          <a:latin typeface="Cambria Math" pitchFamily="18" charset="0"/>
                          <a:ea typeface="Cambria Math" pitchFamily="18" charset="0"/>
                        </a:rPr>
                        <a:t>Youngstown</a:t>
                      </a:r>
                      <a:endParaRPr lang="zh-CN" sz="1800" b="0" kern="100" dirty="0">
                        <a:effectLst/>
                        <a:latin typeface="Cambria Math" pitchFamily="18" charset="0"/>
                        <a:ea typeface="宋体"/>
                        <a:cs typeface="Times New Roman"/>
                      </a:endParaRPr>
                    </a:p>
                  </a:txBody>
                  <a:tcPr marL="61208" marR="61208" marT="0"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93.4%</a:t>
                      </a:r>
                    </a:p>
                  </a:txBody>
                  <a:tcPr marL="9525" marR="9525" marT="9525"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6.6%</a:t>
                      </a:r>
                    </a:p>
                  </a:txBody>
                  <a:tcPr marL="9525" marR="9525" marT="9525" marB="0" anchor="ctr"/>
                </a:tc>
              </a:tr>
              <a:tr h="303677">
                <a:tc>
                  <a:txBody>
                    <a:bodyPr/>
                    <a:lstStyle/>
                    <a:p>
                      <a:pPr algn="ctr">
                        <a:spcAft>
                          <a:spcPts val="0"/>
                        </a:spcAft>
                      </a:pPr>
                      <a:r>
                        <a:rPr lang="en-US" sz="1800" b="0" kern="0" dirty="0">
                          <a:effectLst/>
                          <a:latin typeface="Cambria Math" pitchFamily="18" charset="0"/>
                          <a:ea typeface="Cambria Math" pitchFamily="18" charset="0"/>
                        </a:rPr>
                        <a:t>Toledo</a:t>
                      </a:r>
                      <a:endParaRPr lang="zh-CN" sz="1800" b="0" kern="100" dirty="0">
                        <a:effectLst/>
                        <a:latin typeface="Cambria Math" pitchFamily="18" charset="0"/>
                        <a:ea typeface="宋体"/>
                        <a:cs typeface="Times New Roman"/>
                      </a:endParaRPr>
                    </a:p>
                  </a:txBody>
                  <a:tcPr marL="61208" marR="61208" marT="0"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94.0%</a:t>
                      </a:r>
                    </a:p>
                  </a:txBody>
                  <a:tcPr marL="9525" marR="9525" marT="9525"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6.0%</a:t>
                      </a:r>
                    </a:p>
                  </a:txBody>
                  <a:tcPr marL="9525" marR="9525" marT="9525" marB="0" anchor="ctr"/>
                </a:tc>
              </a:tr>
              <a:tr h="309322">
                <a:tc>
                  <a:txBody>
                    <a:bodyPr/>
                    <a:lstStyle/>
                    <a:p>
                      <a:pPr algn="ctr">
                        <a:spcAft>
                          <a:spcPts val="0"/>
                        </a:spcAft>
                      </a:pPr>
                      <a:r>
                        <a:rPr lang="en-US" sz="1800" b="0" kern="0" dirty="0">
                          <a:effectLst/>
                          <a:latin typeface="Cambria Math" pitchFamily="18" charset="0"/>
                          <a:ea typeface="Cambria Math" pitchFamily="18" charset="0"/>
                        </a:rPr>
                        <a:t>Steubenville</a:t>
                      </a:r>
                      <a:endParaRPr lang="zh-CN" sz="1800" b="0" kern="100" dirty="0">
                        <a:effectLst/>
                        <a:latin typeface="Cambria Math" pitchFamily="18" charset="0"/>
                        <a:ea typeface="宋体"/>
                        <a:cs typeface="Times New Roman"/>
                      </a:endParaRPr>
                    </a:p>
                  </a:txBody>
                  <a:tcPr marL="61208" marR="61208" marT="0"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93.3%</a:t>
                      </a:r>
                    </a:p>
                  </a:txBody>
                  <a:tcPr marL="9525" marR="9525" marT="9525"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6.7%</a:t>
                      </a:r>
                    </a:p>
                  </a:txBody>
                  <a:tcPr marL="9525" marR="9525" marT="9525" marB="0" anchor="ctr"/>
                </a:tc>
              </a:tr>
              <a:tr h="303677">
                <a:tc>
                  <a:txBody>
                    <a:bodyPr/>
                    <a:lstStyle/>
                    <a:p>
                      <a:pPr algn="ctr">
                        <a:spcAft>
                          <a:spcPts val="0"/>
                        </a:spcAft>
                      </a:pPr>
                      <a:r>
                        <a:rPr lang="en-US" sz="1800" b="0" kern="0" dirty="0">
                          <a:effectLst/>
                          <a:latin typeface="Cambria Math" pitchFamily="18" charset="0"/>
                          <a:ea typeface="Cambria Math" pitchFamily="18" charset="0"/>
                        </a:rPr>
                        <a:t>Springfield</a:t>
                      </a:r>
                      <a:endParaRPr lang="zh-CN" sz="1800" b="0" kern="100" dirty="0">
                        <a:effectLst/>
                        <a:latin typeface="Cambria Math" pitchFamily="18" charset="0"/>
                        <a:ea typeface="宋体"/>
                        <a:cs typeface="Times New Roman"/>
                      </a:endParaRPr>
                    </a:p>
                  </a:txBody>
                  <a:tcPr marL="61208" marR="61208" marT="0"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93.9%</a:t>
                      </a:r>
                    </a:p>
                  </a:txBody>
                  <a:tcPr marL="9525" marR="9525" marT="9525"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6.1%</a:t>
                      </a:r>
                    </a:p>
                  </a:txBody>
                  <a:tcPr marL="9525" marR="9525" marT="9525" marB="0" anchor="ctr"/>
                </a:tc>
              </a:tr>
              <a:tr h="303677">
                <a:tc>
                  <a:txBody>
                    <a:bodyPr/>
                    <a:lstStyle/>
                    <a:p>
                      <a:pPr algn="ctr">
                        <a:spcAft>
                          <a:spcPts val="0"/>
                        </a:spcAft>
                      </a:pPr>
                      <a:r>
                        <a:rPr lang="en-US" sz="1800" b="0" kern="0" dirty="0">
                          <a:effectLst/>
                          <a:latin typeface="Cambria Math" pitchFamily="18" charset="0"/>
                          <a:ea typeface="Cambria Math" pitchFamily="18" charset="0"/>
                        </a:rPr>
                        <a:t>Rural</a:t>
                      </a:r>
                      <a:endParaRPr lang="zh-CN" sz="1800" b="0" kern="100" dirty="0">
                        <a:effectLst/>
                        <a:latin typeface="Cambria Math" pitchFamily="18" charset="0"/>
                        <a:ea typeface="宋体"/>
                        <a:cs typeface="Times New Roman"/>
                      </a:endParaRPr>
                    </a:p>
                  </a:txBody>
                  <a:tcPr marL="61208" marR="61208" marT="0"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92.9%</a:t>
                      </a:r>
                    </a:p>
                  </a:txBody>
                  <a:tcPr marL="9525" marR="9525" marT="9525"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7.1%</a:t>
                      </a:r>
                    </a:p>
                  </a:txBody>
                  <a:tcPr marL="9525" marR="9525" marT="9525" marB="0" anchor="ctr"/>
                </a:tc>
              </a:tr>
              <a:tr h="303677">
                <a:tc>
                  <a:txBody>
                    <a:bodyPr/>
                    <a:lstStyle/>
                    <a:p>
                      <a:pPr algn="ctr">
                        <a:spcAft>
                          <a:spcPts val="0"/>
                        </a:spcAft>
                      </a:pPr>
                      <a:r>
                        <a:rPr lang="en-US" sz="1800" b="0" kern="0" dirty="0">
                          <a:effectLst/>
                          <a:latin typeface="Cambria Math" pitchFamily="18" charset="0"/>
                          <a:ea typeface="Cambria Math" pitchFamily="18" charset="0"/>
                        </a:rPr>
                        <a:t>Mansfield</a:t>
                      </a:r>
                      <a:endParaRPr lang="zh-CN" sz="1800" b="0" kern="100" dirty="0">
                        <a:effectLst/>
                        <a:latin typeface="Cambria Math" pitchFamily="18" charset="0"/>
                        <a:ea typeface="宋体"/>
                        <a:cs typeface="Times New Roman"/>
                      </a:endParaRPr>
                    </a:p>
                  </a:txBody>
                  <a:tcPr marL="61208" marR="61208" marT="0"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94.5%</a:t>
                      </a:r>
                    </a:p>
                  </a:txBody>
                  <a:tcPr marL="9525" marR="9525" marT="9525"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5.5%</a:t>
                      </a:r>
                    </a:p>
                  </a:txBody>
                  <a:tcPr marL="9525" marR="9525" marT="9525" marB="0" anchor="ctr"/>
                </a:tc>
              </a:tr>
              <a:tr h="303677">
                <a:tc>
                  <a:txBody>
                    <a:bodyPr/>
                    <a:lstStyle/>
                    <a:p>
                      <a:pPr algn="ctr">
                        <a:spcAft>
                          <a:spcPts val="0"/>
                        </a:spcAft>
                      </a:pPr>
                      <a:r>
                        <a:rPr lang="en-US" sz="1800" b="0" kern="0" dirty="0">
                          <a:effectLst/>
                          <a:latin typeface="Cambria Math" pitchFamily="18" charset="0"/>
                          <a:ea typeface="Cambria Math" pitchFamily="18" charset="0"/>
                        </a:rPr>
                        <a:t>Lima</a:t>
                      </a:r>
                      <a:endParaRPr lang="zh-CN" sz="1800" b="0" kern="100" dirty="0">
                        <a:effectLst/>
                        <a:latin typeface="Cambria Math" pitchFamily="18" charset="0"/>
                        <a:ea typeface="宋体"/>
                        <a:cs typeface="Times New Roman"/>
                      </a:endParaRPr>
                    </a:p>
                  </a:txBody>
                  <a:tcPr marL="61208" marR="61208" marT="0"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95.5%</a:t>
                      </a:r>
                    </a:p>
                  </a:txBody>
                  <a:tcPr marL="9525" marR="9525" marT="9525"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4.5%</a:t>
                      </a:r>
                    </a:p>
                  </a:txBody>
                  <a:tcPr marL="9525" marR="9525" marT="9525" marB="0" anchor="ctr"/>
                </a:tc>
              </a:tr>
              <a:tr h="303677">
                <a:tc>
                  <a:txBody>
                    <a:bodyPr/>
                    <a:lstStyle/>
                    <a:p>
                      <a:pPr algn="ctr">
                        <a:spcAft>
                          <a:spcPts val="0"/>
                        </a:spcAft>
                      </a:pPr>
                      <a:r>
                        <a:rPr lang="en-US" sz="1800" b="0" kern="0" dirty="0">
                          <a:effectLst/>
                          <a:latin typeface="Cambria Math" pitchFamily="18" charset="0"/>
                          <a:ea typeface="Cambria Math" pitchFamily="18" charset="0"/>
                        </a:rPr>
                        <a:t>Dayton</a:t>
                      </a:r>
                      <a:endParaRPr lang="zh-CN" sz="1800" b="0" kern="100" dirty="0">
                        <a:effectLst/>
                        <a:latin typeface="Cambria Math" pitchFamily="18" charset="0"/>
                        <a:ea typeface="宋体"/>
                        <a:cs typeface="Times New Roman"/>
                      </a:endParaRPr>
                    </a:p>
                  </a:txBody>
                  <a:tcPr marL="61208" marR="61208" marT="0"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92.8%</a:t>
                      </a:r>
                    </a:p>
                  </a:txBody>
                  <a:tcPr marL="9525" marR="9525" marT="9525"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7.2%</a:t>
                      </a:r>
                    </a:p>
                  </a:txBody>
                  <a:tcPr marL="9525" marR="9525" marT="9525" marB="0" anchor="ctr"/>
                </a:tc>
              </a:tr>
              <a:tr h="303677">
                <a:tc>
                  <a:txBody>
                    <a:bodyPr/>
                    <a:lstStyle/>
                    <a:p>
                      <a:pPr algn="ctr">
                        <a:spcAft>
                          <a:spcPts val="0"/>
                        </a:spcAft>
                      </a:pPr>
                      <a:r>
                        <a:rPr lang="en-US" sz="1800" b="0" kern="0" dirty="0">
                          <a:effectLst/>
                          <a:latin typeface="Cambria Math" pitchFamily="18" charset="0"/>
                          <a:ea typeface="Cambria Math" pitchFamily="18" charset="0"/>
                        </a:rPr>
                        <a:t>Canton</a:t>
                      </a:r>
                      <a:endParaRPr lang="zh-CN" sz="1800" b="0" kern="100" dirty="0">
                        <a:effectLst/>
                        <a:latin typeface="Cambria Math" pitchFamily="18" charset="0"/>
                        <a:ea typeface="宋体"/>
                        <a:cs typeface="Times New Roman"/>
                      </a:endParaRPr>
                    </a:p>
                  </a:txBody>
                  <a:tcPr marL="61208" marR="61208" marT="0"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92.9%</a:t>
                      </a:r>
                    </a:p>
                  </a:txBody>
                  <a:tcPr marL="9525" marR="9525" marT="9525"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7.1%</a:t>
                      </a:r>
                    </a:p>
                  </a:txBody>
                  <a:tcPr marL="9525" marR="9525" marT="9525" marB="0" anchor="ctr"/>
                </a:tc>
              </a:tr>
              <a:tr h="303677">
                <a:tc>
                  <a:txBody>
                    <a:bodyPr/>
                    <a:lstStyle/>
                    <a:p>
                      <a:pPr algn="ctr">
                        <a:spcAft>
                          <a:spcPts val="0"/>
                        </a:spcAft>
                      </a:pPr>
                      <a:r>
                        <a:rPr lang="en-US" sz="1800" b="0" kern="0" dirty="0">
                          <a:effectLst/>
                          <a:latin typeface="Cambria Math" pitchFamily="18" charset="0"/>
                          <a:ea typeface="Cambria Math" pitchFamily="18" charset="0"/>
                        </a:rPr>
                        <a:t>Akron</a:t>
                      </a:r>
                      <a:endParaRPr lang="zh-CN" sz="1800" b="0" kern="100" dirty="0">
                        <a:effectLst/>
                        <a:latin typeface="Cambria Math" pitchFamily="18" charset="0"/>
                        <a:ea typeface="宋体"/>
                        <a:cs typeface="Times New Roman"/>
                      </a:endParaRPr>
                    </a:p>
                  </a:txBody>
                  <a:tcPr marL="61208" marR="61208" marT="0"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92.9%</a:t>
                      </a:r>
                    </a:p>
                  </a:txBody>
                  <a:tcPr marL="9525" marR="9525" marT="9525"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7.1%</a:t>
                      </a:r>
                    </a:p>
                  </a:txBody>
                  <a:tcPr marL="9525" marR="9525" marT="9525" marB="0" anchor="ctr"/>
                </a:tc>
              </a:tr>
              <a:tr h="303677">
                <a:tc>
                  <a:txBody>
                    <a:bodyPr/>
                    <a:lstStyle/>
                    <a:p>
                      <a:pPr algn="ctr">
                        <a:spcAft>
                          <a:spcPts val="0"/>
                        </a:spcAft>
                      </a:pPr>
                      <a:r>
                        <a:rPr lang="en-US" sz="1800" b="0" kern="0" dirty="0" smtClean="0">
                          <a:effectLst/>
                          <a:latin typeface="Cambria Math" pitchFamily="18" charset="0"/>
                          <a:ea typeface="Cambria Math" pitchFamily="18" charset="0"/>
                        </a:rPr>
                        <a:t>Central Ohio</a:t>
                      </a:r>
                      <a:endParaRPr lang="zh-CN" sz="1800" b="0" kern="100" dirty="0">
                        <a:effectLst/>
                        <a:latin typeface="Cambria Math" pitchFamily="18" charset="0"/>
                        <a:ea typeface="宋体"/>
                        <a:cs typeface="Times New Roman"/>
                      </a:endParaRPr>
                    </a:p>
                  </a:txBody>
                  <a:tcPr marL="61208" marR="61208" marT="0"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90.2%</a:t>
                      </a:r>
                    </a:p>
                  </a:txBody>
                  <a:tcPr marL="9525" marR="9525" marT="9525"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9.8%</a:t>
                      </a:r>
                    </a:p>
                  </a:txBody>
                  <a:tcPr marL="9525" marR="9525" marT="9525" marB="0" anchor="ctr"/>
                </a:tc>
              </a:tr>
              <a:tr h="279373">
                <a:tc>
                  <a:txBody>
                    <a:bodyPr/>
                    <a:lstStyle/>
                    <a:p>
                      <a:pPr algn="ctr">
                        <a:spcAft>
                          <a:spcPts val="0"/>
                        </a:spcAft>
                      </a:pPr>
                      <a:r>
                        <a:rPr lang="en-US" sz="1800" b="0" kern="0" dirty="0">
                          <a:effectLst/>
                          <a:latin typeface="Cambria Math" pitchFamily="18" charset="0"/>
                          <a:ea typeface="Cambria Math" pitchFamily="18" charset="0"/>
                        </a:rPr>
                        <a:t>Cincinnati</a:t>
                      </a:r>
                      <a:endParaRPr lang="zh-CN" sz="1800" b="0" kern="100" dirty="0">
                        <a:effectLst/>
                        <a:latin typeface="Cambria Math" pitchFamily="18" charset="0"/>
                        <a:ea typeface="宋体"/>
                        <a:cs typeface="Times New Roman"/>
                      </a:endParaRPr>
                    </a:p>
                  </a:txBody>
                  <a:tcPr marL="61208" marR="61208" marT="0"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87.9%</a:t>
                      </a:r>
                    </a:p>
                  </a:txBody>
                  <a:tcPr marL="9525" marR="9525" marT="9525"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12.1%</a:t>
                      </a:r>
                    </a:p>
                  </a:txBody>
                  <a:tcPr marL="9525" marR="9525" marT="9525" marB="0" anchor="ctr"/>
                </a:tc>
              </a:tr>
              <a:tr h="303677">
                <a:tc>
                  <a:txBody>
                    <a:bodyPr/>
                    <a:lstStyle/>
                    <a:p>
                      <a:pPr algn="ctr">
                        <a:spcAft>
                          <a:spcPts val="0"/>
                        </a:spcAft>
                      </a:pPr>
                      <a:r>
                        <a:rPr lang="en-US" sz="1800" b="0" kern="0" dirty="0">
                          <a:effectLst/>
                          <a:latin typeface="Cambria Math" pitchFamily="18" charset="0"/>
                          <a:ea typeface="Cambria Math" pitchFamily="18" charset="0"/>
                        </a:rPr>
                        <a:t>Cleveland</a:t>
                      </a:r>
                      <a:endParaRPr lang="zh-CN" sz="1800" b="0" kern="100" dirty="0">
                        <a:effectLst/>
                        <a:latin typeface="Cambria Math" pitchFamily="18" charset="0"/>
                        <a:ea typeface="宋体"/>
                        <a:cs typeface="Times New Roman"/>
                      </a:endParaRPr>
                    </a:p>
                  </a:txBody>
                  <a:tcPr marL="61208" marR="61208" marT="0"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88.4%</a:t>
                      </a:r>
                    </a:p>
                  </a:txBody>
                  <a:tcPr marL="9525" marR="9525" marT="9525"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11.6%</a:t>
                      </a:r>
                    </a:p>
                  </a:txBody>
                  <a:tcPr marL="9525" marR="9525" marT="9525" marB="0" anchor="ctr"/>
                </a:tc>
              </a:tr>
              <a:tr h="303677">
                <a:tc>
                  <a:txBody>
                    <a:bodyPr/>
                    <a:lstStyle/>
                    <a:p>
                      <a:pPr algn="ctr">
                        <a:spcAft>
                          <a:spcPts val="0"/>
                        </a:spcAft>
                      </a:pPr>
                      <a:r>
                        <a:rPr lang="en-US" sz="1800" b="1" kern="0" dirty="0">
                          <a:effectLst/>
                          <a:latin typeface="Cambria Math" pitchFamily="18" charset="0"/>
                          <a:ea typeface="Cambria Math" pitchFamily="18" charset="0"/>
                        </a:rPr>
                        <a:t>Total</a:t>
                      </a:r>
                      <a:endParaRPr lang="zh-CN" sz="1800" b="1" kern="100" dirty="0">
                        <a:effectLst/>
                        <a:latin typeface="Cambria Math" pitchFamily="18" charset="0"/>
                        <a:ea typeface="宋体"/>
                        <a:cs typeface="Times New Roman"/>
                      </a:endParaRPr>
                    </a:p>
                  </a:txBody>
                  <a:tcPr marL="61208" marR="61208" marT="0" marB="0" anchor="ctr"/>
                </a:tc>
                <a:tc>
                  <a:txBody>
                    <a:bodyPr/>
                    <a:lstStyle/>
                    <a:p>
                      <a:pPr algn="ctr" fontAlgn="ctr"/>
                      <a:r>
                        <a:rPr lang="en-US" altLang="zh-CN" sz="1800" b="0" i="0" u="none" strike="noStrike">
                          <a:solidFill>
                            <a:srgbClr val="000000"/>
                          </a:solidFill>
                          <a:effectLst/>
                          <a:latin typeface="Cambria Math" pitchFamily="18" charset="0"/>
                          <a:ea typeface="Cambria Math" pitchFamily="18" charset="0"/>
                        </a:rPr>
                        <a:t>91.6%</a:t>
                      </a:r>
                    </a:p>
                  </a:txBody>
                  <a:tcPr marL="9525" marR="9525" marT="9525" marB="0" anchor="ctr"/>
                </a:tc>
                <a:tc>
                  <a:txBody>
                    <a:bodyPr/>
                    <a:lstStyle/>
                    <a:p>
                      <a:pPr algn="ctr" fontAlgn="ctr"/>
                      <a:r>
                        <a:rPr lang="en-US" altLang="zh-CN" sz="1800" b="0" i="0" u="none" strike="noStrike" dirty="0">
                          <a:solidFill>
                            <a:srgbClr val="000000"/>
                          </a:solidFill>
                          <a:effectLst/>
                          <a:latin typeface="Cambria Math" pitchFamily="18" charset="0"/>
                          <a:ea typeface="Cambria Math" pitchFamily="18" charset="0"/>
                        </a:rPr>
                        <a:t>8.4%</a:t>
                      </a:r>
                    </a:p>
                  </a:txBody>
                  <a:tcPr marL="9525" marR="9525" marT="9525" marB="0" anchor="ctr"/>
                </a:tc>
              </a:tr>
            </a:tbl>
          </a:graphicData>
        </a:graphic>
      </p:graphicFrame>
      <p:sp>
        <p:nvSpPr>
          <p:cNvPr id="3" name="Slide Number Placeholder 2"/>
          <p:cNvSpPr>
            <a:spLocks noGrp="1"/>
          </p:cNvSpPr>
          <p:nvPr>
            <p:ph type="sldNum" sz="quarter" idx="12"/>
          </p:nvPr>
        </p:nvSpPr>
        <p:spPr/>
        <p:txBody>
          <a:bodyPr/>
          <a:lstStyle/>
          <a:p>
            <a:fld id="{037A47E6-5A2C-438E-AF93-F774AD9F2BBD}" type="slidenum">
              <a:rPr lang="en-US" smtClean="0"/>
              <a:t>25</a:t>
            </a:fld>
            <a:endParaRPr lang="en-US"/>
          </a:p>
        </p:txBody>
      </p:sp>
    </p:spTree>
    <p:extLst>
      <p:ext uri="{BB962C8B-B14F-4D97-AF65-F5344CB8AC3E}">
        <p14:creationId xmlns:p14="http://schemas.microsoft.com/office/powerpoint/2010/main" val="17279141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latin typeface="Cambria Math" pitchFamily="18" charset="0"/>
                <a:ea typeface="Cambria Math" pitchFamily="18" charset="0"/>
              </a:rPr>
              <a:t>Mean Trip Length by Region (Mile)</a:t>
            </a:r>
            <a:endParaRPr lang="zh-CN" altLang="en-US" sz="3600" dirty="0">
              <a:latin typeface="Cambria Math" pitchFamily="18" charset="0"/>
            </a:endParaRPr>
          </a:p>
        </p:txBody>
      </p:sp>
      <p:graphicFrame>
        <p:nvGraphicFramePr>
          <p:cNvPr id="4" name="内容占位符 3"/>
          <p:cNvGraphicFramePr>
            <a:graphicFrameLocks noGrp="1"/>
          </p:cNvGraphicFramePr>
          <p:nvPr>
            <p:ph idx="1"/>
            <p:extLst>
              <p:ext uri="{D42A27DB-BD31-4B8C-83A1-F6EECF244321}">
                <p14:modId xmlns:p14="http://schemas.microsoft.com/office/powerpoint/2010/main" val="1600007173"/>
              </p:ext>
            </p:extLst>
          </p:nvPr>
        </p:nvGraphicFramePr>
        <p:xfrm>
          <a:off x="609600" y="1600204"/>
          <a:ext cx="8077199" cy="4876797"/>
        </p:xfrm>
        <a:graphic>
          <a:graphicData uri="http://schemas.openxmlformats.org/drawingml/2006/table">
            <a:tbl>
              <a:tblPr firstRow="1" firstCol="1" bandRow="1">
                <a:tableStyleId>{5C22544A-7EE6-4342-B048-85BDC9FD1C3A}</a:tableStyleId>
              </a:tblPr>
              <a:tblGrid>
                <a:gridCol w="2209800"/>
                <a:gridCol w="2971800"/>
                <a:gridCol w="2895599"/>
              </a:tblGrid>
              <a:tr h="326108">
                <a:tc>
                  <a:txBody>
                    <a:bodyPr/>
                    <a:lstStyle/>
                    <a:p>
                      <a:pPr algn="ctr">
                        <a:spcAft>
                          <a:spcPts val="0"/>
                        </a:spcAft>
                      </a:pPr>
                      <a:r>
                        <a:rPr lang="en-US" sz="1800" kern="0" dirty="0">
                          <a:effectLst/>
                          <a:latin typeface="Cambria Math" pitchFamily="18" charset="0"/>
                          <a:ea typeface="Cambria Math" pitchFamily="18" charset="0"/>
                        </a:rPr>
                        <a:t>Region </a:t>
                      </a:r>
                      <a:endParaRPr lang="zh-CN" sz="1800"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dirty="0">
                          <a:effectLst/>
                          <a:latin typeface="Cambria Math" pitchFamily="18" charset="0"/>
                          <a:ea typeface="Cambria Math" pitchFamily="18" charset="0"/>
                        </a:rPr>
                        <a:t>Mean Length (All Trips)</a:t>
                      </a:r>
                      <a:endParaRPr lang="zh-CN" sz="1800"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dirty="0" smtClean="0">
                          <a:effectLst/>
                          <a:latin typeface="Cambria Math" pitchFamily="18" charset="0"/>
                          <a:ea typeface="Cambria Math" pitchFamily="18" charset="0"/>
                        </a:rPr>
                        <a:t>Mean </a:t>
                      </a:r>
                      <a:r>
                        <a:rPr lang="en-US" sz="1800" kern="0" dirty="0">
                          <a:effectLst/>
                          <a:latin typeface="Cambria Math" pitchFamily="18" charset="0"/>
                          <a:ea typeface="Cambria Math" pitchFamily="18" charset="0"/>
                        </a:rPr>
                        <a:t>Length (HBW Trips)</a:t>
                      </a:r>
                      <a:endParaRPr lang="zh-CN" sz="1800" kern="100" dirty="0">
                        <a:effectLst/>
                        <a:latin typeface="Cambria Math" pitchFamily="18" charset="0"/>
                        <a:ea typeface="宋体"/>
                        <a:cs typeface="Times New Roman"/>
                      </a:endParaRPr>
                    </a:p>
                  </a:txBody>
                  <a:tcPr marL="68580" marR="68580" marT="0" marB="0" anchor="ctr"/>
                </a:tc>
              </a:tr>
              <a:tr h="326108">
                <a:tc>
                  <a:txBody>
                    <a:bodyPr/>
                    <a:lstStyle/>
                    <a:p>
                      <a:pPr algn="ctr">
                        <a:spcAft>
                          <a:spcPts val="0"/>
                        </a:spcAft>
                      </a:pPr>
                      <a:r>
                        <a:rPr lang="en-US" sz="1800" b="0" kern="0" dirty="0">
                          <a:effectLst/>
                          <a:latin typeface="Cambria Math" pitchFamily="18" charset="0"/>
                          <a:ea typeface="Cambria Math" pitchFamily="18" charset="0"/>
                        </a:rPr>
                        <a:t>Youngstown</a:t>
                      </a:r>
                      <a:endParaRPr lang="zh-CN" sz="1800" b="0"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dirty="0">
                          <a:effectLst/>
                          <a:latin typeface="Cambria Math" pitchFamily="18" charset="0"/>
                          <a:ea typeface="Cambria Math" pitchFamily="18" charset="0"/>
                        </a:rPr>
                        <a:t>6.88 </a:t>
                      </a:r>
                      <a:endParaRPr lang="zh-CN" sz="1800"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a:effectLst/>
                          <a:latin typeface="Cambria Math" pitchFamily="18" charset="0"/>
                          <a:ea typeface="Cambria Math" pitchFamily="18" charset="0"/>
                        </a:rPr>
                        <a:t>10.69 </a:t>
                      </a:r>
                      <a:endParaRPr lang="zh-CN" sz="1800" kern="100">
                        <a:effectLst/>
                        <a:latin typeface="Cambria Math" pitchFamily="18" charset="0"/>
                        <a:ea typeface="宋体"/>
                        <a:cs typeface="Times New Roman"/>
                      </a:endParaRPr>
                    </a:p>
                  </a:txBody>
                  <a:tcPr marL="68580" marR="68580" marT="0" marB="0" anchor="ctr"/>
                </a:tc>
              </a:tr>
              <a:tr h="326108">
                <a:tc>
                  <a:txBody>
                    <a:bodyPr/>
                    <a:lstStyle/>
                    <a:p>
                      <a:pPr algn="ctr">
                        <a:spcAft>
                          <a:spcPts val="0"/>
                        </a:spcAft>
                      </a:pPr>
                      <a:r>
                        <a:rPr lang="en-US" sz="1800" b="0" kern="0" dirty="0">
                          <a:effectLst/>
                          <a:latin typeface="Cambria Math" pitchFamily="18" charset="0"/>
                          <a:ea typeface="Cambria Math" pitchFamily="18" charset="0"/>
                        </a:rPr>
                        <a:t>Toledo</a:t>
                      </a:r>
                      <a:endParaRPr lang="zh-CN" sz="1800" b="0"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dirty="0">
                          <a:effectLst/>
                          <a:latin typeface="Cambria Math" pitchFamily="18" charset="0"/>
                          <a:ea typeface="Cambria Math" pitchFamily="18" charset="0"/>
                        </a:rPr>
                        <a:t>5.67 </a:t>
                      </a:r>
                      <a:endParaRPr lang="zh-CN" sz="1800"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a:effectLst/>
                          <a:latin typeface="Cambria Math" pitchFamily="18" charset="0"/>
                          <a:ea typeface="Cambria Math" pitchFamily="18" charset="0"/>
                        </a:rPr>
                        <a:t>7.76 </a:t>
                      </a:r>
                      <a:endParaRPr lang="zh-CN" sz="1800" kern="100">
                        <a:effectLst/>
                        <a:latin typeface="Cambria Math" pitchFamily="18" charset="0"/>
                        <a:ea typeface="宋体"/>
                        <a:cs typeface="Times New Roman"/>
                      </a:endParaRPr>
                    </a:p>
                  </a:txBody>
                  <a:tcPr marL="68580" marR="68580" marT="0" marB="0" anchor="ctr"/>
                </a:tc>
              </a:tr>
              <a:tr h="326108">
                <a:tc>
                  <a:txBody>
                    <a:bodyPr/>
                    <a:lstStyle/>
                    <a:p>
                      <a:pPr algn="ctr">
                        <a:spcAft>
                          <a:spcPts val="0"/>
                        </a:spcAft>
                      </a:pPr>
                      <a:r>
                        <a:rPr lang="en-US" sz="1800" b="0" kern="0" dirty="0">
                          <a:effectLst/>
                          <a:latin typeface="Cambria Math" pitchFamily="18" charset="0"/>
                          <a:ea typeface="Cambria Math" pitchFamily="18" charset="0"/>
                        </a:rPr>
                        <a:t>Steubenville</a:t>
                      </a:r>
                      <a:endParaRPr lang="zh-CN" sz="1800" b="0"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dirty="0">
                          <a:effectLst/>
                          <a:latin typeface="Cambria Math" pitchFamily="18" charset="0"/>
                          <a:ea typeface="Cambria Math" pitchFamily="18" charset="0"/>
                        </a:rPr>
                        <a:t>7.46 </a:t>
                      </a:r>
                      <a:endParaRPr lang="zh-CN" sz="1800"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a:effectLst/>
                          <a:latin typeface="Cambria Math" pitchFamily="18" charset="0"/>
                          <a:ea typeface="Cambria Math" pitchFamily="18" charset="0"/>
                        </a:rPr>
                        <a:t>11.60 </a:t>
                      </a:r>
                      <a:endParaRPr lang="zh-CN" sz="1800" kern="100">
                        <a:effectLst/>
                        <a:latin typeface="Cambria Math" pitchFamily="18" charset="0"/>
                        <a:ea typeface="宋体"/>
                        <a:cs typeface="Times New Roman"/>
                      </a:endParaRPr>
                    </a:p>
                  </a:txBody>
                  <a:tcPr marL="68580" marR="68580" marT="0" marB="0" anchor="ctr"/>
                </a:tc>
              </a:tr>
              <a:tr h="326108">
                <a:tc>
                  <a:txBody>
                    <a:bodyPr/>
                    <a:lstStyle/>
                    <a:p>
                      <a:pPr algn="ctr">
                        <a:spcAft>
                          <a:spcPts val="0"/>
                        </a:spcAft>
                      </a:pPr>
                      <a:r>
                        <a:rPr lang="en-US" sz="1800" b="0" kern="0" dirty="0">
                          <a:effectLst/>
                          <a:latin typeface="Cambria Math" pitchFamily="18" charset="0"/>
                          <a:ea typeface="Cambria Math" pitchFamily="18" charset="0"/>
                        </a:rPr>
                        <a:t>Springfield</a:t>
                      </a:r>
                      <a:endParaRPr lang="zh-CN" sz="1800" b="0"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a:effectLst/>
                          <a:latin typeface="Cambria Math" pitchFamily="18" charset="0"/>
                          <a:ea typeface="Cambria Math" pitchFamily="18" charset="0"/>
                        </a:rPr>
                        <a:t>7.42 </a:t>
                      </a:r>
                      <a:endParaRPr lang="zh-CN" sz="1800" kern="10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dirty="0">
                          <a:effectLst/>
                          <a:latin typeface="Cambria Math" pitchFamily="18" charset="0"/>
                          <a:ea typeface="Cambria Math" pitchFamily="18" charset="0"/>
                        </a:rPr>
                        <a:t>11.24 </a:t>
                      </a:r>
                      <a:endParaRPr lang="zh-CN" sz="1800" kern="100" dirty="0">
                        <a:effectLst/>
                        <a:latin typeface="Cambria Math" pitchFamily="18" charset="0"/>
                        <a:ea typeface="宋体"/>
                        <a:cs typeface="Times New Roman"/>
                      </a:endParaRPr>
                    </a:p>
                  </a:txBody>
                  <a:tcPr marL="68580" marR="68580" marT="0" marB="0" anchor="ctr"/>
                </a:tc>
              </a:tr>
              <a:tr h="326108">
                <a:tc>
                  <a:txBody>
                    <a:bodyPr/>
                    <a:lstStyle/>
                    <a:p>
                      <a:pPr algn="ctr">
                        <a:spcAft>
                          <a:spcPts val="0"/>
                        </a:spcAft>
                      </a:pPr>
                      <a:r>
                        <a:rPr lang="en-US" sz="1800" b="0" kern="0" dirty="0">
                          <a:effectLst/>
                          <a:latin typeface="Cambria Math" pitchFamily="18" charset="0"/>
                          <a:ea typeface="Cambria Math" pitchFamily="18" charset="0"/>
                        </a:rPr>
                        <a:t>Rural</a:t>
                      </a:r>
                      <a:endParaRPr lang="zh-CN" sz="1800" b="0"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a:effectLst/>
                          <a:latin typeface="Cambria Math" pitchFamily="18" charset="0"/>
                          <a:ea typeface="Cambria Math" pitchFamily="18" charset="0"/>
                        </a:rPr>
                        <a:t>9.54 </a:t>
                      </a:r>
                      <a:endParaRPr lang="zh-CN" sz="1800" kern="10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dirty="0">
                          <a:effectLst/>
                          <a:latin typeface="Cambria Math" pitchFamily="18" charset="0"/>
                          <a:ea typeface="Cambria Math" pitchFamily="18" charset="0"/>
                        </a:rPr>
                        <a:t>13.69 </a:t>
                      </a:r>
                      <a:endParaRPr lang="zh-CN" sz="1800" kern="100" dirty="0">
                        <a:effectLst/>
                        <a:latin typeface="Cambria Math" pitchFamily="18" charset="0"/>
                        <a:ea typeface="宋体"/>
                        <a:cs typeface="Times New Roman"/>
                      </a:endParaRPr>
                    </a:p>
                  </a:txBody>
                  <a:tcPr marL="68580" marR="68580" marT="0" marB="0" anchor="ctr"/>
                </a:tc>
              </a:tr>
              <a:tr h="326108">
                <a:tc>
                  <a:txBody>
                    <a:bodyPr/>
                    <a:lstStyle/>
                    <a:p>
                      <a:pPr algn="ctr">
                        <a:spcAft>
                          <a:spcPts val="0"/>
                        </a:spcAft>
                      </a:pPr>
                      <a:r>
                        <a:rPr lang="en-US" sz="1800" b="0" kern="0" dirty="0">
                          <a:effectLst/>
                          <a:latin typeface="Cambria Math" pitchFamily="18" charset="0"/>
                          <a:ea typeface="Cambria Math" pitchFamily="18" charset="0"/>
                        </a:rPr>
                        <a:t>Mansfield</a:t>
                      </a:r>
                      <a:endParaRPr lang="zh-CN" sz="1800" b="0"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a:effectLst/>
                          <a:latin typeface="Cambria Math" pitchFamily="18" charset="0"/>
                          <a:ea typeface="Cambria Math" pitchFamily="18" charset="0"/>
                        </a:rPr>
                        <a:t>7.25 </a:t>
                      </a:r>
                      <a:endParaRPr lang="zh-CN" sz="1800" kern="10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dirty="0">
                          <a:effectLst/>
                          <a:latin typeface="Cambria Math" pitchFamily="18" charset="0"/>
                          <a:ea typeface="Cambria Math" pitchFamily="18" charset="0"/>
                        </a:rPr>
                        <a:t>9.22 </a:t>
                      </a:r>
                      <a:endParaRPr lang="zh-CN" sz="1800" kern="100" dirty="0">
                        <a:effectLst/>
                        <a:latin typeface="Cambria Math" pitchFamily="18" charset="0"/>
                        <a:ea typeface="宋体"/>
                        <a:cs typeface="Times New Roman"/>
                      </a:endParaRPr>
                    </a:p>
                  </a:txBody>
                  <a:tcPr marL="68580" marR="68580" marT="0" marB="0" anchor="ctr"/>
                </a:tc>
              </a:tr>
              <a:tr h="326108">
                <a:tc>
                  <a:txBody>
                    <a:bodyPr/>
                    <a:lstStyle/>
                    <a:p>
                      <a:pPr algn="ctr">
                        <a:spcAft>
                          <a:spcPts val="0"/>
                        </a:spcAft>
                      </a:pPr>
                      <a:r>
                        <a:rPr lang="en-US" sz="1800" b="0" kern="0" dirty="0">
                          <a:effectLst/>
                          <a:latin typeface="Cambria Math" pitchFamily="18" charset="0"/>
                          <a:ea typeface="Cambria Math" pitchFamily="18" charset="0"/>
                        </a:rPr>
                        <a:t>Lima</a:t>
                      </a:r>
                      <a:endParaRPr lang="zh-CN" sz="1800" b="0"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a:effectLst/>
                          <a:latin typeface="Cambria Math" pitchFamily="18" charset="0"/>
                          <a:ea typeface="Cambria Math" pitchFamily="18" charset="0"/>
                        </a:rPr>
                        <a:t>5.76 </a:t>
                      </a:r>
                      <a:endParaRPr lang="zh-CN" sz="1800" kern="10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dirty="0">
                          <a:effectLst/>
                          <a:latin typeface="Cambria Math" pitchFamily="18" charset="0"/>
                          <a:ea typeface="Cambria Math" pitchFamily="18" charset="0"/>
                        </a:rPr>
                        <a:t>7.00 </a:t>
                      </a:r>
                      <a:endParaRPr lang="zh-CN" sz="1800" kern="100" dirty="0">
                        <a:effectLst/>
                        <a:latin typeface="Cambria Math" pitchFamily="18" charset="0"/>
                        <a:ea typeface="宋体"/>
                        <a:cs typeface="Times New Roman"/>
                      </a:endParaRPr>
                    </a:p>
                  </a:txBody>
                  <a:tcPr marL="68580" marR="68580" marT="0" marB="0" anchor="ctr"/>
                </a:tc>
              </a:tr>
              <a:tr h="326108">
                <a:tc>
                  <a:txBody>
                    <a:bodyPr/>
                    <a:lstStyle/>
                    <a:p>
                      <a:pPr algn="ctr">
                        <a:spcAft>
                          <a:spcPts val="0"/>
                        </a:spcAft>
                      </a:pPr>
                      <a:r>
                        <a:rPr lang="en-US" sz="1800" b="0" kern="0" dirty="0">
                          <a:effectLst/>
                          <a:latin typeface="Cambria Math" pitchFamily="18" charset="0"/>
                          <a:ea typeface="Cambria Math" pitchFamily="18" charset="0"/>
                        </a:rPr>
                        <a:t>Dayton</a:t>
                      </a:r>
                      <a:endParaRPr lang="zh-CN" sz="1800" b="0"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a:effectLst/>
                          <a:latin typeface="Cambria Math" pitchFamily="18" charset="0"/>
                          <a:ea typeface="Cambria Math" pitchFamily="18" charset="0"/>
                        </a:rPr>
                        <a:t>7.01 </a:t>
                      </a:r>
                      <a:endParaRPr lang="zh-CN" sz="1800" kern="10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dirty="0">
                          <a:effectLst/>
                          <a:latin typeface="Cambria Math" pitchFamily="18" charset="0"/>
                          <a:ea typeface="Cambria Math" pitchFamily="18" charset="0"/>
                        </a:rPr>
                        <a:t>10.20 </a:t>
                      </a:r>
                      <a:endParaRPr lang="zh-CN" sz="1800" kern="100" dirty="0">
                        <a:effectLst/>
                        <a:latin typeface="Cambria Math" pitchFamily="18" charset="0"/>
                        <a:ea typeface="宋体"/>
                        <a:cs typeface="Times New Roman"/>
                      </a:endParaRPr>
                    </a:p>
                  </a:txBody>
                  <a:tcPr marL="68580" marR="68580" marT="0" marB="0" anchor="ctr"/>
                </a:tc>
              </a:tr>
              <a:tr h="326108">
                <a:tc>
                  <a:txBody>
                    <a:bodyPr/>
                    <a:lstStyle/>
                    <a:p>
                      <a:pPr algn="ctr">
                        <a:spcAft>
                          <a:spcPts val="0"/>
                        </a:spcAft>
                      </a:pPr>
                      <a:r>
                        <a:rPr lang="en-US" sz="1800" b="0" kern="0" dirty="0">
                          <a:effectLst/>
                          <a:latin typeface="Cambria Math" pitchFamily="18" charset="0"/>
                          <a:ea typeface="Cambria Math" pitchFamily="18" charset="0"/>
                        </a:rPr>
                        <a:t>Canton</a:t>
                      </a:r>
                      <a:endParaRPr lang="zh-CN" sz="1800" b="0"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a:effectLst/>
                          <a:latin typeface="Cambria Math" pitchFamily="18" charset="0"/>
                          <a:ea typeface="Cambria Math" pitchFamily="18" charset="0"/>
                        </a:rPr>
                        <a:t>6.77 </a:t>
                      </a:r>
                      <a:endParaRPr lang="zh-CN" sz="1800" kern="10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dirty="0">
                          <a:effectLst/>
                          <a:latin typeface="Cambria Math" pitchFamily="18" charset="0"/>
                          <a:ea typeface="Cambria Math" pitchFamily="18" charset="0"/>
                        </a:rPr>
                        <a:t>10.71 </a:t>
                      </a:r>
                      <a:endParaRPr lang="zh-CN" sz="1800" kern="100" dirty="0">
                        <a:effectLst/>
                        <a:latin typeface="Cambria Math" pitchFamily="18" charset="0"/>
                        <a:ea typeface="宋体"/>
                        <a:cs typeface="Times New Roman"/>
                      </a:endParaRPr>
                    </a:p>
                  </a:txBody>
                  <a:tcPr marL="68580" marR="68580" marT="0" marB="0" anchor="ctr"/>
                </a:tc>
              </a:tr>
              <a:tr h="326108">
                <a:tc>
                  <a:txBody>
                    <a:bodyPr/>
                    <a:lstStyle/>
                    <a:p>
                      <a:pPr algn="ctr">
                        <a:spcAft>
                          <a:spcPts val="0"/>
                        </a:spcAft>
                      </a:pPr>
                      <a:r>
                        <a:rPr lang="en-US" sz="1800" b="0" kern="0" dirty="0">
                          <a:effectLst/>
                          <a:latin typeface="Cambria Math" pitchFamily="18" charset="0"/>
                          <a:ea typeface="Cambria Math" pitchFamily="18" charset="0"/>
                        </a:rPr>
                        <a:t>Akron</a:t>
                      </a:r>
                      <a:endParaRPr lang="zh-CN" sz="1800" b="0"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a:effectLst/>
                          <a:latin typeface="Cambria Math" pitchFamily="18" charset="0"/>
                          <a:ea typeface="Cambria Math" pitchFamily="18" charset="0"/>
                        </a:rPr>
                        <a:t>7.23 </a:t>
                      </a:r>
                      <a:endParaRPr lang="zh-CN" sz="1800" kern="10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dirty="0">
                          <a:effectLst/>
                          <a:latin typeface="Cambria Math" pitchFamily="18" charset="0"/>
                          <a:ea typeface="Cambria Math" pitchFamily="18" charset="0"/>
                        </a:rPr>
                        <a:t>10.78 </a:t>
                      </a:r>
                      <a:endParaRPr lang="zh-CN" sz="1800" kern="100" dirty="0">
                        <a:effectLst/>
                        <a:latin typeface="Cambria Math" pitchFamily="18" charset="0"/>
                        <a:ea typeface="宋体"/>
                        <a:cs typeface="Times New Roman"/>
                      </a:endParaRPr>
                    </a:p>
                  </a:txBody>
                  <a:tcPr marL="68580" marR="68580" marT="0" marB="0" anchor="ctr"/>
                </a:tc>
              </a:tr>
              <a:tr h="326108">
                <a:tc>
                  <a:txBody>
                    <a:bodyPr/>
                    <a:lstStyle/>
                    <a:p>
                      <a:pPr algn="ctr">
                        <a:spcAft>
                          <a:spcPts val="0"/>
                        </a:spcAft>
                      </a:pPr>
                      <a:r>
                        <a:rPr lang="en-US" sz="1800" b="0" kern="0" dirty="0" smtClean="0">
                          <a:effectLst/>
                          <a:latin typeface="Cambria Math" pitchFamily="18" charset="0"/>
                          <a:ea typeface="Cambria Math" pitchFamily="18" charset="0"/>
                        </a:rPr>
                        <a:t>Central Ohio</a:t>
                      </a:r>
                      <a:endParaRPr lang="zh-CN" sz="1800" b="0"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a:effectLst/>
                          <a:latin typeface="Cambria Math" pitchFamily="18" charset="0"/>
                          <a:ea typeface="Cambria Math" pitchFamily="18" charset="0"/>
                        </a:rPr>
                        <a:t>4.94 </a:t>
                      </a:r>
                      <a:endParaRPr lang="zh-CN" sz="1800" kern="10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dirty="0">
                          <a:effectLst/>
                          <a:latin typeface="Cambria Math" pitchFamily="18" charset="0"/>
                          <a:ea typeface="Cambria Math" pitchFamily="18" charset="0"/>
                        </a:rPr>
                        <a:t>7.37 </a:t>
                      </a:r>
                      <a:endParaRPr lang="zh-CN" sz="1800" kern="100" dirty="0">
                        <a:effectLst/>
                        <a:latin typeface="Cambria Math" pitchFamily="18" charset="0"/>
                        <a:ea typeface="宋体"/>
                        <a:cs typeface="Times New Roman"/>
                      </a:endParaRPr>
                    </a:p>
                  </a:txBody>
                  <a:tcPr marL="68580" marR="68580" marT="0" marB="0" anchor="ctr"/>
                </a:tc>
              </a:tr>
              <a:tr h="326108">
                <a:tc>
                  <a:txBody>
                    <a:bodyPr/>
                    <a:lstStyle/>
                    <a:p>
                      <a:pPr algn="ctr">
                        <a:spcAft>
                          <a:spcPts val="0"/>
                        </a:spcAft>
                      </a:pPr>
                      <a:r>
                        <a:rPr lang="en-US" sz="1800" b="0" kern="0" dirty="0">
                          <a:effectLst/>
                          <a:latin typeface="Cambria Math" pitchFamily="18" charset="0"/>
                          <a:ea typeface="Cambria Math" pitchFamily="18" charset="0"/>
                        </a:rPr>
                        <a:t>Cincinnati</a:t>
                      </a:r>
                      <a:endParaRPr lang="zh-CN" sz="1800" b="0"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a:effectLst/>
                          <a:latin typeface="Cambria Math" pitchFamily="18" charset="0"/>
                          <a:ea typeface="Cambria Math" pitchFamily="18" charset="0"/>
                        </a:rPr>
                        <a:t>7.02 </a:t>
                      </a:r>
                      <a:endParaRPr lang="zh-CN" sz="1800" kern="10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dirty="0">
                          <a:effectLst/>
                          <a:latin typeface="Cambria Math" pitchFamily="18" charset="0"/>
                          <a:ea typeface="Cambria Math" pitchFamily="18" charset="0"/>
                        </a:rPr>
                        <a:t>9.53 </a:t>
                      </a:r>
                      <a:endParaRPr lang="zh-CN" sz="1800" kern="100" dirty="0">
                        <a:effectLst/>
                        <a:latin typeface="Cambria Math" pitchFamily="18" charset="0"/>
                        <a:ea typeface="宋体"/>
                        <a:cs typeface="Times New Roman"/>
                      </a:endParaRPr>
                    </a:p>
                  </a:txBody>
                  <a:tcPr marL="68580" marR="68580" marT="0" marB="0" anchor="ctr"/>
                </a:tc>
              </a:tr>
              <a:tr h="326108">
                <a:tc>
                  <a:txBody>
                    <a:bodyPr/>
                    <a:lstStyle/>
                    <a:p>
                      <a:pPr algn="ctr">
                        <a:spcAft>
                          <a:spcPts val="0"/>
                        </a:spcAft>
                      </a:pPr>
                      <a:r>
                        <a:rPr lang="en-US" sz="1800" b="0" kern="0" dirty="0">
                          <a:effectLst/>
                          <a:latin typeface="Cambria Math" pitchFamily="18" charset="0"/>
                          <a:ea typeface="Cambria Math" pitchFamily="18" charset="0"/>
                        </a:rPr>
                        <a:t>Cleveland</a:t>
                      </a:r>
                      <a:endParaRPr lang="zh-CN" sz="1800" b="0"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a:effectLst/>
                          <a:latin typeface="Cambria Math" pitchFamily="18" charset="0"/>
                          <a:ea typeface="Cambria Math" pitchFamily="18" charset="0"/>
                        </a:rPr>
                        <a:t>6.27 </a:t>
                      </a:r>
                      <a:endParaRPr lang="zh-CN" sz="1800" kern="10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kern="0" dirty="0">
                          <a:effectLst/>
                          <a:latin typeface="Cambria Math" pitchFamily="18" charset="0"/>
                          <a:ea typeface="Cambria Math" pitchFamily="18" charset="0"/>
                        </a:rPr>
                        <a:t>6.24 </a:t>
                      </a:r>
                      <a:endParaRPr lang="zh-CN" sz="1800" kern="100" dirty="0">
                        <a:effectLst/>
                        <a:latin typeface="Cambria Math" pitchFamily="18" charset="0"/>
                        <a:ea typeface="宋体"/>
                        <a:cs typeface="Times New Roman"/>
                      </a:endParaRPr>
                    </a:p>
                  </a:txBody>
                  <a:tcPr marL="68580" marR="68580" marT="0" marB="0" anchor="ctr"/>
                </a:tc>
              </a:tr>
              <a:tr h="311285">
                <a:tc>
                  <a:txBody>
                    <a:bodyPr/>
                    <a:lstStyle/>
                    <a:p>
                      <a:pPr algn="ctr">
                        <a:spcAft>
                          <a:spcPts val="0"/>
                        </a:spcAft>
                      </a:pPr>
                      <a:r>
                        <a:rPr lang="en-US" sz="1800" b="1" kern="0" dirty="0">
                          <a:effectLst/>
                          <a:latin typeface="Cambria Math" pitchFamily="18" charset="0"/>
                          <a:ea typeface="Cambria Math" pitchFamily="18" charset="0"/>
                        </a:rPr>
                        <a:t>Total</a:t>
                      </a:r>
                      <a:endParaRPr lang="zh-CN" sz="1800" b="1"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b="1" kern="0" dirty="0">
                          <a:effectLst/>
                          <a:latin typeface="Cambria Math" pitchFamily="18" charset="0"/>
                          <a:ea typeface="Cambria Math" pitchFamily="18" charset="0"/>
                        </a:rPr>
                        <a:t>6.58 </a:t>
                      </a:r>
                      <a:endParaRPr lang="zh-CN" sz="1800" b="1" kern="100" dirty="0">
                        <a:effectLst/>
                        <a:latin typeface="Cambria Math" pitchFamily="18" charset="0"/>
                        <a:ea typeface="宋体"/>
                        <a:cs typeface="Times New Roman"/>
                      </a:endParaRPr>
                    </a:p>
                  </a:txBody>
                  <a:tcPr marL="68580" marR="68580" marT="0" marB="0" anchor="ctr"/>
                </a:tc>
                <a:tc>
                  <a:txBody>
                    <a:bodyPr/>
                    <a:lstStyle/>
                    <a:p>
                      <a:pPr algn="ctr">
                        <a:spcAft>
                          <a:spcPts val="0"/>
                        </a:spcAft>
                      </a:pPr>
                      <a:r>
                        <a:rPr lang="en-US" sz="1800" b="1" kern="0" dirty="0">
                          <a:effectLst/>
                          <a:latin typeface="Cambria Math" pitchFamily="18" charset="0"/>
                          <a:ea typeface="Cambria Math" pitchFamily="18" charset="0"/>
                        </a:rPr>
                        <a:t>9.44 </a:t>
                      </a:r>
                      <a:endParaRPr lang="zh-CN" sz="1800" b="1" kern="100" dirty="0">
                        <a:effectLst/>
                        <a:latin typeface="Cambria Math" pitchFamily="18" charset="0"/>
                        <a:ea typeface="宋体"/>
                        <a:cs typeface="Times New Roman"/>
                      </a:endParaRPr>
                    </a:p>
                  </a:txBody>
                  <a:tcPr marL="68580" marR="68580" marT="0" marB="0" anchor="ctr"/>
                </a:tc>
              </a:tr>
            </a:tbl>
          </a:graphicData>
        </a:graphic>
      </p:graphicFrame>
      <p:sp>
        <p:nvSpPr>
          <p:cNvPr id="3" name="Slide Number Placeholder 2"/>
          <p:cNvSpPr>
            <a:spLocks noGrp="1"/>
          </p:cNvSpPr>
          <p:nvPr>
            <p:ph type="sldNum" sz="quarter" idx="12"/>
          </p:nvPr>
        </p:nvSpPr>
        <p:spPr/>
        <p:txBody>
          <a:bodyPr/>
          <a:lstStyle/>
          <a:p>
            <a:fld id="{037A47E6-5A2C-438E-AF93-F774AD9F2BBD}" type="slidenum">
              <a:rPr lang="en-US" smtClean="0"/>
              <a:t>26</a:t>
            </a:fld>
            <a:endParaRPr lang="en-US"/>
          </a:p>
        </p:txBody>
      </p:sp>
    </p:spTree>
    <p:extLst>
      <p:ext uri="{BB962C8B-B14F-4D97-AF65-F5344CB8AC3E}">
        <p14:creationId xmlns:p14="http://schemas.microsoft.com/office/powerpoint/2010/main" val="8981198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534400" cy="4876800"/>
          </a:xfrm>
        </p:spPr>
        <p:txBody>
          <a:bodyPr/>
          <a:lstStyle/>
          <a:p>
            <a:pPr lvl="1"/>
            <a:r>
              <a:rPr lang="en-US" dirty="0"/>
              <a:t>Job – Household index.</a:t>
            </a:r>
          </a:p>
          <a:p>
            <a:pPr lvl="2"/>
            <a:r>
              <a:rPr lang="en-US" sz="2000" dirty="0"/>
              <a:t>Measures balance between employment and households. Ranges from 0 to 1. It is equal to 0 if only households or employment present, to 1, when there is a perfect mix. In this coming model we assume 1 job per household as perfect mix. </a:t>
            </a:r>
            <a:endParaRPr lang="en-US" sz="2000" dirty="0" smtClean="0"/>
          </a:p>
          <a:p>
            <a:pPr lvl="2"/>
            <a:endParaRPr lang="en-US" sz="2000" dirty="0"/>
          </a:p>
          <a:p>
            <a:pPr marL="548640" lvl="2" indent="0">
              <a:buNone/>
            </a:pPr>
            <a:endParaRPr lang="en-US" sz="2000" dirty="0"/>
          </a:p>
          <a:p>
            <a:pPr marL="548640" lvl="2" indent="0">
              <a:buNone/>
            </a:pPr>
            <a:r>
              <a:rPr lang="en-US" sz="2000" dirty="0" smtClean="0"/>
              <a:t>JOB_HH </a:t>
            </a:r>
            <a:r>
              <a:rPr lang="en-US" sz="2000" dirty="0"/>
              <a:t>= </a:t>
            </a:r>
            <a:endParaRPr lang="en-US" sz="2000" dirty="0" smtClean="0"/>
          </a:p>
          <a:p>
            <a:pPr marL="548640" lvl="2" indent="0">
              <a:buNone/>
            </a:pPr>
            <a:r>
              <a:rPr lang="en-US" sz="2000" dirty="0" smtClean="0"/>
              <a:t>1 </a:t>
            </a:r>
            <a:r>
              <a:rPr lang="en-US" sz="2000" dirty="0"/>
              <a:t>- [ABS (employment - households) / (employment + households</a:t>
            </a:r>
            <a:r>
              <a:rPr lang="en-US" sz="2000" dirty="0" smtClean="0"/>
              <a:t>)]</a:t>
            </a:r>
            <a:endParaRPr lang="en-US" sz="2000" dirty="0"/>
          </a:p>
          <a:p>
            <a:endParaRPr lang="en-US" dirty="0"/>
          </a:p>
        </p:txBody>
      </p:sp>
      <p:sp>
        <p:nvSpPr>
          <p:cNvPr id="4" name="Slide Number Placeholder 3"/>
          <p:cNvSpPr>
            <a:spLocks noGrp="1"/>
          </p:cNvSpPr>
          <p:nvPr>
            <p:ph type="sldNum" sz="quarter" idx="12"/>
          </p:nvPr>
        </p:nvSpPr>
        <p:spPr/>
        <p:txBody>
          <a:bodyPr/>
          <a:lstStyle/>
          <a:p>
            <a:fld id="{B0404BA9-CA58-4016-8D37-1FADB575C55F}" type="slidenum">
              <a:rPr lang="en-US" altLang="en-US" smtClean="0"/>
              <a:pPr/>
              <a:t>27</a:t>
            </a:fld>
            <a:endParaRPr lang="en-US" altLang="en-US"/>
          </a:p>
        </p:txBody>
      </p:sp>
    </p:spTree>
    <p:extLst>
      <p:ext uri="{BB962C8B-B14F-4D97-AF65-F5344CB8AC3E}">
        <p14:creationId xmlns:p14="http://schemas.microsoft.com/office/powerpoint/2010/main" val="1479182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look at household travel?</a:t>
            </a:r>
            <a:endParaRPr lang="en-US" dirty="0"/>
          </a:p>
        </p:txBody>
      </p:sp>
      <p:sp>
        <p:nvSpPr>
          <p:cNvPr id="3" name="Content Placeholder 2"/>
          <p:cNvSpPr>
            <a:spLocks noGrp="1"/>
          </p:cNvSpPr>
          <p:nvPr>
            <p:ph idx="1"/>
          </p:nvPr>
        </p:nvSpPr>
        <p:spPr/>
        <p:txBody>
          <a:bodyPr>
            <a:noAutofit/>
          </a:bodyPr>
          <a:lstStyle/>
          <a:p>
            <a:r>
              <a:rPr lang="en-US" dirty="0"/>
              <a:t>Household travel accounts for the vast majority (over 80 </a:t>
            </a:r>
            <a:r>
              <a:rPr lang="en-US" dirty="0" smtClean="0"/>
              <a:t>percent) </a:t>
            </a:r>
            <a:r>
              <a:rPr lang="en-US" dirty="0"/>
              <a:t>of miles traveled on </a:t>
            </a:r>
            <a:r>
              <a:rPr lang="en-US" dirty="0" smtClean="0"/>
              <a:t>the Nation’s roadways </a:t>
            </a:r>
            <a:r>
              <a:rPr lang="en-US" dirty="0"/>
              <a:t>and three-quarters of the CO</a:t>
            </a:r>
            <a:r>
              <a:rPr lang="en-US" baseline="-25000" dirty="0"/>
              <a:t>2</a:t>
            </a:r>
            <a:r>
              <a:rPr lang="en-US" dirty="0"/>
              <a:t> emissions from mobile sources (Federal Highway </a:t>
            </a:r>
            <a:r>
              <a:rPr lang="en-US" dirty="0" smtClean="0"/>
              <a:t>Administration, </a:t>
            </a:r>
            <a:r>
              <a:rPr lang="en-US" dirty="0"/>
              <a:t>2009). </a:t>
            </a:r>
            <a:endParaRPr lang="en-US" dirty="0" smtClean="0"/>
          </a:p>
          <a:p>
            <a:endParaRPr lang="en-US" dirty="0" smtClean="0"/>
          </a:p>
          <a:p>
            <a:r>
              <a:rPr lang="en-US" dirty="0" smtClean="0"/>
              <a:t>The </a:t>
            </a:r>
            <a:r>
              <a:rPr lang="en-US" dirty="0"/>
              <a:t>carbon footprint of daily </a:t>
            </a:r>
            <a:r>
              <a:rPr lang="en-US" dirty="0" smtClean="0"/>
              <a:t>travel= </a:t>
            </a:r>
          </a:p>
          <a:p>
            <a:pPr lvl="1"/>
            <a:r>
              <a:rPr lang="en-US" dirty="0" smtClean="0"/>
              <a:t>f (types </a:t>
            </a:r>
            <a:r>
              <a:rPr lang="en-US" dirty="0"/>
              <a:t>of </a:t>
            </a:r>
            <a:r>
              <a:rPr lang="en-US" dirty="0" smtClean="0"/>
              <a:t>vehicles, fuel </a:t>
            </a:r>
            <a:r>
              <a:rPr lang="en-US" dirty="0"/>
              <a:t>efficiency, </a:t>
            </a:r>
            <a:r>
              <a:rPr lang="en-US" dirty="0" smtClean="0"/>
              <a:t>number </a:t>
            </a:r>
            <a:r>
              <a:rPr lang="en-US" dirty="0"/>
              <a:t>of miles </a:t>
            </a:r>
            <a:r>
              <a:rPr lang="en-US" dirty="0" smtClean="0"/>
              <a:t>traveled).</a:t>
            </a:r>
          </a:p>
          <a:p>
            <a:pPr marL="0" indent="0">
              <a:buNone/>
            </a:pPr>
            <a:endParaRPr lang="en-US" dirty="0" smtClean="0"/>
          </a:p>
          <a:p>
            <a:r>
              <a:rPr lang="en-US" dirty="0" smtClean="0"/>
              <a:t>There is </a:t>
            </a:r>
            <a:r>
              <a:rPr lang="en-US" dirty="0"/>
              <a:t>need to improve our understanding of the links between the land use, transportation policies and individual/household travel behavior to develop sound policies and investment </a:t>
            </a:r>
            <a:r>
              <a:rPr lang="en-US" dirty="0" smtClean="0"/>
              <a:t>decisions.</a:t>
            </a:r>
            <a:endParaRPr lang="en-US" dirty="0"/>
          </a:p>
        </p:txBody>
      </p:sp>
      <p:sp>
        <p:nvSpPr>
          <p:cNvPr id="4" name="Slide Number Placeholder 3"/>
          <p:cNvSpPr>
            <a:spLocks noGrp="1"/>
          </p:cNvSpPr>
          <p:nvPr>
            <p:ph type="sldNum" sz="quarter" idx="12"/>
          </p:nvPr>
        </p:nvSpPr>
        <p:spPr/>
        <p:txBody>
          <a:bodyPr/>
          <a:lstStyle/>
          <a:p>
            <a:fld id="{037A47E6-5A2C-438E-AF93-F774AD9F2BBD}" type="slidenum">
              <a:rPr lang="en-US" smtClean="0"/>
              <a:t>3</a:t>
            </a:fld>
            <a:endParaRPr lang="en-US"/>
          </a:p>
        </p:txBody>
      </p:sp>
    </p:spTree>
    <p:extLst>
      <p:ext uri="{BB962C8B-B14F-4D97-AF65-F5344CB8AC3E}">
        <p14:creationId xmlns:p14="http://schemas.microsoft.com/office/powerpoint/2010/main" val="23758266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Transportation</a:t>
            </a:r>
            <a:endParaRPr lang="en-US" dirty="0"/>
          </a:p>
        </p:txBody>
      </p:sp>
      <p:sp>
        <p:nvSpPr>
          <p:cNvPr id="2" name="Text Placeholder 1"/>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037A47E6-5A2C-438E-AF93-F774AD9F2BBD}" type="slidenum">
              <a:rPr lang="en-US" smtClean="0"/>
              <a:t>4</a:t>
            </a:fld>
            <a:endParaRPr lang="en-US"/>
          </a:p>
        </p:txBody>
      </p:sp>
    </p:spTree>
    <p:extLst>
      <p:ext uri="{BB962C8B-B14F-4D97-AF65-F5344CB8AC3E}">
        <p14:creationId xmlns:p14="http://schemas.microsoft.com/office/powerpoint/2010/main" val="3390972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a:t>
            </a:r>
            <a:endParaRPr lang="en-US" dirty="0"/>
          </a:p>
        </p:txBody>
      </p:sp>
      <p:sp>
        <p:nvSpPr>
          <p:cNvPr id="3" name="Content Placeholder 2"/>
          <p:cNvSpPr>
            <a:spLocks noGrp="1"/>
          </p:cNvSpPr>
          <p:nvPr>
            <p:ph idx="1"/>
          </p:nvPr>
        </p:nvSpPr>
        <p:spPr/>
        <p:txBody>
          <a:bodyPr>
            <a:normAutofit/>
          </a:bodyPr>
          <a:lstStyle/>
          <a:p>
            <a:r>
              <a:rPr lang="en-US" dirty="0" smtClean="0"/>
              <a:t>Given a land use scenario: </a:t>
            </a:r>
          </a:p>
          <a:p>
            <a:pPr lvl="1"/>
            <a:r>
              <a:rPr lang="en-US" dirty="0" smtClean="0"/>
              <a:t>How many auto-trips will be generated?</a:t>
            </a:r>
          </a:p>
          <a:p>
            <a:pPr lvl="1"/>
            <a:r>
              <a:rPr lang="en-US" dirty="0" smtClean="0"/>
              <a:t>What will be the mean trip length?</a:t>
            </a:r>
          </a:p>
          <a:p>
            <a:pPr lvl="1"/>
            <a:r>
              <a:rPr lang="en-US" dirty="0" smtClean="0"/>
              <a:t>What will be the resulting VMT?</a:t>
            </a:r>
          </a:p>
          <a:p>
            <a:pPr lvl="1"/>
            <a:endParaRPr lang="en-US" dirty="0" smtClean="0"/>
          </a:p>
          <a:p>
            <a:r>
              <a:rPr lang="en-US" dirty="0" smtClean="0"/>
              <a:t>Data: Household travel surveys across OH.</a:t>
            </a:r>
          </a:p>
          <a:p>
            <a:pPr lvl="1"/>
            <a:r>
              <a:rPr lang="en-US" dirty="0" smtClean="0"/>
              <a:t>Approximately 23,000 households</a:t>
            </a:r>
          </a:p>
          <a:p>
            <a:pPr lvl="1"/>
            <a:r>
              <a:rPr lang="en-US" dirty="0" smtClean="0"/>
              <a:t>Over 200,000 trips</a:t>
            </a:r>
          </a:p>
          <a:p>
            <a:pPr lvl="1"/>
            <a:endParaRPr lang="en-US" dirty="0" smtClean="0"/>
          </a:p>
          <a:p>
            <a:r>
              <a:rPr lang="en-US" dirty="0"/>
              <a:t>Two transportation models</a:t>
            </a:r>
          </a:p>
          <a:p>
            <a:pPr lvl="1"/>
            <a:r>
              <a:rPr lang="en-US" dirty="0"/>
              <a:t>Auto trip rates at TAZ level</a:t>
            </a:r>
          </a:p>
          <a:p>
            <a:pPr lvl="1"/>
            <a:r>
              <a:rPr lang="en-US" dirty="0"/>
              <a:t>Auto trip distances at TAZ level</a:t>
            </a:r>
          </a:p>
          <a:p>
            <a:pPr lvl="1"/>
            <a:endParaRPr lang="en-US" dirty="0" smtClean="0"/>
          </a:p>
          <a:p>
            <a:pPr marL="0" indent="0">
              <a:buNone/>
            </a:pPr>
            <a:endParaRPr lang="en-US" dirty="0" smtClean="0"/>
          </a:p>
        </p:txBody>
      </p:sp>
      <p:sp>
        <p:nvSpPr>
          <p:cNvPr id="4" name="Slide Number Placeholder 3"/>
          <p:cNvSpPr>
            <a:spLocks noGrp="1"/>
          </p:cNvSpPr>
          <p:nvPr>
            <p:ph type="sldNum" sz="quarter" idx="12"/>
          </p:nvPr>
        </p:nvSpPr>
        <p:spPr/>
        <p:txBody>
          <a:bodyPr/>
          <a:lstStyle/>
          <a:p>
            <a:fld id="{037A47E6-5A2C-438E-AF93-F774AD9F2BBD}" type="slidenum">
              <a:rPr lang="en-US" smtClean="0"/>
              <a:t>5</a:t>
            </a:fld>
            <a:endParaRPr lang="en-US"/>
          </a:p>
        </p:txBody>
      </p:sp>
    </p:spTree>
    <p:extLst>
      <p:ext uri="{BB962C8B-B14F-4D97-AF65-F5344CB8AC3E}">
        <p14:creationId xmlns:p14="http://schemas.microsoft.com/office/powerpoint/2010/main" val="1606540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 Trip Rates </a:t>
            </a:r>
            <a:endParaRPr lang="en-US" dirty="0"/>
          </a:p>
        </p:txBody>
      </p:sp>
      <p:sp>
        <p:nvSpPr>
          <p:cNvPr id="3" name="Content Placeholder 2"/>
          <p:cNvSpPr>
            <a:spLocks noGrp="1"/>
          </p:cNvSpPr>
          <p:nvPr>
            <p:ph idx="1"/>
          </p:nvPr>
        </p:nvSpPr>
        <p:spPr/>
        <p:txBody>
          <a:bodyPr>
            <a:normAutofit/>
          </a:bodyPr>
          <a:lstStyle/>
          <a:p>
            <a:r>
              <a:rPr lang="en-US" dirty="0" smtClean="0"/>
              <a:t>Estimate auto trip rates at TAZ level as a function of:</a:t>
            </a:r>
          </a:p>
          <a:p>
            <a:pPr lvl="1"/>
            <a:r>
              <a:rPr lang="en-US" dirty="0" smtClean="0"/>
              <a:t>Number of households</a:t>
            </a:r>
          </a:p>
          <a:p>
            <a:pPr lvl="1"/>
            <a:r>
              <a:rPr lang="en-US" dirty="0" smtClean="0"/>
              <a:t>Retail employment</a:t>
            </a:r>
          </a:p>
          <a:p>
            <a:pPr lvl="1"/>
            <a:r>
              <a:rPr lang="en-US" dirty="0" smtClean="0"/>
              <a:t>Industrial employment</a:t>
            </a:r>
          </a:p>
          <a:p>
            <a:pPr lvl="1"/>
            <a:r>
              <a:rPr lang="en-US" dirty="0" smtClean="0"/>
              <a:t>Office employment</a:t>
            </a:r>
          </a:p>
          <a:p>
            <a:pPr lvl="1"/>
            <a:r>
              <a:rPr lang="en-US" dirty="0" smtClean="0"/>
              <a:t>Other employment</a:t>
            </a:r>
          </a:p>
          <a:p>
            <a:pPr lvl="1"/>
            <a:r>
              <a:rPr lang="en-US" dirty="0" smtClean="0"/>
              <a:t>Availability of transit </a:t>
            </a:r>
          </a:p>
          <a:p>
            <a:pPr lvl="1"/>
            <a:endParaRPr lang="en-US" dirty="0"/>
          </a:p>
          <a:p>
            <a:r>
              <a:rPr lang="en-US" dirty="0" smtClean="0"/>
              <a:t>Dependent variable: Number of auto trips generated at each TAZ.</a:t>
            </a:r>
          </a:p>
          <a:p>
            <a:pPr lvl="1"/>
            <a:r>
              <a:rPr lang="en-US" dirty="0" smtClean="0"/>
              <a:t>Outputs of the Statewide Travel Demand Model</a:t>
            </a:r>
            <a:endParaRPr lang="en-US" dirty="0"/>
          </a:p>
        </p:txBody>
      </p:sp>
      <p:sp>
        <p:nvSpPr>
          <p:cNvPr id="4" name="Slide Number Placeholder 3"/>
          <p:cNvSpPr>
            <a:spLocks noGrp="1"/>
          </p:cNvSpPr>
          <p:nvPr>
            <p:ph type="sldNum" sz="quarter" idx="12"/>
          </p:nvPr>
        </p:nvSpPr>
        <p:spPr/>
        <p:txBody>
          <a:bodyPr/>
          <a:lstStyle/>
          <a:p>
            <a:fld id="{037A47E6-5A2C-438E-AF93-F774AD9F2BBD}" type="slidenum">
              <a:rPr lang="en-US" smtClean="0"/>
              <a:t>6</a:t>
            </a:fld>
            <a:endParaRPr lang="en-US"/>
          </a:p>
        </p:txBody>
      </p:sp>
    </p:spTree>
    <p:extLst>
      <p:ext uri="{BB962C8B-B14F-4D97-AF65-F5344CB8AC3E}">
        <p14:creationId xmlns:p14="http://schemas.microsoft.com/office/powerpoint/2010/main" val="3867590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 Trip rate – Metro Areas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83893374"/>
              </p:ext>
            </p:extLst>
          </p:nvPr>
        </p:nvGraphicFramePr>
        <p:xfrm>
          <a:off x="1066800" y="1676400"/>
          <a:ext cx="6857999" cy="3740730"/>
        </p:xfrm>
        <a:graphic>
          <a:graphicData uri="http://schemas.openxmlformats.org/drawingml/2006/table">
            <a:tbl>
              <a:tblPr/>
              <a:tblGrid>
                <a:gridCol w="4807009"/>
                <a:gridCol w="1025495"/>
                <a:gridCol w="1025495"/>
              </a:tblGrid>
              <a:tr h="374073">
                <a:tc>
                  <a:txBody>
                    <a:bodyPr/>
                    <a:lstStyle/>
                    <a:p>
                      <a:pPr algn="l" fontAlgn="b"/>
                      <a:endParaRPr lang="en-US" sz="1100" b="0" i="0" u="none" strike="noStrike" dirty="0">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374073">
                <a:tc>
                  <a:txBody>
                    <a:bodyPr/>
                    <a:lstStyle/>
                    <a:p>
                      <a:pPr algn="l" fontAlgn="b"/>
                      <a:r>
                        <a:rPr lang="en-US" sz="1800" b="0" i="0" u="none" strike="noStrike" dirty="0" smtClean="0">
                          <a:solidFill>
                            <a:srgbClr val="000000"/>
                          </a:solidFill>
                          <a:effectLst/>
                          <a:latin typeface="Calibri"/>
                        </a:rPr>
                        <a:t>Dependent variable = auto trips</a:t>
                      </a:r>
                      <a:endParaRPr lang="en-US" sz="1800" b="0" i="0" u="none" strike="noStrike" dirty="0">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err="1">
                          <a:solidFill>
                            <a:srgbClr val="000000"/>
                          </a:solidFill>
                          <a:effectLst/>
                          <a:latin typeface="Calibri"/>
                        </a:rPr>
                        <a:t>Coef</a:t>
                      </a:r>
                      <a:r>
                        <a:rPr lang="en-US" sz="1800" b="0" i="0" u="none" strike="noStrike" dirty="0">
                          <a:solidFill>
                            <a:srgbClr val="000000"/>
                          </a:solidFill>
                          <a:effectLst/>
                          <a:latin typeface="Calibri"/>
                        </a:rPr>
                        <a:t>.</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t</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4073">
                <a:tc>
                  <a:txBody>
                    <a:bodyPr/>
                    <a:lstStyle/>
                    <a:p>
                      <a:pPr algn="l" fontAlgn="b"/>
                      <a:r>
                        <a:rPr lang="en-US" sz="1800" b="1" i="0" u="none" strike="noStrike" dirty="0">
                          <a:solidFill>
                            <a:srgbClr val="009900"/>
                          </a:solidFill>
                          <a:effectLst/>
                          <a:latin typeface="Calibri"/>
                        </a:rPr>
                        <a:t>Households</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0" u="none" strike="noStrike" dirty="0">
                          <a:solidFill>
                            <a:srgbClr val="009900"/>
                          </a:solidFill>
                          <a:effectLst/>
                          <a:latin typeface="Calibri"/>
                        </a:rPr>
                        <a:t>8.539657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0" u="none" strike="noStrike" dirty="0">
                          <a:solidFill>
                            <a:srgbClr val="009900"/>
                          </a:solidFill>
                          <a:effectLst/>
                          <a:latin typeface="Calibri"/>
                        </a:rPr>
                        <a:t>149.9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374073">
                <a:tc>
                  <a:txBody>
                    <a:bodyPr/>
                    <a:lstStyle/>
                    <a:p>
                      <a:pPr algn="l" fontAlgn="b"/>
                      <a:r>
                        <a:rPr lang="en-US" sz="1800" b="1" i="0" u="none" strike="noStrike" dirty="0" smtClean="0">
                          <a:solidFill>
                            <a:srgbClr val="009900"/>
                          </a:solidFill>
                          <a:effectLst/>
                          <a:latin typeface="Calibri"/>
                        </a:rPr>
                        <a:t>Retail </a:t>
                      </a:r>
                      <a:endParaRPr lang="en-US" sz="1800" b="1" i="0" u="none" strike="noStrike" dirty="0">
                        <a:solidFill>
                          <a:srgbClr val="009900"/>
                        </a:solidFill>
                        <a:effectLst/>
                        <a:latin typeface="Calibri"/>
                      </a:endParaRPr>
                    </a:p>
                  </a:txBody>
                  <a:tcPr marL="9525" marR="9525" marT="9525" marB="0" anchor="b">
                    <a:lnL>
                      <a:noFill/>
                    </a:lnL>
                    <a:lnR>
                      <a:noFill/>
                    </a:lnR>
                    <a:lnT>
                      <a:noFill/>
                    </a:lnT>
                    <a:lnB>
                      <a:noFill/>
                    </a:lnB>
                  </a:tcPr>
                </a:tc>
                <a:tc>
                  <a:txBody>
                    <a:bodyPr/>
                    <a:lstStyle/>
                    <a:p>
                      <a:pPr algn="ctr" fontAlgn="b"/>
                      <a:r>
                        <a:rPr lang="en-US" sz="1800" b="1" i="0" u="none" strike="noStrike" dirty="0">
                          <a:solidFill>
                            <a:srgbClr val="009900"/>
                          </a:solidFill>
                          <a:effectLst/>
                          <a:latin typeface="Calibri"/>
                        </a:rPr>
                        <a:t>9.387037</a:t>
                      </a:r>
                    </a:p>
                  </a:txBody>
                  <a:tcPr marL="9525" marR="9525" marT="9525" marB="0" anchor="b">
                    <a:lnL>
                      <a:noFill/>
                    </a:lnL>
                    <a:lnR>
                      <a:noFill/>
                    </a:lnR>
                    <a:lnT>
                      <a:noFill/>
                    </a:lnT>
                    <a:lnB>
                      <a:noFill/>
                    </a:lnB>
                  </a:tcPr>
                </a:tc>
                <a:tc>
                  <a:txBody>
                    <a:bodyPr/>
                    <a:lstStyle/>
                    <a:p>
                      <a:pPr algn="ctr" fontAlgn="b"/>
                      <a:r>
                        <a:rPr lang="en-US" sz="1800" b="1" i="0" u="none" strike="noStrike" dirty="0">
                          <a:solidFill>
                            <a:srgbClr val="009900"/>
                          </a:solidFill>
                          <a:effectLst/>
                          <a:latin typeface="Calibri"/>
                        </a:rPr>
                        <a:t>48.01</a:t>
                      </a:r>
                    </a:p>
                  </a:txBody>
                  <a:tcPr marL="9525" marR="9525" marT="9525" marB="0" anchor="b">
                    <a:lnL>
                      <a:noFill/>
                    </a:lnL>
                    <a:lnR>
                      <a:noFill/>
                    </a:lnR>
                    <a:lnT>
                      <a:noFill/>
                    </a:lnT>
                    <a:lnB>
                      <a:noFill/>
                    </a:lnB>
                  </a:tcPr>
                </a:tc>
              </a:tr>
              <a:tr h="374073">
                <a:tc>
                  <a:txBody>
                    <a:bodyPr/>
                    <a:lstStyle/>
                    <a:p>
                      <a:pPr algn="l" fontAlgn="b"/>
                      <a:r>
                        <a:rPr lang="en-US" sz="1800" b="1" i="0" u="none" strike="noStrike" dirty="0" smtClean="0">
                          <a:solidFill>
                            <a:srgbClr val="009900"/>
                          </a:solidFill>
                          <a:effectLst/>
                          <a:latin typeface="Calibri"/>
                        </a:rPr>
                        <a:t>Industrial </a:t>
                      </a:r>
                      <a:endParaRPr lang="en-US" sz="1800" b="1" i="0" u="none" strike="noStrike" dirty="0">
                        <a:solidFill>
                          <a:srgbClr val="009900"/>
                        </a:solidFill>
                        <a:effectLst/>
                        <a:latin typeface="Calibri"/>
                      </a:endParaRPr>
                    </a:p>
                  </a:txBody>
                  <a:tcPr marL="9525" marR="9525" marT="9525" marB="0" anchor="b">
                    <a:lnL>
                      <a:noFill/>
                    </a:lnL>
                    <a:lnR>
                      <a:noFill/>
                    </a:lnR>
                    <a:lnT>
                      <a:noFill/>
                    </a:lnT>
                    <a:lnB>
                      <a:noFill/>
                    </a:lnB>
                  </a:tcPr>
                </a:tc>
                <a:tc>
                  <a:txBody>
                    <a:bodyPr/>
                    <a:lstStyle/>
                    <a:p>
                      <a:pPr algn="ctr" fontAlgn="b"/>
                      <a:r>
                        <a:rPr lang="en-US" sz="1800" b="1" i="0" u="none" strike="noStrike" dirty="0">
                          <a:solidFill>
                            <a:srgbClr val="009900"/>
                          </a:solidFill>
                          <a:effectLst/>
                          <a:latin typeface="Calibri"/>
                        </a:rPr>
                        <a:t>1.718093</a:t>
                      </a:r>
                    </a:p>
                  </a:txBody>
                  <a:tcPr marL="9525" marR="9525" marT="9525" marB="0" anchor="b">
                    <a:lnL>
                      <a:noFill/>
                    </a:lnL>
                    <a:lnR>
                      <a:noFill/>
                    </a:lnR>
                    <a:lnT>
                      <a:noFill/>
                    </a:lnT>
                    <a:lnB>
                      <a:noFill/>
                    </a:lnB>
                  </a:tcPr>
                </a:tc>
                <a:tc>
                  <a:txBody>
                    <a:bodyPr/>
                    <a:lstStyle/>
                    <a:p>
                      <a:pPr algn="ctr" fontAlgn="b"/>
                      <a:r>
                        <a:rPr lang="en-US" sz="1800" b="1" i="0" u="none" strike="noStrike" dirty="0">
                          <a:solidFill>
                            <a:srgbClr val="009900"/>
                          </a:solidFill>
                          <a:effectLst/>
                          <a:latin typeface="Calibri"/>
                        </a:rPr>
                        <a:t>19.14</a:t>
                      </a:r>
                    </a:p>
                  </a:txBody>
                  <a:tcPr marL="9525" marR="9525" marT="9525" marB="0" anchor="b">
                    <a:lnL>
                      <a:noFill/>
                    </a:lnL>
                    <a:lnR>
                      <a:noFill/>
                    </a:lnR>
                    <a:lnT>
                      <a:noFill/>
                    </a:lnT>
                    <a:lnB>
                      <a:noFill/>
                    </a:lnB>
                  </a:tcPr>
                </a:tc>
              </a:tr>
              <a:tr h="374073">
                <a:tc>
                  <a:txBody>
                    <a:bodyPr/>
                    <a:lstStyle/>
                    <a:p>
                      <a:pPr algn="l" fontAlgn="b"/>
                      <a:r>
                        <a:rPr lang="en-US" sz="1800" b="1" i="0" u="none" strike="noStrike" dirty="0" smtClean="0">
                          <a:solidFill>
                            <a:srgbClr val="009900"/>
                          </a:solidFill>
                          <a:effectLst/>
                          <a:latin typeface="Calibri"/>
                        </a:rPr>
                        <a:t>Office </a:t>
                      </a:r>
                      <a:endParaRPr lang="en-US" sz="1800" b="1" i="0" u="none" strike="noStrike" dirty="0">
                        <a:solidFill>
                          <a:srgbClr val="009900"/>
                        </a:solidFill>
                        <a:effectLst/>
                        <a:latin typeface="Calibri"/>
                      </a:endParaRPr>
                    </a:p>
                  </a:txBody>
                  <a:tcPr marL="9525" marR="9525" marT="9525" marB="0" anchor="b">
                    <a:lnL>
                      <a:noFill/>
                    </a:lnL>
                    <a:lnR>
                      <a:noFill/>
                    </a:lnR>
                    <a:lnT>
                      <a:noFill/>
                    </a:lnT>
                    <a:lnB>
                      <a:noFill/>
                    </a:lnB>
                  </a:tcPr>
                </a:tc>
                <a:tc>
                  <a:txBody>
                    <a:bodyPr/>
                    <a:lstStyle/>
                    <a:p>
                      <a:pPr algn="ctr" fontAlgn="b"/>
                      <a:r>
                        <a:rPr lang="en-US" sz="1800" b="1" i="0" u="none" strike="noStrike" dirty="0">
                          <a:solidFill>
                            <a:srgbClr val="009900"/>
                          </a:solidFill>
                          <a:effectLst/>
                          <a:latin typeface="Calibri"/>
                        </a:rPr>
                        <a:t>1.175991</a:t>
                      </a:r>
                    </a:p>
                  </a:txBody>
                  <a:tcPr marL="9525" marR="9525" marT="9525" marB="0" anchor="b">
                    <a:lnL>
                      <a:noFill/>
                    </a:lnL>
                    <a:lnR>
                      <a:noFill/>
                    </a:lnR>
                    <a:lnT>
                      <a:noFill/>
                    </a:lnT>
                    <a:lnB>
                      <a:noFill/>
                    </a:lnB>
                  </a:tcPr>
                </a:tc>
                <a:tc>
                  <a:txBody>
                    <a:bodyPr/>
                    <a:lstStyle/>
                    <a:p>
                      <a:pPr algn="ctr" fontAlgn="b"/>
                      <a:r>
                        <a:rPr lang="en-US" sz="1800" b="1" i="0" u="none" strike="noStrike" dirty="0">
                          <a:solidFill>
                            <a:srgbClr val="009900"/>
                          </a:solidFill>
                          <a:effectLst/>
                          <a:latin typeface="Calibri"/>
                        </a:rPr>
                        <a:t>8.22</a:t>
                      </a:r>
                    </a:p>
                  </a:txBody>
                  <a:tcPr marL="9525" marR="9525" marT="9525" marB="0" anchor="b">
                    <a:lnL>
                      <a:noFill/>
                    </a:lnL>
                    <a:lnR>
                      <a:noFill/>
                    </a:lnR>
                    <a:lnT>
                      <a:noFill/>
                    </a:lnT>
                    <a:lnB>
                      <a:noFill/>
                    </a:lnB>
                  </a:tcPr>
                </a:tc>
              </a:tr>
              <a:tr h="374073">
                <a:tc>
                  <a:txBody>
                    <a:bodyPr/>
                    <a:lstStyle/>
                    <a:p>
                      <a:pPr algn="l" fontAlgn="b"/>
                      <a:r>
                        <a:rPr lang="en-US" sz="1800" b="1" i="0" u="none" strike="noStrike" dirty="0" smtClean="0">
                          <a:solidFill>
                            <a:srgbClr val="009900"/>
                          </a:solidFill>
                          <a:effectLst/>
                          <a:latin typeface="Calibri"/>
                        </a:rPr>
                        <a:t>Other </a:t>
                      </a:r>
                      <a:endParaRPr lang="en-US" sz="1800" b="1" i="0" u="none" strike="noStrike" dirty="0">
                        <a:solidFill>
                          <a:srgbClr val="009900"/>
                        </a:solidFill>
                        <a:effectLst/>
                        <a:latin typeface="Calibri"/>
                      </a:endParaRPr>
                    </a:p>
                  </a:txBody>
                  <a:tcPr marL="9525" marR="9525" marT="9525" marB="0" anchor="b">
                    <a:lnL>
                      <a:noFill/>
                    </a:lnL>
                    <a:lnR>
                      <a:noFill/>
                    </a:lnR>
                    <a:lnT>
                      <a:noFill/>
                    </a:lnT>
                    <a:lnB>
                      <a:noFill/>
                    </a:lnB>
                  </a:tcPr>
                </a:tc>
                <a:tc>
                  <a:txBody>
                    <a:bodyPr/>
                    <a:lstStyle/>
                    <a:p>
                      <a:pPr algn="ctr" fontAlgn="b"/>
                      <a:r>
                        <a:rPr lang="en-US" sz="1800" b="1" i="0" u="none" strike="noStrike" dirty="0">
                          <a:solidFill>
                            <a:srgbClr val="009900"/>
                          </a:solidFill>
                          <a:effectLst/>
                          <a:latin typeface="Calibri"/>
                        </a:rPr>
                        <a:t>1.24332</a:t>
                      </a:r>
                    </a:p>
                  </a:txBody>
                  <a:tcPr marL="9525" marR="9525" marT="9525" marB="0" anchor="b">
                    <a:lnL>
                      <a:noFill/>
                    </a:lnL>
                    <a:lnR>
                      <a:noFill/>
                    </a:lnR>
                    <a:lnT>
                      <a:noFill/>
                    </a:lnT>
                    <a:lnB>
                      <a:noFill/>
                    </a:lnB>
                  </a:tcPr>
                </a:tc>
                <a:tc>
                  <a:txBody>
                    <a:bodyPr/>
                    <a:lstStyle/>
                    <a:p>
                      <a:pPr algn="ctr" fontAlgn="b"/>
                      <a:r>
                        <a:rPr lang="en-US" sz="1800" b="1" i="0" u="none" strike="noStrike" dirty="0">
                          <a:solidFill>
                            <a:srgbClr val="009900"/>
                          </a:solidFill>
                          <a:effectLst/>
                          <a:latin typeface="Calibri"/>
                        </a:rPr>
                        <a:t>10.3</a:t>
                      </a:r>
                    </a:p>
                  </a:txBody>
                  <a:tcPr marL="9525" marR="9525" marT="9525" marB="0" anchor="b">
                    <a:lnL>
                      <a:noFill/>
                    </a:lnL>
                    <a:lnR>
                      <a:noFill/>
                    </a:lnR>
                    <a:lnT>
                      <a:noFill/>
                    </a:lnT>
                    <a:lnB>
                      <a:noFill/>
                    </a:lnB>
                  </a:tcPr>
                </a:tc>
              </a:tr>
              <a:tr h="374073">
                <a:tc>
                  <a:txBody>
                    <a:bodyPr/>
                    <a:lstStyle/>
                    <a:p>
                      <a:pPr algn="l" fontAlgn="b"/>
                      <a:r>
                        <a:rPr lang="en-US" sz="1800" b="1" i="0" u="none" strike="noStrike" dirty="0" smtClean="0">
                          <a:solidFill>
                            <a:srgbClr val="CC0000"/>
                          </a:solidFill>
                          <a:effectLst/>
                          <a:latin typeface="Calibri"/>
                        </a:rPr>
                        <a:t>Retail X transit</a:t>
                      </a:r>
                      <a:r>
                        <a:rPr lang="en-US" sz="1800" b="1" i="0" u="none" strike="noStrike" baseline="0" dirty="0" smtClean="0">
                          <a:solidFill>
                            <a:srgbClr val="CC0000"/>
                          </a:solidFill>
                          <a:effectLst/>
                          <a:latin typeface="Calibri"/>
                        </a:rPr>
                        <a:t> </a:t>
                      </a:r>
                      <a:endParaRPr lang="en-US" sz="1800" b="1" i="0" u="none" strike="noStrike" dirty="0">
                        <a:solidFill>
                          <a:srgbClr val="CC0000"/>
                        </a:solidFill>
                        <a:effectLst/>
                        <a:latin typeface="Calibri"/>
                      </a:endParaRPr>
                    </a:p>
                  </a:txBody>
                  <a:tcPr marL="9525" marR="9525" marT="9525" marB="0" anchor="b">
                    <a:lnL>
                      <a:noFill/>
                    </a:lnL>
                    <a:lnR>
                      <a:noFill/>
                    </a:lnR>
                    <a:lnT>
                      <a:noFill/>
                    </a:lnT>
                    <a:lnB>
                      <a:noFill/>
                    </a:lnB>
                  </a:tcPr>
                </a:tc>
                <a:tc>
                  <a:txBody>
                    <a:bodyPr/>
                    <a:lstStyle/>
                    <a:p>
                      <a:pPr algn="ctr" fontAlgn="b"/>
                      <a:r>
                        <a:rPr lang="en-US" sz="1800" b="1" i="0" u="none" strike="noStrike" dirty="0">
                          <a:solidFill>
                            <a:srgbClr val="CC0000"/>
                          </a:solidFill>
                          <a:effectLst/>
                          <a:latin typeface="Calibri"/>
                        </a:rPr>
                        <a:t>-2.1076</a:t>
                      </a:r>
                    </a:p>
                  </a:txBody>
                  <a:tcPr marL="9525" marR="9525" marT="9525" marB="0" anchor="b">
                    <a:lnL>
                      <a:noFill/>
                    </a:lnL>
                    <a:lnR>
                      <a:noFill/>
                    </a:lnR>
                    <a:lnT>
                      <a:noFill/>
                    </a:lnT>
                    <a:lnB>
                      <a:noFill/>
                    </a:lnB>
                  </a:tcPr>
                </a:tc>
                <a:tc>
                  <a:txBody>
                    <a:bodyPr/>
                    <a:lstStyle/>
                    <a:p>
                      <a:pPr algn="ctr" fontAlgn="b"/>
                      <a:r>
                        <a:rPr lang="en-US" sz="1800" b="1" i="0" u="none" strike="noStrike" dirty="0">
                          <a:solidFill>
                            <a:srgbClr val="CC0000"/>
                          </a:solidFill>
                          <a:effectLst/>
                          <a:latin typeface="Calibri"/>
                        </a:rPr>
                        <a:t>-9.01</a:t>
                      </a:r>
                    </a:p>
                  </a:txBody>
                  <a:tcPr marL="9525" marR="9525" marT="9525" marB="0" anchor="b">
                    <a:lnL>
                      <a:noFill/>
                    </a:lnL>
                    <a:lnR>
                      <a:noFill/>
                    </a:lnR>
                    <a:lnT>
                      <a:noFill/>
                    </a:lnT>
                    <a:lnB>
                      <a:noFill/>
                    </a:lnB>
                  </a:tcPr>
                </a:tc>
              </a:tr>
              <a:tr h="374073">
                <a:tc>
                  <a:txBody>
                    <a:bodyPr/>
                    <a:lstStyle/>
                    <a:p>
                      <a:pPr algn="l" fontAlgn="b"/>
                      <a:r>
                        <a:rPr lang="en-US" sz="1800" b="1" i="0" u="none" strike="noStrike" dirty="0" smtClean="0">
                          <a:solidFill>
                            <a:srgbClr val="CC0000"/>
                          </a:solidFill>
                          <a:effectLst/>
                          <a:latin typeface="Calibri"/>
                        </a:rPr>
                        <a:t>Office X transit</a:t>
                      </a:r>
                      <a:r>
                        <a:rPr lang="en-US" sz="1800" b="1" i="0" u="none" strike="noStrike" baseline="0" dirty="0" smtClean="0">
                          <a:solidFill>
                            <a:srgbClr val="CC0000"/>
                          </a:solidFill>
                          <a:effectLst/>
                          <a:latin typeface="Calibri"/>
                        </a:rPr>
                        <a:t> </a:t>
                      </a:r>
                      <a:endParaRPr lang="en-US" sz="1800" b="1" i="0" u="none" strike="noStrike" dirty="0">
                        <a:solidFill>
                          <a:srgbClr val="CC0000"/>
                        </a:solidFill>
                        <a:effectLst/>
                        <a:latin typeface="Calibri"/>
                      </a:endParaRPr>
                    </a:p>
                  </a:txBody>
                  <a:tcPr marL="9525" marR="9525" marT="9525" marB="0" anchor="b">
                    <a:lnL>
                      <a:noFill/>
                    </a:lnL>
                    <a:lnR>
                      <a:noFill/>
                    </a:lnR>
                    <a:lnT>
                      <a:noFill/>
                    </a:lnT>
                    <a:lnB>
                      <a:noFill/>
                    </a:lnB>
                  </a:tcPr>
                </a:tc>
                <a:tc>
                  <a:txBody>
                    <a:bodyPr/>
                    <a:lstStyle/>
                    <a:p>
                      <a:pPr algn="ctr" fontAlgn="b"/>
                      <a:r>
                        <a:rPr lang="en-US" sz="1800" b="1" i="0" u="none" strike="noStrike" dirty="0">
                          <a:solidFill>
                            <a:srgbClr val="CC0000"/>
                          </a:solidFill>
                          <a:effectLst/>
                          <a:latin typeface="Calibri"/>
                        </a:rPr>
                        <a:t>-0.28477</a:t>
                      </a:r>
                    </a:p>
                  </a:txBody>
                  <a:tcPr marL="9525" marR="9525" marT="9525" marB="0" anchor="b">
                    <a:lnL>
                      <a:noFill/>
                    </a:lnL>
                    <a:lnR>
                      <a:noFill/>
                    </a:lnR>
                    <a:lnT>
                      <a:noFill/>
                    </a:lnT>
                    <a:lnB>
                      <a:noFill/>
                    </a:lnB>
                  </a:tcPr>
                </a:tc>
                <a:tc>
                  <a:txBody>
                    <a:bodyPr/>
                    <a:lstStyle/>
                    <a:p>
                      <a:pPr algn="ctr" fontAlgn="b"/>
                      <a:r>
                        <a:rPr lang="en-US" sz="1800" b="1" i="0" u="none" strike="noStrike" dirty="0">
                          <a:solidFill>
                            <a:srgbClr val="CC0000"/>
                          </a:solidFill>
                          <a:effectLst/>
                          <a:latin typeface="Calibri"/>
                        </a:rPr>
                        <a:t>-1.73</a:t>
                      </a:r>
                    </a:p>
                  </a:txBody>
                  <a:tcPr marL="9525" marR="9525" marT="9525" marB="0" anchor="b">
                    <a:lnL>
                      <a:noFill/>
                    </a:lnL>
                    <a:lnR>
                      <a:noFill/>
                    </a:lnR>
                    <a:lnT>
                      <a:noFill/>
                    </a:lnT>
                    <a:lnB>
                      <a:noFill/>
                    </a:lnB>
                  </a:tcPr>
                </a:tc>
              </a:tr>
              <a:tr h="374073">
                <a:tc>
                  <a:txBody>
                    <a:bodyPr/>
                    <a:lstStyle/>
                    <a:p>
                      <a:pPr algn="l" fontAlgn="b"/>
                      <a:r>
                        <a:rPr lang="en-US" sz="1800" b="1" i="0" u="none" strike="noStrike" dirty="0" smtClean="0">
                          <a:solidFill>
                            <a:srgbClr val="CC0000"/>
                          </a:solidFill>
                          <a:effectLst/>
                          <a:latin typeface="Calibri"/>
                        </a:rPr>
                        <a:t>Other X transit</a:t>
                      </a:r>
                      <a:r>
                        <a:rPr lang="en-US" sz="1800" b="1" i="0" u="none" strike="noStrike" baseline="0" dirty="0" smtClean="0">
                          <a:solidFill>
                            <a:srgbClr val="CC0000"/>
                          </a:solidFill>
                          <a:effectLst/>
                          <a:latin typeface="Calibri"/>
                        </a:rPr>
                        <a:t> </a:t>
                      </a:r>
                      <a:endParaRPr lang="en-US" sz="1800" b="1" i="0" u="none" strike="noStrike" dirty="0">
                        <a:solidFill>
                          <a:srgbClr val="CC0000"/>
                        </a:solidFill>
                        <a:effectLst/>
                        <a:latin typeface="Calibri"/>
                      </a:endParaRPr>
                    </a:p>
                  </a:txBody>
                  <a:tcPr marL="9525" marR="9525" marT="9525" marB="0" anchor="b">
                    <a:lnL>
                      <a:noFill/>
                    </a:lnL>
                    <a:lnR>
                      <a:noFill/>
                    </a:lnR>
                    <a:lnT>
                      <a:noFill/>
                    </a:lnT>
                    <a:lnB>
                      <a:noFill/>
                    </a:lnB>
                  </a:tcPr>
                </a:tc>
                <a:tc>
                  <a:txBody>
                    <a:bodyPr/>
                    <a:lstStyle/>
                    <a:p>
                      <a:pPr algn="ctr" fontAlgn="b"/>
                      <a:r>
                        <a:rPr lang="en-US" sz="1800" b="1" i="0" u="none" strike="noStrike">
                          <a:solidFill>
                            <a:srgbClr val="CC0000"/>
                          </a:solidFill>
                          <a:effectLst/>
                          <a:latin typeface="Calibri"/>
                        </a:rPr>
                        <a:t>-0.55948</a:t>
                      </a:r>
                    </a:p>
                  </a:txBody>
                  <a:tcPr marL="9525" marR="9525" marT="9525" marB="0" anchor="b">
                    <a:lnL>
                      <a:noFill/>
                    </a:lnL>
                    <a:lnR>
                      <a:noFill/>
                    </a:lnR>
                    <a:lnT>
                      <a:noFill/>
                    </a:lnT>
                    <a:lnB>
                      <a:noFill/>
                    </a:lnB>
                  </a:tcPr>
                </a:tc>
                <a:tc>
                  <a:txBody>
                    <a:bodyPr/>
                    <a:lstStyle/>
                    <a:p>
                      <a:pPr algn="ctr" fontAlgn="b"/>
                      <a:r>
                        <a:rPr lang="en-US" sz="1800" b="1" i="0" u="none" strike="noStrike" dirty="0">
                          <a:solidFill>
                            <a:srgbClr val="CC0000"/>
                          </a:solidFill>
                          <a:effectLst/>
                          <a:latin typeface="Calibri"/>
                        </a:rPr>
                        <a:t>-4.2</a:t>
                      </a:r>
                    </a:p>
                  </a:txBody>
                  <a:tcPr marL="9525" marR="9525" marT="9525" marB="0" anchor="b">
                    <a:lnL>
                      <a:noFill/>
                    </a:lnL>
                    <a:lnR>
                      <a:noFill/>
                    </a:lnR>
                    <a:lnT>
                      <a:noFill/>
                    </a:lnT>
                    <a:lnB>
                      <a:noFill/>
                    </a:lnB>
                  </a:tcPr>
                </a:tc>
              </a:tr>
            </a:tbl>
          </a:graphicData>
        </a:graphic>
      </p:graphicFrame>
      <p:sp>
        <p:nvSpPr>
          <p:cNvPr id="4" name="Slide Number Placeholder 3"/>
          <p:cNvSpPr>
            <a:spLocks noGrp="1"/>
          </p:cNvSpPr>
          <p:nvPr>
            <p:ph type="sldNum" sz="quarter" idx="12"/>
          </p:nvPr>
        </p:nvSpPr>
        <p:spPr/>
        <p:txBody>
          <a:bodyPr/>
          <a:lstStyle/>
          <a:p>
            <a:fld id="{037A47E6-5A2C-438E-AF93-F774AD9F2BBD}" type="slidenum">
              <a:rPr lang="en-US" smtClean="0"/>
              <a:t>7</a:t>
            </a:fld>
            <a:endParaRPr lang="en-US"/>
          </a:p>
        </p:txBody>
      </p:sp>
      <p:sp>
        <p:nvSpPr>
          <p:cNvPr id="6" name="TextBox 5"/>
          <p:cNvSpPr txBox="1"/>
          <p:nvPr/>
        </p:nvSpPr>
        <p:spPr>
          <a:xfrm>
            <a:off x="1905000" y="6366189"/>
            <a:ext cx="3043847" cy="369332"/>
          </a:xfrm>
          <a:prstGeom prst="rect">
            <a:avLst/>
          </a:prstGeom>
          <a:noFill/>
        </p:spPr>
        <p:txBody>
          <a:bodyPr wrap="none" rtlCol="0">
            <a:spAutoFit/>
          </a:bodyPr>
          <a:lstStyle/>
          <a:p>
            <a:r>
              <a:rPr lang="en-US" i="1" dirty="0" smtClean="0"/>
              <a:t>N= 2523, Adjusted R</a:t>
            </a:r>
            <a:r>
              <a:rPr lang="en-US" i="1" baseline="30000" dirty="0" smtClean="0"/>
              <a:t>2</a:t>
            </a:r>
            <a:r>
              <a:rPr lang="en-US" i="1" dirty="0" smtClean="0"/>
              <a:t>= 0.97</a:t>
            </a:r>
            <a:endParaRPr lang="en-US" i="1" dirty="0"/>
          </a:p>
        </p:txBody>
      </p:sp>
      <p:sp>
        <p:nvSpPr>
          <p:cNvPr id="7" name="Up Arrow 6"/>
          <p:cNvSpPr/>
          <p:nvPr/>
        </p:nvSpPr>
        <p:spPr>
          <a:xfrm>
            <a:off x="7850632" y="685800"/>
            <a:ext cx="484632" cy="978408"/>
          </a:xfrm>
          <a:prstGeom prst="up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Up Arrow 7"/>
          <p:cNvSpPr/>
          <p:nvPr/>
        </p:nvSpPr>
        <p:spPr>
          <a:xfrm rot="10800000">
            <a:off x="8467271" y="685800"/>
            <a:ext cx="484632" cy="978408"/>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7135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 Trip Rate – Rural &amp; Non-metro</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30473605"/>
              </p:ext>
            </p:extLst>
          </p:nvPr>
        </p:nvGraphicFramePr>
        <p:xfrm>
          <a:off x="914400" y="1600200"/>
          <a:ext cx="5943601" cy="3657598"/>
        </p:xfrm>
        <a:graphic>
          <a:graphicData uri="http://schemas.openxmlformats.org/drawingml/2006/table">
            <a:tbl>
              <a:tblPr/>
              <a:tblGrid>
                <a:gridCol w="4166075"/>
                <a:gridCol w="1015525"/>
                <a:gridCol w="762001"/>
              </a:tblGrid>
              <a:tr h="522514">
                <a:tc>
                  <a:txBody>
                    <a:bodyPr/>
                    <a:lstStyle/>
                    <a:p>
                      <a:pPr algn="l" fontAlgn="b"/>
                      <a:endParaRPr lang="en-US" sz="1800" b="0" i="0" u="none" strike="noStrike" dirty="0">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522514">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Calibri"/>
                        </a:rPr>
                        <a:t>Dependent variable = auto trips</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err="1">
                          <a:solidFill>
                            <a:srgbClr val="000000"/>
                          </a:solidFill>
                          <a:effectLst/>
                          <a:latin typeface="Calibri"/>
                        </a:rPr>
                        <a:t>Coef</a:t>
                      </a:r>
                      <a:r>
                        <a:rPr lang="en-US" sz="1800" b="0" i="0" u="none" strike="noStrike" dirty="0">
                          <a:solidFill>
                            <a:srgbClr val="000000"/>
                          </a:solidFill>
                          <a:effectLst/>
                          <a:latin typeface="Calibri"/>
                        </a:rPr>
                        <a:t>.</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t</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2514">
                <a:tc>
                  <a:txBody>
                    <a:bodyPr/>
                    <a:lstStyle/>
                    <a:p>
                      <a:pPr algn="l" fontAlgn="b"/>
                      <a:r>
                        <a:rPr lang="en-US" sz="1800" b="1" i="0" u="none" strike="noStrike" dirty="0">
                          <a:solidFill>
                            <a:srgbClr val="009900"/>
                          </a:solidFill>
                          <a:effectLst/>
                          <a:latin typeface="Calibri"/>
                        </a:rPr>
                        <a:t>Households</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800" b="1" i="0" u="none" strike="noStrike">
                          <a:solidFill>
                            <a:srgbClr val="009900"/>
                          </a:solidFill>
                          <a:effectLst/>
                          <a:latin typeface="Calibri"/>
                        </a:rPr>
                        <a:t>7.733091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800" b="1" i="0" u="none" strike="noStrike">
                          <a:solidFill>
                            <a:srgbClr val="009900"/>
                          </a:solidFill>
                          <a:effectLst/>
                          <a:latin typeface="Calibri"/>
                        </a:rPr>
                        <a:t>75.5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522514">
                <a:tc>
                  <a:txBody>
                    <a:bodyPr/>
                    <a:lstStyle/>
                    <a:p>
                      <a:pPr algn="l" fontAlgn="b"/>
                      <a:r>
                        <a:rPr lang="en-US" sz="1800" b="1" i="0" u="none" strike="noStrike" dirty="0" smtClean="0">
                          <a:solidFill>
                            <a:srgbClr val="009900"/>
                          </a:solidFill>
                          <a:effectLst/>
                          <a:latin typeface="Calibri"/>
                        </a:rPr>
                        <a:t>Retail </a:t>
                      </a:r>
                      <a:endParaRPr lang="en-US" sz="1800" b="1" i="0" u="none" strike="noStrike" dirty="0">
                        <a:solidFill>
                          <a:srgbClr val="009900"/>
                        </a:solidFill>
                        <a:effectLst/>
                        <a:latin typeface="Calibri"/>
                      </a:endParaRPr>
                    </a:p>
                  </a:txBody>
                  <a:tcPr marL="9525" marR="9525" marT="9525" marB="0" anchor="b">
                    <a:lnL>
                      <a:noFill/>
                    </a:lnL>
                    <a:lnR>
                      <a:noFill/>
                    </a:lnR>
                    <a:lnT>
                      <a:noFill/>
                    </a:lnT>
                    <a:lnB>
                      <a:noFill/>
                    </a:lnB>
                  </a:tcPr>
                </a:tc>
                <a:tc>
                  <a:txBody>
                    <a:bodyPr/>
                    <a:lstStyle/>
                    <a:p>
                      <a:pPr algn="r" fontAlgn="b"/>
                      <a:r>
                        <a:rPr lang="en-US" sz="1800" b="1" i="0" u="none" strike="noStrike" dirty="0">
                          <a:solidFill>
                            <a:srgbClr val="009900"/>
                          </a:solidFill>
                          <a:effectLst/>
                          <a:latin typeface="Calibri"/>
                        </a:rPr>
                        <a:t>10.98458</a:t>
                      </a:r>
                    </a:p>
                  </a:txBody>
                  <a:tcPr marL="9525" marR="9525" marT="9525" marB="0" anchor="b">
                    <a:lnL>
                      <a:noFill/>
                    </a:lnL>
                    <a:lnR>
                      <a:noFill/>
                    </a:lnR>
                    <a:lnT>
                      <a:noFill/>
                    </a:lnT>
                    <a:lnB>
                      <a:noFill/>
                    </a:lnB>
                  </a:tcPr>
                </a:tc>
                <a:tc>
                  <a:txBody>
                    <a:bodyPr/>
                    <a:lstStyle/>
                    <a:p>
                      <a:pPr algn="r" fontAlgn="b"/>
                      <a:r>
                        <a:rPr lang="en-US" sz="1800" b="1" i="0" u="none" strike="noStrike">
                          <a:solidFill>
                            <a:srgbClr val="009900"/>
                          </a:solidFill>
                          <a:effectLst/>
                          <a:latin typeface="Calibri"/>
                        </a:rPr>
                        <a:t>47.48</a:t>
                      </a:r>
                    </a:p>
                  </a:txBody>
                  <a:tcPr marL="9525" marR="9525" marT="9525" marB="0" anchor="b">
                    <a:lnL>
                      <a:noFill/>
                    </a:lnL>
                    <a:lnR>
                      <a:noFill/>
                    </a:lnR>
                    <a:lnT>
                      <a:noFill/>
                    </a:lnT>
                    <a:lnB>
                      <a:noFill/>
                    </a:lnB>
                  </a:tcPr>
                </a:tc>
              </a:tr>
              <a:tr h="522514">
                <a:tc>
                  <a:txBody>
                    <a:bodyPr/>
                    <a:lstStyle/>
                    <a:p>
                      <a:pPr algn="l" fontAlgn="b"/>
                      <a:r>
                        <a:rPr lang="en-US" sz="1800" b="1" i="0" u="none" strike="noStrike" dirty="0" smtClean="0">
                          <a:solidFill>
                            <a:srgbClr val="009900"/>
                          </a:solidFill>
                          <a:effectLst/>
                          <a:latin typeface="Calibri"/>
                        </a:rPr>
                        <a:t>Industrial </a:t>
                      </a:r>
                      <a:endParaRPr lang="en-US" sz="1800" b="1" i="0" u="none" strike="noStrike" dirty="0">
                        <a:solidFill>
                          <a:srgbClr val="009900"/>
                        </a:solidFill>
                        <a:effectLst/>
                        <a:latin typeface="Calibri"/>
                      </a:endParaRPr>
                    </a:p>
                  </a:txBody>
                  <a:tcPr marL="9525" marR="9525" marT="9525" marB="0" anchor="b">
                    <a:lnL>
                      <a:noFill/>
                    </a:lnL>
                    <a:lnR>
                      <a:noFill/>
                    </a:lnR>
                    <a:lnT>
                      <a:noFill/>
                    </a:lnT>
                    <a:lnB>
                      <a:noFill/>
                    </a:lnB>
                  </a:tcPr>
                </a:tc>
                <a:tc>
                  <a:txBody>
                    <a:bodyPr/>
                    <a:lstStyle/>
                    <a:p>
                      <a:pPr algn="r" fontAlgn="b"/>
                      <a:r>
                        <a:rPr lang="en-US" sz="1800" b="1" i="0" u="none" strike="noStrike" dirty="0">
                          <a:solidFill>
                            <a:srgbClr val="009900"/>
                          </a:solidFill>
                          <a:effectLst/>
                          <a:latin typeface="Calibri"/>
                        </a:rPr>
                        <a:t>2.258675</a:t>
                      </a:r>
                    </a:p>
                  </a:txBody>
                  <a:tcPr marL="9525" marR="9525" marT="9525" marB="0" anchor="b">
                    <a:lnL>
                      <a:noFill/>
                    </a:lnL>
                    <a:lnR>
                      <a:noFill/>
                    </a:lnR>
                    <a:lnT>
                      <a:noFill/>
                    </a:lnT>
                    <a:lnB>
                      <a:noFill/>
                    </a:lnB>
                  </a:tcPr>
                </a:tc>
                <a:tc>
                  <a:txBody>
                    <a:bodyPr/>
                    <a:lstStyle/>
                    <a:p>
                      <a:pPr algn="r" fontAlgn="b"/>
                      <a:r>
                        <a:rPr lang="en-US" sz="1800" b="1" i="0" u="none" strike="noStrike">
                          <a:solidFill>
                            <a:srgbClr val="009900"/>
                          </a:solidFill>
                          <a:effectLst/>
                          <a:latin typeface="Calibri"/>
                        </a:rPr>
                        <a:t>17.59</a:t>
                      </a:r>
                    </a:p>
                  </a:txBody>
                  <a:tcPr marL="9525" marR="9525" marT="9525" marB="0" anchor="b">
                    <a:lnL>
                      <a:noFill/>
                    </a:lnL>
                    <a:lnR>
                      <a:noFill/>
                    </a:lnR>
                    <a:lnT>
                      <a:noFill/>
                    </a:lnT>
                    <a:lnB>
                      <a:noFill/>
                    </a:lnB>
                  </a:tcPr>
                </a:tc>
              </a:tr>
              <a:tr h="522514">
                <a:tc>
                  <a:txBody>
                    <a:bodyPr/>
                    <a:lstStyle/>
                    <a:p>
                      <a:pPr algn="l" fontAlgn="b"/>
                      <a:r>
                        <a:rPr lang="en-US" sz="1800" b="1" i="0" u="none" strike="noStrike" dirty="0" smtClean="0">
                          <a:solidFill>
                            <a:srgbClr val="009900"/>
                          </a:solidFill>
                          <a:effectLst/>
                          <a:latin typeface="Calibri"/>
                        </a:rPr>
                        <a:t>Office </a:t>
                      </a:r>
                      <a:endParaRPr lang="en-US" sz="1800" b="1" i="0" u="none" strike="noStrike" dirty="0">
                        <a:solidFill>
                          <a:srgbClr val="009900"/>
                        </a:solidFill>
                        <a:effectLst/>
                        <a:latin typeface="Calibri"/>
                      </a:endParaRPr>
                    </a:p>
                  </a:txBody>
                  <a:tcPr marL="9525" marR="9525" marT="9525" marB="0" anchor="b">
                    <a:lnL>
                      <a:noFill/>
                    </a:lnL>
                    <a:lnR>
                      <a:noFill/>
                    </a:lnR>
                    <a:lnT>
                      <a:noFill/>
                    </a:lnT>
                    <a:lnB>
                      <a:noFill/>
                    </a:lnB>
                  </a:tcPr>
                </a:tc>
                <a:tc>
                  <a:txBody>
                    <a:bodyPr/>
                    <a:lstStyle/>
                    <a:p>
                      <a:pPr algn="r" fontAlgn="b"/>
                      <a:r>
                        <a:rPr lang="en-US" sz="1800" b="1" i="0" u="none" strike="noStrike" dirty="0">
                          <a:solidFill>
                            <a:srgbClr val="009900"/>
                          </a:solidFill>
                          <a:effectLst/>
                          <a:latin typeface="Calibri"/>
                        </a:rPr>
                        <a:t>3.825136</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009900"/>
                          </a:solidFill>
                          <a:effectLst/>
                          <a:latin typeface="Calibri"/>
                        </a:rPr>
                        <a:t>18.34</a:t>
                      </a:r>
                    </a:p>
                  </a:txBody>
                  <a:tcPr marL="9525" marR="9525" marT="9525" marB="0" anchor="b">
                    <a:lnL>
                      <a:noFill/>
                    </a:lnL>
                    <a:lnR>
                      <a:noFill/>
                    </a:lnR>
                    <a:lnT>
                      <a:noFill/>
                    </a:lnT>
                    <a:lnB>
                      <a:noFill/>
                    </a:lnB>
                  </a:tcPr>
                </a:tc>
              </a:tr>
              <a:tr h="522514">
                <a:tc>
                  <a:txBody>
                    <a:bodyPr/>
                    <a:lstStyle/>
                    <a:p>
                      <a:pPr algn="l" fontAlgn="b"/>
                      <a:r>
                        <a:rPr lang="en-US" sz="1800" b="1" i="0" u="none" strike="noStrike" dirty="0" smtClean="0">
                          <a:solidFill>
                            <a:srgbClr val="009900"/>
                          </a:solidFill>
                          <a:effectLst/>
                          <a:latin typeface="Calibri"/>
                        </a:rPr>
                        <a:t>Other </a:t>
                      </a:r>
                      <a:endParaRPr lang="en-US" sz="1800" b="1" i="0" u="none" strike="noStrike" dirty="0">
                        <a:solidFill>
                          <a:srgbClr val="009900"/>
                        </a:solidFill>
                        <a:effectLst/>
                        <a:latin typeface="Calibri"/>
                      </a:endParaRPr>
                    </a:p>
                  </a:txBody>
                  <a:tcPr marL="9525" marR="9525" marT="9525" marB="0" anchor="b">
                    <a:lnL>
                      <a:noFill/>
                    </a:lnL>
                    <a:lnR>
                      <a:noFill/>
                    </a:lnR>
                    <a:lnT>
                      <a:noFill/>
                    </a:lnT>
                    <a:lnB>
                      <a:noFill/>
                    </a:lnB>
                  </a:tcPr>
                </a:tc>
                <a:tc>
                  <a:txBody>
                    <a:bodyPr/>
                    <a:lstStyle/>
                    <a:p>
                      <a:pPr algn="r" fontAlgn="b"/>
                      <a:r>
                        <a:rPr lang="en-US" sz="1800" b="1" i="0" u="none" strike="noStrike" dirty="0">
                          <a:solidFill>
                            <a:srgbClr val="009900"/>
                          </a:solidFill>
                          <a:effectLst/>
                          <a:latin typeface="Calibri"/>
                        </a:rPr>
                        <a:t>2.323226</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009900"/>
                          </a:solidFill>
                          <a:effectLst/>
                          <a:latin typeface="Calibri"/>
                        </a:rPr>
                        <a:t>14.36</a:t>
                      </a:r>
                    </a:p>
                  </a:txBody>
                  <a:tcPr marL="9525" marR="9525" marT="9525" marB="0" anchor="b">
                    <a:lnL>
                      <a:noFill/>
                    </a:lnL>
                    <a:lnR>
                      <a:noFill/>
                    </a:lnR>
                    <a:lnT>
                      <a:noFill/>
                    </a:lnT>
                    <a:lnB>
                      <a:noFill/>
                    </a:lnB>
                  </a:tcPr>
                </a:tc>
              </a:tr>
            </a:tbl>
          </a:graphicData>
        </a:graphic>
      </p:graphicFrame>
      <p:sp>
        <p:nvSpPr>
          <p:cNvPr id="4" name="Slide Number Placeholder 3"/>
          <p:cNvSpPr>
            <a:spLocks noGrp="1"/>
          </p:cNvSpPr>
          <p:nvPr>
            <p:ph type="sldNum" sz="quarter" idx="12"/>
          </p:nvPr>
        </p:nvSpPr>
        <p:spPr/>
        <p:txBody>
          <a:bodyPr/>
          <a:lstStyle/>
          <a:p>
            <a:fld id="{037A47E6-5A2C-438E-AF93-F774AD9F2BBD}" type="slidenum">
              <a:rPr lang="en-US" smtClean="0"/>
              <a:t>8</a:t>
            </a:fld>
            <a:endParaRPr lang="en-US"/>
          </a:p>
        </p:txBody>
      </p:sp>
      <p:sp>
        <p:nvSpPr>
          <p:cNvPr id="6" name="TextBox 5"/>
          <p:cNvSpPr txBox="1"/>
          <p:nvPr/>
        </p:nvSpPr>
        <p:spPr>
          <a:xfrm>
            <a:off x="1905000" y="6366189"/>
            <a:ext cx="3026726" cy="369332"/>
          </a:xfrm>
          <a:prstGeom prst="rect">
            <a:avLst/>
          </a:prstGeom>
          <a:noFill/>
        </p:spPr>
        <p:txBody>
          <a:bodyPr wrap="none" rtlCol="0">
            <a:spAutoFit/>
          </a:bodyPr>
          <a:lstStyle/>
          <a:p>
            <a:r>
              <a:rPr lang="en-US" i="1" dirty="0" smtClean="0"/>
              <a:t>N= 1137, Adjusted R</a:t>
            </a:r>
            <a:r>
              <a:rPr lang="en-US" i="1" baseline="30000" dirty="0" smtClean="0"/>
              <a:t>2</a:t>
            </a:r>
            <a:r>
              <a:rPr lang="en-US" i="1" dirty="0" smtClean="0"/>
              <a:t>= 0.98</a:t>
            </a:r>
            <a:endParaRPr lang="en-US" i="1" dirty="0"/>
          </a:p>
        </p:txBody>
      </p:sp>
    </p:spTree>
    <p:extLst>
      <p:ext uri="{BB962C8B-B14F-4D97-AF65-F5344CB8AC3E}">
        <p14:creationId xmlns:p14="http://schemas.microsoft.com/office/powerpoint/2010/main" val="3495844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Trip Distances</a:t>
            </a:r>
            <a:endParaRPr lang="en-US" dirty="0"/>
          </a:p>
        </p:txBody>
      </p:sp>
      <p:sp>
        <p:nvSpPr>
          <p:cNvPr id="3" name="Content Placeholder 2"/>
          <p:cNvSpPr>
            <a:spLocks noGrp="1"/>
          </p:cNvSpPr>
          <p:nvPr>
            <p:ph idx="1"/>
          </p:nvPr>
        </p:nvSpPr>
        <p:spPr/>
        <p:txBody>
          <a:bodyPr>
            <a:normAutofit/>
          </a:bodyPr>
          <a:lstStyle/>
          <a:p>
            <a:r>
              <a:rPr lang="en-US" sz="2000" dirty="0" smtClean="0"/>
              <a:t>Dependent variable: </a:t>
            </a:r>
            <a:r>
              <a:rPr lang="en-US" sz="2000" i="1" dirty="0" err="1" smtClean="0"/>
              <a:t>ln</a:t>
            </a:r>
            <a:r>
              <a:rPr lang="en-US" sz="2000" i="1" dirty="0" smtClean="0"/>
              <a:t> (trip distance)</a:t>
            </a:r>
          </a:p>
          <a:p>
            <a:r>
              <a:rPr lang="en-US" sz="2000" dirty="0" smtClean="0"/>
              <a:t>Function of</a:t>
            </a:r>
          </a:p>
          <a:p>
            <a:pPr lvl="1"/>
            <a:r>
              <a:rPr lang="en-US" dirty="0" smtClean="0"/>
              <a:t>TAZ characteristics (employment &amp; population).</a:t>
            </a:r>
          </a:p>
          <a:p>
            <a:pPr lvl="1"/>
            <a:r>
              <a:rPr lang="en-US" dirty="0" smtClean="0"/>
              <a:t>Household characteristics at the TAZ level</a:t>
            </a:r>
          </a:p>
          <a:p>
            <a:pPr lvl="1"/>
            <a:r>
              <a:rPr lang="en-US" dirty="0" smtClean="0"/>
              <a:t>Job – Household index.</a:t>
            </a:r>
          </a:p>
          <a:p>
            <a:pPr lvl="2"/>
            <a:r>
              <a:rPr lang="en-US" sz="2000" dirty="0" smtClean="0"/>
              <a:t>Measures balance between employment and households. Ranges from 0 to 1. It is equal to 0 if only households or employment present, to 1, when there is a perfect mix. In this </a:t>
            </a:r>
            <a:r>
              <a:rPr lang="en-US" sz="2000" dirty="0"/>
              <a:t>coming model we assume 1 job per </a:t>
            </a:r>
            <a:r>
              <a:rPr lang="en-US" sz="2000" dirty="0" smtClean="0"/>
              <a:t>household as perfect mix. </a:t>
            </a:r>
            <a:endParaRPr lang="en-US" sz="2000" dirty="0"/>
          </a:p>
        </p:txBody>
      </p:sp>
      <p:sp>
        <p:nvSpPr>
          <p:cNvPr id="4" name="Slide Number Placeholder 3"/>
          <p:cNvSpPr>
            <a:spLocks noGrp="1"/>
          </p:cNvSpPr>
          <p:nvPr>
            <p:ph type="sldNum" sz="quarter" idx="12"/>
          </p:nvPr>
        </p:nvSpPr>
        <p:spPr/>
        <p:txBody>
          <a:bodyPr/>
          <a:lstStyle/>
          <a:p>
            <a:fld id="{037A47E6-5A2C-438E-AF93-F774AD9F2BBD}" type="slidenum">
              <a:rPr lang="en-US" smtClean="0"/>
              <a:t>9</a:t>
            </a:fld>
            <a:endParaRPr lang="en-US"/>
          </a:p>
        </p:txBody>
      </p:sp>
    </p:spTree>
    <p:extLst>
      <p:ext uri="{BB962C8B-B14F-4D97-AF65-F5344CB8AC3E}">
        <p14:creationId xmlns:p14="http://schemas.microsoft.com/office/powerpoint/2010/main" val="28283073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3005</TotalTime>
  <Words>1864</Words>
  <Application>Microsoft Office PowerPoint</Application>
  <PresentationFormat>On-screen Show (4:3)</PresentationFormat>
  <Paragraphs>559</Paragraphs>
  <Slides>27</Slides>
  <Notes>4</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Clarity</vt:lpstr>
      <vt:lpstr>Linking Land Use &amp;  Travel in Ohio</vt:lpstr>
      <vt:lpstr>Linking Land Use &amp; Travel in Ohio</vt:lpstr>
      <vt:lpstr>Why look at household travel?</vt:lpstr>
      <vt:lpstr>Transportation</vt:lpstr>
      <vt:lpstr>Approach</vt:lpstr>
      <vt:lpstr>Auto Trip Rates </vt:lpstr>
      <vt:lpstr>Auto Trip rate – Metro Areas</vt:lpstr>
      <vt:lpstr>Auto Trip Rate – Rural &amp; Non-metro</vt:lpstr>
      <vt:lpstr>Trip Distances</vt:lpstr>
      <vt:lpstr>Trip distance model ( ln (distance) )</vt:lpstr>
      <vt:lpstr>Land Allocation Model</vt:lpstr>
      <vt:lpstr>Based on MORPC Model</vt:lpstr>
      <vt:lpstr>MORPC Land Use Model Flow Chart</vt:lpstr>
      <vt:lpstr>Example Scenarios</vt:lpstr>
      <vt:lpstr>Results for Central Ohio</vt:lpstr>
      <vt:lpstr>Mid-Ohio Region –  2000 vs. 2035 comparison (Base Cases)</vt:lpstr>
      <vt:lpstr>Mid Ohio Region –  2035 Base Case vs. Scenario 3</vt:lpstr>
      <vt:lpstr>Strategies to Deal with Decline</vt:lpstr>
      <vt:lpstr>Defining Indicators of Change </vt:lpstr>
      <vt:lpstr>Related Issues</vt:lpstr>
      <vt:lpstr>Thanks!</vt:lpstr>
      <vt:lpstr>Backup slides</vt:lpstr>
      <vt:lpstr>Number of Trips by Region</vt:lpstr>
      <vt:lpstr>Mean Trip Rate per Household by Region</vt:lpstr>
      <vt:lpstr>Percentage of Auto vs. Non-Auto Trips </vt:lpstr>
      <vt:lpstr>Mean Trip Length by Region (Mile)</vt:lpstr>
      <vt:lpstr>PowerPoint Presentation</vt:lpstr>
    </vt:vector>
  </TitlesOfParts>
  <Company>University of Maryland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&amp; Travel Behavior Is change possible?</dc:title>
  <dc:creator>Gulsah Akar</dc:creator>
  <cp:lastModifiedBy>Steven I Gordon</cp:lastModifiedBy>
  <cp:revision>77</cp:revision>
  <dcterms:created xsi:type="dcterms:W3CDTF">2010-11-17T01:12:44Z</dcterms:created>
  <dcterms:modified xsi:type="dcterms:W3CDTF">2013-05-07T00:32:05Z</dcterms:modified>
</cp:coreProperties>
</file>