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57" r:id="rId4"/>
    <p:sldId id="290" r:id="rId5"/>
    <p:sldId id="291" r:id="rId6"/>
    <p:sldId id="264" r:id="rId7"/>
    <p:sldId id="280" r:id="rId8"/>
    <p:sldId id="284" r:id="rId9"/>
    <p:sldId id="282" r:id="rId10"/>
    <p:sldId id="293" r:id="rId11"/>
    <p:sldId id="294" r:id="rId12"/>
    <p:sldId id="286" r:id="rId13"/>
    <p:sldId id="292" r:id="rId14"/>
    <p:sldId id="268" r:id="rId15"/>
    <p:sldId id="270" r:id="rId16"/>
    <p:sldId id="275" r:id="rId17"/>
    <p:sldId id="276" r:id="rId18"/>
    <p:sldId id="271" r:id="rId19"/>
    <p:sldId id="272" r:id="rId20"/>
    <p:sldId id="269" r:id="rId21"/>
    <p:sldId id="273" r:id="rId22"/>
    <p:sldId id="274" r:id="rId23"/>
    <p:sldId id="288" r:id="rId24"/>
    <p:sldId id="28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0935" autoAdjust="0"/>
  </p:normalViewPr>
  <p:slideViewPr>
    <p:cSldViewPr>
      <p:cViewPr varScale="1">
        <p:scale>
          <a:sx n="79" d="100"/>
          <a:sy n="79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Support Existing Communities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b="1" dirty="0" smtClean="0"/>
            <a:t>Enhance the unique characteristics of all communities</a:t>
          </a:r>
          <a:r>
            <a:rPr lang="en-US" dirty="0" smtClean="0"/>
            <a:t> by investing in healthy, safe and walkable neighborhoods, whether rural, urban or suburban.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Value Communities and Neighborhoods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b="1" dirty="0" smtClean="0"/>
            <a:t>Target federal funding toward existing communities</a:t>
          </a:r>
          <a:r>
            <a:rPr lang="en-US" dirty="0" smtClean="0"/>
            <a:t> – through transit-oriented and land recycling – to revitalize communities, reduce public works costs, and safeguard rural landscapes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2E68351A-04B2-4AE4-8211-79A9C49140D6}">
      <dgm:prSet phldrT="[Text]"/>
      <dgm:spPr/>
      <dgm:t>
        <a:bodyPr/>
        <a:lstStyle/>
        <a:p>
          <a:r>
            <a:rPr lang="en-US" dirty="0" smtClean="0"/>
            <a:t>Promote Equitable and Affordable Housing</a:t>
          </a:r>
          <a:endParaRPr lang="en-US" dirty="0"/>
        </a:p>
      </dgm:t>
    </dgm:pt>
    <dgm:pt modelId="{CD190C83-77C8-47EA-BE10-1077D06C518B}" type="parTrans" cxnId="{22FE7C44-D535-43A4-B268-ED586C891D64}">
      <dgm:prSet/>
      <dgm:spPr/>
      <dgm:t>
        <a:bodyPr/>
        <a:lstStyle/>
        <a:p>
          <a:endParaRPr lang="en-US"/>
        </a:p>
      </dgm:t>
    </dgm:pt>
    <dgm:pt modelId="{42C1C465-3553-456F-B7D3-B4C3C7BE2982}" type="sibTrans" cxnId="{22FE7C44-D535-43A4-B268-ED586C891D64}">
      <dgm:prSet/>
      <dgm:spPr/>
      <dgm:t>
        <a:bodyPr/>
        <a:lstStyle/>
        <a:p>
          <a:endParaRPr lang="en-US"/>
        </a:p>
      </dgm:t>
    </dgm:pt>
    <dgm:pt modelId="{3C1FB996-22BF-4A94-AC41-70B54A989443}">
      <dgm:prSet phldrT="[Text]"/>
      <dgm:spPr/>
      <dgm:t>
        <a:bodyPr/>
        <a:lstStyle/>
        <a:p>
          <a:r>
            <a:rPr lang="en-US" b="1" dirty="0" smtClean="0"/>
            <a:t>Expand location- and energy-efficient housing choices</a:t>
          </a:r>
          <a:r>
            <a:rPr lang="en-US" dirty="0" smtClean="0"/>
            <a:t> for people of all ages, incomes, races and ethnicities to increase mobility and lower the combined cost of housing and transportation</a:t>
          </a:r>
          <a:endParaRPr lang="en-US" dirty="0"/>
        </a:p>
      </dgm:t>
    </dgm:pt>
    <dgm:pt modelId="{2EBE60CF-A7AC-4FAE-A00B-93C135C274C0}" type="parTrans" cxnId="{88F66D2A-BF7C-43D7-B2DB-4A371D711047}">
      <dgm:prSet/>
      <dgm:spPr/>
      <dgm:t>
        <a:bodyPr/>
        <a:lstStyle/>
        <a:p>
          <a:endParaRPr lang="en-US"/>
        </a:p>
      </dgm:t>
    </dgm:pt>
    <dgm:pt modelId="{0B3845C8-E5B3-483C-90B8-FEA8E6240025}" type="sibTrans" cxnId="{88F66D2A-BF7C-43D7-B2DB-4A371D711047}">
      <dgm:prSet/>
      <dgm:spPr/>
      <dgm:t>
        <a:bodyPr/>
        <a:lstStyle/>
        <a:p>
          <a:endParaRPr lang="en-US"/>
        </a:p>
      </dgm:t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90B-835D-4F09-98AD-BA7F25FD8866}" type="pres">
      <dgm:prSet presAssocID="{AF922365-37CE-4B18-8254-CB30089EEA2A}" presName="sp" presStyleCnt="0"/>
      <dgm:spPr/>
    </dgm:pt>
    <dgm:pt modelId="{FB066BBF-7434-408D-9717-D561CF0906E5}" type="pres">
      <dgm:prSet presAssocID="{2E68351A-04B2-4AE4-8211-79A9C49140D6}" presName="linNode" presStyleCnt="0"/>
      <dgm:spPr/>
    </dgm:pt>
    <dgm:pt modelId="{4C843721-EDBA-4A8B-AC85-EAD7EC1CC8E7}" type="pres">
      <dgm:prSet presAssocID="{2E68351A-04B2-4AE4-8211-79A9C49140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AD899-421E-4785-B464-6F1C51A9DDB4}" type="pres">
      <dgm:prSet presAssocID="{2E68351A-04B2-4AE4-8211-79A9C49140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6BA78-067D-4ED4-B6A0-4730663A9085}" type="presOf" srcId="{F4E10775-B26C-47A2-9B5B-B2F21171506F}" destId="{1F574F25-7CD5-49AD-A171-213238D2C2F6}" srcOrd="0" destOrd="0" presId="urn:microsoft.com/office/officeart/2005/8/layout/vList5"/>
    <dgm:cxn modelId="{02099414-85D5-4798-B0C6-5466E5E40F3A}" type="presOf" srcId="{D826C946-7827-48C2-82FA-965D062E9EEE}" destId="{396563CF-AB60-4C04-8764-ED976E4C94C0}" srcOrd="0" destOrd="0" presId="urn:microsoft.com/office/officeart/2005/8/layout/vList5"/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22FE7C44-D535-43A4-B268-ED586C891D64}" srcId="{D67684DD-681A-42B5-983E-B82454165B9E}" destId="{2E68351A-04B2-4AE4-8211-79A9C49140D6}" srcOrd="2" destOrd="0" parTransId="{CD190C83-77C8-47EA-BE10-1077D06C518B}" sibTransId="{42C1C465-3553-456F-B7D3-B4C3C7BE2982}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5E91B852-EA70-45E4-893E-B03CBE141C8E}" type="presOf" srcId="{78702311-C237-405E-911D-D460E2E44098}" destId="{49B44582-A035-4BFF-A3E5-175F8A883BFE}" srcOrd="0" destOrd="0" presId="urn:microsoft.com/office/officeart/2005/8/layout/vList5"/>
    <dgm:cxn modelId="{1306051D-23B0-469B-A837-5F6B3266E0E4}" type="presOf" srcId="{2E68351A-04B2-4AE4-8211-79A9C49140D6}" destId="{4C843721-EDBA-4A8B-AC85-EAD7EC1CC8E7}" srcOrd="0" destOrd="0" presId="urn:microsoft.com/office/officeart/2005/8/layout/vList5"/>
    <dgm:cxn modelId="{C2320052-80EE-4962-8044-1D8A23B744C3}" type="presOf" srcId="{F81B81A9-CCDD-4A84-9F21-A89E670A701B}" destId="{9D9F6286-A6B9-44DB-90D3-E05A5BD49C27}" srcOrd="0" destOrd="0" presId="urn:microsoft.com/office/officeart/2005/8/layout/vList5"/>
    <dgm:cxn modelId="{88F66D2A-BF7C-43D7-B2DB-4A371D711047}" srcId="{2E68351A-04B2-4AE4-8211-79A9C49140D6}" destId="{3C1FB996-22BF-4A94-AC41-70B54A989443}" srcOrd="0" destOrd="0" parTransId="{2EBE60CF-A7AC-4FAE-A00B-93C135C274C0}" sibTransId="{0B3845C8-E5B3-483C-90B8-FEA8E6240025}"/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0D428992-4674-4940-B4CD-76296CD1005A}" type="presOf" srcId="{3C1FB996-22BF-4A94-AC41-70B54A989443}" destId="{E9DAD899-421E-4785-B464-6F1C51A9DDB4}" srcOrd="0" destOrd="0" presId="urn:microsoft.com/office/officeart/2005/8/layout/vList5"/>
    <dgm:cxn modelId="{C1808657-36F7-4443-B66E-54F3F86E7CF7}" type="presOf" srcId="{D67684DD-681A-42B5-983E-B82454165B9E}" destId="{717CF235-DD4F-4268-ACFE-BAD24893B098}" srcOrd="0" destOrd="0" presId="urn:microsoft.com/office/officeart/2005/8/layout/vList5"/>
    <dgm:cxn modelId="{09DB39B7-6078-4934-94FF-12A7165450FD}" type="presParOf" srcId="{717CF235-DD4F-4268-ACFE-BAD24893B098}" destId="{946DDC1F-1485-4AC4-9A5C-1D5CCF90C308}" srcOrd="0" destOrd="0" presId="urn:microsoft.com/office/officeart/2005/8/layout/vList5"/>
    <dgm:cxn modelId="{7E81F394-1833-4614-BB22-1955D565E09E}" type="presParOf" srcId="{946DDC1F-1485-4AC4-9A5C-1D5CCF90C308}" destId="{9D9F6286-A6B9-44DB-90D3-E05A5BD49C27}" srcOrd="0" destOrd="0" presId="urn:microsoft.com/office/officeart/2005/8/layout/vList5"/>
    <dgm:cxn modelId="{2B39369A-EE83-4E64-BE36-DEFE5C17B2B0}" type="presParOf" srcId="{946DDC1F-1485-4AC4-9A5C-1D5CCF90C308}" destId="{1F574F25-7CD5-49AD-A171-213238D2C2F6}" srcOrd="1" destOrd="0" presId="urn:microsoft.com/office/officeart/2005/8/layout/vList5"/>
    <dgm:cxn modelId="{C93EA1D7-68D3-4B12-BD95-5974220C3472}" type="presParOf" srcId="{717CF235-DD4F-4268-ACFE-BAD24893B098}" destId="{605A6332-EA27-4248-8364-7952062DF6E0}" srcOrd="1" destOrd="0" presId="urn:microsoft.com/office/officeart/2005/8/layout/vList5"/>
    <dgm:cxn modelId="{2F1052E9-6F65-4907-A428-03784421F875}" type="presParOf" srcId="{717CF235-DD4F-4268-ACFE-BAD24893B098}" destId="{2CA40C8A-94BB-4774-B795-0BFC4F351FCC}" srcOrd="2" destOrd="0" presId="urn:microsoft.com/office/officeart/2005/8/layout/vList5"/>
    <dgm:cxn modelId="{F49F2EA2-34F8-45C5-9BC8-8660C930C8C2}" type="presParOf" srcId="{2CA40C8A-94BB-4774-B795-0BFC4F351FCC}" destId="{49B44582-A035-4BFF-A3E5-175F8A883BFE}" srcOrd="0" destOrd="0" presId="urn:microsoft.com/office/officeart/2005/8/layout/vList5"/>
    <dgm:cxn modelId="{A2AC823A-8F73-4C56-9AE1-C59510CF6EA6}" type="presParOf" srcId="{2CA40C8A-94BB-4774-B795-0BFC4F351FCC}" destId="{396563CF-AB60-4C04-8764-ED976E4C94C0}" srcOrd="1" destOrd="0" presId="urn:microsoft.com/office/officeart/2005/8/layout/vList5"/>
    <dgm:cxn modelId="{C28E343E-E762-499F-B643-F3CC73F53C5F}" type="presParOf" srcId="{717CF235-DD4F-4268-ACFE-BAD24893B098}" destId="{7F1B090B-835D-4F09-98AD-BA7F25FD8866}" srcOrd="3" destOrd="0" presId="urn:microsoft.com/office/officeart/2005/8/layout/vList5"/>
    <dgm:cxn modelId="{B1DCE2F7-8757-492C-B5BB-030043C49E27}" type="presParOf" srcId="{717CF235-DD4F-4268-ACFE-BAD24893B098}" destId="{FB066BBF-7434-408D-9717-D561CF0906E5}" srcOrd="4" destOrd="0" presId="urn:microsoft.com/office/officeart/2005/8/layout/vList5"/>
    <dgm:cxn modelId="{2FD6E2A6-539B-497F-B957-F0C8CE2FCF35}" type="presParOf" srcId="{FB066BBF-7434-408D-9717-D561CF0906E5}" destId="{4C843721-EDBA-4A8B-AC85-EAD7EC1CC8E7}" srcOrd="0" destOrd="0" presId="urn:microsoft.com/office/officeart/2005/8/layout/vList5"/>
    <dgm:cxn modelId="{69DEBA54-5E30-4314-90DD-8AF53FEB0BA1}" type="presParOf" srcId="{FB066BBF-7434-408D-9717-D561CF0906E5}" destId="{E9DAD899-421E-4785-B464-6F1C51A9DD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Enhance Economic Competitiveness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b="1" dirty="0" smtClean="0"/>
            <a:t>Improve economic competitiveness of neighborhoods</a:t>
          </a:r>
          <a:r>
            <a:rPr lang="en-US" dirty="0" smtClean="0"/>
            <a:t> by giving people reliable access to employment centers, educational opportunities, services and other basic needs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Provide more transportation Choices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b="1" dirty="0" smtClean="0"/>
            <a:t>Provide more transportation choices</a:t>
          </a:r>
          <a:r>
            <a:rPr lang="en-US" dirty="0" smtClean="0"/>
            <a:t> to decrease household transportation costs, reduce our dependence on oil, improve air quality and promote public health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7CEC60E2-CBB2-45D7-BA45-86DFA61D5A1F}">
      <dgm:prSet phldrT="[Text]"/>
      <dgm:spPr/>
      <dgm:t>
        <a:bodyPr/>
        <a:lstStyle/>
        <a:p>
          <a:r>
            <a:rPr lang="en-US" b="0" i="0" dirty="0" smtClean="0"/>
            <a:t>Coordinate and Leverage Federal Policies and Investment</a:t>
          </a:r>
          <a:endParaRPr lang="en-US" dirty="0"/>
        </a:p>
      </dgm:t>
    </dgm:pt>
    <dgm:pt modelId="{C6835292-801A-4AD7-9D4E-2AEA03A8F6CB}" type="parTrans" cxnId="{DCF2592C-6317-4D66-9C2B-F7C31C6825FA}">
      <dgm:prSet/>
      <dgm:spPr/>
      <dgm:t>
        <a:bodyPr/>
        <a:lstStyle/>
        <a:p>
          <a:endParaRPr lang="en-US"/>
        </a:p>
      </dgm:t>
    </dgm:pt>
    <dgm:pt modelId="{E77DECEF-64CA-4F03-B1E3-AFCEBBA79A7C}" type="sibTrans" cxnId="{DCF2592C-6317-4D66-9C2B-F7C31C6825FA}">
      <dgm:prSet/>
      <dgm:spPr/>
      <dgm:t>
        <a:bodyPr/>
        <a:lstStyle/>
        <a:p>
          <a:endParaRPr lang="en-US"/>
        </a:p>
      </dgm:t>
    </dgm:pt>
    <dgm:pt modelId="{BAF254A1-28A6-45C1-9C11-C8DE2B38C634}">
      <dgm:prSet phldrT="[Text]"/>
      <dgm:spPr/>
      <dgm:t>
        <a:bodyPr/>
        <a:lstStyle/>
        <a:p>
          <a:r>
            <a:rPr lang="en-US" b="1" dirty="0" smtClean="0"/>
            <a:t>Align federal policies and funding</a:t>
          </a:r>
          <a:r>
            <a:rPr lang="en-US" dirty="0" smtClean="0"/>
            <a:t> to remove barriers to collaboration, leverage funding and increase the effectiveness of programs to plan for future growth.</a:t>
          </a:r>
          <a:endParaRPr lang="en-US" dirty="0"/>
        </a:p>
      </dgm:t>
    </dgm:pt>
    <dgm:pt modelId="{07FFD4BE-8EB8-4923-9A1C-D6FEE23F108C}" type="parTrans" cxnId="{4DBC2C1F-54B8-4E81-97C5-25A1E4383D6D}">
      <dgm:prSet/>
      <dgm:spPr/>
      <dgm:t>
        <a:bodyPr/>
        <a:lstStyle/>
        <a:p>
          <a:endParaRPr lang="en-US"/>
        </a:p>
      </dgm:t>
    </dgm:pt>
    <dgm:pt modelId="{3FD07F4C-A292-4C41-B723-EAE3033B162D}" type="sibTrans" cxnId="{4DBC2C1F-54B8-4E81-97C5-25A1E4383D6D}">
      <dgm:prSet/>
      <dgm:spPr/>
      <dgm:t>
        <a:bodyPr/>
        <a:lstStyle/>
        <a:p>
          <a:endParaRPr lang="en-US"/>
        </a:p>
      </dgm:t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90B-835D-4F09-98AD-BA7F25FD8866}" type="pres">
      <dgm:prSet presAssocID="{AF922365-37CE-4B18-8254-CB30089EEA2A}" presName="sp" presStyleCnt="0"/>
      <dgm:spPr/>
    </dgm:pt>
    <dgm:pt modelId="{470923E9-7D36-47D6-95F8-48CD73EBEBF5}" type="pres">
      <dgm:prSet presAssocID="{7CEC60E2-CBB2-45D7-BA45-86DFA61D5A1F}" presName="linNode" presStyleCnt="0"/>
      <dgm:spPr/>
    </dgm:pt>
    <dgm:pt modelId="{4275A951-8192-4806-973E-22B17958E6DC}" type="pres">
      <dgm:prSet presAssocID="{7CEC60E2-CBB2-45D7-BA45-86DFA61D5A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6422-3866-4C93-973B-F93ACAB1CE7B}" type="pres">
      <dgm:prSet presAssocID="{7CEC60E2-CBB2-45D7-BA45-86DFA61D5A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641CD-D2C8-41B3-9C38-382949C6C0AC}" type="presOf" srcId="{7CEC60E2-CBB2-45D7-BA45-86DFA61D5A1F}" destId="{4275A951-8192-4806-973E-22B17958E6DC}" srcOrd="0" destOrd="0" presId="urn:microsoft.com/office/officeart/2005/8/layout/vList5"/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47FAF3EA-A199-4095-BA5C-F30D25E3AE9B}" type="presOf" srcId="{F4E10775-B26C-47A2-9B5B-B2F21171506F}" destId="{1F574F25-7CD5-49AD-A171-213238D2C2F6}" srcOrd="0" destOrd="0" presId="urn:microsoft.com/office/officeart/2005/8/layout/vList5"/>
    <dgm:cxn modelId="{D992C763-65EB-40C9-942B-57E87C9786EA}" type="presOf" srcId="{D67684DD-681A-42B5-983E-B82454165B9E}" destId="{717CF235-DD4F-4268-ACFE-BAD24893B098}" srcOrd="0" destOrd="0" presId="urn:microsoft.com/office/officeart/2005/8/layout/vList5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9ACEC80A-9FE9-4F00-AE29-A137D0CAA480}" type="presOf" srcId="{F81B81A9-CCDD-4A84-9F21-A89E670A701B}" destId="{9D9F6286-A6B9-44DB-90D3-E05A5BD49C27}" srcOrd="0" destOrd="0" presId="urn:microsoft.com/office/officeart/2005/8/layout/vList5"/>
    <dgm:cxn modelId="{E9EC2C7C-75D3-483F-BAC1-DAE6FAF3DF6E}" type="presOf" srcId="{78702311-C237-405E-911D-D460E2E44098}" destId="{49B44582-A035-4BFF-A3E5-175F8A883BFE}" srcOrd="0" destOrd="0" presId="urn:microsoft.com/office/officeart/2005/8/layout/vList5"/>
    <dgm:cxn modelId="{DCF2592C-6317-4D66-9C2B-F7C31C6825FA}" srcId="{D67684DD-681A-42B5-983E-B82454165B9E}" destId="{7CEC60E2-CBB2-45D7-BA45-86DFA61D5A1F}" srcOrd="2" destOrd="0" parTransId="{C6835292-801A-4AD7-9D4E-2AEA03A8F6CB}" sibTransId="{E77DECEF-64CA-4F03-B1E3-AFCEBBA79A7C}"/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8238A912-E484-44E5-9ADE-287645DB2802}" type="presOf" srcId="{D826C946-7827-48C2-82FA-965D062E9EEE}" destId="{396563CF-AB60-4C04-8764-ED976E4C94C0}" srcOrd="0" destOrd="0" presId="urn:microsoft.com/office/officeart/2005/8/layout/vList5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4DBC2C1F-54B8-4E81-97C5-25A1E4383D6D}" srcId="{7CEC60E2-CBB2-45D7-BA45-86DFA61D5A1F}" destId="{BAF254A1-28A6-45C1-9C11-C8DE2B38C634}" srcOrd="0" destOrd="0" parTransId="{07FFD4BE-8EB8-4923-9A1C-D6FEE23F108C}" sibTransId="{3FD07F4C-A292-4C41-B723-EAE3033B162D}"/>
    <dgm:cxn modelId="{863EEF8A-1BF8-499E-B86B-F29EBEEEB95D}" type="presOf" srcId="{BAF254A1-28A6-45C1-9C11-C8DE2B38C634}" destId="{C8376422-3866-4C93-973B-F93ACAB1CE7B}" srcOrd="0" destOrd="0" presId="urn:microsoft.com/office/officeart/2005/8/layout/vList5"/>
    <dgm:cxn modelId="{32C77CA4-BE0C-4B44-8D0C-CB68C98B4215}" type="presParOf" srcId="{717CF235-DD4F-4268-ACFE-BAD24893B098}" destId="{946DDC1F-1485-4AC4-9A5C-1D5CCF90C308}" srcOrd="0" destOrd="0" presId="urn:microsoft.com/office/officeart/2005/8/layout/vList5"/>
    <dgm:cxn modelId="{61810124-A86C-4603-8475-D3F137F59780}" type="presParOf" srcId="{946DDC1F-1485-4AC4-9A5C-1D5CCF90C308}" destId="{9D9F6286-A6B9-44DB-90D3-E05A5BD49C27}" srcOrd="0" destOrd="0" presId="urn:microsoft.com/office/officeart/2005/8/layout/vList5"/>
    <dgm:cxn modelId="{EE86CFCF-14E2-480B-8FC1-28B322DF8187}" type="presParOf" srcId="{946DDC1F-1485-4AC4-9A5C-1D5CCF90C308}" destId="{1F574F25-7CD5-49AD-A171-213238D2C2F6}" srcOrd="1" destOrd="0" presId="urn:microsoft.com/office/officeart/2005/8/layout/vList5"/>
    <dgm:cxn modelId="{36C5F17A-9351-40A1-AE57-8F68A0E54D1D}" type="presParOf" srcId="{717CF235-DD4F-4268-ACFE-BAD24893B098}" destId="{605A6332-EA27-4248-8364-7952062DF6E0}" srcOrd="1" destOrd="0" presId="urn:microsoft.com/office/officeart/2005/8/layout/vList5"/>
    <dgm:cxn modelId="{DF50CC93-4F72-40BA-B766-FB309825B706}" type="presParOf" srcId="{717CF235-DD4F-4268-ACFE-BAD24893B098}" destId="{2CA40C8A-94BB-4774-B795-0BFC4F351FCC}" srcOrd="2" destOrd="0" presId="urn:microsoft.com/office/officeart/2005/8/layout/vList5"/>
    <dgm:cxn modelId="{EBD111A0-F556-41CC-B1E0-FADBF20587BB}" type="presParOf" srcId="{2CA40C8A-94BB-4774-B795-0BFC4F351FCC}" destId="{49B44582-A035-4BFF-A3E5-175F8A883BFE}" srcOrd="0" destOrd="0" presId="urn:microsoft.com/office/officeart/2005/8/layout/vList5"/>
    <dgm:cxn modelId="{0BECA346-F052-4E98-B0C2-CC6D1D07114B}" type="presParOf" srcId="{2CA40C8A-94BB-4774-B795-0BFC4F351FCC}" destId="{396563CF-AB60-4C04-8764-ED976E4C94C0}" srcOrd="1" destOrd="0" presId="urn:microsoft.com/office/officeart/2005/8/layout/vList5"/>
    <dgm:cxn modelId="{B5B4C4CB-7C3A-4F53-A0F9-B6203977512E}" type="presParOf" srcId="{717CF235-DD4F-4268-ACFE-BAD24893B098}" destId="{7F1B090B-835D-4F09-98AD-BA7F25FD8866}" srcOrd="3" destOrd="0" presId="urn:microsoft.com/office/officeart/2005/8/layout/vList5"/>
    <dgm:cxn modelId="{5F37F937-3A99-4B02-B4C5-06848B2C587A}" type="presParOf" srcId="{717CF235-DD4F-4268-ACFE-BAD24893B098}" destId="{470923E9-7D36-47D6-95F8-48CD73EBEBF5}" srcOrd="4" destOrd="0" presId="urn:microsoft.com/office/officeart/2005/8/layout/vList5"/>
    <dgm:cxn modelId="{846139B3-DA89-4C83-B086-11D318D7C3EA}" type="presParOf" srcId="{470923E9-7D36-47D6-95F8-48CD73EBEBF5}" destId="{4275A951-8192-4806-973E-22B17958E6DC}" srcOrd="0" destOrd="0" presId="urn:microsoft.com/office/officeart/2005/8/layout/vList5"/>
    <dgm:cxn modelId="{A64ECF56-E3B4-4659-A669-1284679E28FC}" type="presParOf" srcId="{470923E9-7D36-47D6-95F8-48CD73EBEBF5}" destId="{C8376422-3866-4C93-973B-F93ACAB1CE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Support Existing Communities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dirty="0" smtClean="0"/>
            <a:t>Percent of Pedestrian Generating Business and Population Served by Transit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Value Communities and Neighborhoods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dirty="0" smtClean="0"/>
            <a:t>Intersection Density at Transit Stops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2E68351A-04B2-4AE4-8211-79A9C49140D6}">
      <dgm:prSet phldrT="[Text]"/>
      <dgm:spPr/>
      <dgm:t>
        <a:bodyPr/>
        <a:lstStyle/>
        <a:p>
          <a:r>
            <a:rPr lang="en-US" dirty="0" smtClean="0"/>
            <a:t>Promote Equitable and Affordable Housing</a:t>
          </a:r>
          <a:endParaRPr lang="en-US" dirty="0"/>
        </a:p>
      </dgm:t>
    </dgm:pt>
    <dgm:pt modelId="{CD190C83-77C8-47EA-BE10-1077D06C518B}" type="parTrans" cxnId="{22FE7C44-D535-43A4-B268-ED586C891D64}">
      <dgm:prSet/>
      <dgm:spPr/>
      <dgm:t>
        <a:bodyPr/>
        <a:lstStyle/>
        <a:p>
          <a:endParaRPr lang="en-US"/>
        </a:p>
      </dgm:t>
    </dgm:pt>
    <dgm:pt modelId="{42C1C465-3553-456F-B7D3-B4C3C7BE2982}" type="sibTrans" cxnId="{22FE7C44-D535-43A4-B268-ED586C891D64}">
      <dgm:prSet/>
      <dgm:spPr/>
      <dgm:t>
        <a:bodyPr/>
        <a:lstStyle/>
        <a:p>
          <a:endParaRPr lang="en-US"/>
        </a:p>
      </dgm:t>
    </dgm:pt>
    <dgm:pt modelId="{3C1FB996-22BF-4A94-AC41-70B54A989443}">
      <dgm:prSet phldrT="[Text]"/>
      <dgm:spPr/>
      <dgm:t>
        <a:bodyPr/>
        <a:lstStyle/>
        <a:p>
          <a:r>
            <a:rPr lang="en-US" dirty="0" smtClean="0"/>
            <a:t>Percent of Multi-Unit Housing Served by Transit</a:t>
          </a:r>
          <a:endParaRPr lang="en-US" dirty="0"/>
        </a:p>
      </dgm:t>
    </dgm:pt>
    <dgm:pt modelId="{2EBE60CF-A7AC-4FAE-A00B-93C135C274C0}" type="parTrans" cxnId="{88F66D2A-BF7C-43D7-B2DB-4A371D711047}">
      <dgm:prSet/>
      <dgm:spPr/>
      <dgm:t>
        <a:bodyPr/>
        <a:lstStyle/>
        <a:p>
          <a:endParaRPr lang="en-US"/>
        </a:p>
      </dgm:t>
    </dgm:pt>
    <dgm:pt modelId="{0B3845C8-E5B3-483C-90B8-FEA8E6240025}" type="sibTrans" cxnId="{88F66D2A-BF7C-43D7-B2DB-4A371D711047}">
      <dgm:prSet/>
      <dgm:spPr/>
      <dgm:t>
        <a:bodyPr/>
        <a:lstStyle/>
        <a:p>
          <a:endParaRPr lang="en-US"/>
        </a:p>
      </dgm:t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90B-835D-4F09-98AD-BA7F25FD8866}" type="pres">
      <dgm:prSet presAssocID="{AF922365-37CE-4B18-8254-CB30089EEA2A}" presName="sp" presStyleCnt="0"/>
      <dgm:spPr/>
    </dgm:pt>
    <dgm:pt modelId="{FB066BBF-7434-408D-9717-D561CF0906E5}" type="pres">
      <dgm:prSet presAssocID="{2E68351A-04B2-4AE4-8211-79A9C49140D6}" presName="linNode" presStyleCnt="0"/>
      <dgm:spPr/>
    </dgm:pt>
    <dgm:pt modelId="{4C843721-EDBA-4A8B-AC85-EAD7EC1CC8E7}" type="pres">
      <dgm:prSet presAssocID="{2E68351A-04B2-4AE4-8211-79A9C49140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AD899-421E-4785-B464-6F1C51A9DDB4}" type="pres">
      <dgm:prSet presAssocID="{2E68351A-04B2-4AE4-8211-79A9C49140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22FE7C44-D535-43A4-B268-ED586C891D64}" srcId="{D67684DD-681A-42B5-983E-B82454165B9E}" destId="{2E68351A-04B2-4AE4-8211-79A9C49140D6}" srcOrd="2" destOrd="0" parTransId="{CD190C83-77C8-47EA-BE10-1077D06C518B}" sibTransId="{42C1C465-3553-456F-B7D3-B4C3C7BE2982}"/>
    <dgm:cxn modelId="{71F1D675-9F97-49A4-89B6-D8CF7FA25C04}" type="presOf" srcId="{D67684DD-681A-42B5-983E-B82454165B9E}" destId="{717CF235-DD4F-4268-ACFE-BAD24893B098}" srcOrd="0" destOrd="0" presId="urn:microsoft.com/office/officeart/2005/8/layout/vList5"/>
    <dgm:cxn modelId="{5C9276B6-08ED-4CC8-ADD3-1DDA154CB2D8}" type="presOf" srcId="{F81B81A9-CCDD-4A84-9F21-A89E670A701B}" destId="{9D9F6286-A6B9-44DB-90D3-E05A5BD49C27}" srcOrd="0" destOrd="0" presId="urn:microsoft.com/office/officeart/2005/8/layout/vList5"/>
    <dgm:cxn modelId="{C138264B-B7C3-41B7-B5CC-37170D1C53AB}" type="presOf" srcId="{D826C946-7827-48C2-82FA-965D062E9EEE}" destId="{396563CF-AB60-4C04-8764-ED976E4C94C0}" srcOrd="0" destOrd="0" presId="urn:microsoft.com/office/officeart/2005/8/layout/vList5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3E94624C-64EC-4734-A554-1A104216B530}" type="presOf" srcId="{F4E10775-B26C-47A2-9B5B-B2F21171506F}" destId="{1F574F25-7CD5-49AD-A171-213238D2C2F6}" srcOrd="0" destOrd="0" presId="urn:microsoft.com/office/officeart/2005/8/layout/vList5"/>
    <dgm:cxn modelId="{88F66D2A-BF7C-43D7-B2DB-4A371D711047}" srcId="{2E68351A-04B2-4AE4-8211-79A9C49140D6}" destId="{3C1FB996-22BF-4A94-AC41-70B54A989443}" srcOrd="0" destOrd="0" parTransId="{2EBE60CF-A7AC-4FAE-A00B-93C135C274C0}" sibTransId="{0B3845C8-E5B3-483C-90B8-FEA8E6240025}"/>
    <dgm:cxn modelId="{34700908-B2AB-4FA4-B136-EFE39F638050}" type="presOf" srcId="{3C1FB996-22BF-4A94-AC41-70B54A989443}" destId="{E9DAD899-421E-4785-B464-6F1C51A9DDB4}" srcOrd="0" destOrd="0" presId="urn:microsoft.com/office/officeart/2005/8/layout/vList5"/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6A5072E2-BE3E-4ECA-8F9F-E8AC1977D9CF}" type="presOf" srcId="{78702311-C237-405E-911D-D460E2E44098}" destId="{49B44582-A035-4BFF-A3E5-175F8A883BFE}" srcOrd="0" destOrd="0" presId="urn:microsoft.com/office/officeart/2005/8/layout/vList5"/>
    <dgm:cxn modelId="{84FBB8EA-1DB7-493B-9C28-8615603D0D02}" type="presOf" srcId="{2E68351A-04B2-4AE4-8211-79A9C49140D6}" destId="{4C843721-EDBA-4A8B-AC85-EAD7EC1CC8E7}" srcOrd="0" destOrd="0" presId="urn:microsoft.com/office/officeart/2005/8/layout/vList5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59753E2D-5F9D-4714-AC99-A99082640ED5}" type="presParOf" srcId="{717CF235-DD4F-4268-ACFE-BAD24893B098}" destId="{946DDC1F-1485-4AC4-9A5C-1D5CCF90C308}" srcOrd="0" destOrd="0" presId="urn:microsoft.com/office/officeart/2005/8/layout/vList5"/>
    <dgm:cxn modelId="{7090CA88-5CDB-4DBB-B1C4-39D8F96C37AB}" type="presParOf" srcId="{946DDC1F-1485-4AC4-9A5C-1D5CCF90C308}" destId="{9D9F6286-A6B9-44DB-90D3-E05A5BD49C27}" srcOrd="0" destOrd="0" presId="urn:microsoft.com/office/officeart/2005/8/layout/vList5"/>
    <dgm:cxn modelId="{F3096534-9A03-4616-93D0-7E128913B328}" type="presParOf" srcId="{946DDC1F-1485-4AC4-9A5C-1D5CCF90C308}" destId="{1F574F25-7CD5-49AD-A171-213238D2C2F6}" srcOrd="1" destOrd="0" presId="urn:microsoft.com/office/officeart/2005/8/layout/vList5"/>
    <dgm:cxn modelId="{DE565A29-AE47-462A-8EC1-71E79E032298}" type="presParOf" srcId="{717CF235-DD4F-4268-ACFE-BAD24893B098}" destId="{605A6332-EA27-4248-8364-7952062DF6E0}" srcOrd="1" destOrd="0" presId="urn:microsoft.com/office/officeart/2005/8/layout/vList5"/>
    <dgm:cxn modelId="{849577D3-D58C-4D87-8A85-4392A9A8F3D5}" type="presParOf" srcId="{717CF235-DD4F-4268-ACFE-BAD24893B098}" destId="{2CA40C8A-94BB-4774-B795-0BFC4F351FCC}" srcOrd="2" destOrd="0" presId="urn:microsoft.com/office/officeart/2005/8/layout/vList5"/>
    <dgm:cxn modelId="{78A5B583-573A-46A3-B278-5FA0A9DB6445}" type="presParOf" srcId="{2CA40C8A-94BB-4774-B795-0BFC4F351FCC}" destId="{49B44582-A035-4BFF-A3E5-175F8A883BFE}" srcOrd="0" destOrd="0" presId="urn:microsoft.com/office/officeart/2005/8/layout/vList5"/>
    <dgm:cxn modelId="{9F89F849-FBFF-458B-9C46-E06F1AAD694C}" type="presParOf" srcId="{2CA40C8A-94BB-4774-B795-0BFC4F351FCC}" destId="{396563CF-AB60-4C04-8764-ED976E4C94C0}" srcOrd="1" destOrd="0" presId="urn:microsoft.com/office/officeart/2005/8/layout/vList5"/>
    <dgm:cxn modelId="{50B20737-AB51-47D6-A2D2-A6409DC3DB0A}" type="presParOf" srcId="{717CF235-DD4F-4268-ACFE-BAD24893B098}" destId="{7F1B090B-835D-4F09-98AD-BA7F25FD8866}" srcOrd="3" destOrd="0" presId="urn:microsoft.com/office/officeart/2005/8/layout/vList5"/>
    <dgm:cxn modelId="{FA8C64F6-910B-4708-9B0C-AD37594E9AF8}" type="presParOf" srcId="{717CF235-DD4F-4268-ACFE-BAD24893B098}" destId="{FB066BBF-7434-408D-9717-D561CF0906E5}" srcOrd="4" destOrd="0" presId="urn:microsoft.com/office/officeart/2005/8/layout/vList5"/>
    <dgm:cxn modelId="{C24E7941-88EF-48A3-90DE-292D9110C0CF}" type="presParOf" srcId="{FB066BBF-7434-408D-9717-D561CF0906E5}" destId="{4C843721-EDBA-4A8B-AC85-EAD7EC1CC8E7}" srcOrd="0" destOrd="0" presId="urn:microsoft.com/office/officeart/2005/8/layout/vList5"/>
    <dgm:cxn modelId="{D1673265-B032-48FD-91A8-F4653301AA84}" type="presParOf" srcId="{FB066BBF-7434-408D-9717-D561CF0906E5}" destId="{E9DAD899-421E-4785-B464-6F1C51A9DD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Enhance Economic Competitiveness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dirty="0" smtClean="0"/>
            <a:t>Percent of Employment Serviced by Transit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Provide more transportation Choices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dirty="0" smtClean="0"/>
            <a:t>Transit Frequency, the number of times serviced by transit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1984A3B9-0D7D-4123-8441-75E78548AFAD}" type="presOf" srcId="{D67684DD-681A-42B5-983E-B82454165B9E}" destId="{717CF235-DD4F-4268-ACFE-BAD24893B098}" srcOrd="0" destOrd="0" presId="urn:microsoft.com/office/officeart/2005/8/layout/vList5"/>
    <dgm:cxn modelId="{341CCB44-A4F7-4B7D-9AF8-0A4260D6BD1E}" type="presOf" srcId="{78702311-C237-405E-911D-D460E2E44098}" destId="{49B44582-A035-4BFF-A3E5-175F8A883BFE}" srcOrd="0" destOrd="0" presId="urn:microsoft.com/office/officeart/2005/8/layout/vList5"/>
    <dgm:cxn modelId="{878A4E6C-7A0E-4F93-A4F8-9F6BAF0CAAFE}" type="presOf" srcId="{F4E10775-B26C-47A2-9B5B-B2F21171506F}" destId="{1F574F25-7CD5-49AD-A171-213238D2C2F6}" srcOrd="0" destOrd="0" presId="urn:microsoft.com/office/officeart/2005/8/layout/vList5"/>
    <dgm:cxn modelId="{57960E68-8D88-49EB-BA13-00A942F7CA8B}" type="presOf" srcId="{D826C946-7827-48C2-82FA-965D062E9EEE}" destId="{396563CF-AB60-4C04-8764-ED976E4C94C0}" srcOrd="0" destOrd="0" presId="urn:microsoft.com/office/officeart/2005/8/layout/vList5"/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32554BAF-08FF-4F59-A492-634201155748}" type="presOf" srcId="{F81B81A9-CCDD-4A84-9F21-A89E670A701B}" destId="{9D9F6286-A6B9-44DB-90D3-E05A5BD49C27}" srcOrd="0" destOrd="0" presId="urn:microsoft.com/office/officeart/2005/8/layout/vList5"/>
    <dgm:cxn modelId="{FF0BE208-FC74-4E73-ACAE-798B4CDB791C}" type="presParOf" srcId="{717CF235-DD4F-4268-ACFE-BAD24893B098}" destId="{946DDC1F-1485-4AC4-9A5C-1D5CCF90C308}" srcOrd="0" destOrd="0" presId="urn:microsoft.com/office/officeart/2005/8/layout/vList5"/>
    <dgm:cxn modelId="{10144010-5F5B-4E8B-BF0C-648FE61B7B22}" type="presParOf" srcId="{946DDC1F-1485-4AC4-9A5C-1D5CCF90C308}" destId="{9D9F6286-A6B9-44DB-90D3-E05A5BD49C27}" srcOrd="0" destOrd="0" presId="urn:microsoft.com/office/officeart/2005/8/layout/vList5"/>
    <dgm:cxn modelId="{B2007C1B-489E-408F-A477-5C4E7C83A8CD}" type="presParOf" srcId="{946DDC1F-1485-4AC4-9A5C-1D5CCF90C308}" destId="{1F574F25-7CD5-49AD-A171-213238D2C2F6}" srcOrd="1" destOrd="0" presId="urn:microsoft.com/office/officeart/2005/8/layout/vList5"/>
    <dgm:cxn modelId="{8AFACC09-A104-4C52-B39C-EDCD91C31AF8}" type="presParOf" srcId="{717CF235-DD4F-4268-ACFE-BAD24893B098}" destId="{605A6332-EA27-4248-8364-7952062DF6E0}" srcOrd="1" destOrd="0" presId="urn:microsoft.com/office/officeart/2005/8/layout/vList5"/>
    <dgm:cxn modelId="{2ACA1A3C-1675-4D4F-ACAD-ADE268276B85}" type="presParOf" srcId="{717CF235-DD4F-4268-ACFE-BAD24893B098}" destId="{2CA40C8A-94BB-4774-B795-0BFC4F351FCC}" srcOrd="2" destOrd="0" presId="urn:microsoft.com/office/officeart/2005/8/layout/vList5"/>
    <dgm:cxn modelId="{07D17A53-E2B1-4778-9FA4-6A001AF60D8D}" type="presParOf" srcId="{2CA40C8A-94BB-4774-B795-0BFC4F351FCC}" destId="{49B44582-A035-4BFF-A3E5-175F8A883BFE}" srcOrd="0" destOrd="0" presId="urn:microsoft.com/office/officeart/2005/8/layout/vList5"/>
    <dgm:cxn modelId="{E424E20D-4B5E-4B3B-89D4-88671646077A}" type="presParOf" srcId="{2CA40C8A-94BB-4774-B795-0BFC4F351FCC}" destId="{396563CF-AB60-4C04-8764-ED976E4C94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Support Existing Communities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dirty="0" smtClean="0"/>
            <a:t>Unlinked Passenger Trips Per Rural Developed Land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Value Communities and Neighborhoods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dirty="0" smtClean="0"/>
            <a:t>Annual Unlinked Passenger Trips per Transit Needs Population 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2E68351A-04B2-4AE4-8211-79A9C49140D6}">
      <dgm:prSet phldrT="[Text]"/>
      <dgm:spPr/>
      <dgm:t>
        <a:bodyPr/>
        <a:lstStyle/>
        <a:p>
          <a:r>
            <a:rPr lang="en-US" dirty="0" smtClean="0"/>
            <a:t>Promote Equitable and Affordable Housing</a:t>
          </a:r>
          <a:endParaRPr lang="en-US" dirty="0"/>
        </a:p>
      </dgm:t>
    </dgm:pt>
    <dgm:pt modelId="{CD190C83-77C8-47EA-BE10-1077D06C518B}" type="parTrans" cxnId="{22FE7C44-D535-43A4-B268-ED586C891D64}">
      <dgm:prSet/>
      <dgm:spPr/>
      <dgm:t>
        <a:bodyPr/>
        <a:lstStyle/>
        <a:p>
          <a:endParaRPr lang="en-US"/>
        </a:p>
      </dgm:t>
    </dgm:pt>
    <dgm:pt modelId="{42C1C465-3553-456F-B7D3-B4C3C7BE2982}" type="sibTrans" cxnId="{22FE7C44-D535-43A4-B268-ED586C891D64}">
      <dgm:prSet/>
      <dgm:spPr/>
      <dgm:t>
        <a:bodyPr/>
        <a:lstStyle/>
        <a:p>
          <a:endParaRPr lang="en-US"/>
        </a:p>
      </dgm:t>
    </dgm:pt>
    <dgm:pt modelId="{3C1FB996-22BF-4A94-AC41-70B54A989443}">
      <dgm:prSet phldrT="[Text]"/>
      <dgm:spPr/>
      <dgm:t>
        <a:bodyPr/>
        <a:lstStyle/>
        <a:p>
          <a:r>
            <a:rPr lang="en-US" dirty="0" smtClean="0"/>
            <a:t>Percent of Household Income Not Spent on Transportation</a:t>
          </a:r>
          <a:endParaRPr lang="en-US" dirty="0"/>
        </a:p>
      </dgm:t>
    </dgm:pt>
    <dgm:pt modelId="{2EBE60CF-A7AC-4FAE-A00B-93C135C274C0}" type="parTrans" cxnId="{88F66D2A-BF7C-43D7-B2DB-4A371D711047}">
      <dgm:prSet/>
      <dgm:spPr/>
      <dgm:t>
        <a:bodyPr/>
        <a:lstStyle/>
        <a:p>
          <a:endParaRPr lang="en-US"/>
        </a:p>
      </dgm:t>
    </dgm:pt>
    <dgm:pt modelId="{0B3845C8-E5B3-483C-90B8-FEA8E6240025}" type="sibTrans" cxnId="{88F66D2A-BF7C-43D7-B2DB-4A371D711047}">
      <dgm:prSet/>
      <dgm:spPr/>
      <dgm:t>
        <a:bodyPr/>
        <a:lstStyle/>
        <a:p>
          <a:endParaRPr lang="en-US"/>
        </a:p>
      </dgm:t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90B-835D-4F09-98AD-BA7F25FD8866}" type="pres">
      <dgm:prSet presAssocID="{AF922365-37CE-4B18-8254-CB30089EEA2A}" presName="sp" presStyleCnt="0"/>
      <dgm:spPr/>
    </dgm:pt>
    <dgm:pt modelId="{FB066BBF-7434-408D-9717-D561CF0906E5}" type="pres">
      <dgm:prSet presAssocID="{2E68351A-04B2-4AE4-8211-79A9C49140D6}" presName="linNode" presStyleCnt="0"/>
      <dgm:spPr/>
    </dgm:pt>
    <dgm:pt modelId="{4C843721-EDBA-4A8B-AC85-EAD7EC1CC8E7}" type="pres">
      <dgm:prSet presAssocID="{2E68351A-04B2-4AE4-8211-79A9C49140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AD899-421E-4785-B464-6F1C51A9DDB4}" type="pres">
      <dgm:prSet presAssocID="{2E68351A-04B2-4AE4-8211-79A9C49140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22FE7C44-D535-43A4-B268-ED586C891D64}" srcId="{D67684DD-681A-42B5-983E-B82454165B9E}" destId="{2E68351A-04B2-4AE4-8211-79A9C49140D6}" srcOrd="2" destOrd="0" parTransId="{CD190C83-77C8-47EA-BE10-1077D06C518B}" sibTransId="{42C1C465-3553-456F-B7D3-B4C3C7BE2982}"/>
    <dgm:cxn modelId="{23D6E7EB-3C2C-4934-9920-477F47747960}" type="presOf" srcId="{F4E10775-B26C-47A2-9B5B-B2F21171506F}" destId="{1F574F25-7CD5-49AD-A171-213238D2C2F6}" srcOrd="0" destOrd="0" presId="urn:microsoft.com/office/officeart/2005/8/layout/vList5"/>
    <dgm:cxn modelId="{05E10899-D35E-41A3-BEE8-25C56875DB97}" type="presOf" srcId="{D67684DD-681A-42B5-983E-B82454165B9E}" destId="{717CF235-DD4F-4268-ACFE-BAD24893B098}" srcOrd="0" destOrd="0" presId="urn:microsoft.com/office/officeart/2005/8/layout/vList5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88F66D2A-BF7C-43D7-B2DB-4A371D711047}" srcId="{2E68351A-04B2-4AE4-8211-79A9C49140D6}" destId="{3C1FB996-22BF-4A94-AC41-70B54A989443}" srcOrd="0" destOrd="0" parTransId="{2EBE60CF-A7AC-4FAE-A00B-93C135C274C0}" sibTransId="{0B3845C8-E5B3-483C-90B8-FEA8E6240025}"/>
    <dgm:cxn modelId="{125175A1-4789-4C28-9B0F-4008437BD9CA}" type="presOf" srcId="{2E68351A-04B2-4AE4-8211-79A9C49140D6}" destId="{4C843721-EDBA-4A8B-AC85-EAD7EC1CC8E7}" srcOrd="0" destOrd="0" presId="urn:microsoft.com/office/officeart/2005/8/layout/vList5"/>
    <dgm:cxn modelId="{0F2191AD-C28B-4C69-B3C5-B0E032F9A6E2}" type="presOf" srcId="{3C1FB996-22BF-4A94-AC41-70B54A989443}" destId="{E9DAD899-421E-4785-B464-6F1C51A9DDB4}" srcOrd="0" destOrd="0" presId="urn:microsoft.com/office/officeart/2005/8/layout/vList5"/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088D8A92-4485-4788-902B-7A604B09CDC3}" type="presOf" srcId="{F81B81A9-CCDD-4A84-9F21-A89E670A701B}" destId="{9D9F6286-A6B9-44DB-90D3-E05A5BD49C27}" srcOrd="0" destOrd="0" presId="urn:microsoft.com/office/officeart/2005/8/layout/vList5"/>
    <dgm:cxn modelId="{2BCFE1CF-60A8-4A17-BA57-5FB0DD5257F4}" type="presOf" srcId="{D826C946-7827-48C2-82FA-965D062E9EEE}" destId="{396563CF-AB60-4C04-8764-ED976E4C94C0}" srcOrd="0" destOrd="0" presId="urn:microsoft.com/office/officeart/2005/8/layout/vList5"/>
    <dgm:cxn modelId="{2F204DAC-049B-4A9F-9CD9-8A1048CCB7FC}" type="presOf" srcId="{78702311-C237-405E-911D-D460E2E44098}" destId="{49B44582-A035-4BFF-A3E5-175F8A883BFE}" srcOrd="0" destOrd="0" presId="urn:microsoft.com/office/officeart/2005/8/layout/vList5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B483E512-CA4C-4C02-81CF-6D9DB4960C38}" type="presParOf" srcId="{717CF235-DD4F-4268-ACFE-BAD24893B098}" destId="{946DDC1F-1485-4AC4-9A5C-1D5CCF90C308}" srcOrd="0" destOrd="0" presId="urn:microsoft.com/office/officeart/2005/8/layout/vList5"/>
    <dgm:cxn modelId="{5ECBF3DF-A3A3-4ECE-AD5A-A0275B87A3A9}" type="presParOf" srcId="{946DDC1F-1485-4AC4-9A5C-1D5CCF90C308}" destId="{9D9F6286-A6B9-44DB-90D3-E05A5BD49C27}" srcOrd="0" destOrd="0" presId="urn:microsoft.com/office/officeart/2005/8/layout/vList5"/>
    <dgm:cxn modelId="{064339D2-E95D-4BE3-BF88-78E356891554}" type="presParOf" srcId="{946DDC1F-1485-4AC4-9A5C-1D5CCF90C308}" destId="{1F574F25-7CD5-49AD-A171-213238D2C2F6}" srcOrd="1" destOrd="0" presId="urn:microsoft.com/office/officeart/2005/8/layout/vList5"/>
    <dgm:cxn modelId="{01E3491C-A8B4-4F84-98A4-0A943ED22814}" type="presParOf" srcId="{717CF235-DD4F-4268-ACFE-BAD24893B098}" destId="{605A6332-EA27-4248-8364-7952062DF6E0}" srcOrd="1" destOrd="0" presId="urn:microsoft.com/office/officeart/2005/8/layout/vList5"/>
    <dgm:cxn modelId="{A031EA25-35DE-4C52-8779-231010A6B08E}" type="presParOf" srcId="{717CF235-DD4F-4268-ACFE-BAD24893B098}" destId="{2CA40C8A-94BB-4774-B795-0BFC4F351FCC}" srcOrd="2" destOrd="0" presId="urn:microsoft.com/office/officeart/2005/8/layout/vList5"/>
    <dgm:cxn modelId="{2198F99A-6DF6-4731-9F97-DEDE828FF632}" type="presParOf" srcId="{2CA40C8A-94BB-4774-B795-0BFC4F351FCC}" destId="{49B44582-A035-4BFF-A3E5-175F8A883BFE}" srcOrd="0" destOrd="0" presId="urn:microsoft.com/office/officeart/2005/8/layout/vList5"/>
    <dgm:cxn modelId="{8E718466-B23A-49BB-AFDD-32B2691F56DC}" type="presParOf" srcId="{2CA40C8A-94BB-4774-B795-0BFC4F351FCC}" destId="{396563CF-AB60-4C04-8764-ED976E4C94C0}" srcOrd="1" destOrd="0" presId="urn:microsoft.com/office/officeart/2005/8/layout/vList5"/>
    <dgm:cxn modelId="{3FCAA737-4F7D-42D8-9D86-E5B44548FBEE}" type="presParOf" srcId="{717CF235-DD4F-4268-ACFE-BAD24893B098}" destId="{7F1B090B-835D-4F09-98AD-BA7F25FD8866}" srcOrd="3" destOrd="0" presId="urn:microsoft.com/office/officeart/2005/8/layout/vList5"/>
    <dgm:cxn modelId="{5538703E-7D9D-40BE-A654-D0B461FD6948}" type="presParOf" srcId="{717CF235-DD4F-4268-ACFE-BAD24893B098}" destId="{FB066BBF-7434-408D-9717-D561CF0906E5}" srcOrd="4" destOrd="0" presId="urn:microsoft.com/office/officeart/2005/8/layout/vList5"/>
    <dgm:cxn modelId="{A2FD72EF-E743-45AA-B33E-8642059CD58A}" type="presParOf" srcId="{FB066BBF-7434-408D-9717-D561CF0906E5}" destId="{4C843721-EDBA-4A8B-AC85-EAD7EC1CC8E7}" srcOrd="0" destOrd="0" presId="urn:microsoft.com/office/officeart/2005/8/layout/vList5"/>
    <dgm:cxn modelId="{6954C748-9EF5-426C-BEA1-AAE793A9B049}" type="presParOf" srcId="{FB066BBF-7434-408D-9717-D561CF0906E5}" destId="{E9DAD899-421E-4785-B464-6F1C51A9DD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684DD-681A-42B5-983E-B82454165B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B81A9-CCDD-4A84-9F21-A89E670A701B}">
      <dgm:prSet phldrT="[Text]"/>
      <dgm:spPr/>
      <dgm:t>
        <a:bodyPr/>
        <a:lstStyle/>
        <a:p>
          <a:r>
            <a:rPr lang="en-US" dirty="0" smtClean="0"/>
            <a:t>Enhance Economic Competitiveness</a:t>
          </a:r>
          <a:endParaRPr lang="en-US" dirty="0"/>
        </a:p>
      </dgm:t>
    </dgm:pt>
    <dgm:pt modelId="{5E638430-F75F-43BC-B4E2-3C604D0FFA1F}" type="parTrans" cxnId="{C65A7FC9-6913-41FF-8F85-D3FEDFC20095}">
      <dgm:prSet/>
      <dgm:spPr/>
      <dgm:t>
        <a:bodyPr/>
        <a:lstStyle/>
        <a:p>
          <a:endParaRPr lang="en-US"/>
        </a:p>
      </dgm:t>
    </dgm:pt>
    <dgm:pt modelId="{12AD6F66-D572-4B8A-B300-B30275C88A41}" type="sibTrans" cxnId="{C65A7FC9-6913-41FF-8F85-D3FEDFC20095}">
      <dgm:prSet/>
      <dgm:spPr/>
      <dgm:t>
        <a:bodyPr/>
        <a:lstStyle/>
        <a:p>
          <a:endParaRPr lang="en-US"/>
        </a:p>
      </dgm:t>
    </dgm:pt>
    <dgm:pt modelId="{F4E10775-B26C-47A2-9B5B-B2F21171506F}">
      <dgm:prSet phldrT="[Text]"/>
      <dgm:spPr/>
      <dgm:t>
        <a:bodyPr/>
        <a:lstStyle/>
        <a:p>
          <a:r>
            <a:rPr lang="en-US" b="0" i="0" dirty="0" smtClean="0"/>
            <a:t>Active Revenue Vehicles per 1,000 Square Miles of Rural Land Area</a:t>
          </a:r>
          <a:endParaRPr lang="en-US" dirty="0"/>
        </a:p>
      </dgm:t>
    </dgm:pt>
    <dgm:pt modelId="{E4104E21-8C47-46CC-8505-87907950F5AA}" type="parTrans" cxnId="{2D402E47-48C8-4879-8CB0-116904E2752A}">
      <dgm:prSet/>
      <dgm:spPr/>
      <dgm:t>
        <a:bodyPr/>
        <a:lstStyle/>
        <a:p>
          <a:endParaRPr lang="en-US"/>
        </a:p>
      </dgm:t>
    </dgm:pt>
    <dgm:pt modelId="{E45545B7-0DC7-4F7D-8997-0CE28DFD9F9E}" type="sibTrans" cxnId="{2D402E47-48C8-4879-8CB0-116904E2752A}">
      <dgm:prSet/>
      <dgm:spPr/>
      <dgm:t>
        <a:bodyPr/>
        <a:lstStyle/>
        <a:p>
          <a:endParaRPr lang="en-US"/>
        </a:p>
      </dgm:t>
    </dgm:pt>
    <dgm:pt modelId="{78702311-C237-405E-911D-D460E2E44098}">
      <dgm:prSet phldrT="[Text]"/>
      <dgm:spPr/>
      <dgm:t>
        <a:bodyPr/>
        <a:lstStyle/>
        <a:p>
          <a:r>
            <a:rPr lang="en-US" dirty="0" smtClean="0"/>
            <a:t>Provide more transportation Choices</a:t>
          </a:r>
          <a:endParaRPr lang="en-US" dirty="0"/>
        </a:p>
      </dgm:t>
    </dgm:pt>
    <dgm:pt modelId="{E1BD51EA-4611-4DCD-8B10-B307EAFA8B9B}" type="parTrans" cxnId="{516A55FB-737F-483A-994B-80467D35A3CB}">
      <dgm:prSet/>
      <dgm:spPr/>
      <dgm:t>
        <a:bodyPr/>
        <a:lstStyle/>
        <a:p>
          <a:endParaRPr lang="en-US"/>
        </a:p>
      </dgm:t>
    </dgm:pt>
    <dgm:pt modelId="{AF922365-37CE-4B18-8254-CB30089EEA2A}" type="sibTrans" cxnId="{516A55FB-737F-483A-994B-80467D35A3CB}">
      <dgm:prSet/>
      <dgm:spPr/>
      <dgm:t>
        <a:bodyPr/>
        <a:lstStyle/>
        <a:p>
          <a:endParaRPr lang="en-US"/>
        </a:p>
      </dgm:t>
    </dgm:pt>
    <dgm:pt modelId="{D826C946-7827-48C2-82FA-965D062E9EEE}">
      <dgm:prSet phldrT="[Text]"/>
      <dgm:spPr/>
      <dgm:t>
        <a:bodyPr/>
        <a:lstStyle/>
        <a:p>
          <a:r>
            <a:rPr lang="en-US" b="0" i="0" dirty="0" smtClean="0"/>
            <a:t>Percent of Workers that Did Not Drive Alone to Go to Work</a:t>
          </a:r>
          <a:endParaRPr lang="en-US" dirty="0"/>
        </a:p>
      </dgm:t>
    </dgm:pt>
    <dgm:pt modelId="{7D2A2F1F-DCC3-418E-9F1A-8C762823F45A}" type="parTrans" cxnId="{29EB8746-5155-4620-AC7C-121250BE1DAE}">
      <dgm:prSet/>
      <dgm:spPr/>
      <dgm:t>
        <a:bodyPr/>
        <a:lstStyle/>
        <a:p>
          <a:endParaRPr lang="en-US"/>
        </a:p>
      </dgm:t>
    </dgm:pt>
    <dgm:pt modelId="{4B09A0C6-8273-4614-9686-057B8CE0F706}" type="sibTrans" cxnId="{29EB8746-5155-4620-AC7C-121250BE1DAE}">
      <dgm:prSet/>
      <dgm:spPr/>
      <dgm:t>
        <a:bodyPr/>
        <a:lstStyle/>
        <a:p>
          <a:endParaRPr lang="en-US"/>
        </a:p>
      </dgm:t>
    </dgm:pt>
    <dgm:pt modelId="{7CEC60E2-CBB2-45D7-BA45-86DFA61D5A1F}">
      <dgm:prSet phldrT="[Text]"/>
      <dgm:spPr/>
      <dgm:t>
        <a:bodyPr/>
        <a:lstStyle/>
        <a:p>
          <a:r>
            <a:rPr lang="en-US" b="0" i="0" dirty="0" smtClean="0"/>
            <a:t>Coordinate and Leverage Federal Policies and Investment</a:t>
          </a:r>
          <a:endParaRPr lang="en-US" dirty="0"/>
        </a:p>
      </dgm:t>
    </dgm:pt>
    <dgm:pt modelId="{C6835292-801A-4AD7-9D4E-2AEA03A8F6CB}" type="parTrans" cxnId="{DCF2592C-6317-4D66-9C2B-F7C31C6825FA}">
      <dgm:prSet/>
      <dgm:spPr/>
      <dgm:t>
        <a:bodyPr/>
        <a:lstStyle/>
        <a:p>
          <a:endParaRPr lang="en-US"/>
        </a:p>
      </dgm:t>
    </dgm:pt>
    <dgm:pt modelId="{E77DECEF-64CA-4F03-B1E3-AFCEBBA79A7C}" type="sibTrans" cxnId="{DCF2592C-6317-4D66-9C2B-F7C31C6825FA}">
      <dgm:prSet/>
      <dgm:spPr/>
      <dgm:t>
        <a:bodyPr/>
        <a:lstStyle/>
        <a:p>
          <a:endParaRPr lang="en-US"/>
        </a:p>
      </dgm:t>
    </dgm:pt>
    <dgm:pt modelId="{BAF254A1-28A6-45C1-9C11-C8DE2B38C634}">
      <dgm:prSet phldrT="[Text]"/>
      <dgm:spPr/>
      <dgm:t>
        <a:bodyPr/>
        <a:lstStyle/>
        <a:p>
          <a:r>
            <a:rPr lang="en-US" b="0" i="0" smtClean="0"/>
            <a:t>Local Operations Funding per Operating Expense</a:t>
          </a:r>
          <a:endParaRPr lang="en-US" dirty="0"/>
        </a:p>
      </dgm:t>
    </dgm:pt>
    <dgm:pt modelId="{07FFD4BE-8EB8-4923-9A1C-D6FEE23F108C}" type="parTrans" cxnId="{4DBC2C1F-54B8-4E81-97C5-25A1E4383D6D}">
      <dgm:prSet/>
      <dgm:spPr/>
    </dgm:pt>
    <dgm:pt modelId="{3FD07F4C-A292-4C41-B723-EAE3033B162D}" type="sibTrans" cxnId="{4DBC2C1F-54B8-4E81-97C5-25A1E4383D6D}">
      <dgm:prSet/>
      <dgm:spPr/>
    </dgm:pt>
    <dgm:pt modelId="{717CF235-DD4F-4268-ACFE-BAD24893B098}" type="pres">
      <dgm:prSet presAssocID="{D67684DD-681A-42B5-983E-B82454165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DDC1F-1485-4AC4-9A5C-1D5CCF90C308}" type="pres">
      <dgm:prSet presAssocID="{F81B81A9-CCDD-4A84-9F21-A89E670A701B}" presName="linNode" presStyleCnt="0"/>
      <dgm:spPr/>
    </dgm:pt>
    <dgm:pt modelId="{9D9F6286-A6B9-44DB-90D3-E05A5BD49C27}" type="pres">
      <dgm:prSet presAssocID="{F81B81A9-CCDD-4A84-9F21-A89E670A70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74F25-7CD5-49AD-A171-213238D2C2F6}" type="pres">
      <dgm:prSet presAssocID="{F81B81A9-CCDD-4A84-9F21-A89E670A70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6332-EA27-4248-8364-7952062DF6E0}" type="pres">
      <dgm:prSet presAssocID="{12AD6F66-D572-4B8A-B300-B30275C88A41}" presName="sp" presStyleCnt="0"/>
      <dgm:spPr/>
    </dgm:pt>
    <dgm:pt modelId="{2CA40C8A-94BB-4774-B795-0BFC4F351FCC}" type="pres">
      <dgm:prSet presAssocID="{78702311-C237-405E-911D-D460E2E44098}" presName="linNode" presStyleCnt="0"/>
      <dgm:spPr/>
    </dgm:pt>
    <dgm:pt modelId="{49B44582-A035-4BFF-A3E5-175F8A883BFE}" type="pres">
      <dgm:prSet presAssocID="{78702311-C237-405E-911D-D460E2E440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563CF-AB60-4C04-8764-ED976E4C94C0}" type="pres">
      <dgm:prSet presAssocID="{78702311-C237-405E-911D-D460E2E440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90B-835D-4F09-98AD-BA7F25FD8866}" type="pres">
      <dgm:prSet presAssocID="{AF922365-37CE-4B18-8254-CB30089EEA2A}" presName="sp" presStyleCnt="0"/>
      <dgm:spPr/>
    </dgm:pt>
    <dgm:pt modelId="{470923E9-7D36-47D6-95F8-48CD73EBEBF5}" type="pres">
      <dgm:prSet presAssocID="{7CEC60E2-CBB2-45D7-BA45-86DFA61D5A1F}" presName="linNode" presStyleCnt="0"/>
      <dgm:spPr/>
    </dgm:pt>
    <dgm:pt modelId="{4275A951-8192-4806-973E-22B17958E6DC}" type="pres">
      <dgm:prSet presAssocID="{7CEC60E2-CBB2-45D7-BA45-86DFA61D5A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6422-3866-4C93-973B-F93ACAB1CE7B}" type="pres">
      <dgm:prSet presAssocID="{7CEC60E2-CBB2-45D7-BA45-86DFA61D5A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948F4-DB3B-48F9-985A-73E116A4D535}" type="presOf" srcId="{D826C946-7827-48C2-82FA-965D062E9EEE}" destId="{396563CF-AB60-4C04-8764-ED976E4C94C0}" srcOrd="0" destOrd="0" presId="urn:microsoft.com/office/officeart/2005/8/layout/vList5"/>
    <dgm:cxn modelId="{2D402E47-48C8-4879-8CB0-116904E2752A}" srcId="{F81B81A9-CCDD-4A84-9F21-A89E670A701B}" destId="{F4E10775-B26C-47A2-9B5B-B2F21171506F}" srcOrd="0" destOrd="0" parTransId="{E4104E21-8C47-46CC-8505-87907950F5AA}" sibTransId="{E45545B7-0DC7-4F7D-8997-0CE28DFD9F9E}"/>
    <dgm:cxn modelId="{FA9D74E9-132F-4C11-AF89-3137950BBC80}" type="presOf" srcId="{F4E10775-B26C-47A2-9B5B-B2F21171506F}" destId="{1F574F25-7CD5-49AD-A171-213238D2C2F6}" srcOrd="0" destOrd="0" presId="urn:microsoft.com/office/officeart/2005/8/layout/vList5"/>
    <dgm:cxn modelId="{C65A7FC9-6913-41FF-8F85-D3FEDFC20095}" srcId="{D67684DD-681A-42B5-983E-B82454165B9E}" destId="{F81B81A9-CCDD-4A84-9F21-A89E670A701B}" srcOrd="0" destOrd="0" parTransId="{5E638430-F75F-43BC-B4E2-3C604D0FFA1F}" sibTransId="{12AD6F66-D572-4B8A-B300-B30275C88A41}"/>
    <dgm:cxn modelId="{8C2D08C8-C1FD-432A-A37A-2E95609494F2}" type="presOf" srcId="{BAF254A1-28A6-45C1-9C11-C8DE2B38C634}" destId="{C8376422-3866-4C93-973B-F93ACAB1CE7B}" srcOrd="0" destOrd="0" presId="urn:microsoft.com/office/officeart/2005/8/layout/vList5"/>
    <dgm:cxn modelId="{DCF2592C-6317-4D66-9C2B-F7C31C6825FA}" srcId="{D67684DD-681A-42B5-983E-B82454165B9E}" destId="{7CEC60E2-CBB2-45D7-BA45-86DFA61D5A1F}" srcOrd="2" destOrd="0" parTransId="{C6835292-801A-4AD7-9D4E-2AEA03A8F6CB}" sibTransId="{E77DECEF-64CA-4F03-B1E3-AFCEBBA79A7C}"/>
    <dgm:cxn modelId="{719FFA8F-1B51-4E77-A5B1-69526D826464}" type="presOf" srcId="{7CEC60E2-CBB2-45D7-BA45-86DFA61D5A1F}" destId="{4275A951-8192-4806-973E-22B17958E6DC}" srcOrd="0" destOrd="0" presId="urn:microsoft.com/office/officeart/2005/8/layout/vList5"/>
    <dgm:cxn modelId="{4438B2B5-ADB7-4941-909B-044D801A5926}" type="presOf" srcId="{78702311-C237-405E-911D-D460E2E44098}" destId="{49B44582-A035-4BFF-A3E5-175F8A883BFE}" srcOrd="0" destOrd="0" presId="urn:microsoft.com/office/officeart/2005/8/layout/vList5"/>
    <dgm:cxn modelId="{29EB8746-5155-4620-AC7C-121250BE1DAE}" srcId="{78702311-C237-405E-911D-D460E2E44098}" destId="{D826C946-7827-48C2-82FA-965D062E9EEE}" srcOrd="0" destOrd="0" parTransId="{7D2A2F1F-DCC3-418E-9F1A-8C762823F45A}" sibTransId="{4B09A0C6-8273-4614-9686-057B8CE0F706}"/>
    <dgm:cxn modelId="{516A55FB-737F-483A-994B-80467D35A3CB}" srcId="{D67684DD-681A-42B5-983E-B82454165B9E}" destId="{78702311-C237-405E-911D-D460E2E44098}" srcOrd="1" destOrd="0" parTransId="{E1BD51EA-4611-4DCD-8B10-B307EAFA8B9B}" sibTransId="{AF922365-37CE-4B18-8254-CB30089EEA2A}"/>
    <dgm:cxn modelId="{F7418E64-0A3C-42E0-BF80-91CCEE57A7BE}" type="presOf" srcId="{F81B81A9-CCDD-4A84-9F21-A89E670A701B}" destId="{9D9F6286-A6B9-44DB-90D3-E05A5BD49C27}" srcOrd="0" destOrd="0" presId="urn:microsoft.com/office/officeart/2005/8/layout/vList5"/>
    <dgm:cxn modelId="{4DBC2C1F-54B8-4E81-97C5-25A1E4383D6D}" srcId="{7CEC60E2-CBB2-45D7-BA45-86DFA61D5A1F}" destId="{BAF254A1-28A6-45C1-9C11-C8DE2B38C634}" srcOrd="0" destOrd="0" parTransId="{07FFD4BE-8EB8-4923-9A1C-D6FEE23F108C}" sibTransId="{3FD07F4C-A292-4C41-B723-EAE3033B162D}"/>
    <dgm:cxn modelId="{4BA2C1F6-DE97-423E-9EAB-319F5F31602C}" type="presOf" srcId="{D67684DD-681A-42B5-983E-B82454165B9E}" destId="{717CF235-DD4F-4268-ACFE-BAD24893B098}" srcOrd="0" destOrd="0" presId="urn:microsoft.com/office/officeart/2005/8/layout/vList5"/>
    <dgm:cxn modelId="{C2EAAE6D-0F22-4568-9A6D-5229CD1B1355}" type="presParOf" srcId="{717CF235-DD4F-4268-ACFE-BAD24893B098}" destId="{946DDC1F-1485-4AC4-9A5C-1D5CCF90C308}" srcOrd="0" destOrd="0" presId="urn:microsoft.com/office/officeart/2005/8/layout/vList5"/>
    <dgm:cxn modelId="{11F55165-B5DC-49C1-A324-E0DD7FF21E8C}" type="presParOf" srcId="{946DDC1F-1485-4AC4-9A5C-1D5CCF90C308}" destId="{9D9F6286-A6B9-44DB-90D3-E05A5BD49C27}" srcOrd="0" destOrd="0" presId="urn:microsoft.com/office/officeart/2005/8/layout/vList5"/>
    <dgm:cxn modelId="{E07A0F5B-7ABA-4B32-933A-F30A809C466E}" type="presParOf" srcId="{946DDC1F-1485-4AC4-9A5C-1D5CCF90C308}" destId="{1F574F25-7CD5-49AD-A171-213238D2C2F6}" srcOrd="1" destOrd="0" presId="urn:microsoft.com/office/officeart/2005/8/layout/vList5"/>
    <dgm:cxn modelId="{19C0EE63-7CB3-43FC-9817-01D697B06165}" type="presParOf" srcId="{717CF235-DD4F-4268-ACFE-BAD24893B098}" destId="{605A6332-EA27-4248-8364-7952062DF6E0}" srcOrd="1" destOrd="0" presId="urn:microsoft.com/office/officeart/2005/8/layout/vList5"/>
    <dgm:cxn modelId="{346EDD6F-80B8-45D4-BA01-F2794F31AD54}" type="presParOf" srcId="{717CF235-DD4F-4268-ACFE-BAD24893B098}" destId="{2CA40C8A-94BB-4774-B795-0BFC4F351FCC}" srcOrd="2" destOrd="0" presId="urn:microsoft.com/office/officeart/2005/8/layout/vList5"/>
    <dgm:cxn modelId="{3DE33A8F-59E1-41B8-987B-AA8FA3F8C64E}" type="presParOf" srcId="{2CA40C8A-94BB-4774-B795-0BFC4F351FCC}" destId="{49B44582-A035-4BFF-A3E5-175F8A883BFE}" srcOrd="0" destOrd="0" presId="urn:microsoft.com/office/officeart/2005/8/layout/vList5"/>
    <dgm:cxn modelId="{C81B6BD5-D7D6-436F-B9A7-7B19768728D4}" type="presParOf" srcId="{2CA40C8A-94BB-4774-B795-0BFC4F351FCC}" destId="{396563CF-AB60-4C04-8764-ED976E4C94C0}" srcOrd="1" destOrd="0" presId="urn:microsoft.com/office/officeart/2005/8/layout/vList5"/>
    <dgm:cxn modelId="{62055492-0D31-4EEC-A326-84332EE2CAA8}" type="presParOf" srcId="{717CF235-DD4F-4268-ACFE-BAD24893B098}" destId="{7F1B090B-835D-4F09-98AD-BA7F25FD8866}" srcOrd="3" destOrd="0" presId="urn:microsoft.com/office/officeart/2005/8/layout/vList5"/>
    <dgm:cxn modelId="{E1859FC6-38B7-482D-9CF0-21E306FC3795}" type="presParOf" srcId="{717CF235-DD4F-4268-ACFE-BAD24893B098}" destId="{470923E9-7D36-47D6-95F8-48CD73EBEBF5}" srcOrd="4" destOrd="0" presId="urn:microsoft.com/office/officeart/2005/8/layout/vList5"/>
    <dgm:cxn modelId="{DA6E3940-E3D9-4D43-9D9B-08DA7E7E7A38}" type="presParOf" srcId="{470923E9-7D36-47D6-95F8-48CD73EBEBF5}" destId="{4275A951-8192-4806-973E-22B17958E6DC}" srcOrd="0" destOrd="0" presId="urn:microsoft.com/office/officeart/2005/8/layout/vList5"/>
    <dgm:cxn modelId="{E08C66D2-23D0-4573-9677-2F98F06F3DD0}" type="presParOf" srcId="{470923E9-7D36-47D6-95F8-48CD73EBEBF5}" destId="{C8376422-3866-4C93-973B-F93ACAB1CE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74F25-7CD5-49AD-A171-213238D2C2F6}">
      <dsp:nvSpPr>
        <dsp:cNvPr id="0" name=""/>
        <dsp:cNvSpPr/>
      </dsp:nvSpPr>
      <dsp:spPr>
        <a:xfrm rot="5400000">
          <a:off x="5030302" y="-1924046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Enhance the unique characteristics of all communities</a:t>
          </a:r>
          <a:r>
            <a:rPr lang="en-US" sz="1700" kern="1200" dirty="0" smtClean="0"/>
            <a:t> by investing in healthy, safe and walkable neighborhoods, whether rural, urban or suburban.</a:t>
          </a:r>
          <a:endParaRPr lang="en-US" sz="1700" kern="1200" dirty="0"/>
        </a:p>
      </dsp:txBody>
      <dsp:txXfrm rot="-5400000">
        <a:off x="2962656" y="198843"/>
        <a:ext cx="5211701" cy="1021165"/>
      </dsp:txXfrm>
    </dsp:sp>
    <dsp:sp modelId="{9D9F6286-A6B9-44DB-90D3-E05A5BD49C27}">
      <dsp:nvSpPr>
        <dsp:cNvPr id="0" name=""/>
        <dsp:cNvSpPr/>
      </dsp:nvSpPr>
      <dsp:spPr>
        <a:xfrm>
          <a:off x="0" y="2143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Support Existing Communities</a:t>
          </a:r>
          <a:endParaRPr lang="en-US" sz="2500" kern="1200" dirty="0"/>
        </a:p>
      </dsp:txBody>
      <dsp:txXfrm>
        <a:off x="69053" y="71196"/>
        <a:ext cx="2824550" cy="1276458"/>
      </dsp:txXfrm>
    </dsp:sp>
    <dsp:sp modelId="{396563CF-AB60-4C04-8764-ED976E4C94C0}">
      <dsp:nvSpPr>
        <dsp:cNvPr id="0" name=""/>
        <dsp:cNvSpPr/>
      </dsp:nvSpPr>
      <dsp:spPr>
        <a:xfrm rot="5400000">
          <a:off x="5030302" y="-438753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Target federal funding toward existing communities</a:t>
          </a:r>
          <a:r>
            <a:rPr lang="en-US" sz="1700" kern="1200" dirty="0" smtClean="0"/>
            <a:t> – through transit-oriented and land recycling – to revitalize communities, reduce public works costs, and safeguard rural landscapes</a:t>
          </a:r>
          <a:endParaRPr lang="en-US" sz="1700" kern="1200" dirty="0"/>
        </a:p>
      </dsp:txBody>
      <dsp:txXfrm rot="-5400000">
        <a:off x="2962656" y="1684136"/>
        <a:ext cx="5211701" cy="1021165"/>
      </dsp:txXfrm>
    </dsp:sp>
    <dsp:sp modelId="{49B44582-A035-4BFF-A3E5-175F8A883BFE}">
      <dsp:nvSpPr>
        <dsp:cNvPr id="0" name=""/>
        <dsp:cNvSpPr/>
      </dsp:nvSpPr>
      <dsp:spPr>
        <a:xfrm>
          <a:off x="0" y="1487436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Value Communities and Neighborhoods</a:t>
          </a:r>
          <a:endParaRPr lang="en-US" sz="2500" kern="1200" dirty="0"/>
        </a:p>
      </dsp:txBody>
      <dsp:txXfrm>
        <a:off x="69053" y="1556489"/>
        <a:ext cx="2824550" cy="1276458"/>
      </dsp:txXfrm>
    </dsp:sp>
    <dsp:sp modelId="{E9DAD899-421E-4785-B464-6F1C51A9DDB4}">
      <dsp:nvSpPr>
        <dsp:cNvPr id="0" name=""/>
        <dsp:cNvSpPr/>
      </dsp:nvSpPr>
      <dsp:spPr>
        <a:xfrm rot="5400000">
          <a:off x="5030302" y="1046539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Expand location- and energy-efficient housing choices</a:t>
          </a:r>
          <a:r>
            <a:rPr lang="en-US" sz="1700" kern="1200" dirty="0" smtClean="0"/>
            <a:t> for people of all ages, incomes, races and ethnicities to increase mobility and lower the combined cost of housing and transportation</a:t>
          </a:r>
          <a:endParaRPr lang="en-US" sz="1700" kern="1200" dirty="0"/>
        </a:p>
      </dsp:txBody>
      <dsp:txXfrm rot="-5400000">
        <a:off x="2962656" y="3169429"/>
        <a:ext cx="5211701" cy="1021165"/>
      </dsp:txXfrm>
    </dsp:sp>
    <dsp:sp modelId="{4C843721-EDBA-4A8B-AC85-EAD7EC1CC8E7}">
      <dsp:nvSpPr>
        <dsp:cNvPr id="0" name=""/>
        <dsp:cNvSpPr/>
      </dsp:nvSpPr>
      <dsp:spPr>
        <a:xfrm>
          <a:off x="0" y="2972729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Promote Equitable and Affordable Housing</a:t>
          </a:r>
          <a:endParaRPr lang="en-US" sz="2500" kern="1200" dirty="0"/>
        </a:p>
      </dsp:txBody>
      <dsp:txXfrm>
        <a:off x="69053" y="3041782"/>
        <a:ext cx="2824550" cy="127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74F25-7CD5-49AD-A171-213238D2C2F6}">
      <dsp:nvSpPr>
        <dsp:cNvPr id="0" name=""/>
        <dsp:cNvSpPr/>
      </dsp:nvSpPr>
      <dsp:spPr>
        <a:xfrm rot="5400000">
          <a:off x="5030302" y="-1924046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Improve economic competitiveness of neighborhoods</a:t>
          </a:r>
          <a:r>
            <a:rPr lang="en-US" sz="1700" kern="1200" dirty="0" smtClean="0"/>
            <a:t> by giving people reliable access to employment centers, educational opportunities, services and other basic needs</a:t>
          </a:r>
          <a:endParaRPr lang="en-US" sz="1700" kern="1200" dirty="0"/>
        </a:p>
      </dsp:txBody>
      <dsp:txXfrm rot="-5400000">
        <a:off x="2962656" y="198843"/>
        <a:ext cx="5211701" cy="1021165"/>
      </dsp:txXfrm>
    </dsp:sp>
    <dsp:sp modelId="{9D9F6286-A6B9-44DB-90D3-E05A5BD49C27}">
      <dsp:nvSpPr>
        <dsp:cNvPr id="0" name=""/>
        <dsp:cNvSpPr/>
      </dsp:nvSpPr>
      <dsp:spPr>
        <a:xfrm>
          <a:off x="0" y="2143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Enhance Economic Competitiveness</a:t>
          </a:r>
          <a:endParaRPr lang="en-US" sz="2100" kern="1200" dirty="0"/>
        </a:p>
      </dsp:txBody>
      <dsp:txXfrm>
        <a:off x="69053" y="71196"/>
        <a:ext cx="2824550" cy="1276458"/>
      </dsp:txXfrm>
    </dsp:sp>
    <dsp:sp modelId="{396563CF-AB60-4C04-8764-ED976E4C94C0}">
      <dsp:nvSpPr>
        <dsp:cNvPr id="0" name=""/>
        <dsp:cNvSpPr/>
      </dsp:nvSpPr>
      <dsp:spPr>
        <a:xfrm rot="5400000">
          <a:off x="5030302" y="-438753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Provide more transportation choices</a:t>
          </a:r>
          <a:r>
            <a:rPr lang="en-US" sz="1700" kern="1200" dirty="0" smtClean="0"/>
            <a:t> to decrease household transportation costs, reduce our dependence on oil, improve air quality and promote public health</a:t>
          </a:r>
          <a:endParaRPr lang="en-US" sz="1700" kern="1200" dirty="0"/>
        </a:p>
      </dsp:txBody>
      <dsp:txXfrm rot="-5400000">
        <a:off x="2962656" y="1684136"/>
        <a:ext cx="5211701" cy="1021165"/>
      </dsp:txXfrm>
    </dsp:sp>
    <dsp:sp modelId="{49B44582-A035-4BFF-A3E5-175F8A883BFE}">
      <dsp:nvSpPr>
        <dsp:cNvPr id="0" name=""/>
        <dsp:cNvSpPr/>
      </dsp:nvSpPr>
      <dsp:spPr>
        <a:xfrm>
          <a:off x="0" y="1487436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 more transportation Choices</a:t>
          </a:r>
          <a:endParaRPr lang="en-US" sz="2100" kern="1200" dirty="0"/>
        </a:p>
      </dsp:txBody>
      <dsp:txXfrm>
        <a:off x="69053" y="1556489"/>
        <a:ext cx="2824550" cy="1276458"/>
      </dsp:txXfrm>
    </dsp:sp>
    <dsp:sp modelId="{C8376422-3866-4C93-973B-F93ACAB1CE7B}">
      <dsp:nvSpPr>
        <dsp:cNvPr id="0" name=""/>
        <dsp:cNvSpPr/>
      </dsp:nvSpPr>
      <dsp:spPr>
        <a:xfrm rot="5400000">
          <a:off x="5030302" y="1046539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Align federal policies and funding</a:t>
          </a:r>
          <a:r>
            <a:rPr lang="en-US" sz="1700" kern="1200" dirty="0" smtClean="0"/>
            <a:t> to remove barriers to collaboration, leverage funding and increase the effectiveness of programs to plan for future growth.</a:t>
          </a:r>
          <a:endParaRPr lang="en-US" sz="1700" kern="1200" dirty="0"/>
        </a:p>
      </dsp:txBody>
      <dsp:txXfrm rot="-5400000">
        <a:off x="2962656" y="3169429"/>
        <a:ext cx="5211701" cy="1021165"/>
      </dsp:txXfrm>
    </dsp:sp>
    <dsp:sp modelId="{4275A951-8192-4806-973E-22B17958E6DC}">
      <dsp:nvSpPr>
        <dsp:cNvPr id="0" name=""/>
        <dsp:cNvSpPr/>
      </dsp:nvSpPr>
      <dsp:spPr>
        <a:xfrm>
          <a:off x="0" y="2972729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Coordinate and Leverage Federal Policies and Investment</a:t>
          </a:r>
          <a:endParaRPr lang="en-US" sz="2100" kern="1200" dirty="0"/>
        </a:p>
      </dsp:txBody>
      <dsp:txXfrm>
        <a:off x="69053" y="3041782"/>
        <a:ext cx="2824550" cy="1276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C899F-ECA5-4746-867D-51E551FB44B7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AA69F4-D342-4386-97A2-912252E34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DC6C0-23C7-421F-875E-BB6980C5F7A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2C4EA9-67D9-4BED-87C4-6E28E1F2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rapidly changing  Atlanta is now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our effort were looking to provide multiple scales of livability measures.  For example,</a:t>
            </a:r>
            <a:r>
              <a:rPr lang="en-US" baseline="0" dirty="0" smtClean="0"/>
              <a:t> we want to be able to report on state-wide rankings, </a:t>
            </a:r>
            <a:r>
              <a:rPr lang="en-US" baseline="0" dirty="0" err="1" smtClean="0"/>
              <a:t>regaional</a:t>
            </a:r>
            <a:r>
              <a:rPr lang="en-US" baseline="0" dirty="0" smtClean="0"/>
              <a:t> rankings and State based Census tract </a:t>
            </a:r>
            <a:r>
              <a:rPr lang="en-US" baseline="0" dirty="0" err="1" smtClean="0"/>
              <a:t>ranckings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Blocks Used for LEHD analysis</a:t>
            </a:r>
          </a:p>
          <a:p>
            <a:r>
              <a:rPr lang="en-US" dirty="0" err="1" smtClean="0"/>
              <a:t>Blockgroups</a:t>
            </a:r>
            <a:r>
              <a:rPr lang="en-US" baseline="0" dirty="0" smtClean="0"/>
              <a:t> used for Census ACS data</a:t>
            </a:r>
          </a:p>
          <a:p>
            <a:r>
              <a:rPr lang="en-US" baseline="0" dirty="0" smtClean="0"/>
              <a:t>Tracts used for aggregation (displaying on the map</a:t>
            </a:r>
          </a:p>
          <a:p>
            <a:endParaRPr lang="en-US" baseline="0" dirty="0" smtClean="0"/>
          </a:p>
          <a:p>
            <a:pPr rtl="0" fontAlgn="ctr"/>
            <a:r>
              <a:rPr lang="en-US" dirty="0" smtClean="0"/>
              <a:t>Total Agencies: 215</a:t>
            </a:r>
          </a:p>
          <a:p>
            <a:pPr rtl="0" fontAlgn="ctr"/>
            <a:r>
              <a:rPr lang="en-US" dirty="0" smtClean="0"/>
              <a:t>States: 34</a:t>
            </a:r>
          </a:p>
          <a:p>
            <a:pPr rtl="0" fontAlgn="ctr"/>
            <a:r>
              <a:rPr lang="en-US" dirty="0" smtClean="0"/>
              <a:t>Total stops: 396643</a:t>
            </a:r>
          </a:p>
          <a:p>
            <a:pPr rtl="0" fontAlgn="ctr"/>
            <a:r>
              <a:rPr lang="en-US" dirty="0" smtClean="0"/>
              <a:t>Total Routes (8821)</a:t>
            </a:r>
          </a:p>
          <a:p>
            <a:endParaRPr lang="en-US" dirty="0" smtClean="0"/>
          </a:p>
          <a:p>
            <a:r>
              <a:rPr lang="en-US" dirty="0" smtClean="0"/>
              <a:t>Block Groups217,740</a:t>
            </a:r>
          </a:p>
          <a:p>
            <a:r>
              <a:rPr lang="en-US" dirty="0" smtClean="0"/>
              <a:t>Census Blocks11,078,297</a:t>
            </a:r>
          </a:p>
          <a:p>
            <a:r>
              <a:rPr lang="en-US" dirty="0" smtClean="0"/>
              <a:t>Census Tracts73,057</a:t>
            </a:r>
          </a:p>
          <a:p>
            <a:endParaRPr lang="en-US" dirty="0" smtClean="0"/>
          </a:p>
          <a:p>
            <a:r>
              <a:rPr lang="en-US" dirty="0" smtClean="0"/>
              <a:t>Places 29,261     </a:t>
            </a:r>
          </a:p>
          <a:p>
            <a:r>
              <a:rPr lang="en-US" dirty="0" smtClean="0"/>
              <a:t>Incorporated Places</a:t>
            </a:r>
            <a:r>
              <a:rPr lang="en-US" baseline="0" dirty="0" smtClean="0"/>
              <a:t> 1</a:t>
            </a:r>
            <a:r>
              <a:rPr lang="en-US" dirty="0" smtClean="0"/>
              <a:t>9,540</a:t>
            </a:r>
          </a:p>
          <a:p>
            <a:r>
              <a:rPr lang="en-US" dirty="0" smtClean="0"/>
              <a:t>Census Designated Places 9,721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 measures</a:t>
            </a:r>
            <a:r>
              <a:rPr lang="en-US" baseline="0" dirty="0" smtClean="0"/>
              <a:t> attempts to ask, how well does transit service “livable areas”.  </a:t>
            </a:r>
          </a:p>
          <a:p>
            <a:r>
              <a:rPr lang="en-US" baseline="0" dirty="0" smtClean="0"/>
              <a:t>So where are the pedestrian generating businesses? Is transit servicing these area? </a:t>
            </a:r>
          </a:p>
          <a:p>
            <a:r>
              <a:rPr lang="en-US" baseline="0" dirty="0" smtClean="0"/>
              <a:t>Same with intersection density.  Does transit service exist in area that are “pedestrian friendly or </a:t>
            </a:r>
            <a:r>
              <a:rPr lang="en-US" baseline="0" dirty="0" err="1" smtClean="0"/>
              <a:t>walkable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dirty="0" smtClean="0"/>
              <a:t>Existing LEHD data contains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 measures</a:t>
            </a:r>
            <a:r>
              <a:rPr lang="en-US" baseline="0" dirty="0" smtClean="0"/>
              <a:t> attempts to ask, how well does transit service “livable areas”.  </a:t>
            </a:r>
          </a:p>
          <a:p>
            <a:r>
              <a:rPr lang="en-US" baseline="0" dirty="0" smtClean="0"/>
              <a:t>So where are the pedestrian generating businesses? Is transit servicing these area? </a:t>
            </a:r>
          </a:p>
          <a:p>
            <a:r>
              <a:rPr lang="en-US" baseline="0" dirty="0" smtClean="0"/>
              <a:t>Same with intersection density.  Does transit service exist in area that are “pedestrian friendly or </a:t>
            </a:r>
            <a:r>
              <a:rPr lang="en-US" baseline="0" dirty="0" err="1" smtClean="0"/>
              <a:t>walkable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dirty="0" smtClean="0"/>
              <a:t>Existing LEHD data contains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presented to the TTI team grounded in</a:t>
            </a:r>
            <a:r>
              <a:rPr lang="en-US" baseline="0" dirty="0" smtClean="0"/>
              <a:t> not a lot of data</a:t>
            </a:r>
          </a:p>
          <a:p>
            <a:r>
              <a:rPr lang="en-US" baseline="0" dirty="0" smtClean="0"/>
              <a:t>And transit service data incomplete or not compatible with measuring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data is incomplete, a user can search for the entire US using either the text search or map search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 would like to</a:t>
            </a:r>
            <a:r>
              <a:rPr lang="en-US" baseline="0" dirty="0" smtClean="0"/>
              <a:t> pay tribute to all the people that have contributed to this project.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was a collaboration between 3 universities.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 </a:t>
            </a:r>
            <a:r>
              <a:rPr lang="en-US" dirty="0" err="1" smtClean="0"/>
              <a:t>dicuss</a:t>
            </a:r>
            <a:r>
              <a:rPr lang="en-US" dirty="0" smtClean="0"/>
              <a:t> </a:t>
            </a:r>
            <a:r>
              <a:rPr lang="en-US" dirty="0" err="1" smtClean="0"/>
              <a:t>ous</a:t>
            </a:r>
            <a:r>
              <a:rPr lang="en-US" dirty="0" smtClean="0"/>
              <a:t> the index</a:t>
            </a:r>
            <a:r>
              <a:rPr lang="en-US" baseline="0" dirty="0" smtClean="0"/>
              <a:t> in a second, but first let me show you how we represent the score or ranking. </a:t>
            </a:r>
          </a:p>
          <a:p>
            <a:r>
              <a:rPr lang="en-US" baseline="0" dirty="0" smtClean="0"/>
              <a:t>For each area there is comparison with the state.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ranking of variables and taking the deciles to represent a “relative” score.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didn’t want the measure to punitive rather informative.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again, we feature the drill down, to help someone find more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also select</a:t>
            </a:r>
            <a:r>
              <a:rPr lang="en-US" baseline="0" dirty="0" smtClean="0"/>
              <a:t> adjacent geography, or drill down on the map </a:t>
            </a:r>
          </a:p>
          <a:p>
            <a:r>
              <a:rPr lang="en-US" baseline="0" dirty="0" smtClean="0"/>
              <a:t>Drill down on the data driving the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this to part of a process that will grow and improve to include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presented to the TTI team grounded in</a:t>
            </a:r>
            <a:r>
              <a:rPr lang="en-US" baseline="0" dirty="0" smtClean="0"/>
              <a:t> not a lot of data</a:t>
            </a:r>
          </a:p>
          <a:p>
            <a:r>
              <a:rPr lang="en-US" baseline="0" dirty="0" smtClean="0"/>
              <a:t>And transit service data incomplete or not compatible with measuring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ridership in urban areas are livable.</a:t>
            </a:r>
            <a:r>
              <a:rPr lang="en-U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/>
            <a:endParaRPr lang="en-US" dirty="0"/>
          </a:p>
          <a:p>
            <a:pPr defTabSz="931774" fontAlgn="ctr">
              <a:defRPr/>
            </a:pPr>
            <a:r>
              <a:rPr lang="en-US" dirty="0"/>
              <a:t>Given that Livability </a:t>
            </a:r>
            <a:r>
              <a:rPr lang="en-US" dirty="0" smtClean="0"/>
              <a:t>is a construct or theory</a:t>
            </a:r>
          </a:p>
          <a:p>
            <a:pPr rtl="0" font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National issue local data</a:t>
            </a:r>
          </a:p>
          <a:p>
            <a:pPr rtl="0" fontAlgn="ctr"/>
            <a:endParaRPr lang="en-US" dirty="0"/>
          </a:p>
          <a:p>
            <a:pPr rtl="0" fontAlgn="ctr"/>
            <a:r>
              <a:rPr lang="en-US" dirty="0"/>
              <a:t>Tons of data</a:t>
            </a:r>
          </a:p>
          <a:p>
            <a:pPr rtl="0" fontAlgn="ctr"/>
            <a:endParaRPr lang="en-US" dirty="0"/>
          </a:p>
          <a:p>
            <a:pPr rtl="0" fontAlgn="ctr"/>
            <a:r>
              <a:rPr lang="en-US" dirty="0"/>
              <a:t>Total Agencies: 215</a:t>
            </a:r>
          </a:p>
          <a:p>
            <a:pPr rtl="0" fontAlgn="ctr"/>
            <a:r>
              <a:rPr lang="en-US" dirty="0"/>
              <a:t>States: 34</a:t>
            </a:r>
          </a:p>
          <a:p>
            <a:pPr rtl="0" fontAlgn="ctr"/>
            <a:r>
              <a:rPr lang="en-US" dirty="0"/>
              <a:t>Total stops: 396643</a:t>
            </a:r>
          </a:p>
          <a:p>
            <a:pPr rtl="0" fontAlgn="ctr"/>
            <a:r>
              <a:rPr lang="en-US" dirty="0"/>
              <a:t>Total Routes (8821)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/>
            <a:r>
              <a:rPr lang="en-US" dirty="0"/>
              <a:t>TTI instrumental for developing the index.</a:t>
            </a:r>
          </a:p>
          <a:p>
            <a:pPr rtl="0" fontAlgn="ctr"/>
            <a:r>
              <a:rPr lang="en-US" dirty="0"/>
              <a:t>Recognizing: There is no external validity of our measures.  In other words because livability is a construct or theoretical idea we can not independently validate the measures. This was particularly relevant when developing urban and rural measures.  </a:t>
            </a:r>
          </a:p>
          <a:p>
            <a:pPr rtl="0" fontAlgn="ctr"/>
            <a:r>
              <a:rPr lang="en-US" dirty="0"/>
              <a:t>So the focus was on outcomes AND as they relate to livability principles.  and transits ability to impact the measure. </a:t>
            </a:r>
          </a:p>
          <a:p>
            <a:pPr rtl="0" fontAlgn="ctr"/>
            <a:r>
              <a:rPr lang="en-US" dirty="0"/>
              <a:t>And Outcomes…and you will see when we move to the measures. </a:t>
            </a:r>
          </a:p>
          <a:p>
            <a:pPr rtl="0" fontAlgn="ctr"/>
            <a:r>
              <a:rPr lang="en-US" dirty="0"/>
              <a:t>Index reports on RELATIVE livability.  </a:t>
            </a:r>
          </a:p>
          <a:p>
            <a:pPr rtl="0" fontAlgn="ctr"/>
            <a:endParaRPr lang="en-US" dirty="0"/>
          </a:p>
          <a:p>
            <a:pPr rtl="0" fontAlgn="ctr"/>
            <a:r>
              <a:rPr lang="en-US" dirty="0"/>
              <a:t>Also, did not want to be punitive, rather informative.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Rural transit service data characteristics </a:t>
            </a:r>
          </a:p>
          <a:p>
            <a:pPr lvl="2"/>
            <a:r>
              <a:rPr lang="en-US" dirty="0" smtClean="0"/>
              <a:t>Transit LOS utilized by </a:t>
            </a:r>
            <a:r>
              <a:rPr lang="en-US" dirty="0" err="1" smtClean="0"/>
              <a:t>TxDOT</a:t>
            </a:r>
            <a:r>
              <a:rPr lang="en-US" dirty="0" smtClean="0"/>
              <a:t> were used but are not </a:t>
            </a:r>
            <a:r>
              <a:rPr lang="en-US" dirty="0" err="1" smtClean="0"/>
              <a:t>avaialble</a:t>
            </a:r>
            <a:r>
              <a:rPr lang="en-US" dirty="0" smtClean="0"/>
              <a:t> nationally,(describe span of service, service days counties served)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Manually collected</a:t>
            </a:r>
          </a:p>
          <a:p>
            <a:pPr lvl="2"/>
            <a:r>
              <a:rPr lang="en-US" dirty="0" smtClean="0"/>
              <a:t>8 states only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Land</a:t>
            </a:r>
            <a:r>
              <a:rPr lang="en-US" baseline="0" dirty="0" smtClean="0"/>
              <a:t> Use and housing characteristics </a:t>
            </a:r>
          </a:p>
          <a:p>
            <a:pPr lvl="2"/>
            <a:r>
              <a:rPr lang="en-US" baseline="0" dirty="0" smtClean="0"/>
              <a:t>Relied heavily on local parcel level data from tax </a:t>
            </a:r>
            <a:r>
              <a:rPr lang="en-US" baseline="0" dirty="0" err="1" smtClean="0"/>
              <a:t>assesor</a:t>
            </a:r>
            <a:r>
              <a:rPr lang="en-US" baseline="0" dirty="0" smtClean="0"/>
              <a:t> and property appraiser (again this data doesn’t scale up to a national level)</a:t>
            </a:r>
          </a:p>
          <a:p>
            <a:pPr lvl="2"/>
            <a:r>
              <a:rPr lang="en-US" baseline="0" dirty="0" smtClean="0"/>
              <a:t>Fortunately, the US census provides data from the LEHD program to help measure commercial activity and employment locations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Urban fixed route service characteristics.  </a:t>
            </a:r>
          </a:p>
          <a:p>
            <a:pPr lvl="2"/>
            <a:r>
              <a:rPr lang="en-US" baseline="0" dirty="0" smtClean="0"/>
              <a:t>There are no national transit stop, route and schedule data </a:t>
            </a:r>
            <a:r>
              <a:rPr lang="en-US" baseline="0" dirty="0" err="1" smtClean="0"/>
              <a:t>avaialble</a:t>
            </a:r>
            <a:r>
              <a:rPr lang="en-US" baseline="0" dirty="0" smtClean="0"/>
              <a:t>.  The NTD does not report on service characteristics at this level.</a:t>
            </a:r>
          </a:p>
          <a:p>
            <a:pPr lvl="2"/>
            <a:r>
              <a:rPr lang="en-US" baseline="0" dirty="0" smtClean="0"/>
              <a:t>An alternative was using the GTFS dataset (which to one study accounts for nearly 80% of all transit trips made in the US). 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4EA9-67D9-4BED-87C4-6E28E1F22C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B9614-9E85-46AB-860A-B2C4E1BB4FBA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F7D64-A476-4F61-8D84-7EF53FE358A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Public Transit Livability Performance Measures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077200" cy="32484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Jennifer Dill</a:t>
            </a:r>
          </a:p>
          <a:p>
            <a:r>
              <a:rPr lang="en-US" dirty="0" smtClean="0"/>
              <a:t>Marc Schlossberg </a:t>
            </a:r>
          </a:p>
          <a:p>
            <a:r>
              <a:rPr lang="en-US" dirty="0" smtClean="0"/>
              <a:t>Linda Cherrington</a:t>
            </a:r>
          </a:p>
          <a:p>
            <a:r>
              <a:rPr lang="en-US" dirty="0" smtClean="0"/>
              <a:t>Suzie Edrington </a:t>
            </a:r>
          </a:p>
          <a:p>
            <a:r>
              <a:rPr lang="en-US" dirty="0" smtClean="0"/>
              <a:t>Jonathan Brooks</a:t>
            </a:r>
          </a:p>
          <a:p>
            <a:r>
              <a:rPr lang="en-US" dirty="0" smtClean="0"/>
              <a:t>Donald Hayward</a:t>
            </a:r>
          </a:p>
          <a:p>
            <a:r>
              <a:rPr lang="en-US" dirty="0" smtClean="0"/>
              <a:t>Oana McKinney</a:t>
            </a:r>
          </a:p>
          <a:p>
            <a:r>
              <a:rPr lang="en-US" dirty="0" smtClean="0"/>
              <a:t>Neal Downing</a:t>
            </a:r>
          </a:p>
          <a:p>
            <a:r>
              <a:rPr lang="en-US" dirty="0" smtClean="0"/>
              <a:t>Martin Catala 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5495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Transit Case Studies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832" y="1935163"/>
            <a:ext cx="56783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GTFS Agencies </a:t>
            </a:r>
            <a:endParaRPr lang="en-US" dirty="0"/>
          </a:p>
        </p:txBody>
      </p:sp>
      <p:pic>
        <p:nvPicPr>
          <p:cNvPr id="40962" name="Picture 2" descr="C:\Documents and Settings\catala\My Documents\PinellasParcel_DL\Livability_215_GTFS_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76" y="1935163"/>
            <a:ext cx="5680448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4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-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Data Sets</a:t>
            </a:r>
          </a:p>
          <a:p>
            <a:pPr lvl="1"/>
            <a:r>
              <a:rPr lang="en-US" dirty="0" smtClean="0"/>
              <a:t>Census Blocks 11,078,297</a:t>
            </a:r>
          </a:p>
          <a:p>
            <a:pPr lvl="1"/>
            <a:r>
              <a:rPr lang="en-US" dirty="0" smtClean="0"/>
              <a:t>Block Groups 217,740 records</a:t>
            </a:r>
          </a:p>
          <a:p>
            <a:pPr lvl="1"/>
            <a:r>
              <a:rPr lang="en-US" dirty="0" smtClean="0"/>
              <a:t>Census Tracts 73,057</a:t>
            </a:r>
          </a:p>
          <a:p>
            <a:pPr lvl="1"/>
            <a:r>
              <a:rPr lang="en-US" dirty="0" smtClean="0"/>
              <a:t>Census Designated Places 19,540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Geographic Analysis</a:t>
            </a:r>
          </a:p>
          <a:p>
            <a:pPr lvl="1"/>
            <a:r>
              <a:rPr lang="en-US" dirty="0" smtClean="0"/>
              <a:t>Service Area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Area Analysis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93" y="2296667"/>
            <a:ext cx="3840813" cy="368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ctr"/>
            <a:r>
              <a:rPr lang="en-US" dirty="0"/>
              <a:t>Total Agencies: 215</a:t>
            </a:r>
          </a:p>
          <a:p>
            <a:pPr fontAlgn="ctr"/>
            <a:r>
              <a:rPr lang="en-US" dirty="0"/>
              <a:t>States: 34</a:t>
            </a:r>
          </a:p>
          <a:p>
            <a:pPr fontAlgn="ctr"/>
            <a:r>
              <a:rPr lang="en-US" dirty="0"/>
              <a:t>Total stops: </a:t>
            </a:r>
            <a:r>
              <a:rPr lang="en-US" dirty="0" smtClean="0"/>
              <a:t>396,643</a:t>
            </a:r>
            <a:endParaRPr lang="en-US" dirty="0"/>
          </a:p>
          <a:p>
            <a:pPr fontAlgn="ctr"/>
            <a:r>
              <a:rPr lang="en-US" dirty="0"/>
              <a:t>Total </a:t>
            </a:r>
            <a:r>
              <a:rPr lang="en-US" dirty="0" smtClean="0"/>
              <a:t>Routes: 8,821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5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Livability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Livability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Livability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Livability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(Preview)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28613"/>
            <a:ext cx="8229600" cy="42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286000"/>
            <a:ext cx="3200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638800"/>
            <a:ext cx="406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http://transitlivability.org/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343400" cy="1734312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53485"/>
            <a:ext cx="4038600" cy="3871115"/>
          </a:xfrm>
        </p:spPr>
        <p:txBody>
          <a:bodyPr/>
          <a:lstStyle/>
          <a:p>
            <a:r>
              <a:rPr lang="en-US" dirty="0" smtClean="0"/>
              <a:t>Text Search Features</a:t>
            </a:r>
          </a:p>
          <a:p>
            <a:pPr lvl="1"/>
            <a:r>
              <a:rPr lang="en-US" dirty="0" smtClean="0"/>
              <a:t>Auto complete</a:t>
            </a:r>
          </a:p>
          <a:p>
            <a:pPr lvl="1"/>
            <a:r>
              <a:rPr lang="en-US" dirty="0" smtClean="0"/>
              <a:t>Full List of Search Results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4562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Collaborative Research</a:t>
            </a:r>
          </a:p>
          <a:p>
            <a:pPr lvl="1"/>
            <a:r>
              <a:rPr lang="en-US" dirty="0" smtClean="0"/>
              <a:t>Center for Urban Transportation Research @University of South Florida (CUTR)</a:t>
            </a:r>
          </a:p>
          <a:p>
            <a:pPr lvl="1"/>
            <a:r>
              <a:rPr lang="en-US" dirty="0" smtClean="0"/>
              <a:t>Oregon Transportation and Research Education Consortium (OTREC)</a:t>
            </a:r>
          </a:p>
          <a:p>
            <a:pPr lvl="1"/>
            <a:r>
              <a:rPr lang="en-US" dirty="0" smtClean="0"/>
              <a:t>Texas A&amp;M Transportation Institute (TTI)</a:t>
            </a:r>
          </a:p>
          <a:p>
            <a:r>
              <a:rPr lang="en-US" dirty="0" smtClean="0"/>
              <a:t>Research Roles</a:t>
            </a:r>
          </a:p>
          <a:p>
            <a:pPr lvl="1"/>
            <a:r>
              <a:rPr lang="en-US" dirty="0" smtClean="0"/>
              <a:t>Define Rural Measures</a:t>
            </a:r>
          </a:p>
          <a:p>
            <a:pPr lvl="1"/>
            <a:r>
              <a:rPr lang="en-US" dirty="0" smtClean="0"/>
              <a:t>Define Urban Measures</a:t>
            </a:r>
          </a:p>
          <a:p>
            <a:pPr lvl="1"/>
            <a:r>
              <a:rPr lang="en-US" dirty="0" smtClean="0"/>
              <a:t>Develop National Transit Livability Database and Dashboard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 down mapping feature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05113"/>
            <a:ext cx="6527331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“Score”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48" y="1935163"/>
            <a:ext cx="727170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Details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94021"/>
            <a:ext cx="8229600" cy="42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missing pieces</a:t>
            </a:r>
          </a:p>
          <a:p>
            <a:pPr lvl="1"/>
            <a:r>
              <a:rPr lang="en-US" dirty="0" smtClean="0"/>
              <a:t>National Fixed Route and Demand Response Data</a:t>
            </a:r>
          </a:p>
          <a:p>
            <a:pPr lvl="2"/>
            <a:r>
              <a:rPr lang="en-US" dirty="0" smtClean="0"/>
              <a:t>Support Livability and Other Federal Initiatives </a:t>
            </a:r>
          </a:p>
          <a:p>
            <a:pPr lvl="3"/>
            <a:r>
              <a:rPr lang="en-US" dirty="0" smtClean="0"/>
              <a:t>Map21</a:t>
            </a:r>
            <a:endParaRPr lang="en-US" dirty="0"/>
          </a:p>
          <a:p>
            <a:pPr lvl="3"/>
            <a:r>
              <a:rPr lang="en-US" dirty="0" smtClean="0"/>
              <a:t>Transportation for the Nation</a:t>
            </a:r>
          </a:p>
          <a:p>
            <a:pPr lvl="2"/>
            <a:r>
              <a:rPr lang="en-US" dirty="0" smtClean="0"/>
              <a:t>Census Verification of Mode information reported</a:t>
            </a:r>
          </a:p>
          <a:p>
            <a:pPr lvl="2"/>
            <a:r>
              <a:rPr lang="en-US" dirty="0" smtClean="0"/>
              <a:t>Support the National Household Transportation Survey (NHTS) </a:t>
            </a:r>
          </a:p>
          <a:p>
            <a:pPr lvl="3"/>
            <a:r>
              <a:rPr lang="en-US" dirty="0" smtClean="0"/>
              <a:t>Assessment of transit availability of respondents</a:t>
            </a:r>
          </a:p>
          <a:p>
            <a:pPr lvl="2"/>
            <a:r>
              <a:rPr lang="en-US" dirty="0" smtClean="0"/>
              <a:t>National Spatial Data Infrastructure (Federal GIS program)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Beyond Index</a:t>
            </a:r>
          </a:p>
          <a:p>
            <a:pPr lvl="1"/>
            <a:r>
              <a:rPr lang="en-US" dirty="0" smtClean="0"/>
              <a:t>More powerful measures </a:t>
            </a:r>
          </a:p>
          <a:p>
            <a:pPr lvl="2"/>
            <a:r>
              <a:rPr lang="en-US" dirty="0" smtClean="0"/>
              <a:t>Transit Travel Time Matrix</a:t>
            </a:r>
          </a:p>
          <a:p>
            <a:pPr lvl="2"/>
            <a:r>
              <a:rPr lang="en-US" dirty="0" smtClean="0"/>
              <a:t>National Accessibility Measures</a:t>
            </a:r>
          </a:p>
          <a:p>
            <a:pPr lvl="2"/>
            <a:endParaRPr lang="en-US" dirty="0"/>
          </a:p>
          <a:p>
            <a:r>
              <a:rPr lang="en-US" dirty="0" smtClean="0"/>
              <a:t>TransitAccessibility.org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8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b="1" dirty="0" smtClean="0"/>
              <a:t>National </a:t>
            </a:r>
            <a:r>
              <a:rPr lang="en-US" dirty="0" smtClean="0"/>
              <a:t>Transit Livability Measures</a:t>
            </a:r>
          </a:p>
          <a:p>
            <a:r>
              <a:rPr lang="en-US" dirty="0" smtClean="0"/>
              <a:t>Inform Stakeholders of livability measures</a:t>
            </a:r>
          </a:p>
          <a:p>
            <a:r>
              <a:rPr lang="en-US" dirty="0" smtClean="0"/>
              <a:t>Impact Decision makers </a:t>
            </a:r>
          </a:p>
          <a:p>
            <a:pPr lvl="1"/>
            <a:r>
              <a:rPr lang="en-US" dirty="0" smtClean="0"/>
              <a:t>FTA feedback on outcomes of transit investments</a:t>
            </a:r>
          </a:p>
          <a:p>
            <a:pPr lvl="1"/>
            <a:r>
              <a:rPr lang="en-US" dirty="0" smtClean="0"/>
              <a:t>Transit Agencies aware of livability outcomes</a:t>
            </a:r>
          </a:p>
          <a:p>
            <a:pPr lvl="1"/>
            <a:r>
              <a:rPr lang="en-US" dirty="0" smtClean="0"/>
              <a:t>Commun</a:t>
            </a:r>
            <a:r>
              <a:rPr lang="en-US" b="1" dirty="0" smtClean="0"/>
              <a:t>i</a:t>
            </a:r>
            <a:r>
              <a:rPr lang="en-US" dirty="0" smtClean="0"/>
              <a:t>ties consider livable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Livability Principles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74457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42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Livability Principles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2780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43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Transit Livability Measures</a:t>
            </a:r>
          </a:p>
          <a:p>
            <a:pPr lvl="1"/>
            <a:r>
              <a:rPr lang="en-US" dirty="0" smtClean="0"/>
              <a:t>Urban Measures developed</a:t>
            </a:r>
          </a:p>
          <a:p>
            <a:pPr lvl="2"/>
            <a:r>
              <a:rPr lang="en-US" dirty="0" smtClean="0"/>
              <a:t>Identification of variables that influence urban ridership</a:t>
            </a:r>
          </a:p>
          <a:p>
            <a:pPr lvl="1"/>
            <a:r>
              <a:rPr lang="en-US" dirty="0" smtClean="0"/>
              <a:t>Rural Measures developed</a:t>
            </a:r>
          </a:p>
          <a:p>
            <a:pPr lvl="2"/>
            <a:r>
              <a:rPr lang="en-US" dirty="0" smtClean="0"/>
              <a:t>Identification of measures directly impacted by transit and aligned with 6 livability measures.  </a:t>
            </a:r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Incomplete Transit Data (fixed route and Demand response) </a:t>
            </a:r>
          </a:p>
          <a:p>
            <a:pPr lvl="1"/>
            <a:r>
              <a:rPr lang="en-US" dirty="0" smtClean="0"/>
              <a:t>BETA dashboard of transit livability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Development based on theoretical idea of Livability </a:t>
            </a:r>
          </a:p>
          <a:p>
            <a:r>
              <a:rPr lang="en-US" dirty="0" smtClean="0"/>
              <a:t>National Scale </a:t>
            </a:r>
          </a:p>
          <a:p>
            <a:pPr lvl="1"/>
            <a:r>
              <a:rPr lang="en-US" dirty="0" smtClean="0"/>
              <a:t>Many livability variables and measures are local in nature and not available on a national scale. </a:t>
            </a:r>
          </a:p>
          <a:p>
            <a:r>
              <a:rPr lang="en-US" dirty="0" smtClean="0"/>
              <a:t>Data Challenges</a:t>
            </a:r>
          </a:p>
          <a:p>
            <a:pPr lvl="1"/>
            <a:r>
              <a:rPr lang="en-US" dirty="0" smtClean="0"/>
              <a:t>Lots of data (transit, blocks, streets)</a:t>
            </a:r>
          </a:p>
          <a:p>
            <a:pPr lvl="1"/>
            <a:r>
              <a:rPr lang="en-US" dirty="0" smtClean="0"/>
              <a:t>Lots of analysis (service area buffers)</a:t>
            </a:r>
          </a:p>
          <a:p>
            <a:pPr lvl="1"/>
            <a:r>
              <a:rPr lang="en-US" dirty="0" smtClean="0"/>
              <a:t>Lots of </a:t>
            </a:r>
            <a:r>
              <a:rPr lang="en-US" b="1" dirty="0" smtClean="0"/>
              <a:t>HOLES </a:t>
            </a:r>
            <a:r>
              <a:rPr lang="en-US" dirty="0" smtClean="0"/>
              <a:t>in transit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Challenge- Development of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TTI established straightforward indexing</a:t>
            </a:r>
          </a:p>
          <a:p>
            <a:pPr lvl="1"/>
            <a:r>
              <a:rPr lang="en-US" dirty="0" smtClean="0"/>
              <a:t>Challenge with no external validity</a:t>
            </a:r>
          </a:p>
          <a:p>
            <a:pPr lvl="2"/>
            <a:r>
              <a:rPr lang="en-US" dirty="0" smtClean="0"/>
              <a:t>Any model measuring livability is constrained by the reality that there can be no empirical observation of what livability is.  </a:t>
            </a:r>
          </a:p>
          <a:p>
            <a:pPr lvl="2"/>
            <a:r>
              <a:rPr lang="en-US" dirty="0" smtClean="0"/>
              <a:t>Metrics reflect outcomes related to livability principles </a:t>
            </a:r>
          </a:p>
          <a:p>
            <a:pPr lvl="1"/>
            <a:r>
              <a:rPr lang="en-US" dirty="0" smtClean="0"/>
              <a:t>Not punitive</a:t>
            </a:r>
          </a:p>
          <a:p>
            <a:pPr lvl="1"/>
            <a:r>
              <a:rPr lang="en-US" dirty="0" smtClean="0"/>
              <a:t>Informative</a:t>
            </a:r>
          </a:p>
          <a:p>
            <a:pPr lvl="1"/>
            <a:r>
              <a:rPr lang="en-US" dirty="0" err="1" smtClean="0"/>
              <a:t>Decile</a:t>
            </a:r>
            <a:r>
              <a:rPr lang="en-US" dirty="0" smtClean="0"/>
              <a:t> indexing scale 1-10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Challenge- National Scale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Reliable data (accuracy and precision) available at local level</a:t>
            </a:r>
          </a:p>
          <a:p>
            <a:r>
              <a:rPr lang="en-US" dirty="0" smtClean="0"/>
              <a:t>Reasonable alternatives to support development of Index  </a:t>
            </a:r>
          </a:p>
          <a:p>
            <a:pPr lvl="1"/>
            <a:r>
              <a:rPr lang="en-US" dirty="0" smtClean="0"/>
              <a:t>Rural transit service data characteristics </a:t>
            </a:r>
          </a:p>
          <a:p>
            <a:pPr lvl="2"/>
            <a:r>
              <a:rPr lang="en-US" dirty="0" smtClean="0"/>
              <a:t>Manually collected</a:t>
            </a:r>
          </a:p>
          <a:p>
            <a:pPr lvl="1"/>
            <a:r>
              <a:rPr lang="en-US" dirty="0" smtClean="0"/>
              <a:t>Land Use and Housing Characteristics</a:t>
            </a:r>
          </a:p>
          <a:p>
            <a:pPr lvl="2"/>
            <a:r>
              <a:rPr lang="en-US" dirty="0" smtClean="0"/>
              <a:t>LEHD Data for commercial activity, and employment locations</a:t>
            </a:r>
          </a:p>
          <a:p>
            <a:pPr lvl="1"/>
            <a:r>
              <a:rPr lang="en-US" dirty="0" smtClean="0"/>
              <a:t>Urban Fixed Route Service Characteristics</a:t>
            </a:r>
          </a:p>
          <a:p>
            <a:pPr lvl="2"/>
            <a:r>
              <a:rPr lang="en-US" dirty="0" smtClean="0"/>
              <a:t>GTFS</a:t>
            </a:r>
          </a:p>
          <a:p>
            <a:pPr lvl="2"/>
            <a:r>
              <a:rPr lang="en-US" dirty="0" smtClean="0"/>
              <a:t>80% of transit trips covered by agencies with GTFS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6425</TotalTime>
  <Words>1473</Words>
  <Application>Microsoft Office PowerPoint</Application>
  <PresentationFormat>On-screen Show (4:3)</PresentationFormat>
  <Paragraphs>243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National Public Transit Livability Performance Measures</vt:lpstr>
      <vt:lpstr>Project Background</vt:lpstr>
      <vt:lpstr>Project Goals</vt:lpstr>
      <vt:lpstr>Livability Principles</vt:lpstr>
      <vt:lpstr>Livability Principles</vt:lpstr>
      <vt:lpstr>Research Results</vt:lpstr>
      <vt:lpstr>Challenges</vt:lpstr>
      <vt:lpstr>Challenge- Development of Index</vt:lpstr>
      <vt:lpstr>Challenge- National Scale Data</vt:lpstr>
      <vt:lpstr>Rural Transit Case Studies</vt:lpstr>
      <vt:lpstr>GTFS Agencies </vt:lpstr>
      <vt:lpstr>Challenges - Data</vt:lpstr>
      <vt:lpstr>Service Area Analysis</vt:lpstr>
      <vt:lpstr>Urban Livability Measures</vt:lpstr>
      <vt:lpstr>Urban Livability Measures</vt:lpstr>
      <vt:lpstr>Rural Livability Measures</vt:lpstr>
      <vt:lpstr>Rural Livability Measures</vt:lpstr>
      <vt:lpstr>Dashboard (Preview)</vt:lpstr>
      <vt:lpstr>Searching Features</vt:lpstr>
      <vt:lpstr>Dashboard Features</vt:lpstr>
      <vt:lpstr>Index “Score”</vt:lpstr>
      <vt:lpstr>Index Details</vt:lpstr>
      <vt:lpstr>Conclusions</vt:lpstr>
      <vt:lpstr>Conclusions</vt:lpstr>
    </vt:vector>
  </TitlesOfParts>
  <Company>USF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catala</dc:creator>
  <cp:lastModifiedBy>Hotel Guest</cp:lastModifiedBy>
  <cp:revision>521</cp:revision>
  <cp:lastPrinted>2013-05-06T19:54:44Z</cp:lastPrinted>
  <dcterms:created xsi:type="dcterms:W3CDTF">2013-05-01T15:43:41Z</dcterms:created>
  <dcterms:modified xsi:type="dcterms:W3CDTF">2013-05-07T11:58:31Z</dcterms:modified>
</cp:coreProperties>
</file>