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gif" ContentType="image/gif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6" r:id="rId2"/>
    <p:sldMasterId id="2147483806" r:id="rId3"/>
  </p:sldMasterIdLst>
  <p:notesMasterIdLst>
    <p:notesMasterId r:id="rId36"/>
  </p:notesMasterIdLst>
  <p:handoutMasterIdLst>
    <p:handoutMasterId r:id="rId37"/>
  </p:handoutMasterIdLst>
  <p:sldIdLst>
    <p:sldId id="416" r:id="rId4"/>
    <p:sldId id="426" r:id="rId5"/>
    <p:sldId id="423" r:id="rId6"/>
    <p:sldId id="424" r:id="rId7"/>
    <p:sldId id="415" r:id="rId8"/>
    <p:sldId id="428" r:id="rId9"/>
    <p:sldId id="430" r:id="rId10"/>
    <p:sldId id="431" r:id="rId11"/>
    <p:sldId id="432" r:id="rId12"/>
    <p:sldId id="433" r:id="rId13"/>
    <p:sldId id="434" r:id="rId14"/>
    <p:sldId id="436" r:id="rId15"/>
    <p:sldId id="439" r:id="rId16"/>
    <p:sldId id="465" r:id="rId17"/>
    <p:sldId id="450" r:id="rId18"/>
    <p:sldId id="467" r:id="rId19"/>
    <p:sldId id="452" r:id="rId20"/>
    <p:sldId id="453" r:id="rId21"/>
    <p:sldId id="437" r:id="rId22"/>
    <p:sldId id="462" r:id="rId23"/>
    <p:sldId id="438" r:id="rId24"/>
    <p:sldId id="454" r:id="rId25"/>
    <p:sldId id="455" r:id="rId26"/>
    <p:sldId id="456" r:id="rId27"/>
    <p:sldId id="457" r:id="rId28"/>
    <p:sldId id="458" r:id="rId29"/>
    <p:sldId id="459" r:id="rId30"/>
    <p:sldId id="463" r:id="rId31"/>
    <p:sldId id="460" r:id="rId32"/>
    <p:sldId id="441" r:id="rId33"/>
    <p:sldId id="461" r:id="rId34"/>
    <p:sldId id="464" r:id="rId3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B2E8"/>
    <a:srgbClr val="FCA184"/>
    <a:srgbClr val="9AB789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6" autoAdjust="0"/>
    <p:restoredTop sz="97173" autoAdjust="0"/>
  </p:normalViewPr>
  <p:slideViewPr>
    <p:cSldViewPr>
      <p:cViewPr>
        <p:scale>
          <a:sx n="100" d="100"/>
          <a:sy n="100" d="100"/>
        </p:scale>
        <p:origin x="-150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BA378-BA78-40DD-B09E-6C187FF5245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B6618-A0F4-45B3-9BF4-0DC706CC6883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future population and employment growth distribution</a:t>
          </a:r>
          <a:endParaRPr lang="en-US" b="1" dirty="0"/>
        </a:p>
      </dgm:t>
    </dgm:pt>
    <dgm:pt modelId="{83A96150-AB22-4134-BE59-22CD84A57B98}" type="parTrans" cxnId="{AFC7D005-27AB-4D96-A013-8094C44398A9}">
      <dgm:prSet/>
      <dgm:spPr/>
      <dgm:t>
        <a:bodyPr/>
        <a:lstStyle/>
        <a:p>
          <a:endParaRPr lang="en-US"/>
        </a:p>
      </dgm:t>
    </dgm:pt>
    <dgm:pt modelId="{9EDDF5E4-8237-46DC-B82A-A70083053BFC}" type="sibTrans" cxnId="{AFC7D005-27AB-4D96-A013-8094C44398A9}">
      <dgm:prSet/>
      <dgm:spPr/>
      <dgm:t>
        <a:bodyPr/>
        <a:lstStyle/>
        <a:p>
          <a:endParaRPr lang="en-US"/>
        </a:p>
      </dgm:t>
    </dgm:pt>
    <dgm:pt modelId="{57A7FB60-222C-4C92-A871-00ACA61D73E9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evaluate strategies and projects                                                                          </a:t>
          </a:r>
          <a:endParaRPr lang="en-US" sz="1600" b="1" dirty="0">
            <a:solidFill>
              <a:schemeClr val="tx1"/>
            </a:solidFill>
          </a:endParaRPr>
        </a:p>
      </dgm:t>
    </dgm:pt>
    <dgm:pt modelId="{7A4EFE73-AB56-45CD-970E-FF94F21D9B52}" type="parTrans" cxnId="{9DDB28D5-4B8C-4CCC-943B-6AEBB8D11607}">
      <dgm:prSet/>
      <dgm:spPr/>
      <dgm:t>
        <a:bodyPr/>
        <a:lstStyle/>
        <a:p>
          <a:endParaRPr lang="en-US"/>
        </a:p>
      </dgm:t>
    </dgm:pt>
    <dgm:pt modelId="{7A061AD6-3B85-4AB9-95A4-99A50B2F7BFB}" type="sibTrans" cxnId="{9DDB28D5-4B8C-4CCC-943B-6AEBB8D11607}">
      <dgm:prSet/>
      <dgm:spPr/>
      <dgm:t>
        <a:bodyPr/>
        <a:lstStyle/>
        <a:p>
          <a:endParaRPr lang="en-US"/>
        </a:p>
      </dgm:t>
    </dgm:pt>
    <dgm:pt modelId="{F67AE18D-75DD-4072-96CE-93E77BEF4DFF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assure environmental justice</a:t>
          </a:r>
          <a:endParaRPr lang="en-US" b="1" dirty="0"/>
        </a:p>
      </dgm:t>
    </dgm:pt>
    <dgm:pt modelId="{B45E40BE-8F25-462F-A136-F77C33369596}" type="parTrans" cxnId="{DCB3AF8B-47D4-4CBC-9F90-994C793D9E96}">
      <dgm:prSet/>
      <dgm:spPr/>
      <dgm:t>
        <a:bodyPr/>
        <a:lstStyle/>
        <a:p>
          <a:endParaRPr lang="en-US"/>
        </a:p>
      </dgm:t>
    </dgm:pt>
    <dgm:pt modelId="{004F7F6D-F919-4926-A7C5-DE2BCD5D06CF}" type="sibTrans" cxnId="{DCB3AF8B-47D4-4CBC-9F90-994C793D9E96}">
      <dgm:prSet/>
      <dgm:spPr/>
      <dgm:t>
        <a:bodyPr/>
        <a:lstStyle/>
        <a:p>
          <a:endParaRPr lang="en-US"/>
        </a:p>
      </dgm:t>
    </dgm:pt>
    <dgm:pt modelId="{6148B9D4-6EC7-4DE2-AFD6-7B7987EA0ECC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assure financial  balance</a:t>
          </a:r>
          <a:endParaRPr lang="en-US" b="1" dirty="0"/>
        </a:p>
      </dgm:t>
    </dgm:pt>
    <dgm:pt modelId="{F4164F66-69DE-4BBD-8A49-1AD952DE0D8E}" type="parTrans" cxnId="{62C959A8-D7F1-47BA-8663-1AFD7CEE5122}">
      <dgm:prSet/>
      <dgm:spPr/>
      <dgm:t>
        <a:bodyPr/>
        <a:lstStyle/>
        <a:p>
          <a:endParaRPr lang="en-US"/>
        </a:p>
      </dgm:t>
    </dgm:pt>
    <dgm:pt modelId="{BE72DB2C-B225-49F1-BC19-72255E662C4C}" type="sibTrans" cxnId="{62C959A8-D7F1-47BA-8663-1AFD7CEE5122}">
      <dgm:prSet/>
      <dgm:spPr/>
      <dgm:t>
        <a:bodyPr/>
        <a:lstStyle/>
        <a:p>
          <a:endParaRPr lang="en-US"/>
        </a:p>
      </dgm:t>
    </dgm:pt>
    <dgm:pt modelId="{8F78D84E-5B70-462B-AC77-D5F01E71BF9D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estimate future travel demand</a:t>
          </a:r>
          <a:endParaRPr lang="en-US" b="1" dirty="0"/>
        </a:p>
      </dgm:t>
    </dgm:pt>
    <dgm:pt modelId="{976FE546-89D3-4092-8B5C-7F196C612925}" type="parTrans" cxnId="{33866242-6CAF-4936-AD3D-5503436BA1A0}">
      <dgm:prSet/>
      <dgm:spPr/>
      <dgm:t>
        <a:bodyPr/>
        <a:lstStyle/>
        <a:p>
          <a:endParaRPr lang="en-US"/>
        </a:p>
      </dgm:t>
    </dgm:pt>
    <dgm:pt modelId="{4C76C8F0-A82C-437C-8260-EE98A623DF26}" type="sibTrans" cxnId="{33866242-6CAF-4936-AD3D-5503436BA1A0}">
      <dgm:prSet/>
      <dgm:spPr/>
      <dgm:t>
        <a:bodyPr/>
        <a:lstStyle/>
        <a:p>
          <a:endParaRPr lang="en-US"/>
        </a:p>
      </dgm:t>
    </dgm:pt>
    <dgm:pt modelId="{CE742DAB-4623-4A72-903C-C9CB56FE2577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adopt.  implement through TIP, and continuing work</a:t>
          </a:r>
          <a:endParaRPr lang="en-US" b="1" dirty="0"/>
        </a:p>
      </dgm:t>
    </dgm:pt>
    <dgm:pt modelId="{84956797-63D6-4B44-A806-F044FCD39737}" type="parTrans" cxnId="{0A3679C1-BEC6-4822-8426-3748AC197D03}">
      <dgm:prSet/>
      <dgm:spPr/>
      <dgm:t>
        <a:bodyPr/>
        <a:lstStyle/>
        <a:p>
          <a:endParaRPr lang="en-US"/>
        </a:p>
      </dgm:t>
    </dgm:pt>
    <dgm:pt modelId="{F984A074-2AD2-48FF-82BF-DDDDE15555B2}" type="sibTrans" cxnId="{0A3679C1-BEC6-4822-8426-3748AC197D03}">
      <dgm:prSet/>
      <dgm:spPr/>
      <dgm:t>
        <a:bodyPr/>
        <a:lstStyle/>
        <a:p>
          <a:endParaRPr lang="en-US"/>
        </a:p>
      </dgm:t>
    </dgm:pt>
    <dgm:pt modelId="{8F087FFB-C7C3-469D-BE5E-A33D0A45C790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/>
            <a:t>assure </a:t>
          </a:r>
        </a:p>
        <a:p>
          <a:r>
            <a:rPr lang="en-US" b="1" dirty="0" smtClean="0"/>
            <a:t>air quality conformity</a:t>
          </a:r>
          <a:endParaRPr lang="en-US" b="1" dirty="0"/>
        </a:p>
      </dgm:t>
    </dgm:pt>
    <dgm:pt modelId="{10DBCA89-80B1-4F1D-B848-BC9ADC56B2F7}" type="parTrans" cxnId="{63134348-8FD2-4BEC-81DD-4E573EE865F3}">
      <dgm:prSet/>
      <dgm:spPr/>
      <dgm:t>
        <a:bodyPr/>
        <a:lstStyle/>
        <a:p>
          <a:endParaRPr lang="en-US"/>
        </a:p>
      </dgm:t>
    </dgm:pt>
    <dgm:pt modelId="{21C6A1E2-3F99-4C5C-86FC-BEB27FD8A179}" type="sibTrans" cxnId="{63134348-8FD2-4BEC-81DD-4E573EE865F3}">
      <dgm:prSet/>
      <dgm:spPr/>
      <dgm:t>
        <a:bodyPr/>
        <a:lstStyle/>
        <a:p>
          <a:endParaRPr lang="en-US"/>
        </a:p>
      </dgm:t>
    </dgm:pt>
    <dgm:pt modelId="{D2823741-9D8E-4308-B818-2348CAE06671}" type="pres">
      <dgm:prSet presAssocID="{87BBA378-BA78-40DD-B09E-6C187FF5245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6B31D-19CE-47DD-95EC-8608DF033B9E}" type="pres">
      <dgm:prSet presAssocID="{87BBA378-BA78-40DD-B09E-6C187FF5245E}" presName="arrow" presStyleLbl="bgShp" presStyleIdx="0" presStyleCnt="1" custScaleX="117647" custLinFactNeighborX="0" custLinFactNeighborY="1818"/>
      <dgm:spPr/>
    </dgm:pt>
    <dgm:pt modelId="{1299B377-D4B8-4FB9-8A66-975ED57CF874}" type="pres">
      <dgm:prSet presAssocID="{87BBA378-BA78-40DD-B09E-6C187FF5245E}" presName="linearProcess" presStyleCnt="0"/>
      <dgm:spPr/>
    </dgm:pt>
    <dgm:pt modelId="{7FB263FF-9DDC-41C9-AFCF-17878A2654E2}" type="pres">
      <dgm:prSet presAssocID="{F67AE18D-75DD-4072-96CE-93E77BEF4DFF}" presName="textNode" presStyleLbl="node1" presStyleIdx="0" presStyleCnt="7" custScaleX="44861" custLinFactX="132986" custLinFactNeighborX="200000" custLinFactNeighborY="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5F68D-F6EC-43A6-BF71-3DFAA2E3F78F}" type="pres">
      <dgm:prSet presAssocID="{004F7F6D-F919-4926-A7C5-DE2BCD5D06CF}" presName="sibTrans" presStyleCnt="0"/>
      <dgm:spPr/>
    </dgm:pt>
    <dgm:pt modelId="{41CA0421-60F7-49D6-B51B-764710F7818D}" type="pres">
      <dgm:prSet presAssocID="{8F087FFB-C7C3-469D-BE5E-A33D0A45C790}" presName="textNode" presStyleLbl="node1" presStyleIdx="1" presStyleCnt="7" custScaleX="44861" custLinFactX="128866" custLinFactNeighborX="200000" custLinFactNeighborY="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1EEB2-5776-463D-A9C4-85E291D56DAD}" type="pres">
      <dgm:prSet presAssocID="{21C6A1E2-3F99-4C5C-86FC-BEB27FD8A179}" presName="sibTrans" presStyleCnt="0"/>
      <dgm:spPr/>
    </dgm:pt>
    <dgm:pt modelId="{6CCDF892-6C96-43A8-B639-DAAA42DC0E68}" type="pres">
      <dgm:prSet presAssocID="{57A7FB60-222C-4C92-A871-00ACA61D73E9}" presName="textNode" presStyleLbl="node1" presStyleIdx="2" presStyleCnt="7" custScaleX="44861" custLinFactNeighborX="-46784" custLinFactNeighborY="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1DCA9-AB9D-49C9-95E4-F6B5F11C3206}" type="pres">
      <dgm:prSet presAssocID="{7A061AD6-3B85-4AB9-95A4-99A50B2F7BFB}" presName="sibTrans" presStyleCnt="0"/>
      <dgm:spPr/>
    </dgm:pt>
    <dgm:pt modelId="{95A56EE0-4663-4219-BBDC-ACB2B5F876DA}" type="pres">
      <dgm:prSet presAssocID="{8A7B6618-A0F4-45B3-9BF4-0DC706CC6883}" presName="textNode" presStyleLbl="node1" presStyleIdx="3" presStyleCnt="7" custScaleX="44861" custLinFactX="-132782" custLinFactNeighborX="-200000" custLinFactNeighborY="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D5807-7FD0-4539-A17A-E4A9F4F61F7C}" type="pres">
      <dgm:prSet presAssocID="{9EDDF5E4-8237-46DC-B82A-A70083053BFC}" presName="sibTrans" presStyleCnt="0"/>
      <dgm:spPr/>
    </dgm:pt>
    <dgm:pt modelId="{6CC8884C-627D-498D-A6E2-B30A50B08F19}" type="pres">
      <dgm:prSet presAssocID="{6148B9D4-6EC7-4DE2-AFD6-7B7987EA0ECC}" presName="textNode" presStyleLbl="node1" presStyleIdx="4" presStyleCnt="7" custScaleX="44861" custLinFactX="30182" custLinFactNeighborX="100000" custLinFactNeighborY="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AB22D-83A2-492C-862C-3C35D1FB85E0}" type="pres">
      <dgm:prSet presAssocID="{BE72DB2C-B225-49F1-BC19-72255E662C4C}" presName="sibTrans" presStyleCnt="0"/>
      <dgm:spPr/>
    </dgm:pt>
    <dgm:pt modelId="{8F1628AD-FB07-4963-863F-C865A65F2DE3}" type="pres">
      <dgm:prSet presAssocID="{8F78D84E-5B70-462B-AC77-D5F01E71BF9D}" presName="textNode" presStyleLbl="node1" presStyleIdx="5" presStyleCnt="7" custScaleX="44861" custLinFactX="-187327" custLinFactNeighborX="-200000" custLinFactNeighborY="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29538-ADC1-4611-BADD-B0FC65DDF524}" type="pres">
      <dgm:prSet presAssocID="{4C76C8F0-A82C-437C-8260-EE98A623DF26}" presName="sibTrans" presStyleCnt="0"/>
      <dgm:spPr/>
    </dgm:pt>
    <dgm:pt modelId="{DFC10E33-E8AA-46BD-B519-2ACE52A2AA28}" type="pres">
      <dgm:prSet presAssocID="{CE742DAB-4623-4A72-903C-C9CB56FE2577}" presName="textNode" presStyleLbl="node1" presStyleIdx="6" presStyleCnt="7" custScaleX="44861" custLinFactX="-13956" custLinFactNeighborX="-100000" custLinFactNeighborY="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169D2-BC7B-446F-B6B4-02C3B047F1FC}" type="presOf" srcId="{6148B9D4-6EC7-4DE2-AFD6-7B7987EA0ECC}" destId="{6CC8884C-627D-498D-A6E2-B30A50B08F19}" srcOrd="0" destOrd="0" presId="urn:microsoft.com/office/officeart/2005/8/layout/hProcess9"/>
    <dgm:cxn modelId="{63134348-8FD2-4BEC-81DD-4E573EE865F3}" srcId="{87BBA378-BA78-40DD-B09E-6C187FF5245E}" destId="{8F087FFB-C7C3-469D-BE5E-A33D0A45C790}" srcOrd="1" destOrd="0" parTransId="{10DBCA89-80B1-4F1D-B848-BC9ADC56B2F7}" sibTransId="{21C6A1E2-3F99-4C5C-86FC-BEB27FD8A179}"/>
    <dgm:cxn modelId="{8FAE5C16-9EC1-477B-AC66-272F6EE8D449}" type="presOf" srcId="{8F78D84E-5B70-462B-AC77-D5F01E71BF9D}" destId="{8F1628AD-FB07-4963-863F-C865A65F2DE3}" srcOrd="0" destOrd="0" presId="urn:microsoft.com/office/officeart/2005/8/layout/hProcess9"/>
    <dgm:cxn modelId="{33866242-6CAF-4936-AD3D-5503436BA1A0}" srcId="{87BBA378-BA78-40DD-B09E-6C187FF5245E}" destId="{8F78D84E-5B70-462B-AC77-D5F01E71BF9D}" srcOrd="5" destOrd="0" parTransId="{976FE546-89D3-4092-8B5C-7F196C612925}" sibTransId="{4C76C8F0-A82C-437C-8260-EE98A623DF26}"/>
    <dgm:cxn modelId="{303626BB-1FC9-43DA-9EDC-2132BD26E649}" type="presOf" srcId="{57A7FB60-222C-4C92-A871-00ACA61D73E9}" destId="{6CCDF892-6C96-43A8-B639-DAAA42DC0E68}" srcOrd="0" destOrd="0" presId="urn:microsoft.com/office/officeart/2005/8/layout/hProcess9"/>
    <dgm:cxn modelId="{62C959A8-D7F1-47BA-8663-1AFD7CEE5122}" srcId="{87BBA378-BA78-40DD-B09E-6C187FF5245E}" destId="{6148B9D4-6EC7-4DE2-AFD6-7B7987EA0ECC}" srcOrd="4" destOrd="0" parTransId="{F4164F66-69DE-4BBD-8A49-1AD952DE0D8E}" sibTransId="{BE72DB2C-B225-49F1-BC19-72255E662C4C}"/>
    <dgm:cxn modelId="{9DDB28D5-4B8C-4CCC-943B-6AEBB8D11607}" srcId="{87BBA378-BA78-40DD-B09E-6C187FF5245E}" destId="{57A7FB60-222C-4C92-A871-00ACA61D73E9}" srcOrd="2" destOrd="0" parTransId="{7A4EFE73-AB56-45CD-970E-FF94F21D9B52}" sibTransId="{7A061AD6-3B85-4AB9-95A4-99A50B2F7BFB}"/>
    <dgm:cxn modelId="{183BB127-1F57-46AB-81CA-A597478AEF58}" type="presOf" srcId="{F67AE18D-75DD-4072-96CE-93E77BEF4DFF}" destId="{7FB263FF-9DDC-41C9-AFCF-17878A2654E2}" srcOrd="0" destOrd="0" presId="urn:microsoft.com/office/officeart/2005/8/layout/hProcess9"/>
    <dgm:cxn modelId="{DCB3AF8B-47D4-4CBC-9F90-994C793D9E96}" srcId="{87BBA378-BA78-40DD-B09E-6C187FF5245E}" destId="{F67AE18D-75DD-4072-96CE-93E77BEF4DFF}" srcOrd="0" destOrd="0" parTransId="{B45E40BE-8F25-462F-A136-F77C33369596}" sibTransId="{004F7F6D-F919-4926-A7C5-DE2BCD5D06CF}"/>
    <dgm:cxn modelId="{AFC7D005-27AB-4D96-A013-8094C44398A9}" srcId="{87BBA378-BA78-40DD-B09E-6C187FF5245E}" destId="{8A7B6618-A0F4-45B3-9BF4-0DC706CC6883}" srcOrd="3" destOrd="0" parTransId="{83A96150-AB22-4134-BE59-22CD84A57B98}" sibTransId="{9EDDF5E4-8237-46DC-B82A-A70083053BFC}"/>
    <dgm:cxn modelId="{416EF810-3665-4347-BD1E-72F022D0263B}" type="presOf" srcId="{87BBA378-BA78-40DD-B09E-6C187FF5245E}" destId="{D2823741-9D8E-4308-B818-2348CAE06671}" srcOrd="0" destOrd="0" presId="urn:microsoft.com/office/officeart/2005/8/layout/hProcess9"/>
    <dgm:cxn modelId="{CD460383-87EB-4745-94C2-1C2ABDCB46A1}" type="presOf" srcId="{8F087FFB-C7C3-469D-BE5E-A33D0A45C790}" destId="{41CA0421-60F7-49D6-B51B-764710F7818D}" srcOrd="0" destOrd="0" presId="urn:microsoft.com/office/officeart/2005/8/layout/hProcess9"/>
    <dgm:cxn modelId="{60182148-869A-465E-AE97-E24CCB886ADA}" type="presOf" srcId="{CE742DAB-4623-4A72-903C-C9CB56FE2577}" destId="{DFC10E33-E8AA-46BD-B519-2ACE52A2AA28}" srcOrd="0" destOrd="0" presId="urn:microsoft.com/office/officeart/2005/8/layout/hProcess9"/>
    <dgm:cxn modelId="{0A3679C1-BEC6-4822-8426-3748AC197D03}" srcId="{87BBA378-BA78-40DD-B09E-6C187FF5245E}" destId="{CE742DAB-4623-4A72-903C-C9CB56FE2577}" srcOrd="6" destOrd="0" parTransId="{84956797-63D6-4B44-A806-F044FCD39737}" sibTransId="{F984A074-2AD2-48FF-82BF-DDDDE15555B2}"/>
    <dgm:cxn modelId="{E8C5107D-1881-407C-8D6A-28712B16DA2E}" type="presOf" srcId="{8A7B6618-A0F4-45B3-9BF4-0DC706CC6883}" destId="{95A56EE0-4663-4219-BBDC-ACB2B5F876DA}" srcOrd="0" destOrd="0" presId="urn:microsoft.com/office/officeart/2005/8/layout/hProcess9"/>
    <dgm:cxn modelId="{2EB1D1DA-6EC9-4C7E-9838-524A460F0A80}" type="presParOf" srcId="{D2823741-9D8E-4308-B818-2348CAE06671}" destId="{6806B31D-19CE-47DD-95EC-8608DF033B9E}" srcOrd="0" destOrd="0" presId="urn:microsoft.com/office/officeart/2005/8/layout/hProcess9"/>
    <dgm:cxn modelId="{41D4EA6D-8AC4-420E-ACA9-35AF2094A055}" type="presParOf" srcId="{D2823741-9D8E-4308-B818-2348CAE06671}" destId="{1299B377-D4B8-4FB9-8A66-975ED57CF874}" srcOrd="1" destOrd="0" presId="urn:microsoft.com/office/officeart/2005/8/layout/hProcess9"/>
    <dgm:cxn modelId="{5F60BE46-D080-4568-9927-C960ADCDEDE7}" type="presParOf" srcId="{1299B377-D4B8-4FB9-8A66-975ED57CF874}" destId="{7FB263FF-9DDC-41C9-AFCF-17878A2654E2}" srcOrd="0" destOrd="0" presId="urn:microsoft.com/office/officeart/2005/8/layout/hProcess9"/>
    <dgm:cxn modelId="{DBA7890B-2004-4491-A08B-701DE2DFE593}" type="presParOf" srcId="{1299B377-D4B8-4FB9-8A66-975ED57CF874}" destId="{7A25F68D-F6EC-43A6-BF71-3DFAA2E3F78F}" srcOrd="1" destOrd="0" presId="urn:microsoft.com/office/officeart/2005/8/layout/hProcess9"/>
    <dgm:cxn modelId="{4F9BB4A5-4319-4D8B-B72A-D5BE045C2048}" type="presParOf" srcId="{1299B377-D4B8-4FB9-8A66-975ED57CF874}" destId="{41CA0421-60F7-49D6-B51B-764710F7818D}" srcOrd="2" destOrd="0" presId="urn:microsoft.com/office/officeart/2005/8/layout/hProcess9"/>
    <dgm:cxn modelId="{42E170B1-C3EC-4BC9-9CB3-975BC8D5A205}" type="presParOf" srcId="{1299B377-D4B8-4FB9-8A66-975ED57CF874}" destId="{4021EEB2-5776-463D-A9C4-85E291D56DAD}" srcOrd="3" destOrd="0" presId="urn:microsoft.com/office/officeart/2005/8/layout/hProcess9"/>
    <dgm:cxn modelId="{511DA7F5-C4FE-42BB-94B7-FA460E036F65}" type="presParOf" srcId="{1299B377-D4B8-4FB9-8A66-975ED57CF874}" destId="{6CCDF892-6C96-43A8-B639-DAAA42DC0E68}" srcOrd="4" destOrd="0" presId="urn:microsoft.com/office/officeart/2005/8/layout/hProcess9"/>
    <dgm:cxn modelId="{5AA8D5E6-077C-4F4C-93FF-498B19020206}" type="presParOf" srcId="{1299B377-D4B8-4FB9-8A66-975ED57CF874}" destId="{A571DCA9-AB9D-49C9-95E4-F6B5F11C3206}" srcOrd="5" destOrd="0" presId="urn:microsoft.com/office/officeart/2005/8/layout/hProcess9"/>
    <dgm:cxn modelId="{45242F35-5210-4406-A894-BD7BAF51AA5C}" type="presParOf" srcId="{1299B377-D4B8-4FB9-8A66-975ED57CF874}" destId="{95A56EE0-4663-4219-BBDC-ACB2B5F876DA}" srcOrd="6" destOrd="0" presId="urn:microsoft.com/office/officeart/2005/8/layout/hProcess9"/>
    <dgm:cxn modelId="{ED9F38C2-8372-4F0B-B09C-DBDFB0E83EC9}" type="presParOf" srcId="{1299B377-D4B8-4FB9-8A66-975ED57CF874}" destId="{551D5807-7FD0-4539-A17A-E4A9F4F61F7C}" srcOrd="7" destOrd="0" presId="urn:microsoft.com/office/officeart/2005/8/layout/hProcess9"/>
    <dgm:cxn modelId="{34200A3E-2388-447F-AC25-7ED7CA288B7E}" type="presParOf" srcId="{1299B377-D4B8-4FB9-8A66-975ED57CF874}" destId="{6CC8884C-627D-498D-A6E2-B30A50B08F19}" srcOrd="8" destOrd="0" presId="urn:microsoft.com/office/officeart/2005/8/layout/hProcess9"/>
    <dgm:cxn modelId="{C931B9B1-606D-41F2-9B11-E41E6D13506D}" type="presParOf" srcId="{1299B377-D4B8-4FB9-8A66-975ED57CF874}" destId="{5B5AB22D-83A2-492C-862C-3C35D1FB85E0}" srcOrd="9" destOrd="0" presId="urn:microsoft.com/office/officeart/2005/8/layout/hProcess9"/>
    <dgm:cxn modelId="{ACAA51C5-1FBA-4C70-91EA-F46B93DD69C2}" type="presParOf" srcId="{1299B377-D4B8-4FB9-8A66-975ED57CF874}" destId="{8F1628AD-FB07-4963-863F-C865A65F2DE3}" srcOrd="10" destOrd="0" presId="urn:microsoft.com/office/officeart/2005/8/layout/hProcess9"/>
    <dgm:cxn modelId="{A7287721-6E32-4DAC-8F25-5B75FABD70E7}" type="presParOf" srcId="{1299B377-D4B8-4FB9-8A66-975ED57CF874}" destId="{BF029538-ADC1-4611-BADD-B0FC65DDF524}" srcOrd="11" destOrd="0" presId="urn:microsoft.com/office/officeart/2005/8/layout/hProcess9"/>
    <dgm:cxn modelId="{6027D178-D76A-4439-92D6-66729132C164}" type="presParOf" srcId="{1299B377-D4B8-4FB9-8A66-975ED57CF874}" destId="{DFC10E33-E8AA-46BD-B519-2ACE52A2AA28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4DF8C1-7C47-4523-A688-1F04DCB10E8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DB979A-0E9F-42A1-92BC-47555B14824C}">
      <dgm:prSet phldrT="[Text]" custT="1"/>
      <dgm:spPr/>
      <dgm:t>
        <a:bodyPr/>
        <a:lstStyle/>
        <a:p>
          <a:pPr algn="l"/>
          <a:r>
            <a:rPr lang="en-US" sz="2800" b="1" dirty="0" smtClean="0">
              <a:solidFill>
                <a:schemeClr val="bg1"/>
              </a:solidFill>
            </a:rPr>
            <a:t>public involvement and participation</a:t>
          </a:r>
          <a:endParaRPr lang="en-US" sz="2800" b="1" dirty="0">
            <a:solidFill>
              <a:schemeClr val="bg1"/>
            </a:solidFill>
          </a:endParaRPr>
        </a:p>
      </dgm:t>
    </dgm:pt>
    <dgm:pt modelId="{35E46D77-FC29-4010-8976-3B840E26AF28}" type="parTrans" cxnId="{E2B7E9A6-BF40-4BEC-BD37-6461C7C5D90D}">
      <dgm:prSet/>
      <dgm:spPr/>
      <dgm:t>
        <a:bodyPr/>
        <a:lstStyle/>
        <a:p>
          <a:endParaRPr lang="en-US" b="1"/>
        </a:p>
      </dgm:t>
    </dgm:pt>
    <dgm:pt modelId="{23F36C25-F236-4AC7-B68C-F6DC8A05DDF4}" type="sibTrans" cxnId="{E2B7E9A6-BF40-4BEC-BD37-6461C7C5D90D}">
      <dgm:prSet/>
      <dgm:spPr/>
      <dgm:t>
        <a:bodyPr/>
        <a:lstStyle/>
        <a:p>
          <a:endParaRPr lang="en-US" b="1"/>
        </a:p>
      </dgm:t>
    </dgm:pt>
    <dgm:pt modelId="{2246B909-EDEA-4508-B2AF-27C6A83AEF38}" type="pres">
      <dgm:prSet presAssocID="{974DF8C1-7C47-4523-A688-1F04DCB10E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019824-6274-4E0B-B5CF-A9E311A8D8A1}" type="pres">
      <dgm:prSet presAssocID="{974DF8C1-7C47-4523-A688-1F04DCB10E83}" presName="dummy" presStyleCnt="0"/>
      <dgm:spPr/>
    </dgm:pt>
    <dgm:pt modelId="{084B7B2B-2754-451A-9E21-839E6A9FC718}" type="pres">
      <dgm:prSet presAssocID="{974DF8C1-7C47-4523-A688-1F04DCB10E83}" presName="linH" presStyleCnt="0"/>
      <dgm:spPr/>
    </dgm:pt>
    <dgm:pt modelId="{6716EB1B-4F2D-4B68-B150-86FCB1FEAB18}" type="pres">
      <dgm:prSet presAssocID="{974DF8C1-7C47-4523-A688-1F04DCB10E83}" presName="padding1" presStyleCnt="0"/>
      <dgm:spPr/>
    </dgm:pt>
    <dgm:pt modelId="{C06C1024-35FD-43F5-B7DD-D2EF31B731C1}" type="pres">
      <dgm:prSet presAssocID="{56DB979A-0E9F-42A1-92BC-47555B14824C}" presName="linV" presStyleCnt="0"/>
      <dgm:spPr/>
    </dgm:pt>
    <dgm:pt modelId="{F4CB5281-4373-441B-B0C7-0090E88DE961}" type="pres">
      <dgm:prSet presAssocID="{56DB979A-0E9F-42A1-92BC-47555B14824C}" presName="spVertical1" presStyleCnt="0"/>
      <dgm:spPr/>
    </dgm:pt>
    <dgm:pt modelId="{949772F5-E197-4546-B401-2E76D4B864FB}" type="pres">
      <dgm:prSet presAssocID="{56DB979A-0E9F-42A1-92BC-47555B14824C}" presName="parTx" presStyleLbl="revTx" presStyleIdx="0" presStyleCnt="1" custScaleX="106843" custScaleY="35278" custLinFactNeighborX="1158" custLinFactNeighborY="52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6AB12-DE2F-4200-BE59-4C2E8D92C387}" type="pres">
      <dgm:prSet presAssocID="{56DB979A-0E9F-42A1-92BC-47555B14824C}" presName="spVertical2" presStyleCnt="0"/>
      <dgm:spPr/>
    </dgm:pt>
    <dgm:pt modelId="{00B58FCA-7247-491F-993E-7E897FEBC0E0}" type="pres">
      <dgm:prSet presAssocID="{56DB979A-0E9F-42A1-92BC-47555B14824C}" presName="spVertical3" presStyleCnt="0"/>
      <dgm:spPr/>
    </dgm:pt>
    <dgm:pt modelId="{E5D2E96F-FCB2-4A32-8AC4-E9B01FC25599}" type="pres">
      <dgm:prSet presAssocID="{974DF8C1-7C47-4523-A688-1F04DCB10E83}" presName="padding2" presStyleCnt="0"/>
      <dgm:spPr/>
    </dgm:pt>
    <dgm:pt modelId="{57EF2F57-AB49-41D4-9711-B5061B6F35C4}" type="pres">
      <dgm:prSet presAssocID="{974DF8C1-7C47-4523-A688-1F04DCB10E83}" presName="negArrow" presStyleCnt="0"/>
      <dgm:spPr/>
    </dgm:pt>
    <dgm:pt modelId="{0E2C03DF-7849-4439-A725-7AA0728E7252}" type="pres">
      <dgm:prSet presAssocID="{974DF8C1-7C47-4523-A688-1F04DCB10E83}" presName="backgroundArrow" presStyleLbl="node1" presStyleIdx="0" presStyleCnt="1" custLinFactNeighborX="-245" custLinFactNeighborY="2857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</dgm:ptLst>
  <dgm:cxnLst>
    <dgm:cxn modelId="{E2B7E9A6-BF40-4BEC-BD37-6461C7C5D90D}" srcId="{974DF8C1-7C47-4523-A688-1F04DCB10E83}" destId="{56DB979A-0E9F-42A1-92BC-47555B14824C}" srcOrd="0" destOrd="0" parTransId="{35E46D77-FC29-4010-8976-3B840E26AF28}" sibTransId="{23F36C25-F236-4AC7-B68C-F6DC8A05DDF4}"/>
    <dgm:cxn modelId="{50F56541-2595-4A3E-BFD8-BD569EA85189}" type="presOf" srcId="{974DF8C1-7C47-4523-A688-1F04DCB10E83}" destId="{2246B909-EDEA-4508-B2AF-27C6A83AEF38}" srcOrd="0" destOrd="0" presId="urn:microsoft.com/office/officeart/2005/8/layout/hProcess3"/>
    <dgm:cxn modelId="{0A6466C8-CFC4-4516-99BC-CA5CFBF7517C}" type="presOf" srcId="{56DB979A-0E9F-42A1-92BC-47555B14824C}" destId="{949772F5-E197-4546-B401-2E76D4B864FB}" srcOrd="0" destOrd="0" presId="urn:microsoft.com/office/officeart/2005/8/layout/hProcess3"/>
    <dgm:cxn modelId="{7A6FBB92-53B7-49BD-92FC-469454F68FD8}" type="presParOf" srcId="{2246B909-EDEA-4508-B2AF-27C6A83AEF38}" destId="{38019824-6274-4E0B-B5CF-A9E311A8D8A1}" srcOrd="0" destOrd="0" presId="urn:microsoft.com/office/officeart/2005/8/layout/hProcess3"/>
    <dgm:cxn modelId="{2B5F83FB-27C4-4F59-BE8D-6C6DD58D42D5}" type="presParOf" srcId="{2246B909-EDEA-4508-B2AF-27C6A83AEF38}" destId="{084B7B2B-2754-451A-9E21-839E6A9FC718}" srcOrd="1" destOrd="0" presId="urn:microsoft.com/office/officeart/2005/8/layout/hProcess3"/>
    <dgm:cxn modelId="{BFE4F0C8-A676-4AC7-9F1F-0802435C6ACE}" type="presParOf" srcId="{084B7B2B-2754-451A-9E21-839E6A9FC718}" destId="{6716EB1B-4F2D-4B68-B150-86FCB1FEAB18}" srcOrd="0" destOrd="0" presId="urn:microsoft.com/office/officeart/2005/8/layout/hProcess3"/>
    <dgm:cxn modelId="{BE1AA085-17E5-4948-A058-C64CA9CD9B36}" type="presParOf" srcId="{084B7B2B-2754-451A-9E21-839E6A9FC718}" destId="{C06C1024-35FD-43F5-B7DD-D2EF31B731C1}" srcOrd="1" destOrd="0" presId="urn:microsoft.com/office/officeart/2005/8/layout/hProcess3"/>
    <dgm:cxn modelId="{CD52A43C-E91B-4213-BE3D-D825A10416B9}" type="presParOf" srcId="{C06C1024-35FD-43F5-B7DD-D2EF31B731C1}" destId="{F4CB5281-4373-441B-B0C7-0090E88DE961}" srcOrd="0" destOrd="0" presId="urn:microsoft.com/office/officeart/2005/8/layout/hProcess3"/>
    <dgm:cxn modelId="{660023DC-FF73-4A4B-BF3D-21D8FE763100}" type="presParOf" srcId="{C06C1024-35FD-43F5-B7DD-D2EF31B731C1}" destId="{949772F5-E197-4546-B401-2E76D4B864FB}" srcOrd="1" destOrd="0" presId="urn:microsoft.com/office/officeart/2005/8/layout/hProcess3"/>
    <dgm:cxn modelId="{D8053C90-523C-4A9B-9574-985A1C5904FC}" type="presParOf" srcId="{C06C1024-35FD-43F5-B7DD-D2EF31B731C1}" destId="{FC26AB12-DE2F-4200-BE59-4C2E8D92C387}" srcOrd="2" destOrd="0" presId="urn:microsoft.com/office/officeart/2005/8/layout/hProcess3"/>
    <dgm:cxn modelId="{F00F8EDE-1CCB-412F-A8E4-45A642F4DDF6}" type="presParOf" srcId="{C06C1024-35FD-43F5-B7DD-D2EF31B731C1}" destId="{00B58FCA-7247-491F-993E-7E897FEBC0E0}" srcOrd="3" destOrd="0" presId="urn:microsoft.com/office/officeart/2005/8/layout/hProcess3"/>
    <dgm:cxn modelId="{45782BDD-EB9A-45E2-B858-F979A5A941AE}" type="presParOf" srcId="{084B7B2B-2754-451A-9E21-839E6A9FC718}" destId="{E5D2E96F-FCB2-4A32-8AC4-E9B01FC25599}" srcOrd="2" destOrd="0" presId="urn:microsoft.com/office/officeart/2005/8/layout/hProcess3"/>
    <dgm:cxn modelId="{989D65BD-2CDA-4B88-B47D-DC53ABE52455}" type="presParOf" srcId="{084B7B2B-2754-451A-9E21-839E6A9FC718}" destId="{57EF2F57-AB49-41D4-9711-B5061B6F35C4}" srcOrd="3" destOrd="0" presId="urn:microsoft.com/office/officeart/2005/8/layout/hProcess3"/>
    <dgm:cxn modelId="{428312BE-2837-4E6E-A1A6-D24E5068DA10}" type="presParOf" srcId="{084B7B2B-2754-451A-9E21-839E6A9FC718}" destId="{0E2C03DF-7849-4439-A725-7AA0728E725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4DF8C1-7C47-4523-A688-1F04DCB10E83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56DB979A-0E9F-42A1-92BC-47555B14824C}">
      <dgm:prSet phldrT="[Text]" custT="1"/>
      <dgm:spPr/>
      <dgm:t>
        <a:bodyPr/>
        <a:lstStyle/>
        <a:p>
          <a:pPr algn="l"/>
          <a:r>
            <a:rPr lang="en-US" sz="2800" b="1" dirty="0" smtClean="0">
              <a:solidFill>
                <a:schemeClr val="bg1"/>
              </a:solidFill>
            </a:rPr>
            <a:t>goals, objectives, strategies, actions, performance</a:t>
          </a:r>
          <a:endParaRPr lang="en-US" sz="2800" b="1" dirty="0">
            <a:solidFill>
              <a:schemeClr val="bg1"/>
            </a:solidFill>
          </a:endParaRPr>
        </a:p>
      </dgm:t>
    </dgm:pt>
    <dgm:pt modelId="{35E46D77-FC29-4010-8976-3B840E26AF28}" type="parTrans" cxnId="{E2B7E9A6-BF40-4BEC-BD37-6461C7C5D90D}">
      <dgm:prSet/>
      <dgm:spPr/>
      <dgm:t>
        <a:bodyPr/>
        <a:lstStyle/>
        <a:p>
          <a:endParaRPr lang="en-US" b="1"/>
        </a:p>
      </dgm:t>
    </dgm:pt>
    <dgm:pt modelId="{23F36C25-F236-4AC7-B68C-F6DC8A05DDF4}" type="sibTrans" cxnId="{E2B7E9A6-BF40-4BEC-BD37-6461C7C5D90D}">
      <dgm:prSet/>
      <dgm:spPr/>
      <dgm:t>
        <a:bodyPr/>
        <a:lstStyle/>
        <a:p>
          <a:endParaRPr lang="en-US" b="1"/>
        </a:p>
      </dgm:t>
    </dgm:pt>
    <dgm:pt modelId="{2246B909-EDEA-4508-B2AF-27C6A83AEF38}" type="pres">
      <dgm:prSet presAssocID="{974DF8C1-7C47-4523-A688-1F04DCB10E83}" presName="Name0" presStyleCnt="0">
        <dgm:presLayoutVars>
          <dgm:dir/>
          <dgm:animLvl val="lvl"/>
          <dgm:resizeHandles val="exact"/>
        </dgm:presLayoutVars>
      </dgm:prSet>
      <dgm:spPr/>
    </dgm:pt>
    <dgm:pt modelId="{38019824-6274-4E0B-B5CF-A9E311A8D8A1}" type="pres">
      <dgm:prSet presAssocID="{974DF8C1-7C47-4523-A688-1F04DCB10E83}" presName="dummy" presStyleCnt="0"/>
      <dgm:spPr/>
    </dgm:pt>
    <dgm:pt modelId="{084B7B2B-2754-451A-9E21-839E6A9FC718}" type="pres">
      <dgm:prSet presAssocID="{974DF8C1-7C47-4523-A688-1F04DCB10E83}" presName="linH" presStyleCnt="0"/>
      <dgm:spPr/>
    </dgm:pt>
    <dgm:pt modelId="{6716EB1B-4F2D-4B68-B150-86FCB1FEAB18}" type="pres">
      <dgm:prSet presAssocID="{974DF8C1-7C47-4523-A688-1F04DCB10E83}" presName="padding1" presStyleCnt="0"/>
      <dgm:spPr/>
    </dgm:pt>
    <dgm:pt modelId="{C06C1024-35FD-43F5-B7DD-D2EF31B731C1}" type="pres">
      <dgm:prSet presAssocID="{56DB979A-0E9F-42A1-92BC-47555B14824C}" presName="linV" presStyleCnt="0"/>
      <dgm:spPr/>
    </dgm:pt>
    <dgm:pt modelId="{F4CB5281-4373-441B-B0C7-0090E88DE961}" type="pres">
      <dgm:prSet presAssocID="{56DB979A-0E9F-42A1-92BC-47555B14824C}" presName="spVertical1" presStyleCnt="0"/>
      <dgm:spPr/>
    </dgm:pt>
    <dgm:pt modelId="{949772F5-E197-4546-B401-2E76D4B864FB}" type="pres">
      <dgm:prSet presAssocID="{56DB979A-0E9F-42A1-92BC-47555B14824C}" presName="parTx" presStyleLbl="revTx" presStyleIdx="0" presStyleCnt="1" custScaleX="124127" custScaleY="22015" custLinFactNeighborY="522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6AB12-DE2F-4200-BE59-4C2E8D92C387}" type="pres">
      <dgm:prSet presAssocID="{56DB979A-0E9F-42A1-92BC-47555B14824C}" presName="spVertical2" presStyleCnt="0"/>
      <dgm:spPr/>
    </dgm:pt>
    <dgm:pt modelId="{00B58FCA-7247-491F-993E-7E897FEBC0E0}" type="pres">
      <dgm:prSet presAssocID="{56DB979A-0E9F-42A1-92BC-47555B14824C}" presName="spVertical3" presStyleCnt="0"/>
      <dgm:spPr/>
    </dgm:pt>
    <dgm:pt modelId="{E5D2E96F-FCB2-4A32-8AC4-E9B01FC25599}" type="pres">
      <dgm:prSet presAssocID="{974DF8C1-7C47-4523-A688-1F04DCB10E83}" presName="padding2" presStyleCnt="0"/>
      <dgm:spPr/>
    </dgm:pt>
    <dgm:pt modelId="{57EF2F57-AB49-41D4-9711-B5061B6F35C4}" type="pres">
      <dgm:prSet presAssocID="{974DF8C1-7C47-4523-A688-1F04DCB10E83}" presName="negArrow" presStyleCnt="0"/>
      <dgm:spPr/>
    </dgm:pt>
    <dgm:pt modelId="{0E2C03DF-7849-4439-A725-7AA0728E7252}" type="pres">
      <dgm:prSet presAssocID="{974DF8C1-7C47-4523-A688-1F04DCB10E83}" presName="backgroundArrow" presStyleLbl="node1" presStyleIdx="0" presStyleCnt="1" custLinFactNeighborX="-893" custLinFactNeighborY="-16279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62244EFF-2B09-4D1C-B12C-26DA7A996A1A}" type="presOf" srcId="{56DB979A-0E9F-42A1-92BC-47555B14824C}" destId="{949772F5-E197-4546-B401-2E76D4B864FB}" srcOrd="0" destOrd="0" presId="urn:microsoft.com/office/officeart/2005/8/layout/hProcess3"/>
    <dgm:cxn modelId="{E2B7E9A6-BF40-4BEC-BD37-6461C7C5D90D}" srcId="{974DF8C1-7C47-4523-A688-1F04DCB10E83}" destId="{56DB979A-0E9F-42A1-92BC-47555B14824C}" srcOrd="0" destOrd="0" parTransId="{35E46D77-FC29-4010-8976-3B840E26AF28}" sibTransId="{23F36C25-F236-4AC7-B68C-F6DC8A05DDF4}"/>
    <dgm:cxn modelId="{9168564E-1DD4-46DC-AE24-6ADC3F80B83D}" type="presOf" srcId="{974DF8C1-7C47-4523-A688-1F04DCB10E83}" destId="{2246B909-EDEA-4508-B2AF-27C6A83AEF38}" srcOrd="0" destOrd="0" presId="urn:microsoft.com/office/officeart/2005/8/layout/hProcess3"/>
    <dgm:cxn modelId="{3F02C51E-6006-4E53-9482-A3E1E9BB3256}" type="presParOf" srcId="{2246B909-EDEA-4508-B2AF-27C6A83AEF38}" destId="{38019824-6274-4E0B-B5CF-A9E311A8D8A1}" srcOrd="0" destOrd="0" presId="urn:microsoft.com/office/officeart/2005/8/layout/hProcess3"/>
    <dgm:cxn modelId="{87BD34FC-3498-4A15-8DE2-286EFA89187A}" type="presParOf" srcId="{2246B909-EDEA-4508-B2AF-27C6A83AEF38}" destId="{084B7B2B-2754-451A-9E21-839E6A9FC718}" srcOrd="1" destOrd="0" presId="urn:microsoft.com/office/officeart/2005/8/layout/hProcess3"/>
    <dgm:cxn modelId="{630EFC9A-BE9D-4E12-BA73-20C77ECB08EE}" type="presParOf" srcId="{084B7B2B-2754-451A-9E21-839E6A9FC718}" destId="{6716EB1B-4F2D-4B68-B150-86FCB1FEAB18}" srcOrd="0" destOrd="0" presId="urn:microsoft.com/office/officeart/2005/8/layout/hProcess3"/>
    <dgm:cxn modelId="{306C1246-C1C1-47D6-8615-485FF645E1E1}" type="presParOf" srcId="{084B7B2B-2754-451A-9E21-839E6A9FC718}" destId="{C06C1024-35FD-43F5-B7DD-D2EF31B731C1}" srcOrd="1" destOrd="0" presId="urn:microsoft.com/office/officeart/2005/8/layout/hProcess3"/>
    <dgm:cxn modelId="{0FECE02D-DE38-4AEA-80A6-748557497D3D}" type="presParOf" srcId="{C06C1024-35FD-43F5-B7DD-D2EF31B731C1}" destId="{F4CB5281-4373-441B-B0C7-0090E88DE961}" srcOrd="0" destOrd="0" presId="urn:microsoft.com/office/officeart/2005/8/layout/hProcess3"/>
    <dgm:cxn modelId="{EC2F38D9-CACC-4D18-92CB-E32A42CCD67D}" type="presParOf" srcId="{C06C1024-35FD-43F5-B7DD-D2EF31B731C1}" destId="{949772F5-E197-4546-B401-2E76D4B864FB}" srcOrd="1" destOrd="0" presId="urn:microsoft.com/office/officeart/2005/8/layout/hProcess3"/>
    <dgm:cxn modelId="{666E519E-6857-459C-81F5-8FF29676146F}" type="presParOf" srcId="{C06C1024-35FD-43F5-B7DD-D2EF31B731C1}" destId="{FC26AB12-DE2F-4200-BE59-4C2E8D92C387}" srcOrd="2" destOrd="0" presId="urn:microsoft.com/office/officeart/2005/8/layout/hProcess3"/>
    <dgm:cxn modelId="{574777F7-F1B2-4A54-A2F1-4658367698B8}" type="presParOf" srcId="{C06C1024-35FD-43F5-B7DD-D2EF31B731C1}" destId="{00B58FCA-7247-491F-993E-7E897FEBC0E0}" srcOrd="3" destOrd="0" presId="urn:microsoft.com/office/officeart/2005/8/layout/hProcess3"/>
    <dgm:cxn modelId="{86B28E82-E415-453F-8450-09E0D01DAF16}" type="presParOf" srcId="{084B7B2B-2754-451A-9E21-839E6A9FC718}" destId="{E5D2E96F-FCB2-4A32-8AC4-E9B01FC25599}" srcOrd="2" destOrd="0" presId="urn:microsoft.com/office/officeart/2005/8/layout/hProcess3"/>
    <dgm:cxn modelId="{41020258-E8DD-45B0-9096-0A1E4DF92D69}" type="presParOf" srcId="{084B7B2B-2754-451A-9E21-839E6A9FC718}" destId="{57EF2F57-AB49-41D4-9711-B5061B6F35C4}" srcOrd="3" destOrd="0" presId="urn:microsoft.com/office/officeart/2005/8/layout/hProcess3"/>
    <dgm:cxn modelId="{04E51216-AA7E-4F3F-926D-70900551DEE7}" type="presParOf" srcId="{084B7B2B-2754-451A-9E21-839E6A9FC718}" destId="{0E2C03DF-7849-4439-A725-7AA0728E725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D989A7-811D-4BE3-A12C-F710C86D720E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2133C367-4885-4332-A422-0B376862142A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latin typeface="+mj-lt"/>
            </a:rPr>
            <a:t>6 Broad Goals</a:t>
          </a:r>
          <a:endParaRPr lang="en-US" dirty="0">
            <a:latin typeface="+mj-lt"/>
          </a:endParaRPr>
        </a:p>
      </dgm:t>
    </dgm:pt>
    <dgm:pt modelId="{C7C96F73-6F48-42FA-8B37-6CF4B9835EC5}" type="parTrans" cxnId="{4E88880B-441D-47DE-9477-E857FC921A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4DB9F93-A2DC-476A-99AF-2A526D8EBC6B}" type="sibTrans" cxnId="{4E88880B-441D-47DE-9477-E857FC921A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EB2D832-453C-4CEA-8850-234A4C644632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latin typeface="+mj-lt"/>
            </a:rPr>
            <a:t>16 System Objectives</a:t>
          </a:r>
          <a:endParaRPr lang="en-US" dirty="0">
            <a:latin typeface="+mj-lt"/>
          </a:endParaRPr>
        </a:p>
      </dgm:t>
    </dgm:pt>
    <dgm:pt modelId="{D88E983D-4C46-459E-9001-56AB656C92B9}" type="parTrans" cxnId="{CDC161C3-4B31-4F24-8B23-5089B38E031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FA0E9FE-1589-42DB-8863-BD532ECEED3B}" type="sibTrans" cxnId="{CDC161C3-4B31-4F24-8B23-5089B38E031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187F441-478B-48B3-8451-9670BDDB1773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latin typeface="+mj-lt"/>
            </a:rPr>
            <a:t>25 Measures &amp; 16 Statements</a:t>
          </a:r>
        </a:p>
      </dgm:t>
    </dgm:pt>
    <dgm:pt modelId="{F8A753F9-734D-4320-A624-5C5F22E66ADF}" type="parTrans" cxnId="{7CF32FF2-F678-4B28-BE39-97BA0BF5552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DF2FB-E5EC-4868-8822-29709CE3447D}" type="sibTrans" cxnId="{7CF32FF2-F678-4B28-BE39-97BA0BF5552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349B1D3-257B-46C8-942F-AE04A2AA2FD6}" type="pres">
      <dgm:prSet presAssocID="{76D989A7-811D-4BE3-A12C-F710C86D720E}" presName="linearFlow" presStyleCnt="0">
        <dgm:presLayoutVars>
          <dgm:resizeHandles val="exact"/>
        </dgm:presLayoutVars>
      </dgm:prSet>
      <dgm:spPr/>
    </dgm:pt>
    <dgm:pt modelId="{D8AB0874-42CF-4C01-A563-17394BC78AB5}" type="pres">
      <dgm:prSet presAssocID="{2133C367-4885-4332-A422-0B37686214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0FCB3-A309-4E4D-9CB6-BECDBD9CE351}" type="pres">
      <dgm:prSet presAssocID="{04DB9F93-A2DC-476A-99AF-2A526D8EBC6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CDCF162-A536-469B-A7FC-783424182300}" type="pres">
      <dgm:prSet presAssocID="{04DB9F93-A2DC-476A-99AF-2A526D8EBC6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A977E03-C82E-48AC-8AE6-1475C3DC0AFA}" type="pres">
      <dgm:prSet presAssocID="{9EB2D832-453C-4CEA-8850-234A4C6446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180E1-1E36-4791-A926-6F2673C3A555}" type="pres">
      <dgm:prSet presAssocID="{5FA0E9FE-1589-42DB-8863-BD532ECEED3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7CA1786-3ED4-4422-B4E3-848F3373E4E0}" type="pres">
      <dgm:prSet presAssocID="{5FA0E9FE-1589-42DB-8863-BD532ECEED3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4C03555-D502-4A92-8E08-8000B7975C0B}" type="pres">
      <dgm:prSet presAssocID="{2187F441-478B-48B3-8451-9670BDDB17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8880B-441D-47DE-9477-E857FC921A97}" srcId="{76D989A7-811D-4BE3-A12C-F710C86D720E}" destId="{2133C367-4885-4332-A422-0B376862142A}" srcOrd="0" destOrd="0" parTransId="{C7C96F73-6F48-42FA-8B37-6CF4B9835EC5}" sibTransId="{04DB9F93-A2DC-476A-99AF-2A526D8EBC6B}"/>
    <dgm:cxn modelId="{8CD9C4A6-6750-4789-88F9-525E2C37C02C}" type="presOf" srcId="{9EB2D832-453C-4CEA-8850-234A4C644632}" destId="{CA977E03-C82E-48AC-8AE6-1475C3DC0AFA}" srcOrd="0" destOrd="0" presId="urn:microsoft.com/office/officeart/2005/8/layout/process2"/>
    <dgm:cxn modelId="{C8F20F26-B324-4363-AF3C-25E93AED722C}" type="presOf" srcId="{2187F441-478B-48B3-8451-9670BDDB1773}" destId="{34C03555-D502-4A92-8E08-8000B7975C0B}" srcOrd="0" destOrd="0" presId="urn:microsoft.com/office/officeart/2005/8/layout/process2"/>
    <dgm:cxn modelId="{33391A55-3AB8-466A-9EA9-67EF027EE497}" type="presOf" srcId="{04DB9F93-A2DC-476A-99AF-2A526D8EBC6B}" destId="{8F60FCB3-A309-4E4D-9CB6-BECDBD9CE351}" srcOrd="0" destOrd="0" presId="urn:microsoft.com/office/officeart/2005/8/layout/process2"/>
    <dgm:cxn modelId="{7CF32FF2-F678-4B28-BE39-97BA0BF55520}" srcId="{76D989A7-811D-4BE3-A12C-F710C86D720E}" destId="{2187F441-478B-48B3-8451-9670BDDB1773}" srcOrd="2" destOrd="0" parTransId="{F8A753F9-734D-4320-A624-5C5F22E66ADF}" sibTransId="{619DF2FB-E5EC-4868-8822-29709CE3447D}"/>
    <dgm:cxn modelId="{CDC161C3-4B31-4F24-8B23-5089B38E0314}" srcId="{76D989A7-811D-4BE3-A12C-F710C86D720E}" destId="{9EB2D832-453C-4CEA-8850-234A4C644632}" srcOrd="1" destOrd="0" parTransId="{D88E983D-4C46-459E-9001-56AB656C92B9}" sibTransId="{5FA0E9FE-1589-42DB-8863-BD532ECEED3B}"/>
    <dgm:cxn modelId="{42C388E7-6E2C-47DB-822B-68121A388FE1}" type="presOf" srcId="{76D989A7-811D-4BE3-A12C-F710C86D720E}" destId="{B349B1D3-257B-46C8-942F-AE04A2AA2FD6}" srcOrd="0" destOrd="0" presId="urn:microsoft.com/office/officeart/2005/8/layout/process2"/>
    <dgm:cxn modelId="{3FBA3AA8-F7A3-4038-8ED4-ED130CB73AAC}" type="presOf" srcId="{5FA0E9FE-1589-42DB-8863-BD532ECEED3B}" destId="{57CA1786-3ED4-4422-B4E3-848F3373E4E0}" srcOrd="1" destOrd="0" presId="urn:microsoft.com/office/officeart/2005/8/layout/process2"/>
    <dgm:cxn modelId="{E67090B9-127F-46E7-A519-0F2FFF4DFA08}" type="presOf" srcId="{5FA0E9FE-1589-42DB-8863-BD532ECEED3B}" destId="{BFD180E1-1E36-4791-A926-6F2673C3A555}" srcOrd="0" destOrd="0" presId="urn:microsoft.com/office/officeart/2005/8/layout/process2"/>
    <dgm:cxn modelId="{DC13A877-4462-4E78-ADCE-5E9E249FF596}" type="presOf" srcId="{04DB9F93-A2DC-476A-99AF-2A526D8EBC6B}" destId="{2CDCF162-A536-469B-A7FC-783424182300}" srcOrd="1" destOrd="0" presId="urn:microsoft.com/office/officeart/2005/8/layout/process2"/>
    <dgm:cxn modelId="{5C99C284-CAC9-488E-BB55-7B21774941B4}" type="presOf" srcId="{2133C367-4885-4332-A422-0B376862142A}" destId="{D8AB0874-42CF-4C01-A563-17394BC78AB5}" srcOrd="0" destOrd="0" presId="urn:microsoft.com/office/officeart/2005/8/layout/process2"/>
    <dgm:cxn modelId="{7815306E-1393-4D09-9CD7-EB48B68D67C1}" type="presParOf" srcId="{B349B1D3-257B-46C8-942F-AE04A2AA2FD6}" destId="{D8AB0874-42CF-4C01-A563-17394BC78AB5}" srcOrd="0" destOrd="0" presId="urn:microsoft.com/office/officeart/2005/8/layout/process2"/>
    <dgm:cxn modelId="{F18A7ECC-0CA9-40BC-B3EC-CD2B6619F63A}" type="presParOf" srcId="{B349B1D3-257B-46C8-942F-AE04A2AA2FD6}" destId="{8F60FCB3-A309-4E4D-9CB6-BECDBD9CE351}" srcOrd="1" destOrd="0" presId="urn:microsoft.com/office/officeart/2005/8/layout/process2"/>
    <dgm:cxn modelId="{E3375900-A7D5-41C8-9EB3-324260299149}" type="presParOf" srcId="{8F60FCB3-A309-4E4D-9CB6-BECDBD9CE351}" destId="{2CDCF162-A536-469B-A7FC-783424182300}" srcOrd="0" destOrd="0" presId="urn:microsoft.com/office/officeart/2005/8/layout/process2"/>
    <dgm:cxn modelId="{22FAF2AF-3030-46B2-9712-95F7B8896936}" type="presParOf" srcId="{B349B1D3-257B-46C8-942F-AE04A2AA2FD6}" destId="{CA977E03-C82E-48AC-8AE6-1475C3DC0AFA}" srcOrd="2" destOrd="0" presId="urn:microsoft.com/office/officeart/2005/8/layout/process2"/>
    <dgm:cxn modelId="{5F46AFE8-2C9B-4E0A-8A64-F2F79536A5E1}" type="presParOf" srcId="{B349B1D3-257B-46C8-942F-AE04A2AA2FD6}" destId="{BFD180E1-1E36-4791-A926-6F2673C3A555}" srcOrd="3" destOrd="0" presId="urn:microsoft.com/office/officeart/2005/8/layout/process2"/>
    <dgm:cxn modelId="{2BECC695-765E-4167-A9CB-5C2A3C1FEF2E}" type="presParOf" srcId="{BFD180E1-1E36-4791-A926-6F2673C3A555}" destId="{57CA1786-3ED4-4422-B4E3-848F3373E4E0}" srcOrd="0" destOrd="0" presId="urn:microsoft.com/office/officeart/2005/8/layout/process2"/>
    <dgm:cxn modelId="{BDB8579C-D9C5-4883-82DD-66A5D3444626}" type="presParOf" srcId="{B349B1D3-257B-46C8-942F-AE04A2AA2FD6}" destId="{34C03555-D502-4A92-8E08-8000B7975C0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5B060D-B3D4-47E4-96DC-0A9AEF4A4EE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ADFB4C-8290-49ED-B366-D63874009B92}">
      <dgm:prSet phldrT="[Text]" custT="1"/>
      <dgm:spPr>
        <a:ln>
          <a:noFill/>
        </a:ln>
      </dgm:spPr>
      <dgm:t>
        <a:bodyPr/>
        <a:lstStyle/>
        <a:p>
          <a:r>
            <a:rPr lang="en-US" sz="1800" b="1" dirty="0" smtClean="0"/>
            <a:t>Objective </a:t>
          </a:r>
          <a:endParaRPr lang="en-US" sz="1800" b="1" dirty="0"/>
        </a:p>
      </dgm:t>
    </dgm:pt>
    <dgm:pt modelId="{53D86723-11F4-490C-9031-97A28459FBED}" type="parTrans" cxnId="{05AC3CB0-DE08-4B1D-AFDC-16BBF9894041}">
      <dgm:prSet/>
      <dgm:spPr/>
      <dgm:t>
        <a:bodyPr/>
        <a:lstStyle/>
        <a:p>
          <a:endParaRPr lang="en-US"/>
        </a:p>
      </dgm:t>
    </dgm:pt>
    <dgm:pt modelId="{3D7E34E2-48C2-44E9-80BF-B60A308A9CB9}" type="sibTrans" cxnId="{05AC3CB0-DE08-4B1D-AFDC-16BBF9894041}">
      <dgm:prSet/>
      <dgm:spPr/>
      <dgm:t>
        <a:bodyPr/>
        <a:lstStyle/>
        <a:p>
          <a:endParaRPr lang="en-US"/>
        </a:p>
      </dgm:t>
    </dgm:pt>
    <dgm:pt modelId="{60A6D2CE-8772-498E-A9D9-5B70960B28A2}">
      <dgm:prSet/>
      <dgm:spPr>
        <a:ln>
          <a:noFill/>
        </a:ln>
      </dgm:spPr>
      <dgm:t>
        <a:bodyPr/>
        <a:lstStyle/>
        <a:p>
          <a:r>
            <a:rPr lang="en-US" b="1" dirty="0" smtClean="0"/>
            <a:t>Attract new businesses, expand and retain existing businesses</a:t>
          </a:r>
          <a:endParaRPr lang="en-US" b="1" dirty="0"/>
        </a:p>
      </dgm:t>
    </dgm:pt>
    <dgm:pt modelId="{FA7290BD-7F69-49D2-BEBC-855E2751373A}" type="parTrans" cxnId="{F37CEFAD-1B18-41FE-8F7E-2E2FB6F62794}">
      <dgm:prSet/>
      <dgm:spPr/>
      <dgm:t>
        <a:bodyPr/>
        <a:lstStyle/>
        <a:p>
          <a:endParaRPr lang="en-US"/>
        </a:p>
      </dgm:t>
    </dgm:pt>
    <dgm:pt modelId="{D893FA51-9712-4F2C-934C-66D90AEDF86D}" type="sibTrans" cxnId="{F37CEFAD-1B18-41FE-8F7E-2E2FB6F62794}">
      <dgm:prSet/>
      <dgm:spPr/>
      <dgm:t>
        <a:bodyPr/>
        <a:lstStyle/>
        <a:p>
          <a:endParaRPr lang="en-US"/>
        </a:p>
      </dgm:t>
    </dgm:pt>
    <dgm:pt modelId="{B10EEBF8-129B-4520-99BA-8A970F29A908}">
      <dgm:prSet/>
      <dgm:spPr>
        <a:ln>
          <a:noFill/>
        </a:ln>
      </dgm:spPr>
      <dgm:t>
        <a:bodyPr/>
        <a:lstStyle/>
        <a:p>
          <a:r>
            <a:rPr lang="en-US" b="1" dirty="0" smtClean="0"/>
            <a:t>Attract and retain a skilled workforce</a:t>
          </a:r>
          <a:endParaRPr lang="en-US" b="1" dirty="0"/>
        </a:p>
      </dgm:t>
    </dgm:pt>
    <dgm:pt modelId="{F5D2BFC8-9802-4F32-8417-6103360EB356}" type="parTrans" cxnId="{54768666-ED9F-4A29-ACA0-02402074421B}">
      <dgm:prSet/>
      <dgm:spPr/>
      <dgm:t>
        <a:bodyPr/>
        <a:lstStyle/>
        <a:p>
          <a:endParaRPr lang="en-US"/>
        </a:p>
      </dgm:t>
    </dgm:pt>
    <dgm:pt modelId="{F84E83E0-8A79-40A6-B5AC-0CEE3F3087B4}" type="sibTrans" cxnId="{54768666-ED9F-4A29-ACA0-02402074421B}">
      <dgm:prSet/>
      <dgm:spPr/>
      <dgm:t>
        <a:bodyPr/>
        <a:lstStyle/>
        <a:p>
          <a:endParaRPr lang="en-US"/>
        </a:p>
      </dgm:t>
    </dgm:pt>
    <dgm:pt modelId="{EBFE5975-B80D-4AED-9822-1FE1AF057B00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rgbClr val="0070C0"/>
              </a:solidFill>
            </a:rPr>
            <a:t>Reduction in congested VMT near project</a:t>
          </a:r>
          <a:endParaRPr lang="en-US" sz="1400" b="1" dirty="0">
            <a:solidFill>
              <a:srgbClr val="0070C0"/>
            </a:solidFill>
          </a:endParaRPr>
        </a:p>
      </dgm:t>
    </dgm:pt>
    <dgm:pt modelId="{C344FAC3-8FC8-4D1F-BB22-B311A8F78A34}" type="parTrans" cxnId="{FEC94350-2FBC-4FEE-9E6F-191E7371593B}">
      <dgm:prSet/>
      <dgm:spPr/>
      <dgm:t>
        <a:bodyPr/>
        <a:lstStyle/>
        <a:p>
          <a:endParaRPr lang="en-US"/>
        </a:p>
      </dgm:t>
    </dgm:pt>
    <dgm:pt modelId="{96CCCCD8-38A1-4579-B1A2-9334158F3D6E}" type="sibTrans" cxnId="{FEC94350-2FBC-4FEE-9E6F-191E7371593B}">
      <dgm:prSet/>
      <dgm:spPr/>
      <dgm:t>
        <a:bodyPr/>
        <a:lstStyle/>
        <a:p>
          <a:endParaRPr lang="en-US"/>
        </a:p>
      </dgm:t>
    </dgm:pt>
    <dgm:pt modelId="{58D696DA-A032-486C-AC3A-2C7CE1539B36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rgbClr val="00B050"/>
              </a:solidFill>
            </a:rPr>
            <a:t>Miles of bike routes added with the project </a:t>
          </a:r>
          <a:endParaRPr lang="en-US" sz="1400" b="1" dirty="0">
            <a:solidFill>
              <a:srgbClr val="00B050"/>
            </a:solidFill>
          </a:endParaRPr>
        </a:p>
      </dgm:t>
    </dgm:pt>
    <dgm:pt modelId="{213ED108-5EF3-45C0-8478-0D1C4E4D7E41}" type="parTrans" cxnId="{E6EE4E9A-D33D-41A8-A2CB-CFF7398318C0}">
      <dgm:prSet/>
      <dgm:spPr/>
      <dgm:t>
        <a:bodyPr/>
        <a:lstStyle/>
        <a:p>
          <a:endParaRPr lang="en-US"/>
        </a:p>
      </dgm:t>
    </dgm:pt>
    <dgm:pt modelId="{FF638F5C-4D3D-4A60-8AB4-72402D4CE455}" type="sibTrans" cxnId="{E6EE4E9A-D33D-41A8-A2CB-CFF7398318C0}">
      <dgm:prSet/>
      <dgm:spPr/>
      <dgm:t>
        <a:bodyPr/>
        <a:lstStyle/>
        <a:p>
          <a:endParaRPr lang="en-US"/>
        </a:p>
      </dgm:t>
    </dgm:pt>
    <dgm:pt modelId="{D2A12826-C499-4BB0-855A-D20F05F35D47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1600" b="1" dirty="0" smtClean="0">
              <a:solidFill>
                <a:srgbClr val="0070C0"/>
              </a:solidFill>
            </a:rPr>
            <a:t>Measures from modeling procedures</a:t>
          </a:r>
          <a:endParaRPr lang="en-US" sz="1600" b="1" dirty="0">
            <a:solidFill>
              <a:srgbClr val="0070C0"/>
            </a:solidFill>
          </a:endParaRPr>
        </a:p>
      </dgm:t>
    </dgm:pt>
    <dgm:pt modelId="{B69E515A-EAA8-42D5-9CA1-800D71C6FA71}" type="parTrans" cxnId="{FF59ADEB-6A48-41C3-A6ED-EE69ABE96543}">
      <dgm:prSet/>
      <dgm:spPr/>
      <dgm:t>
        <a:bodyPr/>
        <a:lstStyle/>
        <a:p>
          <a:endParaRPr lang="en-US"/>
        </a:p>
      </dgm:t>
    </dgm:pt>
    <dgm:pt modelId="{F316E919-EF63-4204-B5D4-41450934BA1B}" type="sibTrans" cxnId="{FF59ADEB-6A48-41C3-A6ED-EE69ABE96543}">
      <dgm:prSet/>
      <dgm:spPr/>
      <dgm:t>
        <a:bodyPr/>
        <a:lstStyle/>
        <a:p>
          <a:endParaRPr lang="en-US"/>
        </a:p>
      </dgm:t>
    </dgm:pt>
    <dgm:pt modelId="{461C068B-9BD4-49DB-AD68-B670F8DFDA2F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1600" b="1" dirty="0" smtClean="0">
              <a:solidFill>
                <a:srgbClr val="00B050"/>
              </a:solidFill>
            </a:rPr>
            <a:t>Measures from GIS procedures</a:t>
          </a:r>
          <a:endParaRPr lang="en-US" sz="1600" b="1" dirty="0">
            <a:solidFill>
              <a:srgbClr val="00B050"/>
            </a:solidFill>
          </a:endParaRPr>
        </a:p>
      </dgm:t>
    </dgm:pt>
    <dgm:pt modelId="{C59A7377-3FA8-493D-8769-1E12C685D43C}" type="parTrans" cxnId="{C4EAAC28-9612-48D4-AC8C-6A57B18C3D63}">
      <dgm:prSet/>
      <dgm:spPr/>
      <dgm:t>
        <a:bodyPr/>
        <a:lstStyle/>
        <a:p>
          <a:endParaRPr lang="en-US"/>
        </a:p>
      </dgm:t>
    </dgm:pt>
    <dgm:pt modelId="{E162F7DE-4ADF-494D-BC89-AC0D55A226F9}" type="sibTrans" cxnId="{C4EAAC28-9612-48D4-AC8C-6A57B18C3D63}">
      <dgm:prSet/>
      <dgm:spPr/>
      <dgm:t>
        <a:bodyPr/>
        <a:lstStyle/>
        <a:p>
          <a:endParaRPr lang="en-US"/>
        </a:p>
      </dgm:t>
    </dgm:pt>
    <dgm:pt modelId="{8CEFF27C-8DBC-4500-8054-45A3F90CBF95}">
      <dgm:prSet phldrT="[Text]" custT="1"/>
      <dgm:spPr>
        <a:ln>
          <a:noFill/>
        </a:ln>
      </dgm:spPr>
      <dgm:t>
        <a:bodyPr/>
        <a:lstStyle/>
        <a:p>
          <a:pPr algn="l"/>
          <a:r>
            <a:rPr lang="en-US" sz="1600" b="1" dirty="0" smtClean="0">
              <a:solidFill>
                <a:schemeClr val="tx1"/>
              </a:solidFill>
            </a:rPr>
            <a:t>Qualitative statements</a:t>
          </a:r>
          <a:endParaRPr lang="en-US" sz="1600" b="1" dirty="0">
            <a:solidFill>
              <a:schemeClr val="tx1"/>
            </a:solidFill>
          </a:endParaRPr>
        </a:p>
      </dgm:t>
    </dgm:pt>
    <dgm:pt modelId="{E9F295FA-EED1-4F94-A76B-A4F79D6A4190}" type="parTrans" cxnId="{BBE5F5E0-2DD5-4D37-BE04-3D0153BF0168}">
      <dgm:prSet/>
      <dgm:spPr/>
      <dgm:t>
        <a:bodyPr/>
        <a:lstStyle/>
        <a:p>
          <a:endParaRPr lang="en-US"/>
        </a:p>
      </dgm:t>
    </dgm:pt>
    <dgm:pt modelId="{7A9241C8-B8DB-474D-9A9A-B23BAB48E8F6}" type="sibTrans" cxnId="{BBE5F5E0-2DD5-4D37-BE04-3D0153BF0168}">
      <dgm:prSet/>
      <dgm:spPr/>
      <dgm:t>
        <a:bodyPr/>
        <a:lstStyle/>
        <a:p>
          <a:endParaRPr lang="en-US"/>
        </a:p>
      </dgm:t>
    </dgm:pt>
    <dgm:pt modelId="{B7168A1D-BAD7-43BB-AB61-31AA006BE53B}">
      <dgm:prSet phldrT="[Text]" custT="1"/>
      <dgm:spPr>
        <a:ln>
          <a:noFill/>
        </a:ln>
      </dgm:spPr>
      <dgm:t>
        <a:bodyPr/>
        <a:lstStyle/>
        <a:p>
          <a:pPr algn="l"/>
          <a:endParaRPr lang="en-US" sz="1600" b="1" dirty="0">
            <a:solidFill>
              <a:srgbClr val="00B050"/>
            </a:solidFill>
          </a:endParaRPr>
        </a:p>
      </dgm:t>
    </dgm:pt>
    <dgm:pt modelId="{9926719E-C7A8-466D-9352-7C4672594509}" type="parTrans" cxnId="{A4C229D1-91E2-475A-BD40-7F547F2A6DCA}">
      <dgm:prSet/>
      <dgm:spPr/>
      <dgm:t>
        <a:bodyPr/>
        <a:lstStyle/>
        <a:p>
          <a:endParaRPr lang="en-US"/>
        </a:p>
      </dgm:t>
    </dgm:pt>
    <dgm:pt modelId="{5A40391B-7C1B-48D8-B45D-17DC656F1AB6}" type="sibTrans" cxnId="{A4C229D1-91E2-475A-BD40-7F547F2A6DCA}">
      <dgm:prSet/>
      <dgm:spPr/>
      <dgm:t>
        <a:bodyPr/>
        <a:lstStyle/>
        <a:p>
          <a:endParaRPr lang="en-US"/>
        </a:p>
      </dgm:t>
    </dgm:pt>
    <dgm:pt modelId="{C43C3E25-188C-4F74-B367-767A8BFB367A}">
      <dgm:prSet phldrT="[Text]" custT="1"/>
      <dgm:spPr>
        <a:ln>
          <a:noFill/>
        </a:ln>
      </dgm:spPr>
      <dgm:t>
        <a:bodyPr/>
        <a:lstStyle/>
        <a:p>
          <a:pPr algn="l"/>
          <a:endParaRPr lang="en-US" sz="1600" b="1" dirty="0">
            <a:solidFill>
              <a:srgbClr val="00B050"/>
            </a:solidFill>
          </a:endParaRPr>
        </a:p>
      </dgm:t>
    </dgm:pt>
    <dgm:pt modelId="{955AE90E-41D7-46FC-84C4-9B481615C4D8}" type="parTrans" cxnId="{C5B1135B-B9B2-4CC2-9E58-7CCE6446BAB9}">
      <dgm:prSet/>
      <dgm:spPr/>
      <dgm:t>
        <a:bodyPr/>
        <a:lstStyle/>
        <a:p>
          <a:endParaRPr lang="en-US"/>
        </a:p>
      </dgm:t>
    </dgm:pt>
    <dgm:pt modelId="{8FAFFEC1-2101-4F9B-9629-4109859E7AC2}" type="sibTrans" cxnId="{C5B1135B-B9B2-4CC2-9E58-7CCE6446BAB9}">
      <dgm:prSet/>
      <dgm:spPr/>
      <dgm:t>
        <a:bodyPr/>
        <a:lstStyle/>
        <a:p>
          <a:endParaRPr lang="en-US"/>
        </a:p>
      </dgm:t>
    </dgm:pt>
    <dgm:pt modelId="{3224BF2A-7BF2-4D3C-8872-1D9C441BB8AD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rgbClr val="0070C0"/>
              </a:solidFill>
            </a:rPr>
            <a:t>Truck density along project</a:t>
          </a:r>
          <a:endParaRPr lang="en-US" sz="1400" b="1" dirty="0">
            <a:solidFill>
              <a:srgbClr val="0070C0"/>
            </a:solidFill>
          </a:endParaRPr>
        </a:p>
      </dgm:t>
    </dgm:pt>
    <dgm:pt modelId="{C6934CF1-A8F9-417C-88C7-8E586D3F4F82}" type="parTrans" cxnId="{9A4E4DCC-FD7C-48E7-B348-EA40418D9348}">
      <dgm:prSet/>
      <dgm:spPr/>
      <dgm:t>
        <a:bodyPr/>
        <a:lstStyle/>
        <a:p>
          <a:endParaRPr lang="en-US"/>
        </a:p>
      </dgm:t>
    </dgm:pt>
    <dgm:pt modelId="{905C9766-AB63-4005-8052-5690D7E45F5E}" type="sibTrans" cxnId="{9A4E4DCC-FD7C-48E7-B348-EA40418D9348}">
      <dgm:prSet/>
      <dgm:spPr/>
      <dgm:t>
        <a:bodyPr/>
        <a:lstStyle/>
        <a:p>
          <a:endParaRPr lang="en-US"/>
        </a:p>
      </dgm:t>
    </dgm:pt>
    <dgm:pt modelId="{4162586A-992E-473B-88A0-ED4B1E4DDB51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rgbClr val="0070C0"/>
              </a:solidFill>
            </a:rPr>
            <a:t>% Project traffic going to intermodal transfer points</a:t>
          </a:r>
          <a:endParaRPr lang="en-US" sz="1400" b="1" dirty="0">
            <a:solidFill>
              <a:srgbClr val="0070C0"/>
            </a:solidFill>
          </a:endParaRPr>
        </a:p>
      </dgm:t>
    </dgm:pt>
    <dgm:pt modelId="{384A16AA-A429-4B09-A76B-42A96CB4B28D}" type="parTrans" cxnId="{9BF792A2-46F2-4B78-B249-918692B56277}">
      <dgm:prSet/>
      <dgm:spPr/>
      <dgm:t>
        <a:bodyPr/>
        <a:lstStyle/>
        <a:p>
          <a:endParaRPr lang="en-US"/>
        </a:p>
      </dgm:t>
    </dgm:pt>
    <dgm:pt modelId="{DB6FC5D9-F541-4DC4-B190-8A702DF02904}" type="sibTrans" cxnId="{9BF792A2-46F2-4B78-B249-918692B56277}">
      <dgm:prSet/>
      <dgm:spPr/>
      <dgm:t>
        <a:bodyPr/>
        <a:lstStyle/>
        <a:p>
          <a:endParaRPr lang="en-US"/>
        </a:p>
      </dgm:t>
    </dgm:pt>
    <dgm:pt modelId="{B899D9A3-CD9A-4CB7-BC86-A53481BD7F5B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rgbClr val="0070C0"/>
              </a:solidFill>
            </a:rPr>
            <a:t>Peak period travel time reduction per project user</a:t>
          </a:r>
          <a:endParaRPr lang="en-US" sz="1400" b="1" dirty="0">
            <a:solidFill>
              <a:srgbClr val="0070C0"/>
            </a:solidFill>
          </a:endParaRPr>
        </a:p>
      </dgm:t>
    </dgm:pt>
    <dgm:pt modelId="{25C3A16A-2374-41A9-BCD5-EA0BE5567DA2}" type="parTrans" cxnId="{0CDF70F8-6BDA-45F1-A7B3-A93CAFE2C48C}">
      <dgm:prSet/>
      <dgm:spPr/>
      <dgm:t>
        <a:bodyPr/>
        <a:lstStyle/>
        <a:p>
          <a:endParaRPr lang="en-US"/>
        </a:p>
      </dgm:t>
    </dgm:pt>
    <dgm:pt modelId="{91B996EF-6AD5-457D-A6D8-2498A6911607}" type="sibTrans" cxnId="{0CDF70F8-6BDA-45F1-A7B3-A93CAFE2C48C}">
      <dgm:prSet/>
      <dgm:spPr/>
      <dgm:t>
        <a:bodyPr/>
        <a:lstStyle/>
        <a:p>
          <a:endParaRPr lang="en-US"/>
        </a:p>
      </dgm:t>
    </dgm:pt>
    <dgm:pt modelId="{23B45F50-783C-4FE4-A515-14B75282299C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rgbClr val="00B050"/>
              </a:solidFill>
            </a:rPr>
            <a:t>% Existing truck traffic</a:t>
          </a:r>
          <a:endParaRPr lang="en-US" sz="1400" b="1" dirty="0">
            <a:solidFill>
              <a:srgbClr val="00B050"/>
            </a:solidFill>
          </a:endParaRPr>
        </a:p>
      </dgm:t>
    </dgm:pt>
    <dgm:pt modelId="{BB12FB2F-8118-4B2E-8514-2351BC16D9BB}" type="parTrans" cxnId="{0527DFD5-371B-4193-B16E-7DC72A3584C7}">
      <dgm:prSet/>
      <dgm:spPr/>
      <dgm:t>
        <a:bodyPr/>
        <a:lstStyle/>
        <a:p>
          <a:endParaRPr lang="en-US"/>
        </a:p>
      </dgm:t>
    </dgm:pt>
    <dgm:pt modelId="{DE5CAE8C-C206-4C78-BD13-D21E962EBCB9}" type="sibTrans" cxnId="{0527DFD5-371B-4193-B16E-7DC72A3584C7}">
      <dgm:prSet/>
      <dgm:spPr/>
      <dgm:t>
        <a:bodyPr/>
        <a:lstStyle/>
        <a:p>
          <a:endParaRPr lang="en-US"/>
        </a:p>
      </dgm:t>
    </dgm:pt>
    <dgm:pt modelId="{01F8F0D2-8EB2-46F8-A6F7-804B7655C5B9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rgbClr val="00B050"/>
              </a:solidFill>
            </a:rPr>
            <a:t>Existing non-retail jobs near project</a:t>
          </a:r>
          <a:endParaRPr lang="en-US" sz="1400" b="1" dirty="0">
            <a:solidFill>
              <a:srgbClr val="00B050"/>
            </a:solidFill>
          </a:endParaRPr>
        </a:p>
      </dgm:t>
    </dgm:pt>
    <dgm:pt modelId="{76CA3ABE-2F48-4ECE-BA4E-B1E48D70DA21}" type="parTrans" cxnId="{E8891F93-2D4D-453E-9128-8D22FBA0D8AB}">
      <dgm:prSet/>
      <dgm:spPr/>
      <dgm:t>
        <a:bodyPr/>
        <a:lstStyle/>
        <a:p>
          <a:endParaRPr lang="en-US"/>
        </a:p>
      </dgm:t>
    </dgm:pt>
    <dgm:pt modelId="{9F39FF19-BEC8-49E6-A4A3-E9F43C759208}" type="sibTrans" cxnId="{E8891F93-2D4D-453E-9128-8D22FBA0D8AB}">
      <dgm:prSet/>
      <dgm:spPr/>
      <dgm:t>
        <a:bodyPr/>
        <a:lstStyle/>
        <a:p>
          <a:endParaRPr lang="en-US"/>
        </a:p>
      </dgm:t>
    </dgm:pt>
    <dgm:pt modelId="{114D6733-3276-430B-8849-9EEABF66FC99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rgbClr val="00B050"/>
              </a:solidFill>
            </a:rPr>
            <a:t>Crash composite ranking</a:t>
          </a:r>
          <a:endParaRPr lang="en-US" sz="1400" b="1" dirty="0">
            <a:solidFill>
              <a:srgbClr val="00B050"/>
            </a:solidFill>
          </a:endParaRPr>
        </a:p>
      </dgm:t>
    </dgm:pt>
    <dgm:pt modelId="{069AD7CC-DBB7-45F4-8E29-D83D1E12ACF1}" type="parTrans" cxnId="{0203AD5A-DE90-433B-AAB5-F5A2BE4FD190}">
      <dgm:prSet/>
      <dgm:spPr/>
      <dgm:t>
        <a:bodyPr/>
        <a:lstStyle/>
        <a:p>
          <a:endParaRPr lang="en-US"/>
        </a:p>
      </dgm:t>
    </dgm:pt>
    <dgm:pt modelId="{4FFB7B08-4CD4-4634-9B1B-76BA9F319DED}" type="sibTrans" cxnId="{0203AD5A-DE90-433B-AAB5-F5A2BE4FD190}">
      <dgm:prSet/>
      <dgm:spPr/>
      <dgm:t>
        <a:bodyPr/>
        <a:lstStyle/>
        <a:p>
          <a:endParaRPr lang="en-US"/>
        </a:p>
      </dgm:t>
    </dgm:pt>
    <dgm:pt modelId="{E0FC2F86-5B6B-4063-81B3-15003142C45B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Impact on job growth</a:t>
          </a:r>
          <a:endParaRPr lang="en-US" sz="1400" b="1" dirty="0">
            <a:solidFill>
              <a:schemeClr val="tx1"/>
            </a:solidFill>
          </a:endParaRPr>
        </a:p>
      </dgm:t>
    </dgm:pt>
    <dgm:pt modelId="{00D2FAE2-BABC-405C-B154-02EAA586B798}" type="parTrans" cxnId="{AAE13A49-7C9A-40B0-832F-FEB933BBAEAF}">
      <dgm:prSet/>
      <dgm:spPr/>
      <dgm:t>
        <a:bodyPr/>
        <a:lstStyle/>
        <a:p>
          <a:endParaRPr lang="en-US"/>
        </a:p>
      </dgm:t>
    </dgm:pt>
    <dgm:pt modelId="{BF9BF619-43D5-4EB2-9144-EDB6034EF994}" type="sibTrans" cxnId="{AAE13A49-7C9A-40B0-832F-FEB933BBAEAF}">
      <dgm:prSet/>
      <dgm:spPr/>
      <dgm:t>
        <a:bodyPr/>
        <a:lstStyle/>
        <a:p>
          <a:endParaRPr lang="en-US"/>
        </a:p>
      </dgm:t>
    </dgm:pt>
    <dgm:pt modelId="{ACFB47C7-7667-4E51-A72E-8C5397590065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Congestion condition for the project area</a:t>
          </a:r>
          <a:endParaRPr lang="en-US" sz="1400" b="1" dirty="0">
            <a:solidFill>
              <a:schemeClr val="tx1"/>
            </a:solidFill>
          </a:endParaRPr>
        </a:p>
      </dgm:t>
    </dgm:pt>
    <dgm:pt modelId="{5A876990-9534-46CC-A805-852A87BB0F1B}" type="parTrans" cxnId="{0DC6396B-098B-41C4-AC92-7A2F7EAB096B}">
      <dgm:prSet/>
      <dgm:spPr/>
      <dgm:t>
        <a:bodyPr/>
        <a:lstStyle/>
        <a:p>
          <a:endParaRPr lang="en-US"/>
        </a:p>
      </dgm:t>
    </dgm:pt>
    <dgm:pt modelId="{2195B96F-CB8B-41D9-BF63-69355D024D65}" type="sibTrans" cxnId="{0DC6396B-098B-41C4-AC92-7A2F7EAB096B}">
      <dgm:prSet/>
      <dgm:spPr/>
      <dgm:t>
        <a:bodyPr/>
        <a:lstStyle/>
        <a:p>
          <a:endParaRPr lang="en-US"/>
        </a:p>
      </dgm:t>
    </dgm:pt>
    <dgm:pt modelId="{F408F54A-1CFD-4B51-A6E9-E708172B0848}">
      <dgm:prSet custT="1"/>
      <dgm:spPr>
        <a:ln>
          <a:noFill/>
        </a:ln>
      </dgm:spPr>
      <dgm:t>
        <a:bodyPr/>
        <a:lstStyle/>
        <a:p>
          <a:endParaRPr lang="en-US" sz="1400" b="1" dirty="0">
            <a:solidFill>
              <a:schemeClr val="tx1"/>
            </a:solidFill>
          </a:endParaRPr>
        </a:p>
      </dgm:t>
    </dgm:pt>
    <dgm:pt modelId="{710A9053-831F-4CF9-BA12-FD56E7AC2738}" type="parTrans" cxnId="{090463AE-F8E5-460E-9EBF-2477091DB192}">
      <dgm:prSet/>
      <dgm:spPr/>
      <dgm:t>
        <a:bodyPr/>
        <a:lstStyle/>
        <a:p>
          <a:endParaRPr lang="en-US"/>
        </a:p>
      </dgm:t>
    </dgm:pt>
    <dgm:pt modelId="{F5257B89-CD02-4DF8-BFED-8179AF7882E1}" type="sibTrans" cxnId="{090463AE-F8E5-460E-9EBF-2477091DB192}">
      <dgm:prSet/>
      <dgm:spPr/>
      <dgm:t>
        <a:bodyPr/>
        <a:lstStyle/>
        <a:p>
          <a:endParaRPr lang="en-US"/>
        </a:p>
      </dgm:t>
    </dgm:pt>
    <dgm:pt modelId="{8C8D2EF2-9BAA-4AF7-A3F3-2464B7E96954}">
      <dgm:prSet custT="1"/>
      <dgm:spPr>
        <a:ln>
          <a:noFill/>
        </a:ln>
      </dgm:spPr>
      <dgm:t>
        <a:bodyPr/>
        <a:lstStyle/>
        <a:p>
          <a:endParaRPr lang="en-US" sz="1400" b="1" dirty="0">
            <a:solidFill>
              <a:srgbClr val="0070C0"/>
            </a:solidFill>
          </a:endParaRPr>
        </a:p>
      </dgm:t>
    </dgm:pt>
    <dgm:pt modelId="{3C472B86-0CCD-4F4A-BF00-415AD8E4E50F}" type="parTrans" cxnId="{C342D92C-3CF5-49C7-8D38-304EFFA3C871}">
      <dgm:prSet/>
      <dgm:spPr/>
      <dgm:t>
        <a:bodyPr/>
        <a:lstStyle/>
        <a:p>
          <a:endParaRPr lang="en-US"/>
        </a:p>
      </dgm:t>
    </dgm:pt>
    <dgm:pt modelId="{76F3D9BA-99B8-4BAF-BF59-3B567C246A51}" type="sibTrans" cxnId="{C342D92C-3CF5-49C7-8D38-304EFFA3C871}">
      <dgm:prSet/>
      <dgm:spPr/>
      <dgm:t>
        <a:bodyPr/>
        <a:lstStyle/>
        <a:p>
          <a:endParaRPr lang="en-US"/>
        </a:p>
      </dgm:t>
    </dgm:pt>
    <dgm:pt modelId="{B4DB698B-907D-4B08-BA96-0295183412A8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rgbClr val="00B050"/>
              </a:solidFill>
            </a:rPr>
            <a:t>Forecasted non-retail jobs near project</a:t>
          </a:r>
          <a:endParaRPr lang="en-US" sz="1400" b="1" dirty="0">
            <a:solidFill>
              <a:srgbClr val="00B050"/>
            </a:solidFill>
          </a:endParaRPr>
        </a:p>
      </dgm:t>
    </dgm:pt>
    <dgm:pt modelId="{3C09C82D-BD27-4529-A109-5415221483E2}" type="parTrans" cxnId="{32B959F0-05EA-4C21-A58A-34FAF0D60382}">
      <dgm:prSet/>
      <dgm:spPr/>
      <dgm:t>
        <a:bodyPr/>
        <a:lstStyle/>
        <a:p>
          <a:endParaRPr lang="en-US"/>
        </a:p>
      </dgm:t>
    </dgm:pt>
    <dgm:pt modelId="{707EA505-4A05-41E3-AA63-1579FE63E1C6}" type="sibTrans" cxnId="{32B959F0-05EA-4C21-A58A-34FAF0D60382}">
      <dgm:prSet/>
      <dgm:spPr/>
      <dgm:t>
        <a:bodyPr/>
        <a:lstStyle/>
        <a:p>
          <a:endParaRPr lang="en-US"/>
        </a:p>
      </dgm:t>
    </dgm:pt>
    <dgm:pt modelId="{B9AF4270-0707-4996-A9BC-F90ADBED40E6}">
      <dgm:prSet custT="1"/>
      <dgm:spPr>
        <a:ln>
          <a:noFill/>
        </a:ln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Transit enhancement</a:t>
          </a:r>
          <a:endParaRPr lang="en-US" sz="1400" b="1" dirty="0">
            <a:solidFill>
              <a:schemeClr val="tx1"/>
            </a:solidFill>
          </a:endParaRPr>
        </a:p>
      </dgm:t>
    </dgm:pt>
    <dgm:pt modelId="{E34C5F71-9C3C-4735-90B8-FF47CF9C1464}" type="parTrans" cxnId="{606628BE-1112-456A-840D-8768D1F54E3D}">
      <dgm:prSet/>
      <dgm:spPr/>
      <dgm:t>
        <a:bodyPr/>
        <a:lstStyle/>
        <a:p>
          <a:endParaRPr lang="en-US"/>
        </a:p>
      </dgm:t>
    </dgm:pt>
    <dgm:pt modelId="{E65B2A39-9E69-40E0-B548-76C4E7A5C25B}" type="sibTrans" cxnId="{606628BE-1112-456A-840D-8768D1F54E3D}">
      <dgm:prSet/>
      <dgm:spPr/>
      <dgm:t>
        <a:bodyPr/>
        <a:lstStyle/>
        <a:p>
          <a:endParaRPr lang="en-US"/>
        </a:p>
      </dgm:t>
    </dgm:pt>
    <dgm:pt modelId="{F0EE0AA6-B017-4F2B-A37C-DAA4C5224AA8}">
      <dgm:prSet custT="1"/>
      <dgm:spPr>
        <a:ln>
          <a:noFill/>
        </a:ln>
      </dgm:spPr>
      <dgm:t>
        <a:bodyPr/>
        <a:lstStyle/>
        <a:p>
          <a:endParaRPr lang="en-US" sz="1400" b="1" dirty="0"/>
        </a:p>
      </dgm:t>
    </dgm:pt>
    <dgm:pt modelId="{7DDBE237-2648-43C1-8880-5A43AD9F7774}" type="parTrans" cxnId="{45008769-4349-4523-B4CB-D22698CA7A6C}">
      <dgm:prSet/>
      <dgm:spPr/>
      <dgm:t>
        <a:bodyPr/>
        <a:lstStyle/>
        <a:p>
          <a:endParaRPr lang="en-US"/>
        </a:p>
      </dgm:t>
    </dgm:pt>
    <dgm:pt modelId="{CF5BAAD8-1C8A-4A0A-AA47-E63E1F669890}" type="sibTrans" cxnId="{45008769-4349-4523-B4CB-D22698CA7A6C}">
      <dgm:prSet/>
      <dgm:spPr/>
      <dgm:t>
        <a:bodyPr/>
        <a:lstStyle/>
        <a:p>
          <a:endParaRPr lang="en-US"/>
        </a:p>
      </dgm:t>
    </dgm:pt>
    <dgm:pt modelId="{4429325D-B396-477C-8AA3-655FA51C296E}" type="pres">
      <dgm:prSet presAssocID="{675B060D-B3D4-47E4-96DC-0A9AEF4A4E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BE9748-81F5-479A-92F0-F2A8D82A9964}" type="pres">
      <dgm:prSet presAssocID="{6EADFB4C-8290-49ED-B366-D63874009B92}" presName="composite" presStyleCnt="0"/>
      <dgm:spPr/>
    </dgm:pt>
    <dgm:pt modelId="{6C0C7983-9F9E-47D0-844D-9AB94BC21D5D}" type="pres">
      <dgm:prSet presAssocID="{6EADFB4C-8290-49ED-B366-D63874009B92}" presName="parTx" presStyleLbl="alignNode1" presStyleIdx="0" presStyleCnt="3" custScaleX="48416" custLinFactNeighborY="29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E840A-BDC7-4C75-89F4-3D2DBE161749}" type="pres">
      <dgm:prSet presAssocID="{6EADFB4C-8290-49ED-B366-D63874009B92}" presName="desTx" presStyleLbl="alignAccFollowNode1" presStyleIdx="0" presStyleCnt="3" custScaleX="48621" custLinFactNeighborX="-103" custLinFactNeighborY="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E1C5A-ADE3-4F80-ADE9-435DC5163554}" type="pres">
      <dgm:prSet presAssocID="{3D7E34E2-48C2-44E9-80BF-B60A308A9CB9}" presName="space" presStyleCnt="0"/>
      <dgm:spPr/>
    </dgm:pt>
    <dgm:pt modelId="{730D1AEA-3202-4828-B618-E7A2CDAF8EA9}" type="pres">
      <dgm:prSet presAssocID="{60A6D2CE-8772-498E-A9D9-5B70960B28A2}" presName="composite" presStyleCnt="0"/>
      <dgm:spPr/>
    </dgm:pt>
    <dgm:pt modelId="{D2EDC54F-1C17-4C87-8915-E25C34B6F6CF}" type="pres">
      <dgm:prSet presAssocID="{60A6D2CE-8772-498E-A9D9-5B70960B28A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BC161-C0ED-4B4E-930E-528D966EAFB7}" type="pres">
      <dgm:prSet presAssocID="{60A6D2CE-8772-498E-A9D9-5B70960B28A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991C8-89E4-4AE5-AB20-673A07C6E316}" type="pres">
      <dgm:prSet presAssocID="{D893FA51-9712-4F2C-934C-66D90AEDF86D}" presName="space" presStyleCnt="0"/>
      <dgm:spPr/>
    </dgm:pt>
    <dgm:pt modelId="{8E774C77-175B-4249-9FB1-64C7579F4E85}" type="pres">
      <dgm:prSet presAssocID="{B10EEBF8-129B-4520-99BA-8A970F29A908}" presName="composite" presStyleCnt="0"/>
      <dgm:spPr/>
    </dgm:pt>
    <dgm:pt modelId="{71857561-1174-4F0B-A56A-451CFBE349A6}" type="pres">
      <dgm:prSet presAssocID="{B10EEBF8-129B-4520-99BA-8A970F29A90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F72BE-4890-40A6-AB8F-41A4F64B0CCB}" type="pres">
      <dgm:prSet presAssocID="{B10EEBF8-129B-4520-99BA-8A970F29A90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2404D-58F4-462C-89CE-492F836CBFDE}" type="presOf" srcId="{B7168A1D-BAD7-43BB-AB61-31AA006BE53B}" destId="{AB7E840A-BDC7-4C75-89F4-3D2DBE161749}" srcOrd="0" destOrd="1" presId="urn:microsoft.com/office/officeart/2005/8/layout/hList1"/>
    <dgm:cxn modelId="{13A5C5C5-E575-4C7D-AD52-ACED3A8BD9D6}" type="presOf" srcId="{8C8D2EF2-9BAA-4AF7-A3F3-2464B7E96954}" destId="{5C4BC161-C0ED-4B4E-930E-528D966EAFB7}" srcOrd="0" destOrd="9" presId="urn:microsoft.com/office/officeart/2005/8/layout/hList1"/>
    <dgm:cxn modelId="{E6EE4E9A-D33D-41A8-A2CB-CFF7398318C0}" srcId="{B10EEBF8-129B-4520-99BA-8A970F29A908}" destId="{58D696DA-A032-486C-AC3A-2C7CE1539B36}" srcOrd="0" destOrd="0" parTransId="{213ED108-5EF3-45C0-8478-0D1C4E4D7E41}" sibTransId="{FF638F5C-4D3D-4A60-8AB4-72402D4CE455}"/>
    <dgm:cxn modelId="{D7EE9A68-8EA2-4CFB-A2B4-BDE2E6775843}" type="presOf" srcId="{4162586A-992E-473B-88A0-ED4B1E4DDB51}" destId="{5C4BC161-C0ED-4B4E-930E-528D966EAFB7}" srcOrd="0" destOrd="2" presId="urn:microsoft.com/office/officeart/2005/8/layout/hList1"/>
    <dgm:cxn modelId="{32B959F0-05EA-4C21-A58A-34FAF0D60382}" srcId="{60A6D2CE-8772-498E-A9D9-5B70960B28A2}" destId="{B4DB698B-907D-4B08-BA96-0295183412A8}" srcOrd="7" destOrd="0" parTransId="{3C09C82D-BD27-4529-A109-5415221483E2}" sibTransId="{707EA505-4A05-41E3-AA63-1579FE63E1C6}"/>
    <dgm:cxn modelId="{0CDF70F8-6BDA-45F1-A7B3-A93CAFE2C48C}" srcId="{60A6D2CE-8772-498E-A9D9-5B70960B28A2}" destId="{B899D9A3-CD9A-4CB7-BC86-A53481BD7F5B}" srcOrd="3" destOrd="0" parTransId="{25C3A16A-2374-41A9-BCD5-EA0BE5567DA2}" sibTransId="{91B996EF-6AD5-457D-A6D8-2498A6911607}"/>
    <dgm:cxn modelId="{AAE13A49-7C9A-40B0-832F-FEB933BBAEAF}" srcId="{60A6D2CE-8772-498E-A9D9-5B70960B28A2}" destId="{E0FC2F86-5B6B-4063-81B3-15003142C45B}" srcOrd="10" destOrd="0" parTransId="{00D2FAE2-BABC-405C-B154-02EAA586B798}" sibTransId="{BF9BF619-43D5-4EB2-9144-EDB6034EF994}"/>
    <dgm:cxn modelId="{71A6DE1C-9EC8-4FD7-A158-3CF17C2CF9D9}" type="presOf" srcId="{6EADFB4C-8290-49ED-B366-D63874009B92}" destId="{6C0C7983-9F9E-47D0-844D-9AB94BC21D5D}" srcOrd="0" destOrd="0" presId="urn:microsoft.com/office/officeart/2005/8/layout/hList1"/>
    <dgm:cxn modelId="{A9F49FA5-A82F-4610-AD12-77AC75477AC4}" type="presOf" srcId="{B9AF4270-0707-4996-A9BC-F90ADBED40E6}" destId="{B9CF72BE-4890-40A6-AB8F-41A4F64B0CCB}" srcOrd="0" destOrd="2" presId="urn:microsoft.com/office/officeart/2005/8/layout/hList1"/>
    <dgm:cxn modelId="{6ECF3599-658F-4258-B7D5-903A93F46EF8}" type="presOf" srcId="{C43C3E25-188C-4F74-B367-767A8BFB367A}" destId="{AB7E840A-BDC7-4C75-89F4-3D2DBE161749}" srcOrd="0" destOrd="3" presId="urn:microsoft.com/office/officeart/2005/8/layout/hList1"/>
    <dgm:cxn modelId="{0DC6396B-098B-41C4-AC92-7A2F7EAB096B}" srcId="{60A6D2CE-8772-498E-A9D9-5B70960B28A2}" destId="{ACFB47C7-7667-4E51-A72E-8C5397590065}" srcOrd="11" destOrd="0" parTransId="{5A876990-9534-46CC-A805-852A87BB0F1B}" sibTransId="{2195B96F-CB8B-41D9-BF63-69355D024D65}"/>
    <dgm:cxn modelId="{1F8EE0BC-1B2A-4DFC-9871-6568BDF18457}" type="presOf" srcId="{23B45F50-783C-4FE4-A515-14B75282299C}" destId="{5C4BC161-C0ED-4B4E-930E-528D966EAFB7}" srcOrd="0" destOrd="5" presId="urn:microsoft.com/office/officeart/2005/8/layout/hList1"/>
    <dgm:cxn modelId="{7D30D309-7D03-4162-91C6-5D5EC1672E00}" type="presOf" srcId="{60A6D2CE-8772-498E-A9D9-5B70960B28A2}" destId="{D2EDC54F-1C17-4C87-8915-E25C34B6F6CF}" srcOrd="0" destOrd="0" presId="urn:microsoft.com/office/officeart/2005/8/layout/hList1"/>
    <dgm:cxn modelId="{606628BE-1112-456A-840D-8768D1F54E3D}" srcId="{B10EEBF8-129B-4520-99BA-8A970F29A908}" destId="{B9AF4270-0707-4996-A9BC-F90ADBED40E6}" srcOrd="2" destOrd="0" parTransId="{E34C5F71-9C3C-4735-90B8-FF47CF9C1464}" sibTransId="{E65B2A39-9E69-40E0-B548-76C4E7A5C25B}"/>
    <dgm:cxn modelId="{FF59ADEB-6A48-41C3-A6ED-EE69ABE96543}" srcId="{6EADFB4C-8290-49ED-B366-D63874009B92}" destId="{D2A12826-C499-4BB0-855A-D20F05F35D47}" srcOrd="0" destOrd="0" parTransId="{B69E515A-EAA8-42D5-9CA1-800D71C6FA71}" sibTransId="{F316E919-EF63-4204-B5D4-41450934BA1B}"/>
    <dgm:cxn modelId="{F5FD0628-34CC-4DAF-A492-4655B659AA2B}" type="presOf" srcId="{B10EEBF8-129B-4520-99BA-8A970F29A908}" destId="{71857561-1174-4F0B-A56A-451CFBE349A6}" srcOrd="0" destOrd="0" presId="urn:microsoft.com/office/officeart/2005/8/layout/hList1"/>
    <dgm:cxn modelId="{CE83F5E8-0902-4168-9C2E-67AB09C8FB2D}" type="presOf" srcId="{F0EE0AA6-B017-4F2B-A37C-DAA4C5224AA8}" destId="{B9CF72BE-4890-40A6-AB8F-41A4F64B0CCB}" srcOrd="0" destOrd="1" presId="urn:microsoft.com/office/officeart/2005/8/layout/hList1"/>
    <dgm:cxn modelId="{BBE5F5E0-2DD5-4D37-BE04-3D0153BF0168}" srcId="{6EADFB4C-8290-49ED-B366-D63874009B92}" destId="{8CEFF27C-8DBC-4500-8054-45A3F90CBF95}" srcOrd="4" destOrd="0" parTransId="{E9F295FA-EED1-4F94-A76B-A4F79D6A4190}" sibTransId="{7A9241C8-B8DB-474D-9A9A-B23BAB48E8F6}"/>
    <dgm:cxn modelId="{E0B203A0-70BE-425E-A469-222692DCCF0B}" type="presOf" srcId="{01F8F0D2-8EB2-46F8-A6F7-804B7655C5B9}" destId="{5C4BC161-C0ED-4B4E-930E-528D966EAFB7}" srcOrd="0" destOrd="6" presId="urn:microsoft.com/office/officeart/2005/8/layout/hList1"/>
    <dgm:cxn modelId="{05AC3CB0-DE08-4B1D-AFDC-16BBF9894041}" srcId="{675B060D-B3D4-47E4-96DC-0A9AEF4A4EE0}" destId="{6EADFB4C-8290-49ED-B366-D63874009B92}" srcOrd="0" destOrd="0" parTransId="{53D86723-11F4-490C-9031-97A28459FBED}" sibTransId="{3D7E34E2-48C2-44E9-80BF-B60A308A9CB9}"/>
    <dgm:cxn modelId="{81EFA474-1006-471D-93DF-AB5056FC7C6B}" type="presOf" srcId="{E0FC2F86-5B6B-4063-81B3-15003142C45B}" destId="{5C4BC161-C0ED-4B4E-930E-528D966EAFB7}" srcOrd="0" destOrd="10" presId="urn:microsoft.com/office/officeart/2005/8/layout/hList1"/>
    <dgm:cxn modelId="{C342D92C-3CF5-49C7-8D38-304EFFA3C871}" srcId="{60A6D2CE-8772-498E-A9D9-5B70960B28A2}" destId="{8C8D2EF2-9BAA-4AF7-A3F3-2464B7E96954}" srcOrd="9" destOrd="0" parTransId="{3C472B86-0CCD-4F4A-BF00-415AD8E4E50F}" sibTransId="{76F3D9BA-99B8-4BAF-BF59-3B567C246A51}"/>
    <dgm:cxn modelId="{E8891F93-2D4D-453E-9128-8D22FBA0D8AB}" srcId="{60A6D2CE-8772-498E-A9D9-5B70960B28A2}" destId="{01F8F0D2-8EB2-46F8-A6F7-804B7655C5B9}" srcOrd="6" destOrd="0" parTransId="{76CA3ABE-2F48-4ECE-BA4E-B1E48D70DA21}" sibTransId="{9F39FF19-BEC8-49E6-A4A3-E9F43C759208}"/>
    <dgm:cxn modelId="{43720F66-22EE-4429-BAE9-A8B38D1A3EB5}" type="presOf" srcId="{461C068B-9BD4-49DB-AD68-B670F8DFDA2F}" destId="{AB7E840A-BDC7-4C75-89F4-3D2DBE161749}" srcOrd="0" destOrd="2" presId="urn:microsoft.com/office/officeart/2005/8/layout/hList1"/>
    <dgm:cxn modelId="{FEC94350-2FBC-4FEE-9E6F-191E7371593B}" srcId="{60A6D2CE-8772-498E-A9D9-5B70960B28A2}" destId="{EBFE5975-B80D-4AED-9822-1FE1AF057B00}" srcOrd="0" destOrd="0" parTransId="{C344FAC3-8FC8-4D1F-BB22-B311A8F78A34}" sibTransId="{96CCCCD8-38A1-4579-B1A2-9334158F3D6E}"/>
    <dgm:cxn modelId="{45008769-4349-4523-B4CB-D22698CA7A6C}" srcId="{B10EEBF8-129B-4520-99BA-8A970F29A908}" destId="{F0EE0AA6-B017-4F2B-A37C-DAA4C5224AA8}" srcOrd="1" destOrd="0" parTransId="{7DDBE237-2648-43C1-8880-5A43AD9F7774}" sibTransId="{CF5BAAD8-1C8A-4A0A-AA47-E63E1F669890}"/>
    <dgm:cxn modelId="{B2EFE239-64CB-40C1-8469-2F98FE3E5DA9}" type="presOf" srcId="{ACFB47C7-7667-4E51-A72E-8C5397590065}" destId="{5C4BC161-C0ED-4B4E-930E-528D966EAFB7}" srcOrd="0" destOrd="11" presId="urn:microsoft.com/office/officeart/2005/8/layout/hList1"/>
    <dgm:cxn modelId="{F1171298-887A-4222-BAD5-3A2A337777AA}" type="presOf" srcId="{EBFE5975-B80D-4AED-9822-1FE1AF057B00}" destId="{5C4BC161-C0ED-4B4E-930E-528D966EAFB7}" srcOrd="0" destOrd="0" presId="urn:microsoft.com/office/officeart/2005/8/layout/hList1"/>
    <dgm:cxn modelId="{0527DFD5-371B-4193-B16E-7DC72A3584C7}" srcId="{60A6D2CE-8772-498E-A9D9-5B70960B28A2}" destId="{23B45F50-783C-4FE4-A515-14B75282299C}" srcOrd="5" destOrd="0" parTransId="{BB12FB2F-8118-4B2E-8514-2351BC16D9BB}" sibTransId="{DE5CAE8C-C206-4C78-BD13-D21E962EBCB9}"/>
    <dgm:cxn modelId="{0E1964AC-3237-47D7-80D3-F0B130B24F80}" type="presOf" srcId="{8CEFF27C-8DBC-4500-8054-45A3F90CBF95}" destId="{AB7E840A-BDC7-4C75-89F4-3D2DBE161749}" srcOrd="0" destOrd="4" presId="urn:microsoft.com/office/officeart/2005/8/layout/hList1"/>
    <dgm:cxn modelId="{648B2ADA-341D-4537-960A-5287702A7EC4}" type="presOf" srcId="{58D696DA-A032-486C-AC3A-2C7CE1539B36}" destId="{B9CF72BE-4890-40A6-AB8F-41A4F64B0CCB}" srcOrd="0" destOrd="0" presId="urn:microsoft.com/office/officeart/2005/8/layout/hList1"/>
    <dgm:cxn modelId="{C4EAAC28-9612-48D4-AC8C-6A57B18C3D63}" srcId="{6EADFB4C-8290-49ED-B366-D63874009B92}" destId="{461C068B-9BD4-49DB-AD68-B670F8DFDA2F}" srcOrd="2" destOrd="0" parTransId="{C59A7377-3FA8-493D-8769-1E12C685D43C}" sibTransId="{E162F7DE-4ADF-494D-BC89-AC0D55A226F9}"/>
    <dgm:cxn modelId="{0203AD5A-DE90-433B-AAB5-F5A2BE4FD190}" srcId="{60A6D2CE-8772-498E-A9D9-5B70960B28A2}" destId="{114D6733-3276-430B-8849-9EEABF66FC99}" srcOrd="8" destOrd="0" parTransId="{069AD7CC-DBB7-45F4-8E29-D83D1E12ACF1}" sibTransId="{4FFB7B08-4CD4-4634-9B1B-76BA9F319DED}"/>
    <dgm:cxn modelId="{9A4E4DCC-FD7C-48E7-B348-EA40418D9348}" srcId="{60A6D2CE-8772-498E-A9D9-5B70960B28A2}" destId="{3224BF2A-7BF2-4D3C-8872-1D9C441BB8AD}" srcOrd="1" destOrd="0" parTransId="{C6934CF1-A8F9-417C-88C7-8E586D3F4F82}" sibTransId="{905C9766-AB63-4005-8052-5690D7E45F5E}"/>
    <dgm:cxn modelId="{4DE57C1D-FC6E-4E58-B4BE-4192C6CF07C8}" type="presOf" srcId="{B4DB698B-907D-4B08-BA96-0295183412A8}" destId="{5C4BC161-C0ED-4B4E-930E-528D966EAFB7}" srcOrd="0" destOrd="7" presId="urn:microsoft.com/office/officeart/2005/8/layout/hList1"/>
    <dgm:cxn modelId="{9BF792A2-46F2-4B78-B249-918692B56277}" srcId="{60A6D2CE-8772-498E-A9D9-5B70960B28A2}" destId="{4162586A-992E-473B-88A0-ED4B1E4DDB51}" srcOrd="2" destOrd="0" parTransId="{384A16AA-A429-4B09-A76B-42A96CB4B28D}" sibTransId="{DB6FC5D9-F541-4DC4-B190-8A702DF02904}"/>
    <dgm:cxn modelId="{E1B9A8B8-5A01-4876-9A17-57CB9445F12E}" type="presOf" srcId="{B899D9A3-CD9A-4CB7-BC86-A53481BD7F5B}" destId="{5C4BC161-C0ED-4B4E-930E-528D966EAFB7}" srcOrd="0" destOrd="3" presId="urn:microsoft.com/office/officeart/2005/8/layout/hList1"/>
    <dgm:cxn modelId="{F37CEFAD-1B18-41FE-8F7E-2E2FB6F62794}" srcId="{675B060D-B3D4-47E4-96DC-0A9AEF4A4EE0}" destId="{60A6D2CE-8772-498E-A9D9-5B70960B28A2}" srcOrd="1" destOrd="0" parTransId="{FA7290BD-7F69-49D2-BEBC-855E2751373A}" sibTransId="{D893FA51-9712-4F2C-934C-66D90AEDF86D}"/>
    <dgm:cxn modelId="{C5B1135B-B9B2-4CC2-9E58-7CCE6446BAB9}" srcId="{6EADFB4C-8290-49ED-B366-D63874009B92}" destId="{C43C3E25-188C-4F74-B367-767A8BFB367A}" srcOrd="3" destOrd="0" parTransId="{955AE90E-41D7-46FC-84C4-9B481615C4D8}" sibTransId="{8FAFFEC1-2101-4F9B-9629-4109859E7AC2}"/>
    <dgm:cxn modelId="{1682935F-55C7-4C71-AF0F-1C1E2CD66844}" type="presOf" srcId="{D2A12826-C499-4BB0-855A-D20F05F35D47}" destId="{AB7E840A-BDC7-4C75-89F4-3D2DBE161749}" srcOrd="0" destOrd="0" presId="urn:microsoft.com/office/officeart/2005/8/layout/hList1"/>
    <dgm:cxn modelId="{9D4A707A-8218-41C7-B45B-B6C2CFA266EA}" type="presOf" srcId="{3224BF2A-7BF2-4D3C-8872-1D9C441BB8AD}" destId="{5C4BC161-C0ED-4B4E-930E-528D966EAFB7}" srcOrd="0" destOrd="1" presId="urn:microsoft.com/office/officeart/2005/8/layout/hList1"/>
    <dgm:cxn modelId="{67B6F26F-9EAB-43F2-87FD-4CA2B91B2288}" type="presOf" srcId="{675B060D-B3D4-47E4-96DC-0A9AEF4A4EE0}" destId="{4429325D-B396-477C-8AA3-655FA51C296E}" srcOrd="0" destOrd="0" presId="urn:microsoft.com/office/officeart/2005/8/layout/hList1"/>
    <dgm:cxn modelId="{090463AE-F8E5-460E-9EBF-2477091DB192}" srcId="{60A6D2CE-8772-498E-A9D9-5B70960B28A2}" destId="{F408F54A-1CFD-4B51-A6E9-E708172B0848}" srcOrd="4" destOrd="0" parTransId="{710A9053-831F-4CF9-BA12-FD56E7AC2738}" sibTransId="{F5257B89-CD02-4DF8-BFED-8179AF7882E1}"/>
    <dgm:cxn modelId="{9EFB1B8D-766B-4EA4-9A40-9E96EF631F17}" type="presOf" srcId="{114D6733-3276-430B-8849-9EEABF66FC99}" destId="{5C4BC161-C0ED-4B4E-930E-528D966EAFB7}" srcOrd="0" destOrd="8" presId="urn:microsoft.com/office/officeart/2005/8/layout/hList1"/>
    <dgm:cxn modelId="{A0527DA2-E5D9-4B41-8DB5-698EEC64CDD1}" type="presOf" srcId="{F408F54A-1CFD-4B51-A6E9-E708172B0848}" destId="{5C4BC161-C0ED-4B4E-930E-528D966EAFB7}" srcOrd="0" destOrd="4" presId="urn:microsoft.com/office/officeart/2005/8/layout/hList1"/>
    <dgm:cxn modelId="{A4C229D1-91E2-475A-BD40-7F547F2A6DCA}" srcId="{6EADFB4C-8290-49ED-B366-D63874009B92}" destId="{B7168A1D-BAD7-43BB-AB61-31AA006BE53B}" srcOrd="1" destOrd="0" parTransId="{9926719E-C7A8-466D-9352-7C4672594509}" sibTransId="{5A40391B-7C1B-48D8-B45D-17DC656F1AB6}"/>
    <dgm:cxn modelId="{54768666-ED9F-4A29-ACA0-02402074421B}" srcId="{675B060D-B3D4-47E4-96DC-0A9AEF4A4EE0}" destId="{B10EEBF8-129B-4520-99BA-8A970F29A908}" srcOrd="2" destOrd="0" parTransId="{F5D2BFC8-9802-4F32-8417-6103360EB356}" sibTransId="{F84E83E0-8A79-40A6-B5AC-0CEE3F3087B4}"/>
    <dgm:cxn modelId="{A01D78C5-A0B3-4786-A53C-5E24A32A35D6}" type="presParOf" srcId="{4429325D-B396-477C-8AA3-655FA51C296E}" destId="{6FBE9748-81F5-479A-92F0-F2A8D82A9964}" srcOrd="0" destOrd="0" presId="urn:microsoft.com/office/officeart/2005/8/layout/hList1"/>
    <dgm:cxn modelId="{2CFD54A5-4EFB-42F8-9C16-1887F8A2A4F8}" type="presParOf" srcId="{6FBE9748-81F5-479A-92F0-F2A8D82A9964}" destId="{6C0C7983-9F9E-47D0-844D-9AB94BC21D5D}" srcOrd="0" destOrd="0" presId="urn:microsoft.com/office/officeart/2005/8/layout/hList1"/>
    <dgm:cxn modelId="{E43ECF53-838E-4401-BE0F-A7138A9231B8}" type="presParOf" srcId="{6FBE9748-81F5-479A-92F0-F2A8D82A9964}" destId="{AB7E840A-BDC7-4C75-89F4-3D2DBE161749}" srcOrd="1" destOrd="0" presId="urn:microsoft.com/office/officeart/2005/8/layout/hList1"/>
    <dgm:cxn modelId="{EF1989C7-A1B2-4892-828E-74D5833C9EFB}" type="presParOf" srcId="{4429325D-B396-477C-8AA3-655FA51C296E}" destId="{3F2E1C5A-ADE3-4F80-ADE9-435DC5163554}" srcOrd="1" destOrd="0" presId="urn:microsoft.com/office/officeart/2005/8/layout/hList1"/>
    <dgm:cxn modelId="{12B969B7-55B1-4A46-8F5F-9F949917529D}" type="presParOf" srcId="{4429325D-B396-477C-8AA3-655FA51C296E}" destId="{730D1AEA-3202-4828-B618-E7A2CDAF8EA9}" srcOrd="2" destOrd="0" presId="urn:microsoft.com/office/officeart/2005/8/layout/hList1"/>
    <dgm:cxn modelId="{BCDD42F9-31F2-47C2-9061-B4B235BAF333}" type="presParOf" srcId="{730D1AEA-3202-4828-B618-E7A2CDAF8EA9}" destId="{D2EDC54F-1C17-4C87-8915-E25C34B6F6CF}" srcOrd="0" destOrd="0" presId="urn:microsoft.com/office/officeart/2005/8/layout/hList1"/>
    <dgm:cxn modelId="{526B3460-6F80-458E-A287-012887CFB093}" type="presParOf" srcId="{730D1AEA-3202-4828-B618-E7A2CDAF8EA9}" destId="{5C4BC161-C0ED-4B4E-930E-528D966EAFB7}" srcOrd="1" destOrd="0" presId="urn:microsoft.com/office/officeart/2005/8/layout/hList1"/>
    <dgm:cxn modelId="{F17ADE33-5110-4B98-AF47-F9E05FB3DD34}" type="presParOf" srcId="{4429325D-B396-477C-8AA3-655FA51C296E}" destId="{B71991C8-89E4-4AE5-AB20-673A07C6E316}" srcOrd="3" destOrd="0" presId="urn:microsoft.com/office/officeart/2005/8/layout/hList1"/>
    <dgm:cxn modelId="{7D64805C-982E-488B-82C0-8F8499009A43}" type="presParOf" srcId="{4429325D-B396-477C-8AA3-655FA51C296E}" destId="{8E774C77-175B-4249-9FB1-64C7579F4E85}" srcOrd="4" destOrd="0" presId="urn:microsoft.com/office/officeart/2005/8/layout/hList1"/>
    <dgm:cxn modelId="{7EA0F253-6A85-40D5-9C52-36C6BA3EF370}" type="presParOf" srcId="{8E774C77-175B-4249-9FB1-64C7579F4E85}" destId="{71857561-1174-4F0B-A56A-451CFBE349A6}" srcOrd="0" destOrd="0" presId="urn:microsoft.com/office/officeart/2005/8/layout/hList1"/>
    <dgm:cxn modelId="{F4294970-2B8A-43D9-A594-0C9466711161}" type="presParOf" srcId="{8E774C77-175B-4249-9FB1-64C7579F4E85}" destId="{B9CF72BE-4890-40A6-AB8F-41A4F64B0C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D989A7-811D-4BE3-A12C-F710C86D720E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2133C367-4885-4332-A422-0B376862142A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latin typeface="+mj-lt"/>
            </a:rPr>
            <a:t>6 Broad Goals</a:t>
          </a:r>
          <a:endParaRPr lang="en-US" dirty="0">
            <a:latin typeface="+mj-lt"/>
          </a:endParaRPr>
        </a:p>
      </dgm:t>
    </dgm:pt>
    <dgm:pt modelId="{C7C96F73-6F48-42FA-8B37-6CF4B9835EC5}" type="parTrans" cxnId="{4E88880B-441D-47DE-9477-E857FC921A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4DB9F93-A2DC-476A-99AF-2A526D8EBC6B}" type="sibTrans" cxnId="{4E88880B-441D-47DE-9477-E857FC921A9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EB2D832-453C-4CEA-8850-234A4C644632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latin typeface="+mj-lt"/>
            </a:rPr>
            <a:t>16 System Objectives</a:t>
          </a:r>
          <a:endParaRPr lang="en-US" dirty="0">
            <a:latin typeface="+mj-lt"/>
          </a:endParaRPr>
        </a:p>
      </dgm:t>
    </dgm:pt>
    <dgm:pt modelId="{D88E983D-4C46-459E-9001-56AB656C92B9}" type="parTrans" cxnId="{CDC161C3-4B31-4F24-8B23-5089B38E031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FA0E9FE-1589-42DB-8863-BD532ECEED3B}" type="sibTrans" cxnId="{CDC161C3-4B31-4F24-8B23-5089B38E031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187F441-478B-48B3-8451-9670BDDB1773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dirty="0" smtClean="0">
              <a:latin typeface="+mj-lt"/>
            </a:rPr>
            <a:t>25 Measures &amp; 16 Statements</a:t>
          </a:r>
        </a:p>
      </dgm:t>
    </dgm:pt>
    <dgm:pt modelId="{F8A753F9-734D-4320-A624-5C5F22E66ADF}" type="parTrans" cxnId="{7CF32FF2-F678-4B28-BE39-97BA0BF5552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DF2FB-E5EC-4868-8822-29709CE3447D}" type="sibTrans" cxnId="{7CF32FF2-F678-4B28-BE39-97BA0BF5552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349B1D3-257B-46C8-942F-AE04A2AA2FD6}" type="pres">
      <dgm:prSet presAssocID="{76D989A7-811D-4BE3-A12C-F710C86D720E}" presName="linearFlow" presStyleCnt="0">
        <dgm:presLayoutVars>
          <dgm:resizeHandles val="exact"/>
        </dgm:presLayoutVars>
      </dgm:prSet>
      <dgm:spPr/>
    </dgm:pt>
    <dgm:pt modelId="{D8AB0874-42CF-4C01-A563-17394BC78AB5}" type="pres">
      <dgm:prSet presAssocID="{2133C367-4885-4332-A422-0B37686214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60FCB3-A309-4E4D-9CB6-BECDBD9CE351}" type="pres">
      <dgm:prSet presAssocID="{04DB9F93-A2DC-476A-99AF-2A526D8EBC6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CDCF162-A536-469B-A7FC-783424182300}" type="pres">
      <dgm:prSet presAssocID="{04DB9F93-A2DC-476A-99AF-2A526D8EBC6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A977E03-C82E-48AC-8AE6-1475C3DC0AFA}" type="pres">
      <dgm:prSet presAssocID="{9EB2D832-453C-4CEA-8850-234A4C64463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180E1-1E36-4791-A926-6F2673C3A555}" type="pres">
      <dgm:prSet presAssocID="{5FA0E9FE-1589-42DB-8863-BD532ECEED3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7CA1786-3ED4-4422-B4E3-848F3373E4E0}" type="pres">
      <dgm:prSet presAssocID="{5FA0E9FE-1589-42DB-8863-BD532ECEED3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4C03555-D502-4A92-8E08-8000B7975C0B}" type="pres">
      <dgm:prSet presAssocID="{2187F441-478B-48B3-8451-9670BDDB17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8880B-441D-47DE-9477-E857FC921A97}" srcId="{76D989A7-811D-4BE3-A12C-F710C86D720E}" destId="{2133C367-4885-4332-A422-0B376862142A}" srcOrd="0" destOrd="0" parTransId="{C7C96F73-6F48-42FA-8B37-6CF4B9835EC5}" sibTransId="{04DB9F93-A2DC-476A-99AF-2A526D8EBC6B}"/>
    <dgm:cxn modelId="{023CC697-88A1-44FD-83FC-1F01C901AEAC}" type="presOf" srcId="{04DB9F93-A2DC-476A-99AF-2A526D8EBC6B}" destId="{8F60FCB3-A309-4E4D-9CB6-BECDBD9CE351}" srcOrd="0" destOrd="0" presId="urn:microsoft.com/office/officeart/2005/8/layout/process2"/>
    <dgm:cxn modelId="{7CF32FF2-F678-4B28-BE39-97BA0BF55520}" srcId="{76D989A7-811D-4BE3-A12C-F710C86D720E}" destId="{2187F441-478B-48B3-8451-9670BDDB1773}" srcOrd="2" destOrd="0" parTransId="{F8A753F9-734D-4320-A624-5C5F22E66ADF}" sibTransId="{619DF2FB-E5EC-4868-8822-29709CE3447D}"/>
    <dgm:cxn modelId="{CDC161C3-4B31-4F24-8B23-5089B38E0314}" srcId="{76D989A7-811D-4BE3-A12C-F710C86D720E}" destId="{9EB2D832-453C-4CEA-8850-234A4C644632}" srcOrd="1" destOrd="0" parTransId="{D88E983D-4C46-459E-9001-56AB656C92B9}" sibTransId="{5FA0E9FE-1589-42DB-8863-BD532ECEED3B}"/>
    <dgm:cxn modelId="{51B0FD09-D596-490C-8B04-B5F303121A11}" type="presOf" srcId="{5FA0E9FE-1589-42DB-8863-BD532ECEED3B}" destId="{57CA1786-3ED4-4422-B4E3-848F3373E4E0}" srcOrd="1" destOrd="0" presId="urn:microsoft.com/office/officeart/2005/8/layout/process2"/>
    <dgm:cxn modelId="{D002855E-688D-40E7-A031-E67257A7DE12}" type="presOf" srcId="{76D989A7-811D-4BE3-A12C-F710C86D720E}" destId="{B349B1D3-257B-46C8-942F-AE04A2AA2FD6}" srcOrd="0" destOrd="0" presId="urn:microsoft.com/office/officeart/2005/8/layout/process2"/>
    <dgm:cxn modelId="{202242CF-7E2D-4609-A536-46DD37544009}" type="presOf" srcId="{5FA0E9FE-1589-42DB-8863-BD532ECEED3B}" destId="{BFD180E1-1E36-4791-A926-6F2673C3A555}" srcOrd="0" destOrd="0" presId="urn:microsoft.com/office/officeart/2005/8/layout/process2"/>
    <dgm:cxn modelId="{E2F13D72-3738-411A-80D2-EF86BF2E1249}" type="presOf" srcId="{9EB2D832-453C-4CEA-8850-234A4C644632}" destId="{CA977E03-C82E-48AC-8AE6-1475C3DC0AFA}" srcOrd="0" destOrd="0" presId="urn:microsoft.com/office/officeart/2005/8/layout/process2"/>
    <dgm:cxn modelId="{41030C57-6BC4-473D-BD1F-AC4C8A926F6F}" type="presOf" srcId="{04DB9F93-A2DC-476A-99AF-2A526D8EBC6B}" destId="{2CDCF162-A536-469B-A7FC-783424182300}" srcOrd="1" destOrd="0" presId="urn:microsoft.com/office/officeart/2005/8/layout/process2"/>
    <dgm:cxn modelId="{B725CA4A-DDDC-4D9C-AD61-81548347F744}" type="presOf" srcId="{2187F441-478B-48B3-8451-9670BDDB1773}" destId="{34C03555-D502-4A92-8E08-8000B7975C0B}" srcOrd="0" destOrd="0" presId="urn:microsoft.com/office/officeart/2005/8/layout/process2"/>
    <dgm:cxn modelId="{DA30E1CC-33AA-47AA-9884-3DC5A1ACFF58}" type="presOf" srcId="{2133C367-4885-4332-A422-0B376862142A}" destId="{D8AB0874-42CF-4C01-A563-17394BC78AB5}" srcOrd="0" destOrd="0" presId="urn:microsoft.com/office/officeart/2005/8/layout/process2"/>
    <dgm:cxn modelId="{95A08270-02F3-487C-B327-4A3EEFB6C647}" type="presParOf" srcId="{B349B1D3-257B-46C8-942F-AE04A2AA2FD6}" destId="{D8AB0874-42CF-4C01-A563-17394BC78AB5}" srcOrd="0" destOrd="0" presId="urn:microsoft.com/office/officeart/2005/8/layout/process2"/>
    <dgm:cxn modelId="{C8B86A12-D14D-443C-BBDD-AEA73613FECE}" type="presParOf" srcId="{B349B1D3-257B-46C8-942F-AE04A2AA2FD6}" destId="{8F60FCB3-A309-4E4D-9CB6-BECDBD9CE351}" srcOrd="1" destOrd="0" presId="urn:microsoft.com/office/officeart/2005/8/layout/process2"/>
    <dgm:cxn modelId="{7A3CF7F7-DC34-4D31-AC67-4C2453D20118}" type="presParOf" srcId="{8F60FCB3-A309-4E4D-9CB6-BECDBD9CE351}" destId="{2CDCF162-A536-469B-A7FC-783424182300}" srcOrd="0" destOrd="0" presId="urn:microsoft.com/office/officeart/2005/8/layout/process2"/>
    <dgm:cxn modelId="{9CED9EA5-4854-484B-A244-779BAFB0281B}" type="presParOf" srcId="{B349B1D3-257B-46C8-942F-AE04A2AA2FD6}" destId="{CA977E03-C82E-48AC-8AE6-1475C3DC0AFA}" srcOrd="2" destOrd="0" presId="urn:microsoft.com/office/officeart/2005/8/layout/process2"/>
    <dgm:cxn modelId="{4C814F30-31F7-4E56-B247-0B3E304DD1E1}" type="presParOf" srcId="{B349B1D3-257B-46C8-942F-AE04A2AA2FD6}" destId="{BFD180E1-1E36-4791-A926-6F2673C3A555}" srcOrd="3" destOrd="0" presId="urn:microsoft.com/office/officeart/2005/8/layout/process2"/>
    <dgm:cxn modelId="{3BFF0F36-B996-46A5-8E0B-36DD43B98BF8}" type="presParOf" srcId="{BFD180E1-1E36-4791-A926-6F2673C3A555}" destId="{57CA1786-3ED4-4422-B4E3-848F3373E4E0}" srcOrd="0" destOrd="0" presId="urn:microsoft.com/office/officeart/2005/8/layout/process2"/>
    <dgm:cxn modelId="{304B29A8-4FB0-4FFA-B4EF-07560EE36326}" type="presParOf" srcId="{B349B1D3-257B-46C8-942F-AE04A2AA2FD6}" destId="{34C03555-D502-4A92-8E08-8000B7975C0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06B31D-19CE-47DD-95EC-8608DF033B9E}">
      <dsp:nvSpPr>
        <dsp:cNvPr id="0" name=""/>
        <dsp:cNvSpPr/>
      </dsp:nvSpPr>
      <dsp:spPr>
        <a:xfrm>
          <a:off x="2" y="0"/>
          <a:ext cx="8610595" cy="4191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B263FF-9DDC-41C9-AFCF-17878A2654E2}">
      <dsp:nvSpPr>
        <dsp:cNvPr id="0" name=""/>
        <dsp:cNvSpPr/>
      </dsp:nvSpPr>
      <dsp:spPr>
        <a:xfrm>
          <a:off x="3581393" y="1270007"/>
          <a:ext cx="1124889" cy="1676400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assure environmental justice</a:t>
          </a:r>
          <a:endParaRPr lang="en-US" sz="1200" b="1" kern="1200" dirty="0"/>
        </a:p>
      </dsp:txBody>
      <dsp:txXfrm>
        <a:off x="3581393" y="1270007"/>
        <a:ext cx="1124889" cy="1676400"/>
      </dsp:txXfrm>
    </dsp:sp>
    <dsp:sp modelId="{41CA0421-60F7-49D6-B51B-764710F7818D}">
      <dsp:nvSpPr>
        <dsp:cNvPr id="0" name=""/>
        <dsp:cNvSpPr/>
      </dsp:nvSpPr>
      <dsp:spPr>
        <a:xfrm>
          <a:off x="4724391" y="1270007"/>
          <a:ext cx="1124889" cy="1676400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assure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air quality conformity</a:t>
          </a:r>
          <a:endParaRPr lang="en-US" sz="1200" b="1" kern="1200" dirty="0"/>
        </a:p>
      </dsp:txBody>
      <dsp:txXfrm>
        <a:off x="4724391" y="1270007"/>
        <a:ext cx="1124889" cy="1676400"/>
      </dsp:txXfrm>
    </dsp:sp>
    <dsp:sp modelId="{6CCDF892-6C96-43A8-B639-DAAA42DC0E68}">
      <dsp:nvSpPr>
        <dsp:cNvPr id="0" name=""/>
        <dsp:cNvSpPr/>
      </dsp:nvSpPr>
      <dsp:spPr>
        <a:xfrm>
          <a:off x="2439745" y="1270007"/>
          <a:ext cx="1124889" cy="1676400"/>
        </a:xfrm>
        <a:prstGeom prst="roundRect">
          <a:avLst/>
        </a:prstGeom>
        <a:solidFill>
          <a:schemeClr val="accent2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evaluate strategies and projects                                                                         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439745" y="1270007"/>
        <a:ext cx="1124889" cy="1676400"/>
      </dsp:txXfrm>
    </dsp:sp>
    <dsp:sp modelId="{95A56EE0-4663-4219-BBDC-ACB2B5F876DA}">
      <dsp:nvSpPr>
        <dsp:cNvPr id="0" name=""/>
        <dsp:cNvSpPr/>
      </dsp:nvSpPr>
      <dsp:spPr>
        <a:xfrm>
          <a:off x="170512" y="1270007"/>
          <a:ext cx="1124889" cy="1676400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future population and employment growth distribution</a:t>
          </a:r>
          <a:endParaRPr lang="en-US" sz="1200" b="1" kern="1200" dirty="0"/>
        </a:p>
      </dsp:txBody>
      <dsp:txXfrm>
        <a:off x="170512" y="1270007"/>
        <a:ext cx="1124889" cy="1676400"/>
      </dsp:txXfrm>
    </dsp:sp>
    <dsp:sp modelId="{6CC8884C-627D-498D-A6E2-B30A50B08F19}">
      <dsp:nvSpPr>
        <dsp:cNvPr id="0" name=""/>
        <dsp:cNvSpPr/>
      </dsp:nvSpPr>
      <dsp:spPr>
        <a:xfrm>
          <a:off x="5867391" y="1270007"/>
          <a:ext cx="1124889" cy="1676400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assure financial  balance</a:t>
          </a:r>
          <a:endParaRPr lang="en-US" sz="1200" b="1" kern="1200" dirty="0"/>
        </a:p>
      </dsp:txBody>
      <dsp:txXfrm>
        <a:off x="5867391" y="1270007"/>
        <a:ext cx="1124889" cy="1676400"/>
      </dsp:txXfrm>
    </dsp:sp>
    <dsp:sp modelId="{8F1628AD-FB07-4963-863F-C865A65F2DE3}">
      <dsp:nvSpPr>
        <dsp:cNvPr id="0" name=""/>
        <dsp:cNvSpPr/>
      </dsp:nvSpPr>
      <dsp:spPr>
        <a:xfrm>
          <a:off x="1295408" y="1270007"/>
          <a:ext cx="1124889" cy="1676400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estimate future travel demand</a:t>
          </a:r>
          <a:endParaRPr lang="en-US" sz="1200" b="1" kern="1200" dirty="0"/>
        </a:p>
      </dsp:txBody>
      <dsp:txXfrm>
        <a:off x="1295408" y="1270007"/>
        <a:ext cx="1124889" cy="1676400"/>
      </dsp:txXfrm>
    </dsp:sp>
    <dsp:sp modelId="{DFC10E33-E8AA-46BD-B519-2ACE52A2AA28}">
      <dsp:nvSpPr>
        <dsp:cNvPr id="0" name=""/>
        <dsp:cNvSpPr/>
      </dsp:nvSpPr>
      <dsp:spPr>
        <a:xfrm>
          <a:off x="7010410" y="1270007"/>
          <a:ext cx="1124889" cy="1676400"/>
        </a:xfrm>
        <a:prstGeom prst="roundRect">
          <a:avLst/>
        </a:prstGeom>
        <a:solidFill>
          <a:schemeClr val="accent1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adopt.  implement through TIP, and continuing work</a:t>
          </a:r>
          <a:endParaRPr lang="en-US" sz="1200" b="1" kern="1200" dirty="0"/>
        </a:p>
      </dsp:txBody>
      <dsp:txXfrm>
        <a:off x="7010410" y="1270007"/>
        <a:ext cx="1124889" cy="1676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2C03DF-7849-4439-A725-7AA0728E7252}">
      <dsp:nvSpPr>
        <dsp:cNvPr id="0" name=""/>
        <dsp:cNvSpPr/>
      </dsp:nvSpPr>
      <dsp:spPr>
        <a:xfrm>
          <a:off x="0" y="0"/>
          <a:ext cx="8796124" cy="1778000"/>
        </a:xfrm>
        <a:prstGeom prst="rightArrow">
          <a:avLst/>
        </a:prstGeom>
        <a:solidFill>
          <a:schemeClr val="accent6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949772F5-E197-4546-B401-2E76D4B864FB}">
      <dsp:nvSpPr>
        <dsp:cNvPr id="0" name=""/>
        <dsp:cNvSpPr/>
      </dsp:nvSpPr>
      <dsp:spPr>
        <a:xfrm>
          <a:off x="813100" y="760388"/>
          <a:ext cx="7645087" cy="124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public involvement and participation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813100" y="760388"/>
        <a:ext cx="7645087" cy="1242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2C03DF-7849-4439-A725-7AA0728E7252}">
      <dsp:nvSpPr>
        <dsp:cNvPr id="0" name=""/>
        <dsp:cNvSpPr/>
      </dsp:nvSpPr>
      <dsp:spPr>
        <a:xfrm>
          <a:off x="0" y="0"/>
          <a:ext cx="8796124" cy="1778000"/>
        </a:xfrm>
        <a:prstGeom prst="rightArrow">
          <a:avLst/>
        </a:prstGeom>
        <a:solidFill>
          <a:schemeClr val="accent6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949772F5-E197-4546-B401-2E76D4B864FB}">
      <dsp:nvSpPr>
        <dsp:cNvPr id="0" name=""/>
        <dsp:cNvSpPr/>
      </dsp:nvSpPr>
      <dsp:spPr>
        <a:xfrm>
          <a:off x="730340" y="760388"/>
          <a:ext cx="7644987" cy="48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goals, objectives, strategies, actions, performance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730340" y="760388"/>
        <a:ext cx="7644987" cy="484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B0874-42CF-4C01-A563-17394BC78AB5}">
      <dsp:nvSpPr>
        <dsp:cNvPr id="0" name=""/>
        <dsp:cNvSpPr/>
      </dsp:nvSpPr>
      <dsp:spPr>
        <a:xfrm>
          <a:off x="10009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6 Broad Goals</a:t>
          </a:r>
          <a:endParaRPr lang="en-US" sz="2200" kern="1200" dirty="0">
            <a:latin typeface="+mj-lt"/>
          </a:endParaRPr>
        </a:p>
      </dsp:txBody>
      <dsp:txXfrm>
        <a:off x="1000958" y="0"/>
        <a:ext cx="2036683" cy="1131490"/>
      </dsp:txXfrm>
    </dsp:sp>
    <dsp:sp modelId="{8F60FCB3-A309-4E4D-9CB6-BECDBD9CE351}">
      <dsp:nvSpPr>
        <dsp:cNvPr id="0" name=""/>
        <dsp:cNvSpPr/>
      </dsp:nvSpPr>
      <dsp:spPr>
        <a:xfrm rot="5400000">
          <a:off x="18071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j-lt"/>
          </a:endParaRPr>
        </a:p>
      </dsp:txBody>
      <dsp:txXfrm rot="5400000">
        <a:off x="1807145" y="1159778"/>
        <a:ext cx="424309" cy="509170"/>
      </dsp:txXfrm>
    </dsp:sp>
    <dsp:sp modelId="{CA977E03-C82E-48AC-8AE6-1475C3DC0AFA}">
      <dsp:nvSpPr>
        <dsp:cNvPr id="0" name=""/>
        <dsp:cNvSpPr/>
      </dsp:nvSpPr>
      <dsp:spPr>
        <a:xfrm>
          <a:off x="1000958" y="1697236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2241023"/>
            <a:satOff val="25358"/>
            <a:lumOff val="-6568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16 System Objectives</a:t>
          </a:r>
          <a:endParaRPr lang="en-US" sz="2200" kern="1200" dirty="0">
            <a:latin typeface="+mj-lt"/>
          </a:endParaRPr>
        </a:p>
      </dsp:txBody>
      <dsp:txXfrm>
        <a:off x="1000958" y="1697236"/>
        <a:ext cx="2036683" cy="1131490"/>
      </dsp:txXfrm>
    </dsp:sp>
    <dsp:sp modelId="{BFD180E1-1E36-4791-A926-6F2673C3A555}">
      <dsp:nvSpPr>
        <dsp:cNvPr id="0" name=""/>
        <dsp:cNvSpPr/>
      </dsp:nvSpPr>
      <dsp:spPr>
        <a:xfrm rot="5400000">
          <a:off x="18071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482046"/>
            <a:satOff val="50717"/>
            <a:lumOff val="-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j-lt"/>
          </a:endParaRPr>
        </a:p>
      </dsp:txBody>
      <dsp:txXfrm rot="5400000">
        <a:off x="1807145" y="2857014"/>
        <a:ext cx="424309" cy="509170"/>
      </dsp:txXfrm>
    </dsp:sp>
    <dsp:sp modelId="{34C03555-D502-4A92-8E08-8000B7975C0B}">
      <dsp:nvSpPr>
        <dsp:cNvPr id="0" name=""/>
        <dsp:cNvSpPr/>
      </dsp:nvSpPr>
      <dsp:spPr>
        <a:xfrm>
          <a:off x="10009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4482046"/>
            <a:satOff val="50717"/>
            <a:lumOff val="-13137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25 Measures &amp; 16 Statements</a:t>
          </a:r>
        </a:p>
      </dsp:txBody>
      <dsp:txXfrm>
        <a:off x="1000958" y="3394472"/>
        <a:ext cx="2036683" cy="11314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0C7983-9F9E-47D0-844D-9AB94BC21D5D}">
      <dsp:nvSpPr>
        <dsp:cNvPr id="0" name=""/>
        <dsp:cNvSpPr/>
      </dsp:nvSpPr>
      <dsp:spPr>
        <a:xfrm>
          <a:off x="4972" y="114519"/>
          <a:ext cx="1413030" cy="523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Objective </a:t>
          </a:r>
          <a:endParaRPr lang="en-US" sz="1800" b="1" kern="1200" dirty="0"/>
        </a:p>
      </dsp:txBody>
      <dsp:txXfrm>
        <a:off x="4972" y="114519"/>
        <a:ext cx="1413030" cy="523925"/>
      </dsp:txXfrm>
    </dsp:sp>
    <dsp:sp modelId="{AB7E840A-BDC7-4C75-89F4-3D2DBE161749}">
      <dsp:nvSpPr>
        <dsp:cNvPr id="0" name=""/>
        <dsp:cNvSpPr/>
      </dsp:nvSpPr>
      <dsp:spPr>
        <a:xfrm>
          <a:off x="0" y="648286"/>
          <a:ext cx="1419013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70C0"/>
              </a:solidFill>
            </a:rPr>
            <a:t>Measures from modeling procedures</a:t>
          </a:r>
          <a:endParaRPr lang="en-US" sz="1600" b="1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B050"/>
              </a:solidFill>
            </a:rPr>
            <a:t>Measures from GIS procedures</a:t>
          </a:r>
          <a:endParaRPr lang="en-US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b="1" kern="1200" dirty="0">
            <a:solidFill>
              <a:srgbClr val="00B05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tx1"/>
              </a:solidFill>
            </a:rPr>
            <a:t>Qualitative statements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0" y="648286"/>
        <a:ext cx="1419013" cy="3849862"/>
      </dsp:txXfrm>
    </dsp:sp>
    <dsp:sp modelId="{D2EDC54F-1C17-4C87-8915-E25C34B6F6CF}">
      <dsp:nvSpPr>
        <dsp:cNvPr id="0" name=""/>
        <dsp:cNvSpPr/>
      </dsp:nvSpPr>
      <dsp:spPr>
        <a:xfrm>
          <a:off x="1829587" y="99105"/>
          <a:ext cx="2918519" cy="523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Attract new businesses, expand and retain existing businesses</a:t>
          </a:r>
          <a:endParaRPr lang="en-US" sz="1500" b="1" kern="1200" dirty="0"/>
        </a:p>
      </dsp:txBody>
      <dsp:txXfrm>
        <a:off x="1829587" y="99105"/>
        <a:ext cx="2918519" cy="523925"/>
      </dsp:txXfrm>
    </dsp:sp>
    <dsp:sp modelId="{5C4BC161-C0ED-4B4E-930E-528D966EAFB7}">
      <dsp:nvSpPr>
        <dsp:cNvPr id="0" name=""/>
        <dsp:cNvSpPr/>
      </dsp:nvSpPr>
      <dsp:spPr>
        <a:xfrm>
          <a:off x="1829587" y="623031"/>
          <a:ext cx="2918519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70C0"/>
              </a:solidFill>
            </a:rPr>
            <a:t>Reduction in congested VMT near project</a:t>
          </a:r>
          <a:endParaRPr lang="en-US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70C0"/>
              </a:solidFill>
            </a:rPr>
            <a:t>Truck density along project</a:t>
          </a:r>
          <a:endParaRPr lang="en-US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70C0"/>
              </a:solidFill>
            </a:rPr>
            <a:t>% Project traffic going to intermodal transfer points</a:t>
          </a:r>
          <a:endParaRPr lang="en-US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70C0"/>
              </a:solidFill>
            </a:rPr>
            <a:t>Peak period travel time reduction per project user</a:t>
          </a:r>
          <a:endParaRPr lang="en-US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B050"/>
              </a:solidFill>
            </a:rPr>
            <a:t>% Existing truck traffic</a:t>
          </a:r>
          <a:endParaRPr lang="en-US" sz="1400" b="1" kern="1200" dirty="0">
            <a:solidFill>
              <a:srgbClr val="00B05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B050"/>
              </a:solidFill>
            </a:rPr>
            <a:t>Existing non-retail jobs near project</a:t>
          </a:r>
          <a:endParaRPr lang="en-US" sz="1400" b="1" kern="1200" dirty="0">
            <a:solidFill>
              <a:srgbClr val="00B05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B050"/>
              </a:solidFill>
            </a:rPr>
            <a:t>Forecasted non-retail jobs near project</a:t>
          </a:r>
          <a:endParaRPr lang="en-US" sz="1400" b="1" kern="1200" dirty="0">
            <a:solidFill>
              <a:srgbClr val="00B05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B050"/>
              </a:solidFill>
            </a:rPr>
            <a:t>Crash composite ranking</a:t>
          </a:r>
          <a:endParaRPr lang="en-US" sz="1400" b="1" kern="1200" dirty="0">
            <a:solidFill>
              <a:srgbClr val="00B05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>
            <a:solidFill>
              <a:srgbClr val="0070C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Impact on job growth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Congestion condition for the project area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829587" y="623031"/>
        <a:ext cx="2918519" cy="3849862"/>
      </dsp:txXfrm>
    </dsp:sp>
    <dsp:sp modelId="{71857561-1174-4F0B-A56A-451CFBE349A6}">
      <dsp:nvSpPr>
        <dsp:cNvPr id="0" name=""/>
        <dsp:cNvSpPr/>
      </dsp:nvSpPr>
      <dsp:spPr>
        <a:xfrm>
          <a:off x="5156699" y="99105"/>
          <a:ext cx="2918519" cy="523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Attract and retain a skilled workforce</a:t>
          </a:r>
          <a:endParaRPr lang="en-US" sz="1500" b="1" kern="1200" dirty="0"/>
        </a:p>
      </dsp:txBody>
      <dsp:txXfrm>
        <a:off x="5156699" y="99105"/>
        <a:ext cx="2918519" cy="523925"/>
      </dsp:txXfrm>
    </dsp:sp>
    <dsp:sp modelId="{B9CF72BE-4890-40A6-AB8F-41A4F64B0CCB}">
      <dsp:nvSpPr>
        <dsp:cNvPr id="0" name=""/>
        <dsp:cNvSpPr/>
      </dsp:nvSpPr>
      <dsp:spPr>
        <a:xfrm>
          <a:off x="5156699" y="623031"/>
          <a:ext cx="2918519" cy="3849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B050"/>
              </a:solidFill>
            </a:rPr>
            <a:t>Miles of bike routes added with the project </a:t>
          </a:r>
          <a:endParaRPr lang="en-US" sz="1400" b="1" kern="1200" dirty="0">
            <a:solidFill>
              <a:srgbClr val="00B05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tx1"/>
              </a:solidFill>
            </a:rPr>
            <a:t>Transit enhancement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5156699" y="623031"/>
        <a:ext cx="2918519" cy="384986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AB0874-42CF-4C01-A563-17394BC78AB5}">
      <dsp:nvSpPr>
        <dsp:cNvPr id="0" name=""/>
        <dsp:cNvSpPr/>
      </dsp:nvSpPr>
      <dsp:spPr>
        <a:xfrm>
          <a:off x="1000958" y="0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6 Broad Goals</a:t>
          </a:r>
          <a:endParaRPr lang="en-US" sz="2200" kern="1200" dirty="0">
            <a:latin typeface="+mj-lt"/>
          </a:endParaRPr>
        </a:p>
      </dsp:txBody>
      <dsp:txXfrm>
        <a:off x="1000958" y="0"/>
        <a:ext cx="2036683" cy="1131490"/>
      </dsp:txXfrm>
    </dsp:sp>
    <dsp:sp modelId="{8F60FCB3-A309-4E4D-9CB6-BECDBD9CE351}">
      <dsp:nvSpPr>
        <dsp:cNvPr id="0" name=""/>
        <dsp:cNvSpPr/>
      </dsp:nvSpPr>
      <dsp:spPr>
        <a:xfrm rot="5400000">
          <a:off x="1807145" y="1159778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j-lt"/>
          </a:endParaRPr>
        </a:p>
      </dsp:txBody>
      <dsp:txXfrm rot="5400000">
        <a:off x="1807145" y="1159778"/>
        <a:ext cx="424309" cy="509170"/>
      </dsp:txXfrm>
    </dsp:sp>
    <dsp:sp modelId="{CA977E03-C82E-48AC-8AE6-1475C3DC0AFA}">
      <dsp:nvSpPr>
        <dsp:cNvPr id="0" name=""/>
        <dsp:cNvSpPr/>
      </dsp:nvSpPr>
      <dsp:spPr>
        <a:xfrm>
          <a:off x="1000958" y="1697236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2241023"/>
            <a:satOff val="25358"/>
            <a:lumOff val="-6568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16 System Objectives</a:t>
          </a:r>
          <a:endParaRPr lang="en-US" sz="2200" kern="1200" dirty="0">
            <a:latin typeface="+mj-lt"/>
          </a:endParaRPr>
        </a:p>
      </dsp:txBody>
      <dsp:txXfrm>
        <a:off x="1000958" y="1697236"/>
        <a:ext cx="2036683" cy="1131490"/>
      </dsp:txXfrm>
    </dsp:sp>
    <dsp:sp modelId="{BFD180E1-1E36-4791-A926-6F2673C3A555}">
      <dsp:nvSpPr>
        <dsp:cNvPr id="0" name=""/>
        <dsp:cNvSpPr/>
      </dsp:nvSpPr>
      <dsp:spPr>
        <a:xfrm rot="5400000">
          <a:off x="1807145" y="2857014"/>
          <a:ext cx="424309" cy="509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482046"/>
            <a:satOff val="50717"/>
            <a:lumOff val="-1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+mj-lt"/>
          </a:endParaRPr>
        </a:p>
      </dsp:txBody>
      <dsp:txXfrm rot="5400000">
        <a:off x="1807145" y="2857014"/>
        <a:ext cx="424309" cy="509170"/>
      </dsp:txXfrm>
    </dsp:sp>
    <dsp:sp modelId="{34C03555-D502-4A92-8E08-8000B7975C0B}">
      <dsp:nvSpPr>
        <dsp:cNvPr id="0" name=""/>
        <dsp:cNvSpPr/>
      </dsp:nvSpPr>
      <dsp:spPr>
        <a:xfrm>
          <a:off x="1000958" y="3394472"/>
          <a:ext cx="2036683" cy="1131490"/>
        </a:xfrm>
        <a:prstGeom prst="roundRect">
          <a:avLst>
            <a:gd name="adj" fmla="val 10000"/>
          </a:avLst>
        </a:prstGeom>
        <a:solidFill>
          <a:schemeClr val="accent2">
            <a:hueOff val="4482046"/>
            <a:satOff val="50717"/>
            <a:lumOff val="-13137"/>
            <a:alphaOff val="0"/>
          </a:schemeClr>
        </a:solidFill>
        <a:ln w="11429" cap="flat" cmpd="sng" algn="ctr">
          <a:noFill/>
          <a:prstDash val="sysDash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+mj-lt"/>
            </a:rPr>
            <a:t>25 Measures &amp; 16 Statements</a:t>
          </a:r>
        </a:p>
      </dsp:txBody>
      <dsp:txXfrm>
        <a:off x="1000958" y="3394472"/>
        <a:ext cx="2036683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54" cy="465773"/>
          </a:xfrm>
          <a:prstGeom prst="rect">
            <a:avLst/>
          </a:prstGeom>
        </p:spPr>
        <p:txBody>
          <a:bodyPr vert="horz" lIns="92289" tIns="46145" rIns="92289" bIns="461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27" y="0"/>
            <a:ext cx="3044153" cy="465773"/>
          </a:xfrm>
          <a:prstGeom prst="rect">
            <a:avLst/>
          </a:prstGeom>
        </p:spPr>
        <p:txBody>
          <a:bodyPr vert="horz" lIns="92289" tIns="46145" rIns="92289" bIns="461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16BFAE8-0287-486D-A387-BF0FE2AF30CF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4154" cy="465773"/>
          </a:xfrm>
          <a:prstGeom prst="rect">
            <a:avLst/>
          </a:prstGeom>
        </p:spPr>
        <p:txBody>
          <a:bodyPr vert="horz" lIns="92289" tIns="46145" rIns="92289" bIns="461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27" y="8841738"/>
            <a:ext cx="3044153" cy="465773"/>
          </a:xfrm>
          <a:prstGeom prst="rect">
            <a:avLst/>
          </a:prstGeom>
        </p:spPr>
        <p:txBody>
          <a:bodyPr vert="horz" lIns="92289" tIns="46145" rIns="92289" bIns="461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548857E-56C3-4DB9-86F2-2CBD2DF6C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54" cy="465773"/>
          </a:xfrm>
          <a:prstGeom prst="rect">
            <a:avLst/>
          </a:prstGeom>
        </p:spPr>
        <p:txBody>
          <a:bodyPr vert="horz" lIns="92289" tIns="46145" rIns="92289" bIns="461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327" y="0"/>
            <a:ext cx="3044153" cy="465773"/>
          </a:xfrm>
          <a:prstGeom prst="rect">
            <a:avLst/>
          </a:prstGeom>
        </p:spPr>
        <p:txBody>
          <a:bodyPr vert="horz" lIns="92289" tIns="46145" rIns="92289" bIns="461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3898254-01B3-400B-B671-F71C51C3C63C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6138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9" tIns="46145" rIns="92289" bIns="4614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120" y="4422459"/>
            <a:ext cx="5618480" cy="4188778"/>
          </a:xfrm>
          <a:prstGeom prst="rect">
            <a:avLst/>
          </a:prstGeom>
        </p:spPr>
        <p:txBody>
          <a:bodyPr vert="horz" lIns="92289" tIns="46145" rIns="92289" bIns="4614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44154" cy="465773"/>
          </a:xfrm>
          <a:prstGeom prst="rect">
            <a:avLst/>
          </a:prstGeom>
        </p:spPr>
        <p:txBody>
          <a:bodyPr vert="horz" lIns="92289" tIns="46145" rIns="92289" bIns="461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327" y="8841738"/>
            <a:ext cx="3044153" cy="465773"/>
          </a:xfrm>
          <a:prstGeom prst="rect">
            <a:avLst/>
          </a:prstGeom>
        </p:spPr>
        <p:txBody>
          <a:bodyPr vert="horz" lIns="92289" tIns="46145" rIns="92289" bIns="461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7046B65-CDB1-4E41-B926-07C42BEEC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46B65-CDB1-4E41-B926-07C42BEECD7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46B65-CDB1-4E41-B926-07C42BEECD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 of the regional goals that were adopted</a:t>
            </a:r>
            <a:r>
              <a:rPr lang="en-US" baseline="0" dirty="0" smtClean="0"/>
              <a:t> in July 2010, we are doing two separate things for the transportation plan: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Creating systemwide or plan-level measures to be used in future versions of our annual report</a:t>
            </a:r>
          </a:p>
          <a:p>
            <a:r>
              <a:rPr lang="en-US" baseline="0" dirty="0" smtClean="0"/>
              <a:t>2. Creating project evaluation criteria, which helps inform what projects will make it in the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plan began</a:t>
            </a:r>
            <a:r>
              <a:rPr lang="en-US" baseline="0" dirty="0" smtClean="0"/>
              <a:t> by incorporating 6 broad goals. These goals were intended for use in multiple regional planning efforts – not just the MTP.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Because these goals were so broad, we used the 16 measurable objectives to apply them to the transportation system.</a:t>
            </a:r>
          </a:p>
          <a:p>
            <a:endParaRPr lang="en-US" baseline="0" dirty="0" smtClean="0"/>
          </a:p>
          <a:p>
            <a:pPr defTabSz="923087">
              <a:defRPr/>
            </a:pPr>
            <a:r>
              <a:rPr lang="en-US" baseline="0" dirty="0" smtClean="0"/>
              <a:t>In order to measure progress toward those objectives, we identified 25 measures. </a:t>
            </a:r>
            <a:endParaRPr lang="en-US" strike="sng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046B65-CDB1-4E41-B926-07C42BEECD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C916-6808-4439-B2CD-22554E8DFF1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loyd\AppData\Local\Microsoft\Windows\Temporary Internet Files\Content.Outlook\F9O00Y0Q\Tree 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8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5486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MORPC-(white)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7000" y="5334000"/>
            <a:ext cx="2271504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 descr="Color Logo Seconda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6775" y="76200"/>
            <a:ext cx="1562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E913-509F-4C70-B34D-E4D1D84363AE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1FA0-061D-49AC-90A2-01710B954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D7F4-7D01-4124-B515-F175BA622216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5D47-2370-4E58-A428-ADB43BD77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1D42-1644-4882-BC97-DBD7958543B9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C59C2-84A7-4C28-9321-8196A368A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22B1C-1179-4466-B916-AEA309FF87E8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7E4A-61E9-44CB-B9BD-2AE5DD077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91DB8-C0FA-456D-A671-85522E9A994E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1BBC-7362-46CF-8F35-34DCA7D50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353EF-AF33-457A-91F8-960D908E2FB7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5A0C-51B3-47A2-8902-39B79E781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54225"/>
            <a:ext cx="54864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FCFD9-B574-4AB3-A108-C40B68B3AEF7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204D-509E-4F46-86CB-3F92CD008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57200" y="838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20573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33400" y="4343399"/>
            <a:ext cx="8077200" cy="20573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loyd\AppData\Local\Microsoft\Windows\Temporary Internet Files\Content.Outlook\F9O00Y0Q\Tree 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8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5486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MORPC-(white)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7000" y="5334000"/>
            <a:ext cx="2271504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 descr="Color Logo Seconda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6775" y="76200"/>
            <a:ext cx="1562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E913-509F-4C70-B34D-E4D1D84363AE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1FA0-061D-49AC-90A2-01710B954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 descr="Color Logo Secondar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6775" y="76200"/>
            <a:ext cx="1562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E913-509F-4C70-B34D-E4D1D84363AE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B1FA0-061D-49AC-90A2-01710B954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D7F4-7D01-4124-B515-F175BA622216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5D47-2370-4E58-A428-ADB43BD77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1D42-1644-4882-BC97-DBD7958543B9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C59C2-84A7-4C28-9321-8196A368A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22B1C-1179-4466-B916-AEA309FF87E8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7E4A-61E9-44CB-B9BD-2AE5DD077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91DB8-C0FA-456D-A671-85522E9A994E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1BBC-7362-46CF-8F35-34DCA7D50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353EF-AF33-457A-91F8-960D908E2FB7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5A0C-51B3-47A2-8902-39B79E781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54225"/>
            <a:ext cx="54864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FCFD9-B574-4AB3-A108-C40B68B3AEF7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204D-509E-4F46-86CB-3F92CD008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57200" y="838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77200" cy="20573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33400" y="4343399"/>
            <a:ext cx="8077200" cy="205739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FD7F4-7D01-4124-B515-F175BA622216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5D47-2370-4E58-A428-ADB43BD77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1D42-1644-4882-BC97-DBD7958543B9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C59C2-84A7-4C28-9321-8196A368A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22B1C-1179-4466-B916-AEA309FF87E8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7E4A-61E9-44CB-B9BD-2AE5DD077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91DB8-C0FA-456D-A671-85522E9A994E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1BBC-7362-46CF-8F35-34DCA7D50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353EF-AF33-457A-91F8-960D908E2FB7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95A0C-51B3-47A2-8902-39B79E781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54225"/>
            <a:ext cx="5486400" cy="36607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FCFD9-B574-4AB3-A108-C40B68B3AEF7}" type="datetimeFigureOut">
              <a:rPr lang="en-US"/>
              <a:pPr>
                <a:defRPr/>
              </a:pPr>
              <a:t>5/3/2013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E204D-509E-4F46-86CB-3F92CD008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57200" y="838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loyd\AppData\Local\Microsoft\Windows\Temporary Internet Files\Content.Outlook\F9O00Y0Q\Tree 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87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5486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MORPC-(white)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477000" y="5334000"/>
            <a:ext cx="2271504" cy="9906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86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6" name="Picture 7" descr="Color Logo Secondary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6775" y="76200"/>
            <a:ext cx="1562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88" r:id="rId3"/>
    <p:sldLayoutId id="2147483783" r:id="rId4"/>
    <p:sldLayoutId id="2147483785" r:id="rId5"/>
    <p:sldLayoutId id="2147483786" r:id="rId6"/>
    <p:sldLayoutId id="2147483787" r:id="rId7"/>
    <p:sldLayoutId id="2147483790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86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accent3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6" name="Picture 7" descr="Color Logo Secondar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6775" y="76200"/>
            <a:ext cx="1562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863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4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6" name="Picture 7" descr="Color Logo Secondar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6775" y="76200"/>
            <a:ext cx="1562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zjiang@morpc.org" TargetMode="External"/><Relationship Id="rId2" Type="http://schemas.openxmlformats.org/officeDocument/2006/relationships/hyperlink" Target="mailto:ngill@morpc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morpc.org/tpla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hyperlink" Target="http://www.morpc.org/tpla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610600" cy="1470025"/>
          </a:xfrm>
        </p:spPr>
        <p:txBody>
          <a:bodyPr anchor="ctr" anchorCtr="0">
            <a:noAutofit/>
          </a:bodyPr>
          <a:lstStyle/>
          <a:p>
            <a:r>
              <a:rPr lang="en-US" sz="3600" b="1" dirty="0" smtClean="0"/>
              <a:t>Project Evaluation Database System for MORPC’s 2012 Metropolitan Transportation Plan (MTP)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5486400" cy="1828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/>
              <a:t>May 7, 2013</a:t>
            </a:r>
            <a:br>
              <a:rPr lang="en-US" sz="2800" dirty="0" smtClean="0"/>
            </a:br>
            <a:r>
              <a:rPr lang="en-US" sz="2800" b="1" dirty="0" smtClean="0"/>
              <a:t>Nick Gill</a:t>
            </a:r>
            <a:br>
              <a:rPr lang="en-US" sz="2800" b="1" dirty="0" smtClean="0"/>
            </a:br>
            <a:r>
              <a:rPr lang="en-US" sz="2800" b="1" dirty="0" smtClean="0"/>
              <a:t>Zhuojun Jiang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/>
              <a:t>Goal: Promote Public Investments to Benefit the Health, Safety and Welfare of People</a:t>
            </a:r>
            <a:endParaRPr lang="en-US" sz="2800" b="1" dirty="0"/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Objectives, Measures for MTP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530352" y="2057400"/>
            <a:ext cx="8074674" cy="4484562"/>
            <a:chOff x="534663" y="1919286"/>
            <a:chExt cx="8074674" cy="4557714"/>
          </a:xfrm>
        </p:grpSpPr>
        <p:grpSp>
          <p:nvGrpSpPr>
            <p:cNvPr id="3" name="Group 25"/>
            <p:cNvGrpSpPr/>
            <p:nvPr/>
          </p:nvGrpSpPr>
          <p:grpSpPr>
            <a:xfrm>
              <a:off x="537187" y="1941507"/>
              <a:ext cx="2461021" cy="755329"/>
              <a:chOff x="2524" y="36506"/>
              <a:chExt cx="2461021" cy="75532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524" y="36506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2524" y="36506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73152" rIns="128016" bIns="7315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Increase access to transportation choices</a:t>
                </a:r>
                <a:endParaRPr lang="en-US" sz="1800" b="1" kern="1200" dirty="0"/>
              </a:p>
            </p:txBody>
          </p:sp>
        </p:grpSp>
        <p:grpSp>
          <p:nvGrpSpPr>
            <p:cNvPr id="4" name="Group 26"/>
            <p:cNvGrpSpPr/>
            <p:nvPr/>
          </p:nvGrpSpPr>
          <p:grpSpPr>
            <a:xfrm>
              <a:off x="534663" y="2688900"/>
              <a:ext cx="2461021" cy="3788100"/>
              <a:chOff x="0" y="783899"/>
              <a:chExt cx="2461021" cy="37881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0" y="783899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 40"/>
              <p:cNvSpPr/>
              <p:nvPr/>
            </p:nvSpPr>
            <p:spPr>
              <a:xfrm>
                <a:off x="0" y="783899"/>
                <a:ext cx="2461021" cy="37881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70C0"/>
                    </a:solidFill>
                  </a:rPr>
                  <a:t>% Project traffic going to multimodal transfer points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srgbClr val="0070C0"/>
                    </a:solidFill>
                  </a:rPr>
                  <a:t>Reduction in congested VMT near project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srgbClr val="0070C0"/>
                    </a:solidFill>
                  </a:rPr>
                  <a:t>Peak travel time reduction per project user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b="1" kern="1200" dirty="0" smtClean="0">
                  <a:solidFill>
                    <a:srgbClr val="0070C0"/>
                  </a:solidFill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B050"/>
                    </a:solidFill>
                  </a:rPr>
                  <a:t>% project without sidewalks in good condition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rgbClr val="00B050"/>
                    </a:solidFill>
                  </a:rPr>
                  <a:t>Miles of bike routes added with the project 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b="1" kern="1200" dirty="0" smtClean="0">
                  <a:solidFill>
                    <a:srgbClr val="0070C0"/>
                  </a:solidFill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Transit enhancement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Gap filling in existing bikeways, pedestrian, or transit path</a:t>
                </a:r>
                <a:endParaRPr lang="en-US" sz="1400" b="1" kern="12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27"/>
            <p:cNvGrpSpPr/>
            <p:nvPr/>
          </p:nvGrpSpPr>
          <p:grpSpPr>
            <a:xfrm>
              <a:off x="3342752" y="1919286"/>
              <a:ext cx="2461021" cy="755329"/>
              <a:chOff x="2808089" y="14285"/>
              <a:chExt cx="2461021" cy="75532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808089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2808089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Increase safety of central Ohio residents</a:t>
                </a:r>
                <a:endParaRPr lang="en-US" sz="1600" b="1" kern="1200" dirty="0"/>
              </a:p>
            </p:txBody>
          </p:sp>
        </p:grpSp>
        <p:grpSp>
          <p:nvGrpSpPr>
            <p:cNvPr id="8" name="Group 28"/>
            <p:cNvGrpSpPr/>
            <p:nvPr/>
          </p:nvGrpSpPr>
          <p:grpSpPr>
            <a:xfrm>
              <a:off x="3342752" y="2674615"/>
              <a:ext cx="2461021" cy="3788100"/>
              <a:chOff x="2808089" y="769614"/>
              <a:chExt cx="2461021" cy="37881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808089" y="769614"/>
                <a:ext cx="2461021" cy="378810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2808089" y="769614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B050"/>
                    </a:solidFill>
                  </a:rPr>
                  <a:t>Crash composite ranking</a:t>
                </a:r>
                <a:endParaRPr lang="en-US" sz="1400" b="1" dirty="0" smtClean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9" name="Group 29"/>
            <p:cNvGrpSpPr/>
            <p:nvPr/>
          </p:nvGrpSpPr>
          <p:grpSpPr>
            <a:xfrm>
              <a:off x="6148316" y="1919286"/>
              <a:ext cx="2461021" cy="755329"/>
              <a:chOff x="5613653" y="14285"/>
              <a:chExt cx="2461021" cy="75532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613653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5613653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Maximize the life of existing infrastructure</a:t>
                </a:r>
                <a:endParaRPr lang="en-US" sz="1600" b="1" kern="1200" dirty="0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6148316" y="2674615"/>
              <a:ext cx="2461021" cy="3788100"/>
              <a:chOff x="5613653" y="769614"/>
              <a:chExt cx="2461021" cy="37881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13653" y="769614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5613653" y="769614"/>
                <a:ext cx="2461021" cy="37881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B050"/>
                    </a:solidFill>
                  </a:rPr>
                  <a:t>Bridge rating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rgbClr val="00B050"/>
                    </a:solidFill>
                  </a:rPr>
                  <a:t>Pavement condition rating</a:t>
                </a:r>
                <a:endParaRPr lang="en-US" sz="1400" b="1" kern="1200" dirty="0" smtClean="0">
                  <a:solidFill>
                    <a:srgbClr val="00B050"/>
                  </a:solidFill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b="1" dirty="0" smtClean="0">
                  <a:solidFill>
                    <a:srgbClr val="00B050"/>
                  </a:solidFill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Project potential to maximize life of transportation system</a:t>
                </a:r>
                <a:endParaRPr lang="en-US" sz="14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33400" y="1676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/>
              <a:t>Goal: Create Sustainable Neighborhoods</a:t>
            </a:r>
            <a:endParaRPr lang="en-US" sz="2800" b="1" dirty="0"/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Objectives, Measures for MTP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752600" y="2057400"/>
            <a:ext cx="8074674" cy="4484562"/>
            <a:chOff x="534663" y="1919286"/>
            <a:chExt cx="8074674" cy="4557714"/>
          </a:xfrm>
        </p:grpSpPr>
        <p:grpSp>
          <p:nvGrpSpPr>
            <p:cNvPr id="3" name="Group 25"/>
            <p:cNvGrpSpPr/>
            <p:nvPr/>
          </p:nvGrpSpPr>
          <p:grpSpPr>
            <a:xfrm>
              <a:off x="537187" y="1941507"/>
              <a:ext cx="2461021" cy="755329"/>
              <a:chOff x="2524" y="36506"/>
              <a:chExt cx="2461021" cy="75532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524" y="36506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2524" y="36506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73152" rIns="128016" bIns="7315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Increase neighborhood stability</a:t>
                </a:r>
                <a:endParaRPr lang="en-US" sz="1800" b="1" kern="1200" dirty="0"/>
              </a:p>
            </p:txBody>
          </p:sp>
        </p:grpSp>
        <p:grpSp>
          <p:nvGrpSpPr>
            <p:cNvPr id="4" name="Group 26"/>
            <p:cNvGrpSpPr/>
            <p:nvPr/>
          </p:nvGrpSpPr>
          <p:grpSpPr>
            <a:xfrm>
              <a:off x="534663" y="2688900"/>
              <a:ext cx="2461021" cy="3788100"/>
              <a:chOff x="0" y="783899"/>
              <a:chExt cx="2461021" cy="37881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0" y="783899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 40"/>
              <p:cNvSpPr/>
              <p:nvPr/>
            </p:nvSpPr>
            <p:spPr>
              <a:xfrm>
                <a:off x="0" y="783899"/>
                <a:ext cx="2461021" cy="37881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70C0"/>
                    </a:solidFill>
                  </a:rPr>
                  <a:t>% EJ populations of the project users (Minority, Poverty, Elderly, and Disabled)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b="1" kern="1200" dirty="0" smtClean="0">
                  <a:solidFill>
                    <a:srgbClr val="0070C0"/>
                  </a:solidFill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B050"/>
                    </a:solidFill>
                  </a:rPr>
                  <a:t>% project without sidewalks in good condition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rgbClr val="00B050"/>
                    </a:solidFill>
                  </a:rPr>
                  <a:t>Miles of bike routes added with the project 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b="1" kern="1200" dirty="0" smtClean="0">
                  <a:solidFill>
                    <a:srgbClr val="0070C0"/>
                  </a:solidFill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Transit enhancement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Possible displacement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Potential negative impacts to EJ populations</a:t>
                </a:r>
              </a:p>
            </p:txBody>
          </p:sp>
        </p:grpSp>
        <p:grpSp>
          <p:nvGrpSpPr>
            <p:cNvPr id="7" name="Group 27"/>
            <p:cNvGrpSpPr/>
            <p:nvPr/>
          </p:nvGrpSpPr>
          <p:grpSpPr>
            <a:xfrm>
              <a:off x="3342752" y="1919286"/>
              <a:ext cx="2461021" cy="755329"/>
              <a:chOff x="2808089" y="14285"/>
              <a:chExt cx="2461021" cy="75532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808089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2808089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Facilitate redevelopment and infill</a:t>
                </a:r>
                <a:endParaRPr lang="en-US" sz="1600" b="1" kern="1200" dirty="0"/>
              </a:p>
            </p:txBody>
          </p:sp>
        </p:grpSp>
        <p:grpSp>
          <p:nvGrpSpPr>
            <p:cNvPr id="8" name="Group 28"/>
            <p:cNvGrpSpPr/>
            <p:nvPr/>
          </p:nvGrpSpPr>
          <p:grpSpPr>
            <a:xfrm>
              <a:off x="3342752" y="2674615"/>
              <a:ext cx="2461021" cy="3788100"/>
              <a:chOff x="2808089" y="769614"/>
              <a:chExt cx="2461021" cy="37881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808089" y="769614"/>
                <a:ext cx="2461021" cy="378810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2808089" y="769614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rgbClr val="0070C0"/>
                    </a:solidFill>
                  </a:rPr>
                  <a:t>Average population &amp; job density of project users’ origins and destinations in 2010</a:t>
                </a:r>
              </a:p>
              <a:p>
                <a:pPr marL="114300" lvl="1" indent="-114300" defTabSz="6223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srgbClr val="0070C0"/>
                    </a:solidFill>
                  </a:rPr>
                  <a:t>Average population &amp; job density of project users’ origins and destinations in 2035</a:t>
                </a:r>
              </a:p>
              <a:p>
                <a:pPr marL="114300" lvl="1" indent="-114300" defTabSz="6223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srgbClr val="0070C0"/>
                    </a:solidFill>
                  </a:rPr>
                  <a:t>Average change in population &amp; job density of project users’ origins and destinations from 2010 to 2035</a:t>
                </a:r>
              </a:p>
              <a:p>
                <a:pPr marL="114300" lvl="1" indent="-114300" defTabSz="6223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marL="114300" lvl="1" indent="-114300" defTabSz="6223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Proximity to existing development sites</a:t>
                </a:r>
              </a:p>
              <a:p>
                <a:pPr marL="114300" lvl="1" indent="-114300" defTabSz="6223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</a:pPr>
                <a:endParaRPr lang="en-US" sz="1400" b="1" dirty="0" smtClean="0">
                  <a:solidFill>
                    <a:srgbClr val="0070C0"/>
                  </a:solidFill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b="1" dirty="0" smtClean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148316" y="1919286"/>
              <a:ext cx="2461021" cy="75532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3792" tIns="65024" rIns="113792" bIns="6502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Objective</a:t>
              </a:r>
              <a:endParaRPr lang="en-US" b="1" kern="12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676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n 7"/>
          <p:cNvSpPr/>
          <p:nvPr/>
        </p:nvSpPr>
        <p:spPr>
          <a:xfrm>
            <a:off x="3429000" y="3962400"/>
            <a:ext cx="2209800" cy="24384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Project Evaluation Database System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(Microsoft Access)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Cloud Callout 40"/>
          <p:cNvSpPr/>
          <p:nvPr/>
        </p:nvSpPr>
        <p:spPr>
          <a:xfrm>
            <a:off x="152400" y="762000"/>
            <a:ext cx="8839200" cy="3048000"/>
          </a:xfrm>
          <a:prstGeom prst="cloudCallout">
            <a:avLst>
              <a:gd name="adj1" fmla="val -388"/>
              <a:gd name="adj2" fmla="val 659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81000" y="4847511"/>
            <a:ext cx="1676400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Candidate Projects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2538413" y="4852987"/>
            <a:ext cx="304800" cy="6572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401570" y="4157246"/>
            <a:ext cx="2513830" cy="2014954"/>
            <a:chOff x="6400800" y="2785646"/>
            <a:chExt cx="2513830" cy="2014954"/>
          </a:xfrm>
        </p:grpSpPr>
        <p:pic>
          <p:nvPicPr>
            <p:cNvPr id="1028" name="Picture 4" descr="http://corriehaffly.files.wordpress.com/2007/06/gtd-project-lis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3276600"/>
              <a:ext cx="1905000" cy="15240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6400800" y="2785646"/>
              <a:ext cx="25138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Project List with Scores</a:t>
              </a:r>
              <a:endPara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8" name="Down Arrow 37"/>
          <p:cNvSpPr/>
          <p:nvPr/>
        </p:nvSpPr>
        <p:spPr>
          <a:xfrm rot="16200000">
            <a:off x="5995987" y="4852988"/>
            <a:ext cx="304800" cy="6572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219200" y="1075182"/>
            <a:ext cx="6610979" cy="2085461"/>
            <a:chOff x="1197864" y="1075182"/>
            <a:chExt cx="6610979" cy="2085461"/>
          </a:xfrm>
        </p:grpSpPr>
        <p:pic>
          <p:nvPicPr>
            <p:cNvPr id="10" name="Picture 9" descr="GI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7575" y="1155325"/>
              <a:ext cx="2000250" cy="2000250"/>
            </a:xfrm>
            <a:prstGeom prst="rect">
              <a:avLst/>
            </a:prstGeom>
            <a:ln w="28575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sp>
          <p:nvSpPr>
            <p:cNvPr id="11" name="Rectangle 10"/>
            <p:cNvSpPr/>
            <p:nvPr/>
          </p:nvSpPr>
          <p:spPr>
            <a:xfrm>
              <a:off x="4514757" y="2530870"/>
              <a:ext cx="91082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GIS</a:t>
              </a:r>
              <a:endPara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97864" y="1151382"/>
              <a:ext cx="2002536" cy="20025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prstDash val="solid"/>
            </a:ln>
            <a:effectLst>
              <a:outerShdw blurRad="50800" dist="25400" dir="5400000" algn="ctr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4950" y="1075182"/>
              <a:ext cx="1388625" cy="1392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isometricOffAxis2Top">
                <a:rot lat="19800000" lon="3207254" rev="18141449"/>
              </a:camera>
              <a:lightRig rig="threePt" dir="t"/>
            </a:scene3d>
          </p:spPr>
        </p:pic>
        <p:pic>
          <p:nvPicPr>
            <p:cNvPr id="15" name="Picture 14" descr="desktop-computer-flat-screen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8250" y="2141029"/>
              <a:ext cx="952500" cy="98202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768417" y="2530870"/>
              <a:ext cx="13997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Model</a:t>
              </a:r>
              <a:endPara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51443" y="1158107"/>
              <a:ext cx="2002536" cy="20025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olid"/>
            </a:ln>
            <a:effectLst>
              <a:outerShdw blurRad="50800" dist="25400" dir="5400000" algn="ctr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15000" y="2569534"/>
              <a:ext cx="20938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Qualitative</a:t>
              </a:r>
              <a:endParaRPr lang="en-US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39" name="Picture 38" descr="note-taking-picture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0043" y="1234307"/>
              <a:ext cx="1561905" cy="13314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Transportation Plan Project 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3886200" cy="3810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Major Widening – Freeways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New Freeways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FF0000"/>
                </a:solidFill>
              </a:rPr>
              <a:t>Converting to Freeway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Interchange Expansion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B050"/>
                </a:solidFill>
              </a:rPr>
              <a:t>New Interchange</a:t>
            </a:r>
          </a:p>
          <a:p>
            <a:pPr lvl="0"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Major Widening – Arterials</a:t>
            </a:r>
          </a:p>
          <a:p>
            <a:pPr lvl="0"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New Roadway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91000" y="1905000"/>
            <a:ext cx="441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Minor Widening/Safety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Intersection Modification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Bike/Pedestrian (stand alone)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Management and Operations/ITS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Railroad Related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181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*Specific project to expand the transportation system are listed</a:t>
            </a:r>
          </a:p>
          <a:p>
            <a:r>
              <a:rPr lang="en-US" dirty="0" smtClean="0"/>
              <a:t>*Specific maintenance projects are not listed</a:t>
            </a:r>
            <a:endParaRPr lang="en-US" dirty="0"/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5257800" cy="4419600"/>
          </a:xfrm>
        </p:spPr>
        <p:txBody>
          <a:bodyPr/>
          <a:lstStyle/>
          <a:p>
            <a:r>
              <a:rPr lang="en-US" sz="2400" dirty="0" smtClean="0"/>
              <a:t>Evaluated 769 candidate projects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40 freeway projects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47 interchange projects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299 major widening/new roadways projects</a:t>
            </a:r>
          </a:p>
          <a:p>
            <a:pPr lvl="1"/>
            <a:r>
              <a:rPr lang="en-US" sz="2000" dirty="0" smtClean="0">
                <a:solidFill>
                  <a:srgbClr val="FFC000"/>
                </a:solidFill>
              </a:rPr>
              <a:t>296 minor widening/intersection projects</a:t>
            </a:r>
          </a:p>
          <a:p>
            <a:pPr lvl="1"/>
            <a:r>
              <a:rPr lang="en-US" sz="2000" dirty="0" smtClean="0"/>
              <a:t>70 bike/pedestrian projects</a:t>
            </a:r>
          </a:p>
          <a:p>
            <a:pPr lvl="1"/>
            <a:r>
              <a:rPr lang="en-US" sz="2000" dirty="0" smtClean="0"/>
              <a:t>17 other projects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4953000" y="16764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val 9"/>
          <p:cNvSpPr/>
          <p:nvPr/>
        </p:nvSpPr>
        <p:spPr>
          <a:xfrm>
            <a:off x="5334000" y="4800600"/>
            <a:ext cx="3276600" cy="1752600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Modeling Procedures</a:t>
            </a:r>
            <a:endParaRPr lang="en-US" sz="3200" dirty="0"/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Take advantage of MORPC’s tour-based travel demand model</a:t>
            </a:r>
          </a:p>
          <a:p>
            <a:endParaRPr lang="en-US" sz="2000" dirty="0" smtClean="0"/>
          </a:p>
          <a:p>
            <a:r>
              <a:rPr lang="en-US" sz="2000" dirty="0" smtClean="0"/>
              <a:t>No-Build (base) vs. Build (individual project) scenarios</a:t>
            </a:r>
          </a:p>
          <a:p>
            <a:r>
              <a:rPr lang="en-US" sz="2000" dirty="0" smtClean="0"/>
              <a:t>Traffic assignments with tighter convergence criteria (gap=0.00001)</a:t>
            </a:r>
          </a:p>
          <a:p>
            <a:r>
              <a:rPr lang="en-US" sz="2000" dirty="0" smtClean="0"/>
              <a:t>Derive project users through select-link analysis</a:t>
            </a:r>
          </a:p>
          <a:p>
            <a:r>
              <a:rPr lang="en-US" sz="2000" dirty="0" smtClean="0"/>
              <a:t>Determine disadvantaged population users by linking disaggregate model results to PUMS data</a:t>
            </a:r>
          </a:p>
          <a:p>
            <a:endParaRPr lang="en-US" sz="2000" dirty="0" smtClean="0"/>
          </a:p>
          <a:p>
            <a:r>
              <a:rPr lang="en-US" sz="2000" dirty="0" smtClean="0"/>
              <a:t>Produce congestion/travel time measures</a:t>
            </a:r>
          </a:p>
          <a:p>
            <a:r>
              <a:rPr lang="en-US" sz="2000" dirty="0" smtClean="0"/>
              <a:t>Produce vehicle emissions through standard AQ analysis procedures</a:t>
            </a:r>
          </a:p>
          <a:p>
            <a:r>
              <a:rPr lang="en-US" sz="2000" dirty="0" smtClean="0"/>
              <a:t>Produce OD-related measures for project users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000" b="25000"/>
          <a:stretch>
            <a:fillRect/>
          </a:stretch>
        </p:blipFill>
        <p:spPr bwMode="auto">
          <a:xfrm>
            <a:off x="18288000" y="0"/>
            <a:ext cx="10287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" name="Group 121"/>
          <p:cNvGrpSpPr/>
          <p:nvPr/>
        </p:nvGrpSpPr>
        <p:grpSpPr>
          <a:xfrm>
            <a:off x="609600" y="1371600"/>
            <a:ext cx="7924800" cy="5257800"/>
            <a:chOff x="609600" y="1371600"/>
            <a:chExt cx="7924800" cy="5257800"/>
          </a:xfrm>
        </p:grpSpPr>
        <p:sp>
          <p:nvSpPr>
            <p:cNvPr id="94" name="Flowchart: Process 93"/>
            <p:cNvSpPr/>
            <p:nvPr/>
          </p:nvSpPr>
          <p:spPr>
            <a:xfrm>
              <a:off x="4724400" y="1371600"/>
              <a:ext cx="3810000" cy="5257800"/>
            </a:xfrm>
            <a:prstGeom prst="flowChartProcess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Process 94"/>
            <p:cNvSpPr/>
            <p:nvPr/>
          </p:nvSpPr>
          <p:spPr>
            <a:xfrm>
              <a:off x="609600" y="1371600"/>
              <a:ext cx="3810000" cy="52578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Preparation 10"/>
            <p:cNvSpPr/>
            <p:nvPr/>
          </p:nvSpPr>
          <p:spPr>
            <a:xfrm>
              <a:off x="1295400" y="2057400"/>
              <a:ext cx="2209800" cy="533400"/>
            </a:xfrm>
            <a:prstGeom prst="flowChartPreparati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Code Build Networks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Flowchart: Multidocument 12"/>
            <p:cNvSpPr/>
            <p:nvPr/>
          </p:nvSpPr>
          <p:spPr>
            <a:xfrm>
              <a:off x="1495425" y="3200400"/>
              <a:ext cx="1600200" cy="762000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Build-network for each candidate project 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62200" y="26670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682 “</a:t>
              </a:r>
              <a:r>
                <a:rPr lang="en-US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codable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” </a:t>
              </a:r>
            </a:p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candidate projects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Flowchart: Decision 21"/>
            <p:cNvSpPr/>
            <p:nvPr/>
          </p:nvSpPr>
          <p:spPr>
            <a:xfrm>
              <a:off x="1066800" y="4495800"/>
              <a:ext cx="2238375" cy="685800"/>
            </a:xfrm>
            <a:prstGeom prst="flowChartDecisi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Sufficient batch of Build Networks?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0" y="4523601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200" y="4523601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Yes</a:t>
              </a:r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5715000" y="2184400"/>
              <a:ext cx="1828800" cy="457200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Identify Project Links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Flowchart: Alternate Process 39"/>
            <p:cNvSpPr/>
            <p:nvPr/>
          </p:nvSpPr>
          <p:spPr>
            <a:xfrm>
              <a:off x="6172200" y="1524000"/>
              <a:ext cx="914400" cy="381000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Start</a:t>
              </a:r>
            </a:p>
          </p:txBody>
        </p:sp>
        <p:sp>
          <p:nvSpPr>
            <p:cNvPr id="48" name="Flowchart: Process 47"/>
            <p:cNvSpPr/>
            <p:nvPr/>
          </p:nvSpPr>
          <p:spPr>
            <a:xfrm>
              <a:off x="5715000" y="2921000"/>
              <a:ext cx="1828800" cy="457200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Select Link/Traffic Assignments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5715000" y="3657600"/>
              <a:ext cx="1828800" cy="457200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Determine Project Users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Flowchart: Process 60"/>
            <p:cNvSpPr/>
            <p:nvPr/>
          </p:nvSpPr>
          <p:spPr>
            <a:xfrm>
              <a:off x="5715000" y="4394200"/>
              <a:ext cx="1828800" cy="457200"/>
            </a:xfrm>
            <a:prstGeom prst="flowChartProcess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Produce Measures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Flowchart: Decision 66"/>
            <p:cNvSpPr/>
            <p:nvPr/>
          </p:nvSpPr>
          <p:spPr>
            <a:xfrm>
              <a:off x="5638800" y="5130800"/>
              <a:ext cx="1981200" cy="685800"/>
            </a:xfrm>
            <a:prstGeom prst="flowChartDecisi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More Build Networks?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11" idx="2"/>
              <a:endCxn id="13" idx="0"/>
            </p:cNvCxnSpPr>
            <p:nvPr/>
          </p:nvCxnSpPr>
          <p:spPr>
            <a:xfrm>
              <a:off x="2400300" y="2590800"/>
              <a:ext cx="5313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3" idx="2"/>
              <a:endCxn id="22" idx="0"/>
            </p:cNvCxnSpPr>
            <p:nvPr/>
          </p:nvCxnSpPr>
          <p:spPr>
            <a:xfrm>
              <a:off x="2184252" y="3933543"/>
              <a:ext cx="1736" cy="56225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lbow Connector 78"/>
            <p:cNvCxnSpPr>
              <a:stCxn id="22" idx="1"/>
              <a:endCxn id="11" idx="1"/>
            </p:cNvCxnSpPr>
            <p:nvPr/>
          </p:nvCxnSpPr>
          <p:spPr>
            <a:xfrm rot="10800000" flipH="1">
              <a:off x="1066800" y="2324100"/>
              <a:ext cx="228600" cy="2514600"/>
            </a:xfrm>
            <a:prstGeom prst="bentConnector3">
              <a:avLst>
                <a:gd name="adj1" fmla="val -10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lbow Connector 80"/>
            <p:cNvCxnSpPr>
              <a:stCxn id="22" idx="3"/>
              <a:endCxn id="40" idx="1"/>
            </p:cNvCxnSpPr>
            <p:nvPr/>
          </p:nvCxnSpPr>
          <p:spPr>
            <a:xfrm flipV="1">
              <a:off x="3305175" y="1714500"/>
              <a:ext cx="2867025" cy="3124200"/>
            </a:xfrm>
            <a:prstGeom prst="bentConnector3">
              <a:avLst>
                <a:gd name="adj1" fmla="val 4402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lbow Connector 82"/>
            <p:cNvCxnSpPr>
              <a:stCxn id="67" idx="3"/>
              <a:endCxn id="38" idx="3"/>
            </p:cNvCxnSpPr>
            <p:nvPr/>
          </p:nvCxnSpPr>
          <p:spPr>
            <a:xfrm flipH="1" flipV="1">
              <a:off x="7543800" y="2413000"/>
              <a:ext cx="76200" cy="3060700"/>
            </a:xfrm>
            <a:prstGeom prst="bentConnector3">
              <a:avLst>
                <a:gd name="adj1" fmla="val -6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620000" y="518160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Yes</a:t>
              </a:r>
            </a:p>
          </p:txBody>
        </p:sp>
        <p:sp>
          <p:nvSpPr>
            <p:cNvPr id="85" name="Flowchart: Terminator 84"/>
            <p:cNvSpPr/>
            <p:nvPr/>
          </p:nvSpPr>
          <p:spPr>
            <a:xfrm>
              <a:off x="6096000" y="6096000"/>
              <a:ext cx="1066800" cy="381000"/>
            </a:xfrm>
            <a:prstGeom prst="flowChartTerminator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Stop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67" idx="2"/>
              <a:endCxn id="85" idx="0"/>
            </p:cNvCxnSpPr>
            <p:nvPr/>
          </p:nvCxnSpPr>
          <p:spPr>
            <a:xfrm>
              <a:off x="6629400" y="5816600"/>
              <a:ext cx="0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>
              <a:stCxn id="85" idx="1"/>
              <a:endCxn id="11" idx="1"/>
            </p:cNvCxnSpPr>
            <p:nvPr/>
          </p:nvCxnSpPr>
          <p:spPr>
            <a:xfrm rot="10800000">
              <a:off x="1295400" y="2324100"/>
              <a:ext cx="4800600" cy="3962400"/>
            </a:xfrm>
            <a:prstGeom prst="bentConnector3">
              <a:avLst>
                <a:gd name="adj1" fmla="val 109539"/>
              </a:avLst>
            </a:prstGeom>
            <a:ln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40" idx="2"/>
              <a:endCxn id="38" idx="0"/>
            </p:cNvCxnSpPr>
            <p:nvPr/>
          </p:nvCxnSpPr>
          <p:spPr>
            <a:xfrm>
              <a:off x="6629400" y="1905000"/>
              <a:ext cx="0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38" idx="2"/>
              <a:endCxn id="48" idx="0"/>
            </p:cNvCxnSpPr>
            <p:nvPr/>
          </p:nvCxnSpPr>
          <p:spPr>
            <a:xfrm>
              <a:off x="6629400" y="2641600"/>
              <a:ext cx="0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48" idx="2"/>
              <a:endCxn id="51" idx="0"/>
            </p:cNvCxnSpPr>
            <p:nvPr/>
          </p:nvCxnSpPr>
          <p:spPr>
            <a:xfrm>
              <a:off x="6629400" y="3378200"/>
              <a:ext cx="0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51" idx="2"/>
              <a:endCxn id="61" idx="0"/>
            </p:cNvCxnSpPr>
            <p:nvPr/>
          </p:nvCxnSpPr>
          <p:spPr>
            <a:xfrm>
              <a:off x="6629400" y="4114800"/>
              <a:ext cx="0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61" idx="2"/>
              <a:endCxn id="67" idx="0"/>
            </p:cNvCxnSpPr>
            <p:nvPr/>
          </p:nvCxnSpPr>
          <p:spPr>
            <a:xfrm>
              <a:off x="6629400" y="4851400"/>
              <a:ext cx="0" cy="279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6172200" y="579120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990600" y="95684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Manual Process by 3 Staff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619625" y="9568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Batch Process by 9 Model Computers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86400" y="2057400"/>
            <a:ext cx="2286000" cy="2971800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4261366" y="33586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 Project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GIS Procedures</a:t>
            </a:r>
            <a:endParaRPr lang="en-US" sz="3200" dirty="0"/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Take advantage of a variety of GIS layers available to MORPC (land use, transportation systems, crash data, traffic data, stream, ecological systems, etc)</a:t>
            </a:r>
          </a:p>
          <a:p>
            <a:endParaRPr lang="en-US" sz="2400" dirty="0" smtClean="0"/>
          </a:p>
          <a:p>
            <a:r>
              <a:rPr lang="en-US" sz="2400" dirty="0" smtClean="0"/>
              <a:t>Create buffers around projects</a:t>
            </a:r>
          </a:p>
          <a:p>
            <a:r>
              <a:rPr lang="en-US" sz="2400" dirty="0" smtClean="0"/>
              <a:t>Spatial join with different GIS layers</a:t>
            </a:r>
          </a:p>
          <a:p>
            <a:endParaRPr lang="en-US" sz="2400" dirty="0" smtClean="0"/>
          </a:p>
          <a:p>
            <a:r>
              <a:rPr lang="en-US" sz="2400" dirty="0" smtClean="0"/>
              <a:t>Produce GIS measures by using pre-determined formula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Qualitative Statements</a:t>
            </a:r>
            <a:endParaRPr lang="en-US" sz="3200" dirty="0"/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Take advantage of specific studies/plans and staff knowledge/judgments</a:t>
            </a:r>
          </a:p>
          <a:p>
            <a:endParaRPr lang="en-US" sz="2400" dirty="0" smtClean="0"/>
          </a:p>
          <a:p>
            <a:r>
              <a:rPr lang="en-US" sz="2400" dirty="0" smtClean="0"/>
              <a:t>Developed by MORPC staff</a:t>
            </a:r>
          </a:p>
          <a:p>
            <a:r>
              <a:rPr lang="en-US" sz="2400" dirty="0" smtClean="0"/>
              <a:t>Reviewed by working group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Evaluating the Candidate Projects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19100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6 Goals 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Criteria for each goal become data/info to subjectively score each goal on 0-20 scale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Quantifiable data compared to histogram of values of </a:t>
            </a:r>
            <a:r>
              <a:rPr lang="en-US" sz="2400" u="sng" dirty="0" smtClean="0"/>
              <a:t>similar/same</a:t>
            </a:r>
            <a:r>
              <a:rPr lang="en-US" sz="2400" dirty="0" smtClean="0"/>
              <a:t> project types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Also consider qualitative statements related to achieving goal (improving an objective measure)</a:t>
            </a:r>
          </a:p>
          <a:p>
            <a:pPr>
              <a:spcBef>
                <a:spcPts val="1800"/>
              </a:spcBef>
            </a:pPr>
            <a:r>
              <a:rPr lang="en-US" sz="2400" dirty="0" smtClean="0"/>
              <a:t>Scores for each goal summed to determine total project score</a:t>
            </a:r>
          </a:p>
          <a:p>
            <a:endParaRPr lang="en-US" sz="2400" dirty="0"/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rved Left Arrow 6"/>
          <p:cNvSpPr/>
          <p:nvPr/>
        </p:nvSpPr>
        <p:spPr>
          <a:xfrm rot="5400000">
            <a:off x="4114800" y="2819400"/>
            <a:ext cx="838200" cy="63246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04800" y="1320800"/>
          <a:ext cx="8610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152400" y="838200"/>
          <a:ext cx="8839200" cy="1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228600" y="4216400"/>
          <a:ext cx="8839200" cy="1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Transportation Plan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800600" y="1371600"/>
            <a:ext cx="4114800" cy="510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1371600"/>
            <a:ext cx="4114800" cy="510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 Criteria Score (1)</a:t>
            </a:r>
            <a:endParaRPr lang="en-US" sz="3600" dirty="0"/>
          </a:p>
        </p:txBody>
      </p:sp>
      <p:sp>
        <p:nvSpPr>
          <p:cNvPr id="13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770" y="1524000"/>
            <a:ext cx="3787140" cy="217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3787140" cy="326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705600" y="1447800"/>
            <a:ext cx="457200" cy="3810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76333" y="1837267"/>
            <a:ext cx="457200" cy="3810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07667" y="2531533"/>
            <a:ext cx="457200" cy="3810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10200" y="2921000"/>
            <a:ext cx="457200" cy="3810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06315"/>
            <a:ext cx="3787140" cy="15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9294" y="3962400"/>
            <a:ext cx="3785616" cy="71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9294" y="4876800"/>
            <a:ext cx="3785616" cy="131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52400" y="1420905"/>
            <a:ext cx="8839200" cy="533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 Criteria Score (2)</a:t>
            </a:r>
            <a:endParaRPr lang="en-US" sz="3600" dirty="0"/>
          </a:p>
        </p:txBody>
      </p:sp>
      <p:sp>
        <p:nvSpPr>
          <p:cNvPr id="13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95425"/>
            <a:ext cx="8521065" cy="245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2480" y="5432107"/>
            <a:ext cx="4217670" cy="1225868"/>
          </a:xfrm>
          <a:prstGeom prst="rect">
            <a:avLst/>
          </a:prstGeom>
          <a:noFill/>
          <a:ln w="9525">
            <a:solidFill>
              <a:schemeClr val="tx2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87" y="4067175"/>
            <a:ext cx="424338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623" y="4067175"/>
            <a:ext cx="4215384" cy="125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8305800" y="5410200"/>
            <a:ext cx="609600" cy="3810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867400" y="5257800"/>
            <a:ext cx="2463800" cy="239888"/>
          </a:xfrm>
          <a:custGeom>
            <a:avLst/>
            <a:gdLst>
              <a:gd name="connsiteX0" fmla="*/ 2463800 w 2463800"/>
              <a:gd name="connsiteY0" fmla="*/ 451555 h 468488"/>
              <a:gd name="connsiteX1" fmla="*/ 1193800 w 2463800"/>
              <a:gd name="connsiteY1" fmla="*/ 2822 h 468488"/>
              <a:gd name="connsiteX2" fmla="*/ 0 w 2463800"/>
              <a:gd name="connsiteY2" fmla="*/ 468488 h 46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3800" h="468488">
                <a:moveTo>
                  <a:pt x="2463800" y="451555"/>
                </a:moveTo>
                <a:cubicBezTo>
                  <a:pt x="2034116" y="225777"/>
                  <a:pt x="1604433" y="0"/>
                  <a:pt x="1193800" y="2822"/>
                </a:cubicBezTo>
                <a:cubicBezTo>
                  <a:pt x="783167" y="5644"/>
                  <a:pt x="391583" y="237066"/>
                  <a:pt x="0" y="468488"/>
                </a:cubicBezTo>
              </a:path>
            </a:pathLst>
          </a:custGeom>
          <a:ln w="4445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758952"/>
            <a:ext cx="9144001" cy="6089904"/>
            <a:chOff x="0" y="758952"/>
            <a:chExt cx="9144001" cy="6089904"/>
          </a:xfrm>
        </p:grpSpPr>
        <p:pic>
          <p:nvPicPr>
            <p:cNvPr id="7" name="Picture 6" descr="Economic Opportunity.bmp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58952"/>
              <a:ext cx="9144000" cy="6089904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399" y="762001"/>
              <a:ext cx="7086602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Natural Resources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8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Energy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1999"/>
            <a:ext cx="9144000" cy="608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ollaboration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608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761999"/>
            <a:ext cx="9144000" cy="6089904"/>
            <a:chOff x="0" y="761999"/>
            <a:chExt cx="9144000" cy="6089904"/>
          </a:xfrm>
        </p:grpSpPr>
        <p:pic>
          <p:nvPicPr>
            <p:cNvPr id="6" name="Picture 5" descr="Welfare.bmp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9144000" cy="6089904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762001"/>
              <a:ext cx="7086600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761999"/>
            <a:ext cx="9144000" cy="6089904"/>
            <a:chOff x="0" y="761999"/>
            <a:chExt cx="9144000" cy="6089904"/>
          </a:xfrm>
        </p:grpSpPr>
        <p:pic>
          <p:nvPicPr>
            <p:cNvPr id="5" name="Picture 4" descr="Sustainable Neighborhoods.bmp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1999"/>
              <a:ext cx="9144000" cy="6089904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7400" y="762000"/>
              <a:ext cx="7086600" cy="5925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Projects Stats and Staff Involved</a:t>
            </a:r>
            <a:endParaRPr lang="en-US" sz="3200" dirty="0"/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Evaluated 769 candidate projects</a:t>
            </a:r>
          </a:p>
          <a:p>
            <a:pPr lvl="1"/>
            <a:r>
              <a:rPr lang="en-US" sz="2000" dirty="0" smtClean="0"/>
              <a:t>40 freeway projects</a:t>
            </a:r>
          </a:p>
          <a:p>
            <a:pPr lvl="1"/>
            <a:r>
              <a:rPr lang="en-US" sz="2000" dirty="0" smtClean="0"/>
              <a:t>47 interchange projects</a:t>
            </a:r>
          </a:p>
          <a:p>
            <a:pPr lvl="1"/>
            <a:r>
              <a:rPr lang="en-US" sz="2000" dirty="0" smtClean="0"/>
              <a:t>299 major widening/new roadways projects</a:t>
            </a:r>
          </a:p>
          <a:p>
            <a:pPr lvl="1"/>
            <a:r>
              <a:rPr lang="en-US" sz="2000" dirty="0" smtClean="0"/>
              <a:t>296 minor widening/intersection projects</a:t>
            </a:r>
          </a:p>
          <a:p>
            <a:pPr lvl="1"/>
            <a:r>
              <a:rPr lang="en-US" sz="2000" dirty="0" smtClean="0"/>
              <a:t>70 bike/pedestrian projects</a:t>
            </a:r>
          </a:p>
          <a:p>
            <a:pPr lvl="1"/>
            <a:r>
              <a:rPr lang="en-US" sz="2000" dirty="0" smtClean="0"/>
              <a:t>17 other projects</a:t>
            </a:r>
          </a:p>
          <a:p>
            <a:r>
              <a:rPr lang="en-US" sz="2400" dirty="0" smtClean="0"/>
              <a:t>6 staff involved for project evaluation</a:t>
            </a:r>
          </a:p>
          <a:p>
            <a:pPr lvl="1"/>
            <a:r>
              <a:rPr lang="en-US" sz="2000" dirty="0" smtClean="0"/>
              <a:t>each focusing on a specific goal</a:t>
            </a:r>
          </a:p>
          <a:p>
            <a:pPr lvl="1"/>
            <a:r>
              <a:rPr lang="en-US" sz="2000" dirty="0" smtClean="0"/>
              <a:t>Rotating review for second opinions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Project Score Details – Fact Sheets</a:t>
            </a:r>
            <a:endParaRPr lang="en-US" sz="3600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3427838" cy="441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grpSp>
        <p:nvGrpSpPr>
          <p:cNvPr id="17" name="Group 16"/>
          <p:cNvGrpSpPr/>
          <p:nvPr/>
        </p:nvGrpSpPr>
        <p:grpSpPr>
          <a:xfrm>
            <a:off x="3962400" y="1447800"/>
            <a:ext cx="4813304" cy="4983304"/>
            <a:chOff x="3943505" y="1447800"/>
            <a:chExt cx="4813304" cy="4983304"/>
          </a:xfrm>
        </p:grpSpPr>
        <p:pic>
          <p:nvPicPr>
            <p:cNvPr id="788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377198">
              <a:off x="4984942" y="1447800"/>
              <a:ext cx="2584609" cy="39947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788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278534">
              <a:off x="4600460" y="1684473"/>
              <a:ext cx="2584609" cy="39947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788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219500">
              <a:off x="4346445" y="2034839"/>
              <a:ext cx="2571750" cy="39862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788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1077624">
              <a:off x="3943505" y="2457750"/>
              <a:ext cx="2571750" cy="39733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7885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9200" y="2286000"/>
              <a:ext cx="2584609" cy="39947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78857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343446">
              <a:off x="6172200" y="1905000"/>
              <a:ext cx="2584609" cy="399478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for Worksh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700" y="0"/>
            <a:ext cx="9156700" cy="687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Final Score Report – Freeway Example</a:t>
            </a:r>
            <a:endParaRPr lang="en-US" sz="3600" dirty="0"/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2647785" cy="411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828800"/>
            <a:ext cx="5763782" cy="411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Evaluation Database System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r>
              <a:rPr lang="en-US" sz="2400" dirty="0" smtClean="0"/>
              <a:t>Streamlined project evaluation process</a:t>
            </a:r>
          </a:p>
          <a:p>
            <a:r>
              <a:rPr lang="en-US" sz="2400" dirty="0" smtClean="0"/>
              <a:t>Successful </a:t>
            </a:r>
            <a:r>
              <a:rPr lang="en-US" sz="2400" dirty="0" smtClean="0"/>
              <a:t>tool of project evaluation for 2012 MTP</a:t>
            </a:r>
          </a:p>
          <a:p>
            <a:r>
              <a:rPr lang="en-US" sz="2400" dirty="0" smtClean="0"/>
              <a:t>Similar </a:t>
            </a:r>
            <a:r>
              <a:rPr lang="en-US" sz="2400" dirty="0" smtClean="0"/>
              <a:t>database systems for future MTPs</a:t>
            </a:r>
          </a:p>
          <a:p>
            <a:pPr lvl="1"/>
            <a:r>
              <a:rPr lang="en-US" sz="2000" dirty="0" smtClean="0"/>
              <a:t>Fair</a:t>
            </a:r>
          </a:p>
          <a:p>
            <a:pPr lvl="1"/>
            <a:r>
              <a:rPr lang="en-US" sz="2000" dirty="0" smtClean="0"/>
              <a:t>Transparent</a:t>
            </a:r>
          </a:p>
          <a:p>
            <a:pPr lvl="1"/>
            <a:r>
              <a:rPr lang="en-US" sz="2000" dirty="0" smtClean="0"/>
              <a:t>Rigorous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However, still just a tool. MTP ultimately is result of the planning process which includes public involvement and other factors.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9624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Nick Gill – </a:t>
            </a:r>
            <a:r>
              <a:rPr lang="en-US" sz="2800" dirty="0" smtClean="0">
                <a:hlinkClick r:id="rId2"/>
              </a:rPr>
              <a:t>ngill@morpc.org</a:t>
            </a:r>
            <a:r>
              <a:rPr lang="en-US" sz="2800" dirty="0" smtClean="0"/>
              <a:t>, 614-233-4151</a:t>
            </a:r>
          </a:p>
          <a:p>
            <a:pPr algn="ctr">
              <a:buNone/>
            </a:pPr>
            <a:r>
              <a:rPr lang="en-US" sz="2800" dirty="0" smtClean="0"/>
              <a:t>Zhuojun Jiang, </a:t>
            </a:r>
            <a:r>
              <a:rPr lang="en-US" sz="2800" dirty="0" smtClean="0">
                <a:hlinkClick r:id="rId3"/>
              </a:rPr>
              <a:t>zjiang@morpc.org</a:t>
            </a:r>
            <a:r>
              <a:rPr lang="en-US" sz="2800" dirty="0" smtClean="0"/>
              <a:t>, 614-233-4147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>
                <a:hlinkClick r:id="rId4"/>
              </a:rPr>
              <a:t>www.morpc.org/tplan</a:t>
            </a:r>
            <a:endParaRPr lang="en-US" sz="2800" dirty="0" smtClean="0"/>
          </a:p>
          <a:p>
            <a:pPr algn="ctr">
              <a:buNone/>
            </a:pPr>
            <a:r>
              <a:rPr lang="en-US" sz="2000" dirty="0" smtClean="0"/>
              <a:t>Specifically-Appendix B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for Worksh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977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32004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200400"/>
            <a:ext cx="2743200" cy="27432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96200" y="3200400"/>
            <a:ext cx="1447800" cy="27432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Autofit/>
          </a:bodyPr>
          <a:lstStyle/>
          <a:p>
            <a:r>
              <a:rPr lang="en-US" sz="3400" dirty="0" smtClean="0"/>
              <a:t>By the Numbers</a:t>
            </a:r>
            <a:endParaRPr lang="en-US" sz="3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5" descr="2012MTP_HighResVersion_May_Page_001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917793" y="1600200"/>
            <a:ext cx="3499413" cy="4525963"/>
          </a:xfrm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53000" y="6172201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hlinkClick r:id="rId9"/>
              </a:rPr>
              <a:t>www.morpc.org/tplan</a:t>
            </a:r>
            <a:endParaRPr lang="en-US" sz="2400" dirty="0">
              <a:latin typeface="+mj-lt"/>
            </a:endParaRPr>
          </a:p>
        </p:txBody>
      </p:sp>
      <p:sp>
        <p:nvSpPr>
          <p:cNvPr id="8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Objectives, Measures for MTP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07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/>
              <a:t>Goal: Attract and Retain Economic Opportunity</a:t>
            </a:r>
            <a:endParaRPr lang="en-US" sz="2800" b="1" dirty="0"/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Objectives, Measures for MTP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752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676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/>
              <a:t>Goal: Preserve and Project Natural Resources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Objectives, Measures for MTP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30352" y="2057400"/>
            <a:ext cx="8074674" cy="4484562"/>
            <a:chOff x="534663" y="1919286"/>
            <a:chExt cx="8074674" cy="4557714"/>
          </a:xfrm>
        </p:grpSpPr>
        <p:grpSp>
          <p:nvGrpSpPr>
            <p:cNvPr id="26" name="Group 25"/>
            <p:cNvGrpSpPr/>
            <p:nvPr/>
          </p:nvGrpSpPr>
          <p:grpSpPr>
            <a:xfrm>
              <a:off x="537187" y="1941507"/>
              <a:ext cx="2461021" cy="755329"/>
              <a:chOff x="2524" y="36506"/>
              <a:chExt cx="2461021" cy="75532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524" y="36506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2524" y="36506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73152" rIns="128016" bIns="7315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Protect natural habitats</a:t>
                </a:r>
                <a:r>
                  <a:rPr lang="en-US" sz="1800" b="1" kern="1200" dirty="0" smtClean="0"/>
                  <a:t> </a:t>
                </a:r>
                <a:endParaRPr lang="en-US" sz="1800" b="1" kern="12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34663" y="2688900"/>
              <a:ext cx="2461021" cy="3788100"/>
              <a:chOff x="0" y="783899"/>
              <a:chExt cx="2461021" cy="37881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0" y="783899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 40"/>
              <p:cNvSpPr/>
              <p:nvPr/>
            </p:nvSpPr>
            <p:spPr>
              <a:xfrm>
                <a:off x="0" y="783899"/>
                <a:ext cx="2461021" cy="37881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B050"/>
                    </a:solidFill>
                  </a:rPr>
                  <a:t>List of sensitive land or ecological systems near project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342752" y="1919286"/>
              <a:ext cx="2461021" cy="755329"/>
              <a:chOff x="2808089" y="14285"/>
              <a:chExt cx="2461021" cy="75532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808089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2808089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Improve water quality</a:t>
                </a:r>
                <a:endParaRPr lang="en-US" sz="1600" b="1" kern="12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342752" y="2674615"/>
              <a:ext cx="2461021" cy="3788100"/>
              <a:chOff x="2808089" y="769614"/>
              <a:chExt cx="2461021" cy="37881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808089" y="769614"/>
                <a:ext cx="2461021" cy="378810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2808089" y="769614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B050"/>
                    </a:solidFill>
                  </a:rPr>
                  <a:t>Whether within a stream buffer</a:t>
                </a:r>
                <a:endParaRPr lang="en-US" sz="1400" b="1" kern="12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148316" y="1919286"/>
              <a:ext cx="2461021" cy="755329"/>
              <a:chOff x="5613653" y="14285"/>
              <a:chExt cx="2461021" cy="75532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613653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5613653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Reduce air pollution</a:t>
                </a:r>
                <a:endParaRPr lang="en-US" sz="1600" b="1" kern="1200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148316" y="2674615"/>
              <a:ext cx="2461021" cy="3788100"/>
              <a:chOff x="5613653" y="769614"/>
              <a:chExt cx="2461021" cy="37881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13653" y="769614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5613653" y="769614"/>
                <a:ext cx="2461021" cy="37881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70C0"/>
                    </a:solidFill>
                  </a:rPr>
                  <a:t>Reduction in vehicular emissions (PM2.5, VOC, and </a:t>
                </a:r>
                <a:r>
                  <a:rPr lang="en-US" sz="1400" b="1" kern="1200" dirty="0" err="1" smtClean="0">
                    <a:solidFill>
                      <a:srgbClr val="0070C0"/>
                    </a:solidFill>
                  </a:rPr>
                  <a:t>NOx</a:t>
                </a:r>
                <a:r>
                  <a:rPr lang="en-US" sz="1400" b="1" kern="1200" dirty="0" smtClean="0">
                    <a:solidFill>
                      <a:srgbClr val="0070C0"/>
                    </a:solidFill>
                  </a:rPr>
                  <a:t>)</a:t>
                </a:r>
                <a:endParaRPr lang="en-US" sz="1400" b="1" kern="12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33400" y="1676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/>
              <a:t>Goal: Promote Reduction in Energy Consumption</a:t>
            </a:r>
            <a:br>
              <a:rPr lang="en-US" sz="2800" b="1" dirty="0" smtClean="0"/>
            </a:br>
            <a:r>
              <a:rPr lang="en-US" sz="2800" b="1" dirty="0" smtClean="0"/>
              <a:t>and Production of Alternative Energies </a:t>
            </a:r>
            <a:endParaRPr lang="en-US" sz="2800" b="1" dirty="0"/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Objectives, Measures for MTP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530352" y="2057400"/>
            <a:ext cx="8074674" cy="4484562"/>
            <a:chOff x="534663" y="1919286"/>
            <a:chExt cx="8074674" cy="4557714"/>
          </a:xfrm>
        </p:grpSpPr>
        <p:grpSp>
          <p:nvGrpSpPr>
            <p:cNvPr id="3" name="Group 25"/>
            <p:cNvGrpSpPr/>
            <p:nvPr/>
          </p:nvGrpSpPr>
          <p:grpSpPr>
            <a:xfrm>
              <a:off x="537187" y="1941507"/>
              <a:ext cx="2461021" cy="755329"/>
              <a:chOff x="2524" y="36506"/>
              <a:chExt cx="2461021" cy="75532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524" y="36506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2524" y="36506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73152" rIns="128016" bIns="7315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Demonstrate energy savings through technology &amp; innovation</a:t>
                </a:r>
                <a:endParaRPr lang="en-US" sz="1800" b="1" kern="1200" dirty="0"/>
              </a:p>
            </p:txBody>
          </p:sp>
        </p:grpSp>
        <p:grpSp>
          <p:nvGrpSpPr>
            <p:cNvPr id="4" name="Group 26"/>
            <p:cNvGrpSpPr/>
            <p:nvPr/>
          </p:nvGrpSpPr>
          <p:grpSpPr>
            <a:xfrm>
              <a:off x="534663" y="2688900"/>
              <a:ext cx="2461021" cy="3788100"/>
              <a:chOff x="0" y="783899"/>
              <a:chExt cx="2461021" cy="37881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0" y="783899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 40"/>
              <p:cNvSpPr/>
              <p:nvPr/>
            </p:nvSpPr>
            <p:spPr>
              <a:xfrm>
                <a:off x="0" y="783899"/>
                <a:ext cx="2461021" cy="37881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Potential project level technology components that save energies</a:t>
                </a:r>
              </a:p>
            </p:txBody>
          </p:sp>
        </p:grpSp>
        <p:grpSp>
          <p:nvGrpSpPr>
            <p:cNvPr id="7" name="Group 27"/>
            <p:cNvGrpSpPr/>
            <p:nvPr/>
          </p:nvGrpSpPr>
          <p:grpSpPr>
            <a:xfrm>
              <a:off x="3342752" y="1919286"/>
              <a:ext cx="2461021" cy="755329"/>
              <a:chOff x="2808089" y="14285"/>
              <a:chExt cx="2461021" cy="75532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808089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2808089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Increase energy savings through individuals actions</a:t>
                </a:r>
                <a:endParaRPr lang="en-US" sz="1600" b="1" kern="1200" dirty="0"/>
              </a:p>
            </p:txBody>
          </p:sp>
        </p:grpSp>
        <p:grpSp>
          <p:nvGrpSpPr>
            <p:cNvPr id="8" name="Group 28"/>
            <p:cNvGrpSpPr/>
            <p:nvPr/>
          </p:nvGrpSpPr>
          <p:grpSpPr>
            <a:xfrm>
              <a:off x="3342752" y="2674615"/>
              <a:ext cx="2461021" cy="3788100"/>
              <a:chOff x="2808089" y="769614"/>
              <a:chExt cx="2461021" cy="37881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808089" y="769614"/>
                <a:ext cx="2461021" cy="378810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2808089" y="769614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Project potential to reduce drive-alone travelers</a:t>
                </a:r>
                <a:endParaRPr lang="en-US" sz="14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29"/>
            <p:cNvGrpSpPr/>
            <p:nvPr/>
          </p:nvGrpSpPr>
          <p:grpSpPr>
            <a:xfrm>
              <a:off x="6148316" y="1919286"/>
              <a:ext cx="2461021" cy="755329"/>
              <a:chOff x="5613653" y="14285"/>
              <a:chExt cx="2461021" cy="75532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613653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5613653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Increase production and use of renewable fuel sources</a:t>
                </a:r>
                <a:endParaRPr lang="en-US" sz="1600" b="1" kern="1200" dirty="0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6148316" y="2674615"/>
              <a:ext cx="2461021" cy="3788100"/>
              <a:chOff x="5613653" y="769614"/>
              <a:chExt cx="2461021" cy="37881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13653" y="769614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5613653" y="769614"/>
                <a:ext cx="2461021" cy="37881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Project potential to facilitate generation or use of renewable energy</a:t>
                </a:r>
                <a:endParaRPr lang="en-US" sz="14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33400" y="1676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/>
              <a:t>Goal: Increase Collaboration to </a:t>
            </a:r>
            <a:br>
              <a:rPr lang="en-US" sz="2800" b="1" dirty="0" smtClean="0"/>
            </a:br>
            <a:r>
              <a:rPr lang="en-US" sz="2800" b="1" dirty="0" smtClean="0"/>
              <a:t>Maximize the Return on Public Expenditures</a:t>
            </a:r>
            <a:endParaRPr lang="en-US" sz="2800" b="1" dirty="0"/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1676400" y="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Goals,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Objectives, Measures for MTP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530352" y="2057400"/>
            <a:ext cx="8074674" cy="4484562"/>
            <a:chOff x="534663" y="1919286"/>
            <a:chExt cx="8074674" cy="4557714"/>
          </a:xfrm>
        </p:grpSpPr>
        <p:grpSp>
          <p:nvGrpSpPr>
            <p:cNvPr id="3" name="Group 25"/>
            <p:cNvGrpSpPr/>
            <p:nvPr/>
          </p:nvGrpSpPr>
          <p:grpSpPr>
            <a:xfrm>
              <a:off x="537187" y="1941507"/>
              <a:ext cx="2461021" cy="755329"/>
              <a:chOff x="2524" y="36506"/>
              <a:chExt cx="2461021" cy="75532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524" y="36506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2524" y="36506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73152" rIns="128016" bIns="73152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Increase investments in public projects from non-public sources</a:t>
                </a:r>
                <a:endParaRPr lang="en-US" sz="1800" b="1" kern="1200" dirty="0"/>
              </a:p>
            </p:txBody>
          </p:sp>
        </p:grpSp>
        <p:grpSp>
          <p:nvGrpSpPr>
            <p:cNvPr id="4" name="Group 26"/>
            <p:cNvGrpSpPr/>
            <p:nvPr/>
          </p:nvGrpSpPr>
          <p:grpSpPr>
            <a:xfrm>
              <a:off x="534663" y="2688900"/>
              <a:ext cx="2461021" cy="3788100"/>
              <a:chOff x="0" y="783899"/>
              <a:chExt cx="2461021" cy="37881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0" y="783899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Rectangle 40"/>
              <p:cNvSpPr/>
              <p:nvPr/>
            </p:nvSpPr>
            <p:spPr>
              <a:xfrm>
                <a:off x="0" y="783899"/>
                <a:ext cx="2461021" cy="37881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4" tIns="85344" rIns="113792" bIns="128016" numCol="1" spcCol="1270" anchor="t" anchorCtr="0">
                <a:noAutofit/>
              </a:bodyPr>
              <a:lstStyle/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B050"/>
                    </a:solidFill>
                  </a:rPr>
                  <a:t>Amount of new development near project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rgbClr val="00B050"/>
                    </a:solidFill>
                  </a:rPr>
                  <a:t>Percent of new development near project</a:t>
                </a: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b="1" kern="1200" dirty="0" smtClean="0">
                  <a:solidFill>
                    <a:srgbClr val="0070C0"/>
                  </a:solidFill>
                </a:endParaRPr>
              </a:p>
              <a:p>
                <a:pPr marL="171450" lvl="1" indent="-171450" algn="l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chemeClr val="tx1"/>
                    </a:solidFill>
                  </a:rPr>
                  <a:t>Mechanisms in place in the project area to enable non-public participation</a:t>
                </a:r>
                <a:endParaRPr lang="en-US" sz="1400" b="1" kern="1200" dirty="0" smtClean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27"/>
            <p:cNvGrpSpPr/>
            <p:nvPr/>
          </p:nvGrpSpPr>
          <p:grpSpPr>
            <a:xfrm>
              <a:off x="3342752" y="1919286"/>
              <a:ext cx="2461021" cy="755329"/>
              <a:chOff x="2808089" y="14285"/>
              <a:chExt cx="2461021" cy="75532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808089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2808089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Increase awareness of regional impact from local decisions</a:t>
                </a:r>
                <a:endParaRPr lang="en-US" sz="1600" b="1" kern="1200" dirty="0"/>
              </a:p>
            </p:txBody>
          </p:sp>
        </p:grpSp>
        <p:grpSp>
          <p:nvGrpSpPr>
            <p:cNvPr id="8" name="Group 28"/>
            <p:cNvGrpSpPr/>
            <p:nvPr/>
          </p:nvGrpSpPr>
          <p:grpSpPr>
            <a:xfrm>
              <a:off x="3342752" y="2674615"/>
              <a:ext cx="2461021" cy="3788100"/>
              <a:chOff x="2808089" y="769614"/>
              <a:chExt cx="2461021" cy="37881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808089" y="769614"/>
                <a:ext cx="2461021" cy="378810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Rectangle 36"/>
              <p:cNvSpPr/>
              <p:nvPr/>
            </p:nvSpPr>
            <p:spPr>
              <a:xfrm>
                <a:off x="2808089" y="769614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70C0"/>
                    </a:solidFill>
                  </a:rPr>
                  <a:t>Sorting from most to least users by jurisdiction, the number of jurisdictions that contribute 75% of the project users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b="1" dirty="0" smtClean="0">
                  <a:solidFill>
                    <a:schemeClr val="tx1"/>
                  </a:solidFill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00B050"/>
                    </a:solidFill>
                  </a:rPr>
                  <a:t>Whether a project phase is currently on the TIP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dirty="0" smtClean="0">
                    <a:solidFill>
                      <a:srgbClr val="00B050"/>
                    </a:solidFill>
                  </a:rPr>
                  <a:t>List of plans/studies the project appears in</a:t>
                </a: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b="1" kern="1200" dirty="0" smtClean="0">
                  <a:solidFill>
                    <a:schemeClr val="tx1"/>
                  </a:solidFill>
                </a:endParaRPr>
              </a:p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 Compatibility of the project with adjacent communities’ plans</a:t>
                </a:r>
                <a:endParaRPr lang="en-US" sz="14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29"/>
            <p:cNvGrpSpPr/>
            <p:nvPr/>
          </p:nvGrpSpPr>
          <p:grpSpPr>
            <a:xfrm>
              <a:off x="6148316" y="1919286"/>
              <a:ext cx="2461021" cy="755329"/>
              <a:chOff x="5613653" y="14285"/>
              <a:chExt cx="2461021" cy="75532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5613653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5613653" y="14285"/>
                <a:ext cx="2461021" cy="755329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3792" tIns="65024" rIns="113792" bIns="65024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/>
                  <a:t>Reduce loss of life and property due to natural and manmade disasters</a:t>
                </a:r>
                <a:endParaRPr lang="en-US" sz="1600" b="1" kern="1200" dirty="0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6148316" y="2674615"/>
              <a:ext cx="2461021" cy="3788100"/>
              <a:chOff x="5613653" y="769614"/>
              <a:chExt cx="2461021" cy="378810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13653" y="769614"/>
                <a:ext cx="2461021" cy="37881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5613653" y="769614"/>
                <a:ext cx="2461021" cy="37881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4676" tIns="74676" rIns="99568" bIns="112014" numCol="1" spcCol="1270" anchor="t" anchorCtr="0">
                <a:noAutofit/>
              </a:bodyPr>
              <a:lstStyle/>
              <a:p>
                <a:pPr marL="114300" lvl="1" indent="-114300" algn="l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chemeClr val="tx1"/>
                    </a:solidFill>
                  </a:rPr>
                  <a:t>Significance in preventing or minimizing the impact of natural or manmade disasters</a:t>
                </a:r>
                <a:endParaRPr lang="en-US" sz="1400" b="1" kern="1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533400" y="16764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Green Header Template">
  <a:themeElements>
    <a:clrScheme name="MORPC">
      <a:dk1>
        <a:sysClr val="windowText" lastClr="000000"/>
      </a:dk1>
      <a:lt1>
        <a:sysClr val="window" lastClr="FFFFFF"/>
      </a:lt1>
      <a:dk2>
        <a:srgbClr val="003145"/>
      </a:dk2>
      <a:lt2>
        <a:srgbClr val="A6BCC6"/>
      </a:lt2>
      <a:accent1>
        <a:srgbClr val="5C7F92"/>
      </a:accent1>
      <a:accent2>
        <a:srgbClr val="3F9C35"/>
      </a:accent2>
      <a:accent3>
        <a:srgbClr val="00798E"/>
      </a:accent3>
      <a:accent4>
        <a:srgbClr val="B3A180"/>
      </a:accent4>
      <a:accent5>
        <a:srgbClr val="E5D4B0"/>
      </a:accent5>
      <a:accent6>
        <a:srgbClr val="9AB789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Point Green Header Template">
  <a:themeElements>
    <a:clrScheme name="MORPC">
      <a:dk1>
        <a:sysClr val="windowText" lastClr="000000"/>
      </a:dk1>
      <a:lt1>
        <a:sysClr val="window" lastClr="FFFFFF"/>
      </a:lt1>
      <a:dk2>
        <a:srgbClr val="003145"/>
      </a:dk2>
      <a:lt2>
        <a:srgbClr val="A6BCC6"/>
      </a:lt2>
      <a:accent1>
        <a:srgbClr val="5C7F92"/>
      </a:accent1>
      <a:accent2>
        <a:srgbClr val="3F9C35"/>
      </a:accent2>
      <a:accent3>
        <a:srgbClr val="00798E"/>
      </a:accent3>
      <a:accent4>
        <a:srgbClr val="B3A180"/>
      </a:accent4>
      <a:accent5>
        <a:srgbClr val="E5D4B0"/>
      </a:accent5>
      <a:accent6>
        <a:srgbClr val="9AB789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owerPoint Green Header Template">
  <a:themeElements>
    <a:clrScheme name="MORPC">
      <a:dk1>
        <a:sysClr val="windowText" lastClr="000000"/>
      </a:dk1>
      <a:lt1>
        <a:sysClr val="window" lastClr="FFFFFF"/>
      </a:lt1>
      <a:dk2>
        <a:srgbClr val="003145"/>
      </a:dk2>
      <a:lt2>
        <a:srgbClr val="A6BCC6"/>
      </a:lt2>
      <a:accent1>
        <a:srgbClr val="5C7F92"/>
      </a:accent1>
      <a:accent2>
        <a:srgbClr val="3F9C35"/>
      </a:accent2>
      <a:accent3>
        <a:srgbClr val="00798E"/>
      </a:accent3>
      <a:accent4>
        <a:srgbClr val="B3A180"/>
      </a:accent4>
      <a:accent5>
        <a:srgbClr val="E5D4B0"/>
      </a:accent5>
      <a:accent6>
        <a:srgbClr val="9AB789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Green Header Template</Template>
  <TotalTime>7045</TotalTime>
  <Words>1360</Words>
  <Application>Microsoft Office PowerPoint</Application>
  <PresentationFormat>On-screen Show (4:3)</PresentationFormat>
  <Paragraphs>282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PowerPoint Green Header Template</vt:lpstr>
      <vt:lpstr>1_PowerPoint Green Header Template</vt:lpstr>
      <vt:lpstr>2_PowerPoint Green Header Template</vt:lpstr>
      <vt:lpstr>Project Evaluation Database System for MORPC’s 2012 Metropolitan Transportation Plan (MTP)</vt:lpstr>
      <vt:lpstr>Slide 2</vt:lpstr>
      <vt:lpstr>Slide 3</vt:lpstr>
      <vt:lpstr>Slide 4</vt:lpstr>
      <vt:lpstr>By the Numbers</vt:lpstr>
      <vt:lpstr>Goal: Attract and Retain Economic Opportunity</vt:lpstr>
      <vt:lpstr>Goal: Preserve and Project Natural Resources</vt:lpstr>
      <vt:lpstr>Goal: Promote Reduction in Energy Consumption and Production of Alternative Energies </vt:lpstr>
      <vt:lpstr>Goal: Increase Collaboration to  Maximize the Return on Public Expenditures</vt:lpstr>
      <vt:lpstr>Goal: Promote Public Investments to Benefit the Health, Safety and Welfare of People</vt:lpstr>
      <vt:lpstr>Goal: Create Sustainable Neighborhoods</vt:lpstr>
      <vt:lpstr>Slide 12</vt:lpstr>
      <vt:lpstr>Transportation Plan Project Types</vt:lpstr>
      <vt:lpstr>Slide 14</vt:lpstr>
      <vt:lpstr>Modeling Procedures</vt:lpstr>
      <vt:lpstr>Slide 16</vt:lpstr>
      <vt:lpstr>GIS Procedures</vt:lpstr>
      <vt:lpstr>Qualitative Statements</vt:lpstr>
      <vt:lpstr>Evaluating the Candidate Projects</vt:lpstr>
      <vt:lpstr>Example Criteria Score (1)</vt:lpstr>
      <vt:lpstr>Example Criteria Score (2)</vt:lpstr>
      <vt:lpstr>Slide 22</vt:lpstr>
      <vt:lpstr>Slide 23</vt:lpstr>
      <vt:lpstr>Slide 24</vt:lpstr>
      <vt:lpstr>Slide 25</vt:lpstr>
      <vt:lpstr>Slide 26</vt:lpstr>
      <vt:lpstr>Slide 27</vt:lpstr>
      <vt:lpstr>Projects Stats and Staff Involved</vt:lpstr>
      <vt:lpstr>Project Score Details – Fact Sheets</vt:lpstr>
      <vt:lpstr>Final Score Report – Freeway Example</vt:lpstr>
      <vt:lpstr>Conclusions</vt:lpstr>
      <vt:lpstr>Questions??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ataylor</dc:creator>
  <cp:lastModifiedBy>zjiang</cp:lastModifiedBy>
  <cp:revision>840</cp:revision>
  <cp:lastPrinted>2007-11-30T15:48:31Z</cp:lastPrinted>
  <dcterms:created xsi:type="dcterms:W3CDTF">2013-03-14T18:38:36Z</dcterms:created>
  <dcterms:modified xsi:type="dcterms:W3CDTF">2013-05-03T16:42:36Z</dcterms:modified>
</cp:coreProperties>
</file>