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29"/>
  </p:notesMasterIdLst>
  <p:handoutMasterIdLst>
    <p:handoutMasterId r:id="rId30"/>
  </p:handoutMasterIdLst>
  <p:sldIdLst>
    <p:sldId id="446" r:id="rId2"/>
    <p:sldId id="437" r:id="rId3"/>
    <p:sldId id="440" r:id="rId4"/>
    <p:sldId id="439" r:id="rId5"/>
    <p:sldId id="441" r:id="rId6"/>
    <p:sldId id="433" r:id="rId7"/>
    <p:sldId id="442" r:id="rId8"/>
    <p:sldId id="443" r:id="rId9"/>
    <p:sldId id="449" r:id="rId10"/>
    <p:sldId id="438" r:id="rId11"/>
    <p:sldId id="420" r:id="rId12"/>
    <p:sldId id="444" r:id="rId13"/>
    <p:sldId id="416" r:id="rId14"/>
    <p:sldId id="406" r:id="rId15"/>
    <p:sldId id="407" r:id="rId16"/>
    <p:sldId id="415" r:id="rId17"/>
    <p:sldId id="408" r:id="rId18"/>
    <p:sldId id="409" r:id="rId19"/>
    <p:sldId id="411" r:id="rId20"/>
    <p:sldId id="447" r:id="rId21"/>
    <p:sldId id="423" r:id="rId22"/>
    <p:sldId id="425" r:id="rId23"/>
    <p:sldId id="424" r:id="rId24"/>
    <p:sldId id="426" r:id="rId25"/>
    <p:sldId id="430" r:id="rId26"/>
    <p:sldId id="448" r:id="rId27"/>
    <p:sldId id="436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ssler" initials="sct" lastIdx="18" clrIdx="0"/>
  <p:cmAuthor id="1" name="yans" initials="y" lastIdx="2" clrIdx="1"/>
  <p:cmAuthor id="2" name="Janarthanan, Natarajan" initials="JN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CCFF"/>
    <a:srgbClr val="D2E4D3"/>
    <a:srgbClr val="0F8040"/>
    <a:srgbClr val="A2C8A5"/>
    <a:srgbClr val="498C40"/>
    <a:srgbClr val="36672F"/>
    <a:srgbClr val="A0CE92"/>
    <a:srgbClr val="68B65E"/>
    <a:srgbClr val="5DA6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7032" autoAdjust="0"/>
  </p:normalViewPr>
  <p:slideViewPr>
    <p:cSldViewPr snapToGrid="0" snapToObjects="1">
      <p:cViewPr>
        <p:scale>
          <a:sx n="75" d="100"/>
          <a:sy n="75" d="100"/>
        </p:scale>
        <p:origin x="-1500" y="-648"/>
      </p:cViewPr>
      <p:guideLst>
        <p:guide orient="horz" pos="9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UCGSFILE01\data\336000\SR%20167%20Extension\Data%20Collection\DTA-Data\Screenline%20Pro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v>2030 PM 3 HR</c:v>
          </c:tx>
          <c:spPr>
            <a:effectLst/>
          </c:spPr>
          <c:cat>
            <c:strRef>
              <c:f>Sheet1!$D$4:$D$27</c:f>
              <c:strCache>
                <c:ptCount val="24"/>
                <c:pt idx="0">
                  <c:v>2:00-2:15 pm</c:v>
                </c:pt>
                <c:pt idx="1">
                  <c:v>2:15-2:30 pm</c:v>
                </c:pt>
                <c:pt idx="2">
                  <c:v>2:30-2:45 pm</c:v>
                </c:pt>
                <c:pt idx="3">
                  <c:v>2:45-3:00 pm</c:v>
                </c:pt>
                <c:pt idx="4">
                  <c:v>3:00-3:15 pm</c:v>
                </c:pt>
                <c:pt idx="5">
                  <c:v>3:15-3:30 pm</c:v>
                </c:pt>
                <c:pt idx="6">
                  <c:v>3:30-3:45 pm</c:v>
                </c:pt>
                <c:pt idx="7">
                  <c:v>3:45-4:00 pm</c:v>
                </c:pt>
                <c:pt idx="8">
                  <c:v>4:00-4:15 pm</c:v>
                </c:pt>
                <c:pt idx="9">
                  <c:v>4:15-4:30 pm</c:v>
                </c:pt>
                <c:pt idx="10">
                  <c:v>4:30-4:45 pm</c:v>
                </c:pt>
                <c:pt idx="11">
                  <c:v>4:45-5:00 pm</c:v>
                </c:pt>
                <c:pt idx="12">
                  <c:v>5:00-5:15 pm</c:v>
                </c:pt>
                <c:pt idx="13">
                  <c:v>5:15-5:30 pm</c:v>
                </c:pt>
                <c:pt idx="14">
                  <c:v>5:30-5:45 pm</c:v>
                </c:pt>
                <c:pt idx="15">
                  <c:v>5:45-6:00 pm</c:v>
                </c:pt>
                <c:pt idx="16">
                  <c:v>6:00-6:15 pm</c:v>
                </c:pt>
                <c:pt idx="17">
                  <c:v>6:15-6:30 pm</c:v>
                </c:pt>
                <c:pt idx="18">
                  <c:v>6:30-6:45 pm</c:v>
                </c:pt>
                <c:pt idx="19">
                  <c:v>6:45-7:00 pm</c:v>
                </c:pt>
                <c:pt idx="20">
                  <c:v>7:00-7:15 pm</c:v>
                </c:pt>
                <c:pt idx="21">
                  <c:v>7:15-7:30 pm</c:v>
                </c:pt>
                <c:pt idx="22">
                  <c:v>7:30-7:45 pm</c:v>
                </c:pt>
                <c:pt idx="23">
                  <c:v>7:45-8:00 pm</c:v>
                </c:pt>
              </c:strCache>
            </c:strRef>
          </c:cat>
          <c:val>
            <c:numRef>
              <c:f>Sheet1!$F$4:$F$27</c:f>
              <c:numCache>
                <c:formatCode>0</c:formatCode>
                <c:ptCount val="24"/>
                <c:pt idx="0">
                  <c:v>9965.0600000000013</c:v>
                </c:pt>
                <c:pt idx="1">
                  <c:v>10392.134000000016</c:v>
                </c:pt>
                <c:pt idx="2">
                  <c:v>10961.566000000001</c:v>
                </c:pt>
                <c:pt idx="3">
                  <c:v>11103.924000000006</c:v>
                </c:pt>
                <c:pt idx="4">
                  <c:v>11388.64000000001</c:v>
                </c:pt>
                <c:pt idx="5">
                  <c:v>11530.998</c:v>
                </c:pt>
                <c:pt idx="6">
                  <c:v>11673.355999999903</c:v>
                </c:pt>
                <c:pt idx="7">
                  <c:v>11815.714000000014</c:v>
                </c:pt>
                <c:pt idx="8">
                  <c:v>12242.787999999955</c:v>
                </c:pt>
                <c:pt idx="9">
                  <c:v>11958.072</c:v>
                </c:pt>
                <c:pt idx="10">
                  <c:v>12242.787999999955</c:v>
                </c:pt>
                <c:pt idx="11">
                  <c:v>12242.787999999955</c:v>
                </c:pt>
                <c:pt idx="12">
                  <c:v>12527.503999999983</c:v>
                </c:pt>
                <c:pt idx="13">
                  <c:v>12242.787999999955</c:v>
                </c:pt>
                <c:pt idx="14">
                  <c:v>11673.355999999903</c:v>
                </c:pt>
                <c:pt idx="15">
                  <c:v>10819.208000000002</c:v>
                </c:pt>
                <c:pt idx="16">
                  <c:v>10676.849999999957</c:v>
                </c:pt>
                <c:pt idx="17">
                  <c:v>10107.418</c:v>
                </c:pt>
                <c:pt idx="18">
                  <c:v>9110.9120000000003</c:v>
                </c:pt>
                <c:pt idx="19">
                  <c:v>7972.0479999999998</c:v>
                </c:pt>
                <c:pt idx="20">
                  <c:v>7260.2580000000007</c:v>
                </c:pt>
                <c:pt idx="21">
                  <c:v>7117.9000000000005</c:v>
                </c:pt>
                <c:pt idx="22">
                  <c:v>6406.1100000000024</c:v>
                </c:pt>
                <c:pt idx="23">
                  <c:v>5979.0360000000001</c:v>
                </c:pt>
              </c:numCache>
            </c:numRef>
          </c:val>
        </c:ser>
        <c:gapWidth val="13"/>
        <c:overlap val="1"/>
        <c:axId val="105417344"/>
        <c:axId val="97190272"/>
      </c:barChart>
      <c:catAx>
        <c:axId val="105417344"/>
        <c:scaling>
          <c:orientation val="minMax"/>
        </c:scaling>
        <c:axPos val="b"/>
        <c:majorTickMark val="none"/>
        <c:tickLblPos val="nextTo"/>
        <c:crossAx val="97190272"/>
        <c:crosses val="autoZero"/>
        <c:auto val="1"/>
        <c:lblAlgn val="ctr"/>
        <c:lblOffset val="100"/>
      </c:catAx>
      <c:valAx>
        <c:axId val="9719027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Vehicles</a:t>
                </a:r>
              </a:p>
            </c:rich>
          </c:tx>
          <c:layout/>
        </c:title>
        <c:numFmt formatCode="0" sourceLinked="1"/>
        <c:tickLblPos val="nextTo"/>
        <c:crossAx val="10541734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r">
              <a:defRPr sz="1300"/>
            </a:lvl1pPr>
          </a:lstStyle>
          <a:p>
            <a:fld id="{212A55CC-C246-4018-A74C-9CC7BC90C7F2}" type="datetimeFigureOut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r">
              <a:defRPr sz="1300"/>
            </a:lvl1pPr>
          </a:lstStyle>
          <a:p>
            <a:fld id="{4F00B2CF-C56F-48E9-B869-33687347A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48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/>
          <a:lstStyle>
            <a:lvl1pPr algn="r">
              <a:defRPr sz="1300"/>
            </a:lvl1pPr>
          </a:lstStyle>
          <a:p>
            <a:fld id="{8B4BE8D3-2411-453E-868B-93C2D6DF9053}" type="datetimeFigureOut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6" rIns="93151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1" tIns="46576" rIns="93151" bIns="4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1" tIns="46576" rIns="93151" bIns="46576" rtlCol="0" anchor="b"/>
          <a:lstStyle>
            <a:lvl1pPr algn="r">
              <a:defRPr sz="1300"/>
            </a:lvl1pPr>
          </a:lstStyle>
          <a:p>
            <a:fld id="{607FA912-EA6F-44F9-A78A-B065E084C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7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 pitchFamily="122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E8AB64-27ED-4011-B4EF-D2A2FE2ED93C}" type="slidenum">
              <a:rPr lang="en-US">
                <a:ea typeface="ヒラギノ角ゴ Pro W3" pitchFamily="122" charset="-128"/>
              </a:rPr>
              <a:pPr/>
              <a:t>1</a:t>
            </a:fld>
            <a:endParaRPr lang="en-US">
              <a:ea typeface="ヒラギノ角ゴ Pro W3" pitchFamily="12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X axis  represents toll rate, the Y axis shows traffic volume. The red line depicts traffic volume, the green line depicts revenue.  </a:t>
            </a:r>
          </a:p>
          <a:p>
            <a:endParaRPr lang="en-US" dirty="0" smtClean="0"/>
          </a:p>
          <a:p>
            <a:r>
              <a:rPr lang="en-US" dirty="0" smtClean="0"/>
              <a:t>As the toll rate increases initially, the revenue increases, but the traffic volume decreases. As the rate increases to a certain point, the traffic volume drops so much that yield lower revenue.</a:t>
            </a:r>
          </a:p>
          <a:p>
            <a:r>
              <a:rPr lang="en-US" dirty="0" smtClean="0"/>
              <a:t>Two way of tolling, toll to generate max revenue, or toll to maximize corridor and system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39" indent="-228539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39" indent="-228539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39" indent="-228539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39" indent="-228539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39" indent="-228539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217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KJD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66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WSDOT transportation vision slide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15B3A1-D9ED-4CBA-9C73-A54E1B537C6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99"/>
                </a:solidFill>
              </a:rPr>
              <a:t>SY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9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526" indent="-228526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0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6825" y="4182960"/>
            <a:ext cx="5608320" cy="4183380"/>
          </a:xfrm>
        </p:spPr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hyumb@wsdot.wa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artN@wsdot.wa.gov" TargetMode="External"/><Relationship Id="rId4" Type="http://schemas.openxmlformats.org/officeDocument/2006/relationships/hyperlink" Target="mailto:YanS@wsdot.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6419629" y="1417638"/>
            <a:ext cx="2038571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/>
              <a:t>Lynn Peterson</a:t>
            </a:r>
          </a:p>
          <a:p>
            <a:r>
              <a:rPr lang="en-US" sz="1200" dirty="0"/>
              <a:t>Secretary of Transportation</a:t>
            </a:r>
          </a:p>
        </p:txBody>
      </p:sp>
      <p:pic>
        <p:nvPicPr>
          <p:cNvPr id="20" name="Picture 19" descr="2008_8_HOTLanes001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254250"/>
            <a:ext cx="1706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1" name="Picture 20" descr="2008108_TNB toll booth_007_sm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238" y="2254250"/>
            <a:ext cx="1706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2" name="Picture 21" descr="ColumbiaBridge1a_sma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2254250"/>
            <a:ext cx="1708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3" name="Picture 22" descr="I90FloatingBridge071_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" y="4119563"/>
            <a:ext cx="17065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4" name="Picture 23" descr="AWV_smal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0" y="4119563"/>
            <a:ext cx="17065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5" name="Picture 24" descr="ferry-seattle_smal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6538" y="4119563"/>
            <a:ext cx="1706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28" name="Picture 27" descr="SR520Aerial_smal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36850" y="2254250"/>
            <a:ext cx="1708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30" name="Picture 29" descr="SR520_smal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5663" y="4133850"/>
            <a:ext cx="1690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22287" y="169128"/>
            <a:ext cx="828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Combining Macro </a:t>
            </a:r>
            <a:r>
              <a:rPr lang="en-US" sz="2400" b="1" dirty="0" err="1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Scopic</a:t>
            </a:r>
            <a:r>
              <a:rPr lang="en-US" sz="2400" b="1" dirty="0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 and </a:t>
            </a:r>
            <a:r>
              <a:rPr lang="en-US" sz="2400" b="1" dirty="0" err="1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Meso</a:t>
            </a:r>
            <a:r>
              <a:rPr lang="en-US" sz="2400" b="1" dirty="0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 </a:t>
            </a:r>
            <a:r>
              <a:rPr lang="en-US" sz="2400" b="1" dirty="0" err="1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Scopic</a:t>
            </a:r>
            <a:r>
              <a:rPr lang="en-US" sz="2400" b="1" dirty="0" smtClean="0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rPr>
              <a:t> Models in Toll and Traffic Revenue Forecasting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287" y="919302"/>
            <a:ext cx="793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  <a:cs typeface="ＭＳ Ｐゴシック" charset="0"/>
              </a:rPr>
              <a:t>SR 167 Corridor Completion Comprehensive Tolling Study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75400" y="5848350"/>
            <a:ext cx="2325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14th TRB Transportation Planning Applications Conference</a:t>
            </a:r>
            <a:endParaRPr lang="en-US" sz="1000" b="1" dirty="0"/>
          </a:p>
          <a:p>
            <a:r>
              <a:rPr lang="en-US" sz="1000" dirty="0" smtClean="0">
                <a:solidFill>
                  <a:srgbClr val="595959"/>
                </a:solidFill>
              </a:rPr>
              <a:t>Columbus, Ohio</a:t>
            </a:r>
            <a:endParaRPr lang="en-US" sz="1000" dirty="0">
              <a:solidFill>
                <a:srgbClr val="595959"/>
              </a:solidFill>
            </a:endParaRPr>
          </a:p>
          <a:p>
            <a:endParaRPr lang="en-US" sz="800" dirty="0">
              <a:solidFill>
                <a:srgbClr val="595959"/>
              </a:solidFill>
            </a:endParaRPr>
          </a:p>
          <a:p>
            <a:r>
              <a:rPr lang="en-US" sz="1000" dirty="0" smtClean="0">
                <a:solidFill>
                  <a:srgbClr val="595959"/>
                </a:solidFill>
              </a:rPr>
              <a:t>May 5th 2013</a:t>
            </a:r>
            <a:endParaRPr lang="en-US" sz="1000" dirty="0">
              <a:solidFill>
                <a:srgbClr val="595959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66750" y="1512888"/>
            <a:ext cx="4854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sz="1400" b="1" dirty="0" smtClean="0"/>
              <a:t>Ming-Bang Shyu, Natarajan Janarthanan &amp; </a:t>
            </a:r>
            <a:r>
              <a:rPr lang="en-US" sz="1400" b="1" dirty="0"/>
              <a:t>Shuming </a:t>
            </a:r>
            <a:r>
              <a:rPr lang="en-US" sz="1400" b="1" dirty="0" smtClean="0"/>
              <a:t>Yan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299" y="405110"/>
            <a:ext cx="630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Traditional Macro Scopic Model Approach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124" y="1358562"/>
            <a:ext cx="7991475" cy="461665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 algn="ctr">
              <a:spcAft>
                <a:spcPts val="1200"/>
              </a:spcAft>
            </a:pPr>
            <a:r>
              <a:rPr lang="en-US" sz="2400" dirty="0" smtClean="0"/>
              <a:t>Social-Economic Data – Households and Employments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43325" y="1881485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3401" y="2400895"/>
            <a:ext cx="2879724" cy="461665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 algn="ctr">
              <a:spcAft>
                <a:spcPts val="1200"/>
              </a:spcAft>
            </a:pPr>
            <a:r>
              <a:rPr lang="en-US" sz="2400" dirty="0" smtClean="0"/>
              <a:t>Trip Generation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3401" y="3434060"/>
            <a:ext cx="2879724" cy="461665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 algn="ctr">
              <a:spcAft>
                <a:spcPts val="1200"/>
              </a:spcAft>
            </a:pPr>
            <a:r>
              <a:rPr lang="en-US" sz="2400" dirty="0" smtClean="0"/>
              <a:t>Trip Distribution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3401" y="4443710"/>
            <a:ext cx="2879724" cy="461665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 algn="ctr">
              <a:spcAft>
                <a:spcPts val="1200"/>
              </a:spcAft>
            </a:pPr>
            <a:r>
              <a:rPr lang="en-US" sz="2400" dirty="0" smtClean="0"/>
              <a:t>Mode split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73401" y="5462885"/>
            <a:ext cx="28797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 algn="ctr">
              <a:spcAft>
                <a:spcPts val="1200"/>
              </a:spcAft>
            </a:pPr>
            <a:r>
              <a:rPr lang="en-US" sz="2400" dirty="0" smtClean="0"/>
              <a:t>Trip Assignment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743325" y="2919710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743325" y="3943350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743325" y="4953000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249" y="169256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Model Resolution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977" y="723900"/>
            <a:ext cx="6760937" cy="1477328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b="1" u="sng" dirty="0" smtClean="0"/>
              <a:t>Macro </a:t>
            </a:r>
            <a:r>
              <a:rPr lang="en-US" b="1" u="sng" dirty="0" err="1" smtClean="0"/>
              <a:t>Scopic</a:t>
            </a:r>
            <a:r>
              <a:rPr lang="en-US" b="1" u="sng" dirty="0" smtClean="0"/>
              <a:t> Travel Demand Model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Static model; 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Instantaneous travel time methodology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Regional wide analysis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Output: Demand volumes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979" y="4702629"/>
            <a:ext cx="7399565" cy="1354217"/>
          </a:xfrm>
          <a:prstGeom prst="rect">
            <a:avLst/>
          </a:prstGeom>
          <a:ln w="2857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b="1" u="sng" dirty="0" smtClean="0"/>
              <a:t>Micro </a:t>
            </a:r>
            <a:r>
              <a:rPr lang="en-US" b="1" u="sng" dirty="0" err="1" smtClean="0"/>
              <a:t>Scopic</a:t>
            </a:r>
            <a:r>
              <a:rPr lang="en-US" b="1" u="sng" dirty="0" smtClean="0"/>
              <a:t> Simulation Model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Individual vehicle simulation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Intersection or corridor operation analysis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Output: Throughputs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035506" y="2322287"/>
            <a:ext cx="348342" cy="2235197"/>
          </a:xfrm>
          <a:prstGeom prst="downArrow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43075" y="2718786"/>
            <a:ext cx="7096125" cy="1477328"/>
          </a:xfrm>
          <a:prstGeom prst="rect">
            <a:avLst/>
          </a:prstGeom>
          <a:solidFill>
            <a:srgbClr val="D2E4D3"/>
          </a:solidFill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b="1" u="sng" dirty="0" err="1" smtClean="0"/>
              <a:t>Meso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Scopic</a:t>
            </a:r>
            <a:r>
              <a:rPr lang="en-US" b="1" u="sng" dirty="0" smtClean="0"/>
              <a:t> Dynamic Traffic Assignment (DTA) Model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Time dependent DTA model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Experienced travel time methodology 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Regional wide or corridor analysis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Output: Throughputs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751162" y="4283075"/>
            <a:ext cx="348342" cy="335652"/>
          </a:xfrm>
          <a:prstGeom prst="downArrow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751162" y="2303237"/>
            <a:ext cx="348342" cy="335652"/>
          </a:xfrm>
          <a:prstGeom prst="downArrow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299" y="405110"/>
            <a:ext cx="789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General Approaches for Model Validation/Calibration</a:t>
            </a:r>
          </a:p>
        </p:txBody>
      </p:sp>
      <p:graphicFrame>
        <p:nvGraphicFramePr>
          <p:cNvPr id="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182908"/>
              </p:ext>
            </p:extLst>
          </p:nvPr>
        </p:nvGraphicFramePr>
        <p:xfrm>
          <a:off x="654613" y="1112684"/>
          <a:ext cx="7834774" cy="5258672"/>
        </p:xfrm>
        <a:graphic>
          <a:graphicData uri="http://schemas.openxmlformats.org/drawingml/2006/table">
            <a:tbl>
              <a:tblPr/>
              <a:tblGrid>
                <a:gridCol w="1428984"/>
                <a:gridCol w="2853349"/>
                <a:gridCol w="3552441"/>
              </a:tblGrid>
              <a:tr h="1000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Macro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Scopic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Static Assignment Model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Scopic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DTA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45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Travel times / speeds /queues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measures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(VMT, VHT etc)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measures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(VMT, VHT etc)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Traveling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Traveling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6543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Calibration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Link/node properties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Link/node/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movement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properties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 penalties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Driver behavior properties (response time, follow up time, gap acceptance)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Intersection control properties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Demand adjustment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Demand adjustment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299" y="405110"/>
            <a:ext cx="643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Why We used the Meso Scopic DTA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9350" y="1029652"/>
            <a:ext cx="6537325" cy="3077766"/>
          </a:xfrm>
          <a:prstGeom prst="rect">
            <a:avLst/>
          </a:prstGeom>
          <a:ln w="28575">
            <a:solidFill>
              <a:srgbClr val="0F8040"/>
            </a:solidFill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Flow-Density-Speed relationship;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Car-following and lane changing theories;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Detailed network; 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Intersection delay taken into account;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System dynamic traffic profile;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Lane based simulation.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686175" y="4248150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1675" y="4810125"/>
            <a:ext cx="510540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realistic traffic operation and assignment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700" y="5876925"/>
            <a:ext cx="2352675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Better traffic forecast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05225" y="5292209"/>
            <a:ext cx="1533525" cy="46672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91000" y="885371"/>
            <a:ext cx="2229256" cy="943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Future Base Travel Demand Model  - </a:t>
            </a:r>
            <a:r>
              <a:rPr lang="en-US" dirty="0" smtClean="0">
                <a:solidFill>
                  <a:srgbClr val="FF0000"/>
                </a:solidFill>
              </a:rPr>
              <a:t>2030 PM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93464" y="1828784"/>
            <a:ext cx="812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61232" y="3386831"/>
            <a:ext cx="1828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Future Base Year DTA Model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>
            <a:off x="5275632" y="2819384"/>
            <a:ext cx="0" cy="5674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2"/>
            <a:endCxn id="26" idx="0"/>
          </p:cNvCxnSpPr>
          <p:nvPr/>
        </p:nvCxnSpPr>
        <p:spPr>
          <a:xfrm flipH="1">
            <a:off x="3542488" y="3920231"/>
            <a:ext cx="1733144" cy="671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70888" y="4591456"/>
            <a:ext cx="27432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Future DTA model with SR 167 Extension and the optimal toll rates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4888" y="147935"/>
            <a:ext cx="704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 smtClean="0"/>
              <a:t>Meso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Scopic</a:t>
            </a:r>
            <a:r>
              <a:rPr lang="en-US" sz="2400" b="1" dirty="0" smtClean="0"/>
              <a:t> DTA Model Development Process</a:t>
            </a:r>
          </a:p>
        </p:txBody>
      </p:sp>
      <p:cxnSp>
        <p:nvCxnSpPr>
          <p:cNvPr id="28" name="Straight Arrow Connector 27"/>
          <p:cNvCxnSpPr>
            <a:stCxn id="23" idx="2"/>
            <a:endCxn id="29" idx="0"/>
          </p:cNvCxnSpPr>
          <p:nvPr/>
        </p:nvCxnSpPr>
        <p:spPr>
          <a:xfrm>
            <a:off x="5275632" y="3920231"/>
            <a:ext cx="1733956" cy="74742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76088" y="4667656"/>
            <a:ext cx="2667000" cy="16764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Future DTA model with SR 167 Extension – test different toll rates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390525" y="1676400"/>
            <a:ext cx="2685035" cy="2895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 smtClean="0">
              <a:solidFill>
                <a:schemeClr val="tx1"/>
              </a:solidFill>
            </a:endParaRPr>
          </a:p>
          <a:p>
            <a:pPr algn="ctr"/>
            <a:endParaRPr lang="en-US" u="sng" dirty="0">
              <a:solidFill>
                <a:schemeClr val="tx1"/>
              </a:solidFill>
            </a:endParaRP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Data Collection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Intersection geometry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Traffic profile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Intersection controls</a:t>
            </a:r>
          </a:p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30" idx="4"/>
          </p:cNvCxnSpPr>
          <p:nvPr/>
        </p:nvCxnSpPr>
        <p:spPr>
          <a:xfrm>
            <a:off x="3075560" y="3124200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687168" y="1981200"/>
            <a:ext cx="3199588" cy="99060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 Area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915" y="161584"/>
            <a:ext cx="851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Meso Scopic DTA Model Development – SR 167 Subarea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547" y="623249"/>
            <a:ext cx="3152634" cy="830237"/>
          </a:xfrm>
          <a:prstGeom prst="rect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Macro </a:t>
            </a:r>
            <a:r>
              <a:rPr lang="en-US" dirty="0" err="1" smtClean="0"/>
              <a:t>Scopic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63319" y="1024720"/>
            <a:ext cx="3275463" cy="830238"/>
          </a:xfrm>
          <a:prstGeom prst="rect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Subarea </a:t>
            </a:r>
          </a:p>
          <a:p>
            <a:pPr algn="ctr"/>
            <a:r>
              <a:rPr lang="en-US" dirty="0" smtClean="0"/>
              <a:t>Macro </a:t>
            </a:r>
            <a:r>
              <a:rPr lang="en-US" dirty="0" err="1" smtClean="0"/>
              <a:t>Scopic</a:t>
            </a:r>
            <a:endParaRPr lang="en-US" dirty="0" smtClean="0"/>
          </a:p>
          <a:p>
            <a:pPr algn="ctr"/>
            <a:r>
              <a:rPr lang="en-US" dirty="0" smtClean="0"/>
              <a:t>Travel Demand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87" y="1583134"/>
            <a:ext cx="3764944" cy="414280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438" y="1990404"/>
            <a:ext cx="4867269" cy="33124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181100" y="4284820"/>
            <a:ext cx="350520" cy="271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6"/>
            <a:endCxn id="1028" idx="1"/>
          </p:cNvCxnSpPr>
          <p:nvPr/>
        </p:nvCxnSpPr>
        <p:spPr>
          <a:xfrm flipV="1">
            <a:off x="1531620" y="3646628"/>
            <a:ext cx="2590818" cy="774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399030">
            <a:off x="4515870" y="325865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I-5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 rot="21387135">
            <a:off x="5235111" y="2852106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SR 509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23532" y="3278936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I-705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273122" y="3668848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SR 161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 rot="1841981">
            <a:off x="5310467" y="348776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River Rd</a:t>
            </a:r>
            <a:endParaRPr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167" y="147935"/>
            <a:ext cx="840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Meso Scopic DTA Model Development – SR 167 Subarea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1164" y="638174"/>
            <a:ext cx="4223736" cy="571499"/>
          </a:xfrm>
          <a:prstGeom prst="rect">
            <a:avLst/>
          </a:prstGeom>
          <a:solidFill>
            <a:srgbClr val="0F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Subarea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Scopic</a:t>
            </a:r>
            <a:r>
              <a:rPr lang="en-US" dirty="0" smtClean="0"/>
              <a:t> DTA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1357313"/>
            <a:ext cx="7667625" cy="4772025"/>
          </a:xfrm>
          <a:prstGeom prst="rect">
            <a:avLst/>
          </a:prstGeom>
          <a:noFill/>
          <a:ln w="28575">
            <a:solidFill>
              <a:srgbClr val="0F804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1164" y="4434959"/>
            <a:ext cx="3745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u="sng" dirty="0" smtClean="0"/>
              <a:t>Network Refinements</a:t>
            </a:r>
          </a:p>
          <a:p>
            <a:r>
              <a:rPr lang="en-US" dirty="0" smtClean="0"/>
              <a:t>  realistic geometry coding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u="sng" dirty="0" smtClean="0"/>
              <a:t>58 Intersections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signal plans </a:t>
            </a:r>
            <a:r>
              <a:rPr lang="en-US" smtClean="0"/>
              <a:t>and stop </a:t>
            </a:r>
            <a:r>
              <a:rPr lang="en-US" dirty="0" smtClean="0"/>
              <a:t>controls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u="sng" dirty="0" smtClean="0"/>
              <a:t>Demand Loadings</a:t>
            </a:r>
          </a:p>
          <a:p>
            <a:r>
              <a:rPr lang="en-US" dirty="0" smtClean="0"/>
              <a:t>  11 modes; 24 time intervals each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900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 smtClean="0"/>
              <a:t>Meso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Scopic</a:t>
            </a:r>
            <a:r>
              <a:rPr lang="en-US" sz="2400" b="1" dirty="0" smtClean="0"/>
              <a:t> DTA Model Development – Network Refinement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0" y="1720310"/>
            <a:ext cx="2790826" cy="3310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658794">
            <a:off x="2403875" y="36231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09766">
            <a:off x="2010933" y="217533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 509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5447889">
            <a:off x="752992" y="303524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I-705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49" y="1419677"/>
            <a:ext cx="4526691" cy="5263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9830628">
            <a:off x="7951434" y="3577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182687">
            <a:off x="7234035" y="199664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 509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5447889">
            <a:off x="5777828" y="308130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I-705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1450" y="571500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Scopic</a:t>
            </a:r>
            <a:r>
              <a:rPr lang="en-US" dirty="0" smtClean="0"/>
              <a:t> DTA Model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600" y="136389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 </a:t>
            </a:r>
            <a:r>
              <a:rPr lang="en-US" dirty="0" err="1" smtClean="0"/>
              <a:t>Scopic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865" y="859071"/>
            <a:ext cx="519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Detailed geometry for every intersection / interchange were coded. 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3175000" y="2681169"/>
            <a:ext cx="78105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r="50238" b="19345"/>
          <a:stretch>
            <a:fillRect/>
          </a:stretch>
        </p:blipFill>
        <p:spPr bwMode="auto">
          <a:xfrm>
            <a:off x="5775917" y="5042762"/>
            <a:ext cx="2701272" cy="17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893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 smtClean="0"/>
              <a:t>Meso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Scopic</a:t>
            </a:r>
            <a:r>
              <a:rPr lang="en-US" sz="2400" b="1" dirty="0" smtClean="0"/>
              <a:t> DTA Model Development – Intersection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77" y="542415"/>
            <a:ext cx="845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In order to capture the intersection delay during the traffic assignment, 58 signalized and </a:t>
            </a:r>
            <a:r>
              <a:rPr lang="en-US" dirty="0" err="1" smtClean="0"/>
              <a:t>unsignalized</a:t>
            </a:r>
            <a:r>
              <a:rPr lang="en-US" dirty="0" smtClean="0"/>
              <a:t> intersections were coded in the subarea network.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r="50260" b="19401"/>
          <a:stretch>
            <a:fillRect/>
          </a:stretch>
        </p:blipFill>
        <p:spPr bwMode="auto">
          <a:xfrm>
            <a:off x="4777681" y="4837209"/>
            <a:ext cx="2701274" cy="17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r="50082" b="19623"/>
          <a:stretch>
            <a:fillRect/>
          </a:stretch>
        </p:blipFill>
        <p:spPr bwMode="auto">
          <a:xfrm>
            <a:off x="3766905" y="4606568"/>
            <a:ext cx="2701273" cy="173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380224" y="1435484"/>
            <a:ext cx="2819605" cy="3107094"/>
            <a:chOff x="3111500" y="3562290"/>
            <a:chExt cx="2819605" cy="310709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11500" y="3562290"/>
              <a:ext cx="2819400" cy="31070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3833049" y="389439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SR 161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738762">
              <a:off x="4690444" y="5027403"/>
              <a:ext cx="1240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Valley Ave</a:t>
              </a:r>
              <a:endParaRPr lang="en-US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902" y="1475203"/>
            <a:ext cx="2874272" cy="3067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07654" y="1105812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Scopic</a:t>
            </a:r>
            <a:r>
              <a:rPr lang="en-US" dirty="0" smtClean="0"/>
              <a:t> DTA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332" y="114941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 </a:t>
            </a:r>
            <a:r>
              <a:rPr lang="en-US" dirty="0" err="1" smtClean="0"/>
              <a:t>Scopic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486192" y="2356740"/>
            <a:ext cx="78105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243507" y="179661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 161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1395792">
            <a:off x="2147807" y="2103520"/>
            <a:ext cx="124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Valley Ave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859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 smtClean="0"/>
              <a:t>Meso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Scopic</a:t>
            </a:r>
            <a:r>
              <a:rPr lang="en-US" sz="2400" b="1" dirty="0" smtClean="0"/>
              <a:t> DTA Model Development – Demand Loading</a:t>
            </a:r>
          </a:p>
          <a:p>
            <a:pPr>
              <a:spcBef>
                <a:spcPct val="0"/>
              </a:spcBef>
            </a:pPr>
            <a:r>
              <a:rPr lang="en-US" sz="2400" b="1" dirty="0" smtClean="0"/>
              <a:t> Refinement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677" y="1039748"/>
            <a:ext cx="845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mtClean="0"/>
              <a:t>For traffic </a:t>
            </a:r>
            <a:r>
              <a:rPr lang="en-US" dirty="0" smtClean="0"/>
              <a:t>dynamic, existing traffic profile were considered.</a:t>
            </a:r>
          </a:p>
          <a:p>
            <a:pPr>
              <a:buFontTx/>
              <a:buChar char="-"/>
            </a:pPr>
            <a:r>
              <a:rPr lang="en-US" dirty="0" smtClean="0"/>
              <a:t>11 modes total and 24 15-min matrices for each mode were generated.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168400" y="1686079"/>
          <a:ext cx="68580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980837" y="2828109"/>
            <a:ext cx="591348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24475" y="2085975"/>
            <a:ext cx="333375" cy="1714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7850" y="1901309"/>
            <a:ext cx="2769541" cy="307777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Meso</a:t>
            </a:r>
            <a:r>
              <a:rPr lang="en-US" sz="1400" dirty="0" smtClean="0"/>
              <a:t> </a:t>
            </a:r>
            <a:r>
              <a:rPr lang="en-US" sz="1400" dirty="0" err="1" smtClean="0"/>
              <a:t>Scopic</a:t>
            </a:r>
            <a:r>
              <a:rPr lang="en-US" sz="1400" dirty="0" smtClean="0"/>
              <a:t> DTA model loading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74067" y="2513784"/>
            <a:ext cx="333376" cy="3143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07442" y="2329118"/>
            <a:ext cx="2343911" cy="30777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Static Macro model loading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4888" y="147935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 Background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28" y="633039"/>
            <a:ext cx="6441791" cy="405326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753214" y="3695700"/>
            <a:ext cx="4209572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smtClean="0"/>
              <a:t> Planning started over 40 year ago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smtClean="0"/>
              <a:t> EIS was completed in 2006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smtClean="0"/>
              <a:t> FHWA signed ROD in 2007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smtClean="0"/>
              <a:t> Fills a missing link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/>
              <a:t> </a:t>
            </a:r>
            <a:r>
              <a:rPr lang="en-US" b="1" dirty="0" smtClean="0"/>
              <a:t>Adds connection to Port of Tacoma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/>
              <a:t> </a:t>
            </a:r>
            <a:r>
              <a:rPr lang="en-US" b="1" dirty="0" smtClean="0"/>
              <a:t>Moves freight faster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58000" y="6508750"/>
            <a:ext cx="2133600" cy="365125"/>
          </a:xfrm>
        </p:spPr>
        <p:txBody>
          <a:bodyPr/>
          <a:lstStyle/>
          <a:p>
            <a:fld id="{D37494AB-4317-41E8-8979-C706A1FA0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9400"/>
            <a:ext cx="7772400" cy="697753"/>
          </a:xfrm>
        </p:spPr>
        <p:txBody>
          <a:bodyPr>
            <a:noAutofit/>
          </a:bodyPr>
          <a:lstStyle/>
          <a:p>
            <a:r>
              <a:rPr lang="en-US" dirty="0" smtClean="0"/>
              <a:t>Toll rate, </a:t>
            </a:r>
            <a:r>
              <a:rPr lang="en-US" dirty="0"/>
              <a:t>t</a:t>
            </a:r>
            <a:r>
              <a:rPr lang="en-US" dirty="0" smtClean="0"/>
              <a:t>raffic </a:t>
            </a:r>
            <a:r>
              <a:rPr lang="en-US" dirty="0"/>
              <a:t>and r</a:t>
            </a:r>
            <a:r>
              <a:rPr lang="en-US" dirty="0" smtClean="0"/>
              <a:t>evenue </a:t>
            </a:r>
            <a:r>
              <a:rPr lang="en-US" dirty="0"/>
              <a:t>r</a:t>
            </a:r>
            <a:r>
              <a:rPr lang="en-US" dirty="0" smtClean="0"/>
              <a:t>elationship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60500" y="1308098"/>
            <a:ext cx="6019800" cy="4792663"/>
          </a:xfrm>
          <a:prstGeom prst="rect">
            <a:avLst/>
          </a:prstGeo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4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535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Toll Rates Used in Model (AM Peak)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60" y="1471736"/>
            <a:ext cx="6991556" cy="4525963"/>
          </a:xfrm>
        </p:spPr>
      </p:pic>
      <p:sp>
        <p:nvSpPr>
          <p:cNvPr id="6" name="Rectangle 5"/>
          <p:cNvSpPr/>
          <p:nvPr/>
        </p:nvSpPr>
        <p:spPr>
          <a:xfrm>
            <a:off x="415925" y="671154"/>
            <a:ext cx="8547100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000" dirty="0" smtClean="0"/>
              <a:t>Auto toll rates in AM peak period 6:00 – 9:00 AM (in 2010 $)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32138" y="181677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0.50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0.50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836863" y="2214686"/>
            <a:ext cx="438150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4813" y="288357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632505" y="2595108"/>
            <a:ext cx="463694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07734" y="3186591"/>
            <a:ext cx="178814" cy="60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70179" y="3312150"/>
            <a:ext cx="163083" cy="59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32505" y="363206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14256" y="300954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1.15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4740856" y="4509235"/>
            <a:ext cx="545660" cy="237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59301" y="4866968"/>
            <a:ext cx="590045" cy="287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635945" y="5071435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286516" y="3704747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1.15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1.35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15925" y="1071265"/>
            <a:ext cx="8270875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dirty="0" smtClean="0"/>
              <a:t>Medium truck rates are 1.5 times of auto; Heavy truck rates are 2 times of auto.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6800" y="2116800"/>
            <a:ext cx="98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544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Toll Rates Used in Model  (PM Peak)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60" y="1471736"/>
            <a:ext cx="6991556" cy="4525963"/>
          </a:xfrm>
        </p:spPr>
      </p:pic>
      <p:sp>
        <p:nvSpPr>
          <p:cNvPr id="6" name="Rectangle 5"/>
          <p:cNvSpPr/>
          <p:nvPr/>
        </p:nvSpPr>
        <p:spPr>
          <a:xfrm>
            <a:off x="415925" y="671155"/>
            <a:ext cx="8547100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000" dirty="0" smtClean="0"/>
              <a:t>Auto toll rates in PM peak period 3:00 – 6:00 PM (in 2010 $)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32138" y="181677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1.00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1.00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836863" y="2214686"/>
            <a:ext cx="438150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4813" y="288357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0.55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0.55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632505" y="2595108"/>
            <a:ext cx="463694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07734" y="3186591"/>
            <a:ext cx="178814" cy="60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70179" y="3312150"/>
            <a:ext cx="163083" cy="59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32505" y="363206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1.50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1.10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14256" y="300954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4740856" y="4509235"/>
            <a:ext cx="545660" cy="237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59301" y="4866968"/>
            <a:ext cx="590045" cy="287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635945" y="5071435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1.50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1.90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286516" y="3704747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15925" y="1071265"/>
            <a:ext cx="8270875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dirty="0" smtClean="0"/>
              <a:t>Medium truck rates are 1.5 times of auto; Heavy truck rates are 2 times of auto.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0800" y="2145600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147935"/>
            <a:ext cx="874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Model Results – 2030 Volumes (AM Peak)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60" y="1214140"/>
            <a:ext cx="6991556" cy="4525963"/>
          </a:xfrm>
        </p:spPr>
      </p:pic>
      <p:sp>
        <p:nvSpPr>
          <p:cNvPr id="6" name="Rectangle 5"/>
          <p:cNvSpPr/>
          <p:nvPr/>
        </p:nvSpPr>
        <p:spPr>
          <a:xfrm>
            <a:off x="415925" y="671154"/>
            <a:ext cx="6537325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000" dirty="0" smtClean="0"/>
              <a:t>AM Peak Period 6:00 – 9:00 AM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14675" y="151894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610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880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819400" y="1916848"/>
            <a:ext cx="438150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57350" y="253494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630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2240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615042" y="2297270"/>
            <a:ext cx="463694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190271" y="2888753"/>
            <a:ext cx="178814" cy="60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52716" y="3014312"/>
            <a:ext cx="163083" cy="59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15042" y="333423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900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1190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396793" y="2711702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2860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2640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4723393" y="4211397"/>
            <a:ext cx="545660" cy="237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1838" y="4569130"/>
            <a:ext cx="590045" cy="287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618482" y="4773597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790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1410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269053" y="3406909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2230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4200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34400" y="1916848"/>
            <a:ext cx="87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1599" y="147935"/>
            <a:ext cx="618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Model Results – 2030 Volumes (PM Peak)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397" y="1214140"/>
            <a:ext cx="6991556" cy="4525963"/>
          </a:xfrm>
        </p:spPr>
      </p:pic>
      <p:sp>
        <p:nvSpPr>
          <p:cNvPr id="6" name="Rectangle 5"/>
          <p:cNvSpPr/>
          <p:nvPr/>
        </p:nvSpPr>
        <p:spPr>
          <a:xfrm>
            <a:off x="415925" y="671154"/>
            <a:ext cx="6537325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000" dirty="0" smtClean="0"/>
              <a:t>PM peak period 3:00 – 6:00 PM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91436" y="153584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1310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1030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796161" y="1933756"/>
            <a:ext cx="438150" cy="361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34111" y="260264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480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1710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591803" y="2314178"/>
            <a:ext cx="463694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167032" y="2905661"/>
            <a:ext cx="178814" cy="60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9477" y="3031220"/>
            <a:ext cx="163083" cy="59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591803" y="3351138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2270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3050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373554" y="2728610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1330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2090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4700154" y="4228305"/>
            <a:ext cx="545660" cy="237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18599" y="4586038"/>
            <a:ext cx="590045" cy="287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595243" y="4790505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2060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4780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245814" y="3423817"/>
          <a:ext cx="116205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5"/>
                <a:gridCol w="542925"/>
              </a:tblGrid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Macro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770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Meso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</a:rPr>
                        <a:t>1960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2800" y="1872000"/>
            <a:ext cx="93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412" y="405110"/>
            <a:ext cx="682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 Findings from Meso Scopic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906" y="1541326"/>
            <a:ext cx="6791325" cy="32162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1" indent="-406400" algn="just">
              <a:buFont typeface="Arial" pitchFamily="34" charset="0"/>
              <a:buChar char="•"/>
            </a:pPr>
            <a:r>
              <a:rPr lang="en-US" sz="2000" dirty="0" smtClean="0"/>
              <a:t>It was a valuable and informative exercise</a:t>
            </a:r>
          </a:p>
          <a:p>
            <a:pPr lvl="1" indent="-406400" algn="just">
              <a:buFont typeface="Arial" pitchFamily="34" charset="0"/>
              <a:buChar char="•"/>
            </a:pPr>
            <a:endParaRPr lang="en-US" sz="1100" dirty="0" smtClean="0"/>
          </a:p>
          <a:p>
            <a:pPr lvl="1" indent="-406400" algn="just">
              <a:buFont typeface="Arial" pitchFamily="34" charset="0"/>
              <a:buChar char="•"/>
            </a:pPr>
            <a:r>
              <a:rPr lang="en-US" sz="2000" dirty="0"/>
              <a:t>Higher extension usage </a:t>
            </a:r>
            <a:r>
              <a:rPr lang="en-US" sz="2000" dirty="0" smtClean="0"/>
              <a:t>when intersection delays are </a:t>
            </a:r>
            <a:r>
              <a:rPr lang="en-US" sz="2000" dirty="0"/>
              <a:t>considered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AM peak period volumes and revenue increase about 1/2 in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scopic</a:t>
            </a:r>
            <a:r>
              <a:rPr lang="en-US" dirty="0" smtClean="0"/>
              <a:t> model</a:t>
            </a:r>
          </a:p>
          <a:p>
            <a:pPr marL="922338" lvl="1" indent="-465138">
              <a:buFont typeface="Courier New" pitchFamily="49" charset="0"/>
              <a:buChar char="o"/>
            </a:pPr>
            <a:r>
              <a:rPr lang="en-US" dirty="0" smtClean="0"/>
              <a:t>PM peak period volumes and revenue increase about 2/3 in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 err="1" smtClean="0"/>
              <a:t>scopic</a:t>
            </a:r>
            <a:r>
              <a:rPr lang="en-US" dirty="0" smtClean="0"/>
              <a:t> model</a:t>
            </a:r>
          </a:p>
          <a:p>
            <a:pPr marL="922338" lvl="1" indent="-465138"/>
            <a:endParaRPr lang="en-US" sz="2000" dirty="0" smtClean="0"/>
          </a:p>
          <a:p>
            <a:pPr marL="465138" lvl="1" indent="-4651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A possible bottleneck was revealed: SR 167 extension to NB I-5 in AM peak period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findings: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Among </a:t>
            </a:r>
            <a:r>
              <a:rPr lang="en-US" dirty="0"/>
              <a:t>the six options studied, </a:t>
            </a:r>
            <a:r>
              <a:rPr lang="en-US" dirty="0" smtClean="0"/>
              <a:t>tolling </a:t>
            </a:r>
            <a:r>
              <a:rPr lang="en-US" dirty="0"/>
              <a:t>is expected to generate the revenue to pay for the on-going facility maintenance, operations and toll collection costs, but would generate only limited funding for </a:t>
            </a:r>
            <a:r>
              <a:rPr lang="en-US" dirty="0" smtClean="0"/>
              <a:t>construction.</a:t>
            </a:r>
          </a:p>
          <a:p>
            <a:pPr marL="0" lvl="0" indent="0">
              <a:buNone/>
            </a:pPr>
            <a:endParaRPr lang="en-US" sz="1100" dirty="0"/>
          </a:p>
          <a:p>
            <a:pPr lvl="0"/>
            <a:r>
              <a:rPr lang="en-US" dirty="0"/>
              <a:t>Tolling would help manage traffic demand and make a phased approach (or incremental project implementation) more viable from both </a:t>
            </a:r>
            <a:r>
              <a:rPr lang="en-US" dirty="0" smtClean="0"/>
              <a:t>a traffic operations </a:t>
            </a:r>
            <a:r>
              <a:rPr lang="en-US" dirty="0"/>
              <a:t>and financial standpoint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sz="1100" dirty="0" smtClean="0"/>
          </a:p>
          <a:p>
            <a:pPr lvl="0"/>
            <a:r>
              <a:rPr lang="en-US" dirty="0" smtClean="0"/>
              <a:t>Without </a:t>
            </a:r>
            <a:r>
              <a:rPr lang="en-US" dirty="0"/>
              <a:t>future improvements on I-5 to accommodate traffic growth, congestion on I-5 is expected to grow which in turn, would constrain SR 167 extension usage and negatively affect the toll revenue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76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5" y="1190625"/>
            <a:ext cx="2352675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Thank you!!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0550" y="2564458"/>
            <a:ext cx="267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Contact Information: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6424489"/>
              </p:ext>
            </p:extLst>
          </p:nvPr>
        </p:nvGraphicFramePr>
        <p:xfrm>
          <a:off x="590550" y="2933790"/>
          <a:ext cx="7734300" cy="1554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90725"/>
                <a:gridCol w="1790700"/>
                <a:gridCol w="1695450"/>
                <a:gridCol w="22574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Ming-Bang Shyu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Senior Traffic</a:t>
                      </a:r>
                      <a:r>
                        <a:rPr lang="en-US" sz="1400" b="0" baseline="0" dirty="0" smtClean="0"/>
                        <a:t> &amp; Toll Modeler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Urban Planning Office, WSDOT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hlinkClick r:id="rId3"/>
                        </a:rPr>
                        <a:t>shyumb@wsdot.wa.gov</a:t>
                      </a:r>
                      <a:endParaRPr lang="en-US" sz="1400" b="0" dirty="0" smtClean="0"/>
                    </a:p>
                    <a:p>
                      <a:pPr algn="ctr"/>
                      <a:r>
                        <a:rPr lang="en-US" sz="1400" b="0" dirty="0" smtClean="0"/>
                        <a:t>206-4641290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Shuming Yan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Deputy Director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Urban Planning Office, WSDOT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hlinkClick r:id="rId4"/>
                        </a:rPr>
                        <a:t>YanS@wsdot.wa.gov</a:t>
                      </a:r>
                      <a:endParaRPr lang="en-US" sz="1400" b="0" dirty="0" smtClean="0"/>
                    </a:p>
                    <a:p>
                      <a:pPr algn="ctr"/>
                      <a:r>
                        <a:rPr lang="en-US" sz="1400" b="0" dirty="0" smtClean="0"/>
                        <a:t>206-4641276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Natarajan Janarthanan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Modeling Manger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Urban Planning Office, WSDOT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hlinkClick r:id="rId5"/>
                        </a:rPr>
                        <a:t>JanartN@wsdot.wa.gov</a:t>
                      </a:r>
                      <a:endParaRPr lang="en-US" sz="1400" b="0" dirty="0" smtClean="0"/>
                    </a:p>
                    <a:p>
                      <a:pPr algn="ctr"/>
                      <a:r>
                        <a:rPr lang="en-US" sz="1400" b="0" dirty="0" smtClean="0"/>
                        <a:t>206-4641274</a:t>
                      </a:r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97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  <a:ea typeface="+mn-ea"/>
                <a:cs typeface="+mn-cs"/>
              </a:rPr>
              <a:t>The SR 167 Extension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00" y="1040732"/>
            <a:ext cx="7442200" cy="5287981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5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595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SR 167 Extension: Current Status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657225"/>
            <a:ext cx="8516938" cy="549275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SzPct val="150000"/>
              <a:buFont typeface="Wingdings" pitchFamily="1" charset="2"/>
              <a:buNone/>
              <a:defRPr/>
            </a:pPr>
            <a:r>
              <a:rPr lang="en-US" sz="2000" b="1" u="sng" dirty="0" smtClean="0"/>
              <a:t>What </a:t>
            </a:r>
            <a:r>
              <a:rPr lang="en-US" b="1" u="sng" dirty="0" smtClean="0"/>
              <a:t>w</a:t>
            </a:r>
            <a:r>
              <a:rPr lang="en-US" sz="2000" b="1" u="sng" dirty="0" smtClean="0"/>
              <a:t>e have accomplished so far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"/>
              <a:defRPr/>
            </a:pPr>
            <a:r>
              <a:rPr lang="en-US" sz="1800" dirty="0" smtClean="0"/>
              <a:t>Record of Decision on EIS granted</a:t>
            </a:r>
            <a:endParaRPr lang="en-US" sz="1800" b="1" dirty="0" smtClean="0"/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"/>
              <a:defRPr/>
            </a:pPr>
            <a:r>
              <a:rPr lang="en-US" sz="1800" dirty="0" smtClean="0"/>
              <a:t>Purchased 70% of needed right of way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"/>
              <a:defRPr/>
            </a:pPr>
            <a:r>
              <a:rPr lang="en-US" sz="1800" dirty="0" smtClean="0"/>
              <a:t>Tolling feasibility study completed</a:t>
            </a:r>
          </a:p>
          <a:p>
            <a:pPr marL="457200" indent="-457200">
              <a:spcBef>
                <a:spcPts val="600"/>
              </a:spcBef>
              <a:buSzPct val="150000"/>
              <a:buFont typeface="Wingdings" pitchFamily="1" charset="2"/>
              <a:buNone/>
              <a:defRPr/>
            </a:pPr>
            <a:endParaRPr lang="en-US" sz="2000" b="1" u="sng" dirty="0" smtClean="0"/>
          </a:p>
          <a:p>
            <a:pPr marL="457200" indent="-457200">
              <a:spcBef>
                <a:spcPts val="600"/>
              </a:spcBef>
              <a:buSzPct val="150000"/>
              <a:buFont typeface="Wingdings" pitchFamily="1" charset="2"/>
              <a:buNone/>
              <a:defRPr/>
            </a:pPr>
            <a:r>
              <a:rPr lang="en-US" sz="2000" b="1" u="sng" dirty="0" smtClean="0">
                <a:solidFill>
                  <a:srgbClr val="1E672F"/>
                </a:solidFill>
              </a:rPr>
              <a:t>Where we are now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"/>
              <a:defRPr/>
            </a:pPr>
            <a:r>
              <a:rPr lang="en-US" sz="1800" dirty="0" smtClean="0"/>
              <a:t>Comprehensive Tolling Study analyzing </a:t>
            </a:r>
          </a:p>
          <a:p>
            <a:pPr marL="457200" indent="7938">
              <a:spcBef>
                <a:spcPts val="600"/>
              </a:spcBef>
              <a:buClr>
                <a:srgbClr val="1E672F"/>
              </a:buClr>
              <a:buSzPct val="150000"/>
              <a:buFont typeface="Arial" charset="0"/>
              <a:buNone/>
              <a:defRPr/>
            </a:pPr>
            <a:r>
              <a:rPr lang="en-US" sz="1800" dirty="0" smtClean="0"/>
              <a:t>tolling options to close funding gap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"/>
              <a:defRPr/>
            </a:pPr>
            <a:r>
              <a:rPr lang="en-US" sz="1800" dirty="0" smtClean="0"/>
              <a:t>Identifying staging scenarios to decrease initial capital costs</a:t>
            </a:r>
          </a:p>
          <a:p>
            <a:pPr marL="457200" indent="-457200">
              <a:spcBef>
                <a:spcPts val="600"/>
              </a:spcBef>
              <a:buSzPct val="150000"/>
              <a:buFont typeface="Wingdings" pitchFamily="1" charset="2"/>
              <a:buNone/>
              <a:defRPr/>
            </a:pPr>
            <a:endParaRPr lang="en-US" sz="2000" b="1" u="sng" dirty="0" smtClean="0">
              <a:solidFill>
                <a:srgbClr val="1E672F"/>
              </a:solidFill>
            </a:endParaRPr>
          </a:p>
          <a:p>
            <a:pPr marL="457200" indent="-457200">
              <a:spcBef>
                <a:spcPts val="600"/>
              </a:spcBef>
              <a:buSzPct val="150000"/>
              <a:buFont typeface="Wingdings" pitchFamily="1" charset="2"/>
              <a:buNone/>
              <a:defRPr/>
            </a:pPr>
            <a:r>
              <a:rPr lang="en-US" sz="2000" b="1" u="sng" dirty="0" smtClean="0">
                <a:solidFill>
                  <a:srgbClr val="1E672F"/>
                </a:solidFill>
              </a:rPr>
              <a:t>What we need to complete the project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q"/>
              <a:defRPr/>
            </a:pPr>
            <a:r>
              <a:rPr lang="en-US" sz="1800" dirty="0" smtClean="0"/>
              <a:t>Funding for remaining right of way, design and construction ($1.5 B)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q"/>
              <a:defRPr/>
            </a:pPr>
            <a:r>
              <a:rPr lang="en-US" sz="1800" dirty="0" smtClean="0"/>
              <a:t>Purchase remaining 30% of right of way (100 parcels = $165 M)</a:t>
            </a:r>
          </a:p>
          <a:p>
            <a:pPr marL="457200" indent="-457200">
              <a:spcBef>
                <a:spcPts val="600"/>
              </a:spcBef>
              <a:buClr>
                <a:srgbClr val="1E672F"/>
              </a:buClr>
              <a:buSzPct val="150000"/>
              <a:buFont typeface="Wingdings" pitchFamily="1" charset="2"/>
              <a:buChar char="q"/>
              <a:defRPr/>
            </a:pPr>
            <a:r>
              <a:rPr lang="en-US" sz="1800" dirty="0" smtClean="0"/>
              <a:t>Complete design, acquire permits, build project</a:t>
            </a:r>
          </a:p>
          <a:p>
            <a:pPr marL="801688" lvl="1" indent="-336550">
              <a:spcBef>
                <a:spcPts val="600"/>
              </a:spcBef>
              <a:buClr>
                <a:srgbClr val="1E672F"/>
              </a:buClr>
              <a:buSzPct val="150000"/>
              <a:buFont typeface="Arial" charset="0"/>
              <a:buChar char="•"/>
              <a:defRPr/>
            </a:pPr>
            <a:r>
              <a:rPr lang="en-US" sz="1600" dirty="0" smtClean="0"/>
              <a:t>Staging the project to reduce up front capital costs is highly likely</a:t>
            </a:r>
          </a:p>
        </p:txBody>
      </p:sp>
      <p:pic>
        <p:nvPicPr>
          <p:cNvPr id="4101" name="Picture 4" descr="SR 167 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913" y="617538"/>
            <a:ext cx="30162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07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+mn-lt"/>
                <a:ea typeface="+mn-ea"/>
                <a:cs typeface="+mn-cs"/>
              </a:rPr>
              <a:t>Different Types of Tolling Studies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485900"/>
            <a:ext cx="6648450" cy="41322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u="sng" dirty="0" smtClean="0">
                <a:solidFill>
                  <a:srgbClr val="000099"/>
                </a:solidFill>
              </a:rPr>
              <a:t>Feasibility Study </a:t>
            </a:r>
            <a:r>
              <a:rPr lang="en-US" dirty="0" smtClean="0"/>
              <a:t>– Is there merit to toll the corridor and use the tolling revenue to help finance the project? </a:t>
            </a:r>
          </a:p>
          <a:p>
            <a:pPr>
              <a:spcBef>
                <a:spcPts val="12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Comprehensive Study</a:t>
            </a:r>
            <a:r>
              <a:rPr lang="en-US" dirty="0" smtClean="0">
                <a:solidFill>
                  <a:srgbClr val="000099"/>
                </a:solidFill>
              </a:rPr>
              <a:t> - </a:t>
            </a:r>
            <a:r>
              <a:rPr lang="en-US" dirty="0" smtClean="0"/>
              <a:t>How much revenue can be expected from tolling? What are the impacts? What does the public think about it? </a:t>
            </a:r>
          </a:p>
          <a:p>
            <a:pPr>
              <a:spcBef>
                <a:spcPts val="1200"/>
              </a:spcBef>
            </a:pPr>
            <a:r>
              <a:rPr lang="en-US" b="1" u="sng" dirty="0" smtClean="0">
                <a:solidFill>
                  <a:srgbClr val="000099"/>
                </a:solidFill>
              </a:rPr>
              <a:t>Investment Grade Study</a:t>
            </a:r>
            <a:r>
              <a:rPr lang="en-US" sz="1800" dirty="0" smtClean="0"/>
              <a:t> </a:t>
            </a:r>
            <a:r>
              <a:rPr lang="en-US" dirty="0" smtClean="0"/>
              <a:t>– What will the interest rate be? What is the debt payment plan? What are the risks and mitigations?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1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9619" y="465706"/>
            <a:ext cx="8305800" cy="7159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+mn-lt"/>
                <a:ea typeface="+mn-ea"/>
                <a:cs typeface="+mn-cs"/>
              </a:rPr>
              <a:t>Toll Study Process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24182" y="1185994"/>
            <a:ext cx="8114784" cy="4983220"/>
            <a:chOff x="350838" y="1149350"/>
            <a:chExt cx="8404225" cy="5160963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 rot="10800000">
              <a:off x="1704975" y="1377950"/>
              <a:ext cx="5683250" cy="46863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221" y="6519"/>
                  </a:moveTo>
                  <a:cubicBezTo>
                    <a:pt x="17610" y="3349"/>
                    <a:pt x="14355" y="1353"/>
                    <a:pt x="10800" y="1353"/>
                  </a:cubicBezTo>
                  <a:cubicBezTo>
                    <a:pt x="5582" y="1353"/>
                    <a:pt x="1353" y="5582"/>
                    <a:pt x="1353" y="10800"/>
                  </a:cubicBezTo>
                  <a:cubicBezTo>
                    <a:pt x="1353" y="16017"/>
                    <a:pt x="5582" y="20247"/>
                    <a:pt x="10800" y="20247"/>
                  </a:cubicBezTo>
                  <a:cubicBezTo>
                    <a:pt x="15021" y="20247"/>
                    <a:pt x="18730" y="17446"/>
                    <a:pt x="19886" y="13386"/>
                  </a:cubicBezTo>
                  <a:lnTo>
                    <a:pt x="21187" y="13756"/>
                  </a:lnTo>
                  <a:cubicBezTo>
                    <a:pt x="19866" y="18398"/>
                    <a:pt x="15625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4864" y="-1"/>
                    <a:pt x="18585" y="2282"/>
                    <a:pt x="20427" y="5906"/>
                  </a:cubicBezTo>
                  <a:lnTo>
                    <a:pt x="22834" y="4682"/>
                  </a:lnTo>
                  <a:lnTo>
                    <a:pt x="21354" y="9222"/>
                  </a:lnTo>
                  <a:lnTo>
                    <a:pt x="16814" y="7742"/>
                  </a:lnTo>
                  <a:lnTo>
                    <a:pt x="19221" y="65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50838" y="2709863"/>
              <a:ext cx="2870200" cy="1231900"/>
            </a:xfrm>
            <a:prstGeom prst="ellipse">
              <a:avLst/>
            </a:prstGeom>
            <a:solidFill>
              <a:srgbClr val="6082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Project Specifications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• Project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scope and cost</a:t>
              </a:r>
              <a:endParaRPr lang="en-US" sz="1200" b="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0" dirty="0">
                  <a:solidFill>
                    <a:schemeClr val="bg1"/>
                  </a:solidFill>
                </a:rPr>
                <a:t>•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Expenditure cash flow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748338" y="2873375"/>
              <a:ext cx="3006725" cy="1225550"/>
            </a:xfrm>
            <a:prstGeom prst="ellipse">
              <a:avLst/>
            </a:prstGeom>
            <a:solidFill>
              <a:srgbClr val="6082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Traffic Modeling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•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Maximize Revenue</a:t>
              </a:r>
            </a:p>
            <a:p>
              <a:pPr algn="ctr"/>
              <a:r>
                <a:rPr lang="en-US" sz="1200" b="0" dirty="0" smtClean="0">
                  <a:solidFill>
                    <a:schemeClr val="bg1"/>
                  </a:solidFill>
                </a:rPr>
                <a:t>• Minimize Diversion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014663" y="1149350"/>
              <a:ext cx="3046412" cy="1241425"/>
            </a:xfrm>
            <a:prstGeom prst="ellipse">
              <a:avLst/>
            </a:prstGeom>
            <a:solidFill>
              <a:srgbClr val="6082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Concept of Operations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200" b="0" dirty="0" smtClean="0">
                  <a:solidFill>
                    <a:schemeClr val="bg1"/>
                  </a:solidFill>
                </a:rPr>
                <a:t>• Toll rate structure</a:t>
              </a:r>
              <a:br>
                <a:rPr lang="en-US" sz="1200" b="0" dirty="0" smtClean="0">
                  <a:solidFill>
                    <a:schemeClr val="bg1"/>
                  </a:solidFill>
                </a:rPr>
              </a:br>
              <a:r>
                <a:rPr lang="en-US" sz="1200" b="0" dirty="0" smtClean="0">
                  <a:solidFill>
                    <a:schemeClr val="bg1"/>
                  </a:solidFill>
                </a:rPr>
                <a:t>• Cost to implement tolls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954588" y="4975225"/>
              <a:ext cx="2773362" cy="1335088"/>
            </a:xfrm>
            <a:prstGeom prst="ellipse">
              <a:avLst/>
            </a:prstGeom>
            <a:solidFill>
              <a:srgbClr val="6082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Revenue Modeling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•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Annual </a:t>
              </a:r>
              <a:r>
                <a:rPr lang="en-US" sz="1200" b="0" dirty="0">
                  <a:solidFill>
                    <a:schemeClr val="bg1"/>
                  </a:solidFill>
                </a:rPr>
                <a:t>gross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toll </a:t>
              </a:r>
              <a:r>
                <a:rPr lang="en-US" sz="1200" b="0" dirty="0">
                  <a:solidFill>
                    <a:schemeClr val="bg1"/>
                  </a:solidFill>
                </a:rPr>
                <a:t>revenue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stream</a:t>
              </a:r>
              <a:r>
                <a:rPr lang="en-US" sz="1200" b="0" dirty="0">
                  <a:solidFill>
                    <a:schemeClr val="bg1"/>
                  </a:solidFill>
                </a:rPr>
                <a:t/>
              </a:r>
              <a:br>
                <a:rPr lang="en-US" sz="1200" b="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•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O&amp;M costs paid by tolls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573213" y="4940300"/>
              <a:ext cx="2773362" cy="1335088"/>
            </a:xfrm>
            <a:prstGeom prst="ellipse">
              <a:avLst/>
            </a:prstGeom>
            <a:solidFill>
              <a:srgbClr val="6082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Financial Modeling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200" b="0" dirty="0">
                  <a:solidFill>
                    <a:schemeClr val="bg1"/>
                  </a:solidFill>
                </a:rPr>
                <a:t>• </a:t>
              </a:r>
              <a:r>
                <a:rPr lang="en-US" sz="1200" b="0" dirty="0" smtClean="0">
                  <a:solidFill>
                    <a:schemeClr val="bg1"/>
                  </a:solidFill>
                </a:rPr>
                <a:t>Toll funding contribution to project</a:t>
              </a:r>
              <a:br>
                <a:rPr lang="en-US" sz="1200" b="0" dirty="0" smtClean="0">
                  <a:solidFill>
                    <a:schemeClr val="bg1"/>
                  </a:solidFill>
                </a:rPr>
              </a:br>
              <a:r>
                <a:rPr lang="en-US" sz="1200" b="0" dirty="0" smtClean="0">
                  <a:solidFill>
                    <a:schemeClr val="bg1"/>
                  </a:solidFill>
                </a:rPr>
                <a:t>• Matches timing of sources and uses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516313" y="3213100"/>
              <a:ext cx="2082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0" dirty="0">
                  <a:solidFill>
                    <a:schemeClr val="tx1"/>
                  </a:solidFill>
                </a:rPr>
                <a:t>Iterative</a:t>
              </a:r>
              <a:br>
                <a:rPr lang="en-US" sz="2200" b="0" dirty="0">
                  <a:solidFill>
                    <a:schemeClr val="tx1"/>
                  </a:solidFill>
                </a:rPr>
              </a:br>
              <a:r>
                <a:rPr lang="en-US" sz="2200" b="0" dirty="0">
                  <a:solidFill>
                    <a:schemeClr val="tx1"/>
                  </a:solidFill>
                </a:rPr>
                <a:t>Process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0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299" y="405110"/>
            <a:ext cx="557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SR 167 Comprehensive Tolling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280" y="1407885"/>
            <a:ext cx="7485531" cy="333937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</a:t>
            </a:r>
            <a:r>
              <a:rPr lang="en-US" sz="2400" b="1" dirty="0" smtClean="0"/>
              <a:t>nalysis assumptions:</a:t>
            </a:r>
          </a:p>
          <a:p>
            <a:pPr marL="465138" indent="-465138">
              <a:spcAft>
                <a:spcPts val="1200"/>
              </a:spcAft>
              <a:buFont typeface="Arial" pitchFamily="34" charset="0"/>
              <a:buChar char="•"/>
            </a:pPr>
            <a:endParaRPr lang="en-US" sz="500" dirty="0" smtClean="0"/>
          </a:p>
          <a:p>
            <a:pPr marL="465138" indent="-465138"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2000" dirty="0"/>
              <a:t>Toll rates are set </a:t>
            </a:r>
            <a:r>
              <a:rPr lang="en-US" sz="2000" dirty="0" smtClean="0"/>
              <a:t>for maximum revenue </a:t>
            </a:r>
            <a:r>
              <a:rPr lang="en-US" sz="2000" dirty="0"/>
              <a:t>generation</a:t>
            </a:r>
          </a:p>
          <a:p>
            <a:pPr marL="465138" indent="-465138"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vehicles except transit pay tolls</a:t>
            </a:r>
          </a:p>
          <a:p>
            <a:pPr marL="465138" indent="-465138"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2000" dirty="0"/>
              <a:t>Toll rates vary by time of day based on </a:t>
            </a:r>
            <a:r>
              <a:rPr lang="en-US" sz="2000" dirty="0" smtClean="0"/>
              <a:t>congestion levels</a:t>
            </a:r>
            <a:endParaRPr lang="en-US" sz="2000" dirty="0"/>
          </a:p>
          <a:p>
            <a:pPr marL="465138" indent="-465138"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2000" dirty="0"/>
              <a:t>Trucks pay higher tolls</a:t>
            </a:r>
          </a:p>
          <a:p>
            <a:pPr marL="465138" indent="-465138">
              <a:spcAft>
                <a:spcPts val="1200"/>
              </a:spcAft>
              <a:buSzPct val="150000"/>
              <a:buFont typeface="Arial" pitchFamily="34" charset="0"/>
              <a:buChar char="•"/>
            </a:pPr>
            <a:r>
              <a:rPr lang="en-US" sz="2000" dirty="0" smtClean="0"/>
              <a:t>Toll financial capacity analysis was based on current market conditions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  <a:ea typeface="+mn-ea"/>
                <a:cs typeface="+mn-cs"/>
              </a:rPr>
              <a:t>Phase 1 Conceptual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" y="1244601"/>
            <a:ext cx="7468073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61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4888" y="147935"/>
            <a:ext cx="396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Potential Trips Diversions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437" y="795635"/>
            <a:ext cx="8105899" cy="51003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58000" y="6508750"/>
            <a:ext cx="2133600" cy="365125"/>
          </a:xfrm>
        </p:spPr>
        <p:txBody>
          <a:bodyPr/>
          <a:lstStyle/>
          <a:p>
            <a:fld id="{D37494AB-4317-41E8-8979-C706A1FA02E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1850233" y="3652838"/>
            <a:ext cx="2631280" cy="1538288"/>
            <a:chOff x="1850233" y="3652838"/>
            <a:chExt cx="2631280" cy="1538288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3381375" y="4724400"/>
              <a:ext cx="1100138" cy="466726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207669" y="4755356"/>
              <a:ext cx="273844" cy="121446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005264" y="4500562"/>
              <a:ext cx="221457" cy="269081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64769" y="4424363"/>
              <a:ext cx="147639" cy="83343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3471863" y="4071938"/>
              <a:ext cx="414342" cy="364332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3271836" y="4071938"/>
              <a:ext cx="219075" cy="7143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3136107" y="3921918"/>
              <a:ext cx="154781" cy="159545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95615" y="3824289"/>
              <a:ext cx="154782" cy="109540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12269" y="4343400"/>
              <a:ext cx="476249" cy="385762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1947863" y="3757613"/>
              <a:ext cx="981077" cy="597701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850233" y="3652838"/>
              <a:ext cx="109539" cy="114299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6076950" y="4104262"/>
            <a:ext cx="2260555" cy="646331"/>
            <a:chOff x="6076950" y="4104262"/>
            <a:chExt cx="2260555" cy="646331"/>
          </a:xfrm>
        </p:grpSpPr>
        <p:sp>
          <p:nvSpPr>
            <p:cNvPr id="82" name="TextBox 81"/>
            <p:cNvSpPr txBox="1"/>
            <p:nvPr/>
          </p:nvSpPr>
          <p:spPr>
            <a:xfrm>
              <a:off x="6076950" y="4104262"/>
              <a:ext cx="226055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/>
                <a:t>Legend</a:t>
              </a:r>
            </a:p>
            <a:p>
              <a:r>
                <a:rPr lang="en-US" sz="1200" dirty="0" smtClean="0"/>
                <a:t>        SR 167 Extension </a:t>
              </a:r>
            </a:p>
            <a:p>
              <a:r>
                <a:rPr lang="en-US" sz="1200" dirty="0" smtClean="0"/>
                <a:t>        Potential Diversion Route</a:t>
              </a:r>
              <a:endParaRPr lang="en-US" sz="12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>
              <a:off x="6149979" y="4426741"/>
              <a:ext cx="31432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149979" y="4604541"/>
              <a:ext cx="314321" cy="0"/>
            </a:xfrm>
            <a:prstGeom prst="line">
              <a:avLst/>
            </a:prstGeom>
            <a:ln w="571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5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DOT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26888</TotalTime>
  <Words>1363</Words>
  <Application>Microsoft Office PowerPoint</Application>
  <PresentationFormat>On-screen Show (4:3)</PresentationFormat>
  <Paragraphs>365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WSDOT New</vt:lpstr>
      <vt:lpstr>Slide 1</vt:lpstr>
      <vt:lpstr>Slide 2</vt:lpstr>
      <vt:lpstr>The SR 167 Extension</vt:lpstr>
      <vt:lpstr>SR 167 Extension: Current Status</vt:lpstr>
      <vt:lpstr>Different Types of Tolling Studies</vt:lpstr>
      <vt:lpstr>Toll Study Process</vt:lpstr>
      <vt:lpstr>Slide 7</vt:lpstr>
      <vt:lpstr>Phase 1 Conceptual Scope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Toll rate, traffic and revenue relationship</vt:lpstr>
      <vt:lpstr>Slide 21</vt:lpstr>
      <vt:lpstr>Slide 22</vt:lpstr>
      <vt:lpstr>Slide 23</vt:lpstr>
      <vt:lpstr>Slide 24</vt:lpstr>
      <vt:lpstr>Slide 25</vt:lpstr>
      <vt:lpstr>Study findings: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Connie Rus</dc:creator>
  <cp:lastModifiedBy>Ming-Bang Shyu</cp:lastModifiedBy>
  <cp:revision>606</cp:revision>
  <cp:lastPrinted>2012-03-07T21:56:11Z</cp:lastPrinted>
  <dcterms:created xsi:type="dcterms:W3CDTF">2010-06-16T21:02:47Z</dcterms:created>
  <dcterms:modified xsi:type="dcterms:W3CDTF">2013-05-03T00:13:27Z</dcterms:modified>
</cp:coreProperties>
</file>