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0"/>
  </p:notes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1" r:id="rId18"/>
    <p:sldId id="272" r:id="rId19"/>
    <p:sldId id="273" r:id="rId20"/>
    <p:sldId id="292" r:id="rId21"/>
    <p:sldId id="274" r:id="rId22"/>
    <p:sldId id="296" r:id="rId23"/>
    <p:sldId id="293" r:id="rId24"/>
    <p:sldId id="297" r:id="rId25"/>
    <p:sldId id="290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3" r:id="rId34"/>
    <p:sldId id="284" r:id="rId35"/>
    <p:sldId id="285" r:id="rId36"/>
    <p:sldId id="286" r:id="rId37"/>
    <p:sldId id="287" r:id="rId38"/>
    <p:sldId id="288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3"/>
            <a:ext cx="3749402" cy="995517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</a:p>
        </p:txBody>
      </p:sp>
      <p:pic>
        <p:nvPicPr>
          <p:cNvPr id="13" name="Picture 12" descr="traffic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2284" y="2306836"/>
            <a:ext cx="4444682" cy="2966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9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9" name="Picture 8" descr="CS_Logo_2955U_No_T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535909" y="2169951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9830" y="2262433"/>
            <a:ext cx="999241" cy="139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49830" y="2005553"/>
            <a:ext cx="999241" cy="25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1674674"/>
            <a:ext cx="8229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Please select a Custom</a:t>
            </a:r>
            <a:r>
              <a:rPr lang="en-US" sz="3600" baseline="0" dirty="0" smtClean="0"/>
              <a:t> CS Theme </a:t>
            </a:r>
            <a:br>
              <a:rPr lang="en-US" sz="3600" baseline="0" dirty="0" smtClean="0"/>
            </a:br>
            <a:r>
              <a:rPr lang="en-US" sz="3600" baseline="0" dirty="0" smtClean="0"/>
              <a:t>from the Design Tab . . .</a:t>
            </a:r>
          </a:p>
          <a:p>
            <a:pPr algn="ctr"/>
            <a:r>
              <a:rPr lang="en-US" sz="3600" baseline="0" dirty="0" smtClean="0"/>
              <a:t>then Delete this Slide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rgo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7254">
            <a:off x="5571172" y="3446333"/>
            <a:ext cx="3147333" cy="211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truck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6149">
            <a:off x="5545327" y="1778405"/>
            <a:ext cx="2911092" cy="195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uck2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1158" y="2661769"/>
            <a:ext cx="3391194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13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3" name="Picture 12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rai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9946">
            <a:off x="5480243" y="2081397"/>
            <a:ext cx="3124471" cy="2072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train3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372" y="3565863"/>
            <a:ext cx="3383573" cy="226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pic>
        <p:nvPicPr>
          <p:cNvPr id="19" name="Picture 18" descr="train2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9652">
            <a:off x="4322120" y="2681709"/>
            <a:ext cx="2270957" cy="1912786"/>
          </a:xfrm>
          <a:prstGeom prst="rect">
            <a:avLst/>
          </a:prstGeom>
          <a:solidFill>
            <a:schemeClr val="accent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ign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7478" y="1866034"/>
            <a:ext cx="2880610" cy="2034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mirror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5839">
            <a:off x="4382600" y="3820096"/>
            <a:ext cx="2802365" cy="182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road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1566">
            <a:off x="6369832" y="2475228"/>
            <a:ext cx="2179509" cy="3254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Group 1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152400"/>
            <a:ext cx="7964424" cy="981456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400" b="1" kern="1200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1219200"/>
            <a:ext cx="7964424" cy="417576"/>
          </a:xfrm>
        </p:spPr>
        <p:txBody>
          <a:bodyPr>
            <a:no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714498" y="6228559"/>
            <a:ext cx="340465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effectLst/>
              </a:rPr>
              <a:t>Transportation leadership you can trust.</a:t>
            </a:r>
          </a:p>
        </p:txBody>
      </p:sp>
      <p:pic>
        <p:nvPicPr>
          <p:cNvPr id="14" name="Picture 13" descr="CS_Logo_2955U_No_T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/>
        </p:spPr>
      </p:pic>
      <p:sp>
        <p:nvSpPr>
          <p:cNvPr id="2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99039" y="2433484"/>
            <a:ext cx="3389312" cy="995516"/>
          </a:xfrm>
        </p:spPr>
        <p:txBody>
          <a:bodyPr/>
          <a:lstStyle>
            <a:lvl1pPr marL="0" indent="0" algn="l">
              <a:spcBef>
                <a:spcPct val="50000"/>
              </a:spcBef>
              <a:buFontTx/>
              <a:buNone/>
              <a:defRPr sz="2000"/>
            </a:lvl1pPr>
          </a:lstStyle>
          <a:p>
            <a:pPr algn="l"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Client Name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l">
              <a:spcBef>
                <a:spcPct val="50000"/>
              </a:spcBef>
            </a:pPr>
            <a:endParaRPr lang="en-US" sz="1200" i="1" dirty="0" smtClean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909" y="2169951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to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632" y="3517488"/>
            <a:ext cx="34037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</a:rPr>
              <a:t>presented by</a:t>
            </a:r>
            <a:r>
              <a:rPr lang="en-US" sz="1100" i="1" dirty="0" smtClean="0">
                <a:solidFill>
                  <a:schemeClr val="tx2"/>
                </a:solidFill>
              </a:rPr>
              <a:t/>
            </a:r>
            <a:br>
              <a:rPr lang="en-US" sz="1100" i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Cambridge Systematics, Inc.</a:t>
            </a:r>
            <a:endParaRPr lang="en-US" sz="2000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5136971"/>
            <a:ext cx="3351213" cy="34607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84632" y="4075991"/>
            <a:ext cx="3763809" cy="1060980"/>
          </a:xfr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3200400"/>
          </a:xfrm>
          <a:prstGeom prst="rect">
            <a:avLst/>
          </a:prstGeom>
          <a:gradFill flip="none" rotWithShape="1">
            <a:gsLst>
              <a:gs pos="0">
                <a:srgbClr val="00549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100000" scaled="0"/>
            <a:tileRect/>
          </a:gradFill>
          <a:ln w="12700"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extrusionH="76200" contourW="12700">
            <a:bevelT w="139700" h="139700"/>
            <a:extrusionClr>
              <a:schemeClr val="tx1"/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6938"/>
            <a:ext cx="8229600" cy="124009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0" y="0"/>
            <a:ext cx="9144000" cy="1219200"/>
            <a:chOff x="0" y="0"/>
            <a:chExt cx="9144000" cy="1219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549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100000" scaled="0"/>
              <a:tileRect/>
            </a:gra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extrusionH="76200" contourW="12700">
              <a:bevelT w="139700" h="139700"/>
              <a:extrusionClr>
                <a:schemeClr val="tx1"/>
              </a:extrusionClr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US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 rot="10800000">
              <a:off x="149923" y="165996"/>
              <a:ext cx="746491" cy="730124"/>
            </a:xfrm>
            <a:custGeom>
              <a:avLst/>
              <a:gdLst>
                <a:gd name="connsiteX0" fmla="*/ 8112 w 10179"/>
                <a:gd name="connsiteY0" fmla="*/ 10235 h 12248"/>
                <a:gd name="connsiteX1" fmla="*/ 2832 w 10179"/>
                <a:gd name="connsiteY1" fmla="*/ 11946 h 12248"/>
                <a:gd name="connsiteX2" fmla="*/ 9719 w 10179"/>
                <a:gd name="connsiteY2" fmla="*/ 11711 h 12248"/>
                <a:gd name="connsiteX3" fmla="*/ 10000 w 10179"/>
                <a:gd name="connsiteY3" fmla="*/ 2248 h 12248"/>
                <a:gd name="connsiteX4" fmla="*/ 8112 w 10179"/>
                <a:gd name="connsiteY4" fmla="*/ 10235 h 12248"/>
                <a:gd name="connsiteX0" fmla="*/ 10944 w 13011"/>
                <a:gd name="connsiteY0" fmla="*/ 10235 h 12449"/>
                <a:gd name="connsiteX1" fmla="*/ 2832 w 13011"/>
                <a:gd name="connsiteY1" fmla="*/ 12248 h 12449"/>
                <a:gd name="connsiteX2" fmla="*/ 12551 w 13011"/>
                <a:gd name="connsiteY2" fmla="*/ 11711 h 12449"/>
                <a:gd name="connsiteX3" fmla="*/ 12832 w 13011"/>
                <a:gd name="connsiteY3" fmla="*/ 2248 h 12449"/>
                <a:gd name="connsiteX4" fmla="*/ 10944 w 13011"/>
                <a:gd name="connsiteY4" fmla="*/ 10235 h 12449"/>
                <a:gd name="connsiteX0" fmla="*/ 13776 w 15915"/>
                <a:gd name="connsiteY0" fmla="*/ 10235 h 12650"/>
                <a:gd name="connsiteX1" fmla="*/ 2832 w 15915"/>
                <a:gd name="connsiteY1" fmla="*/ 12449 h 12650"/>
                <a:gd name="connsiteX2" fmla="*/ 15383 w 15915"/>
                <a:gd name="connsiteY2" fmla="*/ 11711 h 12650"/>
                <a:gd name="connsiteX3" fmla="*/ 15664 w 15915"/>
                <a:gd name="connsiteY3" fmla="*/ 2248 h 12650"/>
                <a:gd name="connsiteX4" fmla="*/ 13776 w 15915"/>
                <a:gd name="connsiteY4" fmla="*/ 10235 h 12650"/>
                <a:gd name="connsiteX0" fmla="*/ 13776 w 15915"/>
                <a:gd name="connsiteY0" fmla="*/ 10235 h 12248"/>
                <a:gd name="connsiteX1" fmla="*/ 2832 w 15915"/>
                <a:gd name="connsiteY1" fmla="*/ 11544 h 12248"/>
                <a:gd name="connsiteX2" fmla="*/ 15383 w 15915"/>
                <a:gd name="connsiteY2" fmla="*/ 11711 h 12248"/>
                <a:gd name="connsiteX3" fmla="*/ 15664 w 15915"/>
                <a:gd name="connsiteY3" fmla="*/ 2248 h 12248"/>
                <a:gd name="connsiteX4" fmla="*/ 13776 w 15915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248"/>
                <a:gd name="connsiteX1" fmla="*/ 2832 w 12897"/>
                <a:gd name="connsiteY1" fmla="*/ 11919 h 12248"/>
                <a:gd name="connsiteX2" fmla="*/ 12437 w 12897"/>
                <a:gd name="connsiteY2" fmla="*/ 11711 h 12248"/>
                <a:gd name="connsiteX3" fmla="*/ 12718 w 12897"/>
                <a:gd name="connsiteY3" fmla="*/ 2248 h 12248"/>
                <a:gd name="connsiteX4" fmla="*/ 10830 w 12897"/>
                <a:gd name="connsiteY4" fmla="*/ 10235 h 12248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437 w 12897"/>
                <a:gd name="connsiteY2" fmla="*/ 11711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10235 h 12120"/>
                <a:gd name="connsiteX1" fmla="*/ 2832 w 12897"/>
                <a:gd name="connsiteY1" fmla="*/ 11919 h 12120"/>
                <a:gd name="connsiteX2" fmla="*/ 12897 w 12897"/>
                <a:gd name="connsiteY2" fmla="*/ 11919 h 12120"/>
                <a:gd name="connsiteX3" fmla="*/ 12718 w 12897"/>
                <a:gd name="connsiteY3" fmla="*/ 2248 h 12120"/>
                <a:gd name="connsiteX4" fmla="*/ 10830 w 12897"/>
                <a:gd name="connsiteY4" fmla="*/ 10235 h 12120"/>
                <a:gd name="connsiteX0" fmla="*/ 10830 w 12897"/>
                <a:gd name="connsiteY0" fmla="*/ 7987 h 9872"/>
                <a:gd name="connsiteX1" fmla="*/ 2832 w 12897"/>
                <a:gd name="connsiteY1" fmla="*/ 9671 h 9872"/>
                <a:gd name="connsiteX2" fmla="*/ 12897 w 12897"/>
                <a:gd name="connsiteY2" fmla="*/ 9671 h 9872"/>
                <a:gd name="connsiteX3" fmla="*/ 12718 w 12897"/>
                <a:gd name="connsiteY3" fmla="*/ 0 h 9872"/>
                <a:gd name="connsiteX4" fmla="*/ 10830 w 12897"/>
                <a:gd name="connsiteY4" fmla="*/ 7987 h 9872"/>
                <a:gd name="connsiteX0" fmla="*/ 6201 w 7804"/>
                <a:gd name="connsiteY0" fmla="*/ 8091 h 10000"/>
                <a:gd name="connsiteX1" fmla="*/ 0 w 7804"/>
                <a:gd name="connsiteY1" fmla="*/ 9796 h 10000"/>
                <a:gd name="connsiteX2" fmla="*/ 7804 w 7804"/>
                <a:gd name="connsiteY2" fmla="*/ 9796 h 10000"/>
                <a:gd name="connsiteX3" fmla="*/ 7665 w 7804"/>
                <a:gd name="connsiteY3" fmla="*/ 0 h 10000"/>
                <a:gd name="connsiteX4" fmla="*/ 6201 w 7804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6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10000"/>
                <a:gd name="connsiteX1" fmla="*/ 0 w 10000"/>
                <a:gd name="connsiteY1" fmla="*/ 9796 h 10000"/>
                <a:gd name="connsiteX2" fmla="*/ 10000 w 10000"/>
                <a:gd name="connsiteY2" fmla="*/ 9797 h 10000"/>
                <a:gd name="connsiteX3" fmla="*/ 9822 w 10000"/>
                <a:gd name="connsiteY3" fmla="*/ 0 h 10000"/>
                <a:gd name="connsiteX4" fmla="*/ 7946 w 10000"/>
                <a:gd name="connsiteY4" fmla="*/ 8091 h 10000"/>
                <a:gd name="connsiteX0" fmla="*/ 7946 w 10000"/>
                <a:gd name="connsiteY0" fmla="*/ 8091 h 9797"/>
                <a:gd name="connsiteX1" fmla="*/ 0 w 10000"/>
                <a:gd name="connsiteY1" fmla="*/ 9796 h 9797"/>
                <a:gd name="connsiteX2" fmla="*/ 10000 w 10000"/>
                <a:gd name="connsiteY2" fmla="*/ 9797 h 9797"/>
                <a:gd name="connsiteX3" fmla="*/ 9822 w 10000"/>
                <a:gd name="connsiteY3" fmla="*/ 0 h 9797"/>
                <a:gd name="connsiteX4" fmla="*/ 7946 w 10000"/>
                <a:gd name="connsiteY4" fmla="*/ 8091 h 9797"/>
                <a:gd name="connsiteX0" fmla="*/ 7946 w 10000"/>
                <a:gd name="connsiteY0" fmla="*/ 8259 h 10000"/>
                <a:gd name="connsiteX1" fmla="*/ 0 w 10000"/>
                <a:gd name="connsiteY1" fmla="*/ 9999 h 10000"/>
                <a:gd name="connsiteX2" fmla="*/ 10000 w 10000"/>
                <a:gd name="connsiteY2" fmla="*/ 10000 h 10000"/>
                <a:gd name="connsiteX3" fmla="*/ 9822 w 10000"/>
                <a:gd name="connsiteY3" fmla="*/ 0 h 10000"/>
                <a:gd name="connsiteX4" fmla="*/ 7946 w 10000"/>
                <a:gd name="connsiteY4" fmla="*/ 8259 h 10000"/>
                <a:gd name="connsiteX0" fmla="*/ 7946 w 10035"/>
                <a:gd name="connsiteY0" fmla="*/ 8259 h 10000"/>
                <a:gd name="connsiteX1" fmla="*/ 0 w 10035"/>
                <a:gd name="connsiteY1" fmla="*/ 9999 h 10000"/>
                <a:gd name="connsiteX2" fmla="*/ 10000 w 10035"/>
                <a:gd name="connsiteY2" fmla="*/ 10000 h 10000"/>
                <a:gd name="connsiteX3" fmla="*/ 10000 w 10035"/>
                <a:gd name="connsiteY3" fmla="*/ 0 h 10000"/>
                <a:gd name="connsiteX4" fmla="*/ 7946 w 10035"/>
                <a:gd name="connsiteY4" fmla="*/ 825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5" h="10000">
                  <a:moveTo>
                    <a:pt x="7946" y="8259"/>
                  </a:moveTo>
                  <a:cubicBezTo>
                    <a:pt x="6279" y="9925"/>
                    <a:pt x="3433" y="9728"/>
                    <a:pt x="0" y="9999"/>
                  </a:cubicBezTo>
                  <a:lnTo>
                    <a:pt x="10000" y="10000"/>
                  </a:lnTo>
                  <a:cubicBezTo>
                    <a:pt x="9962" y="6821"/>
                    <a:pt x="10035" y="2558"/>
                    <a:pt x="10000" y="0"/>
                  </a:cubicBezTo>
                  <a:cubicBezTo>
                    <a:pt x="9685" y="3196"/>
                    <a:pt x="9613" y="6593"/>
                    <a:pt x="7946" y="825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9EFF">
                    <a:alpha val="22000"/>
                  </a:srgbClr>
                </a:gs>
                <a:gs pos="15000">
                  <a:srgbClr val="7DC4FF">
                    <a:alpha val="23000"/>
                  </a:srgb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S_Logo_2955U_No_T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52689"/>
            <a:ext cx="1212114" cy="29483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8000">
              <a:schemeClr val="bg2">
                <a:lumMod val="20000"/>
                <a:lumOff val="80000"/>
              </a:schemeClr>
            </a:gs>
            <a:gs pos="64000">
              <a:schemeClr val="tx1">
                <a:lumMod val="10000"/>
                <a:lumOff val="90000"/>
              </a:schemeClr>
            </a:gs>
            <a:gs pos="100000">
              <a:srgbClr val="FFFFCC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7993091" y="5888017"/>
            <a:ext cx="539496" cy="530352"/>
            <a:chOff x="5246216" y="3070829"/>
            <a:chExt cx="716342" cy="716342"/>
          </a:xfrm>
        </p:grpSpPr>
        <p:pic>
          <p:nvPicPr>
            <p:cNvPr id="29" name="Picture 28" descr="sphere.png"/>
            <p:cNvPicPr>
              <a:picLocks noChangeAspect="1"/>
            </p:cNvPicPr>
            <p:nvPr userDrawn="1"/>
          </p:nvPicPr>
          <p:blipFill>
            <a:blip r:embed="rId12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30" name="Picture 29" descr="sphere_shadow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grpSp>
        <p:nvGrpSpPr>
          <p:cNvPr id="5" name="Group 26"/>
          <p:cNvGrpSpPr/>
          <p:nvPr/>
        </p:nvGrpSpPr>
        <p:grpSpPr>
          <a:xfrm>
            <a:off x="8267604" y="5945570"/>
            <a:ext cx="716342" cy="716342"/>
            <a:chOff x="5246216" y="3070829"/>
            <a:chExt cx="716342" cy="716342"/>
          </a:xfrm>
        </p:grpSpPr>
        <p:pic>
          <p:nvPicPr>
            <p:cNvPr id="19" name="Picture 18" descr="sphere.png"/>
            <p:cNvPicPr>
              <a:picLocks noChangeAspect="1"/>
            </p:cNvPicPr>
            <p:nvPr userDrawn="1"/>
          </p:nvPicPr>
          <p:blipFill>
            <a:blip r:embed="rId12" cstate="print"/>
            <a:srcRect b="7450"/>
            <a:stretch>
              <a:fillRect/>
            </a:stretch>
          </p:blipFill>
          <p:spPr>
            <a:xfrm>
              <a:off x="5246216" y="3070829"/>
              <a:ext cx="716342" cy="66297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26" name="Picture 25" descr="sphere_shadow.png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5246216" y="3070829"/>
              <a:ext cx="716342" cy="71634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6140" y="6114046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400" b="1" kern="1200" dirty="0">
          <a:ln>
            <a:solidFill>
              <a:schemeClr val="bg2">
                <a:lumMod val="60000"/>
                <a:lumOff val="40000"/>
              </a:schemeClr>
            </a:solidFill>
          </a:ln>
          <a:solidFill>
            <a:schemeClr val="tx1"/>
          </a:solidFill>
          <a:effectLst>
            <a:innerShdw blurRad="63500" dist="50800">
              <a:prstClr val="black"/>
            </a:inn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4"/>
        </a:buBlip>
        <a:defRPr sz="2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>
            <a:lumMod val="60000"/>
            <a:lumOff val="40000"/>
          </a:schemeClr>
        </a:buClr>
        <a:buFont typeface="Arial" pitchFamily="34" charset="0"/>
        <a:buChar char="♦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rgbClr val="FFFF00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reamstime.com/royalty-free-stock-photo-histogram-normal-distribution-image13721055" TargetMode="Externa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TRB Planning Applications Conference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Calibration &amp; Estimation Input Data </a:t>
            </a:r>
            <a:r>
              <a:rPr lang="en-US" smtClean="0"/>
              <a:t>Validation Checks…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So, How Do You Know Those Travel Times Are Reasonable, Anyway?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7,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David Kurth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57708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Transit Network Path Building Aggregate Checks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Trip length frequency distributions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In-vehicle time</a:t>
            </a:r>
            <a:endParaRPr lang="en-US" sz="2000" dirty="0" smtClean="0">
              <a:solidFill>
                <a:schemeClr val="bg1">
                  <a:alpha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Out-of-vehicle time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Number of transfers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Costs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Comparison to auto travel times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944" y="2005462"/>
            <a:ext cx="4813964" cy="325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46951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Transit Network Path Building Aggregate Checks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Trip length frequency distributions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In-vehicle time</a:t>
            </a:r>
            <a:endParaRPr lang="en-US" sz="2000" dirty="0" smtClean="0">
              <a:solidFill>
                <a:schemeClr val="bg1">
                  <a:alpha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Out-of-vehicle time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Number of transfers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Costs</a:t>
            </a:r>
          </a:p>
          <a:p>
            <a:pPr lvl="1">
              <a:spcBef>
                <a:spcPts val="800"/>
              </a:spcBef>
            </a:pP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Comparison to auto travel times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Assign observed transit trips and compare modeled to observed boardings by route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55949" cy="3916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713"/>
                <a:gridCol w="962809"/>
                <a:gridCol w="962809"/>
                <a:gridCol w="962809"/>
                <a:gridCol w="9628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Line</a:t>
                      </a:r>
                      <a:endParaRPr 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Observed Boardings</a:t>
                      </a:r>
                      <a:endParaRPr 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Assigned Boardings</a:t>
                      </a:r>
                      <a:endParaRPr 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Difference</a:t>
                      </a:r>
                      <a:endParaRPr 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 Difference</a:t>
                      </a:r>
                      <a:endParaRPr lang="en-US" sz="1600" dirty="0"/>
                    </a:p>
                  </a:txBody>
                  <a:tcPr marL="45720" marR="457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913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698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-215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-24%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645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723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78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12%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7,944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7,510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-434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-5%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1,414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1,587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173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12%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4,208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4,271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63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1%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1,172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1,001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-171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-15%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12,466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13,067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601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5%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…</a:t>
                      </a:r>
                      <a:endParaRPr lang="en-US" sz="1600" b="1" dirty="0"/>
                    </a:p>
                  </a:txBody>
                  <a:tcPr marR="4572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…</a:t>
                      </a:r>
                      <a:endParaRPr lang="en-US" sz="1600" b="1" dirty="0"/>
                    </a:p>
                  </a:txBody>
                  <a:tcPr marL="182880" marR="4572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…</a:t>
                      </a:r>
                      <a:endParaRPr lang="en-US" sz="1600" b="1" dirty="0"/>
                    </a:p>
                  </a:txBody>
                  <a:tcPr marL="182880" marR="4572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…</a:t>
                      </a:r>
                      <a:endParaRPr lang="en-US" sz="1600" b="1" dirty="0"/>
                    </a:p>
                  </a:txBody>
                  <a:tcPr marL="182880" marR="4572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…</a:t>
                      </a:r>
                      <a:endParaRPr lang="en-US" sz="1600" b="1" dirty="0"/>
                    </a:p>
                  </a:txBody>
                  <a:tcPr marL="182880" marR="45720" vert="vert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149,562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144,285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-5,277</a:t>
                      </a:r>
                      <a:endParaRPr lang="en-US" sz="16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-4%</a:t>
                      </a:r>
                      <a:endParaRPr lang="en-US" sz="1600" b="1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46951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302487"/>
          </a:xfrm>
        </p:spPr>
        <p:txBody>
          <a:bodyPr/>
          <a:lstStyle/>
          <a:p>
            <a:r>
              <a:rPr lang="en-US" dirty="0" smtClean="0"/>
              <a:t>Transit Network Path Building Disaggregate Checks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Prediction-success tables comparing modeled to reported boardings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199" y="3062177"/>
          <a:ext cx="8410091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0690"/>
                <a:gridCol w="787767"/>
                <a:gridCol w="787767"/>
                <a:gridCol w="787767"/>
                <a:gridCol w="787767"/>
                <a:gridCol w="787767"/>
                <a:gridCol w="787767"/>
                <a:gridCol w="2162969"/>
                <a:gridCol w="10098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Modeled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Summary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Path Match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Percent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Reported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0.2%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24.9%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9.0%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 Modeled Paths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1.0%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12.2%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31.2%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6.9%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Reported &gt; Modeled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22.6%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2.8%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7.6%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3.5%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0.2%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Reported &lt; Modeled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16.9%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Reported = Modeled</a:t>
                      </a:r>
                      <a:endParaRPr lang="en-US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59.5%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Prediction-Success with Transit Multipath Builders – </a:t>
            </a:r>
            <a:r>
              <a:rPr lang="en-US" dirty="0" err="1" smtClean="0"/>
              <a:t>SEMCOG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Transit path-builders construct multiple paths</a:t>
            </a:r>
          </a:p>
          <a:p>
            <a:pPr lvl="2"/>
            <a:r>
              <a:rPr lang="en-US" dirty="0" smtClean="0"/>
              <a:t>Average number of boardings per interchange reported</a:t>
            </a:r>
          </a:p>
          <a:p>
            <a:pPr lvl="2"/>
            <a:r>
              <a:rPr lang="en-US" dirty="0" smtClean="0"/>
              <a:t>Respondents report integer number of boardings</a:t>
            </a:r>
          </a:p>
          <a:p>
            <a:pPr lvl="2"/>
            <a:r>
              <a:rPr lang="en-US" dirty="0" smtClean="0"/>
              <a:t>So, when the model shows 1.53 average boardings for a respondent reporting 1 boarding…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Prediction-Success with Transit Multipath Builders – </a:t>
            </a:r>
            <a:r>
              <a:rPr lang="en-US" dirty="0" err="1" smtClean="0"/>
              <a:t>SEMCOG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2070"/>
          </a:xfrm>
        </p:spPr>
        <p:txBody>
          <a:bodyPr/>
          <a:lstStyle/>
          <a:p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Transit path-builders construct multiple paths</a:t>
            </a:r>
          </a:p>
          <a:p>
            <a:pPr lvl="2"/>
            <a:r>
              <a:rPr lang="en-US" dirty="0" smtClean="0"/>
              <a:t>Average number of boardings per interchange reported</a:t>
            </a:r>
          </a:p>
          <a:p>
            <a:pPr lvl="2"/>
            <a:r>
              <a:rPr lang="en-US" dirty="0" smtClean="0"/>
              <a:t>Respondents report integer number of boardings</a:t>
            </a:r>
          </a:p>
          <a:p>
            <a:pPr lvl="2"/>
            <a:r>
              <a:rPr lang="en-US" dirty="0" smtClean="0"/>
              <a:t>So, when the model shows 1.53 average boardings for a respondent reporting 1 boarding…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02959" y="4210493"/>
            <a:ext cx="4327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…is that success or failure?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Prediction-Success with Transit Multipath Builders – </a:t>
            </a:r>
            <a:r>
              <a:rPr lang="en-US" dirty="0" err="1" smtClean="0"/>
              <a:t>SEMCOG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8878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2010 On-board Survey Boardings by Access Mode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8878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Observed Prevalence of Multiple Paths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2636874"/>
          <a:ext cx="4038600" cy="313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9312"/>
                <a:gridCol w="1184644"/>
                <a:gridCol w="1184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Boardings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Walk Access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Drive Access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5,802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960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4,797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257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1,262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46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203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12,064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1,272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Boarding</a:t>
                      </a:r>
                      <a:r>
                        <a:rPr lang="en-US" b="1" baseline="0" dirty="0" smtClean="0"/>
                        <a:t>s / Linked Trip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1.2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648200" y="2636874"/>
          <a:ext cx="4038601" cy="293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2963"/>
                <a:gridCol w="887819"/>
                <a:gridCol w="88781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Walk</a:t>
                      </a:r>
                      <a:r>
                        <a:rPr lang="en-US" baseline="0" dirty="0" smtClean="0"/>
                        <a:t>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 Access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Interchanges with 3 or more observations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marL="169863" indent="0" algn="ctr"/>
                      <a:r>
                        <a:rPr lang="en-US" b="1" dirty="0" smtClean="0"/>
                        <a:t>Interchanges</a:t>
                      </a:r>
                      <a:r>
                        <a:rPr lang="en-US" b="1" baseline="0" dirty="0" smtClean="0"/>
                        <a:t> with respondents reporting different numbers of boardings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39725" indent="0"/>
                      <a:r>
                        <a:rPr lang="en-US" b="1" dirty="0" smtClean="0"/>
                        <a:t>Number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339725" indent="0"/>
                      <a:r>
                        <a:rPr lang="en-US" b="1" dirty="0" smtClean="0"/>
                        <a:t>Percent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32%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0%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Prediction-Success with Transit Multipath Builders – </a:t>
            </a:r>
            <a:r>
              <a:rPr lang="en-US" dirty="0" err="1" smtClean="0"/>
              <a:t>SEMCOG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Prediction-Success Tables Must Allow for: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/>
              <a:t>paths </a:t>
            </a:r>
            <a:endParaRPr lang="en-US" dirty="0" smtClean="0"/>
          </a:p>
          <a:p>
            <a:pPr lvl="1"/>
            <a:r>
              <a:rPr lang="en-US" dirty="0" smtClean="0"/>
              <a:t>Different </a:t>
            </a:r>
            <a:r>
              <a:rPr lang="en-US" dirty="0" smtClean="0"/>
              <a:t>numbers </a:t>
            </a:r>
            <a:r>
              <a:rPr lang="en-US" dirty="0" smtClean="0"/>
              <a:t>of </a:t>
            </a:r>
            <a:r>
              <a:rPr lang="en-US" dirty="0" smtClean="0"/>
              <a:t>transfers</a:t>
            </a:r>
            <a:endParaRPr lang="en-US" dirty="0" smtClean="0"/>
          </a:p>
          <a:p>
            <a:r>
              <a:rPr lang="en-US" dirty="0" smtClean="0"/>
              <a:t>Prediction-Success Implementation Procedure</a:t>
            </a:r>
          </a:p>
          <a:p>
            <a:pPr lvl="1"/>
            <a:r>
              <a:rPr lang="en-US" dirty="0" smtClean="0"/>
              <a:t>Build true/false tables</a:t>
            </a:r>
          </a:p>
          <a:p>
            <a:pPr lvl="2"/>
            <a:r>
              <a:rPr lang="en-US" dirty="0" smtClean="0"/>
              <a:t>Build paths multiple times with “Maximum Number of Transfers” set to 0, 1, 2, or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Prediction-Success with Transit Multipath Builders – </a:t>
            </a:r>
            <a:r>
              <a:rPr lang="en-US" dirty="0" err="1" smtClean="0"/>
              <a:t>SEMCOG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08806"/>
            <a:ext cx="8229600" cy="4525963"/>
          </a:xfrm>
        </p:spPr>
        <p:txBody>
          <a:bodyPr/>
          <a:lstStyle/>
          <a:p>
            <a:r>
              <a:rPr lang="en-US" dirty="0" smtClean="0"/>
              <a:t>Prediction-Success Implementation Procedure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Initial paths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Maximum Number of Transfers = 0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If path exists, “one-boarding” matrix cell = “True”; else “False”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Save average number of transfers for each matrix cell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Second set of paths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Maximum Number of Transfers = 1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If path exists and average number of boardings &gt; value for “one-boarding” matrix</a:t>
            </a:r>
          </a:p>
          <a:p>
            <a:pPr lvl="3">
              <a:spcBef>
                <a:spcPts val="600"/>
              </a:spcBef>
            </a:pPr>
            <a:r>
              <a:rPr lang="en-US" dirty="0" smtClean="0"/>
              <a:t>Mark “two-boarding” matrix cell = “True” and save average number of transfers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Repeat above for Maximum Number of Transfers = 2, 3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If no paths for Maximum Number of Transfers = 3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“No transit” = True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Prediction-Success with Transit Multipath Builders – </a:t>
            </a:r>
            <a:r>
              <a:rPr lang="en-US" dirty="0" err="1" smtClean="0"/>
              <a:t>SEMCOG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08807"/>
            <a:ext cx="8229600" cy="2020194"/>
          </a:xfrm>
        </p:spPr>
        <p:txBody>
          <a:bodyPr/>
          <a:lstStyle/>
          <a:p>
            <a:r>
              <a:rPr lang="en-US" dirty="0" smtClean="0"/>
              <a:t>Prediction-Success Implementation Procedure (continued)</a:t>
            </a:r>
          </a:p>
          <a:p>
            <a:pPr lvl="1"/>
            <a:r>
              <a:rPr lang="en-US" dirty="0" smtClean="0"/>
              <a:t>For each on-board survey observation</a:t>
            </a:r>
          </a:p>
          <a:p>
            <a:pPr lvl="2"/>
            <a:r>
              <a:rPr lang="en-US" dirty="0" smtClean="0"/>
              <a:t>Set prediction-success to true if the reported number of transfers matched one of the true/false tables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SEMCOG</a:t>
            </a:r>
            <a:r>
              <a:rPr lang="en-US" dirty="0" smtClean="0"/>
              <a:t>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57197" y="3564301"/>
          <a:ext cx="8410091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0690"/>
                <a:gridCol w="787767"/>
                <a:gridCol w="787767"/>
                <a:gridCol w="787767"/>
                <a:gridCol w="787767"/>
                <a:gridCol w="787767"/>
                <a:gridCol w="787767"/>
                <a:gridCol w="2162969"/>
                <a:gridCol w="10098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Modeled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Summary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Path Match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Percent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Reported</a:t>
                      </a:r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0.8%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41.2%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5.9%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0.2%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 Modeled Paths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2.4%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8.6%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29.4%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Reported &gt; Modeled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17.3%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3.2%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3.9%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2.8%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0.0%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Reported &lt; Modeled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6.9%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0.7%</a:t>
                      </a:r>
                      <a:endParaRPr lang="en-US" sz="18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0.1%</a:t>
                      </a:r>
                      <a:endParaRPr lang="en-US" sz="1800" b="1" dirty="0"/>
                    </a:p>
                  </a:txBody>
                  <a:tcPr marL="45720" marR="45720" anchor="ctr"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0.1%</a:t>
                      </a:r>
                      <a:endParaRPr lang="en-US" sz="1800" b="1" dirty="0"/>
                    </a:p>
                  </a:txBody>
                  <a:tcPr marL="45720" marR="4572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Reported = Modeled</a:t>
                      </a:r>
                      <a:endParaRPr lang="en-US" b="1" dirty="0"/>
                    </a:p>
                  </a:txBody>
                  <a:tcPr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73.4%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Prediction-Success with Transit Multipath Builders – </a:t>
            </a:r>
            <a:r>
              <a:rPr lang="en-US" dirty="0" err="1" smtClean="0"/>
              <a:t>SEMCOG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6311"/>
          </a:xfrm>
        </p:spPr>
        <p:txBody>
          <a:bodyPr/>
          <a:lstStyle/>
          <a:p>
            <a:r>
              <a:rPr lang="en-US" dirty="0" smtClean="0"/>
              <a:t>Key Findings / Changes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0863" y="2264735"/>
          <a:ext cx="8055936" cy="23497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8458"/>
                <a:gridCol w="1743739"/>
                <a:gridCol w="1743739"/>
              </a:tblGrid>
              <a:tr h="1060058">
                <a:tc>
                  <a:txBody>
                    <a:bodyPr/>
                    <a:lstStyle/>
                    <a:p>
                      <a:r>
                        <a:rPr lang="en-US" dirty="0" smtClean="0"/>
                        <a:t>Finding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Found During</a:t>
                      </a:r>
                      <a:r>
                        <a:rPr lang="en-US" baseline="0" dirty="0" smtClean="0"/>
                        <a:t> Aggregate Validation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Found During</a:t>
                      </a:r>
                      <a:r>
                        <a:rPr lang="en-US" baseline="0" dirty="0" smtClean="0"/>
                        <a:t> Disaggregate Validation</a:t>
                      </a:r>
                      <a:endParaRPr lang="en-US" dirty="0" smtClean="0"/>
                    </a:p>
                  </a:txBody>
                  <a:tcPr anchor="ctr"/>
                </a:tc>
              </a:tr>
              <a:tr h="42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Illogical walk egress distances in survey data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 anchor="ctr"/>
                </a:tc>
              </a:tr>
              <a:tr h="4299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Maximum walk egress distance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</a:t>
                      </a:r>
                      <a:r>
                        <a:rPr lang="en-US" b="1" baseline="0" dirty="0" smtClean="0"/>
                        <a:t> determined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36 Minutes</a:t>
                      </a:r>
                      <a:endParaRPr lang="en-US" b="1" dirty="0"/>
                    </a:p>
                  </a:txBody>
                  <a:tcPr anchor="ctr"/>
                </a:tc>
              </a:tr>
              <a:tr h="4299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Transfer penalty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 minutes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minutes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Co-authors &amp; 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Cambridge Systematics</a:t>
            </a:r>
          </a:p>
          <a:p>
            <a:pPr lvl="1"/>
            <a:r>
              <a:rPr lang="en-US" dirty="0" smtClean="0"/>
              <a:t>Marty </a:t>
            </a:r>
            <a:r>
              <a:rPr lang="en-US" dirty="0" err="1" smtClean="0"/>
              <a:t>Milkovits</a:t>
            </a:r>
            <a:endParaRPr lang="en-US" dirty="0" smtClean="0"/>
          </a:p>
          <a:p>
            <a:pPr lvl="1"/>
            <a:r>
              <a:rPr lang="en-US" dirty="0" smtClean="0"/>
              <a:t>Dan Tempesta</a:t>
            </a:r>
          </a:p>
          <a:p>
            <a:pPr lvl="1"/>
            <a:r>
              <a:rPr lang="en-US" dirty="0" smtClean="0"/>
              <a:t>Jason </a:t>
            </a:r>
            <a:r>
              <a:rPr lang="en-US" dirty="0" err="1" smtClean="0"/>
              <a:t>Lemp</a:t>
            </a:r>
            <a:endParaRPr lang="en-US" dirty="0" smtClean="0"/>
          </a:p>
          <a:p>
            <a:pPr lvl="1"/>
            <a:r>
              <a:rPr lang="en-US" dirty="0" smtClean="0"/>
              <a:t>Anurag Komanduri</a:t>
            </a:r>
          </a:p>
          <a:p>
            <a:pPr lvl="1"/>
            <a:r>
              <a:rPr lang="en-US" dirty="0" err="1" smtClean="0"/>
              <a:t>Ramesh</a:t>
            </a:r>
            <a:r>
              <a:rPr lang="en-US" dirty="0" smtClean="0"/>
              <a:t> </a:t>
            </a:r>
            <a:r>
              <a:rPr lang="en-US" dirty="0" err="1" smtClean="0"/>
              <a:t>Thammiraju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AECOM</a:t>
            </a:r>
          </a:p>
          <a:p>
            <a:pPr lvl="1"/>
            <a:r>
              <a:rPr lang="en-US" dirty="0" smtClean="0"/>
              <a:t>Pat Coleman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Route Profiles – </a:t>
            </a:r>
            <a:br>
              <a:rPr lang="en-US" dirty="0" smtClean="0"/>
            </a:br>
            <a:r>
              <a:rPr lang="en-US" dirty="0" smtClean="0"/>
              <a:t>Minneapolis-St. Paul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08806"/>
            <a:ext cx="8229600" cy="4525963"/>
          </a:xfrm>
        </p:spPr>
        <p:txBody>
          <a:bodyPr/>
          <a:lstStyle/>
          <a:p>
            <a:r>
              <a:rPr lang="en-US" dirty="0" smtClean="0"/>
              <a:t>Use the correct data </a:t>
            </a:r>
            <a:r>
              <a:rPr lang="en-US" dirty="0" smtClean="0"/>
              <a:t>to check model </a:t>
            </a:r>
            <a:r>
              <a:rPr lang="en-US" dirty="0" smtClean="0"/>
              <a:t>accuracy</a:t>
            </a:r>
            <a:endParaRPr lang="en-US" dirty="0" smtClean="0"/>
          </a:p>
          <a:p>
            <a:r>
              <a:rPr lang="en-US" dirty="0" smtClean="0"/>
              <a:t>Supply Side Inputs </a:t>
            </a:r>
            <a:r>
              <a:rPr lang="en-US" dirty="0" smtClean="0"/>
              <a:t>– </a:t>
            </a:r>
            <a:r>
              <a:rPr lang="en-US" dirty="0" smtClean="0"/>
              <a:t>Transit </a:t>
            </a:r>
            <a:r>
              <a:rPr lang="en-US" dirty="0" smtClean="0"/>
              <a:t>Networks</a:t>
            </a:r>
            <a:endParaRPr lang="en-US" dirty="0" smtClean="0"/>
          </a:p>
          <a:p>
            <a:pPr lvl="1"/>
            <a:r>
              <a:rPr lang="en-US" dirty="0" smtClean="0"/>
              <a:t>Accurate service </a:t>
            </a:r>
            <a:r>
              <a:rPr lang="en-US" dirty="0" smtClean="0"/>
              <a:t>frequency </a:t>
            </a:r>
            <a:r>
              <a:rPr lang="en-US" dirty="0" smtClean="0"/>
              <a:t>and </a:t>
            </a:r>
            <a:r>
              <a:rPr lang="en-US" dirty="0" smtClean="0"/>
              <a:t>stop spacing </a:t>
            </a:r>
            <a:r>
              <a:rPr lang="en-US" dirty="0" smtClean="0"/>
              <a:t>impact </a:t>
            </a:r>
            <a:r>
              <a:rPr lang="en-US" dirty="0" smtClean="0"/>
              <a:t>model outputs</a:t>
            </a:r>
          </a:p>
          <a:p>
            <a:pPr lvl="1"/>
            <a:r>
              <a:rPr lang="en-US" dirty="0" smtClean="0"/>
              <a:t>Custom database built by </a:t>
            </a:r>
            <a:r>
              <a:rPr lang="en-US" dirty="0" err="1" smtClean="0"/>
              <a:t>MetCouncil</a:t>
            </a:r>
            <a:r>
              <a:rPr lang="en-US" dirty="0" smtClean="0"/>
              <a:t> – </a:t>
            </a:r>
            <a:r>
              <a:rPr lang="en-US" dirty="0" err="1" smtClean="0"/>
              <a:t>NCompass</a:t>
            </a:r>
            <a:endParaRPr lang="en-US" dirty="0" smtClean="0"/>
          </a:p>
          <a:p>
            <a:pPr lvl="2"/>
            <a:r>
              <a:rPr lang="en-US" dirty="0" smtClean="0"/>
              <a:t>Most up-to-date transit network information</a:t>
            </a:r>
          </a:p>
          <a:p>
            <a:pPr lvl="2"/>
            <a:r>
              <a:rPr lang="en-US" dirty="0" smtClean="0"/>
              <a:t>Updated regularly</a:t>
            </a:r>
          </a:p>
          <a:p>
            <a:r>
              <a:rPr lang="en-US" dirty="0" smtClean="0"/>
              <a:t>Demand Side Inputs </a:t>
            </a:r>
            <a:r>
              <a:rPr lang="en-US" dirty="0" smtClean="0"/>
              <a:t>– </a:t>
            </a:r>
            <a:r>
              <a:rPr lang="en-US" dirty="0" smtClean="0"/>
              <a:t>On-board </a:t>
            </a:r>
            <a:r>
              <a:rPr lang="en-US" dirty="0" smtClean="0"/>
              <a:t>Survey </a:t>
            </a:r>
            <a:r>
              <a:rPr lang="en-US" dirty="0" smtClean="0"/>
              <a:t>D</a:t>
            </a:r>
            <a:r>
              <a:rPr lang="en-US" dirty="0" smtClean="0"/>
              <a:t>ata</a:t>
            </a:r>
            <a:endParaRPr lang="en-US" dirty="0" smtClean="0"/>
          </a:p>
          <a:p>
            <a:pPr lvl="1"/>
            <a:r>
              <a:rPr lang="en-US" dirty="0" smtClean="0"/>
              <a:t>Proper </a:t>
            </a:r>
            <a:r>
              <a:rPr lang="en-US" dirty="0" err="1" smtClean="0"/>
              <a:t>geocoding</a:t>
            </a:r>
            <a:endParaRPr lang="en-US" dirty="0" smtClean="0"/>
          </a:p>
          <a:p>
            <a:pPr lvl="1"/>
            <a:r>
              <a:rPr lang="en-US" dirty="0" smtClean="0"/>
              <a:t>Proper survey expansion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On-board Survey Geocoding – </a:t>
            </a:r>
            <a:br>
              <a:rPr lang="en-US" dirty="0" smtClean="0"/>
            </a:br>
            <a:r>
              <a:rPr lang="en-US" dirty="0" smtClean="0"/>
              <a:t>Minneapolis-St. Paul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08806"/>
            <a:ext cx="8229600" cy="4525963"/>
          </a:xfrm>
        </p:spPr>
        <p:txBody>
          <a:bodyPr/>
          <a:lstStyle/>
          <a:p>
            <a:r>
              <a:rPr lang="en-US" dirty="0" smtClean="0"/>
              <a:t>Geocoding of 4 locations – “O-B-A-D”</a:t>
            </a:r>
          </a:p>
          <a:p>
            <a:pPr lvl="1"/>
            <a:r>
              <a:rPr lang="en-US" dirty="0" smtClean="0"/>
              <a:t>O-D most critical for  model validation tests</a:t>
            </a:r>
          </a:p>
          <a:p>
            <a:pPr lvl="1"/>
            <a:r>
              <a:rPr lang="en-US" dirty="0" smtClean="0"/>
              <a:t>16,500+ surveys = ~65,000 locations</a:t>
            </a:r>
          </a:p>
          <a:p>
            <a:r>
              <a:rPr lang="en-US" dirty="0" smtClean="0"/>
              <a:t>Three rounds of geocoding</a:t>
            </a:r>
          </a:p>
          <a:p>
            <a:pPr lvl="1"/>
            <a:r>
              <a:rPr lang="en-US" dirty="0" smtClean="0"/>
              <a:t>ArcGIS, TransCAD, Google API</a:t>
            </a:r>
          </a:p>
          <a:p>
            <a:r>
              <a:rPr lang="en-US" dirty="0" smtClean="0"/>
              <a:t>Test for “accuracy” – mostly commonsense rules!</a:t>
            </a:r>
          </a:p>
          <a:p>
            <a:pPr lvl="1"/>
            <a:r>
              <a:rPr lang="en-US" dirty="0" smtClean="0"/>
              <a:t>Walk to transit &lt; 1 mile from bus route (access and egress)</a:t>
            </a:r>
          </a:p>
          <a:p>
            <a:pPr lvl="1"/>
            <a:r>
              <a:rPr lang="en-US" dirty="0" smtClean="0"/>
              <a:t>Boarding and alighting locations “close” to bus route</a:t>
            </a:r>
          </a:p>
          <a:p>
            <a:pPr lvl="1"/>
            <a:r>
              <a:rPr lang="en-US" dirty="0" smtClean="0"/>
              <a:t>Manual cleaning for records that “fail” criteria = better input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On-board Survey Geocoding – </a:t>
            </a:r>
            <a:br>
              <a:rPr lang="en-US" dirty="0" smtClean="0"/>
            </a:br>
            <a:r>
              <a:rPr lang="en-US" dirty="0" smtClean="0"/>
              <a:t>Example from OKI On-Board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ProximityAnalysisMa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008" y="1253852"/>
            <a:ext cx="6861399" cy="52151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2311" y="2334409"/>
            <a:ext cx="233609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On-board Survey Weighting – </a:t>
            </a:r>
            <a:br>
              <a:rPr lang="en-US" dirty="0" smtClean="0"/>
            </a:br>
            <a:r>
              <a:rPr lang="en-US" dirty="0" smtClean="0"/>
              <a:t>Minneapolis-St. Paul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08806"/>
            <a:ext cx="8229600" cy="4525963"/>
          </a:xfrm>
        </p:spPr>
        <p:txBody>
          <a:bodyPr/>
          <a:lstStyle/>
          <a:p>
            <a:r>
              <a:rPr lang="en-US" dirty="0" smtClean="0"/>
              <a:t>Proper expansion impacts accuracy</a:t>
            </a:r>
            <a:endParaRPr lang="en-US" dirty="0" smtClean="0"/>
          </a:p>
          <a:p>
            <a:r>
              <a:rPr lang="en-US" dirty="0" smtClean="0"/>
              <a:t>Collected detailed boarding-alighting count data</a:t>
            </a:r>
          </a:p>
          <a:p>
            <a:pPr lvl="1"/>
            <a:r>
              <a:rPr lang="en-US" dirty="0" smtClean="0"/>
              <a:t>Supplements on-board survey data</a:t>
            </a:r>
          </a:p>
          <a:p>
            <a:pPr lvl="1"/>
            <a:r>
              <a:rPr lang="en-US" dirty="0" smtClean="0"/>
              <a:t>Same </a:t>
            </a:r>
            <a:r>
              <a:rPr lang="en-US" dirty="0" smtClean="0"/>
              <a:t>bus trips </a:t>
            </a:r>
            <a:r>
              <a:rPr lang="en-US" dirty="0" smtClean="0"/>
              <a:t>as on-board survey</a:t>
            </a:r>
          </a:p>
          <a:p>
            <a:r>
              <a:rPr lang="en-US" dirty="0" smtClean="0"/>
              <a:t>Performed disaggregate weighting procedures</a:t>
            </a:r>
          </a:p>
          <a:p>
            <a:pPr lvl="1"/>
            <a:r>
              <a:rPr lang="en-US" dirty="0" smtClean="0"/>
              <a:t>Step 1 – control for non-participants (route-direction-</a:t>
            </a:r>
            <a:r>
              <a:rPr lang="en-US" dirty="0" err="1" smtClean="0"/>
              <a:t>ToD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Step 2 – control </a:t>
            </a:r>
            <a:r>
              <a:rPr lang="en-US" dirty="0" smtClean="0"/>
              <a:t>for </a:t>
            </a:r>
            <a:r>
              <a:rPr lang="en-US" dirty="0" smtClean="0"/>
              <a:t>non-surveyed trips (sampling)</a:t>
            </a:r>
          </a:p>
          <a:p>
            <a:pPr lvl="1"/>
            <a:r>
              <a:rPr lang="en-US" dirty="0" smtClean="0"/>
              <a:t>Step 3 – control for “boarding-alighting” patterns (geo) IMPORTANT!</a:t>
            </a:r>
          </a:p>
          <a:p>
            <a:pPr lvl="1"/>
            <a:r>
              <a:rPr lang="en-US" dirty="0" smtClean="0"/>
              <a:t>Step 4 – control for transfers (linked trip factors)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On-board Survey Weighting – </a:t>
            </a:r>
            <a:br>
              <a:rPr lang="en-US" dirty="0" smtClean="0"/>
            </a:br>
            <a:r>
              <a:rPr lang="en-US" dirty="0" smtClean="0"/>
              <a:t>Minneapolis-St. Paul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6315" y="1473801"/>
          <a:ext cx="8055935" cy="429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5815"/>
                <a:gridCol w="1757530"/>
                <a:gridCol w="1757530"/>
                <a:gridCol w="1757530"/>
                <a:gridCol w="1757530"/>
              </a:tblGrid>
              <a:tr h="1005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of Day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Boarding </a:t>
                      </a:r>
                      <a:r>
                        <a:rPr lang="en-US" dirty="0" err="1" smtClean="0"/>
                        <a:t>Superdistrict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Pre-Geographic Expansion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Post-Geographic Expansion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 anchor="ctr"/>
                </a:tc>
              </a:tr>
              <a:tr h="365760">
                <a:tc rowSpan="9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 Peak Period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(6–9 AM)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10.8%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12.2%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12.4%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5720" marR="45720" marT="0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13.2%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17.7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13.0%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0.7%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0.2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0.5%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18.1%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21.4%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17.9%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4.1%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6.2%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3.9%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0.8%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0.8%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0.8%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18.0%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18.4%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18.2%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45720" marR="45720" marT="0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34.0%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22.4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32.9%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701</a:t>
                      </a: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0.4%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0.7%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795338" algn="dec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0.4%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0" marB="0" anchor="b"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Route Profiles – </a:t>
            </a:r>
            <a:br>
              <a:rPr lang="en-US" dirty="0" smtClean="0"/>
            </a:br>
            <a:r>
              <a:rPr lang="en-US" dirty="0" smtClean="0"/>
              <a:t>Minneapolis-St. </a:t>
            </a:r>
            <a:r>
              <a:rPr lang="en-US" dirty="0" smtClean="0"/>
              <a:t>Paul &amp; Denver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08806"/>
            <a:ext cx="8229600" cy="4525963"/>
          </a:xfrm>
        </p:spPr>
        <p:txBody>
          <a:bodyPr/>
          <a:lstStyle/>
          <a:p>
            <a:r>
              <a:rPr lang="en-US" dirty="0" smtClean="0"/>
              <a:t>Validation </a:t>
            </a:r>
            <a:r>
              <a:rPr lang="en-US" dirty="0" smtClean="0"/>
              <a:t>p</a:t>
            </a:r>
            <a:r>
              <a:rPr lang="en-US" dirty="0" smtClean="0"/>
              <a:t>rocedure </a:t>
            </a:r>
            <a:r>
              <a:rPr lang="en-US" dirty="0" smtClean="0"/>
              <a:t>includes </a:t>
            </a:r>
          </a:p>
          <a:p>
            <a:pPr lvl="1"/>
            <a:r>
              <a:rPr lang="en-US" dirty="0" smtClean="0"/>
              <a:t>Prediction-success tables </a:t>
            </a:r>
          </a:p>
          <a:p>
            <a:pPr lvl="1"/>
            <a:r>
              <a:rPr lang="en-US" dirty="0" smtClean="0"/>
              <a:t>Matching </a:t>
            </a:r>
            <a:r>
              <a:rPr lang="en-US" dirty="0" smtClean="0"/>
              <a:t>route profiles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smtClean="0"/>
              <a:t>line</a:t>
            </a:r>
            <a:endParaRPr lang="en-US" dirty="0" smtClean="0"/>
          </a:p>
          <a:p>
            <a:r>
              <a:rPr lang="en-US" dirty="0" smtClean="0"/>
              <a:t>Other data considerations</a:t>
            </a:r>
            <a:endParaRPr lang="en-US" dirty="0" smtClean="0"/>
          </a:p>
          <a:p>
            <a:pPr lvl="1"/>
            <a:r>
              <a:rPr lang="en-US" dirty="0" smtClean="0"/>
              <a:t>Availability of data from Automated Passenger Counters (</a:t>
            </a:r>
            <a:r>
              <a:rPr lang="en-US" dirty="0" err="1" smtClean="0"/>
              <a:t>APCs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Transit on-to-off surveys being recommended by FTA</a:t>
            </a:r>
          </a:p>
          <a:p>
            <a:r>
              <a:rPr lang="en-US" dirty="0" smtClean="0"/>
              <a:t>Possibly </a:t>
            </a:r>
            <a:r>
              <a:rPr lang="en-US" dirty="0" smtClean="0"/>
              <a:t>most useful for corridor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Route Profiles – </a:t>
            </a:r>
            <a:br>
              <a:rPr lang="en-US" dirty="0" smtClean="0"/>
            </a:br>
            <a:r>
              <a:rPr lang="en-US" dirty="0" smtClean="0"/>
              <a:t>Minneapolis-St. Paul &amp; Denver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08806"/>
            <a:ext cx="8229600" cy="4525963"/>
          </a:xfrm>
        </p:spPr>
        <p:txBody>
          <a:bodyPr/>
          <a:lstStyle/>
          <a:p>
            <a:r>
              <a:rPr lang="en-US" dirty="0" smtClean="0"/>
              <a:t>Minneapolis-St. Paul On-Board Survey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Denver </a:t>
            </a:r>
            <a:r>
              <a:rPr lang="en-US" dirty="0" smtClean="0"/>
              <a:t>West Line Light Rail “Before Survey”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Before survey for FTA New Starts project (opened April 26, 2013)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Included collection of boarding TO alighting counts by stop group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Denver Colfax Corridor Alternatives Analysis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Corridor study with “traditional” on-board survey expanded to boardings by time-of-day and direction by line (2008)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Detailed </a:t>
            </a:r>
            <a:r>
              <a:rPr lang="en-US" dirty="0" err="1" smtClean="0"/>
              <a:t>APC</a:t>
            </a:r>
            <a:r>
              <a:rPr lang="en-US" dirty="0" smtClean="0"/>
              <a:t> data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Route Profiles – </a:t>
            </a:r>
            <a:br>
              <a:rPr lang="en-US" dirty="0" smtClean="0"/>
            </a:br>
            <a:r>
              <a:rPr lang="en-US" dirty="0" smtClean="0"/>
              <a:t>Minneapolis-St. Paul &amp; Denver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0069"/>
            <a:ext cx="8229600" cy="412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Work performed for development of H-</a:t>
            </a:r>
            <a:r>
              <a:rPr lang="en-US" dirty="0" err="1" smtClean="0"/>
              <a:t>GAC</a:t>
            </a:r>
            <a:r>
              <a:rPr lang="en-US" dirty="0" smtClean="0"/>
              <a:t> Activity-Based Model</a:t>
            </a:r>
          </a:p>
          <a:p>
            <a:pPr lvl="1"/>
            <a:r>
              <a:rPr lang="en-US" dirty="0" smtClean="0"/>
              <a:t>Highway network validated using aggregate methods</a:t>
            </a:r>
          </a:p>
          <a:p>
            <a:pPr lvl="2"/>
            <a:r>
              <a:rPr lang="en-US" dirty="0" smtClean="0"/>
              <a:t>Comparison of modeled to observed speeds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081" y="1594874"/>
            <a:ext cx="4588638" cy="284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Work performed for development of H-</a:t>
            </a:r>
            <a:r>
              <a:rPr lang="en-US" dirty="0" err="1" smtClean="0"/>
              <a:t>GAC</a:t>
            </a:r>
            <a:r>
              <a:rPr lang="en-US" dirty="0" smtClean="0"/>
              <a:t> Activity-Based Model</a:t>
            </a:r>
          </a:p>
          <a:p>
            <a:pPr lvl="1"/>
            <a:r>
              <a:rPr lang="en-US" dirty="0" smtClean="0"/>
              <a:t>Highway network validated using aggregate methods</a:t>
            </a:r>
          </a:p>
          <a:p>
            <a:pPr lvl="2"/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Comparison of modeled to observed speeds</a:t>
            </a:r>
            <a:endParaRPr lang="en-US" dirty="0" smtClean="0"/>
          </a:p>
          <a:p>
            <a:pPr lvl="2"/>
            <a:r>
              <a:rPr lang="en-US" dirty="0" smtClean="0"/>
              <a:t>Travel time plots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660" y="1277961"/>
            <a:ext cx="3814140" cy="53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review of </a:t>
            </a:r>
            <a:r>
              <a:rPr lang="en-US" i="1" dirty="0" smtClean="0"/>
              <a:t>Travel Model Validation and Reasonableness Checking Manual – Second Edition</a:t>
            </a:r>
            <a:endParaRPr lang="en-US" dirty="0" smtClean="0"/>
          </a:p>
          <a:p>
            <a:pPr lvl="1"/>
            <a:r>
              <a:rPr lang="en-US" dirty="0" smtClean="0"/>
              <a:t>Aggregate &amp; disaggregate validation checks of input model skims</a:t>
            </a:r>
          </a:p>
          <a:p>
            <a:r>
              <a:rPr lang="en-US" dirty="0" smtClean="0"/>
              <a:t>Updates / New Techniques for Disaggregate Checks</a:t>
            </a:r>
          </a:p>
          <a:p>
            <a:pPr lvl="1"/>
            <a:r>
              <a:rPr lang="en-US" dirty="0" smtClean="0"/>
              <a:t>Transit prediction success with transit multipath builders</a:t>
            </a:r>
          </a:p>
          <a:p>
            <a:pPr lvl="2"/>
            <a:r>
              <a:rPr lang="en-US" dirty="0" err="1" smtClean="0"/>
              <a:t>SEMCOG</a:t>
            </a:r>
            <a:endParaRPr lang="en-US" dirty="0" smtClean="0"/>
          </a:p>
          <a:p>
            <a:pPr lvl="1"/>
            <a:r>
              <a:rPr lang="en-US" dirty="0" smtClean="0"/>
              <a:t>Transit route profiles</a:t>
            </a:r>
          </a:p>
          <a:p>
            <a:pPr lvl="2"/>
            <a:r>
              <a:rPr lang="en-US" dirty="0" smtClean="0"/>
              <a:t>Minneapolis-St. Paul &amp; Denver</a:t>
            </a:r>
          </a:p>
          <a:p>
            <a:pPr lvl="1"/>
            <a:r>
              <a:rPr lang="en-US" dirty="0" smtClean="0"/>
              <a:t>Highway travel skims</a:t>
            </a:r>
          </a:p>
          <a:p>
            <a:pPr lvl="2"/>
            <a:r>
              <a:rPr lang="en-US" dirty="0" smtClean="0"/>
              <a:t>Houston &amp; Denver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for Activity-Based Model Development</a:t>
            </a:r>
          </a:p>
          <a:p>
            <a:pPr lvl="1"/>
            <a:r>
              <a:rPr lang="en-US" dirty="0" smtClean="0"/>
              <a:t>Network speeds were reasonable</a:t>
            </a:r>
          </a:p>
          <a:p>
            <a:pPr lvl="1"/>
            <a:r>
              <a:rPr lang="en-US" dirty="0" smtClean="0"/>
              <a:t>Selected interchange travel times were reasonable</a:t>
            </a:r>
          </a:p>
          <a:p>
            <a:pPr lvl="2"/>
            <a:r>
              <a:rPr lang="en-US" dirty="0" smtClean="0"/>
              <a:t>But, what about the 1000s of “unchecked” interchanges?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 for Activity-Based Model Development</a:t>
            </a:r>
          </a:p>
          <a:p>
            <a:pPr lvl="1"/>
            <a:r>
              <a:rPr lang="en-US" dirty="0" smtClean="0"/>
              <a:t>Network speeds were reasonable</a:t>
            </a:r>
          </a:p>
          <a:p>
            <a:pPr lvl="1"/>
            <a:r>
              <a:rPr lang="en-US" dirty="0" smtClean="0"/>
              <a:t>Selected interchange travel times were reasonable</a:t>
            </a:r>
          </a:p>
          <a:p>
            <a:pPr lvl="2"/>
            <a:r>
              <a:rPr lang="en-US" dirty="0" smtClean="0"/>
              <a:t>But, what about the 1000s of “unchecked” interchanges?</a:t>
            </a:r>
          </a:p>
          <a:p>
            <a:r>
              <a:rPr lang="en-US" dirty="0" smtClean="0"/>
              <a:t>Approach to investigate the 1000s of unchecked interchanges</a:t>
            </a:r>
          </a:p>
          <a:p>
            <a:pPr lvl="1"/>
            <a:r>
              <a:rPr lang="en-US" dirty="0" smtClean="0"/>
              <a:t>Compare modeled (skimmed) travel times to reported travel times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Procedure</a:t>
            </a:r>
          </a:p>
          <a:p>
            <a:pPr lvl="1"/>
            <a:r>
              <a:rPr lang="en-US" dirty="0" smtClean="0"/>
              <a:t>Post modeled TAZ 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dirty="0" smtClean="0"/>
              <a:t> TAZ time on auto driver records from household survey</a:t>
            </a:r>
          </a:p>
          <a:p>
            <a:pPr lvl="2"/>
            <a:r>
              <a:rPr lang="en-US" dirty="0" smtClean="0"/>
              <a:t>added terminal times to modeled times</a:t>
            </a:r>
          </a:p>
          <a:p>
            <a:pPr lvl="1"/>
            <a:r>
              <a:rPr lang="en-US" dirty="0" smtClean="0"/>
              <a:t>Calculated travel time </a:t>
            </a:r>
            <a:r>
              <a:rPr lang="en-US" u="sng" dirty="0" smtClean="0"/>
              <a:t>difference</a:t>
            </a:r>
            <a:r>
              <a:rPr lang="en-US" dirty="0" smtClean="0"/>
              <a:t> for each auto driver record</a:t>
            </a:r>
          </a:p>
          <a:p>
            <a:pPr lvl="1"/>
            <a:r>
              <a:rPr lang="en-US" dirty="0" smtClean="0"/>
              <a:t>Summarized and plotted travel time </a:t>
            </a:r>
            <a:r>
              <a:rPr lang="en-US" u="sng" dirty="0" smtClean="0"/>
              <a:t>differences</a:t>
            </a:r>
            <a:r>
              <a:rPr lang="en-US" dirty="0" smtClean="0"/>
              <a:t> in histograms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Normal-like distribution</a:t>
            </a:r>
          </a:p>
          <a:p>
            <a:pPr lvl="2"/>
            <a:r>
              <a:rPr lang="en-US" dirty="0" smtClean="0"/>
              <a:t>Mean &amp; median ≈ 0</a:t>
            </a:r>
          </a:p>
          <a:p>
            <a:pPr lvl="2"/>
            <a:r>
              <a:rPr lang="en-US" dirty="0" smtClean="0"/>
              <a:t>Little skew</a:t>
            </a:r>
          </a:p>
          <a:p>
            <a:pPr lvl="1"/>
            <a:r>
              <a:rPr lang="en-US" dirty="0" smtClean="0"/>
              <a:t>Variation due to:</a:t>
            </a:r>
          </a:p>
          <a:p>
            <a:pPr lvl="2"/>
            <a:r>
              <a:rPr lang="en-US" dirty="0" smtClean="0"/>
              <a:t>Clock face reporting</a:t>
            </a:r>
          </a:p>
          <a:p>
            <a:pPr lvl="2"/>
            <a:r>
              <a:rPr lang="en-US" dirty="0" smtClean="0"/>
              <a:t>Normal variation in observed traffic</a:t>
            </a:r>
          </a:p>
          <a:p>
            <a:pPr lvl="3"/>
            <a:r>
              <a:rPr lang="en-US" u="sng" dirty="0" smtClean="0"/>
              <a:t>E.g.</a:t>
            </a:r>
            <a:r>
              <a:rPr lang="en-US" dirty="0" smtClean="0"/>
              <a:t> survey respondent delayed on travel day by congestion due to traffic accident</a:t>
            </a:r>
          </a:p>
          <a:p>
            <a:pPr lvl="2"/>
            <a:r>
              <a:rPr lang="en-US" dirty="0" smtClean="0"/>
              <a:t>It’s a model – we will be never “perfect”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759856" y="1167823"/>
            <a:ext cx="3733800" cy="2895600"/>
            <a:chOff x="4621627" y="1072126"/>
            <a:chExt cx="3733800" cy="2895600"/>
          </a:xfrm>
        </p:grpSpPr>
        <p:pic>
          <p:nvPicPr>
            <p:cNvPr id="6" name="Picture 5" descr="clock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41027" y="1834126"/>
              <a:ext cx="914400" cy="1375645"/>
            </a:xfrm>
            <a:prstGeom prst="rect">
              <a:avLst/>
            </a:prstGeom>
          </p:spPr>
        </p:pic>
        <p:pic>
          <p:nvPicPr>
            <p:cNvPr id="7" name="Picture 6" descr="histogram-normal-distribution-thumb13721055.jpg"/>
            <p:cNvPicPr>
              <a:picLocks noChangeAspect="1"/>
            </p:cNvPicPr>
            <p:nvPr/>
          </p:nvPicPr>
          <p:blipFill>
            <a:blip r:embed="rId3" cstate="print"/>
            <a:srcRect l="10853" r="13566" b="9996"/>
            <a:stretch>
              <a:fillRect/>
            </a:stretch>
          </p:blipFill>
          <p:spPr>
            <a:xfrm>
              <a:off x="4621627" y="1072126"/>
              <a:ext cx="3017520" cy="23985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7518248756_3530e24223_z.jp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38889" r="11111" b="62963"/>
            <a:stretch>
              <a:fillRect/>
            </a:stretch>
          </p:blipFill>
          <p:spPr>
            <a:xfrm>
              <a:off x="6374227" y="3104126"/>
              <a:ext cx="1554480" cy="86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4572000" y="5741576"/>
            <a:ext cx="3356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Image s downloaded from </a:t>
            </a:r>
            <a:r>
              <a:rPr lang="en-US" sz="1200" i="1" dirty="0" smtClean="0">
                <a:hlinkClick r:id="rId5"/>
              </a:rPr>
              <a:t>http://www.dreamstime.com/royalty-free-stock-photo-histogram-normal-distribution-image13721055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76" y="1291856"/>
            <a:ext cx="7670462" cy="462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Houston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Implications of results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Skimmed travel times tend to overestimate reported times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modeled speeds too slow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No huge outliers identified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ym typeface="Wingdings" pitchFamily="2" charset="2"/>
              </a:rPr>
              <a:t>Other findings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Analysis of results useful in identifying outliers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Observations with obvious reporting problems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Removed from model estimation dataset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Adjusted terminal times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4061637"/>
            <a:ext cx="4038600" cy="2064526"/>
          </a:xfrm>
        </p:spPr>
        <p:txBody>
          <a:bodyPr/>
          <a:lstStyle/>
          <a:p>
            <a:pPr algn="ctr">
              <a:buNone/>
            </a:pPr>
            <a:r>
              <a:rPr lang="en-US" sz="1600" b="0" dirty="0" smtClean="0"/>
              <a:t>Mean = -0.11 minutes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SD = 13.9 minutes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Median = -1.9 minutes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Reported time &lt; skimmed = 60.7%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Reported time &gt;= skimmed = 39.3%</a:t>
            </a:r>
          </a:p>
          <a:p>
            <a:pPr algn="ctr">
              <a:spcBef>
                <a:spcPts val="0"/>
              </a:spcBef>
              <a:buNone/>
            </a:pP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4" y="1600200"/>
            <a:ext cx="3852866" cy="23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Denver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1364226"/>
            <a:ext cx="78517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Travel Times – </a:t>
            </a:r>
            <a:br>
              <a:rPr lang="en-US" dirty="0" smtClean="0"/>
            </a:br>
            <a:r>
              <a:rPr lang="en-US" dirty="0" smtClean="0"/>
              <a:t>Denver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Implications of results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Skimmed travel times tend to underestimate reported times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modeled speeds too fast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No huge outliers identified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ym typeface="Wingdings" pitchFamily="2" charset="2"/>
              </a:rPr>
              <a:t>Other findings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Analysis of results useful in identifying outliers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Observations with obvious reporting problems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Removed from model estimation dataset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Adjusted terminal times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4061637"/>
            <a:ext cx="4038600" cy="2064526"/>
          </a:xfrm>
        </p:spPr>
        <p:txBody>
          <a:bodyPr/>
          <a:lstStyle/>
          <a:p>
            <a:pPr algn="ctr">
              <a:buNone/>
            </a:pPr>
            <a:r>
              <a:rPr lang="en-US" sz="1600" b="0" dirty="0" smtClean="0"/>
              <a:t>Mean = 0.8 minutes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SD = 7.6 minutes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Median = -0.2 minutes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Reported time &lt; skimmed = 50.2%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600" b="0" dirty="0" smtClean="0"/>
              <a:t>Reported time &gt;= skimmed = 49.8%</a:t>
            </a:r>
          </a:p>
          <a:p>
            <a:pPr algn="ctr">
              <a:spcBef>
                <a:spcPts val="0"/>
              </a:spcBef>
              <a:buNone/>
            </a:pP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002" y="1600200"/>
            <a:ext cx="3976798" cy="232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Demonstrated Several New Validation Checks</a:t>
            </a:r>
          </a:p>
          <a:p>
            <a:pPr lvl="1"/>
            <a:r>
              <a:rPr lang="en-US" dirty="0" smtClean="0"/>
              <a:t>Disaggregate or semi-disaggregate in nature</a:t>
            </a:r>
          </a:p>
          <a:p>
            <a:pPr lvl="1"/>
            <a:r>
              <a:rPr lang="en-US" dirty="0" smtClean="0"/>
              <a:t>Easy to apply</a:t>
            </a:r>
          </a:p>
          <a:p>
            <a:pPr lvl="1"/>
            <a:r>
              <a:rPr lang="en-US" dirty="0" smtClean="0"/>
              <a:t>Provide information regarding quality of observed data being used for activity-based model estimation</a:t>
            </a:r>
          </a:p>
          <a:p>
            <a:pPr lvl="2"/>
            <a:r>
              <a:rPr lang="en-US" dirty="0" smtClean="0"/>
              <a:t>Removal of outliers from </a:t>
            </a:r>
            <a:r>
              <a:rPr lang="en-US" smtClean="0"/>
              <a:t>estimation data sets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Input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for Trip-Based and Activity/Tour-Based Models</a:t>
            </a:r>
          </a:p>
          <a:p>
            <a:pPr lvl="1"/>
            <a:r>
              <a:rPr lang="en-US" dirty="0" smtClean="0"/>
              <a:t>In a word – GIGO</a:t>
            </a:r>
          </a:p>
          <a:p>
            <a:r>
              <a:rPr lang="en-US" dirty="0" smtClean="0"/>
              <a:t>Appropriate Approaches</a:t>
            </a:r>
          </a:p>
          <a:p>
            <a:pPr lvl="1"/>
            <a:r>
              <a:rPr lang="en-US" dirty="0" smtClean="0"/>
              <a:t>Aggregate Models </a:t>
            </a:r>
            <a:r>
              <a:rPr lang="en-US" dirty="0" smtClean="0">
                <a:latin typeface="Calibri"/>
              </a:rPr>
              <a:t>→ Aggregate Checks</a:t>
            </a:r>
          </a:p>
          <a:p>
            <a:pPr lvl="2"/>
            <a:r>
              <a:rPr lang="en-US" dirty="0" smtClean="0">
                <a:latin typeface="Calibri"/>
              </a:rPr>
              <a:t>Larger outliers that impact model calibration</a:t>
            </a:r>
          </a:p>
          <a:p>
            <a:pPr lvl="1"/>
            <a:r>
              <a:rPr lang="en-US" dirty="0" smtClean="0">
                <a:latin typeface="Calibri"/>
              </a:rPr>
              <a:t>Disaggregate Models → Aggregate &amp; Disaggregate Checks</a:t>
            </a:r>
          </a:p>
          <a:p>
            <a:pPr lvl="2"/>
            <a:r>
              <a:rPr lang="en-US" dirty="0" smtClean="0">
                <a:latin typeface="Calibri"/>
              </a:rPr>
              <a:t>Larger outliers that skew models</a:t>
            </a:r>
          </a:p>
          <a:p>
            <a:pPr lvl="2"/>
            <a:r>
              <a:rPr lang="en-US" dirty="0" smtClean="0">
                <a:latin typeface="Calibri"/>
              </a:rPr>
              <a:t>Individual outliers that impact coefficient estimates &amp; statistics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57708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Highway Network Path Building Aggregate Checks</a:t>
            </a:r>
          </a:p>
          <a:p>
            <a:pPr lvl="1"/>
            <a:r>
              <a:rPr lang="en-US" dirty="0" smtClean="0"/>
              <a:t>Speed interchange frequency distributions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692" y="1395267"/>
            <a:ext cx="4604367" cy="31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57708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Highway Network Path Building Aggregate Checks</a:t>
            </a:r>
          </a:p>
          <a:p>
            <a:pPr lvl="1"/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Speed interchange frequency distributions</a:t>
            </a:r>
          </a:p>
          <a:p>
            <a:pPr lvl="1"/>
            <a:r>
              <a:rPr lang="en-US" dirty="0" smtClean="0"/>
              <a:t>Travel time plots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Content Placeholder 4" descr="OaklandAc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7470" y="1388534"/>
            <a:ext cx="3774901" cy="4885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46951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Highway Network Path Building Disaggregate Checks</a:t>
            </a:r>
          </a:p>
          <a:p>
            <a:pPr lvl="1"/>
            <a:r>
              <a:rPr lang="en-US" dirty="0" smtClean="0"/>
              <a:t>“no applicable disaggregate checks of highway network skim data…”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546951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Highway Network Path Building Disaggregate Checks</a:t>
            </a:r>
          </a:p>
          <a:p>
            <a:pPr lvl="1"/>
            <a:r>
              <a:rPr lang="en-US" dirty="0" smtClean="0"/>
              <a:t>“</a:t>
            </a:r>
            <a:r>
              <a:rPr lang="en-US" strike="sngStrike" dirty="0" smtClean="0">
                <a:solidFill>
                  <a:srgbClr val="FF0000"/>
                </a:solidFill>
              </a:rPr>
              <a:t>no applicable disaggregate checks of highway network skim data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…will be addressed in this presentation.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57708" cy="990600"/>
          </a:xfrm>
        </p:spPr>
        <p:txBody>
          <a:bodyPr/>
          <a:lstStyle/>
          <a:p>
            <a:r>
              <a:rPr lang="en-US" dirty="0" smtClean="0"/>
              <a:t>Travel Model Validation and Reasonableness Checking Manual – Second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Transit Network Path Building Aggregate Checks</a:t>
            </a:r>
          </a:p>
          <a:p>
            <a:pPr lvl="1"/>
            <a:r>
              <a:rPr lang="en-US" dirty="0" smtClean="0"/>
              <a:t>Trip length frequency distributions</a:t>
            </a:r>
          </a:p>
          <a:p>
            <a:pPr lvl="2"/>
            <a:r>
              <a:rPr lang="en-US" dirty="0" smtClean="0"/>
              <a:t>In-vehicle time</a:t>
            </a:r>
          </a:p>
          <a:p>
            <a:pPr lvl="2"/>
            <a:r>
              <a:rPr lang="en-US" dirty="0" smtClean="0"/>
              <a:t>Out-of-vehicle time</a:t>
            </a:r>
          </a:p>
          <a:p>
            <a:pPr lvl="2"/>
            <a:r>
              <a:rPr lang="en-US" dirty="0" smtClean="0"/>
              <a:t>Number of transfers</a:t>
            </a:r>
          </a:p>
          <a:p>
            <a:pPr lvl="2"/>
            <a:r>
              <a:rPr lang="en-US" dirty="0" smtClean="0"/>
              <a:t>Costs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121" y="1731982"/>
            <a:ext cx="4511966" cy="30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glass">
  <a:themeElements>
    <a:clrScheme name="cs_glass">
      <a:dk1>
        <a:srgbClr val="00376F"/>
      </a:dk1>
      <a:lt1>
        <a:srgbClr val="FFFFFF"/>
      </a:lt1>
      <a:dk2>
        <a:srgbClr val="003A69"/>
      </a:dk2>
      <a:lt2>
        <a:srgbClr val="002448"/>
      </a:lt2>
      <a:accent1>
        <a:srgbClr val="D2D200"/>
      </a:accent1>
      <a:accent2>
        <a:srgbClr val="5DB6FF"/>
      </a:accent2>
      <a:accent3>
        <a:srgbClr val="FF8080"/>
      </a:accent3>
      <a:accent4>
        <a:srgbClr val="97A7F3"/>
      </a:accent4>
      <a:accent5>
        <a:srgbClr val="CECECE"/>
      </a:accent5>
      <a:accent6>
        <a:srgbClr val="A2E3A2"/>
      </a:accent6>
      <a:hlink>
        <a:srgbClr val="0099CC"/>
      </a:hlink>
      <a:folHlink>
        <a:srgbClr val="0099CC"/>
      </a:folHlink>
    </a:clrScheme>
    <a:fontScheme name="cs_glas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cs_glas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rgbClr val="00162D"/>
          </a:solidFill>
          <a:prstDash val="solid"/>
        </a:ln>
        <a:ln w="12700" cap="flat" cmpd="thickThin" algn="ctr">
          <a:solidFill>
            <a:srgbClr val="001E3C"/>
          </a:solidFill>
          <a:prstDash val="solid"/>
        </a:ln>
        <a:ln w="19050" cap="flat" cmpd="thickThin" algn="ctr">
          <a:solidFill>
            <a:srgbClr val="002040"/>
          </a:solidFill>
          <a:prstDash val="solid"/>
        </a:ln>
      </a:lnStyleLst>
      <a:effectStyleLst>
        <a:effectStyle>
          <a:effectLst>
            <a:outerShdw blurRad="50800" dist="38100" dir="5400000" algn="ctr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  <a:reflection blurRad="12700" stA="30000" endPos="28000" dist="38100" dir="5400000" sy="-100000" rotWithShape="0"/>
          </a:effectLst>
          <a:scene3d>
            <a:camera prst="orthographicFront">
              <a:rot lat="0" lon="0" rev="0"/>
            </a:camera>
            <a:lightRig rig="threePt" dir="tl"/>
          </a:scene3d>
          <a:sp3d extrusionH="63500" prstMaterial="metal">
            <a:bevelT w="101600" h="101600"/>
          </a:sp3d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  <a:reflection blurRad="12700" stA="26000" endPos="28000" dist="38100" dir="5400000" sy="-100000" rotWithShape="0"/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extrusionH="63500" prstMaterial="metal">
            <a:bevelT w="101600" h="1016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cs_glass</Template>
  <TotalTime>1443</TotalTime>
  <Words>1825</Words>
  <Application>Microsoft Office PowerPoint</Application>
  <PresentationFormat>On-screen Show (4:3)</PresentationFormat>
  <Paragraphs>501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cs_glass</vt:lpstr>
      <vt:lpstr>Model Calibration &amp; Estimation Input Data Validation Checks…</vt:lpstr>
      <vt:lpstr>Co-authors &amp; Contributors</vt:lpstr>
      <vt:lpstr>Presentation Overview</vt:lpstr>
      <vt:lpstr>Validation of Input Data</vt:lpstr>
      <vt:lpstr>Travel Model Validation and Reasonableness Checking Manual – Second Edition</vt:lpstr>
      <vt:lpstr>Travel Model Validation and Reasonableness Checking Manual – Second Edition</vt:lpstr>
      <vt:lpstr>Travel Model Validation and Reasonableness Checking Manual – Second Edition</vt:lpstr>
      <vt:lpstr>Travel Model Validation and Reasonableness Checking Manual – Second Edition</vt:lpstr>
      <vt:lpstr>Travel Model Validation and Reasonableness Checking Manual – Second Edition</vt:lpstr>
      <vt:lpstr>Travel Model Validation and Reasonableness Checking Manual – Second Edition</vt:lpstr>
      <vt:lpstr>Travel Model Validation and Reasonableness Checking Manual – Second Edition</vt:lpstr>
      <vt:lpstr>Travel Model Validation and Reasonableness Checking Manual – Second Edition</vt:lpstr>
      <vt:lpstr>Prediction-Success with Transit Multipath Builders – SEMCOG</vt:lpstr>
      <vt:lpstr>Prediction-Success with Transit Multipath Builders – SEMCOG</vt:lpstr>
      <vt:lpstr>Prediction-Success with Transit Multipath Builders – SEMCOG</vt:lpstr>
      <vt:lpstr>Prediction-Success with Transit Multipath Builders – SEMCOG</vt:lpstr>
      <vt:lpstr>Prediction-Success with Transit Multipath Builders – SEMCOG</vt:lpstr>
      <vt:lpstr>Prediction-Success with Transit Multipath Builders – SEMCOG</vt:lpstr>
      <vt:lpstr>Prediction-Success with Transit Multipath Builders – SEMCOG</vt:lpstr>
      <vt:lpstr>Transit Route Profiles –  Minneapolis-St. Paul</vt:lpstr>
      <vt:lpstr>On-board Survey Geocoding –  Minneapolis-St. Paul</vt:lpstr>
      <vt:lpstr>On-board Survey Geocoding –  Example from OKI On-Board Survey</vt:lpstr>
      <vt:lpstr>On-board Survey Weighting –  Minneapolis-St. Paul</vt:lpstr>
      <vt:lpstr>On-board Survey Weighting –  Minneapolis-St. Paul</vt:lpstr>
      <vt:lpstr>Transit Route Profiles –  Minneapolis-St. Paul &amp; Denver</vt:lpstr>
      <vt:lpstr>Transit Route Profiles –  Minneapolis-St. Paul &amp; Denver</vt:lpstr>
      <vt:lpstr>Transit Route Profiles –  Minneapolis-St. Paul &amp; Denver</vt:lpstr>
      <vt:lpstr>Highway Travel Times –  Houston</vt:lpstr>
      <vt:lpstr>Highway Travel Times –  Houston</vt:lpstr>
      <vt:lpstr>Highway Travel Times –  Houston</vt:lpstr>
      <vt:lpstr>Highway Travel Times –  Houston</vt:lpstr>
      <vt:lpstr>Highway Travel Times –  Houston</vt:lpstr>
      <vt:lpstr>Highway Travel Times –  Houston</vt:lpstr>
      <vt:lpstr>Highway Travel Times –  Houston</vt:lpstr>
      <vt:lpstr>Highway Travel Times –  Houston</vt:lpstr>
      <vt:lpstr>Highway Travel Times –  Denver</vt:lpstr>
      <vt:lpstr>Highway Travel Times –  Denver</vt:lpstr>
      <vt:lpstr>Summary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So, How Do You Know Those Travel Times Are Reasonable, Anyway?</dc:title>
  <dc:creator>David Kurth</dc:creator>
  <cp:lastModifiedBy>David Kurth</cp:lastModifiedBy>
  <cp:revision>75</cp:revision>
  <dcterms:created xsi:type="dcterms:W3CDTF">2013-04-19T11:01:14Z</dcterms:created>
  <dcterms:modified xsi:type="dcterms:W3CDTF">2013-05-07T04:48:26Z</dcterms:modified>
</cp:coreProperties>
</file>