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339" r:id="rId4"/>
    <p:sldId id="340" r:id="rId5"/>
    <p:sldId id="341" r:id="rId6"/>
    <p:sldId id="284" r:id="rId7"/>
    <p:sldId id="305" r:id="rId8"/>
    <p:sldId id="356" r:id="rId9"/>
    <p:sldId id="353" r:id="rId10"/>
    <p:sldId id="354" r:id="rId11"/>
    <p:sldId id="355" r:id="rId12"/>
    <p:sldId id="287" r:id="rId13"/>
    <p:sldId id="344" r:id="rId14"/>
    <p:sldId id="292" r:id="rId15"/>
    <p:sldId id="345" r:id="rId16"/>
    <p:sldId id="346" r:id="rId17"/>
    <p:sldId id="347" r:id="rId18"/>
    <p:sldId id="306" r:id="rId19"/>
    <p:sldId id="348" r:id="rId20"/>
    <p:sldId id="324" r:id="rId21"/>
    <p:sldId id="349" r:id="rId22"/>
    <p:sldId id="351" r:id="rId23"/>
    <p:sldId id="352" r:id="rId24"/>
    <p:sldId id="334" r:id="rId25"/>
    <p:sldId id="328" r:id="rId26"/>
    <p:sldId id="343" r:id="rId27"/>
    <p:sldId id="336" r:id="rId28"/>
    <p:sldId id="34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4660"/>
  </p:normalViewPr>
  <p:slideViewPr>
    <p:cSldViewPr>
      <p:cViewPr>
        <p:scale>
          <a:sx n="66" d="100"/>
          <a:sy n="66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642D08-0FC8-4ACF-B903-18CD1EB249A2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3A34A2-B8A7-4975-8BDF-8DFEFB71F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20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E16D902-191E-4C54-829E-4F9F507AC7B6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2F0E57-7803-4A05-BD43-BFE4302B3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04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1C33A-24D4-4893-8C48-193FF10A2808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CC5A4-9439-4B28-8DF4-A2DDFE7E5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56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BBAFE-F5DA-415F-A8B1-FED25B3E9339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5D4399E-07C9-4329-9BC6-1D96372AF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82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08E04-D626-4A65-A12E-4B7CCFE8B004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6CB9-B1E2-472C-8BBB-CB3E05DCE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57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6F40AA-602D-41B3-B89B-FD326F1072FA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FBE042D-E0CF-40D0-99EA-B1322F078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92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E6D37-6398-4AFC-BAAA-F0B3A28313C2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7F6BB-EAD6-421E-8201-1083850F1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40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BCB8-35F2-4332-8751-E222C86C15EC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2D11-81D8-4A6C-BEDF-8C892AF04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11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206D4-AA37-4002-94EB-7B78D5A497FC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174FD-046F-4689-BB5D-4CA248ECF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51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5C15-BD94-46DC-9B09-E28E0D915450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4BE6-13C6-4039-BB53-16EC423E8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90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D7F0-0C31-40B6-BBC9-EE2B3AF4B218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AE8369-0C52-4503-9829-570267CB4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388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7214-4A6B-40CC-9E72-7D298C27A37F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1D46-2F9E-43AB-93D6-8AA7FA3A2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146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712DA2-F010-4E1B-B746-A7A90F641F2E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7817DD-5184-4A55-B9A7-7FE11B4ED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ct val="0"/>
        </a:spcAft>
        <a:buClr>
          <a:srgbClr val="928B7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ct val="0"/>
        </a:spcAft>
        <a:buClr>
          <a:srgbClr val="87706B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ct val="20000"/>
        </a:spcBef>
        <a:spcAft>
          <a:spcPct val="0"/>
        </a:spcAft>
        <a:buClr>
          <a:srgbClr val="6F777D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hturnpikeanalysis.com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turnpikeanalysis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143000"/>
            <a:ext cx="1981200" cy="18288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TRB Planning Applications Conference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Columbus, OH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May 7,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6629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>Traffic and Revenue Forecasting for the Ohio Turnpike Asset Evaluation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2895600"/>
            <a:ext cx="6858000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b="0" i="0" u="none" strike="noStrike" kern="1200" cap="none" spc="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b="0" i="0" u="none" strike="noStrike" kern="1200" cap="none" spc="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Gregory</a:t>
            </a:r>
            <a:r>
              <a:rPr kumimoji="0" lang="en-US" b="0" i="0" u="none" strike="noStrike" kern="1200" cap="none" spc="15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D. Erhardt, Parsons Brinckerhoff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b="0" i="0" u="none" strike="noStrike" kern="1200" cap="none" spc="15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b="0" i="0" u="none" strike="noStrike" kern="1200" cap="none" spc="1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With: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pc="150" dirty="0" smtClean="0">
                <a:solidFill>
                  <a:srgbClr val="FFFFFF"/>
                </a:solidFill>
                <a:latin typeface="+mn-lt"/>
                <a:cs typeface="+mn-cs"/>
              </a:rPr>
              <a:t>Tara Weidner, Oregon Department of Transportation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pc="150" dirty="0" smtClean="0">
                <a:solidFill>
                  <a:srgbClr val="FFFFFF"/>
                </a:solidFill>
                <a:latin typeface="+mn-lt"/>
                <a:cs typeface="+mn-cs"/>
              </a:rPr>
              <a:t>Fintan Geraghty</a:t>
            </a:r>
            <a:r>
              <a:rPr lang="en-US" spc="150" dirty="0" smtClean="0">
                <a:solidFill>
                  <a:srgbClr val="FFFFFF"/>
                </a:solidFill>
              </a:rPr>
              <a:t>, Parsons Brinckerhoff</a:t>
            </a:r>
            <a:endParaRPr lang="en-US" spc="15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pc="150" dirty="0" smtClean="0">
                <a:solidFill>
                  <a:srgbClr val="FFFFFF"/>
                </a:solidFill>
                <a:latin typeface="+mn-lt"/>
                <a:cs typeface="+mn-cs"/>
              </a:rPr>
              <a:t>Brad Ship</a:t>
            </a:r>
            <a:r>
              <a:rPr lang="en-US" spc="150" dirty="0" smtClean="0">
                <a:solidFill>
                  <a:srgbClr val="FFFFFF"/>
                </a:solidFill>
              </a:rPr>
              <a:t>, Parsons Brinckerhoff</a:t>
            </a:r>
            <a:r>
              <a:rPr lang="en-US" spc="15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pc="150" dirty="0" smtClean="0">
                <a:solidFill>
                  <a:srgbClr val="FFFFFF"/>
                </a:solidFill>
                <a:latin typeface="+mn-lt"/>
                <a:cs typeface="+mn-cs"/>
              </a:rPr>
              <a:t>Howard Wood</a:t>
            </a:r>
            <a:r>
              <a:rPr lang="en-US" spc="150" dirty="0" smtClean="0">
                <a:solidFill>
                  <a:srgbClr val="FFFFFF"/>
                </a:solidFill>
              </a:rPr>
              <a:t>, Parsons Brinckerhoff</a:t>
            </a:r>
            <a:endParaRPr lang="en-US" spc="15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pc="150" dirty="0" smtClean="0">
                <a:solidFill>
                  <a:srgbClr val="FFFFFF"/>
                </a:solidFill>
                <a:latin typeface="+mn-lt"/>
                <a:cs typeface="+mn-cs"/>
              </a:rPr>
              <a:t>Alistair Sawers</a:t>
            </a:r>
            <a:r>
              <a:rPr lang="en-US" spc="150" dirty="0" smtClean="0">
                <a:solidFill>
                  <a:srgbClr val="FFFFFF"/>
                </a:solidFill>
              </a:rPr>
              <a:t>, Parsons Brinckerhoff</a:t>
            </a:r>
            <a:endParaRPr lang="en-US" spc="15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pc="150" dirty="0" smtClean="0">
                <a:solidFill>
                  <a:srgbClr val="FFFFFF"/>
                </a:solidFill>
                <a:latin typeface="+mn-lt"/>
                <a:cs typeface="+mn-cs"/>
              </a:rPr>
              <a:t>Youssef Dehghani</a:t>
            </a:r>
            <a:r>
              <a:rPr lang="en-US" spc="150" dirty="0" smtClean="0">
                <a:solidFill>
                  <a:srgbClr val="FFFFFF"/>
                </a:solidFill>
              </a:rPr>
              <a:t>, Parsons Brinckerhoff</a:t>
            </a:r>
            <a:endParaRPr lang="en-US" spc="15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b="0" i="0" u="none" strike="noStrike" kern="1200" cap="none" spc="15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328" name="AutoShape 8" descr="https://home360.balfourbeatty.com/pb/ME/workingatpb/Sustainability/PublishingImages/PB%20Logo%20Blue%20(Transparent)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9" name="Picture 9" descr="C:\Projects2\Admin\PB%20Logo%20Blue%20(Transparent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6019800"/>
            <a:ext cx="2133600" cy="655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Backcast</a:t>
            </a:r>
            <a:r>
              <a:rPr lang="en-US" dirty="0" smtClean="0"/>
              <a:t> Validation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245" y="2597238"/>
            <a:ext cx="448355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97238"/>
            <a:ext cx="4504332" cy="34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04800" y="1676400"/>
            <a:ext cx="3810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58738" marR="0" lvl="0" indent="-14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400" b="0" i="0" u="none" strike="noStrike" kern="1200" cap="none" spc="1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of Time too low:</a:t>
            </a:r>
          </a:p>
          <a:p>
            <a:pPr marL="58738" marR="0" lvl="0" indent="-14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400" b="0" i="0" u="none" strike="noStrike" kern="1200" cap="none" spc="15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$17/hr for autos</a:t>
            </a:r>
          </a:p>
          <a:p>
            <a:pPr marL="58738" marR="0" lvl="0" indent="-14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400" spc="150" baseline="0" dirty="0" smtClean="0">
                <a:solidFill>
                  <a:srgbClr val="0070C0"/>
                </a:solidFill>
                <a:latin typeface="+mn-lt"/>
                <a:cs typeface="+mn-cs"/>
              </a:rPr>
              <a:t>$30/hr</a:t>
            </a:r>
            <a:r>
              <a:rPr lang="en-US" sz="2400" spc="150" dirty="0" smtClean="0">
                <a:solidFill>
                  <a:srgbClr val="0070C0"/>
                </a:solidFill>
                <a:latin typeface="+mn-lt"/>
                <a:cs typeface="+mn-cs"/>
              </a:rPr>
              <a:t> trucks (class 5)</a:t>
            </a:r>
            <a:endParaRPr kumimoji="0" lang="en-US" sz="2400" b="0" i="0" u="none" strike="noStrike" kern="1200" cap="none" spc="15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48200" y="1676400"/>
            <a:ext cx="3810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58738" marR="0" lvl="0" indent="-14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400" b="0" i="0" u="none" strike="noStrike" kern="1200" cap="none" spc="1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of Time just right:</a:t>
            </a:r>
          </a:p>
          <a:p>
            <a:pPr marL="58738" marR="0" lvl="0" indent="-14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400" b="0" i="0" u="none" strike="noStrike" kern="1200" cap="none" spc="15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$22/hr for autos</a:t>
            </a:r>
          </a:p>
          <a:p>
            <a:pPr marL="58738" marR="0" lvl="0" indent="-14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400" spc="150" baseline="0" dirty="0" smtClean="0">
                <a:solidFill>
                  <a:srgbClr val="0070C0"/>
                </a:solidFill>
                <a:latin typeface="+mn-lt"/>
                <a:cs typeface="+mn-cs"/>
              </a:rPr>
              <a:t>$40/hr</a:t>
            </a:r>
            <a:r>
              <a:rPr lang="en-US" sz="2400" spc="150" dirty="0" smtClean="0">
                <a:solidFill>
                  <a:srgbClr val="0070C0"/>
                </a:solidFill>
                <a:latin typeface="+mn-lt"/>
                <a:cs typeface="+mn-cs"/>
              </a:rPr>
              <a:t> trucks (class 5)</a:t>
            </a:r>
            <a:endParaRPr kumimoji="0" lang="en-US" sz="2400" b="0" i="0" u="none" strike="noStrike" kern="1200" cap="none" spc="15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3000" y="6172200"/>
            <a:ext cx="7239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8738" marR="0" lvl="0" indent="-14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400" b="0" i="0" u="none" strike="noStrike" kern="1200" cap="none" spc="1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1997-2012 </a:t>
            </a:r>
            <a:r>
              <a:rPr kumimoji="0" lang="en-US" sz="2400" b="0" i="0" u="none" strike="noStrike" kern="1200" cap="none" spc="15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Backcast</a:t>
            </a:r>
            <a:r>
              <a:rPr kumimoji="0" lang="en-US" sz="2400" b="0" i="0" u="none" strike="noStrike" kern="1200" cap="none" spc="1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Ohio</a:t>
            </a:r>
            <a:r>
              <a:rPr kumimoji="0" lang="en-US" sz="2400" b="0" i="0" u="none" strike="noStrike" kern="1200" cap="none" spc="15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Turnpike VMT</a:t>
            </a:r>
            <a:endParaRPr kumimoji="0" lang="en-US" sz="2400" b="0" i="0" u="none" strike="noStrike" kern="1200" cap="none" spc="15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Calibrated Values of Time</a:t>
            </a:r>
            <a:endParaRPr lang="en-U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7143"/>
          <a:stretch>
            <a:fillRect/>
          </a:stretch>
        </p:blipFill>
        <p:spPr bwMode="auto">
          <a:xfrm>
            <a:off x="2438400" y="1676400"/>
            <a:ext cx="1401367" cy="457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0716"/>
          <a:stretch>
            <a:fillRect/>
          </a:stretch>
        </p:blipFill>
        <p:spPr bwMode="auto">
          <a:xfrm>
            <a:off x="3801314" y="1676400"/>
            <a:ext cx="3191713" cy="457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066800" y="6324600"/>
            <a:ext cx="7239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8738" marR="0" lvl="0" indent="-142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400" b="0" i="0" u="none" strike="noStrike" kern="1200" cap="none" spc="1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 value</a:t>
            </a:r>
            <a:r>
              <a:rPr kumimoji="0" lang="en-US" sz="2400" b="0" i="0" u="none" strike="noStrike" kern="1200" cap="none" spc="15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time 10% higher</a:t>
            </a:r>
            <a:endParaRPr kumimoji="0" lang="en-US" sz="2400" b="0" i="0" u="none" strike="noStrike" kern="1200" cap="none" spc="15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486400"/>
            <a:ext cx="1676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Ohio </a:t>
            </a:r>
            <a:r>
              <a:rPr lang="en-US" sz="1400" dirty="0" smtClean="0"/>
              <a:t>Turnpike Opportunity Analysis: Final Report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6324600" cy="225219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How much revenue can be generated?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667000"/>
            <a:ext cx="1600201" cy="1645920"/>
          </a:xfrm>
        </p:spPr>
        <p:txBody>
          <a:bodyPr/>
          <a:lstStyle/>
          <a:p>
            <a:r>
              <a:rPr lang="en-US" dirty="0" smtClean="0"/>
              <a:t>It depends on the toll rates…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49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Revenue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7754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5194300"/>
            <a:ext cx="8331200" cy="166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000" spc="150" dirty="0" smtClean="0">
                <a:solidFill>
                  <a:schemeClr val="tx2"/>
                </a:solidFill>
                <a:latin typeface="+mn-lt"/>
                <a:cs typeface="+mn-cs"/>
              </a:rPr>
              <a:t>Present value of upfront proceeds and operating cash flow:</a:t>
            </a:r>
            <a:endParaRPr kumimoji="0" lang="en-US" sz="2000" b="0" i="0" u="none" strike="noStrike" kern="1200" cap="none" spc="1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Status</a:t>
            </a:r>
            <a:r>
              <a:rPr kumimoji="0" lang="en-US" sz="2000" b="0" i="0" u="none" strike="noStrike" kern="1200" cap="none" spc="1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Quo: $1.4 billion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lang="en-US" sz="2000" spc="150" baseline="0" dirty="0" smtClean="0">
                <a:solidFill>
                  <a:schemeClr val="tx2"/>
                </a:solidFill>
                <a:latin typeface="+mn-lt"/>
                <a:cs typeface="+mn-cs"/>
              </a:rPr>
              <a:t>Public</a:t>
            </a:r>
            <a:r>
              <a:rPr lang="en-US" sz="2000" spc="150" dirty="0" smtClean="0">
                <a:solidFill>
                  <a:schemeClr val="tx2"/>
                </a:solidFill>
                <a:latin typeface="+mn-lt"/>
                <a:cs typeface="+mn-cs"/>
              </a:rPr>
              <a:t> Option: $2.1-$2.5 billion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Public-Private</a:t>
            </a:r>
            <a:r>
              <a:rPr kumimoji="0" lang="en-US" sz="2000" b="0" i="0" u="none" strike="noStrike" kern="1200" cap="none" spc="1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Option: $3.3-4.0 billion</a:t>
            </a:r>
            <a:endParaRPr kumimoji="0" lang="en-US" sz="2000" b="0" i="0" u="none" strike="noStrike" kern="1200" cap="none" spc="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618238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Ohio </a:t>
            </a:r>
            <a:r>
              <a:rPr lang="en-US" sz="1400" dirty="0" smtClean="0"/>
              <a:t>Turnpike Opportunity Analysis: Final Report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6324600" cy="270939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How much diversion will occur onto state highways?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0" y="2057400"/>
            <a:ext cx="1904999" cy="24841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2-lane facilities are less able to handle accommodate heavy trucks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8849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Diversion Analysis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269" y="1780163"/>
            <a:ext cx="8345731" cy="48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0" y="6324600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Ohio </a:t>
            </a:r>
            <a:r>
              <a:rPr lang="en-US" sz="1400" dirty="0" smtClean="0"/>
              <a:t>Turnpike Opportunity Analysis: Final Report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Diversion Analysis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330" y="1621807"/>
            <a:ext cx="7080870" cy="52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" y="6474023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Ohio </a:t>
            </a:r>
            <a:r>
              <a:rPr lang="en-US" sz="1400" dirty="0" smtClean="0"/>
              <a:t>Turnpike Opportunity Analysis: Final Report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Diversion Analysis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162800" cy="508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" y="6550223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Ohio </a:t>
            </a:r>
            <a:r>
              <a:rPr lang="en-US" sz="1400" dirty="0" smtClean="0"/>
              <a:t>Turnpike Opportunity Analysis: Final Report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62603"/>
            <a:ext cx="6324600" cy="316659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 about local residents paying the toll on a daily basis?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400" y="1905000"/>
            <a:ext cx="1981201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Including a local exclusion from tolls?</a:t>
            </a:r>
          </a:p>
          <a:p>
            <a:endParaRPr lang="en-US" dirty="0" smtClean="0"/>
          </a:p>
          <a:p>
            <a:r>
              <a:rPr lang="en-US" dirty="0" smtClean="0"/>
              <a:t>Should the money get spent in northern Ohio or throughout the state?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49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2"/>
            <a:ext cx="2895600" cy="483393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Trucks</a:t>
            </a:r>
          </a:p>
          <a:p>
            <a:r>
              <a:rPr lang="en-US" dirty="0" smtClean="0"/>
              <a:t>69% through trips</a:t>
            </a:r>
          </a:p>
          <a:p>
            <a:r>
              <a:rPr lang="en-US" dirty="0" smtClean="0"/>
              <a:t>17% with O or D north of US 30</a:t>
            </a:r>
          </a:p>
          <a:p>
            <a:r>
              <a:rPr lang="en-US" dirty="0" smtClean="0"/>
              <a:t>7% travel just one segment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Autos</a:t>
            </a:r>
          </a:p>
          <a:p>
            <a:r>
              <a:rPr lang="en-US" dirty="0" smtClean="0"/>
              <a:t>31% through trips</a:t>
            </a:r>
          </a:p>
          <a:p>
            <a:r>
              <a:rPr lang="en-US" dirty="0" smtClean="0"/>
              <a:t>51% with O or D north of US 30</a:t>
            </a:r>
          </a:p>
          <a:p>
            <a:r>
              <a:rPr lang="en-US" dirty="0" smtClean="0"/>
              <a:t>24% travel just one segment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by Origin and Destination</a:t>
            </a:r>
            <a:endParaRPr lang="en-US" dirty="0"/>
          </a:p>
        </p:txBody>
      </p:sp>
      <p:pic>
        <p:nvPicPr>
          <p:cNvPr id="40962" name="Picture 2" descr="D:\Projects\Ohio_Turnpike\SelectLink\FinalOutput\TurnpikeDistri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76400"/>
            <a:ext cx="5650026" cy="49196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6248400"/>
            <a:ext cx="3048000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Ohio </a:t>
            </a:r>
            <a:r>
              <a:rPr lang="en-US" sz="1400" dirty="0" smtClean="0"/>
              <a:t>Turnpike Opportunity Analysis: Final Report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arm6.staticflickr.com/5082/5370421967_7bbe5a6a49_o.jpg"/>
          <p:cNvPicPr>
            <a:picLocks noChangeAspect="1" noChangeArrowheads="1"/>
          </p:cNvPicPr>
          <p:nvPr/>
        </p:nvPicPr>
        <p:blipFill>
          <a:blip r:embed="rId2" cstate="print"/>
          <a:srcRect l="733"/>
          <a:stretch>
            <a:fillRect/>
          </a:stretch>
        </p:blipFill>
        <p:spPr bwMode="auto">
          <a:xfrm>
            <a:off x="152400" y="1219200"/>
            <a:ext cx="8839200" cy="5638800"/>
          </a:xfrm>
          <a:prstGeom prst="rect">
            <a:avLst/>
          </a:prstGeom>
          <a:noFill/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685800" y="6629400"/>
            <a:ext cx="72390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8738" lvl="0" indent="-14288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0" lang="en-US" sz="16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</a:t>
            </a:r>
            <a:r>
              <a:rPr kumimoji="0" lang="en-US" sz="1600" b="0" i="0" u="none" strike="noStrike" kern="1200" cap="none" spc="1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Ohio Natural Color Card Co</a:t>
            </a:r>
            <a:endParaRPr kumimoji="0" 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Ohio Turnpike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62603"/>
            <a:ext cx="6324600" cy="270939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 risks are associated with these forecasts?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400" y="1676400"/>
            <a:ext cx="1981201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How sure are we that we can cover the bonds?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49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Autos</a:t>
            </a:r>
          </a:p>
          <a:p>
            <a:r>
              <a:rPr lang="en-US" dirty="0" smtClean="0"/>
              <a:t>Short-Distance Resident Trips (SDT)</a:t>
            </a:r>
          </a:p>
          <a:p>
            <a:r>
              <a:rPr lang="en-US" dirty="0" smtClean="0"/>
              <a:t>Long-Distance Resident Trips (LDT)</a:t>
            </a:r>
          </a:p>
          <a:p>
            <a:r>
              <a:rPr lang="en-US" dirty="0" smtClean="0"/>
              <a:t>Visitor Trips (VM)</a:t>
            </a:r>
          </a:p>
          <a:p>
            <a:r>
              <a:rPr lang="en-US" dirty="0" smtClean="0"/>
              <a:t>Through Trips (EE)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Trucks</a:t>
            </a:r>
          </a:p>
          <a:p>
            <a:r>
              <a:rPr lang="en-US" dirty="0" smtClean="0"/>
              <a:t>Short-Distance Trips (DCOM)</a:t>
            </a:r>
          </a:p>
          <a:p>
            <a:r>
              <a:rPr lang="en-US" dirty="0" smtClean="0"/>
              <a:t>Long-Distance Trips (ACOM)</a:t>
            </a:r>
          </a:p>
          <a:p>
            <a:r>
              <a:rPr lang="en-US" dirty="0" smtClean="0"/>
              <a:t>Through Trips (ACOM)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Markets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209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37% of traffic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>
            <a:off x="5410200" y="2286000"/>
            <a:ext cx="533400" cy="154633"/>
          </a:xfrm>
          <a:prstGeom prst="straightConnector1">
            <a:avLst/>
          </a:prstGeom>
          <a:ln w="47625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1"/>
          </p:cNvCxnSpPr>
          <p:nvPr/>
        </p:nvCxnSpPr>
        <p:spPr>
          <a:xfrm flipV="1">
            <a:off x="5410200" y="2440633"/>
            <a:ext cx="533400" cy="226368"/>
          </a:xfrm>
          <a:prstGeom prst="straightConnector1">
            <a:avLst/>
          </a:prstGeom>
          <a:ln w="47625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3" idx="1"/>
          </p:cNvCxnSpPr>
          <p:nvPr/>
        </p:nvCxnSpPr>
        <p:spPr>
          <a:xfrm>
            <a:off x="4343400" y="4495802"/>
            <a:ext cx="1600200" cy="150166"/>
          </a:xfrm>
          <a:prstGeom prst="straightConnector1">
            <a:avLst/>
          </a:prstGeom>
          <a:ln w="47625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23" idx="1"/>
          </p:cNvCxnSpPr>
          <p:nvPr/>
        </p:nvCxnSpPr>
        <p:spPr>
          <a:xfrm flipV="1">
            <a:off x="4343400" y="4645968"/>
            <a:ext cx="1600200" cy="230832"/>
          </a:xfrm>
          <a:prstGeom prst="straightConnector1">
            <a:avLst/>
          </a:prstGeom>
          <a:ln w="47625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43600" y="28149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10% of traffic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3200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20% of traffic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4415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11% of traffic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3600" y="50247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22% of traffic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562600" y="5715000"/>
            <a:ext cx="2743200" cy="1"/>
          </a:xfrm>
          <a:prstGeom prst="straightConnector1">
            <a:avLst/>
          </a:prstGeom>
          <a:ln w="47625">
            <a:solidFill>
              <a:srgbClr val="C0000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67400" y="5867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100%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6324600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Ohio </a:t>
            </a:r>
            <a:r>
              <a:rPr lang="en-US" sz="1400" dirty="0" smtClean="0"/>
              <a:t>Turnpike Opportunity Analysis: Final Report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0.5X and 2.0X employment growth in Ohio and surrounding counties</a:t>
            </a:r>
          </a:p>
          <a:p>
            <a:r>
              <a:rPr lang="en-US" dirty="0" smtClean="0"/>
              <a:t>0.5X and 2.0X household growth in Ohio and surrounding counties </a:t>
            </a:r>
          </a:p>
          <a:p>
            <a:r>
              <a:rPr lang="en-US" dirty="0" smtClean="0"/>
              <a:t>0.5X and 2.0X growth in auto through trips on the Turnpike</a:t>
            </a:r>
          </a:p>
          <a:p>
            <a:r>
              <a:rPr lang="en-US" dirty="0" smtClean="0"/>
              <a:t>0.5X and 2.0X growth in commodity flows to/from locations outside Ohio (which drive the long-haul trucks)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Tests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6324600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Ohio </a:t>
            </a:r>
            <a:r>
              <a:rPr lang="en-US" sz="1400" dirty="0" smtClean="0"/>
              <a:t>Turnpike Opportunity Analysis: Final Report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Test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5257800"/>
            <a:ext cx="8407400" cy="990600"/>
          </a:xfrm>
        </p:spPr>
        <p:txBody>
          <a:bodyPr/>
          <a:lstStyle/>
          <a:p>
            <a:r>
              <a:rPr lang="en-US" dirty="0" smtClean="0"/>
              <a:t>Public-Private option assumes a higher willingness to take on risk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65258"/>
            <a:ext cx="8686800" cy="288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6324600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Ohio </a:t>
            </a:r>
            <a:r>
              <a:rPr lang="en-US" sz="1400" dirty="0" smtClean="0"/>
              <a:t>Turnpike Opportunity Analysis: Final Report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62603"/>
            <a:ext cx="6324600" cy="270939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Conclusions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400" y="1752600"/>
            <a:ext cx="1981201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49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Statewide model and rapid response model </a:t>
            </a:r>
            <a:r>
              <a:rPr lang="en-US" dirty="0" smtClean="0"/>
              <a:t>complement </a:t>
            </a:r>
            <a:r>
              <a:rPr lang="en-US" dirty="0" smtClean="0"/>
              <a:t>each other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err="1" smtClean="0"/>
              <a:t>Backcast</a:t>
            </a:r>
            <a:r>
              <a:rPr lang="en-US" dirty="0" smtClean="0"/>
              <a:t> validation allowed refinement of values of </a:t>
            </a:r>
            <a:r>
              <a:rPr lang="en-US" dirty="0" smtClean="0"/>
              <a:t>time and overall forecasting methodology</a:t>
            </a:r>
            <a:endParaRPr lang="en-US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Risk analysis confirms:</a:t>
            </a:r>
          </a:p>
          <a:p>
            <a:pPr marL="548958" lvl="1" fontAlgn="auto">
              <a:spcAft>
                <a:spcPts val="0"/>
              </a:spcAft>
              <a:defRPr/>
            </a:pPr>
            <a:r>
              <a:rPr lang="en-US" dirty="0" smtClean="0"/>
              <a:t>Significance of long-distance flows</a:t>
            </a:r>
          </a:p>
          <a:p>
            <a:pPr marL="548958" lvl="1" fontAlgn="auto">
              <a:spcAft>
                <a:spcPts val="0"/>
              </a:spcAft>
              <a:defRPr/>
            </a:pPr>
            <a:r>
              <a:rPr lang="en-US" dirty="0" smtClean="0"/>
              <a:t>Exposure to national economic and freight trends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Conclusions –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Conclusions – Planning Questions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600201"/>
            <a:ext cx="44326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90675"/>
            <a:ext cx="23145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647825"/>
            <a:ext cx="21431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953000"/>
            <a:ext cx="22479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1774" y="6400800"/>
            <a:ext cx="471122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6"/>
              </a:rPr>
              <a:t>Source: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 smtClean="0">
                <a:hlinkClick r:id="rId6"/>
              </a:rPr>
              <a:t>://www.ohturnpikeanalysis.com/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fontAlgn="auto">
              <a:spcAft>
                <a:spcPts val="0"/>
              </a:spcAft>
              <a:buNone/>
              <a:defRPr/>
            </a:pPr>
            <a:r>
              <a:rPr lang="en-US" dirty="0" smtClean="0"/>
              <a:t>Many thanks to: 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KPMG Team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Ohio DOT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Ohio Turnpike </a:t>
            </a:r>
            <a:r>
              <a:rPr lang="en-US" dirty="0" smtClean="0"/>
              <a:t>Commission</a:t>
            </a:r>
          </a:p>
          <a:p>
            <a:pPr marL="274320" fontAlgn="auto">
              <a:spcAft>
                <a:spcPts val="0"/>
              </a:spcAft>
              <a:defRPr/>
            </a:pPr>
            <a:endParaRPr lang="en-US" dirty="0" smtClean="0"/>
          </a:p>
          <a:p>
            <a:pPr marL="274320" fontAlgn="auto">
              <a:spcAft>
                <a:spcPts val="0"/>
              </a:spcAft>
              <a:buNone/>
              <a:defRPr/>
            </a:pPr>
            <a:r>
              <a:rPr lang="en-US" dirty="0" smtClean="0"/>
              <a:t>References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Ohio Turnpike Opportunity Analysis: Final Report.  Prepared for the State of Ohio by KPMG Corporate Finance LLC, December 12, 2012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Accessed at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www.ohturnpikeanalysis.com/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Acknowledgements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hio Turnpik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92" y="914400"/>
            <a:ext cx="6695607" cy="5105400"/>
          </a:xfrm>
          <a:prstGeom prst="rect">
            <a:avLst/>
          </a:prstGeom>
          <a:noFill/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7010400" y="1824360"/>
            <a:ext cx="2133600" cy="480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3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4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Questions?</a:t>
            </a:r>
          </a:p>
          <a:p>
            <a:pPr marL="273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2400" b="0" i="0" u="none" strike="noStrike" kern="1200" cap="none" spc="1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2400" b="0" i="0" u="none" strike="noStrike" kern="1200" cap="none" spc="1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2400" b="0" i="0" u="none" strike="noStrike" kern="1200" cap="none" spc="1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2400" b="0" i="0" u="none" strike="noStrike" kern="1200" cap="none" spc="1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2400" b="0" i="0" u="none" strike="noStrike" kern="1200" cap="none" spc="1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1200" b="0" i="0" u="none" strike="noStrike" kern="1200" cap="none" spc="1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12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Greg Erhardt</a:t>
            </a:r>
          </a:p>
          <a:p>
            <a:pPr marL="273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12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Parsons Brinckerhoff</a:t>
            </a:r>
          </a:p>
          <a:p>
            <a:pPr marL="273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12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415-307-6974</a:t>
            </a:r>
          </a:p>
          <a:p>
            <a:pPr marL="273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12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erhardt@pbworld.com</a:t>
            </a:r>
          </a:p>
          <a:p>
            <a:pPr marL="273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3200" b="0" i="0" u="none" strike="noStrike" kern="1200" cap="none" spc="1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3200" b="0" i="0" u="none" strike="noStrike" kern="1200" cap="none" spc="1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3200" b="0" i="0" u="none" strike="noStrike" kern="1200" cap="none" spc="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C:\Projects2\Admin\PB%20Logo%20Blue%20(Transparent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974027"/>
            <a:ext cx="2133600" cy="655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241 mile toll facility across northern Ohio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Largely inter-city route listed as I-80/I-90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~$250 million in revenue in 2012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Trucks are 20% of VMT, but half of revenue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Long history of historic data, including toll increases and decreases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Operated by the Ohio Turnpike Commission (OTC)</a:t>
            </a:r>
          </a:p>
          <a:p>
            <a:pPr marL="274320" fontAlgn="auto">
              <a:spcAft>
                <a:spcPts val="0"/>
              </a:spcAft>
              <a:defRPr/>
            </a:pPr>
            <a:endParaRPr lang="en-US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Statewide shortfall of transportation funds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Ohio Turnpike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Status Quo with Increased Bonding Capacity</a:t>
            </a:r>
          </a:p>
          <a:p>
            <a:pPr marL="548958" lvl="1" fontAlgn="auto">
              <a:spcAft>
                <a:spcPts val="0"/>
              </a:spcAft>
              <a:defRPr/>
            </a:pPr>
            <a:r>
              <a:rPr lang="en-US" dirty="0" smtClean="0"/>
              <a:t>OTC retains governance</a:t>
            </a:r>
          </a:p>
          <a:p>
            <a:pPr marL="548958" lvl="1" fontAlgn="auto">
              <a:spcAft>
                <a:spcPts val="0"/>
              </a:spcAft>
              <a:defRPr/>
            </a:pPr>
            <a:r>
              <a:rPr lang="en-US" dirty="0" smtClean="0"/>
              <a:t>But allowed to borrow against future revenue growth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Public Option</a:t>
            </a:r>
          </a:p>
          <a:p>
            <a:pPr marL="548958" lvl="1" fontAlgn="auto">
              <a:spcAft>
                <a:spcPts val="0"/>
              </a:spcAft>
              <a:defRPr/>
            </a:pPr>
            <a:r>
              <a:rPr lang="en-US" dirty="0" smtClean="0"/>
              <a:t>Closely align OTC with Ohio DOT</a:t>
            </a:r>
          </a:p>
          <a:p>
            <a:pPr marL="548958" lvl="1" fontAlgn="auto">
              <a:spcAft>
                <a:spcPts val="0"/>
              </a:spcAft>
              <a:defRPr/>
            </a:pPr>
            <a:r>
              <a:rPr lang="en-US" dirty="0" smtClean="0"/>
              <a:t>Potential operating cost savings</a:t>
            </a:r>
          </a:p>
          <a:p>
            <a:pPr marL="548958" lvl="1" fontAlgn="auto">
              <a:spcAft>
                <a:spcPts val="0"/>
              </a:spcAft>
              <a:defRPr/>
            </a:pPr>
            <a:r>
              <a:rPr lang="en-US" dirty="0" smtClean="0"/>
              <a:t>Option to issue new bonds to fund highway projects elsewhere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Public Private Option</a:t>
            </a:r>
          </a:p>
          <a:p>
            <a:pPr marL="548958" lvl="1" fontAlgn="auto">
              <a:spcAft>
                <a:spcPts val="0"/>
              </a:spcAft>
              <a:defRPr/>
            </a:pPr>
            <a:r>
              <a:rPr lang="en-US" dirty="0" smtClean="0"/>
              <a:t>Up to 50 year lease to concessionaire </a:t>
            </a:r>
          </a:p>
          <a:p>
            <a:pPr marL="548958" lvl="1" fontAlgn="auto">
              <a:spcAft>
                <a:spcPts val="0"/>
              </a:spcAft>
              <a:defRPr/>
            </a:pPr>
            <a:r>
              <a:rPr lang="en-US" dirty="0" smtClean="0"/>
              <a:t>Toll rates and maintenance investments written into contract</a:t>
            </a:r>
          </a:p>
          <a:p>
            <a:pPr marL="548958" lvl="1" fontAlgn="auto">
              <a:spcAft>
                <a:spcPts val="0"/>
              </a:spcAft>
              <a:defRPr/>
            </a:pPr>
            <a:r>
              <a:rPr lang="en-US" dirty="0" smtClean="0"/>
              <a:t>State gets up-front cash or share of revenue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6324600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Ohio </a:t>
            </a:r>
            <a:r>
              <a:rPr lang="en-US" sz="1400" dirty="0" smtClean="0"/>
              <a:t>Turnpike Opportunity Analysis: Final Report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Assumed toll rates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3" y="1719263"/>
            <a:ext cx="8867457" cy="492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0" y="6324600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Ohio </a:t>
            </a:r>
            <a:r>
              <a:rPr lang="en-US" sz="1400" dirty="0" smtClean="0"/>
              <a:t>Turnpike Opportunity Analysis: Final Report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fontAlgn="auto">
              <a:spcAft>
                <a:spcPts val="0"/>
              </a:spcAft>
              <a:buNone/>
              <a:defRPr/>
            </a:pPr>
            <a:r>
              <a:rPr lang="en-US" dirty="0" smtClean="0"/>
              <a:t>Part 1: Methods and Data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Statewide model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Rapid response model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err="1" smtClean="0"/>
              <a:t>Backcast</a:t>
            </a:r>
            <a:r>
              <a:rPr lang="en-US" dirty="0" smtClean="0"/>
              <a:t> validation</a:t>
            </a:r>
          </a:p>
          <a:p>
            <a:pPr marL="27432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fontAlgn="auto">
              <a:spcAft>
                <a:spcPts val="0"/>
              </a:spcAft>
              <a:buNone/>
              <a:defRPr/>
            </a:pPr>
            <a:r>
              <a:rPr lang="en-US" dirty="0" smtClean="0"/>
              <a:t>Part 2: Planning Questions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How much revenue can be generated?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How much diversion will occur onto state highways?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What about local residents paying the toll on a daily basis?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dirty="0" smtClean="0"/>
              <a:t>What risks are associated with these forecasts?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Methods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get started!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49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Approach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752600"/>
            <a:ext cx="2743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Statewide Model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276600" y="4343400"/>
            <a:ext cx="27432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Rapid Response Model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04800" y="3733800"/>
            <a:ext cx="2438400" cy="2895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Baseline traffic growth in 5-year increments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Average weekday conditions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Composition of traffic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Origins and destinations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Diversion to parallel routes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2133600"/>
            <a:ext cx="2438400" cy="762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Initial diversion curves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4267200"/>
            <a:ext cx="2438400" cy="2057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Annual revenue stream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CPI adjustment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ETC vs. cash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Local exclusions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Tests of many small changes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71800" y="2362200"/>
            <a:ext cx="457200" cy="3048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819400" y="4953000"/>
            <a:ext cx="457200" cy="3048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19800" y="4953000"/>
            <a:ext cx="457200" cy="3048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1295400" y="3352800"/>
            <a:ext cx="457200" cy="3048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3771900" y="3467100"/>
            <a:ext cx="1447800" cy="3048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8200" y="32882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Diversion Curves</a:t>
            </a:r>
            <a:endParaRPr lang="en-US" dirty="0"/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5978"/>
            <a:ext cx="7368776" cy="530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505</TotalTime>
  <Words>863</Words>
  <Application>Microsoft Office PowerPoint</Application>
  <PresentationFormat>On-screen Show (4:3)</PresentationFormat>
  <Paragraphs>173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Grid</vt:lpstr>
      <vt:lpstr>Traffic and Revenue Forecasting for the Ohio Turnpike Asset Evaluation</vt:lpstr>
      <vt:lpstr>Ohio Turnpike</vt:lpstr>
      <vt:lpstr>Ohio Turnpike</vt:lpstr>
      <vt:lpstr>Options</vt:lpstr>
      <vt:lpstr>Assumed toll rates</vt:lpstr>
      <vt:lpstr>Outline</vt:lpstr>
      <vt:lpstr>Methods</vt:lpstr>
      <vt:lpstr>Forecasting Approach</vt:lpstr>
      <vt:lpstr>Diversion Curves</vt:lpstr>
      <vt:lpstr>Backcast Validation</vt:lpstr>
      <vt:lpstr>Calibrated Values of Time</vt:lpstr>
      <vt:lpstr>How much revenue can be generated?</vt:lpstr>
      <vt:lpstr>Resulting Revenue</vt:lpstr>
      <vt:lpstr>How much diversion will occur onto state highways?</vt:lpstr>
      <vt:lpstr>Diversion Analysis</vt:lpstr>
      <vt:lpstr>Diversion Analysis</vt:lpstr>
      <vt:lpstr>Diversion Analysis</vt:lpstr>
      <vt:lpstr>What about local residents paying the toll on a daily basis?</vt:lpstr>
      <vt:lpstr>Traffic by Origin and Destination</vt:lpstr>
      <vt:lpstr>What risks are associated with these forecasts?</vt:lpstr>
      <vt:lpstr>Travel Markets </vt:lpstr>
      <vt:lpstr>Sensitivity Tests</vt:lpstr>
      <vt:lpstr>Sensitivity Test Results</vt:lpstr>
      <vt:lpstr>Conclusions</vt:lpstr>
      <vt:lpstr>Conclusions – Methods</vt:lpstr>
      <vt:lpstr>Conclusions – Planning Questions</vt:lpstr>
      <vt:lpstr>Acknowledgements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Idaho Statewide Model freight</dc:title>
  <dc:creator>Rolf</dc:creator>
  <cp:lastModifiedBy>Greg Erhardt</cp:lastModifiedBy>
  <cp:revision>137</cp:revision>
  <dcterms:created xsi:type="dcterms:W3CDTF">2013-04-08T13:46:59Z</dcterms:created>
  <dcterms:modified xsi:type="dcterms:W3CDTF">2013-05-07T02:31:39Z</dcterms:modified>
</cp:coreProperties>
</file>