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3" r:id="rId5"/>
  </p:sldMasterIdLst>
  <p:notesMasterIdLst>
    <p:notesMasterId r:id="rId38"/>
  </p:notesMasterIdLst>
  <p:sldIdLst>
    <p:sldId id="328" r:id="rId6"/>
    <p:sldId id="259" r:id="rId7"/>
    <p:sldId id="329" r:id="rId8"/>
    <p:sldId id="299" r:id="rId9"/>
    <p:sldId id="300" r:id="rId10"/>
    <p:sldId id="301" r:id="rId11"/>
    <p:sldId id="322" r:id="rId12"/>
    <p:sldId id="324" r:id="rId13"/>
    <p:sldId id="330" r:id="rId14"/>
    <p:sldId id="325" r:id="rId15"/>
    <p:sldId id="304" r:id="rId16"/>
    <p:sldId id="305" r:id="rId17"/>
    <p:sldId id="332" r:id="rId18"/>
    <p:sldId id="302" r:id="rId19"/>
    <p:sldId id="326" r:id="rId20"/>
    <p:sldId id="327" r:id="rId21"/>
    <p:sldId id="331" r:id="rId22"/>
    <p:sldId id="306" r:id="rId23"/>
    <p:sldId id="307" r:id="rId24"/>
    <p:sldId id="308" r:id="rId25"/>
    <p:sldId id="310" r:id="rId26"/>
    <p:sldId id="313" r:id="rId27"/>
    <p:sldId id="314" r:id="rId28"/>
    <p:sldId id="309" r:id="rId29"/>
    <p:sldId id="311" r:id="rId30"/>
    <p:sldId id="334" r:id="rId31"/>
    <p:sldId id="335" r:id="rId32"/>
    <p:sldId id="336" r:id="rId33"/>
    <p:sldId id="317" r:id="rId34"/>
    <p:sldId id="333" r:id="rId35"/>
    <p:sldId id="320" r:id="rId36"/>
    <p:sldId id="321"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B1E"/>
    <a:srgbClr val="0086D5"/>
    <a:srgbClr val="004B7B"/>
    <a:srgbClr val="A6A6A6"/>
    <a:srgbClr val="5F5F5F"/>
    <a:srgbClr val="10253F"/>
    <a:srgbClr val="0083E6"/>
    <a:srgbClr val="17375E"/>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650" autoAdjust="0"/>
    <p:restoredTop sz="87062" autoAdjust="0"/>
  </p:normalViewPr>
  <p:slideViewPr>
    <p:cSldViewPr snapToGrid="0">
      <p:cViewPr>
        <p:scale>
          <a:sx n="80" d="100"/>
          <a:sy n="80" d="100"/>
        </p:scale>
        <p:origin x="-1378"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02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FFCAC-EE18-41AB-894F-89C013D9960F}" type="datetimeFigureOut">
              <a:rPr lang="en-US" smtClean="0"/>
              <a:pPr/>
              <a:t>5/7/2013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5EE9D-A5C8-49AD-B693-CEF27DDB2851}" type="slidenum">
              <a:rPr lang="en-US" smtClean="0"/>
              <a:pPr/>
              <a:t>‹#›</a:t>
            </a:fld>
            <a:endParaRPr lang="en-US"/>
          </a:p>
        </p:txBody>
      </p:sp>
    </p:spTree>
    <p:extLst>
      <p:ext uri="{BB962C8B-B14F-4D97-AF65-F5344CB8AC3E}">
        <p14:creationId xmlns:p14="http://schemas.microsoft.com/office/powerpoint/2010/main" val="170491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5EE9D-A5C8-49AD-B693-CEF27DDB2851}" type="slidenum">
              <a:rPr lang="en-US" smtClean="0"/>
              <a:pPr/>
              <a:t>1</a:t>
            </a:fld>
            <a:endParaRPr lang="en-US"/>
          </a:p>
        </p:txBody>
      </p:sp>
    </p:spTree>
    <p:extLst>
      <p:ext uri="{BB962C8B-B14F-4D97-AF65-F5344CB8AC3E}">
        <p14:creationId xmlns:p14="http://schemas.microsoft.com/office/powerpoint/2010/main" val="456379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Multidimensionality of congestion pricing process</a:t>
            </a:r>
            <a:r>
              <a:rPr lang="en-US" baseline="0" dirty="0" smtClean="0"/>
              <a:t> which involves congestion price levels (tolls), response to tolls (behavior TT)  two states people changing travel time or shift from toll to other mode.</a:t>
            </a:r>
          </a:p>
          <a:p>
            <a:pPr eaLnBrk="1" hangingPunct="1"/>
            <a:r>
              <a:rPr lang="en-US" dirty="0" smtClean="0"/>
              <a:t>Test was to analyze</a:t>
            </a:r>
            <a:r>
              <a:rPr lang="en-US" baseline="0" dirty="0" smtClean="0"/>
              <a:t> performance of the facility and hence the capacity needs of the facility.</a:t>
            </a:r>
            <a:endParaRPr lang="en-US" dirty="0" smtClean="0"/>
          </a:p>
          <a:p>
            <a:pPr eaLnBrk="1" hangingPunct="1"/>
            <a:r>
              <a:rPr lang="en-US" dirty="0" smtClean="0"/>
              <a:t>Strategically chosen so the section ends are major cross streets or freeways. The section lengths are not too large or not too small.</a:t>
            </a:r>
          </a:p>
          <a:p>
            <a:endParaRPr lang="en-US" dirty="0"/>
          </a:p>
        </p:txBody>
      </p:sp>
      <p:sp>
        <p:nvSpPr>
          <p:cNvPr id="4" name="Slide Number Placeholder 3"/>
          <p:cNvSpPr>
            <a:spLocks noGrp="1"/>
          </p:cNvSpPr>
          <p:nvPr>
            <p:ph type="sldNum" sz="quarter" idx="10"/>
          </p:nvPr>
        </p:nvSpPr>
        <p:spPr/>
        <p:txBody>
          <a:bodyPr/>
          <a:lstStyle/>
          <a:p>
            <a:fld id="{08A5EE9D-A5C8-49AD-B693-CEF27DDB2851}"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5EE9D-A5C8-49AD-B693-CEF27DDB2851}" type="slidenum">
              <a:rPr lang="en-US" smtClean="0"/>
              <a:pPr/>
              <a:t>20</a:t>
            </a:fld>
            <a:endParaRPr lang="en-US"/>
          </a:p>
        </p:txBody>
      </p:sp>
    </p:spTree>
    <p:extLst>
      <p:ext uri="{BB962C8B-B14F-4D97-AF65-F5344CB8AC3E}">
        <p14:creationId xmlns:p14="http://schemas.microsoft.com/office/powerpoint/2010/main" val="114373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A5EE9D-A5C8-49AD-B693-CEF27DDB2851}"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t>
            </a:r>
            <a:r>
              <a:rPr lang="en-US" baseline="0" dirty="0" smtClean="0"/>
              <a:t> speed impact due to changes in trip tables. </a:t>
            </a:r>
            <a:r>
              <a:rPr lang="en-US" b="1" baseline="0" dirty="0" smtClean="0"/>
              <a:t>This is temporal and modal shift in Trips + any generation of new trips</a:t>
            </a:r>
          </a:p>
          <a:p>
            <a:r>
              <a:rPr lang="en-US" baseline="0" dirty="0" smtClean="0"/>
              <a:t>This scenario is tested to analyze the impact that would occur due to the shifting of trips (demand of facility) to other modes or reduction of number of trips made during that time period.</a:t>
            </a:r>
          </a:p>
          <a:p>
            <a:r>
              <a:rPr lang="en-US" baseline="0" dirty="0" smtClean="0"/>
              <a:t>At base toll rate and base TT speed of the system is 35 mph. </a:t>
            </a:r>
            <a:endParaRPr lang="en-US" dirty="0" smtClean="0"/>
          </a:p>
          <a:p>
            <a:endParaRPr lang="en-US" dirty="0" smtClean="0"/>
          </a:p>
          <a:p>
            <a:pPr defTabSz="931774">
              <a:defRPr/>
            </a:pPr>
            <a:r>
              <a:rPr lang="en-US" baseline="0" dirty="0" smtClean="0"/>
              <a:t>Other initiatives by MPO or policies can assist shifting the demand (trips from the facilities)</a:t>
            </a:r>
          </a:p>
          <a:p>
            <a:pPr defTabSz="931774">
              <a:defRPr/>
            </a:pPr>
            <a:r>
              <a:rPr lang="en-US" baseline="0" dirty="0" smtClean="0"/>
              <a:t>It might take too high toll rate to increase speed limit back to posted speed limit hence we tested expansion scenario.</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8A5EE9D-A5C8-49AD-B693-CEF27DDB2851}"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Performance</a:t>
            </a:r>
            <a:r>
              <a:rPr lang="en-US" baseline="0" dirty="0" smtClean="0"/>
              <a:t> of speed with increase in toll rates after expansion of section 1 of facility 1 and sections 4 and 5 of facility 2</a:t>
            </a:r>
            <a:endParaRPr lang="en-US" dirty="0" smtClean="0"/>
          </a:p>
          <a:p>
            <a:r>
              <a:rPr lang="en-US" dirty="0" smtClean="0"/>
              <a:t>We see that speed have increased in spite</a:t>
            </a:r>
            <a:r>
              <a:rPr lang="en-US" baseline="0" dirty="0" smtClean="0"/>
              <a:t> of expansion. When we increase toll rate by 50% most of the speed on facilities shows improvement.</a:t>
            </a:r>
          </a:p>
          <a:p>
            <a:r>
              <a:rPr lang="en-US" baseline="0" dirty="0" smtClean="0"/>
              <a:t>We can notice that section 2 speeds decreases because of the expansion of section 1</a:t>
            </a:r>
          </a:p>
          <a:p>
            <a:endParaRPr lang="en-US" baseline="0" dirty="0" smtClean="0"/>
          </a:p>
          <a:p>
            <a:r>
              <a:rPr lang="en-US" baseline="0" dirty="0" smtClean="0"/>
              <a:t>In expansion phase PCPR at 50% toll increase and in case of no expansion phase PCPR at 100% toll increase.</a:t>
            </a:r>
            <a:endParaRPr lang="en-US" dirty="0"/>
          </a:p>
        </p:txBody>
      </p:sp>
      <p:sp>
        <p:nvSpPr>
          <p:cNvPr id="4" name="Slide Number Placeholder 3"/>
          <p:cNvSpPr>
            <a:spLocks noGrp="1"/>
          </p:cNvSpPr>
          <p:nvPr>
            <p:ph type="sldNum" sz="quarter" idx="10"/>
          </p:nvPr>
        </p:nvSpPr>
        <p:spPr/>
        <p:txBody>
          <a:bodyPr/>
          <a:lstStyle/>
          <a:p>
            <a:fld id="{08A5EE9D-A5C8-49AD-B693-CEF27DDB2851}"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t>
            </a:r>
            <a:r>
              <a:rPr lang="en-US" baseline="0" dirty="0" smtClean="0"/>
              <a:t> speed impact due to changes in trip tables.</a:t>
            </a:r>
          </a:p>
          <a:p>
            <a:r>
              <a:rPr lang="en-US" baseline="0" dirty="0" smtClean="0"/>
              <a:t>At base toll rate and base TT speed of the system is 45 mph. System still needs increase of tolls by 100% to increase the speed equal to posted speed limit. </a:t>
            </a:r>
          </a:p>
          <a:p>
            <a:r>
              <a:rPr lang="en-US" baseline="0" dirty="0" smtClean="0"/>
              <a:t>Other initiatives by MPO or policies can assist shifting the demand (trips from the facilities)</a:t>
            </a:r>
            <a:endParaRPr lang="en-US" dirty="0" smtClean="0"/>
          </a:p>
          <a:p>
            <a:endParaRPr lang="en-US" dirty="0"/>
          </a:p>
        </p:txBody>
      </p:sp>
      <p:sp>
        <p:nvSpPr>
          <p:cNvPr id="4" name="Slide Number Placeholder 3"/>
          <p:cNvSpPr>
            <a:spLocks noGrp="1"/>
          </p:cNvSpPr>
          <p:nvPr>
            <p:ph type="sldNum" sz="quarter" idx="10"/>
          </p:nvPr>
        </p:nvSpPr>
        <p:spPr/>
        <p:txBody>
          <a:bodyPr/>
          <a:lstStyle/>
          <a:p>
            <a:fld id="{08A5EE9D-A5C8-49AD-B693-CEF27DDB2851}"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can see that at 100% toll increase facility 1 shows decline in revenue. It is important to note that toll increases should not occur greater than toll revenue maximum point. Toll sensitivity maximum point and local stakeholders. </a:t>
            </a:r>
            <a:endParaRPr lang="en-US" dirty="0" smtClean="0"/>
          </a:p>
          <a:p>
            <a:endParaRPr lang="en-US" dirty="0"/>
          </a:p>
        </p:txBody>
      </p:sp>
      <p:sp>
        <p:nvSpPr>
          <p:cNvPr id="4" name="Slide Number Placeholder 3"/>
          <p:cNvSpPr>
            <a:spLocks noGrp="1"/>
          </p:cNvSpPr>
          <p:nvPr>
            <p:ph type="sldNum" sz="quarter" idx="10"/>
          </p:nvPr>
        </p:nvSpPr>
        <p:spPr/>
        <p:txBody>
          <a:bodyPr/>
          <a:lstStyle/>
          <a:p>
            <a:fld id="{08A5EE9D-A5C8-49AD-B693-CEF27DDB2851}" type="slidenum">
              <a:rPr lang="en-US" smtClean="0"/>
              <a:pPr/>
              <a:t>28</a:t>
            </a:fld>
            <a:endParaRPr lang="en-US"/>
          </a:p>
        </p:txBody>
      </p:sp>
    </p:spTree>
    <p:extLst>
      <p:ext uri="{BB962C8B-B14F-4D97-AF65-F5344CB8AC3E}">
        <p14:creationId xmlns:p14="http://schemas.microsoft.com/office/powerpoint/2010/main" val="3787269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will not find high impact of toll rate due to the fact that there is no alternative.</a:t>
            </a:r>
            <a:endParaRPr lang="en-US" dirty="0" smtClean="0"/>
          </a:p>
          <a:p>
            <a:r>
              <a:rPr lang="en-US" dirty="0" smtClean="0"/>
              <a:t>Public resistance to high toll rate, pricing may take you to only one level and not fully accomplish the goals.</a:t>
            </a:r>
            <a:r>
              <a:rPr lang="en-US" baseline="0" dirty="0" smtClean="0"/>
              <a:t> Hence expansion of the facility might have to occur. It has to be a collaborated effort with local agencies to achieve goals. </a:t>
            </a:r>
          </a:p>
        </p:txBody>
      </p:sp>
      <p:sp>
        <p:nvSpPr>
          <p:cNvPr id="4" name="Slide Number Placeholder 3"/>
          <p:cNvSpPr>
            <a:spLocks noGrp="1"/>
          </p:cNvSpPr>
          <p:nvPr>
            <p:ph type="sldNum" sz="quarter" idx="10"/>
          </p:nvPr>
        </p:nvSpPr>
        <p:spPr/>
        <p:txBody>
          <a:bodyPr/>
          <a:lstStyle/>
          <a:p>
            <a:fld id="{08A5EE9D-A5C8-49AD-B693-CEF27DDB2851}" type="slidenum">
              <a:rPr lang="en-US" smtClean="0"/>
              <a:pPr/>
              <a:t>29</a:t>
            </a:fld>
            <a:endParaRPr lang="en-US"/>
          </a:p>
        </p:txBody>
      </p:sp>
    </p:spTree>
    <p:extLst>
      <p:ext uri="{BB962C8B-B14F-4D97-AF65-F5344CB8AC3E}">
        <p14:creationId xmlns:p14="http://schemas.microsoft.com/office/powerpoint/2010/main" val="87227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1982 – yearly</a:t>
            </a:r>
            <a:r>
              <a:rPr lang="en-US" baseline="0" dirty="0" smtClean="0"/>
              <a:t> delay per auto traveler was 14 hours</a:t>
            </a:r>
          </a:p>
          <a:p>
            <a:r>
              <a:rPr lang="en-US" baseline="0" dirty="0" smtClean="0"/>
              <a:t>2010 – yearly delay per auto traveler is 34 hours almost 2.5 times in comparison to 1982 </a:t>
            </a:r>
          </a:p>
          <a:p>
            <a:endParaRPr lang="en-US" baseline="0" dirty="0" smtClean="0"/>
          </a:p>
          <a:p>
            <a:r>
              <a:rPr lang="en-US" baseline="0" dirty="0" smtClean="0"/>
              <a:t>The congestion cost per auto traveler has also doubled from 1982. In most urban areas congestion is expected to worsen.</a:t>
            </a:r>
          </a:p>
          <a:p>
            <a:r>
              <a:rPr lang="en-US" baseline="0" dirty="0" smtClean="0"/>
              <a:t>Peak travel period in congested hours more than doubled from 1982 to 2007</a:t>
            </a:r>
          </a:p>
          <a:p>
            <a:r>
              <a:rPr lang="en-US" baseline="0" dirty="0" smtClean="0"/>
              <a:t>Average annual delay per traveler is maximum in Los Angeles and Washington DC in 2007 but other urban areas are also experiencing annual delay greater than 40 hours per </a:t>
            </a:r>
            <a:r>
              <a:rPr lang="en-US" baseline="0" dirty="0" err="1" smtClean="0"/>
              <a:t>traveller</a:t>
            </a:r>
            <a:r>
              <a:rPr lang="en-US" baseline="0" dirty="0" smtClean="0"/>
              <a:t>.</a:t>
            </a:r>
          </a:p>
          <a:p>
            <a:r>
              <a:rPr lang="en-US" baseline="0" dirty="0" smtClean="0"/>
              <a:t>Travel time index is expected to get worse for most urban areas by 2030.</a:t>
            </a:r>
            <a:endParaRPr lang="en-US" dirty="0"/>
          </a:p>
        </p:txBody>
      </p:sp>
      <p:sp>
        <p:nvSpPr>
          <p:cNvPr id="4" name="Slide Number Placeholder 3"/>
          <p:cNvSpPr>
            <a:spLocks noGrp="1"/>
          </p:cNvSpPr>
          <p:nvPr>
            <p:ph type="sldNum" sz="quarter" idx="10"/>
          </p:nvPr>
        </p:nvSpPr>
        <p:spPr/>
        <p:txBody>
          <a:bodyPr/>
          <a:lstStyle/>
          <a:p>
            <a:fld id="{08A5EE9D-A5C8-49AD-B693-CEF27DDB2851}"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Texas Transportation Institute has estimated that rush-hour travelers in major metropolitan areas spent 3.6 billion hours in traffic jams in 2000--at a cost of about $67.5 billion. It is unlikely that the United States could ever "build its way out of congestion," even with massive increases in spending on highways. The reason is that greater road capacity--which initially permits greater speeds--tends to attract motorists who previously used other roads, traveled at off-peak times, took public transit, or moved farther out in the suburbs. Soon the road, despite its larger size, becomes as congested as it was before.</a:t>
            </a:r>
          </a:p>
          <a:p>
            <a:endParaRPr lang="en-US" dirty="0"/>
          </a:p>
        </p:txBody>
      </p:sp>
      <p:sp>
        <p:nvSpPr>
          <p:cNvPr id="4" name="Slide Number Placeholder 3"/>
          <p:cNvSpPr>
            <a:spLocks noGrp="1"/>
          </p:cNvSpPr>
          <p:nvPr>
            <p:ph type="sldNum" sz="quarter" idx="10"/>
          </p:nvPr>
        </p:nvSpPr>
        <p:spPr/>
        <p:txBody>
          <a:bodyPr/>
          <a:lstStyle/>
          <a:p>
            <a:fld id="{08A5EE9D-A5C8-49AD-B693-CEF27DDB2851}"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presentation</a:t>
            </a:r>
            <a:r>
              <a:rPr lang="en-US" baseline="0" dirty="0" smtClean="0"/>
              <a:t> we will be focusing on Traditional toll rods. Typically these facilities have fixed toll rate and no congestion pricing or variable pricing</a:t>
            </a:r>
            <a:endParaRPr lang="en-US" dirty="0"/>
          </a:p>
        </p:txBody>
      </p:sp>
      <p:sp>
        <p:nvSpPr>
          <p:cNvPr id="4" name="Slide Number Placeholder 3"/>
          <p:cNvSpPr>
            <a:spLocks noGrp="1"/>
          </p:cNvSpPr>
          <p:nvPr>
            <p:ph type="sldNum" sz="quarter" idx="10"/>
          </p:nvPr>
        </p:nvSpPr>
        <p:spPr/>
        <p:txBody>
          <a:bodyPr/>
          <a:lstStyle/>
          <a:p>
            <a:fld id="{08A5EE9D-A5C8-49AD-B693-CEF27DDB285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ClrTx/>
            </a:pPr>
            <a:r>
              <a:rPr lang="en-US" dirty="0" smtClean="0"/>
              <a:t>Determine triggers for implementation of</a:t>
            </a:r>
          </a:p>
          <a:p>
            <a:pPr lvl="1">
              <a:lnSpc>
                <a:spcPct val="80000"/>
              </a:lnSpc>
              <a:buClrTx/>
            </a:pPr>
            <a:r>
              <a:rPr lang="en-US" sz="2400" dirty="0" smtClean="0"/>
              <a:t>Congestion pricing</a:t>
            </a:r>
          </a:p>
          <a:p>
            <a:pPr lvl="1">
              <a:lnSpc>
                <a:spcPct val="80000"/>
              </a:lnSpc>
              <a:buClrTx/>
            </a:pPr>
            <a:r>
              <a:rPr lang="en-US" sz="2400" dirty="0" smtClean="0"/>
              <a:t>Capacity expansion</a:t>
            </a:r>
          </a:p>
          <a:p>
            <a:pPr>
              <a:lnSpc>
                <a:spcPct val="80000"/>
              </a:lnSpc>
              <a:buClrTx/>
            </a:pPr>
            <a:r>
              <a:rPr lang="en-US" dirty="0" smtClean="0"/>
              <a:t>Performance measures</a:t>
            </a:r>
          </a:p>
          <a:p>
            <a:pPr lvl="1">
              <a:lnSpc>
                <a:spcPct val="80000"/>
              </a:lnSpc>
              <a:buClrTx/>
            </a:pPr>
            <a:r>
              <a:rPr lang="en-US" sz="2400" dirty="0" smtClean="0"/>
              <a:t>Average speed/delay</a:t>
            </a:r>
          </a:p>
          <a:p>
            <a:pPr lvl="1">
              <a:lnSpc>
                <a:spcPct val="80000"/>
              </a:lnSpc>
              <a:buClrTx/>
            </a:pPr>
            <a:r>
              <a:rPr lang="en-US" sz="2400" dirty="0" smtClean="0"/>
              <a:t>Traffic density</a:t>
            </a:r>
          </a:p>
          <a:p>
            <a:pPr lvl="1">
              <a:lnSpc>
                <a:spcPct val="80000"/>
              </a:lnSpc>
              <a:buClrTx/>
            </a:pPr>
            <a:r>
              <a:rPr lang="en-US" sz="2400" dirty="0" smtClean="0"/>
              <a:t>Level of service</a:t>
            </a:r>
          </a:p>
          <a:p>
            <a:pPr lvl="1">
              <a:lnSpc>
                <a:spcPct val="80000"/>
              </a:lnSpc>
              <a:buClrTx/>
            </a:pPr>
            <a:r>
              <a:rPr lang="en-US" sz="2400" dirty="0" smtClean="0"/>
              <a:t>Traffic flow rate</a:t>
            </a:r>
          </a:p>
          <a:p>
            <a:pPr lvl="1">
              <a:lnSpc>
                <a:spcPct val="80000"/>
              </a:lnSpc>
              <a:buClrTx/>
            </a:pPr>
            <a:r>
              <a:rPr lang="en-US" sz="2400" dirty="0" smtClean="0"/>
              <a:t>Queue length</a:t>
            </a:r>
          </a:p>
          <a:p>
            <a:pPr lvl="1">
              <a:lnSpc>
                <a:spcPct val="80000"/>
              </a:lnSpc>
              <a:buClrTx/>
            </a:pPr>
            <a:r>
              <a:rPr lang="en-US" sz="2400" dirty="0" smtClean="0"/>
              <a:t>Emissions</a:t>
            </a:r>
          </a:p>
          <a:p>
            <a:pPr lvl="1">
              <a:lnSpc>
                <a:spcPct val="80000"/>
              </a:lnSpc>
              <a:buClrTx/>
            </a:pPr>
            <a:r>
              <a:rPr lang="en-US" sz="2400" dirty="0" smtClean="0"/>
              <a:t>Reliability</a:t>
            </a:r>
          </a:p>
          <a:p>
            <a:pPr lvl="1">
              <a:lnSpc>
                <a:spcPct val="80000"/>
              </a:lnSpc>
              <a:buClrTx/>
            </a:pPr>
            <a:r>
              <a:rPr lang="en-US" sz="2400" dirty="0" smtClean="0"/>
              <a:t>Revenue, etc.</a:t>
            </a:r>
          </a:p>
          <a:p>
            <a:pPr>
              <a:lnSpc>
                <a:spcPct val="80000"/>
              </a:lnSpc>
              <a:buClrTx/>
            </a:pPr>
            <a:r>
              <a:rPr lang="en-US" dirty="0" smtClean="0"/>
              <a:t>Length of the roadway to be considered</a:t>
            </a:r>
          </a:p>
          <a:p>
            <a:pPr>
              <a:lnSpc>
                <a:spcPct val="80000"/>
              </a:lnSpc>
              <a:buClrTx/>
            </a:pPr>
            <a:r>
              <a:rPr lang="en-US" dirty="0" smtClean="0"/>
              <a:t>Duration to be considered</a:t>
            </a:r>
          </a:p>
          <a:p>
            <a:endParaRPr lang="en-US" dirty="0"/>
          </a:p>
        </p:txBody>
      </p:sp>
      <p:sp>
        <p:nvSpPr>
          <p:cNvPr id="4" name="Slide Number Placeholder 3"/>
          <p:cNvSpPr>
            <a:spLocks noGrp="1"/>
          </p:cNvSpPr>
          <p:nvPr>
            <p:ph type="sldNum" sz="quarter" idx="10"/>
          </p:nvPr>
        </p:nvSpPr>
        <p:spPr/>
        <p:txBody>
          <a:bodyPr/>
          <a:lstStyle/>
          <a:p>
            <a:fld id="{08A5EE9D-A5C8-49AD-B693-CEF27DDB2851}" type="slidenum">
              <a:rPr lang="en-US" smtClean="0"/>
              <a:pPr/>
              <a:t>10</a:t>
            </a:fld>
            <a:endParaRPr lang="en-US"/>
          </a:p>
        </p:txBody>
      </p:sp>
    </p:spTree>
    <p:extLst>
      <p:ext uri="{BB962C8B-B14F-4D97-AF65-F5344CB8AC3E}">
        <p14:creationId xmlns:p14="http://schemas.microsoft.com/office/powerpoint/2010/main" val="1604062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Speed is moving average based</a:t>
            </a:r>
            <a:r>
              <a:rPr lang="en-US" baseline="0" dirty="0" smtClean="0"/>
              <a:t> on duration of 3 months (for </a:t>
            </a:r>
            <a:r>
              <a:rPr lang="en-US" baseline="0" dirty="0" err="1" smtClean="0"/>
              <a:t>eg</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08A5EE9D-A5C8-49AD-B693-CEF27DDB2851}" type="slidenum">
              <a:rPr lang="en-US" smtClean="0"/>
              <a:pPr/>
              <a:t>12</a:t>
            </a:fld>
            <a:endParaRPr lang="en-US"/>
          </a:p>
        </p:txBody>
      </p:sp>
    </p:spTree>
    <p:extLst>
      <p:ext uri="{BB962C8B-B14F-4D97-AF65-F5344CB8AC3E}">
        <p14:creationId xmlns:p14="http://schemas.microsoft.com/office/powerpoint/2010/main" val="949541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5EE9D-A5C8-49AD-B693-CEF27DDB2851}" type="slidenum">
              <a:rPr lang="en-US" smtClean="0"/>
              <a:pPr/>
              <a:t>14</a:t>
            </a:fld>
            <a:endParaRPr lang="en-US"/>
          </a:p>
        </p:txBody>
      </p:sp>
    </p:spTree>
    <p:extLst>
      <p:ext uri="{BB962C8B-B14F-4D97-AF65-F5344CB8AC3E}">
        <p14:creationId xmlns:p14="http://schemas.microsoft.com/office/powerpoint/2010/main" val="722873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5EE9D-A5C8-49AD-B693-CEF27DDB2851}" type="slidenum">
              <a:rPr lang="en-US" smtClean="0"/>
              <a:pPr/>
              <a:t>15</a:t>
            </a:fld>
            <a:endParaRPr lang="en-US"/>
          </a:p>
        </p:txBody>
      </p:sp>
    </p:spTree>
    <p:extLst>
      <p:ext uri="{BB962C8B-B14F-4D97-AF65-F5344CB8AC3E}">
        <p14:creationId xmlns:p14="http://schemas.microsoft.com/office/powerpoint/2010/main" val="4085868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5EE9D-A5C8-49AD-B693-CEF27DDB2851}" type="slidenum">
              <a:rPr lang="en-US" smtClean="0"/>
              <a:pPr/>
              <a:t>16</a:t>
            </a:fld>
            <a:endParaRPr lang="en-US"/>
          </a:p>
        </p:txBody>
      </p:sp>
    </p:spTree>
    <p:extLst>
      <p:ext uri="{BB962C8B-B14F-4D97-AF65-F5344CB8AC3E}">
        <p14:creationId xmlns:p14="http://schemas.microsoft.com/office/powerpoint/2010/main" val="1392214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0.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0.emf"/><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1">
    <p:spTree>
      <p:nvGrpSpPr>
        <p:cNvPr id="1" name=""/>
        <p:cNvGrpSpPr/>
        <p:nvPr/>
      </p:nvGrpSpPr>
      <p:grpSpPr>
        <a:xfrm>
          <a:off x="0" y="0"/>
          <a:ext cx="0" cy="0"/>
          <a:chOff x="0" y="0"/>
          <a:chExt cx="0" cy="0"/>
        </a:xfrm>
      </p:grpSpPr>
      <p:pic>
        <p:nvPicPr>
          <p:cNvPr id="25" name="Picture 2" descr="Q:\Design Catalog\Corporate Templates\Covers\abstract1.jpg"/>
          <p:cNvPicPr>
            <a:picLocks noChangeAspect="1" noChangeArrowheads="1"/>
          </p:cNvPicPr>
          <p:nvPr userDrawn="1"/>
        </p:nvPicPr>
        <p:blipFill>
          <a:blip r:embed="rId2" cstate="email"/>
          <a:stretch>
            <a:fillRect/>
          </a:stretch>
        </p:blipFill>
        <p:spPr bwMode="auto">
          <a:xfrm>
            <a:off x="-259306" y="1"/>
            <a:ext cx="9403306" cy="6857999"/>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0"/>
            <a:ext cx="9144000" cy="6858000"/>
          </a:xfrm>
          <a:prstGeom prst="rect">
            <a:avLst/>
          </a:prstGeom>
          <a:solidFill>
            <a:srgbClr val="0083E6">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userDrawn="1"/>
        </p:nvSpPr>
        <p:spPr>
          <a:xfrm>
            <a:off x="0" y="0"/>
            <a:ext cx="9144000" cy="18288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Pie 19"/>
          <p:cNvSpPr/>
          <p:nvPr userDrawn="1"/>
        </p:nvSpPr>
        <p:spPr>
          <a:xfrm rot="16200000">
            <a:off x="4674425" y="-200025"/>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6" name="Rectangle 25"/>
          <p:cNvSpPr/>
          <p:nvPr userDrawn="1"/>
        </p:nvSpPr>
        <p:spPr>
          <a:xfrm flipH="1">
            <a:off x="0" y="1828800"/>
            <a:ext cx="6702424" cy="5029200"/>
          </a:xfrm>
          <a:prstGeom prst="rect">
            <a:avLst/>
          </a:prstGeom>
          <a:gradFill>
            <a:gsLst>
              <a:gs pos="0">
                <a:srgbClr val="0081C6">
                  <a:alpha val="0"/>
                </a:srgbClr>
              </a:gs>
              <a:gs pos="100000">
                <a:srgbClr val="00539B">
                  <a:alpha val="5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Pie 20"/>
          <p:cNvSpPr/>
          <p:nvPr userDrawn="1"/>
        </p:nvSpPr>
        <p:spPr>
          <a:xfrm>
            <a:off x="5181600" y="295275"/>
            <a:ext cx="3048000" cy="3048000"/>
          </a:xfrm>
          <a:prstGeom prst="pie">
            <a:avLst/>
          </a:prstGeom>
          <a:ln>
            <a:solidFill>
              <a:srgbClr val="B2BB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tx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tx1">
                    <a:lumMod val="40000"/>
                    <a:lumOff val="60000"/>
                  </a:schemeClr>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sp>
        <p:nvSpPr>
          <p:cNvPr id="27" name="Rectangle 26"/>
          <p:cNvSpPr/>
          <p:nvPr userDrawn="1"/>
        </p:nvSpPr>
        <p:spPr>
          <a:xfrm>
            <a:off x="6697684" y="1828800"/>
            <a:ext cx="2446316" cy="5029200"/>
          </a:xfrm>
          <a:prstGeom prst="rect">
            <a:avLst/>
          </a:prstGeom>
          <a:gradFill>
            <a:gsLst>
              <a:gs pos="0">
                <a:srgbClr val="808081">
                  <a:alpha val="0"/>
                </a:srgbClr>
              </a:gs>
              <a:gs pos="100000">
                <a:srgbClr val="DCDDDE">
                  <a:alpha val="74902"/>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kern="1200">
              <a:solidFill>
                <a:schemeClr val="lt1"/>
              </a:solidFill>
              <a:latin typeface="+mn-lt"/>
              <a:ea typeface="+mn-ea"/>
              <a:cs typeface="+mn-cs"/>
            </a:endParaRPr>
          </a:p>
        </p:txBody>
      </p:sp>
      <p:sp>
        <p:nvSpPr>
          <p:cNvPr id="24" name="Text Placeholder 21"/>
          <p:cNvSpPr>
            <a:spLocks noGrp="1"/>
          </p:cNvSpPr>
          <p:nvPr>
            <p:ph type="body" sz="quarter" idx="15" hasCustomPrompt="1"/>
          </p:nvPr>
        </p:nvSpPr>
        <p:spPr>
          <a:xfrm>
            <a:off x="6743700" y="3955024"/>
            <a:ext cx="2317750" cy="267855"/>
          </a:xfrm>
        </p:spPr>
        <p:txBody>
          <a:bodyPr>
            <a:normAutofit/>
          </a:bodyPr>
          <a:lstStyle>
            <a:lvl1pPr>
              <a:buNone/>
              <a:defRPr sz="1200">
                <a:solidFill>
                  <a:schemeClr val="tx1"/>
                </a:solidFill>
              </a:defRPr>
            </a:lvl1pPr>
          </a:lstStyle>
          <a:p>
            <a:pPr lvl="0"/>
            <a:r>
              <a:rPr lang="en-US" dirty="0" smtClean="0"/>
              <a:t>Click to add date</a:t>
            </a:r>
          </a:p>
        </p:txBody>
      </p:sp>
      <p:sp>
        <p:nvSpPr>
          <p:cNvPr id="19" name="Text Placeholder 21"/>
          <p:cNvSpPr>
            <a:spLocks noGrp="1"/>
          </p:cNvSpPr>
          <p:nvPr>
            <p:ph type="body" sz="quarter" idx="16" hasCustomPrompt="1"/>
          </p:nvPr>
        </p:nvSpPr>
        <p:spPr>
          <a:xfrm>
            <a:off x="6743700" y="1912864"/>
            <a:ext cx="2317750" cy="2005993"/>
          </a:xfrm>
        </p:spPr>
        <p:txBody>
          <a:bodyPr>
            <a:normAutofit/>
          </a:bodyPr>
          <a:lstStyle>
            <a:lvl1pPr marL="0" indent="0">
              <a:buNone/>
              <a:defRPr sz="1500" b="1">
                <a:solidFill>
                  <a:schemeClr val="tx2"/>
                </a:solidFill>
              </a:defRPr>
            </a:lvl1pPr>
          </a:lstStyle>
          <a:p>
            <a:pPr lvl="0"/>
            <a:r>
              <a:rPr lang="en-US" dirty="0" smtClean="0"/>
              <a:t>Click to add presenter(s) name, title and presentation type</a:t>
            </a:r>
          </a:p>
        </p:txBody>
      </p:sp>
      <p:cxnSp>
        <p:nvCxnSpPr>
          <p:cNvPr id="15" name="Straight Connector 14"/>
          <p:cNvCxnSpPr/>
          <p:nvPr userDrawn="1"/>
        </p:nvCxnSpPr>
        <p:spPr>
          <a:xfrm>
            <a:off x="0" y="1825625"/>
            <a:ext cx="9144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3274219" y="3429794"/>
            <a:ext cx="6858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3" cstate="print"/>
          <a:stretch>
            <a:fillRect/>
          </a:stretch>
        </p:blipFill>
        <p:spPr>
          <a:xfrm>
            <a:off x="6804632" y="5862135"/>
            <a:ext cx="1783499" cy="7305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67293"/>
            <a:ext cx="5568950" cy="465887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44550" y="1467293"/>
            <a:ext cx="3220964" cy="46588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44550" y="0"/>
            <a:ext cx="8899450" cy="1417638"/>
          </a:xfrm>
        </p:spPr>
        <p:txBody>
          <a:bodyPr/>
          <a:lstStyle/>
          <a:p>
            <a:r>
              <a:rPr lang="en-US" smtClean="0"/>
              <a:t>Click to edit Master title style</a:t>
            </a:r>
            <a:endParaRPr lang="en-US" dirty="0"/>
          </a:p>
        </p:txBody>
      </p:sp>
      <p:sp>
        <p:nvSpPr>
          <p:cNvPr id="9" name="Text Placeholder 7"/>
          <p:cNvSpPr>
            <a:spLocks noGrp="1"/>
          </p:cNvSpPr>
          <p:nvPr>
            <p:ph type="body" sz="quarter" idx="13"/>
          </p:nvPr>
        </p:nvSpPr>
        <p:spPr>
          <a:xfrm>
            <a:off x="241301" y="6400800"/>
            <a:ext cx="4682392" cy="446088"/>
          </a:xfrm>
        </p:spPr>
        <p:txBody>
          <a:bodyPr anchor="ctr"/>
          <a:lstStyle>
            <a:lvl1pPr>
              <a:buNone/>
              <a:defRPr sz="1400" b="1" i="1" baseline="0">
                <a:solidFill>
                  <a:schemeClr val="tx1"/>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FB3913B8-6A29-4FBF-8EE9-EDB8718C0FE2}" type="datetime1">
              <a:rPr lang="en-US" smtClean="0"/>
              <a:pPr>
                <a:defRPr/>
              </a:pPr>
              <a:t>5/7/2013</a:t>
            </a:fld>
            <a:endParaRPr lang="en-US" dirty="0"/>
          </a:p>
        </p:txBody>
      </p:sp>
      <p:sp>
        <p:nvSpPr>
          <p:cNvPr id="7" name="Slide Number Placeholder 5"/>
          <p:cNvSpPr>
            <a:spLocks noGrp="1"/>
          </p:cNvSpPr>
          <p:nvPr>
            <p:ph type="sldNum" sz="quarter" idx="15"/>
          </p:nvPr>
        </p:nvSpPr>
        <p:spPr/>
        <p:txBody>
          <a:bodyPr/>
          <a:lstStyle>
            <a:lvl1pPr>
              <a:defRPr/>
            </a:lvl1pPr>
          </a:lstStyle>
          <a:p>
            <a:pPr>
              <a:defRPr/>
            </a:pPr>
            <a:fld id="{44C8D31C-3891-4496-BFE7-8A6C5129CE6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37" y="5321603"/>
            <a:ext cx="5486400" cy="566738"/>
          </a:xfrm>
        </p:spPr>
        <p:txBody>
          <a:bodyPr anchor="b"/>
          <a:lstStyle>
            <a:lvl1pPr algn="l">
              <a:defRPr sz="2000" b="0">
                <a:solidFill>
                  <a:srgbClr val="003399"/>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81137" y="1562986"/>
            <a:ext cx="5486400" cy="374266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881137" y="5911702"/>
            <a:ext cx="5486400" cy="4518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7"/>
          <p:cNvSpPr>
            <a:spLocks noGrp="1"/>
          </p:cNvSpPr>
          <p:nvPr>
            <p:ph type="body" sz="quarter" idx="13"/>
          </p:nvPr>
        </p:nvSpPr>
        <p:spPr>
          <a:xfrm>
            <a:off x="241301" y="6400800"/>
            <a:ext cx="4682392" cy="446088"/>
          </a:xfrm>
        </p:spPr>
        <p:txBody>
          <a:bodyPr anchor="ctr"/>
          <a:lstStyle>
            <a:lvl1pPr>
              <a:buNone/>
              <a:defRPr sz="1400" b="1" i="1" baseline="0">
                <a:solidFill>
                  <a:schemeClr val="tx1"/>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C165EB28-1178-449D-AE51-9066790A9CCF}" type="datetime1">
              <a:rPr lang="en-US" smtClean="0"/>
              <a:pPr>
                <a:defRPr/>
              </a:pPr>
              <a:t>5/7/2013</a:t>
            </a:fld>
            <a:endParaRPr lang="en-US" dirty="0"/>
          </a:p>
        </p:txBody>
      </p:sp>
      <p:sp>
        <p:nvSpPr>
          <p:cNvPr id="7" name="Slide Number Placeholder 5"/>
          <p:cNvSpPr>
            <a:spLocks noGrp="1"/>
          </p:cNvSpPr>
          <p:nvPr>
            <p:ph type="sldNum" sz="quarter" idx="15"/>
          </p:nvPr>
        </p:nvSpPr>
        <p:spPr/>
        <p:txBody>
          <a:bodyPr/>
          <a:lstStyle>
            <a:lvl1pPr>
              <a:defRPr/>
            </a:lvl1pPr>
          </a:lstStyle>
          <a:p>
            <a:pPr>
              <a:defRPr/>
            </a:pPr>
            <a:fld id="{065EC8A1-00AE-4B5B-8BE7-8C40EE2BD5C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1">
    <p:spTree>
      <p:nvGrpSpPr>
        <p:cNvPr id="1" name=""/>
        <p:cNvGrpSpPr/>
        <p:nvPr/>
      </p:nvGrpSpPr>
      <p:grpSpPr>
        <a:xfrm>
          <a:off x="0" y="0"/>
          <a:ext cx="0" cy="0"/>
          <a:chOff x="0" y="0"/>
          <a:chExt cx="0" cy="0"/>
        </a:xfrm>
      </p:grpSpPr>
      <p:pic>
        <p:nvPicPr>
          <p:cNvPr id="5" name="Picture 2" descr="Q:\Design Catalog\Corporate Templates\Covers\abstract1.jpg"/>
          <p:cNvPicPr>
            <a:picLocks noChangeAspect="1" noChangeArrowheads="1"/>
          </p:cNvPicPr>
          <p:nvPr userDrawn="1"/>
        </p:nvPicPr>
        <p:blipFill>
          <a:blip r:embed="rId2" cstate="email"/>
          <a:stretch>
            <a:fillRect/>
          </a:stretch>
        </p:blipFill>
        <p:spPr bwMode="auto">
          <a:xfrm>
            <a:off x="-259306" y="0"/>
            <a:ext cx="9403306" cy="6857999"/>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0"/>
            <a:ext cx="9143999"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Pie 24"/>
          <p:cNvSpPr/>
          <p:nvPr userDrawn="1"/>
        </p:nvSpPr>
        <p:spPr>
          <a:xfrm>
            <a:off x="5181600" y="295275"/>
            <a:ext cx="3048000" cy="3048000"/>
          </a:xfrm>
          <a:prstGeom prst="pi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9" name="Rectangle 8"/>
          <p:cNvSpPr/>
          <p:nvPr userDrawn="1"/>
        </p:nvSpPr>
        <p:spPr>
          <a:xfrm>
            <a:off x="6702425" y="0"/>
            <a:ext cx="2441575" cy="685800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Pie 20"/>
          <p:cNvSpPr/>
          <p:nvPr userDrawn="1"/>
        </p:nvSpPr>
        <p:spPr>
          <a:xfrm rot="16200000">
            <a:off x="4687488" y="-200025"/>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2" name="Rectangle 11"/>
          <p:cNvSpPr/>
          <p:nvPr userDrawn="1"/>
        </p:nvSpPr>
        <p:spPr>
          <a:xfrm>
            <a:off x="0" y="0"/>
            <a:ext cx="9144000" cy="18288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bg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cxnSp>
        <p:nvCxnSpPr>
          <p:cNvPr id="13" name="Straight Connector 12"/>
          <p:cNvCxnSpPr/>
          <p:nvPr userDrawn="1"/>
        </p:nvCxnSpPr>
        <p:spPr>
          <a:xfrm>
            <a:off x="0" y="1825625"/>
            <a:ext cx="9144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3274219" y="3429794"/>
            <a:ext cx="685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21"/>
          <p:cNvSpPr>
            <a:spLocks noGrp="1"/>
          </p:cNvSpPr>
          <p:nvPr>
            <p:ph type="body" sz="quarter" idx="15" hasCustomPrompt="1"/>
          </p:nvPr>
        </p:nvSpPr>
        <p:spPr>
          <a:xfrm>
            <a:off x="6743700" y="3955024"/>
            <a:ext cx="2317750" cy="267855"/>
          </a:xfrm>
        </p:spPr>
        <p:txBody>
          <a:bodyPr>
            <a:normAutofit/>
          </a:bodyPr>
          <a:lstStyle>
            <a:lvl1pPr>
              <a:buNone/>
              <a:defRPr sz="1200">
                <a:solidFill>
                  <a:schemeClr val="bg1"/>
                </a:solidFill>
              </a:defRPr>
            </a:lvl1pPr>
          </a:lstStyle>
          <a:p>
            <a:pPr lvl="0"/>
            <a:r>
              <a:rPr lang="en-US" dirty="0" smtClean="0"/>
              <a:t>Click to add date</a:t>
            </a:r>
          </a:p>
        </p:txBody>
      </p:sp>
      <p:sp>
        <p:nvSpPr>
          <p:cNvPr id="26" name="Text Placeholder 21"/>
          <p:cNvSpPr>
            <a:spLocks noGrp="1"/>
          </p:cNvSpPr>
          <p:nvPr>
            <p:ph type="body" sz="quarter" idx="16" hasCustomPrompt="1"/>
          </p:nvPr>
        </p:nvSpPr>
        <p:spPr>
          <a:xfrm>
            <a:off x="6743700" y="1912864"/>
            <a:ext cx="2317750" cy="2005993"/>
          </a:xfrm>
        </p:spPr>
        <p:txBody>
          <a:bodyPr>
            <a:normAutofit/>
          </a:bodyPr>
          <a:lstStyle>
            <a:lvl1pPr marL="0" indent="0">
              <a:buNone/>
              <a:defRPr sz="1500" b="1">
                <a:solidFill>
                  <a:schemeClr val="bg1"/>
                </a:solidFill>
              </a:defRPr>
            </a:lvl1pPr>
          </a:lstStyle>
          <a:p>
            <a:pPr lvl="0"/>
            <a:r>
              <a:rPr lang="en-US" dirty="0" smtClean="0"/>
              <a:t>Click to add presenter(s) name, title and presentation type</a:t>
            </a:r>
          </a:p>
        </p:txBody>
      </p:sp>
      <p:pic>
        <p:nvPicPr>
          <p:cNvPr id="35" name="Picture 34"/>
          <p:cNvPicPr>
            <a:picLocks noChangeAspect="1"/>
          </p:cNvPicPr>
          <p:nvPr userDrawn="1"/>
        </p:nvPicPr>
        <p:blipFill>
          <a:blip r:embed="rId3" cstate="print"/>
          <a:stretch>
            <a:fillRect/>
          </a:stretch>
        </p:blipFill>
        <p:spPr>
          <a:xfrm>
            <a:off x="6857179" y="5902055"/>
            <a:ext cx="1728511" cy="70806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pic>
        <p:nvPicPr>
          <p:cNvPr id="26" name="Picture 2" descr="Q:\Design Catalog\Corporate Templates\Covers\abstract1.jpg"/>
          <p:cNvPicPr>
            <a:picLocks noChangeAspect="1" noChangeArrowheads="1"/>
          </p:cNvPicPr>
          <p:nvPr userDrawn="1"/>
        </p:nvPicPr>
        <p:blipFill>
          <a:blip r:embed="rId2" cstate="email"/>
          <a:stretch>
            <a:fillRect/>
          </a:stretch>
        </p:blipFill>
        <p:spPr bwMode="auto">
          <a:xfrm>
            <a:off x="-103354" y="0"/>
            <a:ext cx="9247354" cy="6858000"/>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0"/>
            <a:ext cx="9143999"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Pie 24"/>
          <p:cNvSpPr/>
          <p:nvPr userDrawn="1"/>
        </p:nvSpPr>
        <p:spPr>
          <a:xfrm>
            <a:off x="5181600" y="295275"/>
            <a:ext cx="3048000" cy="3048000"/>
          </a:xfrm>
          <a:prstGeom prst="pi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9" name="Rectangle 8"/>
          <p:cNvSpPr/>
          <p:nvPr userDrawn="1"/>
        </p:nvSpPr>
        <p:spPr>
          <a:xfrm>
            <a:off x="6702425" y="0"/>
            <a:ext cx="2441575" cy="685800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Pie 20"/>
          <p:cNvSpPr/>
          <p:nvPr userDrawn="1"/>
        </p:nvSpPr>
        <p:spPr>
          <a:xfrm rot="16200000">
            <a:off x="4687488" y="-200025"/>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2" name="Rectangle 11"/>
          <p:cNvSpPr/>
          <p:nvPr userDrawn="1"/>
        </p:nvSpPr>
        <p:spPr>
          <a:xfrm>
            <a:off x="0" y="0"/>
            <a:ext cx="9144000" cy="18288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bg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pic>
        <p:nvPicPr>
          <p:cNvPr id="20" name="Picture 2" descr="Q:\Design Catalog\Corporate Templates\Covers\DENVER_cof copy.jpg"/>
          <p:cNvPicPr>
            <a:picLocks noChangeAspect="1" noChangeArrowheads="1"/>
          </p:cNvPicPr>
          <p:nvPr userDrawn="1"/>
        </p:nvPicPr>
        <p:blipFill>
          <a:blip r:embed="rId3" cstate="email"/>
          <a:stretch>
            <a:fillRect/>
          </a:stretch>
        </p:blipFill>
        <p:spPr bwMode="auto">
          <a:xfrm>
            <a:off x="6707840" y="418"/>
            <a:ext cx="2436159" cy="1827963"/>
          </a:xfrm>
          <a:prstGeom prst="rect">
            <a:avLst/>
          </a:prstGeom>
          <a:noFill/>
        </p:spPr>
      </p:pic>
      <p:cxnSp>
        <p:nvCxnSpPr>
          <p:cNvPr id="14" name="Straight Connector 13"/>
          <p:cNvCxnSpPr/>
          <p:nvPr userDrawn="1"/>
        </p:nvCxnSpPr>
        <p:spPr>
          <a:xfrm rot="5400000">
            <a:off x="3274219" y="3429794"/>
            <a:ext cx="685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1825625"/>
            <a:ext cx="9144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Placeholder 21"/>
          <p:cNvSpPr>
            <a:spLocks noGrp="1"/>
          </p:cNvSpPr>
          <p:nvPr>
            <p:ph type="body" sz="quarter" idx="15" hasCustomPrompt="1"/>
          </p:nvPr>
        </p:nvSpPr>
        <p:spPr>
          <a:xfrm>
            <a:off x="6743700" y="3955024"/>
            <a:ext cx="2317750" cy="267855"/>
          </a:xfrm>
        </p:spPr>
        <p:txBody>
          <a:bodyPr>
            <a:normAutofit/>
          </a:bodyPr>
          <a:lstStyle>
            <a:lvl1pPr>
              <a:buNone/>
              <a:defRPr sz="1200">
                <a:solidFill>
                  <a:schemeClr val="bg1"/>
                </a:solidFill>
              </a:defRPr>
            </a:lvl1pPr>
          </a:lstStyle>
          <a:p>
            <a:pPr lvl="0"/>
            <a:r>
              <a:rPr lang="en-US" dirty="0" smtClean="0"/>
              <a:t>Click to add date</a:t>
            </a:r>
          </a:p>
        </p:txBody>
      </p:sp>
      <p:sp>
        <p:nvSpPr>
          <p:cNvPr id="31" name="Text Placeholder 21"/>
          <p:cNvSpPr>
            <a:spLocks noGrp="1"/>
          </p:cNvSpPr>
          <p:nvPr>
            <p:ph type="body" sz="quarter" idx="16" hasCustomPrompt="1"/>
          </p:nvPr>
        </p:nvSpPr>
        <p:spPr>
          <a:xfrm>
            <a:off x="6743700" y="1912864"/>
            <a:ext cx="2317750" cy="2005993"/>
          </a:xfrm>
        </p:spPr>
        <p:txBody>
          <a:bodyPr>
            <a:normAutofit/>
          </a:bodyPr>
          <a:lstStyle>
            <a:lvl1pPr marL="0" indent="0">
              <a:buNone/>
              <a:defRPr sz="1500" b="1">
                <a:solidFill>
                  <a:schemeClr val="bg1"/>
                </a:solidFill>
              </a:defRPr>
            </a:lvl1pPr>
          </a:lstStyle>
          <a:p>
            <a:pPr lvl="0"/>
            <a:r>
              <a:rPr lang="en-US" dirty="0" smtClean="0"/>
              <a:t>Click to add presenter(s) name, title and presentation type</a:t>
            </a:r>
          </a:p>
        </p:txBody>
      </p:sp>
      <p:pic>
        <p:nvPicPr>
          <p:cNvPr id="27" name="Picture 26"/>
          <p:cNvPicPr>
            <a:picLocks noChangeAspect="1"/>
          </p:cNvPicPr>
          <p:nvPr userDrawn="1"/>
        </p:nvPicPr>
        <p:blipFill>
          <a:blip r:embed="rId4" cstate="print"/>
          <a:stretch>
            <a:fillRect/>
          </a:stretch>
        </p:blipFill>
        <p:spPr>
          <a:xfrm>
            <a:off x="6857179" y="5902055"/>
            <a:ext cx="1728511" cy="70806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3">
    <p:spTree>
      <p:nvGrpSpPr>
        <p:cNvPr id="1" name=""/>
        <p:cNvGrpSpPr/>
        <p:nvPr/>
      </p:nvGrpSpPr>
      <p:grpSpPr>
        <a:xfrm>
          <a:off x="0" y="0"/>
          <a:ext cx="0" cy="0"/>
          <a:chOff x="0" y="0"/>
          <a:chExt cx="0" cy="0"/>
        </a:xfrm>
      </p:grpSpPr>
      <p:pic>
        <p:nvPicPr>
          <p:cNvPr id="26" name="Picture 2" descr="Q:\Design Catalog\Corporate Templates\Covers\abstract1.jpg"/>
          <p:cNvPicPr>
            <a:picLocks noChangeAspect="1" noChangeArrowheads="1"/>
          </p:cNvPicPr>
          <p:nvPr userDrawn="1"/>
        </p:nvPicPr>
        <p:blipFill>
          <a:blip r:embed="rId2" cstate="email"/>
          <a:stretch>
            <a:fillRect/>
          </a:stretch>
        </p:blipFill>
        <p:spPr bwMode="auto">
          <a:xfrm>
            <a:off x="-113987" y="0"/>
            <a:ext cx="9257987" cy="6858000"/>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0"/>
            <a:ext cx="9143999"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2" descr="Q:\Design Catalog\Corporate Templates\Covers\Photo7 copy_LR.jpg"/>
          <p:cNvPicPr>
            <a:picLocks noChangeAspect="1" noChangeArrowheads="1"/>
          </p:cNvPicPr>
          <p:nvPr userDrawn="1"/>
        </p:nvPicPr>
        <p:blipFill>
          <a:blip r:embed="rId3" cstate="print"/>
          <a:srcRect t="-122"/>
          <a:stretch>
            <a:fillRect/>
          </a:stretch>
        </p:blipFill>
        <p:spPr bwMode="auto">
          <a:xfrm>
            <a:off x="2504810" y="-2381712"/>
            <a:ext cx="8406836" cy="8401512"/>
          </a:xfrm>
          <a:prstGeom prst="pie">
            <a:avLst>
              <a:gd name="adj1" fmla="val 5418540"/>
              <a:gd name="adj2" fmla="val 10788356"/>
            </a:avLst>
          </a:prstGeom>
          <a:noFill/>
          <a:ln w="9525">
            <a:noFill/>
            <a:miter lim="800000"/>
            <a:headEnd/>
            <a:tailEnd/>
          </a:ln>
        </p:spPr>
      </p:pic>
      <p:sp>
        <p:nvSpPr>
          <p:cNvPr id="25" name="Pie 24"/>
          <p:cNvSpPr/>
          <p:nvPr userDrawn="1"/>
        </p:nvSpPr>
        <p:spPr>
          <a:xfrm>
            <a:off x="5181600" y="295275"/>
            <a:ext cx="3048000" cy="3048000"/>
          </a:xfrm>
          <a:prstGeom prst="pi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9" name="Rectangle 8"/>
          <p:cNvSpPr/>
          <p:nvPr userDrawn="1"/>
        </p:nvSpPr>
        <p:spPr>
          <a:xfrm>
            <a:off x="6702425" y="0"/>
            <a:ext cx="2441575" cy="685800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Pie 20"/>
          <p:cNvSpPr/>
          <p:nvPr userDrawn="1"/>
        </p:nvSpPr>
        <p:spPr>
          <a:xfrm rot="16200000">
            <a:off x="4687488" y="-200025"/>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2" name="Rectangle 11"/>
          <p:cNvSpPr/>
          <p:nvPr userDrawn="1"/>
        </p:nvSpPr>
        <p:spPr>
          <a:xfrm>
            <a:off x="0" y="0"/>
            <a:ext cx="9144000" cy="18288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bg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pic>
        <p:nvPicPr>
          <p:cNvPr id="20" name="Picture 2" descr="Q:\Design Catalog\Corporate Templates\Covers\DENVER_cof copy.jpg"/>
          <p:cNvPicPr>
            <a:picLocks noChangeAspect="1" noChangeArrowheads="1"/>
          </p:cNvPicPr>
          <p:nvPr userDrawn="1"/>
        </p:nvPicPr>
        <p:blipFill>
          <a:blip r:embed="rId4" cstate="email"/>
          <a:stretch>
            <a:fillRect/>
          </a:stretch>
        </p:blipFill>
        <p:spPr bwMode="auto">
          <a:xfrm>
            <a:off x="6707840" y="418"/>
            <a:ext cx="2436159" cy="1827963"/>
          </a:xfrm>
          <a:prstGeom prst="rect">
            <a:avLst/>
          </a:prstGeom>
          <a:noFill/>
        </p:spPr>
      </p:pic>
      <p:cxnSp>
        <p:nvCxnSpPr>
          <p:cNvPr id="14" name="Straight Connector 13"/>
          <p:cNvCxnSpPr/>
          <p:nvPr userDrawn="1"/>
        </p:nvCxnSpPr>
        <p:spPr>
          <a:xfrm rot="5400000">
            <a:off x="3274219" y="3429794"/>
            <a:ext cx="6858000"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1825625"/>
            <a:ext cx="9144000"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Text Placeholder 21"/>
          <p:cNvSpPr>
            <a:spLocks noGrp="1"/>
          </p:cNvSpPr>
          <p:nvPr>
            <p:ph type="body" sz="quarter" idx="15" hasCustomPrompt="1"/>
          </p:nvPr>
        </p:nvSpPr>
        <p:spPr>
          <a:xfrm>
            <a:off x="6743700" y="3955024"/>
            <a:ext cx="2317750" cy="267855"/>
          </a:xfrm>
        </p:spPr>
        <p:txBody>
          <a:bodyPr>
            <a:normAutofit/>
          </a:bodyPr>
          <a:lstStyle>
            <a:lvl1pPr>
              <a:buNone/>
              <a:defRPr sz="1200">
                <a:solidFill>
                  <a:schemeClr val="bg1"/>
                </a:solidFill>
              </a:defRPr>
            </a:lvl1pPr>
          </a:lstStyle>
          <a:p>
            <a:pPr lvl="0"/>
            <a:r>
              <a:rPr lang="en-US" dirty="0" smtClean="0"/>
              <a:t>Click to add date</a:t>
            </a:r>
          </a:p>
        </p:txBody>
      </p:sp>
      <p:sp>
        <p:nvSpPr>
          <p:cNvPr id="32" name="Text Placeholder 21"/>
          <p:cNvSpPr>
            <a:spLocks noGrp="1"/>
          </p:cNvSpPr>
          <p:nvPr>
            <p:ph type="body" sz="quarter" idx="16" hasCustomPrompt="1"/>
          </p:nvPr>
        </p:nvSpPr>
        <p:spPr>
          <a:xfrm>
            <a:off x="6743700" y="1912864"/>
            <a:ext cx="2317750" cy="2005993"/>
          </a:xfrm>
        </p:spPr>
        <p:txBody>
          <a:bodyPr>
            <a:normAutofit/>
          </a:bodyPr>
          <a:lstStyle>
            <a:lvl1pPr marL="0" indent="0">
              <a:buNone/>
              <a:defRPr sz="1500" b="1">
                <a:solidFill>
                  <a:schemeClr val="bg1"/>
                </a:solidFill>
              </a:defRPr>
            </a:lvl1pPr>
          </a:lstStyle>
          <a:p>
            <a:pPr lvl="0"/>
            <a:r>
              <a:rPr lang="en-US" dirty="0" smtClean="0"/>
              <a:t>Click to add presenter(s) name, title and presentation type</a:t>
            </a:r>
          </a:p>
        </p:txBody>
      </p:sp>
      <p:pic>
        <p:nvPicPr>
          <p:cNvPr id="28" name="Picture 27"/>
          <p:cNvPicPr>
            <a:picLocks noChangeAspect="1"/>
          </p:cNvPicPr>
          <p:nvPr userDrawn="1"/>
        </p:nvPicPr>
        <p:blipFill>
          <a:blip r:embed="rId5" cstate="print"/>
          <a:stretch>
            <a:fillRect/>
          </a:stretch>
        </p:blipFill>
        <p:spPr>
          <a:xfrm>
            <a:off x="6857179" y="5902055"/>
            <a:ext cx="1728511" cy="70806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2652" y="0"/>
            <a:ext cx="8931348" cy="141763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BE02"/>
              </a:buClr>
              <a:defRPr/>
            </a:lvl1pPr>
            <a:lvl2pPr>
              <a:buClr>
                <a:srgbClr val="FFBE02"/>
              </a:buClr>
              <a:defRPr/>
            </a:lvl2pPr>
            <a:lvl3pPr>
              <a:buClr>
                <a:srgbClr val="FFBE02"/>
              </a:buClr>
              <a:defRPr/>
            </a:lvl3pPr>
            <a:lvl4pPr>
              <a:buClr>
                <a:srgbClr val="FFBE02"/>
              </a:buClr>
              <a:defRPr/>
            </a:lvl4pPr>
            <a:lvl5pPr>
              <a:buClr>
                <a:srgbClr val="FFBE0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E517580D-EC95-4D48-BDF7-418B8D9AC2A4}" type="datetime1">
              <a:rPr lang="en-US" smtClean="0"/>
              <a:pPr>
                <a:defRPr/>
              </a:pPr>
              <a:t>5/7/2013</a:t>
            </a:fld>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A254EAD-C5D9-4878-A28A-731A2453350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5" name="Picture 2" descr="Q:\Design Catalog\Corporate Templates\Covers\abstract1.jpg"/>
          <p:cNvPicPr>
            <a:picLocks noChangeAspect="1" noChangeArrowheads="1"/>
          </p:cNvPicPr>
          <p:nvPr userDrawn="1"/>
        </p:nvPicPr>
        <p:blipFill>
          <a:blip r:embed="rId2" cstate="email"/>
          <a:stretch>
            <a:fillRect/>
          </a:stretch>
        </p:blipFill>
        <p:spPr bwMode="auto">
          <a:xfrm>
            <a:off x="-286603" y="0"/>
            <a:ext cx="9430603" cy="6857999"/>
          </a:xfrm>
          <a:prstGeom prst="rect">
            <a:avLst/>
          </a:prstGeom>
          <a:noFill/>
          <a:ln w="9525">
            <a:noFill/>
            <a:miter lim="800000"/>
            <a:headEnd/>
            <a:tailEnd/>
          </a:ln>
        </p:spPr>
      </p:pic>
      <p:sp>
        <p:nvSpPr>
          <p:cNvPr id="5" name="Rectangle 4"/>
          <p:cNvSpPr/>
          <p:nvPr userDrawn="1"/>
        </p:nvSpPr>
        <p:spPr>
          <a:xfrm>
            <a:off x="0" y="0"/>
            <a:ext cx="9144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0"/>
            <a:ext cx="9144000"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Pie 13"/>
          <p:cNvSpPr/>
          <p:nvPr userDrawn="1"/>
        </p:nvSpPr>
        <p:spPr>
          <a:xfrm>
            <a:off x="6808519" y="1316552"/>
            <a:ext cx="3048000" cy="3048000"/>
          </a:xfrm>
          <a:prstGeom prst="pi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8" name="Rectangle 7"/>
          <p:cNvSpPr/>
          <p:nvPr userDrawn="1"/>
        </p:nvSpPr>
        <p:spPr>
          <a:xfrm flipV="1">
            <a:off x="8324850" y="0"/>
            <a:ext cx="819150" cy="283845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itle 1"/>
          <p:cNvSpPr>
            <a:spLocks noGrp="1"/>
          </p:cNvSpPr>
          <p:nvPr>
            <p:ph type="title"/>
          </p:nvPr>
        </p:nvSpPr>
        <p:spPr>
          <a:xfrm>
            <a:off x="0" y="2844022"/>
            <a:ext cx="6823881" cy="722376"/>
          </a:xfrm>
        </p:spPr>
        <p:txBody>
          <a:bodyPr anchor="t">
            <a:normAutofit/>
          </a:bodyPr>
          <a:lstStyle>
            <a:lvl1pPr algn="ctr">
              <a:defRPr sz="3400" b="0" cap="all">
                <a:solidFill>
                  <a:schemeClr val="bg1"/>
                </a:solidFill>
              </a:defRPr>
            </a:lvl1pPr>
          </a:lstStyle>
          <a:p>
            <a:r>
              <a:rPr lang="en-US" dirty="0" smtClean="0"/>
              <a:t>Click to edit Master title style</a:t>
            </a:r>
            <a:endParaRPr lang="en-US" dirty="0"/>
          </a:p>
        </p:txBody>
      </p:sp>
      <p:sp>
        <p:nvSpPr>
          <p:cNvPr id="20" name="Text Placeholder 2"/>
          <p:cNvSpPr>
            <a:spLocks noGrp="1"/>
          </p:cNvSpPr>
          <p:nvPr>
            <p:ph type="body" idx="1"/>
          </p:nvPr>
        </p:nvSpPr>
        <p:spPr>
          <a:xfrm>
            <a:off x="0" y="2375193"/>
            <a:ext cx="6837528" cy="466344"/>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Date Placeholder 3"/>
          <p:cNvSpPr>
            <a:spLocks noGrp="1"/>
          </p:cNvSpPr>
          <p:nvPr>
            <p:ph type="dt" sz="half" idx="10"/>
          </p:nvPr>
        </p:nvSpPr>
        <p:spPr>
          <a:xfrm>
            <a:off x="0" y="6356350"/>
            <a:ext cx="1246188" cy="365125"/>
          </a:xfrm>
        </p:spPr>
        <p:txBody>
          <a:bodyPr/>
          <a:lstStyle>
            <a:lvl1pPr algn="ctr">
              <a:defRPr smtClean="0">
                <a:solidFill>
                  <a:schemeClr val="tx2">
                    <a:lumMod val="75000"/>
                  </a:schemeClr>
                </a:solidFill>
              </a:defRPr>
            </a:lvl1pPr>
          </a:lstStyle>
          <a:p>
            <a:pPr>
              <a:defRPr/>
            </a:pPr>
            <a:fld id="{F36F02CE-8045-47E3-9834-D11BA1D3F43E}" type="datetime1">
              <a:rPr lang="en-US" smtClean="0"/>
              <a:pPr>
                <a:defRPr/>
              </a:pPr>
              <a:t>5/7/2013</a:t>
            </a:fld>
            <a:endParaRPr lang="en-US" dirty="0"/>
          </a:p>
        </p:txBody>
      </p:sp>
      <p:sp>
        <p:nvSpPr>
          <p:cNvPr id="12" name="Slide Number Placeholder 5"/>
          <p:cNvSpPr>
            <a:spLocks noGrp="1"/>
          </p:cNvSpPr>
          <p:nvPr>
            <p:ph type="sldNum" sz="quarter" idx="11"/>
          </p:nvPr>
        </p:nvSpPr>
        <p:spPr>
          <a:xfrm>
            <a:off x="8315325" y="6356350"/>
            <a:ext cx="828675" cy="365125"/>
          </a:xfrm>
        </p:spPr>
        <p:txBody>
          <a:bodyPr/>
          <a:lstStyle>
            <a:lvl1pPr algn="ctr">
              <a:defRPr>
                <a:solidFill>
                  <a:schemeClr val="tx2">
                    <a:lumMod val="75000"/>
                  </a:schemeClr>
                </a:solidFill>
              </a:defRPr>
            </a:lvl1pPr>
          </a:lstStyle>
          <a:p>
            <a:pPr>
              <a:defRPr/>
            </a:pPr>
            <a:fld id="{ADA12FDC-A9F2-4D90-B60F-9748641C7FD5}" type="slidenum">
              <a:rPr lang="en-US"/>
              <a:pPr>
                <a:defRPr/>
              </a:pPr>
              <a:t>‹#›</a:t>
            </a:fld>
            <a:endParaRPr lang="en-US" dirty="0"/>
          </a:p>
        </p:txBody>
      </p:sp>
      <p:sp>
        <p:nvSpPr>
          <p:cNvPr id="13" name="Pie 12"/>
          <p:cNvSpPr/>
          <p:nvPr userDrawn="1"/>
        </p:nvSpPr>
        <p:spPr>
          <a:xfrm rot="16200000">
            <a:off x="6301344" y="809377"/>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9" name="Straight Connector 8"/>
          <p:cNvCxnSpPr/>
          <p:nvPr userDrawn="1"/>
        </p:nvCxnSpPr>
        <p:spPr>
          <a:xfrm rot="5400000">
            <a:off x="4898232" y="3429794"/>
            <a:ext cx="6858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2833688"/>
            <a:ext cx="9144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4549" y="0"/>
            <a:ext cx="8899451" cy="141763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44549" y="1600200"/>
            <a:ext cx="43434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95500" y="1600200"/>
            <a:ext cx="43434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47DACC4F-C05A-407E-B5AD-002C5ACFB4F7}" type="datetime1">
              <a:rPr lang="en-US" smtClean="0"/>
              <a:pPr>
                <a:defRPr/>
              </a:pPr>
              <a:t>5/7/2013</a:t>
            </a:fld>
            <a:endParaRPr lang="en-US" dirty="0"/>
          </a:p>
        </p:txBody>
      </p:sp>
      <p:sp>
        <p:nvSpPr>
          <p:cNvPr id="7" name="Slide Number Placeholder 5"/>
          <p:cNvSpPr>
            <a:spLocks noGrp="1"/>
          </p:cNvSpPr>
          <p:nvPr>
            <p:ph type="sldNum" sz="quarter" idx="15"/>
          </p:nvPr>
        </p:nvSpPr>
        <p:spPr/>
        <p:txBody>
          <a:bodyPr/>
          <a:lstStyle>
            <a:lvl1pPr>
              <a:defRPr/>
            </a:lvl1pPr>
          </a:lstStyle>
          <a:p>
            <a:pPr>
              <a:defRPr/>
            </a:pPr>
            <a:fld id="{7EB6D352-1EF1-4E67-BFEA-63702D40EA95}"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4548" y="0"/>
            <a:ext cx="8899452" cy="1417638"/>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55181" y="1535113"/>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55181" y="2174875"/>
            <a:ext cx="434340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03562" y="1535113"/>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03562" y="2174875"/>
            <a:ext cx="434340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119C7FCD-7AFE-4A8B-9596-73E2D2D47FBE}" type="datetime1">
              <a:rPr lang="en-US" smtClean="0"/>
              <a:pPr>
                <a:defRPr/>
              </a:pPr>
              <a:t>5/7/2013</a:t>
            </a:fld>
            <a:endParaRPr lang="en-US" dirty="0"/>
          </a:p>
        </p:txBody>
      </p:sp>
      <p:sp>
        <p:nvSpPr>
          <p:cNvPr id="9" name="Slide Number Placeholder 5"/>
          <p:cNvSpPr>
            <a:spLocks noGrp="1"/>
          </p:cNvSpPr>
          <p:nvPr>
            <p:ph type="sldNum" sz="quarter" idx="15"/>
          </p:nvPr>
        </p:nvSpPr>
        <p:spPr/>
        <p:txBody>
          <a:bodyPr/>
          <a:lstStyle>
            <a:lvl1pPr>
              <a:defRPr/>
            </a:lvl1pPr>
          </a:lstStyle>
          <a:p>
            <a:pPr>
              <a:defRPr/>
            </a:pPr>
            <a:fld id="{FE97AA81-EF98-4BFD-8B5B-BECCA9EC9D6B}"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3283" y="0"/>
            <a:ext cx="8920717" cy="1417638"/>
          </a:xfrm>
          <a:prstGeom prst="rect">
            <a:avLst/>
          </a:prstGeom>
        </p:spPr>
        <p:txBody>
          <a:bodyPr/>
          <a:lstStyle/>
          <a:p>
            <a:r>
              <a:rPr lang="en-US" dirty="0" smtClean="0"/>
              <a:t>Click to edit Master title style</a:t>
            </a:r>
            <a:endParaRPr lang="en-US" dirty="0"/>
          </a:p>
        </p:txBody>
      </p:sp>
      <p:sp>
        <p:nvSpPr>
          <p:cNvPr id="6"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fld id="{B6DCF219-7CD5-4969-A2DC-C81FC8E15147}" type="datetime1">
              <a:rPr lang="en-US" smtClean="0"/>
              <a:pPr>
                <a:defRPr/>
              </a:pPr>
              <a:t>5/7/2013</a:t>
            </a:fld>
            <a:endParaRPr lang="en-US" dirty="0"/>
          </a:p>
        </p:txBody>
      </p:sp>
      <p:sp>
        <p:nvSpPr>
          <p:cNvPr id="5" name="Slide Number Placeholder 5"/>
          <p:cNvSpPr>
            <a:spLocks noGrp="1"/>
          </p:cNvSpPr>
          <p:nvPr>
            <p:ph type="sldNum" sz="quarter" idx="15"/>
          </p:nvPr>
        </p:nvSpPr>
        <p:spPr/>
        <p:txBody>
          <a:bodyPr/>
          <a:lstStyle>
            <a:lvl1pPr>
              <a:defRPr/>
            </a:lvl1pPr>
          </a:lstStyle>
          <a:p>
            <a:pPr>
              <a:defRPr/>
            </a:pPr>
            <a:fld id="{A9DCEFB6-3340-419C-ADD8-13D761A68CF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pic>
        <p:nvPicPr>
          <p:cNvPr id="19" name="Picture 2" descr="Q:\Design Catalog\Corporate Templates\Covers\abstract1.jpg"/>
          <p:cNvPicPr>
            <a:picLocks noChangeAspect="1" noChangeArrowheads="1"/>
          </p:cNvPicPr>
          <p:nvPr userDrawn="1"/>
        </p:nvPicPr>
        <p:blipFill>
          <a:blip r:embed="rId2" cstate="email"/>
          <a:stretch>
            <a:fillRect/>
          </a:stretch>
        </p:blipFill>
        <p:spPr bwMode="auto">
          <a:xfrm>
            <a:off x="-124620" y="0"/>
            <a:ext cx="9268620" cy="6858000"/>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0"/>
            <a:ext cx="9144000" cy="6858000"/>
          </a:xfrm>
          <a:prstGeom prst="rect">
            <a:avLst/>
          </a:prstGeom>
          <a:solidFill>
            <a:srgbClr val="0083E6">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userDrawn="1"/>
        </p:nvSpPr>
        <p:spPr>
          <a:xfrm>
            <a:off x="0" y="0"/>
            <a:ext cx="9144000" cy="18288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userDrawn="1"/>
        </p:nvSpPr>
        <p:spPr>
          <a:xfrm flipH="1">
            <a:off x="0" y="1828800"/>
            <a:ext cx="6702424" cy="5029200"/>
          </a:xfrm>
          <a:prstGeom prst="rect">
            <a:avLst/>
          </a:prstGeom>
          <a:gradFill>
            <a:gsLst>
              <a:gs pos="0">
                <a:srgbClr val="0081C6">
                  <a:alpha val="0"/>
                </a:srgbClr>
              </a:gs>
              <a:gs pos="100000">
                <a:srgbClr val="00539B">
                  <a:alpha val="5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Pie 19"/>
          <p:cNvSpPr/>
          <p:nvPr userDrawn="1"/>
        </p:nvSpPr>
        <p:spPr>
          <a:xfrm rot="16200000">
            <a:off x="4674425" y="-200025"/>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1" name="Pie 20"/>
          <p:cNvSpPr/>
          <p:nvPr userDrawn="1"/>
        </p:nvSpPr>
        <p:spPr>
          <a:xfrm>
            <a:off x="5181600" y="295275"/>
            <a:ext cx="3048000" cy="3048000"/>
          </a:xfrm>
          <a:prstGeom prst="pie">
            <a:avLst/>
          </a:prstGeom>
          <a:ln>
            <a:solidFill>
              <a:srgbClr val="B2BB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tx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tx1">
                    <a:lumMod val="40000"/>
                    <a:lumOff val="60000"/>
                  </a:schemeClr>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sp>
        <p:nvSpPr>
          <p:cNvPr id="27" name="Rectangle 26"/>
          <p:cNvSpPr/>
          <p:nvPr userDrawn="1"/>
        </p:nvSpPr>
        <p:spPr>
          <a:xfrm>
            <a:off x="6697684" y="1828800"/>
            <a:ext cx="2446316" cy="5029200"/>
          </a:xfrm>
          <a:prstGeom prst="rect">
            <a:avLst/>
          </a:prstGeom>
          <a:gradFill>
            <a:gsLst>
              <a:gs pos="0">
                <a:srgbClr val="808081">
                  <a:alpha val="0"/>
                </a:srgbClr>
              </a:gs>
              <a:gs pos="100000">
                <a:srgbClr val="DCDDDE">
                  <a:alpha val="74902"/>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 name="Picture 2" descr="Q:\Design Catalog\Corporate Templates\Covers\DENVER_cof copy.jpg"/>
          <p:cNvPicPr>
            <a:picLocks noChangeAspect="1" noChangeArrowheads="1"/>
          </p:cNvPicPr>
          <p:nvPr userDrawn="1"/>
        </p:nvPicPr>
        <p:blipFill>
          <a:blip r:embed="rId3" cstate="email"/>
          <a:stretch>
            <a:fillRect/>
          </a:stretch>
        </p:blipFill>
        <p:spPr bwMode="auto">
          <a:xfrm>
            <a:off x="6707840" y="418"/>
            <a:ext cx="2436159" cy="1827963"/>
          </a:xfrm>
          <a:prstGeom prst="rect">
            <a:avLst/>
          </a:prstGeom>
          <a:noFill/>
        </p:spPr>
      </p:pic>
      <p:cxnSp>
        <p:nvCxnSpPr>
          <p:cNvPr id="15" name="Straight Connector 14"/>
          <p:cNvCxnSpPr/>
          <p:nvPr userDrawn="1"/>
        </p:nvCxnSpPr>
        <p:spPr>
          <a:xfrm>
            <a:off x="0" y="1825625"/>
            <a:ext cx="9144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3274219" y="3429794"/>
            <a:ext cx="6858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31" name="Text Placeholder 21"/>
          <p:cNvSpPr>
            <a:spLocks noGrp="1"/>
          </p:cNvSpPr>
          <p:nvPr>
            <p:ph type="body" sz="quarter" idx="15" hasCustomPrompt="1"/>
          </p:nvPr>
        </p:nvSpPr>
        <p:spPr>
          <a:xfrm>
            <a:off x="6743700" y="3955024"/>
            <a:ext cx="2317750" cy="267855"/>
          </a:xfrm>
        </p:spPr>
        <p:txBody>
          <a:bodyPr>
            <a:normAutofit/>
          </a:bodyPr>
          <a:lstStyle>
            <a:lvl1pPr>
              <a:buNone/>
              <a:defRPr sz="1200">
                <a:solidFill>
                  <a:schemeClr val="tx1"/>
                </a:solidFill>
              </a:defRPr>
            </a:lvl1pPr>
          </a:lstStyle>
          <a:p>
            <a:pPr lvl="0"/>
            <a:r>
              <a:rPr lang="en-US" dirty="0" smtClean="0"/>
              <a:t>Click to add date</a:t>
            </a:r>
          </a:p>
        </p:txBody>
      </p:sp>
      <p:sp>
        <p:nvSpPr>
          <p:cNvPr id="32" name="Text Placeholder 21"/>
          <p:cNvSpPr>
            <a:spLocks noGrp="1"/>
          </p:cNvSpPr>
          <p:nvPr>
            <p:ph type="body" sz="quarter" idx="16" hasCustomPrompt="1"/>
          </p:nvPr>
        </p:nvSpPr>
        <p:spPr>
          <a:xfrm>
            <a:off x="6743700" y="1912864"/>
            <a:ext cx="2317750" cy="2005993"/>
          </a:xfrm>
        </p:spPr>
        <p:txBody>
          <a:bodyPr>
            <a:normAutofit/>
          </a:bodyPr>
          <a:lstStyle>
            <a:lvl1pPr marL="0" indent="0">
              <a:buNone/>
              <a:defRPr sz="1500" b="1">
                <a:solidFill>
                  <a:schemeClr val="tx2"/>
                </a:solidFill>
              </a:defRPr>
            </a:lvl1pPr>
          </a:lstStyle>
          <a:p>
            <a:pPr lvl="0"/>
            <a:r>
              <a:rPr lang="en-US" dirty="0" smtClean="0"/>
              <a:t>Click to add presenter(s) name, title and presentation type</a:t>
            </a:r>
          </a:p>
        </p:txBody>
      </p:sp>
      <p:pic>
        <p:nvPicPr>
          <p:cNvPr id="29" name="Picture 28"/>
          <p:cNvPicPr>
            <a:picLocks noChangeAspect="1"/>
          </p:cNvPicPr>
          <p:nvPr userDrawn="1"/>
        </p:nvPicPr>
        <p:blipFill>
          <a:blip r:embed="rId4" cstate="print"/>
          <a:stretch>
            <a:fillRect/>
          </a:stretch>
        </p:blipFill>
        <p:spPr>
          <a:xfrm>
            <a:off x="6856820" y="5862135"/>
            <a:ext cx="1783499" cy="73059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3" name="Rectangle 22"/>
          <p:cNvSpPr/>
          <p:nvPr userDrawn="1"/>
        </p:nvSpPr>
        <p:spPr>
          <a:xfrm flipV="1">
            <a:off x="0" y="0"/>
            <a:ext cx="9144000" cy="68580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userDrawn="1"/>
        </p:nvSpPr>
        <p:spPr>
          <a:xfrm flipV="1">
            <a:off x="0" y="-2"/>
            <a:ext cx="9144000" cy="6858001"/>
          </a:xfrm>
          <a:prstGeom prst="rect">
            <a:avLst/>
          </a:prstGeom>
          <a:gradFill>
            <a:gsLst>
              <a:gs pos="0">
                <a:srgbClr val="0081C6">
                  <a:alpha val="44000"/>
                </a:srgbClr>
              </a:gs>
              <a:gs pos="100000">
                <a:srgbClr val="00539B">
                  <a:alpha val="6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 name="Picture 2" descr="Q:\Design Catalog\Corporate Templates\Covers\abstract1.jpg"/>
          <p:cNvPicPr>
            <a:picLocks noChangeAspect="1" noChangeArrowheads="1"/>
          </p:cNvPicPr>
          <p:nvPr userDrawn="1"/>
        </p:nvPicPr>
        <p:blipFill>
          <a:blip r:embed="rId2" cstate="print"/>
          <a:stretch>
            <a:fillRect/>
          </a:stretch>
        </p:blipFill>
        <p:spPr bwMode="auto">
          <a:xfrm>
            <a:off x="-177421" y="6410696"/>
            <a:ext cx="9321420" cy="447304"/>
          </a:xfrm>
          <a:prstGeom prst="rect">
            <a:avLst/>
          </a:prstGeom>
          <a:noFill/>
          <a:ln w="9525">
            <a:noFill/>
            <a:miter lim="800000"/>
            <a:headEnd/>
            <a:tailEnd/>
          </a:ln>
        </p:spPr>
      </p:pic>
      <p:sp>
        <p:nvSpPr>
          <p:cNvPr id="27" name="Rectangle 26"/>
          <p:cNvSpPr/>
          <p:nvPr userDrawn="1"/>
        </p:nvSpPr>
        <p:spPr>
          <a:xfrm flipV="1">
            <a:off x="0" y="0"/>
            <a:ext cx="9144000" cy="68580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userDrawn="1"/>
        </p:nvSpPr>
        <p:spPr>
          <a:xfrm flipV="1">
            <a:off x="0" y="0"/>
            <a:ext cx="9144000" cy="6857997"/>
          </a:xfrm>
          <a:prstGeom prst="rect">
            <a:avLst/>
          </a:prstGeom>
          <a:gradFill>
            <a:gsLst>
              <a:gs pos="0">
                <a:srgbClr val="0081C6">
                  <a:alpha val="44000"/>
                </a:srgbClr>
              </a:gs>
              <a:gs pos="100000">
                <a:srgbClr val="00539B">
                  <a:alpha val="6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userDrawn="1"/>
        </p:nvSpPr>
        <p:spPr>
          <a:xfrm flipV="1">
            <a:off x="0" y="6389688"/>
            <a:ext cx="8339138" cy="468312"/>
          </a:xfrm>
          <a:prstGeom prst="rect">
            <a:avLst/>
          </a:prstGeom>
          <a:gradFill>
            <a:gsLst>
              <a:gs pos="0">
                <a:srgbClr val="10253F">
                  <a:alpha val="69804"/>
                </a:srgbClr>
              </a:gs>
              <a:gs pos="100000">
                <a:srgbClr val="17375E">
                  <a:alpha val="69804"/>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userDrawn="1"/>
        </p:nvSpPr>
        <p:spPr>
          <a:xfrm>
            <a:off x="8334375" y="6457950"/>
            <a:ext cx="809625" cy="40005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userDrawn="1"/>
        </p:nvSpPr>
        <p:spPr>
          <a:xfrm>
            <a:off x="8343900" y="6391275"/>
            <a:ext cx="800100" cy="466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userDrawn="1"/>
        </p:nvCxnSpPr>
        <p:spPr>
          <a:xfrm>
            <a:off x="0" y="6386513"/>
            <a:ext cx="9144000"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35" name="Date Placeholder 3"/>
          <p:cNvSpPr>
            <a:spLocks noGrp="1"/>
          </p:cNvSpPr>
          <p:nvPr>
            <p:ph type="dt" sz="half" idx="2"/>
          </p:nvPr>
        </p:nvSpPr>
        <p:spPr>
          <a:xfrm>
            <a:off x="7361238" y="6411913"/>
            <a:ext cx="954087" cy="209550"/>
          </a:xfrm>
          <a:prstGeom prst="rect">
            <a:avLst/>
          </a:prstGeom>
        </p:spPr>
        <p:txBody>
          <a:bodyPr vert="horz" lIns="91440" tIns="45720" rIns="91440" bIns="45720" rtlCol="0" anchor="ctr"/>
          <a:lstStyle>
            <a:lvl1pPr algn="r" fontAlgn="auto">
              <a:spcBef>
                <a:spcPts val="0"/>
              </a:spcBef>
              <a:spcAft>
                <a:spcPts val="0"/>
              </a:spcAft>
              <a:defRPr sz="1200" smtClean="0">
                <a:solidFill>
                  <a:srgbClr val="A6A6A6"/>
                </a:solidFill>
                <a:latin typeface="+mn-lt"/>
              </a:defRPr>
            </a:lvl1pPr>
          </a:lstStyle>
          <a:p>
            <a:pPr>
              <a:defRPr/>
            </a:pPr>
            <a:fld id="{11709300-DDE5-4455-9843-EBD4B961B510}" type="datetime1">
              <a:rPr lang="en-US" smtClean="0"/>
              <a:pPr>
                <a:defRPr/>
              </a:pPr>
              <a:t>5/7/2013</a:t>
            </a:fld>
            <a:endParaRPr lang="en-US" dirty="0"/>
          </a:p>
        </p:txBody>
      </p:sp>
      <p:sp>
        <p:nvSpPr>
          <p:cNvPr id="36" name="Slide Number Placeholder 5"/>
          <p:cNvSpPr>
            <a:spLocks noGrp="1"/>
          </p:cNvSpPr>
          <p:nvPr>
            <p:ph type="sldNum" sz="quarter" idx="4"/>
          </p:nvPr>
        </p:nvSpPr>
        <p:spPr>
          <a:xfrm>
            <a:off x="6594475" y="6411913"/>
            <a:ext cx="744538" cy="211137"/>
          </a:xfrm>
          <a:prstGeom prst="rect">
            <a:avLst/>
          </a:prstGeom>
        </p:spPr>
        <p:txBody>
          <a:bodyPr vert="horz" lIns="91440" tIns="45720" rIns="91440" bIns="45720" rtlCol="0" anchor="ctr"/>
          <a:lstStyle>
            <a:lvl1pPr algn="r" fontAlgn="auto">
              <a:spcBef>
                <a:spcPts val="0"/>
              </a:spcBef>
              <a:spcAft>
                <a:spcPts val="0"/>
              </a:spcAft>
              <a:defRPr sz="1200" smtClean="0">
                <a:solidFill>
                  <a:srgbClr val="A6A6A6"/>
                </a:solidFill>
                <a:latin typeface="+mn-lt"/>
              </a:defRPr>
            </a:lvl1pPr>
          </a:lstStyle>
          <a:p>
            <a:pPr>
              <a:defRPr/>
            </a:pPr>
            <a:fld id="{6F338507-6B8F-48DF-862F-C00A1AA9D2C4}" type="slidenum">
              <a:rPr lang="en-US" smtClean="0"/>
              <a:pPr>
                <a:defRPr/>
              </a:pPr>
              <a:t>‹#›</a:t>
            </a:fld>
            <a:endParaRPr lang="en-US" dirty="0"/>
          </a:p>
        </p:txBody>
      </p:sp>
      <p:cxnSp>
        <p:nvCxnSpPr>
          <p:cNvPr id="37" name="Straight Connector 36"/>
          <p:cNvCxnSpPr/>
          <p:nvPr userDrawn="1"/>
        </p:nvCxnSpPr>
        <p:spPr>
          <a:xfrm>
            <a:off x="4932363" y="6635750"/>
            <a:ext cx="3406775"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rot="5400000" flipH="1" flipV="1">
            <a:off x="4696619" y="6623844"/>
            <a:ext cx="468312" cy="0"/>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rot="5400000">
            <a:off x="8102601" y="6626225"/>
            <a:ext cx="468312"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5400000">
            <a:off x="7224389" y="6510550"/>
            <a:ext cx="251534"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22"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pic>
        <p:nvPicPr>
          <p:cNvPr id="21" name="Picture 20" descr="CDMSmith_logo_white.wmf"/>
          <p:cNvPicPr>
            <a:picLocks noChangeAspect="1"/>
          </p:cNvPicPr>
          <p:nvPr userDrawn="1"/>
        </p:nvPicPr>
        <p:blipFill>
          <a:blip r:embed="rId3" cstate="print"/>
          <a:stretch>
            <a:fillRect/>
          </a:stretch>
        </p:blipFill>
        <p:spPr>
          <a:xfrm>
            <a:off x="8411058" y="6479176"/>
            <a:ext cx="680690" cy="30044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67293"/>
            <a:ext cx="5568950" cy="465887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12652" y="1467293"/>
            <a:ext cx="3252862" cy="46588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
          <p:cNvSpPr>
            <a:spLocks noGrp="1"/>
          </p:cNvSpPr>
          <p:nvPr>
            <p:ph type="title"/>
          </p:nvPr>
        </p:nvSpPr>
        <p:spPr>
          <a:xfrm>
            <a:off x="223283" y="0"/>
            <a:ext cx="8920717" cy="1417638"/>
          </a:xfrm>
          <a:prstGeom prst="rect">
            <a:avLst/>
          </a:prstGeom>
        </p:spPr>
        <p:txBody>
          <a:body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4D0C180F-95C7-4E37-8A2A-E4E20210F996}" type="datetime1">
              <a:rPr lang="en-US" smtClean="0"/>
              <a:pPr>
                <a:defRPr/>
              </a:pPr>
              <a:t>5/7/2013</a:t>
            </a:fld>
            <a:endParaRPr lang="en-US" dirty="0"/>
          </a:p>
        </p:txBody>
      </p:sp>
      <p:sp>
        <p:nvSpPr>
          <p:cNvPr id="7" name="Slide Number Placeholder 5"/>
          <p:cNvSpPr>
            <a:spLocks noGrp="1"/>
          </p:cNvSpPr>
          <p:nvPr>
            <p:ph type="sldNum" sz="quarter" idx="15"/>
          </p:nvPr>
        </p:nvSpPr>
        <p:spPr/>
        <p:txBody>
          <a:bodyPr/>
          <a:lstStyle>
            <a:lvl1pPr>
              <a:defRPr/>
            </a:lvl1pPr>
          </a:lstStyle>
          <a:p>
            <a:pPr>
              <a:defRPr/>
            </a:pPr>
            <a:fld id="{48780F67-0964-4FB8-80FD-8152B4B9D8FA}"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433" y="5247168"/>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433" y="1499191"/>
            <a:ext cx="5486400" cy="3674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828433" y="5813906"/>
            <a:ext cx="5486400" cy="5549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37459BDC-9EEE-4142-8D67-3DB4A4556585}" type="datetime1">
              <a:rPr lang="en-US" smtClean="0"/>
              <a:pPr>
                <a:defRPr/>
              </a:pPr>
              <a:t>5/7/2013</a:t>
            </a:fld>
            <a:endParaRPr lang="en-US" dirty="0"/>
          </a:p>
        </p:txBody>
      </p:sp>
      <p:sp>
        <p:nvSpPr>
          <p:cNvPr id="7" name="Slide Number Placeholder 5"/>
          <p:cNvSpPr>
            <a:spLocks noGrp="1"/>
          </p:cNvSpPr>
          <p:nvPr>
            <p:ph type="sldNum" sz="quarter" idx="15"/>
          </p:nvPr>
        </p:nvSpPr>
        <p:spPr/>
        <p:txBody>
          <a:bodyPr/>
          <a:lstStyle>
            <a:lvl1pPr>
              <a:defRPr/>
            </a:lvl1pPr>
          </a:lstStyle>
          <a:p>
            <a:pPr>
              <a:defRPr/>
            </a:pPr>
            <a:fld id="{2505DCE5-4E95-4F58-AF86-68066B1D65A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3">
    <p:spTree>
      <p:nvGrpSpPr>
        <p:cNvPr id="1" name=""/>
        <p:cNvGrpSpPr/>
        <p:nvPr/>
      </p:nvGrpSpPr>
      <p:grpSpPr>
        <a:xfrm>
          <a:off x="0" y="0"/>
          <a:ext cx="0" cy="0"/>
          <a:chOff x="0" y="0"/>
          <a:chExt cx="0" cy="0"/>
        </a:xfrm>
      </p:grpSpPr>
      <p:pic>
        <p:nvPicPr>
          <p:cNvPr id="28" name="Picture 2" descr="Q:\Design Catalog\Corporate Templates\Covers\abstract1.jpg"/>
          <p:cNvPicPr>
            <a:picLocks noChangeAspect="1" noChangeArrowheads="1"/>
          </p:cNvPicPr>
          <p:nvPr userDrawn="1"/>
        </p:nvPicPr>
        <p:blipFill>
          <a:blip r:embed="rId2" cstate="email"/>
          <a:stretch>
            <a:fillRect/>
          </a:stretch>
        </p:blipFill>
        <p:spPr bwMode="auto">
          <a:xfrm>
            <a:off x="-158388" y="0"/>
            <a:ext cx="9302388" cy="6858000"/>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0"/>
            <a:ext cx="9144000" cy="6858000"/>
          </a:xfrm>
          <a:prstGeom prst="rect">
            <a:avLst/>
          </a:prstGeom>
          <a:solidFill>
            <a:srgbClr val="0083E6">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userDrawn="1"/>
        </p:nvSpPr>
        <p:spPr>
          <a:xfrm>
            <a:off x="0" y="0"/>
            <a:ext cx="9144000" cy="18288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userDrawn="1"/>
        </p:nvSpPr>
        <p:spPr>
          <a:xfrm flipH="1">
            <a:off x="0" y="1828800"/>
            <a:ext cx="6702424" cy="5029200"/>
          </a:xfrm>
          <a:prstGeom prst="rect">
            <a:avLst/>
          </a:prstGeom>
          <a:gradFill>
            <a:gsLst>
              <a:gs pos="0">
                <a:srgbClr val="0081C6">
                  <a:alpha val="0"/>
                </a:srgbClr>
              </a:gs>
              <a:gs pos="100000">
                <a:srgbClr val="00539B">
                  <a:alpha val="5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Pie 19"/>
          <p:cNvSpPr/>
          <p:nvPr userDrawn="1"/>
        </p:nvSpPr>
        <p:spPr>
          <a:xfrm rot="16200000">
            <a:off x="4674425" y="-200025"/>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tx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tx1">
                    <a:lumMod val="40000"/>
                    <a:lumOff val="60000"/>
                  </a:schemeClr>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sp>
        <p:nvSpPr>
          <p:cNvPr id="27" name="Rectangle 26"/>
          <p:cNvSpPr/>
          <p:nvPr userDrawn="1"/>
        </p:nvSpPr>
        <p:spPr>
          <a:xfrm>
            <a:off x="6697684" y="1828800"/>
            <a:ext cx="2446316" cy="5029200"/>
          </a:xfrm>
          <a:prstGeom prst="rect">
            <a:avLst/>
          </a:prstGeom>
          <a:gradFill>
            <a:gsLst>
              <a:gs pos="0">
                <a:srgbClr val="808081">
                  <a:alpha val="0"/>
                </a:srgbClr>
              </a:gs>
              <a:gs pos="100000">
                <a:srgbClr val="DCDDDE">
                  <a:alpha val="74902"/>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9" name="Picture 2" descr="Q:\Design Catalog\Corporate Templates\Covers\Photo7 copy_LR.jpg"/>
          <p:cNvPicPr>
            <a:picLocks noChangeAspect="1" noChangeArrowheads="1"/>
          </p:cNvPicPr>
          <p:nvPr userDrawn="1"/>
        </p:nvPicPr>
        <p:blipFill>
          <a:blip r:embed="rId3" cstate="print"/>
          <a:srcRect t="-122"/>
          <a:stretch>
            <a:fillRect/>
          </a:stretch>
        </p:blipFill>
        <p:spPr bwMode="auto">
          <a:xfrm>
            <a:off x="2504810" y="-2381712"/>
            <a:ext cx="8406836" cy="8401512"/>
          </a:xfrm>
          <a:prstGeom prst="pie">
            <a:avLst>
              <a:gd name="adj1" fmla="val 5418540"/>
              <a:gd name="adj2" fmla="val 10788356"/>
            </a:avLst>
          </a:prstGeom>
          <a:noFill/>
          <a:ln w="9525">
            <a:noFill/>
            <a:miter lim="800000"/>
            <a:headEnd/>
            <a:tailEnd/>
          </a:ln>
        </p:spPr>
      </p:pic>
      <p:sp>
        <p:nvSpPr>
          <p:cNvPr id="21" name="Pie 20"/>
          <p:cNvSpPr/>
          <p:nvPr userDrawn="1"/>
        </p:nvSpPr>
        <p:spPr>
          <a:xfrm>
            <a:off x="5181600" y="295275"/>
            <a:ext cx="3048000" cy="3048000"/>
          </a:xfrm>
          <a:prstGeom prst="pie">
            <a:avLst/>
          </a:prstGeom>
          <a:ln>
            <a:solidFill>
              <a:srgbClr val="B2BB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pic>
        <p:nvPicPr>
          <p:cNvPr id="25" name="Picture 2" descr="Q:\Design Catalog\Corporate Templates\Covers\DENVER_cof copy.jpg"/>
          <p:cNvPicPr>
            <a:picLocks noChangeAspect="1" noChangeArrowheads="1"/>
          </p:cNvPicPr>
          <p:nvPr userDrawn="1"/>
        </p:nvPicPr>
        <p:blipFill>
          <a:blip r:embed="rId4" cstate="email"/>
          <a:stretch>
            <a:fillRect/>
          </a:stretch>
        </p:blipFill>
        <p:spPr bwMode="auto">
          <a:xfrm>
            <a:off x="6707840" y="418"/>
            <a:ext cx="2436159" cy="1827963"/>
          </a:xfrm>
          <a:prstGeom prst="rect">
            <a:avLst/>
          </a:prstGeom>
          <a:noFill/>
        </p:spPr>
      </p:pic>
      <p:cxnSp>
        <p:nvCxnSpPr>
          <p:cNvPr id="15" name="Straight Connector 14"/>
          <p:cNvCxnSpPr/>
          <p:nvPr userDrawn="1"/>
        </p:nvCxnSpPr>
        <p:spPr>
          <a:xfrm>
            <a:off x="0" y="1825625"/>
            <a:ext cx="9144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3274219" y="3429794"/>
            <a:ext cx="6858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33" name="Text Placeholder 21"/>
          <p:cNvSpPr>
            <a:spLocks noGrp="1"/>
          </p:cNvSpPr>
          <p:nvPr>
            <p:ph type="body" sz="quarter" idx="15" hasCustomPrompt="1"/>
          </p:nvPr>
        </p:nvSpPr>
        <p:spPr>
          <a:xfrm>
            <a:off x="6743700" y="3955024"/>
            <a:ext cx="2317750" cy="267855"/>
          </a:xfrm>
        </p:spPr>
        <p:txBody>
          <a:bodyPr>
            <a:normAutofit/>
          </a:bodyPr>
          <a:lstStyle>
            <a:lvl1pPr>
              <a:buNone/>
              <a:defRPr sz="1200">
                <a:solidFill>
                  <a:schemeClr val="tx1"/>
                </a:solidFill>
              </a:defRPr>
            </a:lvl1pPr>
          </a:lstStyle>
          <a:p>
            <a:pPr lvl="0"/>
            <a:r>
              <a:rPr lang="en-US" dirty="0" smtClean="0"/>
              <a:t>Click to add date</a:t>
            </a:r>
          </a:p>
        </p:txBody>
      </p:sp>
      <p:sp>
        <p:nvSpPr>
          <p:cNvPr id="34" name="Text Placeholder 21"/>
          <p:cNvSpPr>
            <a:spLocks noGrp="1"/>
          </p:cNvSpPr>
          <p:nvPr>
            <p:ph type="body" sz="quarter" idx="16" hasCustomPrompt="1"/>
          </p:nvPr>
        </p:nvSpPr>
        <p:spPr>
          <a:xfrm>
            <a:off x="6743700" y="1912864"/>
            <a:ext cx="2317750" cy="2005993"/>
          </a:xfrm>
        </p:spPr>
        <p:txBody>
          <a:bodyPr>
            <a:normAutofit/>
          </a:bodyPr>
          <a:lstStyle>
            <a:lvl1pPr marL="0" indent="0">
              <a:buNone/>
              <a:defRPr sz="1500" b="1">
                <a:solidFill>
                  <a:schemeClr val="tx2"/>
                </a:solidFill>
              </a:defRPr>
            </a:lvl1pPr>
          </a:lstStyle>
          <a:p>
            <a:pPr lvl="0"/>
            <a:r>
              <a:rPr lang="en-US" dirty="0" smtClean="0"/>
              <a:t>Click to add presenter(s) name, title and presentation type</a:t>
            </a:r>
          </a:p>
        </p:txBody>
      </p:sp>
      <p:pic>
        <p:nvPicPr>
          <p:cNvPr id="2" name="Picture 1"/>
          <p:cNvPicPr>
            <a:picLocks noChangeAspect="1"/>
          </p:cNvPicPr>
          <p:nvPr userDrawn="1"/>
        </p:nvPicPr>
        <p:blipFill>
          <a:blip r:embed="rId5" cstate="print"/>
          <a:stretch>
            <a:fillRect/>
          </a:stretch>
        </p:blipFill>
        <p:spPr>
          <a:xfrm>
            <a:off x="6804632" y="5862135"/>
            <a:ext cx="1783499" cy="73059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241301" y="6400800"/>
            <a:ext cx="4682392" cy="446088"/>
          </a:xfrm>
        </p:spPr>
        <p:txBody>
          <a:bodyPr anchor="ctr"/>
          <a:lstStyle>
            <a:lvl1pPr>
              <a:buNone/>
              <a:defRPr sz="1400" b="1" i="1" baseline="0">
                <a:solidFill>
                  <a:schemeClr val="tx1"/>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91CC8179-0BAB-4521-A1BF-2D284015F19D}" type="datetime1">
              <a:rPr lang="en-US" smtClean="0"/>
              <a:pPr>
                <a:defRPr/>
              </a:pPr>
              <a:t>5/7/2013</a:t>
            </a:fld>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16B1F24-0B1F-4224-B3D5-7049272DD40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3" name="Picture 2" descr="Q:\Design Catalog\Corporate Templates\Covers\abstract1.jpg"/>
          <p:cNvPicPr>
            <a:picLocks noChangeAspect="1" noChangeArrowheads="1"/>
          </p:cNvPicPr>
          <p:nvPr userDrawn="1"/>
        </p:nvPicPr>
        <p:blipFill>
          <a:blip r:embed="rId2" cstate="email"/>
          <a:stretch>
            <a:fillRect/>
          </a:stretch>
        </p:blipFill>
        <p:spPr bwMode="auto">
          <a:xfrm>
            <a:off x="-177421" y="0"/>
            <a:ext cx="9321421" cy="6857999"/>
          </a:xfrm>
          <a:prstGeom prst="rect">
            <a:avLst/>
          </a:prstGeom>
          <a:noFill/>
          <a:ln w="9525">
            <a:noFill/>
            <a:miter lim="800000"/>
            <a:headEnd/>
            <a:tailEnd/>
          </a:ln>
        </p:spPr>
      </p:pic>
      <p:sp>
        <p:nvSpPr>
          <p:cNvPr id="5" name="Rectangle 4"/>
          <p:cNvSpPr/>
          <p:nvPr userDrawn="1"/>
        </p:nvSpPr>
        <p:spPr>
          <a:xfrm flipV="1">
            <a:off x="0" y="0"/>
            <a:ext cx="9144000" cy="68580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flipV="1">
            <a:off x="0" y="-1"/>
            <a:ext cx="9144000" cy="6857999"/>
          </a:xfrm>
          <a:prstGeom prst="rect">
            <a:avLst/>
          </a:prstGeom>
          <a:gradFill>
            <a:gsLst>
              <a:gs pos="0">
                <a:srgbClr val="0081C6">
                  <a:alpha val="44000"/>
                </a:srgbClr>
              </a:gs>
              <a:gs pos="100000">
                <a:srgbClr val="00539B">
                  <a:alpha val="6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flipV="1">
            <a:off x="8324850" y="0"/>
            <a:ext cx="819150" cy="283845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userDrawn="1"/>
        </p:nvCxnSpPr>
        <p:spPr>
          <a:xfrm>
            <a:off x="0" y="2833688"/>
            <a:ext cx="9144000"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nvPr>
        </p:nvSpPr>
        <p:spPr>
          <a:xfrm>
            <a:off x="0" y="2845085"/>
            <a:ext cx="6792686" cy="722376"/>
          </a:xfrm>
        </p:spPr>
        <p:txBody>
          <a:bodyPr anchor="t">
            <a:normAutofit/>
          </a:bodyPr>
          <a:lstStyle>
            <a:lvl1pPr algn="ctr">
              <a:defRPr sz="3400" b="0" cap="all">
                <a:solidFill>
                  <a:schemeClr val="bg1"/>
                </a:solidFill>
              </a:defRPr>
            </a:lvl1pPr>
          </a:lstStyle>
          <a:p>
            <a:r>
              <a:rPr lang="en-US" smtClean="0"/>
              <a:t>Click to edit Master title style</a:t>
            </a:r>
            <a:endParaRPr lang="en-US" dirty="0"/>
          </a:p>
        </p:txBody>
      </p:sp>
      <p:sp>
        <p:nvSpPr>
          <p:cNvPr id="18" name="Text Placeholder 2"/>
          <p:cNvSpPr>
            <a:spLocks noGrp="1"/>
          </p:cNvSpPr>
          <p:nvPr>
            <p:ph type="body" idx="1"/>
          </p:nvPr>
        </p:nvSpPr>
        <p:spPr>
          <a:xfrm>
            <a:off x="0" y="2376256"/>
            <a:ext cx="6804561" cy="466344"/>
          </a:xfrm>
        </p:spPr>
        <p:txBody>
          <a:bodyPr anchor="b"/>
          <a:lstStyle>
            <a:lvl1pPr marL="0" indent="0" algn="ctr">
              <a:buNone/>
              <a:defRPr sz="2000">
                <a:solidFill>
                  <a:srgbClr val="B2BB1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a:xfrm>
            <a:off x="0" y="6356350"/>
            <a:ext cx="1246188" cy="365125"/>
          </a:xfrm>
        </p:spPr>
        <p:txBody>
          <a:bodyPr/>
          <a:lstStyle>
            <a:lvl1pPr algn="ctr">
              <a:defRPr smtClean="0">
                <a:solidFill>
                  <a:schemeClr val="tx2">
                    <a:lumMod val="75000"/>
                  </a:schemeClr>
                </a:solidFill>
              </a:defRPr>
            </a:lvl1pPr>
          </a:lstStyle>
          <a:p>
            <a:pPr>
              <a:defRPr/>
            </a:pPr>
            <a:fld id="{B238FF5B-1A78-473C-9E03-0B2D59D4FE9D}" type="datetime1">
              <a:rPr lang="en-US" smtClean="0"/>
              <a:pPr>
                <a:defRPr/>
              </a:pPr>
              <a:t>5/7/2013</a:t>
            </a:fld>
            <a:endParaRPr lang="en-US" dirty="0"/>
          </a:p>
        </p:txBody>
      </p:sp>
      <p:sp>
        <p:nvSpPr>
          <p:cNvPr id="12" name="Slide Number Placeholder 5"/>
          <p:cNvSpPr>
            <a:spLocks noGrp="1"/>
          </p:cNvSpPr>
          <p:nvPr>
            <p:ph type="sldNum" sz="quarter" idx="11"/>
          </p:nvPr>
        </p:nvSpPr>
        <p:spPr>
          <a:xfrm>
            <a:off x="8324850" y="6356350"/>
            <a:ext cx="819150" cy="365125"/>
          </a:xfrm>
        </p:spPr>
        <p:txBody>
          <a:bodyPr/>
          <a:lstStyle>
            <a:lvl1pPr algn="ctr">
              <a:defRPr>
                <a:solidFill>
                  <a:schemeClr val="tx2">
                    <a:lumMod val="75000"/>
                  </a:schemeClr>
                </a:solidFill>
              </a:defRPr>
            </a:lvl1pPr>
          </a:lstStyle>
          <a:p>
            <a:pPr>
              <a:defRPr/>
            </a:pPr>
            <a:fld id="{1CDF191B-FDF7-4824-9BEA-DD0B0FF42F3D}" type="slidenum">
              <a:rPr lang="en-US"/>
              <a:pPr>
                <a:defRPr/>
              </a:pPr>
              <a:t>‹#›</a:t>
            </a:fld>
            <a:endParaRPr lang="en-US" dirty="0"/>
          </a:p>
        </p:txBody>
      </p:sp>
      <p:sp>
        <p:nvSpPr>
          <p:cNvPr id="14" name="Pie 13"/>
          <p:cNvSpPr/>
          <p:nvPr userDrawn="1"/>
        </p:nvSpPr>
        <p:spPr>
          <a:xfrm rot="16200000">
            <a:off x="6301344" y="809377"/>
            <a:ext cx="4038600" cy="4038600"/>
          </a:xfrm>
          <a:prstGeom prst="pie">
            <a:avLst>
              <a:gd name="adj1" fmla="val 0"/>
              <a:gd name="adj2" fmla="val 10800000"/>
            </a:avLst>
          </a:prstGeom>
          <a:ln>
            <a:solidFill>
              <a:srgbClr val="1025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5" name="Pie 14"/>
          <p:cNvSpPr/>
          <p:nvPr userDrawn="1"/>
        </p:nvSpPr>
        <p:spPr>
          <a:xfrm>
            <a:off x="6808519" y="1316552"/>
            <a:ext cx="3048000" cy="3048000"/>
          </a:xfrm>
          <a:prstGeom prst="pie">
            <a:avLst/>
          </a:prstGeom>
          <a:ln>
            <a:solidFill>
              <a:srgbClr val="B2BB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9" name="Straight Connector 8"/>
          <p:cNvCxnSpPr/>
          <p:nvPr userDrawn="1"/>
        </p:nvCxnSpPr>
        <p:spPr>
          <a:xfrm rot="5400000">
            <a:off x="4898232" y="3429794"/>
            <a:ext cx="6858000"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44549" y="1600200"/>
            <a:ext cx="43434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4110" y="1600200"/>
            <a:ext cx="43434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241301" y="6400800"/>
            <a:ext cx="4682392" cy="446088"/>
          </a:xfrm>
        </p:spPr>
        <p:txBody>
          <a:bodyPr anchor="ctr"/>
          <a:lstStyle>
            <a:lvl1pPr>
              <a:buNone/>
              <a:defRPr sz="1400" b="1" i="1" baseline="0">
                <a:solidFill>
                  <a:schemeClr val="tx1"/>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27F99312-E603-4555-AA0A-903CD587C34C}" type="datetime1">
              <a:rPr lang="en-US" smtClean="0"/>
              <a:pPr>
                <a:defRPr/>
              </a:pPr>
              <a:t>5/7/2013</a:t>
            </a:fld>
            <a:endParaRPr lang="en-US" dirty="0"/>
          </a:p>
        </p:txBody>
      </p:sp>
      <p:sp>
        <p:nvSpPr>
          <p:cNvPr id="7" name="Slide Number Placeholder 5"/>
          <p:cNvSpPr>
            <a:spLocks noGrp="1"/>
          </p:cNvSpPr>
          <p:nvPr>
            <p:ph type="sldNum" sz="quarter" idx="15"/>
          </p:nvPr>
        </p:nvSpPr>
        <p:spPr/>
        <p:txBody>
          <a:bodyPr/>
          <a:lstStyle>
            <a:lvl1pPr>
              <a:defRPr/>
            </a:lvl1pPr>
          </a:lstStyle>
          <a:p>
            <a:pPr>
              <a:defRPr/>
            </a:pPr>
            <a:fld id="{8E7692FE-8FC5-4F9E-86AC-52CB9365E01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65814" y="1535113"/>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65814" y="2174875"/>
            <a:ext cx="434340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71895" y="1535113"/>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71895" y="2174875"/>
            <a:ext cx="434340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7"/>
          <p:cNvSpPr>
            <a:spLocks noGrp="1"/>
          </p:cNvSpPr>
          <p:nvPr>
            <p:ph type="body" sz="quarter" idx="13"/>
          </p:nvPr>
        </p:nvSpPr>
        <p:spPr>
          <a:xfrm>
            <a:off x="241301" y="6400800"/>
            <a:ext cx="4682392" cy="446088"/>
          </a:xfrm>
        </p:spPr>
        <p:txBody>
          <a:bodyPr anchor="ctr"/>
          <a:lstStyle>
            <a:lvl1pPr>
              <a:buNone/>
              <a:defRPr sz="1400" b="1" i="1" baseline="0">
                <a:solidFill>
                  <a:schemeClr val="tx1"/>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DA24FE51-04C3-44CD-A274-44A381401942}" type="datetime1">
              <a:rPr lang="en-US" smtClean="0"/>
              <a:pPr>
                <a:defRPr/>
              </a:pPr>
              <a:t>5/7/2013</a:t>
            </a:fld>
            <a:endParaRPr lang="en-US" dirty="0"/>
          </a:p>
        </p:txBody>
      </p:sp>
      <p:sp>
        <p:nvSpPr>
          <p:cNvPr id="9" name="Slide Number Placeholder 5"/>
          <p:cNvSpPr>
            <a:spLocks noGrp="1"/>
          </p:cNvSpPr>
          <p:nvPr>
            <p:ph type="sldNum" sz="quarter" idx="15"/>
          </p:nvPr>
        </p:nvSpPr>
        <p:spPr/>
        <p:txBody>
          <a:bodyPr/>
          <a:lstStyle>
            <a:lvl1pPr>
              <a:defRPr/>
            </a:lvl1pPr>
          </a:lstStyle>
          <a:p>
            <a:pPr>
              <a:defRPr/>
            </a:pPr>
            <a:fld id="{5109C9FA-4BBF-4F99-BD7E-2A2BA65D39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p:nvPr>
        </p:nvSpPr>
        <p:spPr>
          <a:xfrm>
            <a:off x="241301" y="6400800"/>
            <a:ext cx="4682392" cy="446088"/>
          </a:xfrm>
        </p:spPr>
        <p:txBody>
          <a:bodyPr anchor="ctr"/>
          <a:lstStyle>
            <a:lvl1pPr>
              <a:buNone/>
              <a:defRPr sz="1400" b="1" i="1" baseline="0">
                <a:solidFill>
                  <a:schemeClr val="tx1"/>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fld id="{6FA47353-6FFF-4386-B9E1-FF9006DC1EE8}" type="datetime1">
              <a:rPr lang="en-US" smtClean="0"/>
              <a:pPr>
                <a:defRPr/>
              </a:pPr>
              <a:t>5/7/2013</a:t>
            </a:fld>
            <a:endParaRPr lang="en-US" dirty="0"/>
          </a:p>
        </p:txBody>
      </p:sp>
      <p:sp>
        <p:nvSpPr>
          <p:cNvPr id="5" name="Slide Number Placeholder 5"/>
          <p:cNvSpPr>
            <a:spLocks noGrp="1"/>
          </p:cNvSpPr>
          <p:nvPr>
            <p:ph type="sldNum" sz="quarter" idx="15"/>
          </p:nvPr>
        </p:nvSpPr>
        <p:spPr/>
        <p:txBody>
          <a:bodyPr/>
          <a:lstStyle>
            <a:lvl1pPr>
              <a:defRPr/>
            </a:lvl1pPr>
          </a:lstStyle>
          <a:p>
            <a:pPr>
              <a:defRPr/>
            </a:pPr>
            <a:fld id="{3015AEAE-AA07-441B-B6E6-04636626325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7" name="Picture 2" descr="Q:\Design Catalog\Corporate Templates\Covers\abstract1.jpg"/>
          <p:cNvPicPr>
            <a:picLocks noChangeAspect="1" noChangeArrowheads="1"/>
          </p:cNvPicPr>
          <p:nvPr userDrawn="1"/>
        </p:nvPicPr>
        <p:blipFill>
          <a:blip r:embed="rId2" cstate="print"/>
          <a:srcRect t="43652" b="44132"/>
          <a:stretch>
            <a:fillRect/>
          </a:stretch>
        </p:blipFill>
        <p:spPr bwMode="auto">
          <a:xfrm>
            <a:off x="-259307" y="6387152"/>
            <a:ext cx="9403307" cy="470848"/>
          </a:xfrm>
          <a:prstGeom prst="rect">
            <a:avLst/>
          </a:prstGeom>
          <a:noFill/>
          <a:ln w="9525">
            <a:noFill/>
            <a:miter lim="800000"/>
            <a:headEnd/>
            <a:tailEnd/>
          </a:ln>
        </p:spPr>
      </p:pic>
      <p:sp>
        <p:nvSpPr>
          <p:cNvPr id="18" name="Rectangle 17"/>
          <p:cNvSpPr/>
          <p:nvPr userDrawn="1"/>
        </p:nvSpPr>
        <p:spPr>
          <a:xfrm>
            <a:off x="0" y="6389688"/>
            <a:ext cx="9144000" cy="4683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userDrawn="1"/>
        </p:nvSpPr>
        <p:spPr>
          <a:xfrm>
            <a:off x="0" y="6389688"/>
            <a:ext cx="9144000" cy="468312"/>
          </a:xfrm>
          <a:prstGeom prst="rect">
            <a:avLst/>
          </a:prstGeom>
          <a:solidFill>
            <a:srgbClr val="0081C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userDrawn="1"/>
        </p:nvSpPr>
        <p:spPr>
          <a:xfrm>
            <a:off x="8334375" y="6457950"/>
            <a:ext cx="809625" cy="40005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userDrawn="1"/>
        </p:nvSpPr>
        <p:spPr>
          <a:xfrm>
            <a:off x="8343900" y="6391275"/>
            <a:ext cx="800100" cy="466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 name="Straight Connector 21"/>
          <p:cNvCxnSpPr/>
          <p:nvPr userDrawn="1"/>
        </p:nvCxnSpPr>
        <p:spPr>
          <a:xfrm>
            <a:off x="0" y="638651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3"/>
          <p:cNvSpPr>
            <a:spLocks noGrp="1"/>
          </p:cNvSpPr>
          <p:nvPr>
            <p:ph type="dt" sz="half" idx="2"/>
          </p:nvPr>
        </p:nvSpPr>
        <p:spPr>
          <a:xfrm>
            <a:off x="7361238" y="6411913"/>
            <a:ext cx="954087" cy="209550"/>
          </a:xfrm>
          <a:prstGeom prst="rect">
            <a:avLst/>
          </a:prstGeom>
        </p:spPr>
        <p:txBody>
          <a:bodyPr vert="horz" lIns="91440" tIns="45720" rIns="91440" bIns="45720" rtlCol="0" anchor="ctr"/>
          <a:lstStyle>
            <a:lvl1pPr algn="r" fontAlgn="auto">
              <a:spcBef>
                <a:spcPts val="0"/>
              </a:spcBef>
              <a:spcAft>
                <a:spcPts val="0"/>
              </a:spcAft>
              <a:defRPr sz="1200" smtClean="0">
                <a:solidFill>
                  <a:srgbClr val="5F5F5F"/>
                </a:solidFill>
                <a:latin typeface="+mn-lt"/>
              </a:defRPr>
            </a:lvl1pPr>
          </a:lstStyle>
          <a:p>
            <a:pPr>
              <a:defRPr/>
            </a:pPr>
            <a:fld id="{E49DB348-3DE5-41F7-AD98-E34ACC7D3C61}" type="datetime1">
              <a:rPr lang="en-US" smtClean="0"/>
              <a:pPr>
                <a:defRPr/>
              </a:pPr>
              <a:t>5/7/2013</a:t>
            </a:fld>
            <a:endParaRPr lang="en-US" dirty="0"/>
          </a:p>
        </p:txBody>
      </p:sp>
      <p:sp>
        <p:nvSpPr>
          <p:cNvPr id="24" name="Slide Number Placeholder 5"/>
          <p:cNvSpPr>
            <a:spLocks noGrp="1"/>
          </p:cNvSpPr>
          <p:nvPr>
            <p:ph type="sldNum" sz="quarter" idx="4"/>
          </p:nvPr>
        </p:nvSpPr>
        <p:spPr>
          <a:xfrm>
            <a:off x="6594475" y="6411913"/>
            <a:ext cx="744538" cy="211137"/>
          </a:xfrm>
          <a:prstGeom prst="rect">
            <a:avLst/>
          </a:prstGeom>
        </p:spPr>
        <p:txBody>
          <a:bodyPr vert="horz" lIns="91440" tIns="45720" rIns="91440" bIns="45720" rtlCol="0" anchor="ctr"/>
          <a:lstStyle>
            <a:lvl1pPr algn="r" fontAlgn="auto">
              <a:spcBef>
                <a:spcPts val="0"/>
              </a:spcBef>
              <a:spcAft>
                <a:spcPts val="0"/>
              </a:spcAft>
              <a:defRPr sz="1200" smtClean="0">
                <a:solidFill>
                  <a:srgbClr val="5F5F5F"/>
                </a:solidFill>
                <a:latin typeface="+mn-lt"/>
              </a:defRPr>
            </a:lvl1pPr>
          </a:lstStyle>
          <a:p>
            <a:pPr>
              <a:defRPr/>
            </a:pPr>
            <a:fld id="{CBCB6212-D479-4923-8A68-B52B0C96F352}" type="slidenum">
              <a:rPr lang="en-US" smtClean="0"/>
              <a:pPr>
                <a:defRPr/>
              </a:pPr>
              <a:t>‹#›</a:t>
            </a:fld>
            <a:endParaRPr lang="en-US" dirty="0"/>
          </a:p>
        </p:txBody>
      </p:sp>
      <p:cxnSp>
        <p:nvCxnSpPr>
          <p:cNvPr id="25" name="Straight Connector 24"/>
          <p:cNvCxnSpPr/>
          <p:nvPr userDrawn="1"/>
        </p:nvCxnSpPr>
        <p:spPr>
          <a:xfrm>
            <a:off x="4943475" y="6634163"/>
            <a:ext cx="34686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5400000" flipH="1" flipV="1">
            <a:off x="4696619" y="6623844"/>
            <a:ext cx="468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7224389" y="6510550"/>
            <a:ext cx="2515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2" name="Group 4"/>
          <p:cNvGrpSpPr>
            <a:grpSpLocks noChangeAspect="1"/>
          </p:cNvGrpSpPr>
          <p:nvPr userDrawn="1"/>
        </p:nvGrpSpPr>
        <p:grpSpPr bwMode="auto">
          <a:xfrm>
            <a:off x="8410575" y="6478588"/>
            <a:ext cx="681038" cy="301625"/>
            <a:chOff x="5298" y="4081"/>
            <a:chExt cx="429" cy="190"/>
          </a:xfrm>
        </p:grpSpPr>
        <p:sp>
          <p:nvSpPr>
            <p:cNvPr id="2051" name="AutoShape 3"/>
            <p:cNvSpPr>
              <a:spLocks noChangeAspect="1" noChangeArrowheads="1" noTextEdit="1"/>
            </p:cNvSpPr>
            <p:nvPr userDrawn="1"/>
          </p:nvSpPr>
          <p:spPr bwMode="auto">
            <a:xfrm>
              <a:off x="5298" y="4081"/>
              <a:ext cx="429" cy="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 name="Freeform 5"/>
            <p:cNvSpPr>
              <a:spLocks noEditPoints="1"/>
            </p:cNvSpPr>
            <p:nvPr userDrawn="1"/>
          </p:nvSpPr>
          <p:spPr bwMode="auto">
            <a:xfrm>
              <a:off x="5298" y="4081"/>
              <a:ext cx="292" cy="94"/>
            </a:xfrm>
            <a:custGeom>
              <a:avLst/>
              <a:gdLst/>
              <a:ahLst/>
              <a:cxnLst>
                <a:cxn ang="0">
                  <a:pos x="854" y="136"/>
                </a:cxn>
                <a:cxn ang="0">
                  <a:pos x="1054" y="136"/>
                </a:cxn>
                <a:cxn ang="0">
                  <a:pos x="1005" y="9"/>
                </a:cxn>
                <a:cxn ang="0">
                  <a:pos x="740" y="9"/>
                </a:cxn>
                <a:cxn ang="0">
                  <a:pos x="519" y="100"/>
                </a:cxn>
                <a:cxn ang="0">
                  <a:pos x="566" y="111"/>
                </a:cxn>
                <a:cxn ang="0">
                  <a:pos x="591" y="134"/>
                </a:cxn>
                <a:cxn ang="0">
                  <a:pos x="605" y="175"/>
                </a:cxn>
                <a:cxn ang="0">
                  <a:pos x="602" y="213"/>
                </a:cxn>
                <a:cxn ang="0">
                  <a:pos x="588" y="249"/>
                </a:cxn>
                <a:cxn ang="0">
                  <a:pos x="560" y="269"/>
                </a:cxn>
                <a:cxn ang="0">
                  <a:pos x="484" y="275"/>
                </a:cxn>
                <a:cxn ang="0">
                  <a:pos x="533" y="366"/>
                </a:cxn>
                <a:cxn ang="0">
                  <a:pos x="614" y="354"/>
                </a:cxn>
                <a:cxn ang="0">
                  <a:pos x="671" y="317"/>
                </a:cxn>
                <a:cxn ang="0">
                  <a:pos x="704" y="261"/>
                </a:cxn>
                <a:cxn ang="0">
                  <a:pos x="715" y="187"/>
                </a:cxn>
                <a:cxn ang="0">
                  <a:pos x="710" y="136"/>
                </a:cxn>
                <a:cxn ang="0">
                  <a:pos x="688" y="77"/>
                </a:cxn>
                <a:cxn ang="0">
                  <a:pos x="645" y="32"/>
                </a:cxn>
                <a:cxn ang="0">
                  <a:pos x="576" y="10"/>
                </a:cxn>
                <a:cxn ang="0">
                  <a:pos x="343" y="141"/>
                </a:cxn>
                <a:cxn ang="0">
                  <a:pos x="333" y="95"/>
                </a:cxn>
                <a:cxn ang="0">
                  <a:pos x="305" y="46"/>
                </a:cxn>
                <a:cxn ang="0">
                  <a:pos x="261" y="15"/>
                </a:cxn>
                <a:cxn ang="0">
                  <a:pos x="199" y="0"/>
                </a:cxn>
                <a:cxn ang="0">
                  <a:pos x="142" y="4"/>
                </a:cxn>
                <a:cxn ang="0">
                  <a:pos x="76" y="29"/>
                </a:cxn>
                <a:cxn ang="0">
                  <a:pos x="29" y="78"/>
                </a:cxn>
                <a:cxn ang="0">
                  <a:pos x="4" y="147"/>
                </a:cxn>
                <a:cxn ang="0">
                  <a:pos x="1" y="207"/>
                </a:cxn>
                <a:cxn ang="0">
                  <a:pos x="19" y="277"/>
                </a:cxn>
                <a:cxn ang="0">
                  <a:pos x="59" y="333"/>
                </a:cxn>
                <a:cxn ang="0">
                  <a:pos x="121" y="366"/>
                </a:cxn>
                <a:cxn ang="0">
                  <a:pos x="182" y="375"/>
                </a:cxn>
                <a:cxn ang="0">
                  <a:pos x="251" y="361"/>
                </a:cxn>
                <a:cxn ang="0">
                  <a:pos x="302" y="327"/>
                </a:cxn>
                <a:cxn ang="0">
                  <a:pos x="333" y="280"/>
                </a:cxn>
                <a:cxn ang="0">
                  <a:pos x="344" y="226"/>
                </a:cxn>
                <a:cxn ang="0">
                  <a:pos x="230" y="249"/>
                </a:cxn>
                <a:cxn ang="0">
                  <a:pos x="202" y="281"/>
                </a:cxn>
                <a:cxn ang="0">
                  <a:pos x="170" y="285"/>
                </a:cxn>
                <a:cxn ang="0">
                  <a:pos x="139" y="272"/>
                </a:cxn>
                <a:cxn ang="0">
                  <a:pos x="121" y="247"/>
                </a:cxn>
                <a:cxn ang="0">
                  <a:pos x="110" y="187"/>
                </a:cxn>
                <a:cxn ang="0">
                  <a:pos x="119" y="135"/>
                </a:cxn>
                <a:cxn ang="0">
                  <a:pos x="135" y="107"/>
                </a:cxn>
                <a:cxn ang="0">
                  <a:pos x="161" y="91"/>
                </a:cxn>
                <a:cxn ang="0">
                  <a:pos x="187" y="90"/>
                </a:cxn>
                <a:cxn ang="0">
                  <a:pos x="212" y="98"/>
                </a:cxn>
                <a:cxn ang="0">
                  <a:pos x="233" y="128"/>
                </a:cxn>
              </a:cxnLst>
              <a:rect l="0" t="0" r="r" b="b"/>
              <a:pathLst>
                <a:path w="1167" h="375">
                  <a:moveTo>
                    <a:pt x="740" y="366"/>
                  </a:moveTo>
                  <a:lnTo>
                    <a:pt x="852" y="366"/>
                  </a:lnTo>
                  <a:lnTo>
                    <a:pt x="852" y="136"/>
                  </a:lnTo>
                  <a:lnTo>
                    <a:pt x="854" y="136"/>
                  </a:lnTo>
                  <a:lnTo>
                    <a:pt x="903" y="366"/>
                  </a:lnTo>
                  <a:lnTo>
                    <a:pt x="1000" y="366"/>
                  </a:lnTo>
                  <a:lnTo>
                    <a:pt x="1052" y="136"/>
                  </a:lnTo>
                  <a:lnTo>
                    <a:pt x="1054" y="136"/>
                  </a:lnTo>
                  <a:lnTo>
                    <a:pt x="1054" y="321"/>
                  </a:lnTo>
                  <a:lnTo>
                    <a:pt x="1167" y="321"/>
                  </a:lnTo>
                  <a:lnTo>
                    <a:pt x="1167" y="9"/>
                  </a:lnTo>
                  <a:lnTo>
                    <a:pt x="1005" y="9"/>
                  </a:lnTo>
                  <a:lnTo>
                    <a:pt x="954" y="219"/>
                  </a:lnTo>
                  <a:lnTo>
                    <a:pt x="953" y="219"/>
                  </a:lnTo>
                  <a:lnTo>
                    <a:pt x="902" y="9"/>
                  </a:lnTo>
                  <a:lnTo>
                    <a:pt x="740" y="9"/>
                  </a:lnTo>
                  <a:lnTo>
                    <a:pt x="740" y="366"/>
                  </a:lnTo>
                  <a:close/>
                  <a:moveTo>
                    <a:pt x="484" y="100"/>
                  </a:moveTo>
                  <a:lnTo>
                    <a:pt x="519" y="100"/>
                  </a:lnTo>
                  <a:lnTo>
                    <a:pt x="519" y="100"/>
                  </a:lnTo>
                  <a:lnTo>
                    <a:pt x="533" y="101"/>
                  </a:lnTo>
                  <a:lnTo>
                    <a:pt x="545" y="102"/>
                  </a:lnTo>
                  <a:lnTo>
                    <a:pt x="556" y="106"/>
                  </a:lnTo>
                  <a:lnTo>
                    <a:pt x="566" y="111"/>
                  </a:lnTo>
                  <a:lnTo>
                    <a:pt x="574" y="116"/>
                  </a:lnTo>
                  <a:lnTo>
                    <a:pt x="582" y="122"/>
                  </a:lnTo>
                  <a:lnTo>
                    <a:pt x="587" y="128"/>
                  </a:lnTo>
                  <a:lnTo>
                    <a:pt x="591" y="134"/>
                  </a:lnTo>
                  <a:lnTo>
                    <a:pt x="596" y="141"/>
                  </a:lnTo>
                  <a:lnTo>
                    <a:pt x="599" y="148"/>
                  </a:lnTo>
                  <a:lnTo>
                    <a:pt x="604" y="163"/>
                  </a:lnTo>
                  <a:lnTo>
                    <a:pt x="605" y="175"/>
                  </a:lnTo>
                  <a:lnTo>
                    <a:pt x="606" y="185"/>
                  </a:lnTo>
                  <a:lnTo>
                    <a:pt x="606" y="185"/>
                  </a:lnTo>
                  <a:lnTo>
                    <a:pt x="605" y="198"/>
                  </a:lnTo>
                  <a:lnTo>
                    <a:pt x="602" y="213"/>
                  </a:lnTo>
                  <a:lnTo>
                    <a:pt x="599" y="229"/>
                  </a:lnTo>
                  <a:lnTo>
                    <a:pt x="595" y="236"/>
                  </a:lnTo>
                  <a:lnTo>
                    <a:pt x="591" y="242"/>
                  </a:lnTo>
                  <a:lnTo>
                    <a:pt x="588" y="249"/>
                  </a:lnTo>
                  <a:lnTo>
                    <a:pt x="582" y="255"/>
                  </a:lnTo>
                  <a:lnTo>
                    <a:pt x="576" y="260"/>
                  </a:lnTo>
                  <a:lnTo>
                    <a:pt x="568" y="265"/>
                  </a:lnTo>
                  <a:lnTo>
                    <a:pt x="560" y="269"/>
                  </a:lnTo>
                  <a:lnTo>
                    <a:pt x="550" y="272"/>
                  </a:lnTo>
                  <a:lnTo>
                    <a:pt x="539" y="274"/>
                  </a:lnTo>
                  <a:lnTo>
                    <a:pt x="527" y="275"/>
                  </a:lnTo>
                  <a:lnTo>
                    <a:pt x="484" y="275"/>
                  </a:lnTo>
                  <a:lnTo>
                    <a:pt x="484" y="100"/>
                  </a:lnTo>
                  <a:close/>
                  <a:moveTo>
                    <a:pt x="373" y="366"/>
                  </a:moveTo>
                  <a:lnTo>
                    <a:pt x="533" y="366"/>
                  </a:lnTo>
                  <a:lnTo>
                    <a:pt x="533" y="366"/>
                  </a:lnTo>
                  <a:lnTo>
                    <a:pt x="555" y="366"/>
                  </a:lnTo>
                  <a:lnTo>
                    <a:pt x="577" y="364"/>
                  </a:lnTo>
                  <a:lnTo>
                    <a:pt x="596" y="359"/>
                  </a:lnTo>
                  <a:lnTo>
                    <a:pt x="614" y="354"/>
                  </a:lnTo>
                  <a:lnTo>
                    <a:pt x="630" y="347"/>
                  </a:lnTo>
                  <a:lnTo>
                    <a:pt x="646" y="338"/>
                  </a:lnTo>
                  <a:lnTo>
                    <a:pt x="659" y="328"/>
                  </a:lnTo>
                  <a:lnTo>
                    <a:pt x="671" y="317"/>
                  </a:lnTo>
                  <a:lnTo>
                    <a:pt x="681" y="305"/>
                  </a:lnTo>
                  <a:lnTo>
                    <a:pt x="691" y="292"/>
                  </a:lnTo>
                  <a:lnTo>
                    <a:pt x="698" y="277"/>
                  </a:lnTo>
                  <a:lnTo>
                    <a:pt x="704" y="261"/>
                  </a:lnTo>
                  <a:lnTo>
                    <a:pt x="709" y="244"/>
                  </a:lnTo>
                  <a:lnTo>
                    <a:pt x="713" y="226"/>
                  </a:lnTo>
                  <a:lnTo>
                    <a:pt x="715" y="207"/>
                  </a:lnTo>
                  <a:lnTo>
                    <a:pt x="715" y="187"/>
                  </a:lnTo>
                  <a:lnTo>
                    <a:pt x="715" y="187"/>
                  </a:lnTo>
                  <a:lnTo>
                    <a:pt x="715" y="170"/>
                  </a:lnTo>
                  <a:lnTo>
                    <a:pt x="714" y="153"/>
                  </a:lnTo>
                  <a:lnTo>
                    <a:pt x="710" y="136"/>
                  </a:lnTo>
                  <a:lnTo>
                    <a:pt x="707" y="120"/>
                  </a:lnTo>
                  <a:lnTo>
                    <a:pt x="702" y="106"/>
                  </a:lnTo>
                  <a:lnTo>
                    <a:pt x="696" y="90"/>
                  </a:lnTo>
                  <a:lnTo>
                    <a:pt x="688" y="77"/>
                  </a:lnTo>
                  <a:lnTo>
                    <a:pt x="680" y="63"/>
                  </a:lnTo>
                  <a:lnTo>
                    <a:pt x="669" y="51"/>
                  </a:lnTo>
                  <a:lnTo>
                    <a:pt x="658" y="41"/>
                  </a:lnTo>
                  <a:lnTo>
                    <a:pt x="645" y="32"/>
                  </a:lnTo>
                  <a:lnTo>
                    <a:pt x="630" y="23"/>
                  </a:lnTo>
                  <a:lnTo>
                    <a:pt x="613" y="17"/>
                  </a:lnTo>
                  <a:lnTo>
                    <a:pt x="595" y="12"/>
                  </a:lnTo>
                  <a:lnTo>
                    <a:pt x="576" y="10"/>
                  </a:lnTo>
                  <a:lnTo>
                    <a:pt x="554" y="9"/>
                  </a:lnTo>
                  <a:lnTo>
                    <a:pt x="373" y="9"/>
                  </a:lnTo>
                  <a:lnTo>
                    <a:pt x="373" y="366"/>
                  </a:lnTo>
                  <a:close/>
                  <a:moveTo>
                    <a:pt x="343" y="141"/>
                  </a:moveTo>
                  <a:lnTo>
                    <a:pt x="343" y="141"/>
                  </a:lnTo>
                  <a:lnTo>
                    <a:pt x="341" y="125"/>
                  </a:lnTo>
                  <a:lnTo>
                    <a:pt x="337" y="109"/>
                  </a:lnTo>
                  <a:lnTo>
                    <a:pt x="333" y="95"/>
                  </a:lnTo>
                  <a:lnTo>
                    <a:pt x="327" y="81"/>
                  </a:lnTo>
                  <a:lnTo>
                    <a:pt x="321" y="69"/>
                  </a:lnTo>
                  <a:lnTo>
                    <a:pt x="314" y="57"/>
                  </a:lnTo>
                  <a:lnTo>
                    <a:pt x="305" y="46"/>
                  </a:lnTo>
                  <a:lnTo>
                    <a:pt x="296" y="38"/>
                  </a:lnTo>
                  <a:lnTo>
                    <a:pt x="285" y="29"/>
                  </a:lnTo>
                  <a:lnTo>
                    <a:pt x="273" y="21"/>
                  </a:lnTo>
                  <a:lnTo>
                    <a:pt x="261" y="15"/>
                  </a:lnTo>
                  <a:lnTo>
                    <a:pt x="247" y="10"/>
                  </a:lnTo>
                  <a:lnTo>
                    <a:pt x="231" y="5"/>
                  </a:lnTo>
                  <a:lnTo>
                    <a:pt x="216" y="2"/>
                  </a:lnTo>
                  <a:lnTo>
                    <a:pt x="199" y="0"/>
                  </a:lnTo>
                  <a:lnTo>
                    <a:pt x="182" y="0"/>
                  </a:lnTo>
                  <a:lnTo>
                    <a:pt x="182" y="0"/>
                  </a:lnTo>
                  <a:lnTo>
                    <a:pt x="161" y="0"/>
                  </a:lnTo>
                  <a:lnTo>
                    <a:pt x="142" y="4"/>
                  </a:lnTo>
                  <a:lnTo>
                    <a:pt x="124" y="7"/>
                  </a:lnTo>
                  <a:lnTo>
                    <a:pt x="107" y="13"/>
                  </a:lnTo>
                  <a:lnTo>
                    <a:pt x="91" y="21"/>
                  </a:lnTo>
                  <a:lnTo>
                    <a:pt x="76" y="29"/>
                  </a:lnTo>
                  <a:lnTo>
                    <a:pt x="62" y="40"/>
                  </a:lnTo>
                  <a:lnTo>
                    <a:pt x="50" y="51"/>
                  </a:lnTo>
                  <a:lnTo>
                    <a:pt x="39" y="64"/>
                  </a:lnTo>
                  <a:lnTo>
                    <a:pt x="29" y="78"/>
                  </a:lnTo>
                  <a:lnTo>
                    <a:pt x="21" y="94"/>
                  </a:lnTo>
                  <a:lnTo>
                    <a:pt x="13" y="111"/>
                  </a:lnTo>
                  <a:lnTo>
                    <a:pt x="7" y="128"/>
                  </a:lnTo>
                  <a:lnTo>
                    <a:pt x="4" y="147"/>
                  </a:lnTo>
                  <a:lnTo>
                    <a:pt x="1" y="167"/>
                  </a:lnTo>
                  <a:lnTo>
                    <a:pt x="0" y="187"/>
                  </a:lnTo>
                  <a:lnTo>
                    <a:pt x="0" y="187"/>
                  </a:lnTo>
                  <a:lnTo>
                    <a:pt x="1" y="207"/>
                  </a:lnTo>
                  <a:lnTo>
                    <a:pt x="4" y="226"/>
                  </a:lnTo>
                  <a:lnTo>
                    <a:pt x="7" y="244"/>
                  </a:lnTo>
                  <a:lnTo>
                    <a:pt x="12" y="261"/>
                  </a:lnTo>
                  <a:lnTo>
                    <a:pt x="19" y="277"/>
                  </a:lnTo>
                  <a:lnTo>
                    <a:pt x="27" y="293"/>
                  </a:lnTo>
                  <a:lnTo>
                    <a:pt x="36" y="308"/>
                  </a:lnTo>
                  <a:lnTo>
                    <a:pt x="47" y="321"/>
                  </a:lnTo>
                  <a:lnTo>
                    <a:pt x="59" y="333"/>
                  </a:lnTo>
                  <a:lnTo>
                    <a:pt x="74" y="343"/>
                  </a:lnTo>
                  <a:lnTo>
                    <a:pt x="88" y="353"/>
                  </a:lnTo>
                  <a:lnTo>
                    <a:pt x="104" y="360"/>
                  </a:lnTo>
                  <a:lnTo>
                    <a:pt x="121" y="366"/>
                  </a:lnTo>
                  <a:lnTo>
                    <a:pt x="141" y="371"/>
                  </a:lnTo>
                  <a:lnTo>
                    <a:pt x="160" y="373"/>
                  </a:lnTo>
                  <a:lnTo>
                    <a:pt x="182" y="375"/>
                  </a:lnTo>
                  <a:lnTo>
                    <a:pt x="182" y="375"/>
                  </a:lnTo>
                  <a:lnTo>
                    <a:pt x="200" y="375"/>
                  </a:lnTo>
                  <a:lnTo>
                    <a:pt x="218" y="371"/>
                  </a:lnTo>
                  <a:lnTo>
                    <a:pt x="235" y="367"/>
                  </a:lnTo>
                  <a:lnTo>
                    <a:pt x="251" y="361"/>
                  </a:lnTo>
                  <a:lnTo>
                    <a:pt x="265" y="355"/>
                  </a:lnTo>
                  <a:lnTo>
                    <a:pt x="279" y="347"/>
                  </a:lnTo>
                  <a:lnTo>
                    <a:pt x="291" y="338"/>
                  </a:lnTo>
                  <a:lnTo>
                    <a:pt x="302" y="327"/>
                  </a:lnTo>
                  <a:lnTo>
                    <a:pt x="311" y="316"/>
                  </a:lnTo>
                  <a:lnTo>
                    <a:pt x="320" y="305"/>
                  </a:lnTo>
                  <a:lnTo>
                    <a:pt x="327" y="292"/>
                  </a:lnTo>
                  <a:lnTo>
                    <a:pt x="333" y="280"/>
                  </a:lnTo>
                  <a:lnTo>
                    <a:pt x="338" y="266"/>
                  </a:lnTo>
                  <a:lnTo>
                    <a:pt x="342" y="253"/>
                  </a:lnTo>
                  <a:lnTo>
                    <a:pt x="344" y="240"/>
                  </a:lnTo>
                  <a:lnTo>
                    <a:pt x="344" y="226"/>
                  </a:lnTo>
                  <a:lnTo>
                    <a:pt x="236" y="226"/>
                  </a:lnTo>
                  <a:lnTo>
                    <a:pt x="236" y="226"/>
                  </a:lnTo>
                  <a:lnTo>
                    <a:pt x="234" y="238"/>
                  </a:lnTo>
                  <a:lnTo>
                    <a:pt x="230" y="249"/>
                  </a:lnTo>
                  <a:lnTo>
                    <a:pt x="225" y="259"/>
                  </a:lnTo>
                  <a:lnTo>
                    <a:pt x="219" y="269"/>
                  </a:lnTo>
                  <a:lnTo>
                    <a:pt x="211" y="276"/>
                  </a:lnTo>
                  <a:lnTo>
                    <a:pt x="202" y="281"/>
                  </a:lnTo>
                  <a:lnTo>
                    <a:pt x="191" y="285"/>
                  </a:lnTo>
                  <a:lnTo>
                    <a:pt x="178" y="286"/>
                  </a:lnTo>
                  <a:lnTo>
                    <a:pt x="178" y="286"/>
                  </a:lnTo>
                  <a:lnTo>
                    <a:pt x="170" y="285"/>
                  </a:lnTo>
                  <a:lnTo>
                    <a:pt x="161" y="283"/>
                  </a:lnTo>
                  <a:lnTo>
                    <a:pt x="153" y="281"/>
                  </a:lnTo>
                  <a:lnTo>
                    <a:pt x="147" y="277"/>
                  </a:lnTo>
                  <a:lnTo>
                    <a:pt x="139" y="272"/>
                  </a:lnTo>
                  <a:lnTo>
                    <a:pt x="135" y="268"/>
                  </a:lnTo>
                  <a:lnTo>
                    <a:pt x="130" y="261"/>
                  </a:lnTo>
                  <a:lnTo>
                    <a:pt x="125" y="254"/>
                  </a:lnTo>
                  <a:lnTo>
                    <a:pt x="121" y="247"/>
                  </a:lnTo>
                  <a:lnTo>
                    <a:pt x="119" y="240"/>
                  </a:lnTo>
                  <a:lnTo>
                    <a:pt x="114" y="223"/>
                  </a:lnTo>
                  <a:lnTo>
                    <a:pt x="111" y="206"/>
                  </a:lnTo>
                  <a:lnTo>
                    <a:pt x="110" y="187"/>
                  </a:lnTo>
                  <a:lnTo>
                    <a:pt x="110" y="187"/>
                  </a:lnTo>
                  <a:lnTo>
                    <a:pt x="111" y="169"/>
                  </a:lnTo>
                  <a:lnTo>
                    <a:pt x="114" y="152"/>
                  </a:lnTo>
                  <a:lnTo>
                    <a:pt x="119" y="135"/>
                  </a:lnTo>
                  <a:lnTo>
                    <a:pt x="121" y="128"/>
                  </a:lnTo>
                  <a:lnTo>
                    <a:pt x="125" y="120"/>
                  </a:lnTo>
                  <a:lnTo>
                    <a:pt x="130" y="113"/>
                  </a:lnTo>
                  <a:lnTo>
                    <a:pt x="135" y="107"/>
                  </a:lnTo>
                  <a:lnTo>
                    <a:pt x="139" y="102"/>
                  </a:lnTo>
                  <a:lnTo>
                    <a:pt x="147" y="97"/>
                  </a:lnTo>
                  <a:lnTo>
                    <a:pt x="153" y="94"/>
                  </a:lnTo>
                  <a:lnTo>
                    <a:pt x="161" y="91"/>
                  </a:lnTo>
                  <a:lnTo>
                    <a:pt x="170" y="90"/>
                  </a:lnTo>
                  <a:lnTo>
                    <a:pt x="178" y="89"/>
                  </a:lnTo>
                  <a:lnTo>
                    <a:pt x="178" y="89"/>
                  </a:lnTo>
                  <a:lnTo>
                    <a:pt x="187" y="90"/>
                  </a:lnTo>
                  <a:lnTo>
                    <a:pt x="194" y="91"/>
                  </a:lnTo>
                  <a:lnTo>
                    <a:pt x="200" y="92"/>
                  </a:lnTo>
                  <a:lnTo>
                    <a:pt x="206" y="95"/>
                  </a:lnTo>
                  <a:lnTo>
                    <a:pt x="212" y="98"/>
                  </a:lnTo>
                  <a:lnTo>
                    <a:pt x="216" y="102"/>
                  </a:lnTo>
                  <a:lnTo>
                    <a:pt x="223" y="111"/>
                  </a:lnTo>
                  <a:lnTo>
                    <a:pt x="229" y="119"/>
                  </a:lnTo>
                  <a:lnTo>
                    <a:pt x="233" y="128"/>
                  </a:lnTo>
                  <a:lnTo>
                    <a:pt x="235" y="136"/>
                  </a:lnTo>
                  <a:lnTo>
                    <a:pt x="236" y="141"/>
                  </a:lnTo>
                  <a:lnTo>
                    <a:pt x="343" y="1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4" name="Rectangle 6"/>
            <p:cNvSpPr>
              <a:spLocks noChangeArrowheads="1"/>
            </p:cNvSpPr>
            <p:nvPr userDrawn="1"/>
          </p:nvSpPr>
          <p:spPr bwMode="auto">
            <a:xfrm>
              <a:off x="5562" y="4192"/>
              <a:ext cx="28" cy="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userDrawn="1"/>
          </p:nvSpPr>
          <p:spPr bwMode="auto">
            <a:xfrm>
              <a:off x="5428" y="4190"/>
              <a:ext cx="124" cy="77"/>
            </a:xfrm>
            <a:custGeom>
              <a:avLst/>
              <a:gdLst/>
              <a:ahLst/>
              <a:cxnLst>
                <a:cxn ang="0">
                  <a:pos x="114" y="308"/>
                </a:cxn>
                <a:cxn ang="0">
                  <a:pos x="114" y="145"/>
                </a:cxn>
                <a:cxn ang="0">
                  <a:pos x="116" y="124"/>
                </a:cxn>
                <a:cxn ang="0">
                  <a:pos x="123" y="107"/>
                </a:cxn>
                <a:cxn ang="0">
                  <a:pos x="134" y="96"/>
                </a:cxn>
                <a:cxn ang="0">
                  <a:pos x="154" y="91"/>
                </a:cxn>
                <a:cxn ang="0">
                  <a:pos x="164" y="92"/>
                </a:cxn>
                <a:cxn ang="0">
                  <a:pos x="180" y="100"/>
                </a:cxn>
                <a:cxn ang="0">
                  <a:pos x="188" y="116"/>
                </a:cxn>
                <a:cxn ang="0">
                  <a:pos x="191" y="135"/>
                </a:cxn>
                <a:cxn ang="0">
                  <a:pos x="191" y="308"/>
                </a:cxn>
                <a:cxn ang="0">
                  <a:pos x="305" y="145"/>
                </a:cxn>
                <a:cxn ang="0">
                  <a:pos x="306" y="135"/>
                </a:cxn>
                <a:cxn ang="0">
                  <a:pos x="310" y="115"/>
                </a:cxn>
                <a:cxn ang="0">
                  <a:pos x="320" y="100"/>
                </a:cxn>
                <a:cxn ang="0">
                  <a:pos x="334" y="92"/>
                </a:cxn>
                <a:cxn ang="0">
                  <a:pos x="345" y="91"/>
                </a:cxn>
                <a:cxn ang="0">
                  <a:pos x="366" y="96"/>
                </a:cxn>
                <a:cxn ang="0">
                  <a:pos x="377" y="108"/>
                </a:cxn>
                <a:cxn ang="0">
                  <a:pos x="381" y="125"/>
                </a:cxn>
                <a:cxn ang="0">
                  <a:pos x="383" y="145"/>
                </a:cxn>
                <a:cxn ang="0">
                  <a:pos x="497" y="308"/>
                </a:cxn>
                <a:cxn ang="0">
                  <a:pos x="497" y="102"/>
                </a:cxn>
                <a:cxn ang="0">
                  <a:pos x="494" y="74"/>
                </a:cxn>
                <a:cxn ang="0">
                  <a:pos x="489" y="57"/>
                </a:cxn>
                <a:cxn ang="0">
                  <a:pos x="480" y="40"/>
                </a:cxn>
                <a:cxn ang="0">
                  <a:pos x="467" y="25"/>
                </a:cxn>
                <a:cxn ang="0">
                  <a:pos x="452" y="13"/>
                </a:cxn>
                <a:cxn ang="0">
                  <a:pos x="432" y="4"/>
                </a:cxn>
                <a:cxn ang="0">
                  <a:pos x="408" y="0"/>
                </a:cxn>
                <a:cxn ang="0">
                  <a:pos x="394" y="0"/>
                </a:cxn>
                <a:cxn ang="0">
                  <a:pos x="368" y="1"/>
                </a:cxn>
                <a:cxn ang="0">
                  <a:pos x="346" y="6"/>
                </a:cxn>
                <a:cxn ang="0">
                  <a:pos x="329" y="13"/>
                </a:cxn>
                <a:cxn ang="0">
                  <a:pos x="306" y="30"/>
                </a:cxn>
                <a:cxn ang="0">
                  <a:pos x="292" y="47"/>
                </a:cxn>
                <a:cxn ang="0">
                  <a:pos x="284" y="36"/>
                </a:cxn>
                <a:cxn ang="0">
                  <a:pos x="268" y="18"/>
                </a:cxn>
                <a:cxn ang="0">
                  <a:pos x="246" y="7"/>
                </a:cxn>
                <a:cxn ang="0">
                  <a:pos x="223" y="0"/>
                </a:cxn>
                <a:cxn ang="0">
                  <a:pos x="209" y="0"/>
                </a:cxn>
                <a:cxn ang="0">
                  <a:pos x="180" y="2"/>
                </a:cxn>
                <a:cxn ang="0">
                  <a:pos x="154" y="10"/>
                </a:cxn>
                <a:cxn ang="0">
                  <a:pos x="131" y="25"/>
                </a:cxn>
                <a:cxn ang="0">
                  <a:pos x="111" y="47"/>
                </a:cxn>
                <a:cxn ang="0">
                  <a:pos x="110" y="7"/>
                </a:cxn>
                <a:cxn ang="0">
                  <a:pos x="0" y="308"/>
                </a:cxn>
              </a:cxnLst>
              <a:rect l="0" t="0" r="r" b="b"/>
              <a:pathLst>
                <a:path w="497" h="308">
                  <a:moveTo>
                    <a:pt x="0" y="308"/>
                  </a:moveTo>
                  <a:lnTo>
                    <a:pt x="114" y="308"/>
                  </a:lnTo>
                  <a:lnTo>
                    <a:pt x="114" y="145"/>
                  </a:lnTo>
                  <a:lnTo>
                    <a:pt x="114" y="145"/>
                  </a:lnTo>
                  <a:lnTo>
                    <a:pt x="115" y="135"/>
                  </a:lnTo>
                  <a:lnTo>
                    <a:pt x="116" y="124"/>
                  </a:lnTo>
                  <a:lnTo>
                    <a:pt x="118" y="115"/>
                  </a:lnTo>
                  <a:lnTo>
                    <a:pt x="123" y="107"/>
                  </a:lnTo>
                  <a:lnTo>
                    <a:pt x="128" y="100"/>
                  </a:lnTo>
                  <a:lnTo>
                    <a:pt x="134" y="96"/>
                  </a:lnTo>
                  <a:lnTo>
                    <a:pt x="143" y="92"/>
                  </a:lnTo>
                  <a:lnTo>
                    <a:pt x="154" y="91"/>
                  </a:lnTo>
                  <a:lnTo>
                    <a:pt x="154" y="91"/>
                  </a:lnTo>
                  <a:lnTo>
                    <a:pt x="164" y="92"/>
                  </a:lnTo>
                  <a:lnTo>
                    <a:pt x="174" y="96"/>
                  </a:lnTo>
                  <a:lnTo>
                    <a:pt x="180" y="100"/>
                  </a:lnTo>
                  <a:lnTo>
                    <a:pt x="185" y="108"/>
                  </a:lnTo>
                  <a:lnTo>
                    <a:pt x="188" y="116"/>
                  </a:lnTo>
                  <a:lnTo>
                    <a:pt x="190" y="125"/>
                  </a:lnTo>
                  <a:lnTo>
                    <a:pt x="191" y="135"/>
                  </a:lnTo>
                  <a:lnTo>
                    <a:pt x="191" y="145"/>
                  </a:lnTo>
                  <a:lnTo>
                    <a:pt x="191" y="308"/>
                  </a:lnTo>
                  <a:lnTo>
                    <a:pt x="305" y="308"/>
                  </a:lnTo>
                  <a:lnTo>
                    <a:pt x="305" y="145"/>
                  </a:lnTo>
                  <a:lnTo>
                    <a:pt x="305" y="145"/>
                  </a:lnTo>
                  <a:lnTo>
                    <a:pt x="306" y="135"/>
                  </a:lnTo>
                  <a:lnTo>
                    <a:pt x="307" y="124"/>
                  </a:lnTo>
                  <a:lnTo>
                    <a:pt x="310" y="115"/>
                  </a:lnTo>
                  <a:lnTo>
                    <a:pt x="315" y="107"/>
                  </a:lnTo>
                  <a:lnTo>
                    <a:pt x="320" y="100"/>
                  </a:lnTo>
                  <a:lnTo>
                    <a:pt x="326" y="96"/>
                  </a:lnTo>
                  <a:lnTo>
                    <a:pt x="334" y="92"/>
                  </a:lnTo>
                  <a:lnTo>
                    <a:pt x="345" y="91"/>
                  </a:lnTo>
                  <a:lnTo>
                    <a:pt x="345" y="91"/>
                  </a:lnTo>
                  <a:lnTo>
                    <a:pt x="356" y="92"/>
                  </a:lnTo>
                  <a:lnTo>
                    <a:pt x="366" y="96"/>
                  </a:lnTo>
                  <a:lnTo>
                    <a:pt x="372" y="100"/>
                  </a:lnTo>
                  <a:lnTo>
                    <a:pt x="377" y="108"/>
                  </a:lnTo>
                  <a:lnTo>
                    <a:pt x="379" y="116"/>
                  </a:lnTo>
                  <a:lnTo>
                    <a:pt x="381" y="125"/>
                  </a:lnTo>
                  <a:lnTo>
                    <a:pt x="383" y="135"/>
                  </a:lnTo>
                  <a:lnTo>
                    <a:pt x="383" y="145"/>
                  </a:lnTo>
                  <a:lnTo>
                    <a:pt x="383" y="308"/>
                  </a:lnTo>
                  <a:lnTo>
                    <a:pt x="497" y="308"/>
                  </a:lnTo>
                  <a:lnTo>
                    <a:pt x="497" y="102"/>
                  </a:lnTo>
                  <a:lnTo>
                    <a:pt x="497" y="102"/>
                  </a:lnTo>
                  <a:lnTo>
                    <a:pt x="495" y="83"/>
                  </a:lnTo>
                  <a:lnTo>
                    <a:pt x="494" y="74"/>
                  </a:lnTo>
                  <a:lnTo>
                    <a:pt x="492" y="65"/>
                  </a:lnTo>
                  <a:lnTo>
                    <a:pt x="489" y="57"/>
                  </a:lnTo>
                  <a:lnTo>
                    <a:pt x="484" y="48"/>
                  </a:lnTo>
                  <a:lnTo>
                    <a:pt x="480" y="40"/>
                  </a:lnTo>
                  <a:lnTo>
                    <a:pt x="475" y="32"/>
                  </a:lnTo>
                  <a:lnTo>
                    <a:pt x="467" y="25"/>
                  </a:lnTo>
                  <a:lnTo>
                    <a:pt x="460" y="19"/>
                  </a:lnTo>
                  <a:lnTo>
                    <a:pt x="452" y="13"/>
                  </a:lnTo>
                  <a:lnTo>
                    <a:pt x="442" y="8"/>
                  </a:lnTo>
                  <a:lnTo>
                    <a:pt x="432" y="4"/>
                  </a:lnTo>
                  <a:lnTo>
                    <a:pt x="420" y="2"/>
                  </a:lnTo>
                  <a:lnTo>
                    <a:pt x="408" y="0"/>
                  </a:lnTo>
                  <a:lnTo>
                    <a:pt x="394" y="0"/>
                  </a:lnTo>
                  <a:lnTo>
                    <a:pt x="394" y="0"/>
                  </a:lnTo>
                  <a:lnTo>
                    <a:pt x="380" y="0"/>
                  </a:lnTo>
                  <a:lnTo>
                    <a:pt x="368" y="1"/>
                  </a:lnTo>
                  <a:lnTo>
                    <a:pt x="357" y="3"/>
                  </a:lnTo>
                  <a:lnTo>
                    <a:pt x="346" y="6"/>
                  </a:lnTo>
                  <a:lnTo>
                    <a:pt x="338" y="9"/>
                  </a:lnTo>
                  <a:lnTo>
                    <a:pt x="329" y="13"/>
                  </a:lnTo>
                  <a:lnTo>
                    <a:pt x="316" y="21"/>
                  </a:lnTo>
                  <a:lnTo>
                    <a:pt x="306" y="30"/>
                  </a:lnTo>
                  <a:lnTo>
                    <a:pt x="299" y="37"/>
                  </a:lnTo>
                  <a:lnTo>
                    <a:pt x="292" y="47"/>
                  </a:lnTo>
                  <a:lnTo>
                    <a:pt x="292" y="47"/>
                  </a:lnTo>
                  <a:lnTo>
                    <a:pt x="284" y="36"/>
                  </a:lnTo>
                  <a:lnTo>
                    <a:pt x="277" y="26"/>
                  </a:lnTo>
                  <a:lnTo>
                    <a:pt x="268" y="18"/>
                  </a:lnTo>
                  <a:lnTo>
                    <a:pt x="258" y="12"/>
                  </a:lnTo>
                  <a:lnTo>
                    <a:pt x="246" y="7"/>
                  </a:lnTo>
                  <a:lnTo>
                    <a:pt x="235" y="2"/>
                  </a:lnTo>
                  <a:lnTo>
                    <a:pt x="223" y="0"/>
                  </a:lnTo>
                  <a:lnTo>
                    <a:pt x="209" y="0"/>
                  </a:lnTo>
                  <a:lnTo>
                    <a:pt x="209" y="0"/>
                  </a:lnTo>
                  <a:lnTo>
                    <a:pt x="195" y="0"/>
                  </a:lnTo>
                  <a:lnTo>
                    <a:pt x="180" y="2"/>
                  </a:lnTo>
                  <a:lnTo>
                    <a:pt x="167" y="6"/>
                  </a:lnTo>
                  <a:lnTo>
                    <a:pt x="154" y="10"/>
                  </a:lnTo>
                  <a:lnTo>
                    <a:pt x="141" y="17"/>
                  </a:lnTo>
                  <a:lnTo>
                    <a:pt x="131" y="25"/>
                  </a:lnTo>
                  <a:lnTo>
                    <a:pt x="121" y="35"/>
                  </a:lnTo>
                  <a:lnTo>
                    <a:pt x="111" y="47"/>
                  </a:lnTo>
                  <a:lnTo>
                    <a:pt x="110" y="47"/>
                  </a:lnTo>
                  <a:lnTo>
                    <a:pt x="110" y="7"/>
                  </a:lnTo>
                  <a:lnTo>
                    <a:pt x="0" y="7"/>
                  </a:lnTo>
                  <a:lnTo>
                    <a:pt x="0" y="3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userDrawn="1"/>
          </p:nvSpPr>
          <p:spPr bwMode="auto">
            <a:xfrm>
              <a:off x="5339" y="4176"/>
              <a:ext cx="82" cy="95"/>
            </a:xfrm>
            <a:custGeom>
              <a:avLst/>
              <a:gdLst/>
              <a:ahLst/>
              <a:cxnLst>
                <a:cxn ang="0">
                  <a:pos x="320" y="97"/>
                </a:cxn>
                <a:cxn ang="0">
                  <a:pos x="306" y="57"/>
                </a:cxn>
                <a:cxn ang="0">
                  <a:pos x="279" y="29"/>
                </a:cxn>
                <a:cxn ang="0">
                  <a:pos x="243" y="12"/>
                </a:cxn>
                <a:cxn ang="0">
                  <a:pos x="203" y="2"/>
                </a:cxn>
                <a:cxn ang="0">
                  <a:pos x="163" y="0"/>
                </a:cxn>
                <a:cxn ang="0">
                  <a:pos x="111" y="4"/>
                </a:cxn>
                <a:cxn ang="0">
                  <a:pos x="73" y="17"/>
                </a:cxn>
                <a:cxn ang="0">
                  <a:pos x="39" y="39"/>
                </a:cxn>
                <a:cxn ang="0">
                  <a:pos x="17" y="70"/>
                </a:cxn>
                <a:cxn ang="0">
                  <a:pos x="8" y="115"/>
                </a:cxn>
                <a:cxn ang="0">
                  <a:pos x="10" y="137"/>
                </a:cxn>
                <a:cxn ang="0">
                  <a:pos x="20" y="165"/>
                </a:cxn>
                <a:cxn ang="0">
                  <a:pos x="39" y="188"/>
                </a:cxn>
                <a:cxn ang="0">
                  <a:pos x="68" y="206"/>
                </a:cxn>
                <a:cxn ang="0">
                  <a:pos x="108" y="221"/>
                </a:cxn>
                <a:cxn ang="0">
                  <a:pos x="177" y="236"/>
                </a:cxn>
                <a:cxn ang="0">
                  <a:pos x="204" y="248"/>
                </a:cxn>
                <a:cxn ang="0">
                  <a:pos x="211" y="266"/>
                </a:cxn>
                <a:cxn ang="0">
                  <a:pos x="206" y="279"/>
                </a:cxn>
                <a:cxn ang="0">
                  <a:pos x="189" y="290"/>
                </a:cxn>
                <a:cxn ang="0">
                  <a:pos x="169" y="294"/>
                </a:cxn>
                <a:cxn ang="0">
                  <a:pos x="141" y="288"/>
                </a:cxn>
                <a:cxn ang="0">
                  <a:pos x="129" y="277"/>
                </a:cxn>
                <a:cxn ang="0">
                  <a:pos x="120" y="251"/>
                </a:cxn>
                <a:cxn ang="0">
                  <a:pos x="2" y="268"/>
                </a:cxn>
                <a:cxn ang="0">
                  <a:pos x="16" y="311"/>
                </a:cxn>
                <a:cxn ang="0">
                  <a:pos x="43" y="343"/>
                </a:cxn>
                <a:cxn ang="0">
                  <a:pos x="79" y="363"/>
                </a:cxn>
                <a:cxn ang="0">
                  <a:pos x="120" y="375"/>
                </a:cxn>
                <a:cxn ang="0">
                  <a:pos x="164" y="379"/>
                </a:cxn>
                <a:cxn ang="0">
                  <a:pos x="209" y="375"/>
                </a:cxn>
                <a:cxn ang="0">
                  <a:pos x="251" y="364"/>
                </a:cxn>
                <a:cxn ang="0">
                  <a:pos x="289" y="345"/>
                </a:cxn>
                <a:cxn ang="0">
                  <a:pos x="315" y="313"/>
                </a:cxn>
                <a:cxn ang="0">
                  <a:pos x="330" y="270"/>
                </a:cxn>
                <a:cxn ang="0">
                  <a:pos x="330" y="240"/>
                </a:cxn>
                <a:cxn ang="0">
                  <a:pos x="324" y="212"/>
                </a:cxn>
                <a:cxn ang="0">
                  <a:pos x="312" y="191"/>
                </a:cxn>
                <a:cxn ang="0">
                  <a:pos x="282" y="164"/>
                </a:cxn>
                <a:cxn ang="0">
                  <a:pos x="252" y="150"/>
                </a:cxn>
                <a:cxn ang="0">
                  <a:pos x="189" y="135"/>
                </a:cxn>
                <a:cxn ang="0">
                  <a:pos x="142" y="122"/>
                </a:cxn>
                <a:cxn ang="0">
                  <a:pos x="132" y="116"/>
                </a:cxn>
                <a:cxn ang="0">
                  <a:pos x="128" y="104"/>
                </a:cxn>
                <a:cxn ang="0">
                  <a:pos x="135" y="85"/>
                </a:cxn>
                <a:cxn ang="0">
                  <a:pos x="153" y="77"/>
                </a:cxn>
                <a:cxn ang="0">
                  <a:pos x="174" y="77"/>
                </a:cxn>
                <a:cxn ang="0">
                  <a:pos x="193" y="87"/>
                </a:cxn>
                <a:cxn ang="0">
                  <a:pos x="204" y="98"/>
                </a:cxn>
                <a:cxn ang="0">
                  <a:pos x="322" y="114"/>
                </a:cxn>
              </a:cxnLst>
              <a:rect l="0" t="0" r="r" b="b"/>
              <a:pathLst>
                <a:path w="330" h="379">
                  <a:moveTo>
                    <a:pt x="322" y="114"/>
                  </a:moveTo>
                  <a:lnTo>
                    <a:pt x="322" y="114"/>
                  </a:lnTo>
                  <a:lnTo>
                    <a:pt x="320" y="97"/>
                  </a:lnTo>
                  <a:lnTo>
                    <a:pt x="317" y="82"/>
                  </a:lnTo>
                  <a:lnTo>
                    <a:pt x="312" y="69"/>
                  </a:lnTo>
                  <a:lnTo>
                    <a:pt x="306" y="57"/>
                  </a:lnTo>
                  <a:lnTo>
                    <a:pt x="297" y="47"/>
                  </a:lnTo>
                  <a:lnTo>
                    <a:pt x="289" y="37"/>
                  </a:lnTo>
                  <a:lnTo>
                    <a:pt x="279" y="29"/>
                  </a:lnTo>
                  <a:lnTo>
                    <a:pt x="267" y="23"/>
                  </a:lnTo>
                  <a:lnTo>
                    <a:pt x="256" y="17"/>
                  </a:lnTo>
                  <a:lnTo>
                    <a:pt x="243" y="12"/>
                  </a:lnTo>
                  <a:lnTo>
                    <a:pt x="231" y="8"/>
                  </a:lnTo>
                  <a:lnTo>
                    <a:pt x="217" y="4"/>
                  </a:lnTo>
                  <a:lnTo>
                    <a:pt x="203" y="2"/>
                  </a:lnTo>
                  <a:lnTo>
                    <a:pt x="189" y="1"/>
                  </a:lnTo>
                  <a:lnTo>
                    <a:pt x="163" y="0"/>
                  </a:lnTo>
                  <a:lnTo>
                    <a:pt x="163" y="0"/>
                  </a:lnTo>
                  <a:lnTo>
                    <a:pt x="137" y="1"/>
                  </a:lnTo>
                  <a:lnTo>
                    <a:pt x="124" y="3"/>
                  </a:lnTo>
                  <a:lnTo>
                    <a:pt x="111" y="4"/>
                  </a:lnTo>
                  <a:lnTo>
                    <a:pt x="97" y="8"/>
                  </a:lnTo>
                  <a:lnTo>
                    <a:pt x="85" y="12"/>
                  </a:lnTo>
                  <a:lnTo>
                    <a:pt x="73" y="17"/>
                  </a:lnTo>
                  <a:lnTo>
                    <a:pt x="61" y="23"/>
                  </a:lnTo>
                  <a:lnTo>
                    <a:pt x="50" y="30"/>
                  </a:lnTo>
                  <a:lnTo>
                    <a:pt x="39" y="39"/>
                  </a:lnTo>
                  <a:lnTo>
                    <a:pt x="31" y="48"/>
                  </a:lnTo>
                  <a:lnTo>
                    <a:pt x="23" y="58"/>
                  </a:lnTo>
                  <a:lnTo>
                    <a:pt x="17" y="70"/>
                  </a:lnTo>
                  <a:lnTo>
                    <a:pt x="13" y="84"/>
                  </a:lnTo>
                  <a:lnTo>
                    <a:pt x="9" y="98"/>
                  </a:lnTo>
                  <a:lnTo>
                    <a:pt x="8" y="115"/>
                  </a:lnTo>
                  <a:lnTo>
                    <a:pt x="8" y="115"/>
                  </a:lnTo>
                  <a:lnTo>
                    <a:pt x="9" y="126"/>
                  </a:lnTo>
                  <a:lnTo>
                    <a:pt x="10" y="137"/>
                  </a:lnTo>
                  <a:lnTo>
                    <a:pt x="13" y="147"/>
                  </a:lnTo>
                  <a:lnTo>
                    <a:pt x="16" y="156"/>
                  </a:lnTo>
                  <a:lnTo>
                    <a:pt x="20" y="165"/>
                  </a:lnTo>
                  <a:lnTo>
                    <a:pt x="26" y="173"/>
                  </a:lnTo>
                  <a:lnTo>
                    <a:pt x="32" y="181"/>
                  </a:lnTo>
                  <a:lnTo>
                    <a:pt x="39" y="188"/>
                  </a:lnTo>
                  <a:lnTo>
                    <a:pt x="48" y="194"/>
                  </a:lnTo>
                  <a:lnTo>
                    <a:pt x="57" y="200"/>
                  </a:lnTo>
                  <a:lnTo>
                    <a:pt x="68" y="206"/>
                  </a:lnTo>
                  <a:lnTo>
                    <a:pt x="80" y="211"/>
                  </a:lnTo>
                  <a:lnTo>
                    <a:pt x="94" y="216"/>
                  </a:lnTo>
                  <a:lnTo>
                    <a:pt x="108" y="221"/>
                  </a:lnTo>
                  <a:lnTo>
                    <a:pt x="142" y="228"/>
                  </a:lnTo>
                  <a:lnTo>
                    <a:pt x="142" y="228"/>
                  </a:lnTo>
                  <a:lnTo>
                    <a:pt x="177" y="236"/>
                  </a:lnTo>
                  <a:lnTo>
                    <a:pt x="189" y="239"/>
                  </a:lnTo>
                  <a:lnTo>
                    <a:pt x="198" y="243"/>
                  </a:lnTo>
                  <a:lnTo>
                    <a:pt x="204" y="248"/>
                  </a:lnTo>
                  <a:lnTo>
                    <a:pt x="208" y="253"/>
                  </a:lnTo>
                  <a:lnTo>
                    <a:pt x="210" y="259"/>
                  </a:lnTo>
                  <a:lnTo>
                    <a:pt x="211" y="266"/>
                  </a:lnTo>
                  <a:lnTo>
                    <a:pt x="211" y="266"/>
                  </a:lnTo>
                  <a:lnTo>
                    <a:pt x="210" y="273"/>
                  </a:lnTo>
                  <a:lnTo>
                    <a:pt x="206" y="279"/>
                  </a:lnTo>
                  <a:lnTo>
                    <a:pt x="202" y="284"/>
                  </a:lnTo>
                  <a:lnTo>
                    <a:pt x="196" y="288"/>
                  </a:lnTo>
                  <a:lnTo>
                    <a:pt x="189" y="290"/>
                  </a:lnTo>
                  <a:lnTo>
                    <a:pt x="182" y="293"/>
                  </a:lnTo>
                  <a:lnTo>
                    <a:pt x="169" y="294"/>
                  </a:lnTo>
                  <a:lnTo>
                    <a:pt x="169" y="294"/>
                  </a:lnTo>
                  <a:lnTo>
                    <a:pt x="158" y="293"/>
                  </a:lnTo>
                  <a:lnTo>
                    <a:pt x="148" y="291"/>
                  </a:lnTo>
                  <a:lnTo>
                    <a:pt x="141" y="288"/>
                  </a:lnTo>
                  <a:lnTo>
                    <a:pt x="135" y="284"/>
                  </a:lnTo>
                  <a:lnTo>
                    <a:pt x="135" y="284"/>
                  </a:lnTo>
                  <a:lnTo>
                    <a:pt x="129" y="277"/>
                  </a:lnTo>
                  <a:lnTo>
                    <a:pt x="124" y="268"/>
                  </a:lnTo>
                  <a:lnTo>
                    <a:pt x="122" y="261"/>
                  </a:lnTo>
                  <a:lnTo>
                    <a:pt x="120" y="251"/>
                  </a:lnTo>
                  <a:lnTo>
                    <a:pt x="0" y="251"/>
                  </a:lnTo>
                  <a:lnTo>
                    <a:pt x="0" y="251"/>
                  </a:lnTo>
                  <a:lnTo>
                    <a:pt x="2" y="268"/>
                  </a:lnTo>
                  <a:lnTo>
                    <a:pt x="5" y="284"/>
                  </a:lnTo>
                  <a:lnTo>
                    <a:pt x="10" y="298"/>
                  </a:lnTo>
                  <a:lnTo>
                    <a:pt x="16" y="311"/>
                  </a:lnTo>
                  <a:lnTo>
                    <a:pt x="23" y="322"/>
                  </a:lnTo>
                  <a:lnTo>
                    <a:pt x="33" y="333"/>
                  </a:lnTo>
                  <a:lnTo>
                    <a:pt x="43" y="343"/>
                  </a:lnTo>
                  <a:lnTo>
                    <a:pt x="54" y="350"/>
                  </a:lnTo>
                  <a:lnTo>
                    <a:pt x="66" y="357"/>
                  </a:lnTo>
                  <a:lnTo>
                    <a:pt x="79" y="363"/>
                  </a:lnTo>
                  <a:lnTo>
                    <a:pt x="92" y="368"/>
                  </a:lnTo>
                  <a:lnTo>
                    <a:pt x="106" y="372"/>
                  </a:lnTo>
                  <a:lnTo>
                    <a:pt x="120" y="375"/>
                  </a:lnTo>
                  <a:lnTo>
                    <a:pt x="135" y="377"/>
                  </a:lnTo>
                  <a:lnTo>
                    <a:pt x="149" y="378"/>
                  </a:lnTo>
                  <a:lnTo>
                    <a:pt x="164" y="379"/>
                  </a:lnTo>
                  <a:lnTo>
                    <a:pt x="164" y="379"/>
                  </a:lnTo>
                  <a:lnTo>
                    <a:pt x="194" y="378"/>
                  </a:lnTo>
                  <a:lnTo>
                    <a:pt x="209" y="375"/>
                  </a:lnTo>
                  <a:lnTo>
                    <a:pt x="223" y="373"/>
                  </a:lnTo>
                  <a:lnTo>
                    <a:pt x="238" y="369"/>
                  </a:lnTo>
                  <a:lnTo>
                    <a:pt x="251" y="364"/>
                  </a:lnTo>
                  <a:lnTo>
                    <a:pt x="265" y="360"/>
                  </a:lnTo>
                  <a:lnTo>
                    <a:pt x="277" y="352"/>
                  </a:lnTo>
                  <a:lnTo>
                    <a:pt x="289" y="345"/>
                  </a:lnTo>
                  <a:lnTo>
                    <a:pt x="299" y="335"/>
                  </a:lnTo>
                  <a:lnTo>
                    <a:pt x="308" y="325"/>
                  </a:lnTo>
                  <a:lnTo>
                    <a:pt x="315" y="313"/>
                  </a:lnTo>
                  <a:lnTo>
                    <a:pt x="322" y="300"/>
                  </a:lnTo>
                  <a:lnTo>
                    <a:pt x="326" y="285"/>
                  </a:lnTo>
                  <a:lnTo>
                    <a:pt x="330" y="270"/>
                  </a:lnTo>
                  <a:lnTo>
                    <a:pt x="330" y="251"/>
                  </a:lnTo>
                  <a:lnTo>
                    <a:pt x="330" y="251"/>
                  </a:lnTo>
                  <a:lnTo>
                    <a:pt x="330" y="240"/>
                  </a:lnTo>
                  <a:lnTo>
                    <a:pt x="329" y="231"/>
                  </a:lnTo>
                  <a:lnTo>
                    <a:pt x="326" y="222"/>
                  </a:lnTo>
                  <a:lnTo>
                    <a:pt x="324" y="212"/>
                  </a:lnTo>
                  <a:lnTo>
                    <a:pt x="320" y="205"/>
                  </a:lnTo>
                  <a:lnTo>
                    <a:pt x="317" y="198"/>
                  </a:lnTo>
                  <a:lnTo>
                    <a:pt x="312" y="191"/>
                  </a:lnTo>
                  <a:lnTo>
                    <a:pt x="307" y="184"/>
                  </a:lnTo>
                  <a:lnTo>
                    <a:pt x="295" y="173"/>
                  </a:lnTo>
                  <a:lnTo>
                    <a:pt x="282" y="164"/>
                  </a:lnTo>
                  <a:lnTo>
                    <a:pt x="268" y="156"/>
                  </a:lnTo>
                  <a:lnTo>
                    <a:pt x="252" y="150"/>
                  </a:lnTo>
                  <a:lnTo>
                    <a:pt x="252" y="150"/>
                  </a:lnTo>
                  <a:lnTo>
                    <a:pt x="237" y="146"/>
                  </a:lnTo>
                  <a:lnTo>
                    <a:pt x="221" y="142"/>
                  </a:lnTo>
                  <a:lnTo>
                    <a:pt x="189" y="135"/>
                  </a:lnTo>
                  <a:lnTo>
                    <a:pt x="163" y="130"/>
                  </a:lnTo>
                  <a:lnTo>
                    <a:pt x="152" y="126"/>
                  </a:lnTo>
                  <a:lnTo>
                    <a:pt x="142" y="122"/>
                  </a:lnTo>
                  <a:lnTo>
                    <a:pt x="142" y="122"/>
                  </a:lnTo>
                  <a:lnTo>
                    <a:pt x="137" y="120"/>
                  </a:lnTo>
                  <a:lnTo>
                    <a:pt x="132" y="116"/>
                  </a:lnTo>
                  <a:lnTo>
                    <a:pt x="129" y="111"/>
                  </a:lnTo>
                  <a:lnTo>
                    <a:pt x="128" y="104"/>
                  </a:lnTo>
                  <a:lnTo>
                    <a:pt x="128" y="104"/>
                  </a:lnTo>
                  <a:lnTo>
                    <a:pt x="129" y="96"/>
                  </a:lnTo>
                  <a:lnTo>
                    <a:pt x="131" y="90"/>
                  </a:lnTo>
                  <a:lnTo>
                    <a:pt x="135" y="85"/>
                  </a:lnTo>
                  <a:lnTo>
                    <a:pt x="140" y="81"/>
                  </a:lnTo>
                  <a:lnTo>
                    <a:pt x="146" y="79"/>
                  </a:lnTo>
                  <a:lnTo>
                    <a:pt x="153" y="77"/>
                  </a:lnTo>
                  <a:lnTo>
                    <a:pt x="166" y="76"/>
                  </a:lnTo>
                  <a:lnTo>
                    <a:pt x="166" y="76"/>
                  </a:lnTo>
                  <a:lnTo>
                    <a:pt x="174" y="77"/>
                  </a:lnTo>
                  <a:lnTo>
                    <a:pt x="181" y="79"/>
                  </a:lnTo>
                  <a:lnTo>
                    <a:pt x="187" y="82"/>
                  </a:lnTo>
                  <a:lnTo>
                    <a:pt x="193" y="87"/>
                  </a:lnTo>
                  <a:lnTo>
                    <a:pt x="193" y="87"/>
                  </a:lnTo>
                  <a:lnTo>
                    <a:pt x="199" y="92"/>
                  </a:lnTo>
                  <a:lnTo>
                    <a:pt x="204" y="98"/>
                  </a:lnTo>
                  <a:lnTo>
                    <a:pt x="206" y="105"/>
                  </a:lnTo>
                  <a:lnTo>
                    <a:pt x="208" y="114"/>
                  </a:lnTo>
                  <a:lnTo>
                    <a:pt x="322" y="1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userDrawn="1"/>
          </p:nvSpPr>
          <p:spPr bwMode="auto">
            <a:xfrm>
              <a:off x="5649" y="4162"/>
              <a:ext cx="78" cy="106"/>
            </a:xfrm>
            <a:custGeom>
              <a:avLst/>
              <a:gdLst/>
              <a:ahLst/>
              <a:cxnLst>
                <a:cxn ang="0">
                  <a:pos x="0" y="422"/>
                </a:cxn>
                <a:cxn ang="0">
                  <a:pos x="116" y="422"/>
                </a:cxn>
                <a:cxn ang="0">
                  <a:pos x="116" y="276"/>
                </a:cxn>
                <a:cxn ang="0">
                  <a:pos x="116" y="276"/>
                </a:cxn>
                <a:cxn ang="0">
                  <a:pos x="116" y="257"/>
                </a:cxn>
                <a:cxn ang="0">
                  <a:pos x="119" y="240"/>
                </a:cxn>
                <a:cxn ang="0">
                  <a:pos x="123" y="228"/>
                </a:cxn>
                <a:cxn ang="0">
                  <a:pos x="126" y="223"/>
                </a:cxn>
                <a:cxn ang="0">
                  <a:pos x="128" y="219"/>
                </a:cxn>
                <a:cxn ang="0">
                  <a:pos x="128" y="219"/>
                </a:cxn>
                <a:cxn ang="0">
                  <a:pos x="133" y="212"/>
                </a:cxn>
                <a:cxn ang="0">
                  <a:pos x="140" y="208"/>
                </a:cxn>
                <a:cxn ang="0">
                  <a:pos x="148" y="204"/>
                </a:cxn>
                <a:cxn ang="0">
                  <a:pos x="155" y="203"/>
                </a:cxn>
                <a:cxn ang="0">
                  <a:pos x="155" y="203"/>
                </a:cxn>
                <a:cxn ang="0">
                  <a:pos x="165" y="203"/>
                </a:cxn>
                <a:cxn ang="0">
                  <a:pos x="172" y="205"/>
                </a:cxn>
                <a:cxn ang="0">
                  <a:pos x="178" y="209"/>
                </a:cxn>
                <a:cxn ang="0">
                  <a:pos x="184" y="215"/>
                </a:cxn>
                <a:cxn ang="0">
                  <a:pos x="184" y="215"/>
                </a:cxn>
                <a:cxn ang="0">
                  <a:pos x="189" y="221"/>
                </a:cxn>
                <a:cxn ang="0">
                  <a:pos x="191" y="231"/>
                </a:cxn>
                <a:cxn ang="0">
                  <a:pos x="194" y="242"/>
                </a:cxn>
                <a:cxn ang="0">
                  <a:pos x="194" y="255"/>
                </a:cxn>
                <a:cxn ang="0">
                  <a:pos x="194" y="422"/>
                </a:cxn>
                <a:cxn ang="0">
                  <a:pos x="310" y="422"/>
                </a:cxn>
                <a:cxn ang="0">
                  <a:pos x="310" y="229"/>
                </a:cxn>
                <a:cxn ang="0">
                  <a:pos x="310" y="229"/>
                </a:cxn>
                <a:cxn ang="0">
                  <a:pos x="310" y="215"/>
                </a:cxn>
                <a:cxn ang="0">
                  <a:pos x="309" y="202"/>
                </a:cxn>
                <a:cxn ang="0">
                  <a:pos x="306" y="188"/>
                </a:cxn>
                <a:cxn ang="0">
                  <a:pos x="304" y="177"/>
                </a:cxn>
                <a:cxn ang="0">
                  <a:pos x="299" y="166"/>
                </a:cxn>
                <a:cxn ang="0">
                  <a:pos x="295" y="157"/>
                </a:cxn>
                <a:cxn ang="0">
                  <a:pos x="289" y="148"/>
                </a:cxn>
                <a:cxn ang="0">
                  <a:pos x="283" y="141"/>
                </a:cxn>
                <a:cxn ang="0">
                  <a:pos x="283" y="141"/>
                </a:cxn>
                <a:cxn ang="0">
                  <a:pos x="276" y="133"/>
                </a:cxn>
                <a:cxn ang="0">
                  <a:pos x="269" y="129"/>
                </a:cxn>
                <a:cxn ang="0">
                  <a:pos x="260" y="124"/>
                </a:cxn>
                <a:cxn ang="0">
                  <a:pos x="251" y="119"/>
                </a:cxn>
                <a:cxn ang="0">
                  <a:pos x="241" y="116"/>
                </a:cxn>
                <a:cxn ang="0">
                  <a:pos x="231" y="114"/>
                </a:cxn>
                <a:cxn ang="0">
                  <a:pos x="220" y="113"/>
                </a:cxn>
                <a:cxn ang="0">
                  <a:pos x="209" y="112"/>
                </a:cxn>
                <a:cxn ang="0">
                  <a:pos x="209" y="112"/>
                </a:cxn>
                <a:cxn ang="0">
                  <a:pos x="195" y="113"/>
                </a:cxn>
                <a:cxn ang="0">
                  <a:pos x="182" y="114"/>
                </a:cxn>
                <a:cxn ang="0">
                  <a:pos x="168" y="116"/>
                </a:cxn>
                <a:cxn ang="0">
                  <a:pos x="154" y="122"/>
                </a:cxn>
                <a:cxn ang="0">
                  <a:pos x="154" y="122"/>
                </a:cxn>
                <a:cxn ang="0">
                  <a:pos x="144" y="129"/>
                </a:cxn>
                <a:cxn ang="0">
                  <a:pos x="135" y="135"/>
                </a:cxn>
                <a:cxn ang="0">
                  <a:pos x="126" y="143"/>
                </a:cxn>
                <a:cxn ang="0">
                  <a:pos x="116" y="153"/>
                </a:cxn>
                <a:cxn ang="0">
                  <a:pos x="116" y="0"/>
                </a:cxn>
                <a:cxn ang="0">
                  <a:pos x="0" y="0"/>
                </a:cxn>
                <a:cxn ang="0">
                  <a:pos x="0" y="422"/>
                </a:cxn>
              </a:cxnLst>
              <a:rect l="0" t="0" r="r" b="b"/>
              <a:pathLst>
                <a:path w="310" h="422">
                  <a:moveTo>
                    <a:pt x="0" y="422"/>
                  </a:moveTo>
                  <a:lnTo>
                    <a:pt x="116" y="422"/>
                  </a:lnTo>
                  <a:lnTo>
                    <a:pt x="116" y="276"/>
                  </a:lnTo>
                  <a:lnTo>
                    <a:pt x="116" y="276"/>
                  </a:lnTo>
                  <a:lnTo>
                    <a:pt x="116" y="257"/>
                  </a:lnTo>
                  <a:lnTo>
                    <a:pt x="119" y="240"/>
                  </a:lnTo>
                  <a:lnTo>
                    <a:pt x="123" y="228"/>
                  </a:lnTo>
                  <a:lnTo>
                    <a:pt x="126" y="223"/>
                  </a:lnTo>
                  <a:lnTo>
                    <a:pt x="128" y="219"/>
                  </a:lnTo>
                  <a:lnTo>
                    <a:pt x="128" y="219"/>
                  </a:lnTo>
                  <a:lnTo>
                    <a:pt x="133" y="212"/>
                  </a:lnTo>
                  <a:lnTo>
                    <a:pt x="140" y="208"/>
                  </a:lnTo>
                  <a:lnTo>
                    <a:pt x="148" y="204"/>
                  </a:lnTo>
                  <a:lnTo>
                    <a:pt x="155" y="203"/>
                  </a:lnTo>
                  <a:lnTo>
                    <a:pt x="155" y="203"/>
                  </a:lnTo>
                  <a:lnTo>
                    <a:pt x="165" y="203"/>
                  </a:lnTo>
                  <a:lnTo>
                    <a:pt x="172" y="205"/>
                  </a:lnTo>
                  <a:lnTo>
                    <a:pt x="178" y="209"/>
                  </a:lnTo>
                  <a:lnTo>
                    <a:pt x="184" y="215"/>
                  </a:lnTo>
                  <a:lnTo>
                    <a:pt x="184" y="215"/>
                  </a:lnTo>
                  <a:lnTo>
                    <a:pt x="189" y="221"/>
                  </a:lnTo>
                  <a:lnTo>
                    <a:pt x="191" y="231"/>
                  </a:lnTo>
                  <a:lnTo>
                    <a:pt x="194" y="242"/>
                  </a:lnTo>
                  <a:lnTo>
                    <a:pt x="194" y="255"/>
                  </a:lnTo>
                  <a:lnTo>
                    <a:pt x="194" y="422"/>
                  </a:lnTo>
                  <a:lnTo>
                    <a:pt x="310" y="422"/>
                  </a:lnTo>
                  <a:lnTo>
                    <a:pt x="310" y="229"/>
                  </a:lnTo>
                  <a:lnTo>
                    <a:pt x="310" y="229"/>
                  </a:lnTo>
                  <a:lnTo>
                    <a:pt x="310" y="215"/>
                  </a:lnTo>
                  <a:lnTo>
                    <a:pt x="309" y="202"/>
                  </a:lnTo>
                  <a:lnTo>
                    <a:pt x="306" y="188"/>
                  </a:lnTo>
                  <a:lnTo>
                    <a:pt x="304" y="177"/>
                  </a:lnTo>
                  <a:lnTo>
                    <a:pt x="299" y="166"/>
                  </a:lnTo>
                  <a:lnTo>
                    <a:pt x="295" y="157"/>
                  </a:lnTo>
                  <a:lnTo>
                    <a:pt x="289" y="148"/>
                  </a:lnTo>
                  <a:lnTo>
                    <a:pt x="283" y="141"/>
                  </a:lnTo>
                  <a:lnTo>
                    <a:pt x="283" y="141"/>
                  </a:lnTo>
                  <a:lnTo>
                    <a:pt x="276" y="133"/>
                  </a:lnTo>
                  <a:lnTo>
                    <a:pt x="269" y="129"/>
                  </a:lnTo>
                  <a:lnTo>
                    <a:pt x="260" y="124"/>
                  </a:lnTo>
                  <a:lnTo>
                    <a:pt x="251" y="119"/>
                  </a:lnTo>
                  <a:lnTo>
                    <a:pt x="241" y="116"/>
                  </a:lnTo>
                  <a:lnTo>
                    <a:pt x="231" y="114"/>
                  </a:lnTo>
                  <a:lnTo>
                    <a:pt x="220" y="113"/>
                  </a:lnTo>
                  <a:lnTo>
                    <a:pt x="209" y="112"/>
                  </a:lnTo>
                  <a:lnTo>
                    <a:pt x="209" y="112"/>
                  </a:lnTo>
                  <a:lnTo>
                    <a:pt x="195" y="113"/>
                  </a:lnTo>
                  <a:lnTo>
                    <a:pt x="182" y="114"/>
                  </a:lnTo>
                  <a:lnTo>
                    <a:pt x="168" y="116"/>
                  </a:lnTo>
                  <a:lnTo>
                    <a:pt x="154" y="122"/>
                  </a:lnTo>
                  <a:lnTo>
                    <a:pt x="154" y="122"/>
                  </a:lnTo>
                  <a:lnTo>
                    <a:pt x="144" y="129"/>
                  </a:lnTo>
                  <a:lnTo>
                    <a:pt x="135" y="135"/>
                  </a:lnTo>
                  <a:lnTo>
                    <a:pt x="126" y="143"/>
                  </a:lnTo>
                  <a:lnTo>
                    <a:pt x="116" y="153"/>
                  </a:lnTo>
                  <a:lnTo>
                    <a:pt x="116" y="0"/>
                  </a:lnTo>
                  <a:lnTo>
                    <a:pt x="0" y="0"/>
                  </a:lnTo>
                  <a:lnTo>
                    <a:pt x="0" y="4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userDrawn="1"/>
          </p:nvSpPr>
          <p:spPr bwMode="auto">
            <a:xfrm>
              <a:off x="5599" y="4169"/>
              <a:ext cx="41" cy="100"/>
            </a:xfrm>
            <a:custGeom>
              <a:avLst/>
              <a:gdLst/>
              <a:ahLst/>
              <a:cxnLst>
                <a:cxn ang="0">
                  <a:pos x="0" y="0"/>
                </a:cxn>
                <a:cxn ang="0">
                  <a:pos x="0" y="93"/>
                </a:cxn>
                <a:cxn ang="0">
                  <a:pos x="0" y="178"/>
                </a:cxn>
                <a:cxn ang="0">
                  <a:pos x="0" y="284"/>
                </a:cxn>
                <a:cxn ang="0">
                  <a:pos x="0" y="284"/>
                </a:cxn>
                <a:cxn ang="0">
                  <a:pos x="0" y="307"/>
                </a:cxn>
                <a:cxn ang="0">
                  <a:pos x="2" y="328"/>
                </a:cxn>
                <a:cxn ang="0">
                  <a:pos x="6" y="345"/>
                </a:cxn>
                <a:cxn ang="0">
                  <a:pos x="11" y="359"/>
                </a:cxn>
                <a:cxn ang="0">
                  <a:pos x="11" y="359"/>
                </a:cxn>
                <a:cxn ang="0">
                  <a:pos x="17" y="370"/>
                </a:cxn>
                <a:cxn ang="0">
                  <a:pos x="23" y="379"/>
                </a:cxn>
                <a:cxn ang="0">
                  <a:pos x="31" y="385"/>
                </a:cxn>
                <a:cxn ang="0">
                  <a:pos x="40" y="391"/>
                </a:cxn>
                <a:cxn ang="0">
                  <a:pos x="40" y="391"/>
                </a:cxn>
                <a:cxn ang="0">
                  <a:pos x="51" y="396"/>
                </a:cxn>
                <a:cxn ang="0">
                  <a:pos x="64" y="399"/>
                </a:cxn>
                <a:cxn ang="0">
                  <a:pos x="80" y="402"/>
                </a:cxn>
                <a:cxn ang="0">
                  <a:pos x="99" y="402"/>
                </a:cxn>
                <a:cxn ang="0">
                  <a:pos x="99" y="402"/>
                </a:cxn>
                <a:cxn ang="0">
                  <a:pos x="113" y="402"/>
                </a:cxn>
                <a:cxn ang="0">
                  <a:pos x="128" y="399"/>
                </a:cxn>
                <a:cxn ang="0">
                  <a:pos x="145" y="397"/>
                </a:cxn>
                <a:cxn ang="0">
                  <a:pos x="161" y="392"/>
                </a:cxn>
                <a:cxn ang="0">
                  <a:pos x="161" y="317"/>
                </a:cxn>
                <a:cxn ang="0">
                  <a:pos x="161" y="317"/>
                </a:cxn>
                <a:cxn ang="0">
                  <a:pos x="156" y="318"/>
                </a:cxn>
                <a:cxn ang="0">
                  <a:pos x="148" y="319"/>
                </a:cxn>
                <a:cxn ang="0">
                  <a:pos x="131" y="320"/>
                </a:cxn>
                <a:cxn ang="0">
                  <a:pos x="131" y="320"/>
                </a:cxn>
                <a:cxn ang="0">
                  <a:pos x="125" y="319"/>
                </a:cxn>
                <a:cxn ang="0">
                  <a:pos x="120" y="315"/>
                </a:cxn>
                <a:cxn ang="0">
                  <a:pos x="117" y="313"/>
                </a:cxn>
                <a:cxn ang="0">
                  <a:pos x="115" y="311"/>
                </a:cxn>
                <a:cxn ang="0">
                  <a:pos x="115" y="311"/>
                </a:cxn>
                <a:cxn ang="0">
                  <a:pos x="114" y="307"/>
                </a:cxn>
                <a:cxn ang="0">
                  <a:pos x="113" y="301"/>
                </a:cxn>
                <a:cxn ang="0">
                  <a:pos x="111" y="285"/>
                </a:cxn>
                <a:cxn ang="0">
                  <a:pos x="111" y="178"/>
                </a:cxn>
                <a:cxn ang="0">
                  <a:pos x="161" y="178"/>
                </a:cxn>
                <a:cxn ang="0">
                  <a:pos x="161" y="93"/>
                </a:cxn>
                <a:cxn ang="0">
                  <a:pos x="111" y="93"/>
                </a:cxn>
                <a:cxn ang="0">
                  <a:pos x="111" y="0"/>
                </a:cxn>
                <a:cxn ang="0">
                  <a:pos x="0" y="0"/>
                </a:cxn>
              </a:cxnLst>
              <a:rect l="0" t="0" r="r" b="b"/>
              <a:pathLst>
                <a:path w="161" h="402">
                  <a:moveTo>
                    <a:pt x="0" y="0"/>
                  </a:moveTo>
                  <a:lnTo>
                    <a:pt x="0" y="93"/>
                  </a:lnTo>
                  <a:lnTo>
                    <a:pt x="0" y="178"/>
                  </a:lnTo>
                  <a:lnTo>
                    <a:pt x="0" y="284"/>
                  </a:lnTo>
                  <a:lnTo>
                    <a:pt x="0" y="284"/>
                  </a:lnTo>
                  <a:lnTo>
                    <a:pt x="0" y="307"/>
                  </a:lnTo>
                  <a:lnTo>
                    <a:pt x="2" y="328"/>
                  </a:lnTo>
                  <a:lnTo>
                    <a:pt x="6" y="345"/>
                  </a:lnTo>
                  <a:lnTo>
                    <a:pt x="11" y="359"/>
                  </a:lnTo>
                  <a:lnTo>
                    <a:pt x="11" y="359"/>
                  </a:lnTo>
                  <a:lnTo>
                    <a:pt x="17" y="370"/>
                  </a:lnTo>
                  <a:lnTo>
                    <a:pt x="23" y="379"/>
                  </a:lnTo>
                  <a:lnTo>
                    <a:pt x="31" y="385"/>
                  </a:lnTo>
                  <a:lnTo>
                    <a:pt x="40" y="391"/>
                  </a:lnTo>
                  <a:lnTo>
                    <a:pt x="40" y="391"/>
                  </a:lnTo>
                  <a:lnTo>
                    <a:pt x="51" y="396"/>
                  </a:lnTo>
                  <a:lnTo>
                    <a:pt x="64" y="399"/>
                  </a:lnTo>
                  <a:lnTo>
                    <a:pt x="80" y="402"/>
                  </a:lnTo>
                  <a:lnTo>
                    <a:pt x="99" y="402"/>
                  </a:lnTo>
                  <a:lnTo>
                    <a:pt x="99" y="402"/>
                  </a:lnTo>
                  <a:lnTo>
                    <a:pt x="113" y="402"/>
                  </a:lnTo>
                  <a:lnTo>
                    <a:pt x="128" y="399"/>
                  </a:lnTo>
                  <a:lnTo>
                    <a:pt x="145" y="397"/>
                  </a:lnTo>
                  <a:lnTo>
                    <a:pt x="161" y="392"/>
                  </a:lnTo>
                  <a:lnTo>
                    <a:pt x="161" y="317"/>
                  </a:lnTo>
                  <a:lnTo>
                    <a:pt x="161" y="317"/>
                  </a:lnTo>
                  <a:lnTo>
                    <a:pt x="156" y="318"/>
                  </a:lnTo>
                  <a:lnTo>
                    <a:pt x="148" y="319"/>
                  </a:lnTo>
                  <a:lnTo>
                    <a:pt x="131" y="320"/>
                  </a:lnTo>
                  <a:lnTo>
                    <a:pt x="131" y="320"/>
                  </a:lnTo>
                  <a:lnTo>
                    <a:pt x="125" y="319"/>
                  </a:lnTo>
                  <a:lnTo>
                    <a:pt x="120" y="315"/>
                  </a:lnTo>
                  <a:lnTo>
                    <a:pt x="117" y="313"/>
                  </a:lnTo>
                  <a:lnTo>
                    <a:pt x="115" y="311"/>
                  </a:lnTo>
                  <a:lnTo>
                    <a:pt x="115" y="311"/>
                  </a:lnTo>
                  <a:lnTo>
                    <a:pt x="114" y="307"/>
                  </a:lnTo>
                  <a:lnTo>
                    <a:pt x="113" y="301"/>
                  </a:lnTo>
                  <a:lnTo>
                    <a:pt x="111" y="285"/>
                  </a:lnTo>
                  <a:lnTo>
                    <a:pt x="111" y="178"/>
                  </a:lnTo>
                  <a:lnTo>
                    <a:pt x="161" y="178"/>
                  </a:lnTo>
                  <a:lnTo>
                    <a:pt x="161" y="93"/>
                  </a:lnTo>
                  <a:lnTo>
                    <a:pt x="111" y="93"/>
                  </a:lnTo>
                  <a:lnTo>
                    <a:pt x="111"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Rectangle 11"/>
            <p:cNvSpPr>
              <a:spLocks noChangeArrowheads="1"/>
            </p:cNvSpPr>
            <p:nvPr userDrawn="1"/>
          </p:nvSpPr>
          <p:spPr bwMode="auto">
            <a:xfrm>
              <a:off x="5562" y="4169"/>
              <a:ext cx="28" cy="15"/>
            </a:xfrm>
            <a:prstGeom prst="rect">
              <a:avLst/>
            </a:prstGeom>
            <a:solidFill>
              <a:srgbClr val="7AC14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9.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 name="Picture 2" descr="Q:\Design Catalog\Corporate Templates\Covers\abstract1.jpg"/>
          <p:cNvPicPr>
            <a:picLocks noChangeAspect="1" noChangeArrowheads="1"/>
          </p:cNvPicPr>
          <p:nvPr/>
        </p:nvPicPr>
        <p:blipFill>
          <a:blip r:embed="rId13" cstate="print"/>
          <a:stretch>
            <a:fillRect/>
          </a:stretch>
        </p:blipFill>
        <p:spPr bwMode="auto">
          <a:xfrm>
            <a:off x="-163772" y="0"/>
            <a:ext cx="9307772" cy="1413164"/>
          </a:xfrm>
          <a:prstGeom prst="rect">
            <a:avLst/>
          </a:prstGeom>
          <a:noFill/>
          <a:ln w="9525">
            <a:noFill/>
            <a:miter lim="800000"/>
            <a:headEnd/>
            <a:tailEnd/>
          </a:ln>
        </p:spPr>
      </p:pic>
      <p:pic>
        <p:nvPicPr>
          <p:cNvPr id="26" name="Picture 2" descr="Q:\Design Catalog\Corporate Templates\Covers\abstract1.jpg"/>
          <p:cNvPicPr>
            <a:picLocks noChangeAspect="1" noChangeArrowheads="1"/>
          </p:cNvPicPr>
          <p:nvPr/>
        </p:nvPicPr>
        <p:blipFill>
          <a:blip r:embed="rId13" cstate="print"/>
          <a:stretch>
            <a:fillRect/>
          </a:stretch>
        </p:blipFill>
        <p:spPr bwMode="auto">
          <a:xfrm>
            <a:off x="-191070" y="6387152"/>
            <a:ext cx="9335069" cy="470848"/>
          </a:xfrm>
          <a:prstGeom prst="rect">
            <a:avLst/>
          </a:prstGeom>
          <a:noFill/>
          <a:ln w="9525">
            <a:noFill/>
            <a:miter lim="800000"/>
            <a:headEnd/>
            <a:tailEnd/>
          </a:ln>
        </p:spPr>
      </p:pic>
      <p:sp>
        <p:nvSpPr>
          <p:cNvPr id="34" name="Rectangle 33"/>
          <p:cNvSpPr/>
          <p:nvPr/>
        </p:nvSpPr>
        <p:spPr>
          <a:xfrm>
            <a:off x="0" y="6389688"/>
            <a:ext cx="9144000" cy="4683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0" y="6389688"/>
            <a:ext cx="9144000" cy="468312"/>
          </a:xfrm>
          <a:prstGeom prst="rect">
            <a:avLst/>
          </a:prstGeom>
          <a:solidFill>
            <a:srgbClr val="0081C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8334375" y="6457950"/>
            <a:ext cx="809625" cy="40005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a:xfrm>
            <a:off x="8343900" y="6391275"/>
            <a:ext cx="800100" cy="466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0" name="Straight Connector 39"/>
          <p:cNvCxnSpPr/>
          <p:nvPr/>
        </p:nvCxnSpPr>
        <p:spPr>
          <a:xfrm>
            <a:off x="0" y="638651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
          </p:nvPr>
        </p:nvSpPr>
        <p:spPr>
          <a:xfrm>
            <a:off x="7361238" y="6411913"/>
            <a:ext cx="954087" cy="209550"/>
          </a:xfrm>
          <a:prstGeom prst="rect">
            <a:avLst/>
          </a:prstGeom>
        </p:spPr>
        <p:txBody>
          <a:bodyPr vert="horz" lIns="91440" tIns="45720" rIns="91440" bIns="45720" rtlCol="0" anchor="ctr"/>
          <a:lstStyle>
            <a:lvl1pPr algn="r" fontAlgn="auto">
              <a:spcBef>
                <a:spcPts val="0"/>
              </a:spcBef>
              <a:spcAft>
                <a:spcPts val="0"/>
              </a:spcAft>
              <a:defRPr sz="1200" smtClean="0">
                <a:solidFill>
                  <a:srgbClr val="5F5F5F"/>
                </a:solidFill>
                <a:latin typeface="+mn-lt"/>
              </a:defRPr>
            </a:lvl1pPr>
          </a:lstStyle>
          <a:p>
            <a:pPr>
              <a:defRPr/>
            </a:pPr>
            <a:fld id="{EDBB359E-B8C1-4FC8-A3C5-A01F936ACC5E}" type="datetime1">
              <a:rPr lang="en-US" smtClean="0"/>
              <a:pPr>
                <a:defRPr/>
              </a:pPr>
              <a:t>5/7/2013</a:t>
            </a:fld>
            <a:endParaRPr lang="en-US" dirty="0"/>
          </a:p>
        </p:txBody>
      </p:sp>
      <p:sp>
        <p:nvSpPr>
          <p:cNvPr id="6" name="Slide Number Placeholder 5"/>
          <p:cNvSpPr>
            <a:spLocks noGrp="1"/>
          </p:cNvSpPr>
          <p:nvPr>
            <p:ph type="sldNum" sz="quarter" idx="4"/>
          </p:nvPr>
        </p:nvSpPr>
        <p:spPr>
          <a:xfrm>
            <a:off x="6594475" y="6411913"/>
            <a:ext cx="744538" cy="211137"/>
          </a:xfrm>
          <a:prstGeom prst="rect">
            <a:avLst/>
          </a:prstGeom>
        </p:spPr>
        <p:txBody>
          <a:bodyPr vert="horz" lIns="91440" tIns="45720" rIns="91440" bIns="45720" rtlCol="0" anchor="ctr"/>
          <a:lstStyle>
            <a:lvl1pPr algn="r" fontAlgn="auto">
              <a:spcBef>
                <a:spcPts val="0"/>
              </a:spcBef>
              <a:spcAft>
                <a:spcPts val="0"/>
              </a:spcAft>
              <a:defRPr sz="1200" smtClean="0">
                <a:solidFill>
                  <a:srgbClr val="5F5F5F"/>
                </a:solidFill>
                <a:latin typeface="+mn-lt"/>
              </a:defRPr>
            </a:lvl1pPr>
          </a:lstStyle>
          <a:p>
            <a:pPr>
              <a:defRPr/>
            </a:pPr>
            <a:fld id="{CBCB6212-D479-4923-8A68-B52B0C96F352}" type="slidenum">
              <a:rPr lang="en-US" smtClean="0"/>
              <a:pPr>
                <a:defRPr/>
              </a:pPr>
              <a:t>‹#›</a:t>
            </a:fld>
            <a:endParaRPr lang="en-US" dirty="0"/>
          </a:p>
        </p:txBody>
      </p:sp>
      <p:cxnSp>
        <p:nvCxnSpPr>
          <p:cNvPr id="23" name="Straight Connector 22"/>
          <p:cNvCxnSpPr/>
          <p:nvPr/>
        </p:nvCxnSpPr>
        <p:spPr>
          <a:xfrm>
            <a:off x="4943475" y="6634163"/>
            <a:ext cx="34686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4696619" y="6623844"/>
            <a:ext cx="468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0" y="0"/>
            <a:ext cx="9144000" cy="13985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1400175"/>
          </a:xfrm>
          <a:prstGeom prst="rect">
            <a:avLst/>
          </a:prstGeom>
          <a:solidFill>
            <a:srgbClr val="0081C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2" name="Straight Connector 31"/>
          <p:cNvCxnSpPr/>
          <p:nvPr/>
        </p:nvCxnSpPr>
        <p:spPr>
          <a:xfrm>
            <a:off x="0" y="1401763"/>
            <a:ext cx="9144000" cy="1587"/>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7224389" y="6510550"/>
            <a:ext cx="2515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Pie 30"/>
          <p:cNvSpPr/>
          <p:nvPr/>
        </p:nvSpPr>
        <p:spPr>
          <a:xfrm rot="5400000">
            <a:off x="7820167" y="-1940366"/>
            <a:ext cx="3486602" cy="3486602"/>
          </a:xfrm>
          <a:prstGeom prst="pie">
            <a:avLst>
              <a:gd name="adj1" fmla="val 0"/>
              <a:gd name="adj2" fmla="val 539999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3" name="Pie 32"/>
          <p:cNvSpPr/>
          <p:nvPr/>
        </p:nvSpPr>
        <p:spPr>
          <a:xfrm rot="5400000">
            <a:off x="8194635" y="-2166789"/>
            <a:ext cx="3486602" cy="3486602"/>
          </a:xfrm>
          <a:prstGeom prst="pie">
            <a:avLst>
              <a:gd name="adj1" fmla="val 0"/>
              <a:gd name="adj2" fmla="val 539999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039" name="Text Placeholder 2"/>
          <p:cNvSpPr>
            <a:spLocks noGrp="1"/>
          </p:cNvSpPr>
          <p:nvPr>
            <p:ph type="body" idx="1"/>
          </p:nvPr>
        </p:nvSpPr>
        <p:spPr bwMode="auto">
          <a:xfrm>
            <a:off x="244475" y="1470025"/>
            <a:ext cx="8763000" cy="483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8" name="Title Placeholder 1"/>
          <p:cNvSpPr>
            <a:spLocks noGrp="1"/>
          </p:cNvSpPr>
          <p:nvPr>
            <p:ph type="title"/>
          </p:nvPr>
        </p:nvSpPr>
        <p:spPr bwMode="auto">
          <a:xfrm>
            <a:off x="244475" y="0"/>
            <a:ext cx="8763000"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cxnSp>
        <p:nvCxnSpPr>
          <p:cNvPr id="36" name="Straight Connector 35"/>
          <p:cNvCxnSpPr/>
          <p:nvPr/>
        </p:nvCxnSpPr>
        <p:spPr>
          <a:xfrm>
            <a:off x="0" y="140176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28" name="Group 4"/>
          <p:cNvGrpSpPr>
            <a:grpSpLocks noChangeAspect="1"/>
          </p:cNvGrpSpPr>
          <p:nvPr/>
        </p:nvGrpSpPr>
        <p:grpSpPr bwMode="auto">
          <a:xfrm>
            <a:off x="8410575" y="6478588"/>
            <a:ext cx="681038" cy="301625"/>
            <a:chOff x="5298" y="4081"/>
            <a:chExt cx="429" cy="190"/>
          </a:xfrm>
        </p:grpSpPr>
        <p:sp>
          <p:nvSpPr>
            <p:cNvPr id="3" name="AutoShape 3"/>
            <p:cNvSpPr>
              <a:spLocks noChangeAspect="1" noChangeArrowheads="1" noTextEdit="1"/>
            </p:cNvSpPr>
            <p:nvPr userDrawn="1"/>
          </p:nvSpPr>
          <p:spPr bwMode="auto">
            <a:xfrm>
              <a:off x="5298" y="4081"/>
              <a:ext cx="429" cy="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noEditPoints="1"/>
            </p:cNvSpPr>
            <p:nvPr userDrawn="1"/>
          </p:nvSpPr>
          <p:spPr bwMode="auto">
            <a:xfrm>
              <a:off x="5298" y="4081"/>
              <a:ext cx="292" cy="94"/>
            </a:xfrm>
            <a:custGeom>
              <a:avLst/>
              <a:gdLst/>
              <a:ahLst/>
              <a:cxnLst>
                <a:cxn ang="0">
                  <a:pos x="854" y="136"/>
                </a:cxn>
                <a:cxn ang="0">
                  <a:pos x="1054" y="136"/>
                </a:cxn>
                <a:cxn ang="0">
                  <a:pos x="1005" y="9"/>
                </a:cxn>
                <a:cxn ang="0">
                  <a:pos x="740" y="9"/>
                </a:cxn>
                <a:cxn ang="0">
                  <a:pos x="519" y="100"/>
                </a:cxn>
                <a:cxn ang="0">
                  <a:pos x="566" y="111"/>
                </a:cxn>
                <a:cxn ang="0">
                  <a:pos x="591" y="134"/>
                </a:cxn>
                <a:cxn ang="0">
                  <a:pos x="605" y="175"/>
                </a:cxn>
                <a:cxn ang="0">
                  <a:pos x="602" y="213"/>
                </a:cxn>
                <a:cxn ang="0">
                  <a:pos x="588" y="249"/>
                </a:cxn>
                <a:cxn ang="0">
                  <a:pos x="560" y="269"/>
                </a:cxn>
                <a:cxn ang="0">
                  <a:pos x="484" y="275"/>
                </a:cxn>
                <a:cxn ang="0">
                  <a:pos x="533" y="366"/>
                </a:cxn>
                <a:cxn ang="0">
                  <a:pos x="614" y="354"/>
                </a:cxn>
                <a:cxn ang="0">
                  <a:pos x="671" y="317"/>
                </a:cxn>
                <a:cxn ang="0">
                  <a:pos x="704" y="261"/>
                </a:cxn>
                <a:cxn ang="0">
                  <a:pos x="715" y="187"/>
                </a:cxn>
                <a:cxn ang="0">
                  <a:pos x="710" y="136"/>
                </a:cxn>
                <a:cxn ang="0">
                  <a:pos x="688" y="77"/>
                </a:cxn>
                <a:cxn ang="0">
                  <a:pos x="645" y="32"/>
                </a:cxn>
                <a:cxn ang="0">
                  <a:pos x="576" y="10"/>
                </a:cxn>
                <a:cxn ang="0">
                  <a:pos x="343" y="141"/>
                </a:cxn>
                <a:cxn ang="0">
                  <a:pos x="333" y="95"/>
                </a:cxn>
                <a:cxn ang="0">
                  <a:pos x="305" y="46"/>
                </a:cxn>
                <a:cxn ang="0">
                  <a:pos x="261" y="15"/>
                </a:cxn>
                <a:cxn ang="0">
                  <a:pos x="199" y="0"/>
                </a:cxn>
                <a:cxn ang="0">
                  <a:pos x="142" y="4"/>
                </a:cxn>
                <a:cxn ang="0">
                  <a:pos x="76" y="29"/>
                </a:cxn>
                <a:cxn ang="0">
                  <a:pos x="29" y="78"/>
                </a:cxn>
                <a:cxn ang="0">
                  <a:pos x="4" y="147"/>
                </a:cxn>
                <a:cxn ang="0">
                  <a:pos x="1" y="207"/>
                </a:cxn>
                <a:cxn ang="0">
                  <a:pos x="19" y="277"/>
                </a:cxn>
                <a:cxn ang="0">
                  <a:pos x="59" y="333"/>
                </a:cxn>
                <a:cxn ang="0">
                  <a:pos x="121" y="366"/>
                </a:cxn>
                <a:cxn ang="0">
                  <a:pos x="182" y="375"/>
                </a:cxn>
                <a:cxn ang="0">
                  <a:pos x="251" y="361"/>
                </a:cxn>
                <a:cxn ang="0">
                  <a:pos x="302" y="327"/>
                </a:cxn>
                <a:cxn ang="0">
                  <a:pos x="333" y="280"/>
                </a:cxn>
                <a:cxn ang="0">
                  <a:pos x="344" y="226"/>
                </a:cxn>
                <a:cxn ang="0">
                  <a:pos x="230" y="249"/>
                </a:cxn>
                <a:cxn ang="0">
                  <a:pos x="202" y="281"/>
                </a:cxn>
                <a:cxn ang="0">
                  <a:pos x="170" y="285"/>
                </a:cxn>
                <a:cxn ang="0">
                  <a:pos x="139" y="272"/>
                </a:cxn>
                <a:cxn ang="0">
                  <a:pos x="121" y="247"/>
                </a:cxn>
                <a:cxn ang="0">
                  <a:pos x="110" y="187"/>
                </a:cxn>
                <a:cxn ang="0">
                  <a:pos x="119" y="135"/>
                </a:cxn>
                <a:cxn ang="0">
                  <a:pos x="135" y="107"/>
                </a:cxn>
                <a:cxn ang="0">
                  <a:pos x="161" y="91"/>
                </a:cxn>
                <a:cxn ang="0">
                  <a:pos x="187" y="90"/>
                </a:cxn>
                <a:cxn ang="0">
                  <a:pos x="212" y="98"/>
                </a:cxn>
                <a:cxn ang="0">
                  <a:pos x="233" y="128"/>
                </a:cxn>
              </a:cxnLst>
              <a:rect l="0" t="0" r="r" b="b"/>
              <a:pathLst>
                <a:path w="1167" h="375">
                  <a:moveTo>
                    <a:pt x="740" y="366"/>
                  </a:moveTo>
                  <a:lnTo>
                    <a:pt x="852" y="366"/>
                  </a:lnTo>
                  <a:lnTo>
                    <a:pt x="852" y="136"/>
                  </a:lnTo>
                  <a:lnTo>
                    <a:pt x="854" y="136"/>
                  </a:lnTo>
                  <a:lnTo>
                    <a:pt x="903" y="366"/>
                  </a:lnTo>
                  <a:lnTo>
                    <a:pt x="1000" y="366"/>
                  </a:lnTo>
                  <a:lnTo>
                    <a:pt x="1052" y="136"/>
                  </a:lnTo>
                  <a:lnTo>
                    <a:pt x="1054" y="136"/>
                  </a:lnTo>
                  <a:lnTo>
                    <a:pt x="1054" y="321"/>
                  </a:lnTo>
                  <a:lnTo>
                    <a:pt x="1167" y="321"/>
                  </a:lnTo>
                  <a:lnTo>
                    <a:pt x="1167" y="9"/>
                  </a:lnTo>
                  <a:lnTo>
                    <a:pt x="1005" y="9"/>
                  </a:lnTo>
                  <a:lnTo>
                    <a:pt x="954" y="219"/>
                  </a:lnTo>
                  <a:lnTo>
                    <a:pt x="953" y="219"/>
                  </a:lnTo>
                  <a:lnTo>
                    <a:pt x="902" y="9"/>
                  </a:lnTo>
                  <a:lnTo>
                    <a:pt x="740" y="9"/>
                  </a:lnTo>
                  <a:lnTo>
                    <a:pt x="740" y="366"/>
                  </a:lnTo>
                  <a:close/>
                  <a:moveTo>
                    <a:pt x="484" y="100"/>
                  </a:moveTo>
                  <a:lnTo>
                    <a:pt x="519" y="100"/>
                  </a:lnTo>
                  <a:lnTo>
                    <a:pt x="519" y="100"/>
                  </a:lnTo>
                  <a:lnTo>
                    <a:pt x="533" y="101"/>
                  </a:lnTo>
                  <a:lnTo>
                    <a:pt x="545" y="102"/>
                  </a:lnTo>
                  <a:lnTo>
                    <a:pt x="556" y="106"/>
                  </a:lnTo>
                  <a:lnTo>
                    <a:pt x="566" y="111"/>
                  </a:lnTo>
                  <a:lnTo>
                    <a:pt x="574" y="116"/>
                  </a:lnTo>
                  <a:lnTo>
                    <a:pt x="582" y="122"/>
                  </a:lnTo>
                  <a:lnTo>
                    <a:pt x="587" y="128"/>
                  </a:lnTo>
                  <a:lnTo>
                    <a:pt x="591" y="134"/>
                  </a:lnTo>
                  <a:lnTo>
                    <a:pt x="596" y="141"/>
                  </a:lnTo>
                  <a:lnTo>
                    <a:pt x="599" y="148"/>
                  </a:lnTo>
                  <a:lnTo>
                    <a:pt x="604" y="163"/>
                  </a:lnTo>
                  <a:lnTo>
                    <a:pt x="605" y="175"/>
                  </a:lnTo>
                  <a:lnTo>
                    <a:pt x="606" y="185"/>
                  </a:lnTo>
                  <a:lnTo>
                    <a:pt x="606" y="185"/>
                  </a:lnTo>
                  <a:lnTo>
                    <a:pt x="605" y="198"/>
                  </a:lnTo>
                  <a:lnTo>
                    <a:pt x="602" y="213"/>
                  </a:lnTo>
                  <a:lnTo>
                    <a:pt x="599" y="229"/>
                  </a:lnTo>
                  <a:lnTo>
                    <a:pt x="595" y="236"/>
                  </a:lnTo>
                  <a:lnTo>
                    <a:pt x="591" y="242"/>
                  </a:lnTo>
                  <a:lnTo>
                    <a:pt x="588" y="249"/>
                  </a:lnTo>
                  <a:lnTo>
                    <a:pt x="582" y="255"/>
                  </a:lnTo>
                  <a:lnTo>
                    <a:pt x="576" y="260"/>
                  </a:lnTo>
                  <a:lnTo>
                    <a:pt x="568" y="265"/>
                  </a:lnTo>
                  <a:lnTo>
                    <a:pt x="560" y="269"/>
                  </a:lnTo>
                  <a:lnTo>
                    <a:pt x="550" y="272"/>
                  </a:lnTo>
                  <a:lnTo>
                    <a:pt x="539" y="274"/>
                  </a:lnTo>
                  <a:lnTo>
                    <a:pt x="527" y="275"/>
                  </a:lnTo>
                  <a:lnTo>
                    <a:pt x="484" y="275"/>
                  </a:lnTo>
                  <a:lnTo>
                    <a:pt x="484" y="100"/>
                  </a:lnTo>
                  <a:close/>
                  <a:moveTo>
                    <a:pt x="373" y="366"/>
                  </a:moveTo>
                  <a:lnTo>
                    <a:pt x="533" y="366"/>
                  </a:lnTo>
                  <a:lnTo>
                    <a:pt x="533" y="366"/>
                  </a:lnTo>
                  <a:lnTo>
                    <a:pt x="555" y="366"/>
                  </a:lnTo>
                  <a:lnTo>
                    <a:pt x="577" y="364"/>
                  </a:lnTo>
                  <a:lnTo>
                    <a:pt x="596" y="359"/>
                  </a:lnTo>
                  <a:lnTo>
                    <a:pt x="614" y="354"/>
                  </a:lnTo>
                  <a:lnTo>
                    <a:pt x="630" y="347"/>
                  </a:lnTo>
                  <a:lnTo>
                    <a:pt x="646" y="338"/>
                  </a:lnTo>
                  <a:lnTo>
                    <a:pt x="659" y="328"/>
                  </a:lnTo>
                  <a:lnTo>
                    <a:pt x="671" y="317"/>
                  </a:lnTo>
                  <a:lnTo>
                    <a:pt x="681" y="305"/>
                  </a:lnTo>
                  <a:lnTo>
                    <a:pt x="691" y="292"/>
                  </a:lnTo>
                  <a:lnTo>
                    <a:pt x="698" y="277"/>
                  </a:lnTo>
                  <a:lnTo>
                    <a:pt x="704" y="261"/>
                  </a:lnTo>
                  <a:lnTo>
                    <a:pt x="709" y="244"/>
                  </a:lnTo>
                  <a:lnTo>
                    <a:pt x="713" y="226"/>
                  </a:lnTo>
                  <a:lnTo>
                    <a:pt x="715" y="207"/>
                  </a:lnTo>
                  <a:lnTo>
                    <a:pt x="715" y="187"/>
                  </a:lnTo>
                  <a:lnTo>
                    <a:pt x="715" y="187"/>
                  </a:lnTo>
                  <a:lnTo>
                    <a:pt x="715" y="170"/>
                  </a:lnTo>
                  <a:lnTo>
                    <a:pt x="714" y="153"/>
                  </a:lnTo>
                  <a:lnTo>
                    <a:pt x="710" y="136"/>
                  </a:lnTo>
                  <a:lnTo>
                    <a:pt x="707" y="120"/>
                  </a:lnTo>
                  <a:lnTo>
                    <a:pt x="702" y="106"/>
                  </a:lnTo>
                  <a:lnTo>
                    <a:pt x="696" y="90"/>
                  </a:lnTo>
                  <a:lnTo>
                    <a:pt x="688" y="77"/>
                  </a:lnTo>
                  <a:lnTo>
                    <a:pt x="680" y="63"/>
                  </a:lnTo>
                  <a:lnTo>
                    <a:pt x="669" y="51"/>
                  </a:lnTo>
                  <a:lnTo>
                    <a:pt x="658" y="41"/>
                  </a:lnTo>
                  <a:lnTo>
                    <a:pt x="645" y="32"/>
                  </a:lnTo>
                  <a:lnTo>
                    <a:pt x="630" y="23"/>
                  </a:lnTo>
                  <a:lnTo>
                    <a:pt x="613" y="17"/>
                  </a:lnTo>
                  <a:lnTo>
                    <a:pt x="595" y="12"/>
                  </a:lnTo>
                  <a:lnTo>
                    <a:pt x="576" y="10"/>
                  </a:lnTo>
                  <a:lnTo>
                    <a:pt x="554" y="9"/>
                  </a:lnTo>
                  <a:lnTo>
                    <a:pt x="373" y="9"/>
                  </a:lnTo>
                  <a:lnTo>
                    <a:pt x="373" y="366"/>
                  </a:lnTo>
                  <a:close/>
                  <a:moveTo>
                    <a:pt x="343" y="141"/>
                  </a:moveTo>
                  <a:lnTo>
                    <a:pt x="343" y="141"/>
                  </a:lnTo>
                  <a:lnTo>
                    <a:pt x="341" y="125"/>
                  </a:lnTo>
                  <a:lnTo>
                    <a:pt x="337" y="109"/>
                  </a:lnTo>
                  <a:lnTo>
                    <a:pt x="333" y="95"/>
                  </a:lnTo>
                  <a:lnTo>
                    <a:pt x="327" y="81"/>
                  </a:lnTo>
                  <a:lnTo>
                    <a:pt x="321" y="69"/>
                  </a:lnTo>
                  <a:lnTo>
                    <a:pt x="314" y="57"/>
                  </a:lnTo>
                  <a:lnTo>
                    <a:pt x="305" y="46"/>
                  </a:lnTo>
                  <a:lnTo>
                    <a:pt x="296" y="38"/>
                  </a:lnTo>
                  <a:lnTo>
                    <a:pt x="285" y="29"/>
                  </a:lnTo>
                  <a:lnTo>
                    <a:pt x="273" y="21"/>
                  </a:lnTo>
                  <a:lnTo>
                    <a:pt x="261" y="15"/>
                  </a:lnTo>
                  <a:lnTo>
                    <a:pt x="247" y="10"/>
                  </a:lnTo>
                  <a:lnTo>
                    <a:pt x="231" y="5"/>
                  </a:lnTo>
                  <a:lnTo>
                    <a:pt x="216" y="2"/>
                  </a:lnTo>
                  <a:lnTo>
                    <a:pt x="199" y="0"/>
                  </a:lnTo>
                  <a:lnTo>
                    <a:pt x="182" y="0"/>
                  </a:lnTo>
                  <a:lnTo>
                    <a:pt x="182" y="0"/>
                  </a:lnTo>
                  <a:lnTo>
                    <a:pt x="161" y="0"/>
                  </a:lnTo>
                  <a:lnTo>
                    <a:pt x="142" y="4"/>
                  </a:lnTo>
                  <a:lnTo>
                    <a:pt x="124" y="7"/>
                  </a:lnTo>
                  <a:lnTo>
                    <a:pt x="107" y="13"/>
                  </a:lnTo>
                  <a:lnTo>
                    <a:pt x="91" y="21"/>
                  </a:lnTo>
                  <a:lnTo>
                    <a:pt x="76" y="29"/>
                  </a:lnTo>
                  <a:lnTo>
                    <a:pt x="62" y="40"/>
                  </a:lnTo>
                  <a:lnTo>
                    <a:pt x="50" y="51"/>
                  </a:lnTo>
                  <a:lnTo>
                    <a:pt x="39" y="64"/>
                  </a:lnTo>
                  <a:lnTo>
                    <a:pt x="29" y="78"/>
                  </a:lnTo>
                  <a:lnTo>
                    <a:pt x="21" y="94"/>
                  </a:lnTo>
                  <a:lnTo>
                    <a:pt x="13" y="111"/>
                  </a:lnTo>
                  <a:lnTo>
                    <a:pt x="7" y="128"/>
                  </a:lnTo>
                  <a:lnTo>
                    <a:pt x="4" y="147"/>
                  </a:lnTo>
                  <a:lnTo>
                    <a:pt x="1" y="167"/>
                  </a:lnTo>
                  <a:lnTo>
                    <a:pt x="0" y="187"/>
                  </a:lnTo>
                  <a:lnTo>
                    <a:pt x="0" y="187"/>
                  </a:lnTo>
                  <a:lnTo>
                    <a:pt x="1" y="207"/>
                  </a:lnTo>
                  <a:lnTo>
                    <a:pt x="4" y="226"/>
                  </a:lnTo>
                  <a:lnTo>
                    <a:pt x="7" y="244"/>
                  </a:lnTo>
                  <a:lnTo>
                    <a:pt x="12" y="261"/>
                  </a:lnTo>
                  <a:lnTo>
                    <a:pt x="19" y="277"/>
                  </a:lnTo>
                  <a:lnTo>
                    <a:pt x="27" y="293"/>
                  </a:lnTo>
                  <a:lnTo>
                    <a:pt x="36" y="308"/>
                  </a:lnTo>
                  <a:lnTo>
                    <a:pt x="47" y="321"/>
                  </a:lnTo>
                  <a:lnTo>
                    <a:pt x="59" y="333"/>
                  </a:lnTo>
                  <a:lnTo>
                    <a:pt x="74" y="343"/>
                  </a:lnTo>
                  <a:lnTo>
                    <a:pt x="88" y="353"/>
                  </a:lnTo>
                  <a:lnTo>
                    <a:pt x="104" y="360"/>
                  </a:lnTo>
                  <a:lnTo>
                    <a:pt x="121" y="366"/>
                  </a:lnTo>
                  <a:lnTo>
                    <a:pt x="141" y="371"/>
                  </a:lnTo>
                  <a:lnTo>
                    <a:pt x="160" y="373"/>
                  </a:lnTo>
                  <a:lnTo>
                    <a:pt x="182" y="375"/>
                  </a:lnTo>
                  <a:lnTo>
                    <a:pt x="182" y="375"/>
                  </a:lnTo>
                  <a:lnTo>
                    <a:pt x="200" y="375"/>
                  </a:lnTo>
                  <a:lnTo>
                    <a:pt x="218" y="371"/>
                  </a:lnTo>
                  <a:lnTo>
                    <a:pt x="235" y="367"/>
                  </a:lnTo>
                  <a:lnTo>
                    <a:pt x="251" y="361"/>
                  </a:lnTo>
                  <a:lnTo>
                    <a:pt x="265" y="355"/>
                  </a:lnTo>
                  <a:lnTo>
                    <a:pt x="279" y="347"/>
                  </a:lnTo>
                  <a:lnTo>
                    <a:pt x="291" y="338"/>
                  </a:lnTo>
                  <a:lnTo>
                    <a:pt x="302" y="327"/>
                  </a:lnTo>
                  <a:lnTo>
                    <a:pt x="311" y="316"/>
                  </a:lnTo>
                  <a:lnTo>
                    <a:pt x="320" y="305"/>
                  </a:lnTo>
                  <a:lnTo>
                    <a:pt x="327" y="292"/>
                  </a:lnTo>
                  <a:lnTo>
                    <a:pt x="333" y="280"/>
                  </a:lnTo>
                  <a:lnTo>
                    <a:pt x="338" y="266"/>
                  </a:lnTo>
                  <a:lnTo>
                    <a:pt x="342" y="253"/>
                  </a:lnTo>
                  <a:lnTo>
                    <a:pt x="344" y="240"/>
                  </a:lnTo>
                  <a:lnTo>
                    <a:pt x="344" y="226"/>
                  </a:lnTo>
                  <a:lnTo>
                    <a:pt x="236" y="226"/>
                  </a:lnTo>
                  <a:lnTo>
                    <a:pt x="236" y="226"/>
                  </a:lnTo>
                  <a:lnTo>
                    <a:pt x="234" y="238"/>
                  </a:lnTo>
                  <a:lnTo>
                    <a:pt x="230" y="249"/>
                  </a:lnTo>
                  <a:lnTo>
                    <a:pt x="225" y="259"/>
                  </a:lnTo>
                  <a:lnTo>
                    <a:pt x="219" y="269"/>
                  </a:lnTo>
                  <a:lnTo>
                    <a:pt x="211" y="276"/>
                  </a:lnTo>
                  <a:lnTo>
                    <a:pt x="202" y="281"/>
                  </a:lnTo>
                  <a:lnTo>
                    <a:pt x="191" y="285"/>
                  </a:lnTo>
                  <a:lnTo>
                    <a:pt x="178" y="286"/>
                  </a:lnTo>
                  <a:lnTo>
                    <a:pt x="178" y="286"/>
                  </a:lnTo>
                  <a:lnTo>
                    <a:pt x="170" y="285"/>
                  </a:lnTo>
                  <a:lnTo>
                    <a:pt x="161" y="283"/>
                  </a:lnTo>
                  <a:lnTo>
                    <a:pt x="153" y="281"/>
                  </a:lnTo>
                  <a:lnTo>
                    <a:pt x="147" y="277"/>
                  </a:lnTo>
                  <a:lnTo>
                    <a:pt x="139" y="272"/>
                  </a:lnTo>
                  <a:lnTo>
                    <a:pt x="135" y="268"/>
                  </a:lnTo>
                  <a:lnTo>
                    <a:pt x="130" y="261"/>
                  </a:lnTo>
                  <a:lnTo>
                    <a:pt x="125" y="254"/>
                  </a:lnTo>
                  <a:lnTo>
                    <a:pt x="121" y="247"/>
                  </a:lnTo>
                  <a:lnTo>
                    <a:pt x="119" y="240"/>
                  </a:lnTo>
                  <a:lnTo>
                    <a:pt x="114" y="223"/>
                  </a:lnTo>
                  <a:lnTo>
                    <a:pt x="111" y="206"/>
                  </a:lnTo>
                  <a:lnTo>
                    <a:pt x="110" y="187"/>
                  </a:lnTo>
                  <a:lnTo>
                    <a:pt x="110" y="187"/>
                  </a:lnTo>
                  <a:lnTo>
                    <a:pt x="111" y="169"/>
                  </a:lnTo>
                  <a:lnTo>
                    <a:pt x="114" y="152"/>
                  </a:lnTo>
                  <a:lnTo>
                    <a:pt x="119" y="135"/>
                  </a:lnTo>
                  <a:lnTo>
                    <a:pt x="121" y="128"/>
                  </a:lnTo>
                  <a:lnTo>
                    <a:pt x="125" y="120"/>
                  </a:lnTo>
                  <a:lnTo>
                    <a:pt x="130" y="113"/>
                  </a:lnTo>
                  <a:lnTo>
                    <a:pt x="135" y="107"/>
                  </a:lnTo>
                  <a:lnTo>
                    <a:pt x="139" y="102"/>
                  </a:lnTo>
                  <a:lnTo>
                    <a:pt x="147" y="97"/>
                  </a:lnTo>
                  <a:lnTo>
                    <a:pt x="153" y="94"/>
                  </a:lnTo>
                  <a:lnTo>
                    <a:pt x="161" y="91"/>
                  </a:lnTo>
                  <a:lnTo>
                    <a:pt x="170" y="90"/>
                  </a:lnTo>
                  <a:lnTo>
                    <a:pt x="178" y="89"/>
                  </a:lnTo>
                  <a:lnTo>
                    <a:pt x="178" y="89"/>
                  </a:lnTo>
                  <a:lnTo>
                    <a:pt x="187" y="90"/>
                  </a:lnTo>
                  <a:lnTo>
                    <a:pt x="194" y="91"/>
                  </a:lnTo>
                  <a:lnTo>
                    <a:pt x="200" y="92"/>
                  </a:lnTo>
                  <a:lnTo>
                    <a:pt x="206" y="95"/>
                  </a:lnTo>
                  <a:lnTo>
                    <a:pt x="212" y="98"/>
                  </a:lnTo>
                  <a:lnTo>
                    <a:pt x="216" y="102"/>
                  </a:lnTo>
                  <a:lnTo>
                    <a:pt x="223" y="111"/>
                  </a:lnTo>
                  <a:lnTo>
                    <a:pt x="229" y="119"/>
                  </a:lnTo>
                  <a:lnTo>
                    <a:pt x="233" y="128"/>
                  </a:lnTo>
                  <a:lnTo>
                    <a:pt x="235" y="136"/>
                  </a:lnTo>
                  <a:lnTo>
                    <a:pt x="236" y="141"/>
                  </a:lnTo>
                  <a:lnTo>
                    <a:pt x="343" y="1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Rectangle 6"/>
            <p:cNvSpPr>
              <a:spLocks noChangeArrowheads="1"/>
            </p:cNvSpPr>
            <p:nvPr userDrawn="1"/>
          </p:nvSpPr>
          <p:spPr bwMode="auto">
            <a:xfrm>
              <a:off x="5562" y="4192"/>
              <a:ext cx="28" cy="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userDrawn="1"/>
          </p:nvSpPr>
          <p:spPr bwMode="auto">
            <a:xfrm>
              <a:off x="5428" y="4190"/>
              <a:ext cx="124" cy="77"/>
            </a:xfrm>
            <a:custGeom>
              <a:avLst/>
              <a:gdLst/>
              <a:ahLst/>
              <a:cxnLst>
                <a:cxn ang="0">
                  <a:pos x="114" y="308"/>
                </a:cxn>
                <a:cxn ang="0">
                  <a:pos x="114" y="145"/>
                </a:cxn>
                <a:cxn ang="0">
                  <a:pos x="116" y="124"/>
                </a:cxn>
                <a:cxn ang="0">
                  <a:pos x="123" y="107"/>
                </a:cxn>
                <a:cxn ang="0">
                  <a:pos x="134" y="96"/>
                </a:cxn>
                <a:cxn ang="0">
                  <a:pos x="154" y="91"/>
                </a:cxn>
                <a:cxn ang="0">
                  <a:pos x="164" y="92"/>
                </a:cxn>
                <a:cxn ang="0">
                  <a:pos x="180" y="100"/>
                </a:cxn>
                <a:cxn ang="0">
                  <a:pos x="188" y="116"/>
                </a:cxn>
                <a:cxn ang="0">
                  <a:pos x="191" y="135"/>
                </a:cxn>
                <a:cxn ang="0">
                  <a:pos x="191" y="308"/>
                </a:cxn>
                <a:cxn ang="0">
                  <a:pos x="305" y="145"/>
                </a:cxn>
                <a:cxn ang="0">
                  <a:pos x="306" y="135"/>
                </a:cxn>
                <a:cxn ang="0">
                  <a:pos x="310" y="115"/>
                </a:cxn>
                <a:cxn ang="0">
                  <a:pos x="320" y="100"/>
                </a:cxn>
                <a:cxn ang="0">
                  <a:pos x="334" y="92"/>
                </a:cxn>
                <a:cxn ang="0">
                  <a:pos x="345" y="91"/>
                </a:cxn>
                <a:cxn ang="0">
                  <a:pos x="366" y="96"/>
                </a:cxn>
                <a:cxn ang="0">
                  <a:pos x="377" y="108"/>
                </a:cxn>
                <a:cxn ang="0">
                  <a:pos x="381" y="125"/>
                </a:cxn>
                <a:cxn ang="0">
                  <a:pos x="383" y="145"/>
                </a:cxn>
                <a:cxn ang="0">
                  <a:pos x="497" y="308"/>
                </a:cxn>
                <a:cxn ang="0">
                  <a:pos x="497" y="102"/>
                </a:cxn>
                <a:cxn ang="0">
                  <a:pos x="494" y="74"/>
                </a:cxn>
                <a:cxn ang="0">
                  <a:pos x="489" y="57"/>
                </a:cxn>
                <a:cxn ang="0">
                  <a:pos x="480" y="40"/>
                </a:cxn>
                <a:cxn ang="0">
                  <a:pos x="467" y="25"/>
                </a:cxn>
                <a:cxn ang="0">
                  <a:pos x="452" y="13"/>
                </a:cxn>
                <a:cxn ang="0">
                  <a:pos x="432" y="4"/>
                </a:cxn>
                <a:cxn ang="0">
                  <a:pos x="408" y="0"/>
                </a:cxn>
                <a:cxn ang="0">
                  <a:pos x="394" y="0"/>
                </a:cxn>
                <a:cxn ang="0">
                  <a:pos x="368" y="1"/>
                </a:cxn>
                <a:cxn ang="0">
                  <a:pos x="346" y="6"/>
                </a:cxn>
                <a:cxn ang="0">
                  <a:pos x="329" y="13"/>
                </a:cxn>
                <a:cxn ang="0">
                  <a:pos x="306" y="30"/>
                </a:cxn>
                <a:cxn ang="0">
                  <a:pos x="292" y="47"/>
                </a:cxn>
                <a:cxn ang="0">
                  <a:pos x="284" y="36"/>
                </a:cxn>
                <a:cxn ang="0">
                  <a:pos x="268" y="18"/>
                </a:cxn>
                <a:cxn ang="0">
                  <a:pos x="246" y="7"/>
                </a:cxn>
                <a:cxn ang="0">
                  <a:pos x="223" y="0"/>
                </a:cxn>
                <a:cxn ang="0">
                  <a:pos x="209" y="0"/>
                </a:cxn>
                <a:cxn ang="0">
                  <a:pos x="180" y="2"/>
                </a:cxn>
                <a:cxn ang="0">
                  <a:pos x="154" y="10"/>
                </a:cxn>
                <a:cxn ang="0">
                  <a:pos x="131" y="25"/>
                </a:cxn>
                <a:cxn ang="0">
                  <a:pos x="111" y="47"/>
                </a:cxn>
                <a:cxn ang="0">
                  <a:pos x="110" y="7"/>
                </a:cxn>
                <a:cxn ang="0">
                  <a:pos x="0" y="308"/>
                </a:cxn>
              </a:cxnLst>
              <a:rect l="0" t="0" r="r" b="b"/>
              <a:pathLst>
                <a:path w="497" h="308">
                  <a:moveTo>
                    <a:pt x="0" y="308"/>
                  </a:moveTo>
                  <a:lnTo>
                    <a:pt x="114" y="308"/>
                  </a:lnTo>
                  <a:lnTo>
                    <a:pt x="114" y="145"/>
                  </a:lnTo>
                  <a:lnTo>
                    <a:pt x="114" y="145"/>
                  </a:lnTo>
                  <a:lnTo>
                    <a:pt x="115" y="135"/>
                  </a:lnTo>
                  <a:lnTo>
                    <a:pt x="116" y="124"/>
                  </a:lnTo>
                  <a:lnTo>
                    <a:pt x="118" y="115"/>
                  </a:lnTo>
                  <a:lnTo>
                    <a:pt x="123" y="107"/>
                  </a:lnTo>
                  <a:lnTo>
                    <a:pt x="128" y="100"/>
                  </a:lnTo>
                  <a:lnTo>
                    <a:pt x="134" y="96"/>
                  </a:lnTo>
                  <a:lnTo>
                    <a:pt x="143" y="92"/>
                  </a:lnTo>
                  <a:lnTo>
                    <a:pt x="154" y="91"/>
                  </a:lnTo>
                  <a:lnTo>
                    <a:pt x="154" y="91"/>
                  </a:lnTo>
                  <a:lnTo>
                    <a:pt x="164" y="92"/>
                  </a:lnTo>
                  <a:lnTo>
                    <a:pt x="174" y="96"/>
                  </a:lnTo>
                  <a:lnTo>
                    <a:pt x="180" y="100"/>
                  </a:lnTo>
                  <a:lnTo>
                    <a:pt x="185" y="108"/>
                  </a:lnTo>
                  <a:lnTo>
                    <a:pt x="188" y="116"/>
                  </a:lnTo>
                  <a:lnTo>
                    <a:pt x="190" y="125"/>
                  </a:lnTo>
                  <a:lnTo>
                    <a:pt x="191" y="135"/>
                  </a:lnTo>
                  <a:lnTo>
                    <a:pt x="191" y="145"/>
                  </a:lnTo>
                  <a:lnTo>
                    <a:pt x="191" y="308"/>
                  </a:lnTo>
                  <a:lnTo>
                    <a:pt x="305" y="308"/>
                  </a:lnTo>
                  <a:lnTo>
                    <a:pt x="305" y="145"/>
                  </a:lnTo>
                  <a:lnTo>
                    <a:pt x="305" y="145"/>
                  </a:lnTo>
                  <a:lnTo>
                    <a:pt x="306" y="135"/>
                  </a:lnTo>
                  <a:lnTo>
                    <a:pt x="307" y="124"/>
                  </a:lnTo>
                  <a:lnTo>
                    <a:pt x="310" y="115"/>
                  </a:lnTo>
                  <a:lnTo>
                    <a:pt x="315" y="107"/>
                  </a:lnTo>
                  <a:lnTo>
                    <a:pt x="320" y="100"/>
                  </a:lnTo>
                  <a:lnTo>
                    <a:pt x="326" y="96"/>
                  </a:lnTo>
                  <a:lnTo>
                    <a:pt x="334" y="92"/>
                  </a:lnTo>
                  <a:lnTo>
                    <a:pt x="345" y="91"/>
                  </a:lnTo>
                  <a:lnTo>
                    <a:pt x="345" y="91"/>
                  </a:lnTo>
                  <a:lnTo>
                    <a:pt x="356" y="92"/>
                  </a:lnTo>
                  <a:lnTo>
                    <a:pt x="366" y="96"/>
                  </a:lnTo>
                  <a:lnTo>
                    <a:pt x="372" y="100"/>
                  </a:lnTo>
                  <a:lnTo>
                    <a:pt x="377" y="108"/>
                  </a:lnTo>
                  <a:lnTo>
                    <a:pt x="379" y="116"/>
                  </a:lnTo>
                  <a:lnTo>
                    <a:pt x="381" y="125"/>
                  </a:lnTo>
                  <a:lnTo>
                    <a:pt x="383" y="135"/>
                  </a:lnTo>
                  <a:lnTo>
                    <a:pt x="383" y="145"/>
                  </a:lnTo>
                  <a:lnTo>
                    <a:pt x="383" y="308"/>
                  </a:lnTo>
                  <a:lnTo>
                    <a:pt x="497" y="308"/>
                  </a:lnTo>
                  <a:lnTo>
                    <a:pt x="497" y="102"/>
                  </a:lnTo>
                  <a:lnTo>
                    <a:pt x="497" y="102"/>
                  </a:lnTo>
                  <a:lnTo>
                    <a:pt x="495" y="83"/>
                  </a:lnTo>
                  <a:lnTo>
                    <a:pt x="494" y="74"/>
                  </a:lnTo>
                  <a:lnTo>
                    <a:pt x="492" y="65"/>
                  </a:lnTo>
                  <a:lnTo>
                    <a:pt x="489" y="57"/>
                  </a:lnTo>
                  <a:lnTo>
                    <a:pt x="484" y="48"/>
                  </a:lnTo>
                  <a:lnTo>
                    <a:pt x="480" y="40"/>
                  </a:lnTo>
                  <a:lnTo>
                    <a:pt x="475" y="32"/>
                  </a:lnTo>
                  <a:lnTo>
                    <a:pt x="467" y="25"/>
                  </a:lnTo>
                  <a:lnTo>
                    <a:pt x="460" y="19"/>
                  </a:lnTo>
                  <a:lnTo>
                    <a:pt x="452" y="13"/>
                  </a:lnTo>
                  <a:lnTo>
                    <a:pt x="442" y="8"/>
                  </a:lnTo>
                  <a:lnTo>
                    <a:pt x="432" y="4"/>
                  </a:lnTo>
                  <a:lnTo>
                    <a:pt x="420" y="2"/>
                  </a:lnTo>
                  <a:lnTo>
                    <a:pt x="408" y="0"/>
                  </a:lnTo>
                  <a:lnTo>
                    <a:pt x="394" y="0"/>
                  </a:lnTo>
                  <a:lnTo>
                    <a:pt x="394" y="0"/>
                  </a:lnTo>
                  <a:lnTo>
                    <a:pt x="380" y="0"/>
                  </a:lnTo>
                  <a:lnTo>
                    <a:pt x="368" y="1"/>
                  </a:lnTo>
                  <a:lnTo>
                    <a:pt x="357" y="3"/>
                  </a:lnTo>
                  <a:lnTo>
                    <a:pt x="346" y="6"/>
                  </a:lnTo>
                  <a:lnTo>
                    <a:pt x="338" y="9"/>
                  </a:lnTo>
                  <a:lnTo>
                    <a:pt x="329" y="13"/>
                  </a:lnTo>
                  <a:lnTo>
                    <a:pt x="316" y="21"/>
                  </a:lnTo>
                  <a:lnTo>
                    <a:pt x="306" y="30"/>
                  </a:lnTo>
                  <a:lnTo>
                    <a:pt x="299" y="37"/>
                  </a:lnTo>
                  <a:lnTo>
                    <a:pt x="292" y="47"/>
                  </a:lnTo>
                  <a:lnTo>
                    <a:pt x="292" y="47"/>
                  </a:lnTo>
                  <a:lnTo>
                    <a:pt x="284" y="36"/>
                  </a:lnTo>
                  <a:lnTo>
                    <a:pt x="277" y="26"/>
                  </a:lnTo>
                  <a:lnTo>
                    <a:pt x="268" y="18"/>
                  </a:lnTo>
                  <a:lnTo>
                    <a:pt x="258" y="12"/>
                  </a:lnTo>
                  <a:lnTo>
                    <a:pt x="246" y="7"/>
                  </a:lnTo>
                  <a:lnTo>
                    <a:pt x="235" y="2"/>
                  </a:lnTo>
                  <a:lnTo>
                    <a:pt x="223" y="0"/>
                  </a:lnTo>
                  <a:lnTo>
                    <a:pt x="209" y="0"/>
                  </a:lnTo>
                  <a:lnTo>
                    <a:pt x="209" y="0"/>
                  </a:lnTo>
                  <a:lnTo>
                    <a:pt x="195" y="0"/>
                  </a:lnTo>
                  <a:lnTo>
                    <a:pt x="180" y="2"/>
                  </a:lnTo>
                  <a:lnTo>
                    <a:pt x="167" y="6"/>
                  </a:lnTo>
                  <a:lnTo>
                    <a:pt x="154" y="10"/>
                  </a:lnTo>
                  <a:lnTo>
                    <a:pt x="141" y="17"/>
                  </a:lnTo>
                  <a:lnTo>
                    <a:pt x="131" y="25"/>
                  </a:lnTo>
                  <a:lnTo>
                    <a:pt x="121" y="35"/>
                  </a:lnTo>
                  <a:lnTo>
                    <a:pt x="111" y="47"/>
                  </a:lnTo>
                  <a:lnTo>
                    <a:pt x="110" y="47"/>
                  </a:lnTo>
                  <a:lnTo>
                    <a:pt x="110" y="7"/>
                  </a:lnTo>
                  <a:lnTo>
                    <a:pt x="0" y="7"/>
                  </a:lnTo>
                  <a:lnTo>
                    <a:pt x="0" y="3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userDrawn="1"/>
          </p:nvSpPr>
          <p:spPr bwMode="auto">
            <a:xfrm>
              <a:off x="5339" y="4176"/>
              <a:ext cx="82" cy="95"/>
            </a:xfrm>
            <a:custGeom>
              <a:avLst/>
              <a:gdLst/>
              <a:ahLst/>
              <a:cxnLst>
                <a:cxn ang="0">
                  <a:pos x="320" y="97"/>
                </a:cxn>
                <a:cxn ang="0">
                  <a:pos x="306" y="57"/>
                </a:cxn>
                <a:cxn ang="0">
                  <a:pos x="279" y="29"/>
                </a:cxn>
                <a:cxn ang="0">
                  <a:pos x="243" y="12"/>
                </a:cxn>
                <a:cxn ang="0">
                  <a:pos x="203" y="2"/>
                </a:cxn>
                <a:cxn ang="0">
                  <a:pos x="163" y="0"/>
                </a:cxn>
                <a:cxn ang="0">
                  <a:pos x="111" y="4"/>
                </a:cxn>
                <a:cxn ang="0">
                  <a:pos x="73" y="17"/>
                </a:cxn>
                <a:cxn ang="0">
                  <a:pos x="39" y="39"/>
                </a:cxn>
                <a:cxn ang="0">
                  <a:pos x="17" y="70"/>
                </a:cxn>
                <a:cxn ang="0">
                  <a:pos x="8" y="115"/>
                </a:cxn>
                <a:cxn ang="0">
                  <a:pos x="10" y="137"/>
                </a:cxn>
                <a:cxn ang="0">
                  <a:pos x="20" y="165"/>
                </a:cxn>
                <a:cxn ang="0">
                  <a:pos x="39" y="188"/>
                </a:cxn>
                <a:cxn ang="0">
                  <a:pos x="68" y="206"/>
                </a:cxn>
                <a:cxn ang="0">
                  <a:pos x="108" y="221"/>
                </a:cxn>
                <a:cxn ang="0">
                  <a:pos x="177" y="236"/>
                </a:cxn>
                <a:cxn ang="0">
                  <a:pos x="204" y="248"/>
                </a:cxn>
                <a:cxn ang="0">
                  <a:pos x="211" y="266"/>
                </a:cxn>
                <a:cxn ang="0">
                  <a:pos x="206" y="279"/>
                </a:cxn>
                <a:cxn ang="0">
                  <a:pos x="189" y="290"/>
                </a:cxn>
                <a:cxn ang="0">
                  <a:pos x="169" y="294"/>
                </a:cxn>
                <a:cxn ang="0">
                  <a:pos x="141" y="288"/>
                </a:cxn>
                <a:cxn ang="0">
                  <a:pos x="129" y="277"/>
                </a:cxn>
                <a:cxn ang="0">
                  <a:pos x="120" y="251"/>
                </a:cxn>
                <a:cxn ang="0">
                  <a:pos x="2" y="268"/>
                </a:cxn>
                <a:cxn ang="0">
                  <a:pos x="16" y="311"/>
                </a:cxn>
                <a:cxn ang="0">
                  <a:pos x="43" y="343"/>
                </a:cxn>
                <a:cxn ang="0">
                  <a:pos x="79" y="363"/>
                </a:cxn>
                <a:cxn ang="0">
                  <a:pos x="120" y="375"/>
                </a:cxn>
                <a:cxn ang="0">
                  <a:pos x="164" y="379"/>
                </a:cxn>
                <a:cxn ang="0">
                  <a:pos x="209" y="375"/>
                </a:cxn>
                <a:cxn ang="0">
                  <a:pos x="251" y="364"/>
                </a:cxn>
                <a:cxn ang="0">
                  <a:pos x="289" y="345"/>
                </a:cxn>
                <a:cxn ang="0">
                  <a:pos x="315" y="313"/>
                </a:cxn>
                <a:cxn ang="0">
                  <a:pos x="330" y="270"/>
                </a:cxn>
                <a:cxn ang="0">
                  <a:pos x="330" y="240"/>
                </a:cxn>
                <a:cxn ang="0">
                  <a:pos x="324" y="212"/>
                </a:cxn>
                <a:cxn ang="0">
                  <a:pos x="312" y="191"/>
                </a:cxn>
                <a:cxn ang="0">
                  <a:pos x="282" y="164"/>
                </a:cxn>
                <a:cxn ang="0">
                  <a:pos x="252" y="150"/>
                </a:cxn>
                <a:cxn ang="0">
                  <a:pos x="189" y="135"/>
                </a:cxn>
                <a:cxn ang="0">
                  <a:pos x="142" y="122"/>
                </a:cxn>
                <a:cxn ang="0">
                  <a:pos x="132" y="116"/>
                </a:cxn>
                <a:cxn ang="0">
                  <a:pos x="128" y="104"/>
                </a:cxn>
                <a:cxn ang="0">
                  <a:pos x="135" y="85"/>
                </a:cxn>
                <a:cxn ang="0">
                  <a:pos x="153" y="77"/>
                </a:cxn>
                <a:cxn ang="0">
                  <a:pos x="174" y="77"/>
                </a:cxn>
                <a:cxn ang="0">
                  <a:pos x="193" y="87"/>
                </a:cxn>
                <a:cxn ang="0">
                  <a:pos x="204" y="98"/>
                </a:cxn>
                <a:cxn ang="0">
                  <a:pos x="322" y="114"/>
                </a:cxn>
              </a:cxnLst>
              <a:rect l="0" t="0" r="r" b="b"/>
              <a:pathLst>
                <a:path w="330" h="379">
                  <a:moveTo>
                    <a:pt x="322" y="114"/>
                  </a:moveTo>
                  <a:lnTo>
                    <a:pt x="322" y="114"/>
                  </a:lnTo>
                  <a:lnTo>
                    <a:pt x="320" y="97"/>
                  </a:lnTo>
                  <a:lnTo>
                    <a:pt x="317" y="82"/>
                  </a:lnTo>
                  <a:lnTo>
                    <a:pt x="312" y="69"/>
                  </a:lnTo>
                  <a:lnTo>
                    <a:pt x="306" y="57"/>
                  </a:lnTo>
                  <a:lnTo>
                    <a:pt x="297" y="47"/>
                  </a:lnTo>
                  <a:lnTo>
                    <a:pt x="289" y="37"/>
                  </a:lnTo>
                  <a:lnTo>
                    <a:pt x="279" y="29"/>
                  </a:lnTo>
                  <a:lnTo>
                    <a:pt x="267" y="23"/>
                  </a:lnTo>
                  <a:lnTo>
                    <a:pt x="256" y="17"/>
                  </a:lnTo>
                  <a:lnTo>
                    <a:pt x="243" y="12"/>
                  </a:lnTo>
                  <a:lnTo>
                    <a:pt x="231" y="8"/>
                  </a:lnTo>
                  <a:lnTo>
                    <a:pt x="217" y="4"/>
                  </a:lnTo>
                  <a:lnTo>
                    <a:pt x="203" y="2"/>
                  </a:lnTo>
                  <a:lnTo>
                    <a:pt x="189" y="1"/>
                  </a:lnTo>
                  <a:lnTo>
                    <a:pt x="163" y="0"/>
                  </a:lnTo>
                  <a:lnTo>
                    <a:pt x="163" y="0"/>
                  </a:lnTo>
                  <a:lnTo>
                    <a:pt x="137" y="1"/>
                  </a:lnTo>
                  <a:lnTo>
                    <a:pt x="124" y="3"/>
                  </a:lnTo>
                  <a:lnTo>
                    <a:pt x="111" y="4"/>
                  </a:lnTo>
                  <a:lnTo>
                    <a:pt x="97" y="8"/>
                  </a:lnTo>
                  <a:lnTo>
                    <a:pt x="85" y="12"/>
                  </a:lnTo>
                  <a:lnTo>
                    <a:pt x="73" y="17"/>
                  </a:lnTo>
                  <a:lnTo>
                    <a:pt x="61" y="23"/>
                  </a:lnTo>
                  <a:lnTo>
                    <a:pt x="50" y="30"/>
                  </a:lnTo>
                  <a:lnTo>
                    <a:pt x="39" y="39"/>
                  </a:lnTo>
                  <a:lnTo>
                    <a:pt x="31" y="48"/>
                  </a:lnTo>
                  <a:lnTo>
                    <a:pt x="23" y="58"/>
                  </a:lnTo>
                  <a:lnTo>
                    <a:pt x="17" y="70"/>
                  </a:lnTo>
                  <a:lnTo>
                    <a:pt x="13" y="84"/>
                  </a:lnTo>
                  <a:lnTo>
                    <a:pt x="9" y="98"/>
                  </a:lnTo>
                  <a:lnTo>
                    <a:pt x="8" y="115"/>
                  </a:lnTo>
                  <a:lnTo>
                    <a:pt x="8" y="115"/>
                  </a:lnTo>
                  <a:lnTo>
                    <a:pt x="9" y="126"/>
                  </a:lnTo>
                  <a:lnTo>
                    <a:pt x="10" y="137"/>
                  </a:lnTo>
                  <a:lnTo>
                    <a:pt x="13" y="147"/>
                  </a:lnTo>
                  <a:lnTo>
                    <a:pt x="16" y="156"/>
                  </a:lnTo>
                  <a:lnTo>
                    <a:pt x="20" y="165"/>
                  </a:lnTo>
                  <a:lnTo>
                    <a:pt x="26" y="173"/>
                  </a:lnTo>
                  <a:lnTo>
                    <a:pt x="32" y="181"/>
                  </a:lnTo>
                  <a:lnTo>
                    <a:pt x="39" y="188"/>
                  </a:lnTo>
                  <a:lnTo>
                    <a:pt x="48" y="194"/>
                  </a:lnTo>
                  <a:lnTo>
                    <a:pt x="57" y="200"/>
                  </a:lnTo>
                  <a:lnTo>
                    <a:pt x="68" y="206"/>
                  </a:lnTo>
                  <a:lnTo>
                    <a:pt x="80" y="211"/>
                  </a:lnTo>
                  <a:lnTo>
                    <a:pt x="94" y="216"/>
                  </a:lnTo>
                  <a:lnTo>
                    <a:pt x="108" y="221"/>
                  </a:lnTo>
                  <a:lnTo>
                    <a:pt x="142" y="228"/>
                  </a:lnTo>
                  <a:lnTo>
                    <a:pt x="142" y="228"/>
                  </a:lnTo>
                  <a:lnTo>
                    <a:pt x="177" y="236"/>
                  </a:lnTo>
                  <a:lnTo>
                    <a:pt x="189" y="239"/>
                  </a:lnTo>
                  <a:lnTo>
                    <a:pt x="198" y="243"/>
                  </a:lnTo>
                  <a:lnTo>
                    <a:pt x="204" y="248"/>
                  </a:lnTo>
                  <a:lnTo>
                    <a:pt x="208" y="253"/>
                  </a:lnTo>
                  <a:lnTo>
                    <a:pt x="210" y="259"/>
                  </a:lnTo>
                  <a:lnTo>
                    <a:pt x="211" y="266"/>
                  </a:lnTo>
                  <a:lnTo>
                    <a:pt x="211" y="266"/>
                  </a:lnTo>
                  <a:lnTo>
                    <a:pt x="210" y="273"/>
                  </a:lnTo>
                  <a:lnTo>
                    <a:pt x="206" y="279"/>
                  </a:lnTo>
                  <a:lnTo>
                    <a:pt x="202" y="284"/>
                  </a:lnTo>
                  <a:lnTo>
                    <a:pt x="196" y="288"/>
                  </a:lnTo>
                  <a:lnTo>
                    <a:pt x="189" y="290"/>
                  </a:lnTo>
                  <a:lnTo>
                    <a:pt x="182" y="293"/>
                  </a:lnTo>
                  <a:lnTo>
                    <a:pt x="169" y="294"/>
                  </a:lnTo>
                  <a:lnTo>
                    <a:pt x="169" y="294"/>
                  </a:lnTo>
                  <a:lnTo>
                    <a:pt x="158" y="293"/>
                  </a:lnTo>
                  <a:lnTo>
                    <a:pt x="148" y="291"/>
                  </a:lnTo>
                  <a:lnTo>
                    <a:pt x="141" y="288"/>
                  </a:lnTo>
                  <a:lnTo>
                    <a:pt x="135" y="284"/>
                  </a:lnTo>
                  <a:lnTo>
                    <a:pt x="135" y="284"/>
                  </a:lnTo>
                  <a:lnTo>
                    <a:pt x="129" y="277"/>
                  </a:lnTo>
                  <a:lnTo>
                    <a:pt x="124" y="268"/>
                  </a:lnTo>
                  <a:lnTo>
                    <a:pt x="122" y="261"/>
                  </a:lnTo>
                  <a:lnTo>
                    <a:pt x="120" y="251"/>
                  </a:lnTo>
                  <a:lnTo>
                    <a:pt x="0" y="251"/>
                  </a:lnTo>
                  <a:lnTo>
                    <a:pt x="0" y="251"/>
                  </a:lnTo>
                  <a:lnTo>
                    <a:pt x="2" y="268"/>
                  </a:lnTo>
                  <a:lnTo>
                    <a:pt x="5" y="284"/>
                  </a:lnTo>
                  <a:lnTo>
                    <a:pt x="10" y="298"/>
                  </a:lnTo>
                  <a:lnTo>
                    <a:pt x="16" y="311"/>
                  </a:lnTo>
                  <a:lnTo>
                    <a:pt x="23" y="322"/>
                  </a:lnTo>
                  <a:lnTo>
                    <a:pt x="33" y="333"/>
                  </a:lnTo>
                  <a:lnTo>
                    <a:pt x="43" y="343"/>
                  </a:lnTo>
                  <a:lnTo>
                    <a:pt x="54" y="350"/>
                  </a:lnTo>
                  <a:lnTo>
                    <a:pt x="66" y="357"/>
                  </a:lnTo>
                  <a:lnTo>
                    <a:pt x="79" y="363"/>
                  </a:lnTo>
                  <a:lnTo>
                    <a:pt x="92" y="368"/>
                  </a:lnTo>
                  <a:lnTo>
                    <a:pt x="106" y="372"/>
                  </a:lnTo>
                  <a:lnTo>
                    <a:pt x="120" y="375"/>
                  </a:lnTo>
                  <a:lnTo>
                    <a:pt x="135" y="377"/>
                  </a:lnTo>
                  <a:lnTo>
                    <a:pt x="149" y="378"/>
                  </a:lnTo>
                  <a:lnTo>
                    <a:pt x="164" y="379"/>
                  </a:lnTo>
                  <a:lnTo>
                    <a:pt x="164" y="379"/>
                  </a:lnTo>
                  <a:lnTo>
                    <a:pt x="194" y="378"/>
                  </a:lnTo>
                  <a:lnTo>
                    <a:pt x="209" y="375"/>
                  </a:lnTo>
                  <a:lnTo>
                    <a:pt x="223" y="373"/>
                  </a:lnTo>
                  <a:lnTo>
                    <a:pt x="238" y="369"/>
                  </a:lnTo>
                  <a:lnTo>
                    <a:pt x="251" y="364"/>
                  </a:lnTo>
                  <a:lnTo>
                    <a:pt x="265" y="360"/>
                  </a:lnTo>
                  <a:lnTo>
                    <a:pt x="277" y="352"/>
                  </a:lnTo>
                  <a:lnTo>
                    <a:pt x="289" y="345"/>
                  </a:lnTo>
                  <a:lnTo>
                    <a:pt x="299" y="335"/>
                  </a:lnTo>
                  <a:lnTo>
                    <a:pt x="308" y="325"/>
                  </a:lnTo>
                  <a:lnTo>
                    <a:pt x="315" y="313"/>
                  </a:lnTo>
                  <a:lnTo>
                    <a:pt x="322" y="300"/>
                  </a:lnTo>
                  <a:lnTo>
                    <a:pt x="326" y="285"/>
                  </a:lnTo>
                  <a:lnTo>
                    <a:pt x="330" y="270"/>
                  </a:lnTo>
                  <a:lnTo>
                    <a:pt x="330" y="251"/>
                  </a:lnTo>
                  <a:lnTo>
                    <a:pt x="330" y="251"/>
                  </a:lnTo>
                  <a:lnTo>
                    <a:pt x="330" y="240"/>
                  </a:lnTo>
                  <a:lnTo>
                    <a:pt x="329" y="231"/>
                  </a:lnTo>
                  <a:lnTo>
                    <a:pt x="326" y="222"/>
                  </a:lnTo>
                  <a:lnTo>
                    <a:pt x="324" y="212"/>
                  </a:lnTo>
                  <a:lnTo>
                    <a:pt x="320" y="205"/>
                  </a:lnTo>
                  <a:lnTo>
                    <a:pt x="317" y="198"/>
                  </a:lnTo>
                  <a:lnTo>
                    <a:pt x="312" y="191"/>
                  </a:lnTo>
                  <a:lnTo>
                    <a:pt x="307" y="184"/>
                  </a:lnTo>
                  <a:lnTo>
                    <a:pt x="295" y="173"/>
                  </a:lnTo>
                  <a:lnTo>
                    <a:pt x="282" y="164"/>
                  </a:lnTo>
                  <a:lnTo>
                    <a:pt x="268" y="156"/>
                  </a:lnTo>
                  <a:lnTo>
                    <a:pt x="252" y="150"/>
                  </a:lnTo>
                  <a:lnTo>
                    <a:pt x="252" y="150"/>
                  </a:lnTo>
                  <a:lnTo>
                    <a:pt x="237" y="146"/>
                  </a:lnTo>
                  <a:lnTo>
                    <a:pt x="221" y="142"/>
                  </a:lnTo>
                  <a:lnTo>
                    <a:pt x="189" y="135"/>
                  </a:lnTo>
                  <a:lnTo>
                    <a:pt x="163" y="130"/>
                  </a:lnTo>
                  <a:lnTo>
                    <a:pt x="152" y="126"/>
                  </a:lnTo>
                  <a:lnTo>
                    <a:pt x="142" y="122"/>
                  </a:lnTo>
                  <a:lnTo>
                    <a:pt x="142" y="122"/>
                  </a:lnTo>
                  <a:lnTo>
                    <a:pt x="137" y="120"/>
                  </a:lnTo>
                  <a:lnTo>
                    <a:pt x="132" y="116"/>
                  </a:lnTo>
                  <a:lnTo>
                    <a:pt x="129" y="111"/>
                  </a:lnTo>
                  <a:lnTo>
                    <a:pt x="128" y="104"/>
                  </a:lnTo>
                  <a:lnTo>
                    <a:pt x="128" y="104"/>
                  </a:lnTo>
                  <a:lnTo>
                    <a:pt x="129" y="96"/>
                  </a:lnTo>
                  <a:lnTo>
                    <a:pt x="131" y="90"/>
                  </a:lnTo>
                  <a:lnTo>
                    <a:pt x="135" y="85"/>
                  </a:lnTo>
                  <a:lnTo>
                    <a:pt x="140" y="81"/>
                  </a:lnTo>
                  <a:lnTo>
                    <a:pt x="146" y="79"/>
                  </a:lnTo>
                  <a:lnTo>
                    <a:pt x="153" y="77"/>
                  </a:lnTo>
                  <a:lnTo>
                    <a:pt x="166" y="76"/>
                  </a:lnTo>
                  <a:lnTo>
                    <a:pt x="166" y="76"/>
                  </a:lnTo>
                  <a:lnTo>
                    <a:pt x="174" y="77"/>
                  </a:lnTo>
                  <a:lnTo>
                    <a:pt x="181" y="79"/>
                  </a:lnTo>
                  <a:lnTo>
                    <a:pt x="187" y="82"/>
                  </a:lnTo>
                  <a:lnTo>
                    <a:pt x="193" y="87"/>
                  </a:lnTo>
                  <a:lnTo>
                    <a:pt x="193" y="87"/>
                  </a:lnTo>
                  <a:lnTo>
                    <a:pt x="199" y="92"/>
                  </a:lnTo>
                  <a:lnTo>
                    <a:pt x="204" y="98"/>
                  </a:lnTo>
                  <a:lnTo>
                    <a:pt x="206" y="105"/>
                  </a:lnTo>
                  <a:lnTo>
                    <a:pt x="208" y="114"/>
                  </a:lnTo>
                  <a:lnTo>
                    <a:pt x="322" y="1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userDrawn="1"/>
          </p:nvSpPr>
          <p:spPr bwMode="auto">
            <a:xfrm>
              <a:off x="5649" y="4162"/>
              <a:ext cx="78" cy="106"/>
            </a:xfrm>
            <a:custGeom>
              <a:avLst/>
              <a:gdLst/>
              <a:ahLst/>
              <a:cxnLst>
                <a:cxn ang="0">
                  <a:pos x="0" y="422"/>
                </a:cxn>
                <a:cxn ang="0">
                  <a:pos x="116" y="422"/>
                </a:cxn>
                <a:cxn ang="0">
                  <a:pos x="116" y="276"/>
                </a:cxn>
                <a:cxn ang="0">
                  <a:pos x="116" y="276"/>
                </a:cxn>
                <a:cxn ang="0">
                  <a:pos x="116" y="257"/>
                </a:cxn>
                <a:cxn ang="0">
                  <a:pos x="119" y="240"/>
                </a:cxn>
                <a:cxn ang="0">
                  <a:pos x="123" y="228"/>
                </a:cxn>
                <a:cxn ang="0">
                  <a:pos x="126" y="223"/>
                </a:cxn>
                <a:cxn ang="0">
                  <a:pos x="128" y="219"/>
                </a:cxn>
                <a:cxn ang="0">
                  <a:pos x="128" y="219"/>
                </a:cxn>
                <a:cxn ang="0">
                  <a:pos x="133" y="212"/>
                </a:cxn>
                <a:cxn ang="0">
                  <a:pos x="140" y="208"/>
                </a:cxn>
                <a:cxn ang="0">
                  <a:pos x="148" y="204"/>
                </a:cxn>
                <a:cxn ang="0">
                  <a:pos x="155" y="203"/>
                </a:cxn>
                <a:cxn ang="0">
                  <a:pos x="155" y="203"/>
                </a:cxn>
                <a:cxn ang="0">
                  <a:pos x="165" y="203"/>
                </a:cxn>
                <a:cxn ang="0">
                  <a:pos x="172" y="205"/>
                </a:cxn>
                <a:cxn ang="0">
                  <a:pos x="178" y="209"/>
                </a:cxn>
                <a:cxn ang="0">
                  <a:pos x="184" y="215"/>
                </a:cxn>
                <a:cxn ang="0">
                  <a:pos x="184" y="215"/>
                </a:cxn>
                <a:cxn ang="0">
                  <a:pos x="189" y="221"/>
                </a:cxn>
                <a:cxn ang="0">
                  <a:pos x="191" y="231"/>
                </a:cxn>
                <a:cxn ang="0">
                  <a:pos x="194" y="242"/>
                </a:cxn>
                <a:cxn ang="0">
                  <a:pos x="194" y="255"/>
                </a:cxn>
                <a:cxn ang="0">
                  <a:pos x="194" y="422"/>
                </a:cxn>
                <a:cxn ang="0">
                  <a:pos x="310" y="422"/>
                </a:cxn>
                <a:cxn ang="0">
                  <a:pos x="310" y="229"/>
                </a:cxn>
                <a:cxn ang="0">
                  <a:pos x="310" y="229"/>
                </a:cxn>
                <a:cxn ang="0">
                  <a:pos x="310" y="215"/>
                </a:cxn>
                <a:cxn ang="0">
                  <a:pos x="309" y="202"/>
                </a:cxn>
                <a:cxn ang="0">
                  <a:pos x="306" y="188"/>
                </a:cxn>
                <a:cxn ang="0">
                  <a:pos x="304" y="177"/>
                </a:cxn>
                <a:cxn ang="0">
                  <a:pos x="299" y="166"/>
                </a:cxn>
                <a:cxn ang="0">
                  <a:pos x="295" y="157"/>
                </a:cxn>
                <a:cxn ang="0">
                  <a:pos x="289" y="148"/>
                </a:cxn>
                <a:cxn ang="0">
                  <a:pos x="283" y="141"/>
                </a:cxn>
                <a:cxn ang="0">
                  <a:pos x="283" y="141"/>
                </a:cxn>
                <a:cxn ang="0">
                  <a:pos x="276" y="133"/>
                </a:cxn>
                <a:cxn ang="0">
                  <a:pos x="269" y="129"/>
                </a:cxn>
                <a:cxn ang="0">
                  <a:pos x="260" y="124"/>
                </a:cxn>
                <a:cxn ang="0">
                  <a:pos x="251" y="119"/>
                </a:cxn>
                <a:cxn ang="0">
                  <a:pos x="241" y="116"/>
                </a:cxn>
                <a:cxn ang="0">
                  <a:pos x="231" y="114"/>
                </a:cxn>
                <a:cxn ang="0">
                  <a:pos x="220" y="113"/>
                </a:cxn>
                <a:cxn ang="0">
                  <a:pos x="209" y="112"/>
                </a:cxn>
                <a:cxn ang="0">
                  <a:pos x="209" y="112"/>
                </a:cxn>
                <a:cxn ang="0">
                  <a:pos x="195" y="113"/>
                </a:cxn>
                <a:cxn ang="0">
                  <a:pos x="182" y="114"/>
                </a:cxn>
                <a:cxn ang="0">
                  <a:pos x="168" y="116"/>
                </a:cxn>
                <a:cxn ang="0">
                  <a:pos x="154" y="122"/>
                </a:cxn>
                <a:cxn ang="0">
                  <a:pos x="154" y="122"/>
                </a:cxn>
                <a:cxn ang="0">
                  <a:pos x="144" y="129"/>
                </a:cxn>
                <a:cxn ang="0">
                  <a:pos x="135" y="135"/>
                </a:cxn>
                <a:cxn ang="0">
                  <a:pos x="126" y="143"/>
                </a:cxn>
                <a:cxn ang="0">
                  <a:pos x="116" y="153"/>
                </a:cxn>
                <a:cxn ang="0">
                  <a:pos x="116" y="0"/>
                </a:cxn>
                <a:cxn ang="0">
                  <a:pos x="0" y="0"/>
                </a:cxn>
                <a:cxn ang="0">
                  <a:pos x="0" y="422"/>
                </a:cxn>
              </a:cxnLst>
              <a:rect l="0" t="0" r="r" b="b"/>
              <a:pathLst>
                <a:path w="310" h="422">
                  <a:moveTo>
                    <a:pt x="0" y="422"/>
                  </a:moveTo>
                  <a:lnTo>
                    <a:pt x="116" y="422"/>
                  </a:lnTo>
                  <a:lnTo>
                    <a:pt x="116" y="276"/>
                  </a:lnTo>
                  <a:lnTo>
                    <a:pt x="116" y="276"/>
                  </a:lnTo>
                  <a:lnTo>
                    <a:pt x="116" y="257"/>
                  </a:lnTo>
                  <a:lnTo>
                    <a:pt x="119" y="240"/>
                  </a:lnTo>
                  <a:lnTo>
                    <a:pt x="123" y="228"/>
                  </a:lnTo>
                  <a:lnTo>
                    <a:pt x="126" y="223"/>
                  </a:lnTo>
                  <a:lnTo>
                    <a:pt x="128" y="219"/>
                  </a:lnTo>
                  <a:lnTo>
                    <a:pt x="128" y="219"/>
                  </a:lnTo>
                  <a:lnTo>
                    <a:pt x="133" y="212"/>
                  </a:lnTo>
                  <a:lnTo>
                    <a:pt x="140" y="208"/>
                  </a:lnTo>
                  <a:lnTo>
                    <a:pt x="148" y="204"/>
                  </a:lnTo>
                  <a:lnTo>
                    <a:pt x="155" y="203"/>
                  </a:lnTo>
                  <a:lnTo>
                    <a:pt x="155" y="203"/>
                  </a:lnTo>
                  <a:lnTo>
                    <a:pt x="165" y="203"/>
                  </a:lnTo>
                  <a:lnTo>
                    <a:pt x="172" y="205"/>
                  </a:lnTo>
                  <a:lnTo>
                    <a:pt x="178" y="209"/>
                  </a:lnTo>
                  <a:lnTo>
                    <a:pt x="184" y="215"/>
                  </a:lnTo>
                  <a:lnTo>
                    <a:pt x="184" y="215"/>
                  </a:lnTo>
                  <a:lnTo>
                    <a:pt x="189" y="221"/>
                  </a:lnTo>
                  <a:lnTo>
                    <a:pt x="191" y="231"/>
                  </a:lnTo>
                  <a:lnTo>
                    <a:pt x="194" y="242"/>
                  </a:lnTo>
                  <a:lnTo>
                    <a:pt x="194" y="255"/>
                  </a:lnTo>
                  <a:lnTo>
                    <a:pt x="194" y="422"/>
                  </a:lnTo>
                  <a:lnTo>
                    <a:pt x="310" y="422"/>
                  </a:lnTo>
                  <a:lnTo>
                    <a:pt x="310" y="229"/>
                  </a:lnTo>
                  <a:lnTo>
                    <a:pt x="310" y="229"/>
                  </a:lnTo>
                  <a:lnTo>
                    <a:pt x="310" y="215"/>
                  </a:lnTo>
                  <a:lnTo>
                    <a:pt x="309" y="202"/>
                  </a:lnTo>
                  <a:lnTo>
                    <a:pt x="306" y="188"/>
                  </a:lnTo>
                  <a:lnTo>
                    <a:pt x="304" y="177"/>
                  </a:lnTo>
                  <a:lnTo>
                    <a:pt x="299" y="166"/>
                  </a:lnTo>
                  <a:lnTo>
                    <a:pt x="295" y="157"/>
                  </a:lnTo>
                  <a:lnTo>
                    <a:pt x="289" y="148"/>
                  </a:lnTo>
                  <a:lnTo>
                    <a:pt x="283" y="141"/>
                  </a:lnTo>
                  <a:lnTo>
                    <a:pt x="283" y="141"/>
                  </a:lnTo>
                  <a:lnTo>
                    <a:pt x="276" y="133"/>
                  </a:lnTo>
                  <a:lnTo>
                    <a:pt x="269" y="129"/>
                  </a:lnTo>
                  <a:lnTo>
                    <a:pt x="260" y="124"/>
                  </a:lnTo>
                  <a:lnTo>
                    <a:pt x="251" y="119"/>
                  </a:lnTo>
                  <a:lnTo>
                    <a:pt x="241" y="116"/>
                  </a:lnTo>
                  <a:lnTo>
                    <a:pt x="231" y="114"/>
                  </a:lnTo>
                  <a:lnTo>
                    <a:pt x="220" y="113"/>
                  </a:lnTo>
                  <a:lnTo>
                    <a:pt x="209" y="112"/>
                  </a:lnTo>
                  <a:lnTo>
                    <a:pt x="209" y="112"/>
                  </a:lnTo>
                  <a:lnTo>
                    <a:pt x="195" y="113"/>
                  </a:lnTo>
                  <a:lnTo>
                    <a:pt x="182" y="114"/>
                  </a:lnTo>
                  <a:lnTo>
                    <a:pt x="168" y="116"/>
                  </a:lnTo>
                  <a:lnTo>
                    <a:pt x="154" y="122"/>
                  </a:lnTo>
                  <a:lnTo>
                    <a:pt x="154" y="122"/>
                  </a:lnTo>
                  <a:lnTo>
                    <a:pt x="144" y="129"/>
                  </a:lnTo>
                  <a:lnTo>
                    <a:pt x="135" y="135"/>
                  </a:lnTo>
                  <a:lnTo>
                    <a:pt x="126" y="143"/>
                  </a:lnTo>
                  <a:lnTo>
                    <a:pt x="116" y="153"/>
                  </a:lnTo>
                  <a:lnTo>
                    <a:pt x="116" y="0"/>
                  </a:lnTo>
                  <a:lnTo>
                    <a:pt x="0" y="0"/>
                  </a:lnTo>
                  <a:lnTo>
                    <a:pt x="0" y="4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userDrawn="1"/>
          </p:nvSpPr>
          <p:spPr bwMode="auto">
            <a:xfrm>
              <a:off x="5599" y="4169"/>
              <a:ext cx="41" cy="100"/>
            </a:xfrm>
            <a:custGeom>
              <a:avLst/>
              <a:gdLst/>
              <a:ahLst/>
              <a:cxnLst>
                <a:cxn ang="0">
                  <a:pos x="0" y="0"/>
                </a:cxn>
                <a:cxn ang="0">
                  <a:pos x="0" y="93"/>
                </a:cxn>
                <a:cxn ang="0">
                  <a:pos x="0" y="178"/>
                </a:cxn>
                <a:cxn ang="0">
                  <a:pos x="0" y="284"/>
                </a:cxn>
                <a:cxn ang="0">
                  <a:pos x="0" y="284"/>
                </a:cxn>
                <a:cxn ang="0">
                  <a:pos x="0" y="307"/>
                </a:cxn>
                <a:cxn ang="0">
                  <a:pos x="2" y="328"/>
                </a:cxn>
                <a:cxn ang="0">
                  <a:pos x="6" y="345"/>
                </a:cxn>
                <a:cxn ang="0">
                  <a:pos x="11" y="359"/>
                </a:cxn>
                <a:cxn ang="0">
                  <a:pos x="11" y="359"/>
                </a:cxn>
                <a:cxn ang="0">
                  <a:pos x="17" y="370"/>
                </a:cxn>
                <a:cxn ang="0">
                  <a:pos x="23" y="379"/>
                </a:cxn>
                <a:cxn ang="0">
                  <a:pos x="31" y="385"/>
                </a:cxn>
                <a:cxn ang="0">
                  <a:pos x="40" y="391"/>
                </a:cxn>
                <a:cxn ang="0">
                  <a:pos x="40" y="391"/>
                </a:cxn>
                <a:cxn ang="0">
                  <a:pos x="51" y="396"/>
                </a:cxn>
                <a:cxn ang="0">
                  <a:pos x="64" y="399"/>
                </a:cxn>
                <a:cxn ang="0">
                  <a:pos x="80" y="402"/>
                </a:cxn>
                <a:cxn ang="0">
                  <a:pos x="99" y="402"/>
                </a:cxn>
                <a:cxn ang="0">
                  <a:pos x="99" y="402"/>
                </a:cxn>
                <a:cxn ang="0">
                  <a:pos x="113" y="402"/>
                </a:cxn>
                <a:cxn ang="0">
                  <a:pos x="128" y="399"/>
                </a:cxn>
                <a:cxn ang="0">
                  <a:pos x="145" y="397"/>
                </a:cxn>
                <a:cxn ang="0">
                  <a:pos x="161" y="392"/>
                </a:cxn>
                <a:cxn ang="0">
                  <a:pos x="161" y="317"/>
                </a:cxn>
                <a:cxn ang="0">
                  <a:pos x="161" y="317"/>
                </a:cxn>
                <a:cxn ang="0">
                  <a:pos x="156" y="318"/>
                </a:cxn>
                <a:cxn ang="0">
                  <a:pos x="148" y="319"/>
                </a:cxn>
                <a:cxn ang="0">
                  <a:pos x="131" y="320"/>
                </a:cxn>
                <a:cxn ang="0">
                  <a:pos x="131" y="320"/>
                </a:cxn>
                <a:cxn ang="0">
                  <a:pos x="125" y="319"/>
                </a:cxn>
                <a:cxn ang="0">
                  <a:pos x="120" y="315"/>
                </a:cxn>
                <a:cxn ang="0">
                  <a:pos x="117" y="313"/>
                </a:cxn>
                <a:cxn ang="0">
                  <a:pos x="115" y="311"/>
                </a:cxn>
                <a:cxn ang="0">
                  <a:pos x="115" y="311"/>
                </a:cxn>
                <a:cxn ang="0">
                  <a:pos x="114" y="307"/>
                </a:cxn>
                <a:cxn ang="0">
                  <a:pos x="113" y="301"/>
                </a:cxn>
                <a:cxn ang="0">
                  <a:pos x="111" y="285"/>
                </a:cxn>
                <a:cxn ang="0">
                  <a:pos x="111" y="178"/>
                </a:cxn>
                <a:cxn ang="0">
                  <a:pos x="161" y="178"/>
                </a:cxn>
                <a:cxn ang="0">
                  <a:pos x="161" y="93"/>
                </a:cxn>
                <a:cxn ang="0">
                  <a:pos x="111" y="93"/>
                </a:cxn>
                <a:cxn ang="0">
                  <a:pos x="111" y="0"/>
                </a:cxn>
                <a:cxn ang="0">
                  <a:pos x="0" y="0"/>
                </a:cxn>
              </a:cxnLst>
              <a:rect l="0" t="0" r="r" b="b"/>
              <a:pathLst>
                <a:path w="161" h="402">
                  <a:moveTo>
                    <a:pt x="0" y="0"/>
                  </a:moveTo>
                  <a:lnTo>
                    <a:pt x="0" y="93"/>
                  </a:lnTo>
                  <a:lnTo>
                    <a:pt x="0" y="178"/>
                  </a:lnTo>
                  <a:lnTo>
                    <a:pt x="0" y="284"/>
                  </a:lnTo>
                  <a:lnTo>
                    <a:pt x="0" y="284"/>
                  </a:lnTo>
                  <a:lnTo>
                    <a:pt x="0" y="307"/>
                  </a:lnTo>
                  <a:lnTo>
                    <a:pt x="2" y="328"/>
                  </a:lnTo>
                  <a:lnTo>
                    <a:pt x="6" y="345"/>
                  </a:lnTo>
                  <a:lnTo>
                    <a:pt x="11" y="359"/>
                  </a:lnTo>
                  <a:lnTo>
                    <a:pt x="11" y="359"/>
                  </a:lnTo>
                  <a:lnTo>
                    <a:pt x="17" y="370"/>
                  </a:lnTo>
                  <a:lnTo>
                    <a:pt x="23" y="379"/>
                  </a:lnTo>
                  <a:lnTo>
                    <a:pt x="31" y="385"/>
                  </a:lnTo>
                  <a:lnTo>
                    <a:pt x="40" y="391"/>
                  </a:lnTo>
                  <a:lnTo>
                    <a:pt x="40" y="391"/>
                  </a:lnTo>
                  <a:lnTo>
                    <a:pt x="51" y="396"/>
                  </a:lnTo>
                  <a:lnTo>
                    <a:pt x="64" y="399"/>
                  </a:lnTo>
                  <a:lnTo>
                    <a:pt x="80" y="402"/>
                  </a:lnTo>
                  <a:lnTo>
                    <a:pt x="99" y="402"/>
                  </a:lnTo>
                  <a:lnTo>
                    <a:pt x="99" y="402"/>
                  </a:lnTo>
                  <a:lnTo>
                    <a:pt x="113" y="402"/>
                  </a:lnTo>
                  <a:lnTo>
                    <a:pt x="128" y="399"/>
                  </a:lnTo>
                  <a:lnTo>
                    <a:pt x="145" y="397"/>
                  </a:lnTo>
                  <a:lnTo>
                    <a:pt x="161" y="392"/>
                  </a:lnTo>
                  <a:lnTo>
                    <a:pt x="161" y="317"/>
                  </a:lnTo>
                  <a:lnTo>
                    <a:pt x="161" y="317"/>
                  </a:lnTo>
                  <a:lnTo>
                    <a:pt x="156" y="318"/>
                  </a:lnTo>
                  <a:lnTo>
                    <a:pt x="148" y="319"/>
                  </a:lnTo>
                  <a:lnTo>
                    <a:pt x="131" y="320"/>
                  </a:lnTo>
                  <a:lnTo>
                    <a:pt x="131" y="320"/>
                  </a:lnTo>
                  <a:lnTo>
                    <a:pt x="125" y="319"/>
                  </a:lnTo>
                  <a:lnTo>
                    <a:pt x="120" y="315"/>
                  </a:lnTo>
                  <a:lnTo>
                    <a:pt x="117" y="313"/>
                  </a:lnTo>
                  <a:lnTo>
                    <a:pt x="115" y="311"/>
                  </a:lnTo>
                  <a:lnTo>
                    <a:pt x="115" y="311"/>
                  </a:lnTo>
                  <a:lnTo>
                    <a:pt x="114" y="307"/>
                  </a:lnTo>
                  <a:lnTo>
                    <a:pt x="113" y="301"/>
                  </a:lnTo>
                  <a:lnTo>
                    <a:pt x="111" y="285"/>
                  </a:lnTo>
                  <a:lnTo>
                    <a:pt x="111" y="178"/>
                  </a:lnTo>
                  <a:lnTo>
                    <a:pt x="161" y="178"/>
                  </a:lnTo>
                  <a:lnTo>
                    <a:pt x="161" y="93"/>
                  </a:lnTo>
                  <a:lnTo>
                    <a:pt x="111" y="93"/>
                  </a:lnTo>
                  <a:lnTo>
                    <a:pt x="111"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Rectangle 11"/>
            <p:cNvSpPr>
              <a:spLocks noChangeArrowheads="1"/>
            </p:cNvSpPr>
            <p:nvPr userDrawn="1"/>
          </p:nvSpPr>
          <p:spPr bwMode="auto">
            <a:xfrm>
              <a:off x="5562" y="4169"/>
              <a:ext cx="28" cy="15"/>
            </a:xfrm>
            <a:prstGeom prst="rect">
              <a:avLst/>
            </a:prstGeom>
            <a:solidFill>
              <a:srgbClr val="7AC14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03" r:id="rId4"/>
    <p:sldLayoutId id="2147483816" r:id="rId5"/>
    <p:sldLayoutId id="2147483804" r:id="rId6"/>
    <p:sldLayoutId id="2147483805" r:id="rId7"/>
    <p:sldLayoutId id="2147483806" r:id="rId8"/>
    <p:sldLayoutId id="2147483817" r:id="rId9"/>
    <p:sldLayoutId id="2147483807" r:id="rId10"/>
    <p:sldLayoutId id="2147483808" r:id="rId11"/>
  </p:sldLayoutIdLst>
  <p:hf hdr="0" ftr="0" dt="0"/>
  <p:txStyles>
    <p:title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rgbClr val="003399"/>
        </a:buClr>
        <a:buFont typeface="Arial" charset="0"/>
        <a:buChar char="•"/>
        <a:defRPr sz="2400" kern="1200">
          <a:solidFill>
            <a:schemeClr val="tx2"/>
          </a:solidFill>
          <a:latin typeface="+mn-lt"/>
          <a:ea typeface="+mn-ea"/>
          <a:cs typeface="+mn-cs"/>
        </a:defRPr>
      </a:lvl1pPr>
      <a:lvl2pPr marL="742950" indent="-285750" algn="l" rtl="0" eaLnBrk="1" fontAlgn="base" hangingPunct="1">
        <a:spcBef>
          <a:spcPct val="20000"/>
        </a:spcBef>
        <a:spcAft>
          <a:spcPct val="0"/>
        </a:spcAft>
        <a:buClr>
          <a:srgbClr val="003399"/>
        </a:buClr>
        <a:buFont typeface="Arial" charset="0"/>
        <a:buChar char="–"/>
        <a:defRPr sz="2200" kern="1200">
          <a:solidFill>
            <a:schemeClr val="tx2"/>
          </a:solidFill>
          <a:latin typeface="+mn-lt"/>
          <a:ea typeface="+mn-ea"/>
          <a:cs typeface="+mn-cs"/>
        </a:defRPr>
      </a:lvl2pPr>
      <a:lvl3pPr marL="1143000" indent="-228600" algn="l" rtl="0" eaLnBrk="1" fontAlgn="base" hangingPunct="1">
        <a:spcBef>
          <a:spcPct val="20000"/>
        </a:spcBef>
        <a:spcAft>
          <a:spcPct val="0"/>
        </a:spcAft>
        <a:buClr>
          <a:srgbClr val="003399"/>
        </a:buClr>
        <a:buFont typeface="Arial" charset="0"/>
        <a:buChar char="•"/>
        <a:defRPr sz="2000" kern="1200">
          <a:solidFill>
            <a:schemeClr val="tx2"/>
          </a:solidFill>
          <a:latin typeface="+mn-lt"/>
          <a:ea typeface="+mn-ea"/>
          <a:cs typeface="+mn-cs"/>
        </a:defRPr>
      </a:lvl3pPr>
      <a:lvl4pPr marL="1600200" indent="-228600" algn="l" rtl="0" eaLnBrk="1" fontAlgn="base" hangingPunct="1">
        <a:spcBef>
          <a:spcPct val="20000"/>
        </a:spcBef>
        <a:spcAft>
          <a:spcPct val="0"/>
        </a:spcAft>
        <a:buClr>
          <a:srgbClr val="003399"/>
        </a:buClr>
        <a:buFont typeface="Arial" charset="0"/>
        <a:buChar char="–"/>
        <a:defRPr sz="1800" kern="1200">
          <a:solidFill>
            <a:schemeClr val="tx2"/>
          </a:solidFill>
          <a:latin typeface="+mn-lt"/>
          <a:ea typeface="+mn-ea"/>
          <a:cs typeface="+mn-cs"/>
        </a:defRPr>
      </a:lvl4pPr>
      <a:lvl5pPr marL="2057400" indent="-228600" algn="l" rtl="0" eaLnBrk="1" fontAlgn="base" hangingPunct="1">
        <a:spcBef>
          <a:spcPct val="20000"/>
        </a:spcBef>
        <a:spcAft>
          <a:spcPct val="0"/>
        </a:spcAft>
        <a:buClr>
          <a:srgbClr val="003399"/>
        </a:buClr>
        <a:buFont typeface="Arial"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 name="Rectangle 24"/>
          <p:cNvSpPr/>
          <p:nvPr/>
        </p:nvSpPr>
        <p:spPr>
          <a:xfrm flipV="1">
            <a:off x="0" y="0"/>
            <a:ext cx="9144000" cy="68580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flipV="1">
            <a:off x="0" y="-2"/>
            <a:ext cx="9144000" cy="6858001"/>
          </a:xfrm>
          <a:prstGeom prst="rect">
            <a:avLst/>
          </a:prstGeom>
          <a:gradFill>
            <a:gsLst>
              <a:gs pos="0">
                <a:srgbClr val="0081C6">
                  <a:alpha val="44000"/>
                </a:srgbClr>
              </a:gs>
              <a:gs pos="100000">
                <a:srgbClr val="00539B">
                  <a:alpha val="6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2" name="Picture 2" descr="Q:\Design Catalog\Corporate Templates\Covers\abstract1.jpg"/>
          <p:cNvPicPr>
            <a:picLocks noChangeAspect="1" noChangeArrowheads="1"/>
          </p:cNvPicPr>
          <p:nvPr/>
        </p:nvPicPr>
        <p:blipFill>
          <a:blip r:embed="rId13" cstate="print"/>
          <a:stretch>
            <a:fillRect/>
          </a:stretch>
        </p:blipFill>
        <p:spPr bwMode="auto">
          <a:xfrm>
            <a:off x="-245662" y="6410696"/>
            <a:ext cx="9389661" cy="447304"/>
          </a:xfrm>
          <a:prstGeom prst="rect">
            <a:avLst/>
          </a:prstGeom>
          <a:noFill/>
          <a:ln w="9525">
            <a:noFill/>
            <a:miter lim="800000"/>
            <a:headEnd/>
            <a:tailEnd/>
          </a:ln>
        </p:spPr>
      </p:pic>
      <p:pic>
        <p:nvPicPr>
          <p:cNvPr id="29" name="Picture 2" descr="Q:\Design Catalog\Corporate Templates\Covers\abstract1.jpg"/>
          <p:cNvPicPr>
            <a:picLocks noChangeAspect="1" noChangeArrowheads="1"/>
          </p:cNvPicPr>
          <p:nvPr/>
        </p:nvPicPr>
        <p:blipFill>
          <a:blip r:embed="rId13" cstate="print"/>
          <a:stretch>
            <a:fillRect/>
          </a:stretch>
        </p:blipFill>
        <p:spPr bwMode="auto">
          <a:xfrm>
            <a:off x="-177420" y="0"/>
            <a:ext cx="9321420" cy="1413164"/>
          </a:xfrm>
          <a:prstGeom prst="rect">
            <a:avLst/>
          </a:prstGeom>
          <a:noFill/>
          <a:ln w="9525">
            <a:noFill/>
            <a:miter lim="800000"/>
            <a:headEnd/>
            <a:tailEnd/>
          </a:ln>
        </p:spPr>
      </p:pic>
      <p:sp>
        <p:nvSpPr>
          <p:cNvPr id="28" name="Rectangle 27"/>
          <p:cNvSpPr/>
          <p:nvPr/>
        </p:nvSpPr>
        <p:spPr>
          <a:xfrm flipV="1">
            <a:off x="0" y="0"/>
            <a:ext cx="9144000" cy="68580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flipV="1">
            <a:off x="0" y="1392071"/>
            <a:ext cx="9144000" cy="5465924"/>
          </a:xfrm>
          <a:prstGeom prst="rect">
            <a:avLst/>
          </a:prstGeom>
          <a:gradFill>
            <a:gsLst>
              <a:gs pos="0">
                <a:srgbClr val="0081C6">
                  <a:alpha val="44000"/>
                </a:srgbClr>
              </a:gs>
              <a:gs pos="100000">
                <a:srgbClr val="00539B">
                  <a:alpha val="6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Pie 34"/>
          <p:cNvSpPr/>
          <p:nvPr/>
        </p:nvSpPr>
        <p:spPr>
          <a:xfrm rot="5400000">
            <a:off x="7820167" y="-1940366"/>
            <a:ext cx="3486602" cy="3486602"/>
          </a:xfrm>
          <a:prstGeom prst="pie">
            <a:avLst>
              <a:gd name="adj1" fmla="val 0"/>
              <a:gd name="adj2" fmla="val 539999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9" name="Pie 38"/>
          <p:cNvSpPr/>
          <p:nvPr/>
        </p:nvSpPr>
        <p:spPr>
          <a:xfrm rot="5400000">
            <a:off x="8194636" y="-2166788"/>
            <a:ext cx="3486602" cy="3486602"/>
          </a:xfrm>
          <a:prstGeom prst="pie">
            <a:avLst>
              <a:gd name="adj1" fmla="val 0"/>
              <a:gd name="adj2" fmla="val 539999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1" name="Rectangle 30"/>
          <p:cNvSpPr/>
          <p:nvPr/>
        </p:nvSpPr>
        <p:spPr>
          <a:xfrm flipV="1">
            <a:off x="0" y="-1"/>
            <a:ext cx="9144000" cy="1408111"/>
          </a:xfrm>
          <a:prstGeom prst="rect">
            <a:avLst/>
          </a:prstGeom>
          <a:gradFill>
            <a:gsLst>
              <a:gs pos="0">
                <a:srgbClr val="10253F">
                  <a:alpha val="69804"/>
                </a:srgbClr>
              </a:gs>
              <a:gs pos="100000">
                <a:srgbClr val="17375E">
                  <a:alpha val="69804"/>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flipV="1">
            <a:off x="0" y="6389688"/>
            <a:ext cx="8339138" cy="468312"/>
          </a:xfrm>
          <a:prstGeom prst="rect">
            <a:avLst/>
          </a:prstGeom>
          <a:gradFill>
            <a:gsLst>
              <a:gs pos="0">
                <a:srgbClr val="10253F">
                  <a:alpha val="69804"/>
                </a:srgbClr>
              </a:gs>
              <a:gs pos="100000">
                <a:srgbClr val="17375E">
                  <a:alpha val="69804"/>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8334375" y="6457950"/>
            <a:ext cx="809625" cy="40005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8343900" y="6391275"/>
            <a:ext cx="800100" cy="466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3" name="Straight Connector 22"/>
          <p:cNvCxnSpPr/>
          <p:nvPr/>
        </p:nvCxnSpPr>
        <p:spPr>
          <a:xfrm>
            <a:off x="0" y="6386513"/>
            <a:ext cx="9144000"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24" name="Date Placeholder 3"/>
          <p:cNvSpPr>
            <a:spLocks noGrp="1"/>
          </p:cNvSpPr>
          <p:nvPr>
            <p:ph type="dt" sz="half" idx="2"/>
          </p:nvPr>
        </p:nvSpPr>
        <p:spPr>
          <a:xfrm>
            <a:off x="7361238" y="6411913"/>
            <a:ext cx="954087" cy="209550"/>
          </a:xfrm>
          <a:prstGeom prst="rect">
            <a:avLst/>
          </a:prstGeom>
        </p:spPr>
        <p:txBody>
          <a:bodyPr vert="horz" lIns="91440" tIns="45720" rIns="91440" bIns="45720" rtlCol="0" anchor="ctr"/>
          <a:lstStyle>
            <a:lvl1pPr algn="r" fontAlgn="auto">
              <a:spcBef>
                <a:spcPts val="0"/>
              </a:spcBef>
              <a:spcAft>
                <a:spcPts val="0"/>
              </a:spcAft>
              <a:defRPr sz="1200" smtClean="0">
                <a:solidFill>
                  <a:srgbClr val="A6A6A6"/>
                </a:solidFill>
                <a:latin typeface="+mn-lt"/>
              </a:defRPr>
            </a:lvl1pPr>
          </a:lstStyle>
          <a:p>
            <a:pPr>
              <a:defRPr/>
            </a:pPr>
            <a:fld id="{67EFF506-2DDD-4799-B274-AFE33A8D05F6}" type="datetime1">
              <a:rPr lang="en-US" smtClean="0"/>
              <a:pPr>
                <a:defRPr/>
              </a:pPr>
              <a:t>5/7/2013</a:t>
            </a:fld>
            <a:endParaRPr lang="en-US" dirty="0"/>
          </a:p>
        </p:txBody>
      </p:sp>
      <p:sp>
        <p:nvSpPr>
          <p:cNvPr id="33" name="Slide Number Placeholder 5"/>
          <p:cNvSpPr>
            <a:spLocks noGrp="1"/>
          </p:cNvSpPr>
          <p:nvPr>
            <p:ph type="sldNum" sz="quarter" idx="4"/>
          </p:nvPr>
        </p:nvSpPr>
        <p:spPr>
          <a:xfrm>
            <a:off x="6594475" y="6411913"/>
            <a:ext cx="744538" cy="211137"/>
          </a:xfrm>
          <a:prstGeom prst="rect">
            <a:avLst/>
          </a:prstGeom>
        </p:spPr>
        <p:txBody>
          <a:bodyPr vert="horz" lIns="91440" tIns="45720" rIns="91440" bIns="45720" rtlCol="0" anchor="ctr"/>
          <a:lstStyle>
            <a:lvl1pPr algn="r" fontAlgn="auto">
              <a:spcBef>
                <a:spcPts val="0"/>
              </a:spcBef>
              <a:spcAft>
                <a:spcPts val="0"/>
              </a:spcAft>
              <a:defRPr sz="1200" smtClean="0">
                <a:solidFill>
                  <a:srgbClr val="A6A6A6"/>
                </a:solidFill>
                <a:latin typeface="+mn-lt"/>
              </a:defRPr>
            </a:lvl1pPr>
          </a:lstStyle>
          <a:p>
            <a:pPr>
              <a:defRPr/>
            </a:pPr>
            <a:fld id="{6F338507-6B8F-48DF-862F-C00A1AA9D2C4}" type="slidenum">
              <a:rPr lang="en-US" smtClean="0"/>
              <a:pPr>
                <a:defRPr/>
              </a:pPr>
              <a:t>‹#›</a:t>
            </a:fld>
            <a:endParaRPr lang="en-US" dirty="0"/>
          </a:p>
        </p:txBody>
      </p:sp>
      <p:cxnSp>
        <p:nvCxnSpPr>
          <p:cNvPr id="38" name="Straight Connector 37"/>
          <p:cNvCxnSpPr/>
          <p:nvPr/>
        </p:nvCxnSpPr>
        <p:spPr>
          <a:xfrm>
            <a:off x="4932363" y="6635750"/>
            <a:ext cx="3406775"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4696619" y="6623844"/>
            <a:ext cx="468312" cy="0"/>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8102601" y="6626225"/>
            <a:ext cx="468312"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7224389" y="6510550"/>
            <a:ext cx="251534"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1401763"/>
            <a:ext cx="9144000"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2061" name="Text Placeholder 2"/>
          <p:cNvSpPr>
            <a:spLocks noGrp="1"/>
          </p:cNvSpPr>
          <p:nvPr>
            <p:ph type="body" idx="1"/>
          </p:nvPr>
        </p:nvSpPr>
        <p:spPr bwMode="auto">
          <a:xfrm>
            <a:off x="233363" y="1489075"/>
            <a:ext cx="8910637"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62" name="Title Placeholder 1"/>
          <p:cNvSpPr>
            <a:spLocks noGrp="1"/>
          </p:cNvSpPr>
          <p:nvPr>
            <p:ph type="title"/>
          </p:nvPr>
        </p:nvSpPr>
        <p:spPr bwMode="auto">
          <a:xfrm>
            <a:off x="244475" y="0"/>
            <a:ext cx="8899525"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40" name="Picture 39" descr="CDMSmith_logo_white.wmf"/>
          <p:cNvPicPr>
            <a:picLocks noChangeAspect="1"/>
          </p:cNvPicPr>
          <p:nvPr/>
        </p:nvPicPr>
        <p:blipFill>
          <a:blip r:embed="rId14" cstate="print"/>
          <a:stretch>
            <a:fillRect/>
          </a:stretch>
        </p:blipFill>
        <p:spPr>
          <a:xfrm>
            <a:off x="8411058" y="6479176"/>
            <a:ext cx="680690" cy="300446"/>
          </a:xfrm>
          <a:prstGeom prst="rect">
            <a:avLst/>
          </a:prstGeom>
        </p:spPr>
      </p:pic>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09" r:id="rId4"/>
    <p:sldLayoutId id="2147483819" r:id="rId5"/>
    <p:sldLayoutId id="2147483810" r:id="rId6"/>
    <p:sldLayoutId id="2147483811" r:id="rId7"/>
    <p:sldLayoutId id="2147483812" r:id="rId8"/>
    <p:sldLayoutId id="2147483820" r:id="rId9"/>
    <p:sldLayoutId id="2147483813" r:id="rId10"/>
    <p:sldLayoutId id="2147483814" r:id="rId11"/>
  </p:sldLayoutIdLst>
  <p:hf hdr="0" ftr="0" dt="0"/>
  <p:txStyles>
    <p:titleStyle>
      <a:lvl1pPr algn="l" rtl="0" eaLnBrk="0" fontAlgn="base" hangingPunct="0">
        <a:lnSpc>
          <a:spcPct val="100000"/>
        </a:lnSpc>
        <a:spcBef>
          <a:spcPct val="0"/>
        </a:spcBef>
        <a:spcAft>
          <a:spcPct val="0"/>
        </a:spcAft>
        <a:defRPr sz="3200" kern="1200">
          <a:solidFill>
            <a:schemeClr val="bg1"/>
          </a:solidFill>
          <a:latin typeface="+mj-lt"/>
          <a:ea typeface="+mj-ea"/>
          <a:cs typeface="+mj-cs"/>
        </a:defRPr>
      </a:lvl1pPr>
      <a:lvl2pPr algn="l" rtl="0" eaLnBrk="0" fontAlgn="base" hangingPunct="0">
        <a:lnSpc>
          <a:spcPts val="4400"/>
        </a:lnSpc>
        <a:spcBef>
          <a:spcPct val="0"/>
        </a:spcBef>
        <a:spcAft>
          <a:spcPct val="0"/>
        </a:spcAft>
        <a:defRPr sz="4400">
          <a:solidFill>
            <a:schemeClr val="bg1"/>
          </a:solidFill>
          <a:latin typeface="Calibri" pitchFamily="34" charset="0"/>
        </a:defRPr>
      </a:lvl2pPr>
      <a:lvl3pPr algn="l" rtl="0" eaLnBrk="0" fontAlgn="base" hangingPunct="0">
        <a:lnSpc>
          <a:spcPts val="4400"/>
        </a:lnSpc>
        <a:spcBef>
          <a:spcPct val="0"/>
        </a:spcBef>
        <a:spcAft>
          <a:spcPct val="0"/>
        </a:spcAft>
        <a:defRPr sz="4400">
          <a:solidFill>
            <a:schemeClr val="bg1"/>
          </a:solidFill>
          <a:latin typeface="Calibri" pitchFamily="34" charset="0"/>
        </a:defRPr>
      </a:lvl3pPr>
      <a:lvl4pPr algn="l" rtl="0" eaLnBrk="0" fontAlgn="base" hangingPunct="0">
        <a:lnSpc>
          <a:spcPts val="4400"/>
        </a:lnSpc>
        <a:spcBef>
          <a:spcPct val="0"/>
        </a:spcBef>
        <a:spcAft>
          <a:spcPct val="0"/>
        </a:spcAft>
        <a:defRPr sz="4400">
          <a:solidFill>
            <a:schemeClr val="bg1"/>
          </a:solidFill>
          <a:latin typeface="Calibri" pitchFamily="34" charset="0"/>
        </a:defRPr>
      </a:lvl4pPr>
      <a:lvl5pPr algn="l" rtl="0" eaLnBrk="0" fontAlgn="base" hangingPunct="0">
        <a:lnSpc>
          <a:spcPts val="4400"/>
        </a:lnSpc>
        <a:spcBef>
          <a:spcPct val="0"/>
        </a:spcBef>
        <a:spcAft>
          <a:spcPct val="0"/>
        </a:spcAft>
        <a:defRPr sz="4400">
          <a:solidFill>
            <a:schemeClr val="bg1"/>
          </a:solidFill>
          <a:latin typeface="Calibri" pitchFamily="34" charset="0"/>
        </a:defRPr>
      </a:lvl5pPr>
      <a:lvl6pPr marL="457200" algn="l" rtl="0" fontAlgn="base">
        <a:lnSpc>
          <a:spcPts val="4400"/>
        </a:lnSpc>
        <a:spcBef>
          <a:spcPct val="0"/>
        </a:spcBef>
        <a:spcAft>
          <a:spcPct val="0"/>
        </a:spcAft>
        <a:defRPr sz="4400">
          <a:solidFill>
            <a:schemeClr val="bg1"/>
          </a:solidFill>
          <a:latin typeface="Calibri" pitchFamily="34" charset="0"/>
        </a:defRPr>
      </a:lvl6pPr>
      <a:lvl7pPr marL="914400" algn="l" rtl="0" fontAlgn="base">
        <a:lnSpc>
          <a:spcPts val="4400"/>
        </a:lnSpc>
        <a:spcBef>
          <a:spcPct val="0"/>
        </a:spcBef>
        <a:spcAft>
          <a:spcPct val="0"/>
        </a:spcAft>
        <a:defRPr sz="4400">
          <a:solidFill>
            <a:schemeClr val="bg1"/>
          </a:solidFill>
          <a:latin typeface="Calibri" pitchFamily="34" charset="0"/>
        </a:defRPr>
      </a:lvl7pPr>
      <a:lvl8pPr marL="1371600" algn="l" rtl="0" fontAlgn="base">
        <a:lnSpc>
          <a:spcPts val="4400"/>
        </a:lnSpc>
        <a:spcBef>
          <a:spcPct val="0"/>
        </a:spcBef>
        <a:spcAft>
          <a:spcPct val="0"/>
        </a:spcAft>
        <a:defRPr sz="4400">
          <a:solidFill>
            <a:schemeClr val="bg1"/>
          </a:solidFill>
          <a:latin typeface="Calibri" pitchFamily="34" charset="0"/>
        </a:defRPr>
      </a:lvl8pPr>
      <a:lvl9pPr marL="1828800" algn="l" rtl="0" fontAlgn="base">
        <a:lnSpc>
          <a:spcPts val="4400"/>
        </a:lnSpc>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Clr>
          <a:srgbClr val="FFBE01"/>
        </a:buClr>
        <a:buFont typeface="Arial"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BE01"/>
        </a:buClr>
        <a:buFont typeface="Arial" charset="0"/>
        <a:buChar char="–"/>
        <a:defRPr sz="2200"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BE01"/>
        </a:buClr>
        <a:buFont typeface="Arial" charset="0"/>
        <a:buChar char="•"/>
        <a:defRPr sz="2000"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BE01"/>
        </a:buClr>
        <a:buFont typeface="Arial" charset="0"/>
        <a:buChar char="–"/>
        <a:defRPr sz="1800"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BE01"/>
        </a:buClr>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4.wm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0.emf"/></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normAutofit lnSpcReduction="10000"/>
          </a:bodyPr>
          <a:lstStyle/>
          <a:p>
            <a:r>
              <a:rPr lang="en-US" dirty="0" smtClean="0"/>
              <a:t>May 7, 2013</a:t>
            </a:r>
            <a:endParaRPr lang="en-US" dirty="0"/>
          </a:p>
        </p:txBody>
      </p:sp>
      <p:sp>
        <p:nvSpPr>
          <p:cNvPr id="5" name="Text Placeholder 4"/>
          <p:cNvSpPr>
            <a:spLocks noGrp="1"/>
          </p:cNvSpPr>
          <p:nvPr>
            <p:ph type="body" sz="quarter" idx="16"/>
          </p:nvPr>
        </p:nvSpPr>
        <p:spPr/>
        <p:txBody>
          <a:bodyPr/>
          <a:lstStyle/>
          <a:p>
            <a:pPr>
              <a:lnSpc>
                <a:spcPct val="95000"/>
              </a:lnSpc>
            </a:pPr>
            <a:r>
              <a:rPr lang="en-US" sz="1600" dirty="0"/>
              <a:t>Yagnesh Jarmarwala </a:t>
            </a:r>
            <a:r>
              <a:rPr lang="en-US" sz="1600" dirty="0" smtClean="0"/>
              <a:t>Phani </a:t>
            </a:r>
            <a:r>
              <a:rPr lang="en-US" sz="1600" dirty="0"/>
              <a:t>Jammalamadaka </a:t>
            </a:r>
            <a:r>
              <a:rPr lang="en-US" sz="1600" b="0" dirty="0" smtClean="0"/>
              <a:t>Michael Copeland</a:t>
            </a:r>
          </a:p>
          <a:p>
            <a:pPr>
              <a:lnSpc>
                <a:spcPct val="95000"/>
              </a:lnSpc>
            </a:pPr>
            <a:r>
              <a:rPr lang="en-US" sz="1600" b="0" dirty="0" smtClean="0"/>
              <a:t>Maneesh Mahlawat </a:t>
            </a:r>
            <a:endParaRPr lang="en-US" b="0" dirty="0"/>
          </a:p>
        </p:txBody>
      </p:sp>
      <p:sp>
        <p:nvSpPr>
          <p:cNvPr id="7" name="Text Placeholder 2"/>
          <p:cNvSpPr>
            <a:spLocks noGrp="1"/>
          </p:cNvSpPr>
          <p:nvPr>
            <p:ph type="body" sz="quarter" idx="14"/>
          </p:nvPr>
        </p:nvSpPr>
        <p:spPr>
          <a:xfrm>
            <a:off x="0" y="2076450"/>
            <a:ext cx="6401752" cy="477988"/>
          </a:xfrm>
        </p:spPr>
        <p:txBody>
          <a:bodyPr/>
          <a:lstStyle/>
          <a:p>
            <a:r>
              <a:rPr lang="en-US" sz="1800" dirty="0" smtClean="0"/>
              <a:t>14</a:t>
            </a:r>
            <a:r>
              <a:rPr lang="en-US" sz="1800" baseline="30000" dirty="0" smtClean="0"/>
              <a:t>th</a:t>
            </a:r>
            <a:r>
              <a:rPr lang="en-US" sz="1800" dirty="0" smtClean="0"/>
              <a:t> TRB National Transportation Planning Applications Conference</a:t>
            </a:r>
            <a:endParaRPr lang="en-US" sz="1800" dirty="0"/>
          </a:p>
        </p:txBody>
      </p:sp>
      <p:sp>
        <p:nvSpPr>
          <p:cNvPr id="8" name="Text Placeholder 1"/>
          <p:cNvSpPr txBox="1">
            <a:spLocks/>
          </p:cNvSpPr>
          <p:nvPr/>
        </p:nvSpPr>
        <p:spPr bwMode="auto">
          <a:xfrm>
            <a:off x="0" y="426720"/>
            <a:ext cx="6705600" cy="128778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marL="0" indent="0" algn="l" rtl="0" eaLnBrk="0" fontAlgn="base" hangingPunct="0">
              <a:lnSpc>
                <a:spcPts val="3000"/>
              </a:lnSpc>
              <a:spcBef>
                <a:spcPct val="20000"/>
              </a:spcBef>
              <a:spcAft>
                <a:spcPct val="0"/>
              </a:spcAft>
              <a:buClr>
                <a:srgbClr val="FFBE01"/>
              </a:buClr>
              <a:buFont typeface="Arial" charset="0"/>
              <a:buNone/>
              <a:defRPr sz="36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BE01"/>
              </a:buClr>
              <a:buFont typeface="Arial" charset="0"/>
              <a:buChar char="–"/>
              <a:defRPr sz="2200"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BE01"/>
              </a:buClr>
              <a:buFont typeface="Arial" charset="0"/>
              <a:buChar char="•"/>
              <a:defRPr sz="2000"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BE01"/>
              </a:buClr>
              <a:buFont typeface="Arial" charset="0"/>
              <a:buChar char="–"/>
              <a:defRPr sz="1800"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BE01"/>
              </a:buClr>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800" dirty="0"/>
              <a:t>Development and Implementation of Congestion Pricing Triggers on Toll Roads to Manage Congestion </a:t>
            </a:r>
          </a:p>
        </p:txBody>
      </p:sp>
      <p:pic>
        <p:nvPicPr>
          <p:cNvPr id="6" name="Picture 5" descr="congestion.gif"/>
          <p:cNvPicPr>
            <a:picLocks noChangeAspect="1"/>
          </p:cNvPicPr>
          <p:nvPr/>
        </p:nvPicPr>
        <p:blipFill>
          <a:blip r:embed="rId3" cstate="print"/>
          <a:stretch>
            <a:fillRect/>
          </a:stretch>
        </p:blipFill>
        <p:spPr>
          <a:xfrm>
            <a:off x="22539" y="1962150"/>
            <a:ext cx="6606861" cy="4343400"/>
          </a:xfrm>
          <a:prstGeom prst="rect">
            <a:avLst/>
          </a:prstGeom>
        </p:spPr>
      </p:pic>
      <p:sp>
        <p:nvSpPr>
          <p:cNvPr id="9" name="Rectangle 8"/>
          <p:cNvSpPr/>
          <p:nvPr/>
        </p:nvSpPr>
        <p:spPr>
          <a:xfrm>
            <a:off x="0" y="1943100"/>
            <a:ext cx="6629400" cy="4362450"/>
          </a:xfrm>
          <a:prstGeom prst="rect">
            <a:avLst/>
          </a:prstGeom>
          <a:solidFill>
            <a:schemeClr val="bg1">
              <a:lumMod val="65000"/>
              <a:alpha val="84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4389" y="6341423"/>
            <a:ext cx="5605153" cy="369332"/>
          </a:xfrm>
          <a:prstGeom prst="rect">
            <a:avLst/>
          </a:prstGeom>
          <a:noFill/>
        </p:spPr>
        <p:txBody>
          <a:bodyPr wrap="square" rtlCol="0">
            <a:spAutoFit/>
          </a:bodyPr>
          <a:lstStyle/>
          <a:p>
            <a:r>
              <a:rPr lang="en-US" dirty="0" smtClean="0">
                <a:solidFill>
                  <a:schemeClr val="bg1"/>
                </a:solidFill>
              </a:rPr>
              <a:t>TRB  National Planning </a:t>
            </a:r>
            <a:r>
              <a:rPr lang="en-US" dirty="0" smtClean="0">
                <a:solidFill>
                  <a:schemeClr val="bg1"/>
                </a:solidFill>
              </a:rPr>
              <a:t>Applications </a:t>
            </a:r>
            <a:r>
              <a:rPr lang="en-US" dirty="0" smtClean="0">
                <a:solidFill>
                  <a:schemeClr val="bg1"/>
                </a:solidFill>
              </a:rPr>
              <a:t>Conference</a:t>
            </a:r>
            <a:endParaRPr lang="en-US" dirty="0">
              <a:solidFill>
                <a:schemeClr val="bg1"/>
              </a:solidFill>
            </a:endParaRPr>
          </a:p>
        </p:txBody>
      </p:sp>
    </p:spTree>
    <p:extLst>
      <p:ext uri="{BB962C8B-B14F-4D97-AF65-F5344CB8AC3E}">
        <p14:creationId xmlns:p14="http://schemas.microsoft.com/office/powerpoint/2010/main" val="2880352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nchor="t"/>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a:solidFill>
                  <a:schemeClr val="tx2"/>
                </a:solidFill>
              </a:rPr>
              <a:t>Trigger Mechanism</a:t>
            </a:r>
          </a:p>
        </p:txBody>
      </p:sp>
      <p:sp>
        <p:nvSpPr>
          <p:cNvPr id="8" name="Slide Number Placeholder 7"/>
          <p:cNvSpPr>
            <a:spLocks noGrp="1"/>
          </p:cNvSpPr>
          <p:nvPr>
            <p:ph type="sldNum" sz="quarter" idx="4"/>
          </p:nvPr>
        </p:nvSpPr>
        <p:spPr/>
        <p:txBody>
          <a:bodyPr/>
          <a:lstStyle/>
          <a:p>
            <a:pPr>
              <a:defRPr/>
            </a:pPr>
            <a:fld id="{916B1F24-0B1F-4224-B3D5-7049272DD407}" type="slidenum">
              <a:rPr lang="en-US" smtClean="0"/>
              <a:pPr>
                <a:defRPr/>
              </a:pPr>
              <a:t>10</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162055" y="723901"/>
            <a:ext cx="6695432" cy="5531204"/>
          </a:xfrm>
          <a:prstGeom prst="rect">
            <a:avLst/>
          </a:prstGeom>
          <a:noFill/>
          <a:ln w="9525">
            <a:noFill/>
            <a:miter lim="800000"/>
            <a:headEnd/>
            <a:tailEnd/>
          </a:ln>
          <a:effectLst/>
        </p:spPr>
      </p:pic>
    </p:spTree>
    <p:extLst>
      <p:ext uri="{BB962C8B-B14F-4D97-AF65-F5344CB8AC3E}">
        <p14:creationId xmlns:p14="http://schemas.microsoft.com/office/powerpoint/2010/main" val="2653350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nchor="ct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smtClean="0">
                <a:solidFill>
                  <a:schemeClr val="tx2"/>
                </a:solidFill>
              </a:rPr>
              <a:t>Congestion Pricing Triggers </a:t>
            </a:r>
          </a:p>
        </p:txBody>
      </p:sp>
      <p:sp>
        <p:nvSpPr>
          <p:cNvPr id="5" name="Rectangle 3"/>
          <p:cNvSpPr txBox="1">
            <a:spLocks noChangeArrowheads="1"/>
          </p:cNvSpPr>
          <p:nvPr/>
        </p:nvSpPr>
        <p:spPr>
          <a:xfrm>
            <a:off x="165100" y="1695450"/>
            <a:ext cx="8588375" cy="5613400"/>
          </a:xfrm>
          <a:prstGeom prst="rect">
            <a:avLst/>
          </a:prstGeom>
        </p:spPr>
        <p:txBody>
          <a:bodyPr/>
          <a:lstStyle>
            <a:lvl1pPr marL="342900" indent="-342900" algn="l" rtl="0" eaLnBrk="1" fontAlgn="base" hangingPunct="1">
              <a:spcBef>
                <a:spcPct val="20000"/>
              </a:spcBef>
              <a:spcAft>
                <a:spcPct val="0"/>
              </a:spcAft>
              <a:buClr>
                <a:srgbClr val="003399"/>
              </a:buClr>
              <a:buFont typeface="Arial" charset="0"/>
              <a:buChar char="•"/>
              <a:defRPr sz="2400" kern="1200">
                <a:solidFill>
                  <a:schemeClr val="tx2"/>
                </a:solidFill>
                <a:latin typeface="+mn-lt"/>
                <a:ea typeface="+mn-ea"/>
                <a:cs typeface="+mn-cs"/>
              </a:defRPr>
            </a:lvl1pPr>
            <a:lvl2pPr marL="742950" indent="-285750" algn="l" rtl="0" eaLnBrk="1" fontAlgn="base" hangingPunct="1">
              <a:spcBef>
                <a:spcPct val="20000"/>
              </a:spcBef>
              <a:spcAft>
                <a:spcPct val="0"/>
              </a:spcAft>
              <a:buClr>
                <a:srgbClr val="003399"/>
              </a:buClr>
              <a:buFont typeface="Arial" charset="0"/>
              <a:buChar char="–"/>
              <a:defRPr sz="2200" kern="1200">
                <a:solidFill>
                  <a:schemeClr val="tx2"/>
                </a:solidFill>
                <a:latin typeface="+mn-lt"/>
                <a:ea typeface="+mn-ea"/>
                <a:cs typeface="+mn-cs"/>
              </a:defRPr>
            </a:lvl2pPr>
            <a:lvl3pPr marL="1143000" indent="-228600" algn="l" rtl="0" eaLnBrk="1" fontAlgn="base" hangingPunct="1">
              <a:spcBef>
                <a:spcPct val="20000"/>
              </a:spcBef>
              <a:spcAft>
                <a:spcPct val="0"/>
              </a:spcAft>
              <a:buClr>
                <a:srgbClr val="003399"/>
              </a:buClr>
              <a:buFont typeface="Arial" charset="0"/>
              <a:buChar char="•"/>
              <a:defRPr sz="2000" kern="1200">
                <a:solidFill>
                  <a:schemeClr val="tx2"/>
                </a:solidFill>
                <a:latin typeface="+mn-lt"/>
                <a:ea typeface="+mn-ea"/>
                <a:cs typeface="+mn-cs"/>
              </a:defRPr>
            </a:lvl3pPr>
            <a:lvl4pPr marL="1600200" indent="-228600" algn="l" rtl="0" eaLnBrk="1" fontAlgn="base" hangingPunct="1">
              <a:spcBef>
                <a:spcPct val="20000"/>
              </a:spcBef>
              <a:spcAft>
                <a:spcPct val="0"/>
              </a:spcAft>
              <a:buClr>
                <a:srgbClr val="003399"/>
              </a:buClr>
              <a:buFont typeface="Arial" charset="0"/>
              <a:buChar char="–"/>
              <a:defRPr sz="1800" kern="1200">
                <a:solidFill>
                  <a:schemeClr val="tx2"/>
                </a:solidFill>
                <a:latin typeface="+mn-lt"/>
                <a:ea typeface="+mn-ea"/>
                <a:cs typeface="+mn-cs"/>
              </a:defRPr>
            </a:lvl4pPr>
            <a:lvl5pPr marL="2057400" indent="-228600" algn="l" rtl="0" eaLnBrk="1" fontAlgn="base" hangingPunct="1">
              <a:spcBef>
                <a:spcPct val="20000"/>
              </a:spcBef>
              <a:spcAft>
                <a:spcPct val="0"/>
              </a:spcAft>
              <a:buClr>
                <a:srgbClr val="003399"/>
              </a:buClr>
              <a:buFont typeface="Arial"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Tx/>
            </a:pPr>
            <a:r>
              <a:rPr lang="en-US" dirty="0"/>
              <a:t>Sample triggers and pricing regimes</a:t>
            </a:r>
          </a:p>
          <a:p>
            <a:pPr lvl="2">
              <a:lnSpc>
                <a:spcPct val="90000"/>
              </a:lnSpc>
              <a:buClrTx/>
            </a:pPr>
            <a:r>
              <a:rPr lang="en-US" dirty="0"/>
              <a:t>First pricing trigger (FPT)</a:t>
            </a:r>
          </a:p>
          <a:p>
            <a:pPr lvl="3">
              <a:lnSpc>
                <a:spcPct val="90000"/>
              </a:lnSpc>
              <a:buClrTx/>
            </a:pPr>
            <a:r>
              <a:rPr lang="en-US" dirty="0"/>
              <a:t>10 mph below posted speed over a two hour period on a 5 mile section</a:t>
            </a:r>
          </a:p>
          <a:p>
            <a:pPr lvl="2">
              <a:lnSpc>
                <a:spcPct val="90000"/>
              </a:lnSpc>
              <a:buClrTx/>
            </a:pPr>
            <a:r>
              <a:rPr lang="en-US" dirty="0"/>
              <a:t>Second pricing trigger (SPT)</a:t>
            </a:r>
          </a:p>
          <a:p>
            <a:pPr lvl="3">
              <a:lnSpc>
                <a:spcPct val="90000"/>
              </a:lnSpc>
              <a:buClrTx/>
            </a:pPr>
            <a:r>
              <a:rPr lang="en-US" dirty="0"/>
              <a:t>20 mph below posted speed over a two hour period on a 5 mile section</a:t>
            </a:r>
          </a:p>
          <a:p>
            <a:pPr lvl="2">
              <a:lnSpc>
                <a:spcPct val="90000"/>
              </a:lnSpc>
              <a:buClrTx/>
            </a:pPr>
            <a:r>
              <a:rPr lang="en-US" dirty="0"/>
              <a:t>Preliminary congestion pricing regime (P-CPR)</a:t>
            </a:r>
          </a:p>
          <a:p>
            <a:pPr lvl="3">
              <a:lnSpc>
                <a:spcPct val="90000"/>
              </a:lnSpc>
              <a:buClrTx/>
            </a:pPr>
            <a:r>
              <a:rPr lang="en-US" dirty="0"/>
              <a:t>Implemented after FPT</a:t>
            </a:r>
          </a:p>
          <a:p>
            <a:pPr lvl="2">
              <a:lnSpc>
                <a:spcPct val="90000"/>
              </a:lnSpc>
              <a:buClrTx/>
            </a:pPr>
            <a:r>
              <a:rPr lang="en-US" dirty="0"/>
              <a:t>Aggressive congestion pricing regime (A-CPR)</a:t>
            </a:r>
          </a:p>
          <a:p>
            <a:pPr lvl="3">
              <a:lnSpc>
                <a:spcPct val="90000"/>
              </a:lnSpc>
              <a:buClrTx/>
            </a:pPr>
            <a:r>
              <a:rPr lang="en-US" dirty="0"/>
              <a:t>Implemented after SPT, after PCPR is already in place</a:t>
            </a:r>
          </a:p>
          <a:p>
            <a:pPr lvl="2">
              <a:lnSpc>
                <a:spcPct val="90000"/>
              </a:lnSpc>
              <a:buClrTx/>
            </a:pPr>
            <a:r>
              <a:rPr lang="en-US" dirty="0"/>
              <a:t>Capacity expansion trigger (CET)</a:t>
            </a:r>
          </a:p>
          <a:p>
            <a:pPr lvl="3">
              <a:lnSpc>
                <a:spcPct val="90000"/>
              </a:lnSpc>
              <a:buClrTx/>
            </a:pPr>
            <a:r>
              <a:rPr lang="en-US" dirty="0"/>
              <a:t>20 mph below posted speed over a two hour period on a 5 mile section after the ACPR is implemented</a:t>
            </a:r>
          </a:p>
        </p:txBody>
      </p:sp>
      <p:sp>
        <p:nvSpPr>
          <p:cNvPr id="8" name="Text Placeholder 7"/>
          <p:cNvSpPr>
            <a:spLocks noGrp="1"/>
          </p:cNvSpPr>
          <p:nvPr>
            <p:ph type="body" sz="quarter" idx="13"/>
          </p:nvPr>
        </p:nvSpPr>
        <p:spPr/>
        <p:txBody>
          <a:bodyPr/>
          <a:lstStyle/>
          <a:p>
            <a:endParaRPr lang="en-US"/>
          </a:p>
        </p:txBody>
      </p:sp>
      <p:sp>
        <p:nvSpPr>
          <p:cNvPr id="9" name="Slide Number Placeholder 8"/>
          <p:cNvSpPr>
            <a:spLocks noGrp="1"/>
          </p:cNvSpPr>
          <p:nvPr>
            <p:ph type="sldNum" sz="quarter" idx="15"/>
          </p:nvPr>
        </p:nvSpPr>
        <p:spPr/>
        <p:txBody>
          <a:bodyPr/>
          <a:lstStyle/>
          <a:p>
            <a:pPr>
              <a:defRPr/>
            </a:pPr>
            <a:fld id="{916B1F24-0B1F-4224-B3D5-7049272DD407}" type="slidenum">
              <a:rPr lang="en-US" smtClean="0"/>
              <a:pPr>
                <a:defRPr/>
              </a:pPr>
              <a:t>11</a:t>
            </a:fld>
            <a:endParaRPr lang="en-US" dirty="0"/>
          </a:p>
        </p:txBody>
      </p:sp>
    </p:spTree>
    <p:extLst>
      <p:ext uri="{BB962C8B-B14F-4D97-AF65-F5344CB8AC3E}">
        <p14:creationId xmlns:p14="http://schemas.microsoft.com/office/powerpoint/2010/main" val="1919473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nchor="ct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smtClean="0">
                <a:solidFill>
                  <a:schemeClr val="tx2"/>
                </a:solidFill>
              </a:rPr>
              <a:t>Congestion Pricing Triggers</a:t>
            </a:r>
          </a:p>
        </p:txBody>
      </p:sp>
      <p:pic>
        <p:nvPicPr>
          <p:cNvPr id="1026" name="Picture 2"/>
          <p:cNvPicPr>
            <a:picLocks noChangeAspect="1" noChangeArrowheads="1"/>
          </p:cNvPicPr>
          <p:nvPr/>
        </p:nvPicPr>
        <p:blipFill>
          <a:blip r:embed="rId3" cstate="print"/>
          <a:srcRect/>
          <a:stretch>
            <a:fillRect/>
          </a:stretch>
        </p:blipFill>
        <p:spPr bwMode="auto">
          <a:xfrm>
            <a:off x="1143000" y="1463040"/>
            <a:ext cx="7162800" cy="4862745"/>
          </a:xfrm>
          <a:prstGeom prst="rect">
            <a:avLst/>
          </a:prstGeom>
          <a:noFill/>
          <a:ln w="9525">
            <a:noFill/>
            <a:miter lim="800000"/>
            <a:headEnd/>
            <a:tailEnd/>
          </a:ln>
          <a:effectLst/>
        </p:spPr>
      </p:pic>
      <p:sp>
        <p:nvSpPr>
          <p:cNvPr id="13" name="Text Placeholder 12"/>
          <p:cNvSpPr>
            <a:spLocks noGrp="1"/>
          </p:cNvSpPr>
          <p:nvPr>
            <p:ph type="body" sz="quarter" idx="13"/>
          </p:nvPr>
        </p:nvSpPr>
        <p:spPr/>
        <p:txBody>
          <a:bodyPr/>
          <a:lstStyle/>
          <a:p>
            <a:endParaRPr lang="en-US"/>
          </a:p>
        </p:txBody>
      </p:sp>
      <p:sp>
        <p:nvSpPr>
          <p:cNvPr id="14" name="Slide Number Placeholder 13"/>
          <p:cNvSpPr>
            <a:spLocks noGrp="1"/>
          </p:cNvSpPr>
          <p:nvPr>
            <p:ph type="sldNum" sz="quarter" idx="15"/>
          </p:nvPr>
        </p:nvSpPr>
        <p:spPr/>
        <p:txBody>
          <a:bodyPr/>
          <a:lstStyle/>
          <a:p>
            <a:pPr>
              <a:defRPr/>
            </a:pPr>
            <a:fld id="{3015AEAE-AA07-441B-B6E6-04636626325F}" type="slidenum">
              <a:rPr lang="en-US" smtClean="0"/>
              <a:pPr>
                <a:defRPr/>
              </a:pPr>
              <a:t>12</a:t>
            </a:fld>
            <a:endParaRPr lang="en-US" dirty="0"/>
          </a:p>
        </p:txBody>
      </p:sp>
    </p:spTree>
    <p:extLst>
      <p:ext uri="{BB962C8B-B14F-4D97-AF65-F5344CB8AC3E}">
        <p14:creationId xmlns:p14="http://schemas.microsoft.com/office/powerpoint/2010/main" val="2112268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solidFill>
                  <a:schemeClr val="tx1"/>
                </a:solidFill>
              </a:rPr>
              <a:t>Implementation process</a:t>
            </a:r>
            <a:endParaRPr lang="en-US" b="1" dirty="0">
              <a:solidFill>
                <a:schemeClr val="tx1"/>
              </a:solidFill>
            </a:endParaRPr>
          </a:p>
        </p:txBody>
      </p:sp>
      <p:sp>
        <p:nvSpPr>
          <p:cNvPr id="6" name="Text Placeholder 5"/>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nchor="ct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smtClean="0">
                <a:solidFill>
                  <a:schemeClr val="tx2"/>
                </a:solidFill>
              </a:rPr>
              <a:t>Stakeholders</a:t>
            </a:r>
            <a:endParaRPr lang="en-US" sz="3600" b="1" dirty="0" smtClean="0">
              <a:solidFill>
                <a:schemeClr val="tx2"/>
              </a:solidFill>
              <a:latin typeface="Arial"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438805"/>
            <a:ext cx="6781800" cy="499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3"/>
          </p:nvPr>
        </p:nvSpPr>
        <p:spPr/>
        <p:txBody>
          <a:bodyPr/>
          <a:lstStyle/>
          <a:p>
            <a:endParaRPr lang="en-US"/>
          </a:p>
        </p:txBody>
      </p:sp>
      <p:sp>
        <p:nvSpPr>
          <p:cNvPr id="7" name="Slide Number Placeholder 6"/>
          <p:cNvSpPr>
            <a:spLocks noGrp="1"/>
          </p:cNvSpPr>
          <p:nvPr>
            <p:ph type="sldNum" sz="quarter" idx="15"/>
          </p:nvPr>
        </p:nvSpPr>
        <p:spPr/>
        <p:txBody>
          <a:bodyPr/>
          <a:lstStyle/>
          <a:p>
            <a:pPr>
              <a:defRPr/>
            </a:pPr>
            <a:fld id="{3015AEAE-AA07-441B-B6E6-04636626325F}" type="slidenum">
              <a:rPr lang="en-US" smtClean="0"/>
              <a:pPr>
                <a:defRPr/>
              </a:pPr>
              <a:t>14</a:t>
            </a:fld>
            <a:endParaRPr lang="en-US" dirty="0"/>
          </a:p>
        </p:txBody>
      </p:sp>
    </p:spTree>
    <p:extLst>
      <p:ext uri="{BB962C8B-B14F-4D97-AF65-F5344CB8AC3E}">
        <p14:creationId xmlns:p14="http://schemas.microsoft.com/office/powerpoint/2010/main" val="3714929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nchor="ct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a:solidFill>
                  <a:schemeClr val="tx2"/>
                </a:solidFill>
              </a:rPr>
              <a:t>Congestion Pricing </a:t>
            </a:r>
            <a:r>
              <a:rPr lang="en-US" sz="3600" b="1" dirty="0" smtClean="0">
                <a:solidFill>
                  <a:schemeClr val="tx2"/>
                </a:solidFill>
              </a:rPr>
              <a:t>Planning</a:t>
            </a:r>
            <a:endParaRPr lang="en-US" sz="3600" b="1" dirty="0">
              <a:solidFill>
                <a:schemeClr val="tx2"/>
              </a:solidFill>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1120" b="1106"/>
          <a:stretch>
            <a:fillRect/>
          </a:stretch>
        </p:blipFill>
        <p:spPr bwMode="auto">
          <a:xfrm>
            <a:off x="2416327" y="1605587"/>
            <a:ext cx="4542613" cy="458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quarter" idx="13"/>
          </p:nvPr>
        </p:nvSpPr>
        <p:spPr/>
        <p:txBody>
          <a:bodyPr/>
          <a:lstStyle/>
          <a:p>
            <a:endParaRPr lang="en-US"/>
          </a:p>
        </p:txBody>
      </p:sp>
      <p:sp>
        <p:nvSpPr>
          <p:cNvPr id="8" name="Slide Number Placeholder 7"/>
          <p:cNvSpPr>
            <a:spLocks noGrp="1"/>
          </p:cNvSpPr>
          <p:nvPr>
            <p:ph type="sldNum" sz="quarter" idx="15"/>
          </p:nvPr>
        </p:nvSpPr>
        <p:spPr/>
        <p:txBody>
          <a:bodyPr/>
          <a:lstStyle/>
          <a:p>
            <a:pPr>
              <a:defRPr/>
            </a:pPr>
            <a:fld id="{916B1F24-0B1F-4224-B3D5-7049272DD407}" type="slidenum">
              <a:rPr lang="en-US" smtClean="0"/>
              <a:pPr>
                <a:defRPr/>
              </a:pPr>
              <a:t>15</a:t>
            </a:fld>
            <a:endParaRPr lang="en-US" dirty="0"/>
          </a:p>
        </p:txBody>
      </p:sp>
    </p:spTree>
    <p:extLst>
      <p:ext uri="{BB962C8B-B14F-4D97-AF65-F5344CB8AC3E}">
        <p14:creationId xmlns:p14="http://schemas.microsoft.com/office/powerpoint/2010/main" val="1691226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nchor="ct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a:solidFill>
                  <a:schemeClr val="tx2"/>
                </a:solidFill>
              </a:rPr>
              <a:t>Congestion Pricing </a:t>
            </a:r>
            <a:r>
              <a:rPr lang="en-US" sz="3600" b="1" dirty="0" smtClean="0">
                <a:solidFill>
                  <a:schemeClr val="tx2"/>
                </a:solidFill>
              </a:rPr>
              <a:t>Implementation</a:t>
            </a:r>
            <a:endParaRPr lang="en-US" sz="3600" b="1" dirty="0">
              <a:solidFill>
                <a:schemeClr val="tx2"/>
              </a:solidFill>
            </a:endParaRPr>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120" y="2004695"/>
            <a:ext cx="8661709" cy="268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3"/>
          </p:nvPr>
        </p:nvSpPr>
        <p:spPr/>
        <p:txBody>
          <a:bodyPr/>
          <a:lstStyle/>
          <a:p>
            <a:endParaRPr lang="en-US"/>
          </a:p>
        </p:txBody>
      </p:sp>
      <p:sp>
        <p:nvSpPr>
          <p:cNvPr id="7" name="Slide Number Placeholder 6"/>
          <p:cNvSpPr>
            <a:spLocks noGrp="1"/>
          </p:cNvSpPr>
          <p:nvPr>
            <p:ph type="sldNum" sz="quarter" idx="15"/>
          </p:nvPr>
        </p:nvSpPr>
        <p:spPr/>
        <p:txBody>
          <a:bodyPr/>
          <a:lstStyle/>
          <a:p>
            <a:pPr>
              <a:defRPr/>
            </a:pPr>
            <a:fld id="{3015AEAE-AA07-441B-B6E6-04636626325F}" type="slidenum">
              <a:rPr lang="en-US" smtClean="0"/>
              <a:pPr>
                <a:defRPr/>
              </a:pPr>
              <a:t>16</a:t>
            </a:fld>
            <a:endParaRPr lang="en-US" dirty="0"/>
          </a:p>
        </p:txBody>
      </p:sp>
    </p:spTree>
    <p:extLst>
      <p:ext uri="{BB962C8B-B14F-4D97-AF65-F5344CB8AC3E}">
        <p14:creationId xmlns:p14="http://schemas.microsoft.com/office/powerpoint/2010/main" val="1012718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solidFill>
                  <a:schemeClr val="tx1"/>
                </a:solidFill>
              </a:rPr>
              <a:t>Test Scenarios/Model Results</a:t>
            </a:r>
            <a:endParaRPr lang="en-US" b="1" dirty="0">
              <a:solidFill>
                <a:schemeClr val="tx1"/>
              </a:solidFill>
            </a:endParaRPr>
          </a:p>
        </p:txBody>
      </p:sp>
      <p:sp>
        <p:nvSpPr>
          <p:cNvPr id="7" name="Text Placeholder 6"/>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nchor="ct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a:solidFill>
                  <a:schemeClr val="tx2"/>
                </a:solidFill>
              </a:rPr>
              <a:t>Test Model</a:t>
            </a:r>
            <a:endParaRPr lang="en-US" sz="3600" b="1" dirty="0" smtClean="0">
              <a:solidFill>
                <a:schemeClr val="tx2"/>
              </a:solidFill>
            </a:endParaRPr>
          </a:p>
        </p:txBody>
      </p:sp>
      <p:sp>
        <p:nvSpPr>
          <p:cNvPr id="4" name="Rectangle 4"/>
          <p:cNvSpPr>
            <a:spLocks noChangeArrowheads="1"/>
          </p:cNvSpPr>
          <p:nvPr/>
        </p:nvSpPr>
        <p:spPr bwMode="auto">
          <a:xfrm>
            <a:off x="96838" y="1455738"/>
            <a:ext cx="5946775" cy="58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600" dirty="0">
                <a:solidFill>
                  <a:schemeClr val="tx2"/>
                </a:solidFill>
                <a:latin typeface="+mn-lt"/>
              </a:rPr>
              <a:t>1,029 Zones</a:t>
            </a:r>
          </a:p>
          <a:p>
            <a:pPr marL="342900" indent="-342900">
              <a:spcBef>
                <a:spcPct val="20000"/>
              </a:spcBef>
              <a:buFontTx/>
              <a:buChar char="•"/>
            </a:pPr>
            <a:r>
              <a:rPr lang="en-US" sz="2600" dirty="0">
                <a:solidFill>
                  <a:schemeClr val="tx2"/>
                </a:solidFill>
                <a:latin typeface="+mn-lt"/>
              </a:rPr>
              <a:t>7,476 Links</a:t>
            </a:r>
          </a:p>
          <a:p>
            <a:pPr marL="342900" indent="-342900">
              <a:spcBef>
                <a:spcPct val="20000"/>
              </a:spcBef>
              <a:buFontTx/>
              <a:buChar char="•"/>
            </a:pPr>
            <a:r>
              <a:rPr lang="en-US" sz="2600" dirty="0">
                <a:solidFill>
                  <a:schemeClr val="tx2"/>
                </a:solidFill>
                <a:latin typeface="+mn-lt"/>
              </a:rPr>
              <a:t>Urban area highway model</a:t>
            </a:r>
          </a:p>
          <a:p>
            <a:pPr marL="342900" indent="-342900">
              <a:spcBef>
                <a:spcPct val="20000"/>
              </a:spcBef>
              <a:buFontTx/>
              <a:buChar char="•"/>
            </a:pPr>
            <a:r>
              <a:rPr lang="en-US" sz="2600" dirty="0">
                <a:solidFill>
                  <a:schemeClr val="tx2"/>
                </a:solidFill>
                <a:latin typeface="+mn-lt"/>
              </a:rPr>
              <a:t>Traditional toll facility system</a:t>
            </a:r>
          </a:p>
          <a:p>
            <a:pPr marL="742950" lvl="1" indent="-285750">
              <a:spcBef>
                <a:spcPct val="20000"/>
              </a:spcBef>
              <a:buFontTx/>
              <a:buChar char="–"/>
            </a:pPr>
            <a:r>
              <a:rPr lang="en-US" sz="2600" dirty="0">
                <a:solidFill>
                  <a:schemeClr val="tx2"/>
                </a:solidFill>
                <a:latin typeface="+mn-lt"/>
              </a:rPr>
              <a:t>Toll facility 1</a:t>
            </a:r>
          </a:p>
          <a:p>
            <a:pPr marL="1143000" lvl="2" indent="-228600">
              <a:spcBef>
                <a:spcPct val="20000"/>
              </a:spcBef>
              <a:buFontTx/>
              <a:buChar char="•"/>
            </a:pPr>
            <a:r>
              <a:rPr lang="en-US" sz="2600" dirty="0">
                <a:solidFill>
                  <a:schemeClr val="tx2"/>
                </a:solidFill>
                <a:latin typeface="+mn-lt"/>
              </a:rPr>
              <a:t>Segments 1,2,3</a:t>
            </a:r>
          </a:p>
          <a:p>
            <a:pPr marL="742950" lvl="1" indent="-285750">
              <a:spcBef>
                <a:spcPct val="20000"/>
              </a:spcBef>
              <a:buFontTx/>
              <a:buChar char="–"/>
            </a:pPr>
            <a:r>
              <a:rPr lang="en-US" sz="2600" dirty="0">
                <a:solidFill>
                  <a:schemeClr val="tx2"/>
                </a:solidFill>
                <a:latin typeface="+mn-lt"/>
              </a:rPr>
              <a:t>Toll facility 2</a:t>
            </a:r>
          </a:p>
          <a:p>
            <a:pPr marL="1143000" lvl="2" indent="-228600">
              <a:spcBef>
                <a:spcPct val="20000"/>
              </a:spcBef>
              <a:buFontTx/>
              <a:buChar char="•"/>
            </a:pPr>
            <a:r>
              <a:rPr lang="en-US" sz="2600" dirty="0">
                <a:solidFill>
                  <a:schemeClr val="tx2"/>
                </a:solidFill>
                <a:latin typeface="+mn-lt"/>
              </a:rPr>
              <a:t>Segments </a:t>
            </a:r>
            <a:r>
              <a:rPr lang="en-US" sz="2600" dirty="0" smtClean="0">
                <a:solidFill>
                  <a:schemeClr val="tx2"/>
                </a:solidFill>
                <a:latin typeface="+mn-lt"/>
              </a:rPr>
              <a:t>4,5</a:t>
            </a:r>
            <a:endParaRPr lang="en-US" sz="2600" dirty="0">
              <a:solidFill>
                <a:schemeClr val="tx2"/>
              </a:solidFill>
              <a:latin typeface="+mn-lt"/>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913" y="3547110"/>
            <a:ext cx="4821087" cy="276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quarter" idx="13"/>
          </p:nvPr>
        </p:nvSpPr>
        <p:spPr/>
        <p:txBody>
          <a:bodyPr/>
          <a:lstStyle/>
          <a:p>
            <a:endParaRPr lang="en-US"/>
          </a:p>
        </p:txBody>
      </p:sp>
      <p:sp>
        <p:nvSpPr>
          <p:cNvPr id="8" name="TextBox 7"/>
          <p:cNvSpPr txBox="1"/>
          <p:nvPr/>
        </p:nvSpPr>
        <p:spPr>
          <a:xfrm>
            <a:off x="4610100" y="1524000"/>
            <a:ext cx="4286250" cy="2733056"/>
          </a:xfrm>
          <a:prstGeom prst="rect">
            <a:avLst/>
          </a:prstGeom>
          <a:noFill/>
        </p:spPr>
        <p:txBody>
          <a:bodyPr wrap="square" rtlCol="0">
            <a:spAutoFit/>
          </a:bodyPr>
          <a:lstStyle/>
          <a:p>
            <a:pPr marL="342900" indent="-342900">
              <a:spcBef>
                <a:spcPct val="20000"/>
              </a:spcBef>
              <a:buFontTx/>
              <a:buChar char="•"/>
            </a:pPr>
            <a:r>
              <a:rPr lang="en-US" sz="2600" dirty="0" smtClean="0">
                <a:solidFill>
                  <a:schemeClr val="tx2"/>
                </a:solidFill>
                <a:latin typeface="+mj-lt"/>
              </a:rPr>
              <a:t>Time periods analyzed</a:t>
            </a:r>
          </a:p>
          <a:p>
            <a:pPr marL="742950" lvl="1" indent="-285750">
              <a:spcBef>
                <a:spcPct val="20000"/>
              </a:spcBef>
              <a:buFontTx/>
              <a:buChar char="–"/>
            </a:pPr>
            <a:r>
              <a:rPr lang="en-US" sz="2600" dirty="0" smtClean="0">
                <a:solidFill>
                  <a:schemeClr val="tx2"/>
                </a:solidFill>
                <a:latin typeface="+mj-lt"/>
              </a:rPr>
              <a:t>AM Shoulder 1 (1 hour)</a:t>
            </a:r>
          </a:p>
          <a:p>
            <a:pPr marL="742950" lvl="1" indent="-285750">
              <a:spcBef>
                <a:spcPct val="20000"/>
              </a:spcBef>
              <a:buFontTx/>
              <a:buChar char="–"/>
            </a:pPr>
            <a:r>
              <a:rPr lang="en-US" sz="2600" dirty="0" smtClean="0">
                <a:solidFill>
                  <a:schemeClr val="tx2"/>
                </a:solidFill>
                <a:latin typeface="+mj-lt"/>
              </a:rPr>
              <a:t>AM Peak (1 hour)</a:t>
            </a:r>
          </a:p>
          <a:p>
            <a:pPr marL="742950" lvl="1" indent="-285750">
              <a:spcBef>
                <a:spcPct val="20000"/>
              </a:spcBef>
              <a:buFontTx/>
              <a:buChar char="–"/>
            </a:pPr>
            <a:r>
              <a:rPr lang="en-US" sz="2600" dirty="0" smtClean="0">
                <a:solidFill>
                  <a:schemeClr val="tx2"/>
                </a:solidFill>
                <a:latin typeface="+mj-lt"/>
              </a:rPr>
              <a:t>AM Shoulder 2 (1/2 hour)</a:t>
            </a:r>
          </a:p>
          <a:p>
            <a:endParaRPr lang="en-US" sz="2600" dirty="0">
              <a:latin typeface="+mj-lt"/>
            </a:endParaRPr>
          </a:p>
        </p:txBody>
      </p:sp>
      <p:sp>
        <p:nvSpPr>
          <p:cNvPr id="9" name="Slide Number Placeholder 8"/>
          <p:cNvSpPr>
            <a:spLocks noGrp="1"/>
          </p:cNvSpPr>
          <p:nvPr>
            <p:ph type="sldNum" sz="quarter" idx="15"/>
          </p:nvPr>
        </p:nvSpPr>
        <p:spPr/>
        <p:txBody>
          <a:bodyPr/>
          <a:lstStyle/>
          <a:p>
            <a:pPr>
              <a:defRPr/>
            </a:pPr>
            <a:fld id="{3015AEAE-AA07-441B-B6E6-04636626325F}" type="slidenum">
              <a:rPr lang="en-US" smtClean="0"/>
              <a:pPr>
                <a:defRPr/>
              </a:pPr>
              <a:t>18</a:t>
            </a:fld>
            <a:endParaRPr lang="en-US" dirty="0"/>
          </a:p>
        </p:txBody>
      </p:sp>
    </p:spTree>
    <p:extLst>
      <p:ext uri="{BB962C8B-B14F-4D97-AF65-F5344CB8AC3E}">
        <p14:creationId xmlns:p14="http://schemas.microsoft.com/office/powerpoint/2010/main" val="768456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nchor="ct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a:solidFill>
                  <a:schemeClr val="tx2"/>
                </a:solidFill>
              </a:rPr>
              <a:t>Modeling Methodology</a:t>
            </a:r>
            <a:endParaRPr lang="en-US" sz="3600" b="1" dirty="0" smtClean="0">
              <a:solidFill>
                <a:schemeClr val="tx2"/>
              </a:solidFill>
            </a:endParaRPr>
          </a:p>
        </p:txBody>
      </p:sp>
      <p:sp>
        <p:nvSpPr>
          <p:cNvPr id="5" name="Rectangle 3"/>
          <p:cNvSpPr txBox="1">
            <a:spLocks noChangeArrowheads="1"/>
          </p:cNvSpPr>
          <p:nvPr/>
        </p:nvSpPr>
        <p:spPr>
          <a:xfrm>
            <a:off x="165100" y="1657350"/>
            <a:ext cx="8588375" cy="5613400"/>
          </a:xfrm>
          <a:prstGeom prst="rect">
            <a:avLst/>
          </a:prstGeom>
        </p:spPr>
        <p:txBody>
          <a:bodyPr/>
          <a:lstStyle>
            <a:lvl1pPr marL="342900" indent="-342900" algn="l" rtl="0" eaLnBrk="1" fontAlgn="base" hangingPunct="1">
              <a:spcBef>
                <a:spcPct val="20000"/>
              </a:spcBef>
              <a:spcAft>
                <a:spcPct val="0"/>
              </a:spcAft>
              <a:buClr>
                <a:srgbClr val="003399"/>
              </a:buClr>
              <a:buFont typeface="Arial" charset="0"/>
              <a:buChar char="•"/>
              <a:defRPr sz="2400" kern="1200">
                <a:solidFill>
                  <a:schemeClr val="tx2"/>
                </a:solidFill>
                <a:latin typeface="+mn-lt"/>
                <a:ea typeface="+mn-ea"/>
                <a:cs typeface="+mn-cs"/>
              </a:defRPr>
            </a:lvl1pPr>
            <a:lvl2pPr marL="742950" indent="-285750" algn="l" rtl="0" eaLnBrk="1" fontAlgn="base" hangingPunct="1">
              <a:spcBef>
                <a:spcPct val="20000"/>
              </a:spcBef>
              <a:spcAft>
                <a:spcPct val="0"/>
              </a:spcAft>
              <a:buClr>
                <a:srgbClr val="003399"/>
              </a:buClr>
              <a:buFont typeface="Arial" charset="0"/>
              <a:buChar char="–"/>
              <a:defRPr sz="2200" kern="1200">
                <a:solidFill>
                  <a:schemeClr val="tx2"/>
                </a:solidFill>
                <a:latin typeface="+mn-lt"/>
                <a:ea typeface="+mn-ea"/>
                <a:cs typeface="+mn-cs"/>
              </a:defRPr>
            </a:lvl2pPr>
            <a:lvl3pPr marL="1143000" indent="-228600" algn="l" rtl="0" eaLnBrk="1" fontAlgn="base" hangingPunct="1">
              <a:spcBef>
                <a:spcPct val="20000"/>
              </a:spcBef>
              <a:spcAft>
                <a:spcPct val="0"/>
              </a:spcAft>
              <a:buClr>
                <a:srgbClr val="003399"/>
              </a:buClr>
              <a:buFont typeface="Arial" charset="0"/>
              <a:buChar char="•"/>
              <a:defRPr sz="2000" kern="1200">
                <a:solidFill>
                  <a:schemeClr val="tx2"/>
                </a:solidFill>
                <a:latin typeface="+mn-lt"/>
                <a:ea typeface="+mn-ea"/>
                <a:cs typeface="+mn-cs"/>
              </a:defRPr>
            </a:lvl3pPr>
            <a:lvl4pPr marL="1600200" indent="-228600" algn="l" rtl="0" eaLnBrk="1" fontAlgn="base" hangingPunct="1">
              <a:spcBef>
                <a:spcPct val="20000"/>
              </a:spcBef>
              <a:spcAft>
                <a:spcPct val="0"/>
              </a:spcAft>
              <a:buClr>
                <a:srgbClr val="003399"/>
              </a:buClr>
              <a:buFont typeface="Arial" charset="0"/>
              <a:buChar char="–"/>
              <a:defRPr sz="1800" kern="1200">
                <a:solidFill>
                  <a:schemeClr val="tx2"/>
                </a:solidFill>
                <a:latin typeface="+mn-lt"/>
                <a:ea typeface="+mn-ea"/>
                <a:cs typeface="+mn-cs"/>
              </a:defRPr>
            </a:lvl4pPr>
            <a:lvl5pPr marL="2057400" indent="-228600" algn="l" rtl="0" eaLnBrk="1" fontAlgn="base" hangingPunct="1">
              <a:spcBef>
                <a:spcPct val="20000"/>
              </a:spcBef>
              <a:spcAft>
                <a:spcPct val="0"/>
              </a:spcAft>
              <a:buClr>
                <a:srgbClr val="003399"/>
              </a:buClr>
              <a:buFont typeface="Arial"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2"/>
              </a:buClr>
              <a:buFont typeface="Arial" pitchFamily="34" charset="0"/>
              <a:buChar char="•"/>
            </a:pPr>
            <a:r>
              <a:rPr lang="en-US" dirty="0"/>
              <a:t>AM period traffic assignments</a:t>
            </a:r>
          </a:p>
          <a:p>
            <a:pPr>
              <a:buClr>
                <a:schemeClr val="tx2"/>
              </a:buClr>
              <a:buFont typeface="Arial" pitchFamily="34" charset="0"/>
              <a:buChar char="•"/>
            </a:pPr>
            <a:r>
              <a:rPr lang="en-US" dirty="0"/>
              <a:t>Binary choice (toll path vs. non-toll path) model</a:t>
            </a:r>
          </a:p>
          <a:p>
            <a:pPr lvl="1">
              <a:buClrTx/>
            </a:pPr>
            <a:r>
              <a:rPr lang="en-US" dirty="0"/>
              <a:t>Embedded in equilibrium assignment</a:t>
            </a:r>
          </a:p>
          <a:p>
            <a:pPr>
              <a:buClr>
                <a:schemeClr val="tx2"/>
              </a:buClr>
              <a:buFont typeface="Arial" pitchFamily="34" charset="0"/>
              <a:buChar char="•"/>
            </a:pPr>
            <a:r>
              <a:rPr lang="en-US" dirty="0"/>
              <a:t>Probability of toll road usage dependent on</a:t>
            </a:r>
          </a:p>
          <a:p>
            <a:pPr lvl="1">
              <a:buClrTx/>
            </a:pPr>
            <a:r>
              <a:rPr lang="en-US" dirty="0"/>
              <a:t>Toll rates</a:t>
            </a:r>
          </a:p>
          <a:p>
            <a:pPr lvl="1">
              <a:buClrTx/>
            </a:pPr>
            <a:r>
              <a:rPr lang="en-US" dirty="0"/>
              <a:t>Congestion/travel time savings</a:t>
            </a:r>
          </a:p>
          <a:p>
            <a:pPr lvl="1">
              <a:buClrTx/>
            </a:pPr>
            <a:r>
              <a:rPr lang="en-US" dirty="0"/>
              <a:t>Traveler values of time</a:t>
            </a:r>
          </a:p>
          <a:p>
            <a:pPr lvl="1">
              <a:buClrTx/>
            </a:pPr>
            <a:r>
              <a:rPr lang="en-US" dirty="0"/>
              <a:t>Operating costs</a:t>
            </a:r>
          </a:p>
        </p:txBody>
      </p:sp>
      <p:sp>
        <p:nvSpPr>
          <p:cNvPr id="7" name="Text Placeholder 6"/>
          <p:cNvSpPr>
            <a:spLocks noGrp="1"/>
          </p:cNvSpPr>
          <p:nvPr>
            <p:ph type="body" sz="quarter" idx="13"/>
          </p:nvPr>
        </p:nvSpPr>
        <p:spPr/>
        <p:txBody>
          <a:bodyPr/>
          <a:lstStyle/>
          <a:p>
            <a:endParaRPr lang="en-US"/>
          </a:p>
        </p:txBody>
      </p:sp>
      <p:sp>
        <p:nvSpPr>
          <p:cNvPr id="8" name="Slide Number Placeholder 7"/>
          <p:cNvSpPr>
            <a:spLocks noGrp="1"/>
          </p:cNvSpPr>
          <p:nvPr>
            <p:ph type="sldNum" sz="quarter" idx="15"/>
          </p:nvPr>
        </p:nvSpPr>
        <p:spPr/>
        <p:txBody>
          <a:bodyPr/>
          <a:lstStyle/>
          <a:p>
            <a:pPr>
              <a:defRPr/>
            </a:pPr>
            <a:fld id="{3015AEAE-AA07-441B-B6E6-04636626325F}" type="slidenum">
              <a:rPr lang="en-US" smtClean="0"/>
              <a:pPr>
                <a:defRPr/>
              </a:pPr>
              <a:t>19</a:t>
            </a:fld>
            <a:endParaRPr lang="en-US" dirty="0"/>
          </a:p>
        </p:txBody>
      </p:sp>
    </p:spTree>
    <p:extLst>
      <p:ext uri="{BB962C8B-B14F-4D97-AF65-F5344CB8AC3E}">
        <p14:creationId xmlns:p14="http://schemas.microsoft.com/office/powerpoint/2010/main" val="1559964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nchor="ct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smtClean="0">
                <a:solidFill>
                  <a:schemeClr val="tx2"/>
                </a:solidFill>
              </a:rPr>
              <a:t>Overview</a:t>
            </a:r>
          </a:p>
        </p:txBody>
      </p:sp>
      <p:sp>
        <p:nvSpPr>
          <p:cNvPr id="4" name="Rectangle 3"/>
          <p:cNvSpPr txBox="1">
            <a:spLocks noChangeArrowheads="1"/>
          </p:cNvSpPr>
          <p:nvPr/>
        </p:nvSpPr>
        <p:spPr>
          <a:xfrm>
            <a:off x="244475" y="1470025"/>
            <a:ext cx="8763000" cy="4838700"/>
          </a:xfrm>
          <a:prstGeom prst="rect">
            <a:avLst/>
          </a:prstGeom>
        </p:spPr>
        <p:txBody>
          <a:bodyPr/>
          <a:lstStyle>
            <a:lvl1pPr marL="342900" indent="-342900" algn="l" rtl="0" eaLnBrk="1" fontAlgn="base" hangingPunct="1">
              <a:spcBef>
                <a:spcPct val="20000"/>
              </a:spcBef>
              <a:spcAft>
                <a:spcPct val="0"/>
              </a:spcAft>
              <a:buClr>
                <a:srgbClr val="003399"/>
              </a:buClr>
              <a:buFont typeface="Arial" charset="0"/>
              <a:buChar char="•"/>
              <a:defRPr sz="2400" kern="1200">
                <a:solidFill>
                  <a:schemeClr val="tx2"/>
                </a:solidFill>
                <a:latin typeface="+mn-lt"/>
                <a:ea typeface="+mn-ea"/>
                <a:cs typeface="+mn-cs"/>
              </a:defRPr>
            </a:lvl1pPr>
            <a:lvl2pPr marL="742950" indent="-285750" algn="l" rtl="0" eaLnBrk="1" fontAlgn="base" hangingPunct="1">
              <a:spcBef>
                <a:spcPct val="20000"/>
              </a:spcBef>
              <a:spcAft>
                <a:spcPct val="0"/>
              </a:spcAft>
              <a:buClr>
                <a:srgbClr val="003399"/>
              </a:buClr>
              <a:buFont typeface="Arial" charset="0"/>
              <a:buChar char="–"/>
              <a:defRPr sz="2200" kern="1200">
                <a:solidFill>
                  <a:schemeClr val="tx2"/>
                </a:solidFill>
                <a:latin typeface="+mn-lt"/>
                <a:ea typeface="+mn-ea"/>
                <a:cs typeface="+mn-cs"/>
              </a:defRPr>
            </a:lvl2pPr>
            <a:lvl3pPr marL="1143000" indent="-228600" algn="l" rtl="0" eaLnBrk="1" fontAlgn="base" hangingPunct="1">
              <a:spcBef>
                <a:spcPct val="20000"/>
              </a:spcBef>
              <a:spcAft>
                <a:spcPct val="0"/>
              </a:spcAft>
              <a:buClr>
                <a:srgbClr val="003399"/>
              </a:buClr>
              <a:buFont typeface="Arial" charset="0"/>
              <a:buChar char="•"/>
              <a:defRPr sz="2000" kern="1200">
                <a:solidFill>
                  <a:schemeClr val="tx2"/>
                </a:solidFill>
                <a:latin typeface="+mn-lt"/>
                <a:ea typeface="+mn-ea"/>
                <a:cs typeface="+mn-cs"/>
              </a:defRPr>
            </a:lvl3pPr>
            <a:lvl4pPr marL="1600200" indent="-228600" algn="l" rtl="0" eaLnBrk="1" fontAlgn="base" hangingPunct="1">
              <a:spcBef>
                <a:spcPct val="20000"/>
              </a:spcBef>
              <a:spcAft>
                <a:spcPct val="0"/>
              </a:spcAft>
              <a:buClr>
                <a:srgbClr val="003399"/>
              </a:buClr>
              <a:buFont typeface="Arial" charset="0"/>
              <a:buChar char="–"/>
              <a:defRPr sz="1800" kern="1200">
                <a:solidFill>
                  <a:schemeClr val="tx2"/>
                </a:solidFill>
                <a:latin typeface="+mn-lt"/>
                <a:ea typeface="+mn-ea"/>
                <a:cs typeface="+mn-cs"/>
              </a:defRPr>
            </a:lvl4pPr>
            <a:lvl5pPr marL="2057400" indent="-228600" algn="l" rtl="0" eaLnBrk="1" fontAlgn="base" hangingPunct="1">
              <a:spcBef>
                <a:spcPct val="20000"/>
              </a:spcBef>
              <a:spcAft>
                <a:spcPct val="0"/>
              </a:spcAft>
              <a:buClr>
                <a:srgbClr val="003399"/>
              </a:buClr>
              <a:buFont typeface="Arial"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pPr>
            <a:r>
              <a:rPr lang="en-US" dirty="0" smtClean="0"/>
              <a:t>Background</a:t>
            </a:r>
          </a:p>
          <a:p>
            <a:pPr>
              <a:buClrTx/>
            </a:pPr>
            <a:r>
              <a:rPr lang="en-US" dirty="0" smtClean="0"/>
              <a:t>Congestion pricing/capacity expansion triggers</a:t>
            </a:r>
          </a:p>
          <a:p>
            <a:pPr>
              <a:buClrTx/>
            </a:pPr>
            <a:r>
              <a:rPr lang="en-US" dirty="0" smtClean="0"/>
              <a:t>Implementation process</a:t>
            </a:r>
          </a:p>
          <a:p>
            <a:pPr>
              <a:buClrTx/>
            </a:pPr>
            <a:r>
              <a:rPr lang="en-US" dirty="0" smtClean="0"/>
              <a:t>Test scenarios/results</a:t>
            </a:r>
          </a:p>
          <a:p>
            <a:pPr>
              <a:buClrTx/>
            </a:pPr>
            <a:r>
              <a:rPr lang="en-US" dirty="0" smtClean="0"/>
              <a:t>Summary</a:t>
            </a:r>
          </a:p>
          <a:p>
            <a:pPr lvl="1">
              <a:buClrTx/>
            </a:pPr>
            <a:endParaRPr lang="en-US" dirty="0" smtClean="0"/>
          </a:p>
        </p:txBody>
      </p:sp>
      <p:sp>
        <p:nvSpPr>
          <p:cNvPr id="7" name="Text Placeholder 6"/>
          <p:cNvSpPr>
            <a:spLocks noGrp="1"/>
          </p:cNvSpPr>
          <p:nvPr>
            <p:ph type="body" sz="quarter" idx="13"/>
          </p:nvPr>
        </p:nvSpPr>
        <p:spPr/>
        <p:txBody>
          <a:bodyPr/>
          <a:lstStyle/>
          <a:p>
            <a:endParaRPr lang="en-US"/>
          </a:p>
        </p:txBody>
      </p:sp>
      <p:sp>
        <p:nvSpPr>
          <p:cNvPr id="8" name="Slide Number Placeholder 7"/>
          <p:cNvSpPr>
            <a:spLocks noGrp="1"/>
          </p:cNvSpPr>
          <p:nvPr>
            <p:ph type="sldNum" sz="quarter" idx="15"/>
          </p:nvPr>
        </p:nvSpPr>
        <p:spPr/>
        <p:txBody>
          <a:bodyPr/>
          <a:lstStyle/>
          <a:p>
            <a:pPr>
              <a:defRPr/>
            </a:pPr>
            <a:fld id="{3015AEAE-AA07-441B-B6E6-04636626325F}" type="slidenum">
              <a:rPr lang="en-US" smtClean="0"/>
              <a:pPr>
                <a:defRPr/>
              </a:pPr>
              <a:t>2</a:t>
            </a:fld>
            <a:endParaRPr lang="en-US" dirty="0"/>
          </a:p>
        </p:txBody>
      </p:sp>
    </p:spTree>
    <p:extLst>
      <p:ext uri="{BB962C8B-B14F-4D97-AF65-F5344CB8AC3E}">
        <p14:creationId xmlns:p14="http://schemas.microsoft.com/office/powerpoint/2010/main" val="128109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nchor="ct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a:solidFill>
                  <a:schemeClr val="tx2"/>
                </a:solidFill>
              </a:rPr>
              <a:t>Scenarios Tested</a:t>
            </a:r>
            <a:endParaRPr lang="en-US" sz="3600" b="1" dirty="0" smtClean="0">
              <a:solidFill>
                <a:schemeClr val="tx2"/>
              </a:solidFill>
            </a:endParaRPr>
          </a:p>
        </p:txBody>
      </p:sp>
      <p:sp>
        <p:nvSpPr>
          <p:cNvPr id="6" name="Rectangle 6"/>
          <p:cNvSpPr>
            <a:spLocks noChangeArrowheads="1"/>
          </p:cNvSpPr>
          <p:nvPr/>
        </p:nvSpPr>
        <p:spPr bwMode="auto">
          <a:xfrm>
            <a:off x="738188" y="4840288"/>
            <a:ext cx="78898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400" dirty="0">
                <a:solidFill>
                  <a:schemeClr val="tx2"/>
                </a:solidFill>
                <a:latin typeface="+mn-lt"/>
              </a:rPr>
              <a:t>The above alternatives were tested under</a:t>
            </a:r>
          </a:p>
          <a:p>
            <a:pPr marL="342900" indent="-342900">
              <a:spcBef>
                <a:spcPct val="20000"/>
              </a:spcBef>
              <a:buFontTx/>
              <a:buChar char="•"/>
            </a:pPr>
            <a:r>
              <a:rPr lang="en-US" sz="2400" dirty="0">
                <a:solidFill>
                  <a:schemeClr val="tx2"/>
                </a:solidFill>
                <a:latin typeface="+mn-lt"/>
              </a:rPr>
              <a:t>No expansion scenario</a:t>
            </a:r>
          </a:p>
          <a:p>
            <a:pPr marL="342900" indent="-342900">
              <a:spcBef>
                <a:spcPct val="20000"/>
              </a:spcBef>
              <a:buFontTx/>
              <a:buChar char="•"/>
            </a:pPr>
            <a:r>
              <a:rPr lang="en-US" sz="2400" dirty="0">
                <a:solidFill>
                  <a:schemeClr val="tx2"/>
                </a:solidFill>
                <a:latin typeface="+mn-lt"/>
              </a:rPr>
              <a:t>After expansion of sections 1,4, and 5</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788" y="1546225"/>
            <a:ext cx="7286214" cy="320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p:nvPr>
        </p:nvSpPr>
        <p:spPr/>
        <p:txBody>
          <a:bodyPr/>
          <a:lstStyle/>
          <a:p>
            <a:endParaRPr lang="en-US"/>
          </a:p>
        </p:txBody>
      </p:sp>
      <p:sp>
        <p:nvSpPr>
          <p:cNvPr id="9" name="Slide Number Placeholder 8"/>
          <p:cNvSpPr>
            <a:spLocks noGrp="1"/>
          </p:cNvSpPr>
          <p:nvPr>
            <p:ph type="sldNum" sz="quarter" idx="15"/>
          </p:nvPr>
        </p:nvSpPr>
        <p:spPr/>
        <p:txBody>
          <a:bodyPr/>
          <a:lstStyle/>
          <a:p>
            <a:pPr>
              <a:defRPr/>
            </a:pPr>
            <a:fld id="{3015AEAE-AA07-441B-B6E6-04636626325F}" type="slidenum">
              <a:rPr lang="en-US" smtClean="0"/>
              <a:pPr>
                <a:defRPr/>
              </a:pPr>
              <a:t>20</a:t>
            </a:fld>
            <a:endParaRPr lang="en-US" dirty="0"/>
          </a:p>
        </p:txBody>
      </p:sp>
    </p:spTree>
    <p:extLst>
      <p:ext uri="{BB962C8B-B14F-4D97-AF65-F5344CB8AC3E}">
        <p14:creationId xmlns:p14="http://schemas.microsoft.com/office/powerpoint/2010/main" val="414095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a:solidFill>
                  <a:schemeClr val="tx2"/>
                </a:solidFill>
              </a:rPr>
              <a:t>AM Peak Delay (Before Expansion)</a:t>
            </a:r>
            <a:endParaRPr lang="en-US" sz="3600" b="1" dirty="0" smtClean="0">
              <a:solidFill>
                <a:schemeClr val="tx2"/>
              </a:solidFill>
            </a:endParaRPr>
          </a:p>
        </p:txBody>
      </p:sp>
      <p:pic>
        <p:nvPicPr>
          <p:cNvPr id="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636855"/>
            <a:ext cx="8672513"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p:txBody>
          <a:bodyPr/>
          <a:lstStyle/>
          <a:p>
            <a:pPr>
              <a:defRPr/>
            </a:pPr>
            <a:fld id="{CBCB6212-D479-4923-8A68-B52B0C96F352}" type="slidenum">
              <a:rPr lang="en-US" smtClean="0"/>
              <a:pPr>
                <a:defRPr/>
              </a:pPr>
              <a:t>21</a:t>
            </a:fld>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7774" y="1219549"/>
            <a:ext cx="3524958" cy="2022416"/>
          </a:xfrm>
          <a:prstGeom prst="rect">
            <a:avLst/>
          </a:prstGeom>
          <a:noFill/>
          <a:ln>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029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a:solidFill>
                  <a:schemeClr val="tx2"/>
                </a:solidFill>
              </a:rPr>
              <a:t>System Traffic (Before Expansion)</a:t>
            </a:r>
            <a:endParaRPr lang="en-US" sz="3600" b="1" dirty="0" smtClean="0">
              <a:solidFill>
                <a:schemeClr val="tx2"/>
              </a:solidFill>
            </a:endParaRPr>
          </a:p>
        </p:txBody>
      </p:sp>
      <p:pic>
        <p:nvPicPr>
          <p:cNvPr id="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429175"/>
            <a:ext cx="8672513"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p:txBody>
          <a:bodyPr/>
          <a:lstStyle/>
          <a:p>
            <a:pPr>
              <a:defRPr/>
            </a:pPr>
            <a:fld id="{CBCB6212-D479-4923-8A68-B52B0C96F352}" type="slidenum">
              <a:rPr lang="en-US" smtClean="0"/>
              <a:pPr>
                <a:defRPr/>
              </a:pPr>
              <a:t>22</a:t>
            </a:fld>
            <a:endParaRPr lang="en-US" dirty="0"/>
          </a:p>
        </p:txBody>
      </p:sp>
    </p:spTree>
    <p:extLst>
      <p:ext uri="{BB962C8B-B14F-4D97-AF65-F5344CB8AC3E}">
        <p14:creationId xmlns:p14="http://schemas.microsoft.com/office/powerpoint/2010/main" val="820406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a:solidFill>
                  <a:schemeClr val="tx2"/>
                </a:solidFill>
              </a:rPr>
              <a:t>System Revenue (Before Expansion)</a:t>
            </a:r>
            <a:endParaRPr lang="en-US" sz="3600" b="1" dirty="0" smtClean="0">
              <a:solidFill>
                <a:schemeClr val="tx2"/>
              </a:solidFill>
            </a:endParaRPr>
          </a:p>
        </p:txBody>
      </p:sp>
      <p:pic>
        <p:nvPicPr>
          <p:cNvPr id="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429175"/>
            <a:ext cx="8672513"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p:txBody>
          <a:bodyPr/>
          <a:lstStyle/>
          <a:p>
            <a:pPr>
              <a:defRPr/>
            </a:pPr>
            <a:fld id="{CBCB6212-D479-4923-8A68-B52B0C96F352}" type="slidenum">
              <a:rPr lang="en-US" smtClean="0"/>
              <a:pPr>
                <a:defRPr/>
              </a:pPr>
              <a:t>23</a:t>
            </a:fld>
            <a:endParaRPr lang="en-US" dirty="0"/>
          </a:p>
        </p:txBody>
      </p:sp>
    </p:spTree>
    <p:extLst>
      <p:ext uri="{BB962C8B-B14F-4D97-AF65-F5344CB8AC3E}">
        <p14:creationId xmlns:p14="http://schemas.microsoft.com/office/powerpoint/2010/main" val="22987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a:solidFill>
                  <a:schemeClr val="tx2"/>
                </a:solidFill>
              </a:rPr>
              <a:t>AM Peak Speed (Before Expansion)</a:t>
            </a:r>
            <a:endParaRPr lang="en-US" sz="3600" b="1" dirty="0" smtClean="0">
              <a:solidFill>
                <a:schemeClr val="tx2"/>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557213"/>
            <a:ext cx="8610600" cy="584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
          </p:nvPr>
        </p:nvSpPr>
        <p:spPr/>
        <p:txBody>
          <a:bodyPr/>
          <a:lstStyle/>
          <a:p>
            <a:pPr>
              <a:defRPr/>
            </a:pPr>
            <a:fld id="{CBCB6212-D479-4923-8A68-B52B0C96F352}" type="slidenum">
              <a:rPr lang="en-US" smtClean="0"/>
              <a:pPr>
                <a:defRPr/>
              </a:pPr>
              <a:t>24</a:t>
            </a:fld>
            <a:endParaRPr lang="en-US" dirty="0"/>
          </a:p>
        </p:txBody>
      </p:sp>
    </p:spTree>
    <p:extLst>
      <p:ext uri="{BB962C8B-B14F-4D97-AF65-F5344CB8AC3E}">
        <p14:creationId xmlns:p14="http://schemas.microsoft.com/office/powerpoint/2010/main" val="3184488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a:solidFill>
                  <a:schemeClr val="tx2"/>
                </a:solidFill>
              </a:rPr>
              <a:t>System AM Peak Speed (Before Expansion)</a:t>
            </a:r>
            <a:endParaRPr lang="en-US" sz="3600" b="1" dirty="0" smtClean="0">
              <a:solidFill>
                <a:schemeClr val="tx2"/>
              </a:solidFill>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503238"/>
            <a:ext cx="8610600" cy="585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
          </p:nvPr>
        </p:nvSpPr>
        <p:spPr/>
        <p:txBody>
          <a:bodyPr/>
          <a:lstStyle/>
          <a:p>
            <a:pPr>
              <a:defRPr/>
            </a:pPr>
            <a:fld id="{CBCB6212-D479-4923-8A68-B52B0C96F352}" type="slidenum">
              <a:rPr lang="en-US" smtClean="0"/>
              <a:pPr>
                <a:defRPr/>
              </a:pPr>
              <a:t>25</a:t>
            </a:fld>
            <a:endParaRPr lang="en-US" dirty="0"/>
          </a:p>
        </p:txBody>
      </p:sp>
    </p:spTree>
    <p:extLst>
      <p:ext uri="{BB962C8B-B14F-4D97-AF65-F5344CB8AC3E}">
        <p14:creationId xmlns:p14="http://schemas.microsoft.com/office/powerpoint/2010/main" val="2878887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a:defRPr/>
            </a:pPr>
            <a:fld id="{CBCB6212-D479-4923-8A68-B52B0C96F352}" type="slidenum">
              <a:rPr lang="en-US" smtClean="0"/>
              <a:pPr>
                <a:defRPr/>
              </a:pPr>
              <a:t>26</a:t>
            </a:fld>
            <a:endParaRPr lang="en-US" dirty="0"/>
          </a:p>
        </p:txBody>
      </p:sp>
      <p:grpSp>
        <p:nvGrpSpPr>
          <p:cNvPr id="6" name="Group 5"/>
          <p:cNvGrpSpPr/>
          <p:nvPr/>
        </p:nvGrpSpPr>
        <p:grpSpPr>
          <a:xfrm>
            <a:off x="208849" y="510642"/>
            <a:ext cx="8763000" cy="5891746"/>
            <a:chOff x="208849" y="510642"/>
            <a:chExt cx="8763000" cy="5891746"/>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557213"/>
              <a:ext cx="8610600" cy="584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a:xfrm>
              <a:off x="208849" y="510642"/>
              <a:ext cx="8763000" cy="1417638"/>
            </a:xfrm>
            <a:prstGeom prst="rect">
              <a:avLst/>
            </a:prstGeom>
          </p:spPr>
          <p:txBody>
            <a:bodyP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a:solidFill>
                    <a:schemeClr val="tx2"/>
                  </a:solidFill>
                </a:rPr>
                <a:t>AM Peak Speed (Before Expansion)</a:t>
              </a:r>
              <a:endParaRPr lang="en-US" sz="3600" b="1" dirty="0" smtClean="0">
                <a:solidFill>
                  <a:schemeClr val="tx2"/>
                </a:solidFill>
              </a:endParaRPr>
            </a:p>
          </p:txBody>
        </p:sp>
      </p:grpSp>
      <p:grpSp>
        <p:nvGrpSpPr>
          <p:cNvPr id="7" name="Group 6"/>
          <p:cNvGrpSpPr/>
          <p:nvPr/>
        </p:nvGrpSpPr>
        <p:grpSpPr>
          <a:xfrm>
            <a:off x="232600" y="475015"/>
            <a:ext cx="8763000" cy="5912198"/>
            <a:chOff x="232600" y="439390"/>
            <a:chExt cx="8763000" cy="5912198"/>
          </a:xfrm>
          <a:solidFill>
            <a:schemeClr val="bg1"/>
          </a:solidFill>
        </p:grpSpPr>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 y="506413"/>
              <a:ext cx="8610600" cy="584517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txBox="1">
              <a:spLocks noChangeArrowheads="1"/>
            </p:cNvSpPr>
            <p:nvPr/>
          </p:nvSpPr>
          <p:spPr>
            <a:xfrm>
              <a:off x="232600" y="439390"/>
              <a:ext cx="8763000" cy="1417638"/>
            </a:xfrm>
            <a:prstGeom prst="rect">
              <a:avLst/>
            </a:prstGeom>
            <a:noFill/>
          </p:spPr>
          <p:txBody>
            <a:bodyP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a:solidFill>
                    <a:schemeClr val="tx2"/>
                  </a:solidFill>
                </a:rPr>
                <a:t>AM Peak Speed (After Expansion)</a:t>
              </a:r>
              <a:endParaRPr lang="en-US" sz="3600" b="1" dirty="0" smtClean="0">
                <a:solidFill>
                  <a:schemeClr val="tx2"/>
                </a:solidFill>
              </a:endParaRPr>
            </a:p>
          </p:txBody>
        </p:sp>
      </p:grpSp>
    </p:spTree>
    <p:extLst>
      <p:ext uri="{BB962C8B-B14F-4D97-AF65-F5344CB8AC3E}">
        <p14:creationId xmlns:p14="http://schemas.microsoft.com/office/powerpoint/2010/main" val="318448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0724" y="427514"/>
            <a:ext cx="8763000" cy="1417638"/>
          </a:xfrm>
          <a:prstGeom prst="rect">
            <a:avLst/>
          </a:prstGeom>
        </p:spPr>
        <p:txBody>
          <a:bodyP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a:solidFill>
                  <a:schemeClr val="tx2"/>
                </a:solidFill>
              </a:rPr>
              <a:t>System AM Peak Speed (Before Expansion)</a:t>
            </a:r>
            <a:endParaRPr lang="en-US" sz="3600" b="1" dirty="0" smtClean="0">
              <a:solidFill>
                <a:schemeClr val="tx2"/>
              </a:solidFill>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503238"/>
            <a:ext cx="8610600" cy="585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
          </p:nvPr>
        </p:nvSpPr>
        <p:spPr/>
        <p:txBody>
          <a:bodyPr/>
          <a:lstStyle/>
          <a:p>
            <a:pPr>
              <a:defRPr/>
            </a:pPr>
            <a:fld id="{CBCB6212-D479-4923-8A68-B52B0C96F352}" type="slidenum">
              <a:rPr lang="en-US" smtClean="0"/>
              <a:pPr>
                <a:defRPr/>
              </a:pPr>
              <a:t>27</a:t>
            </a:fld>
            <a:endParaRPr lang="en-US" dirty="0"/>
          </a:p>
        </p:txBody>
      </p:sp>
      <p:grpSp>
        <p:nvGrpSpPr>
          <p:cNvPr id="8" name="Group 7"/>
          <p:cNvGrpSpPr/>
          <p:nvPr/>
        </p:nvGrpSpPr>
        <p:grpSpPr>
          <a:xfrm>
            <a:off x="244475" y="439375"/>
            <a:ext cx="8763000" cy="5912213"/>
            <a:chOff x="244475" y="439375"/>
            <a:chExt cx="8763000" cy="5912213"/>
          </a:xfrm>
          <a:solidFill>
            <a:schemeClr val="bg1"/>
          </a:solidFill>
        </p:grpSpPr>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 y="506413"/>
              <a:ext cx="8610600" cy="584517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txBox="1">
              <a:spLocks noChangeArrowheads="1"/>
            </p:cNvSpPr>
            <p:nvPr/>
          </p:nvSpPr>
          <p:spPr>
            <a:xfrm>
              <a:off x="244475" y="439375"/>
              <a:ext cx="8763000" cy="1417638"/>
            </a:xfrm>
            <a:prstGeom prst="rect">
              <a:avLst/>
            </a:prstGeom>
            <a:noFill/>
          </p:spPr>
          <p:txBody>
            <a:bodyP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a:solidFill>
                    <a:schemeClr val="tx2"/>
                  </a:solidFill>
                </a:rPr>
                <a:t>System AM Peak Speed (After Expansion)</a:t>
              </a:r>
              <a:endParaRPr lang="en-US" sz="3600" b="1" dirty="0" smtClean="0">
                <a:solidFill>
                  <a:schemeClr val="tx2"/>
                </a:solidFill>
              </a:endParaRPr>
            </a:p>
          </p:txBody>
        </p:sp>
      </p:grpSp>
    </p:spTree>
    <p:extLst>
      <p:ext uri="{BB962C8B-B14F-4D97-AF65-F5344CB8AC3E}">
        <p14:creationId xmlns:p14="http://schemas.microsoft.com/office/powerpoint/2010/main" val="287888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687458"/>
            <a:ext cx="8343900" cy="5664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a:xfrm>
            <a:off x="280099" y="700625"/>
            <a:ext cx="9036685" cy="1417638"/>
          </a:xfrm>
          <a:prstGeom prst="rect">
            <a:avLst/>
          </a:prstGeom>
        </p:spPr>
        <p:txBody>
          <a:bodyP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smtClean="0">
                <a:solidFill>
                  <a:schemeClr val="tx2"/>
                </a:solidFill>
              </a:rPr>
              <a:t>T&amp;R By </a:t>
            </a:r>
            <a:r>
              <a:rPr lang="en-US" sz="3600" b="1" dirty="0">
                <a:solidFill>
                  <a:schemeClr val="tx2"/>
                </a:solidFill>
              </a:rPr>
              <a:t>Facility (Before Expansion)</a:t>
            </a:r>
            <a:endParaRPr lang="en-US" sz="3600" b="1" dirty="0" smtClean="0">
              <a:solidFill>
                <a:schemeClr val="tx2"/>
              </a:solidFill>
            </a:endParaRPr>
          </a:p>
        </p:txBody>
      </p:sp>
      <p:sp>
        <p:nvSpPr>
          <p:cNvPr id="5" name="Slide Number Placeholder 4"/>
          <p:cNvSpPr>
            <a:spLocks noGrp="1"/>
          </p:cNvSpPr>
          <p:nvPr>
            <p:ph type="sldNum" sz="quarter" idx="4"/>
          </p:nvPr>
        </p:nvSpPr>
        <p:spPr/>
        <p:txBody>
          <a:bodyPr/>
          <a:lstStyle/>
          <a:p>
            <a:pPr>
              <a:defRPr/>
            </a:pPr>
            <a:fld id="{CBCB6212-D479-4923-8A68-B52B0C96F352}" type="slidenum">
              <a:rPr lang="en-US" smtClean="0"/>
              <a:pPr>
                <a:defRPr/>
              </a:pPr>
              <a:t>28</a:t>
            </a:fld>
            <a:endParaRPr lang="en-US" dirty="0"/>
          </a:p>
        </p:txBody>
      </p:sp>
    </p:spTree>
    <p:extLst>
      <p:ext uri="{BB962C8B-B14F-4D97-AF65-F5344CB8AC3E}">
        <p14:creationId xmlns:p14="http://schemas.microsoft.com/office/powerpoint/2010/main" val="3750445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91975" y="712500"/>
            <a:ext cx="8763000" cy="1417638"/>
          </a:xfrm>
          <a:prstGeom prst="rect">
            <a:avLst/>
          </a:prstGeom>
        </p:spPr>
        <p:txBody>
          <a:bodyP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smtClean="0">
                <a:solidFill>
                  <a:schemeClr val="tx2"/>
                </a:solidFill>
              </a:rPr>
              <a:t>T&amp;R By </a:t>
            </a:r>
            <a:r>
              <a:rPr lang="en-US" sz="3600" b="1" dirty="0">
                <a:solidFill>
                  <a:schemeClr val="tx2"/>
                </a:solidFill>
              </a:rPr>
              <a:t>Facility (After Expansion)</a:t>
            </a:r>
            <a:endParaRPr lang="en-US" sz="3600" b="1" dirty="0" smtClean="0">
              <a:solidFill>
                <a:schemeClr val="tx2"/>
              </a:solidFill>
            </a:endParaRPr>
          </a:p>
        </p:txBody>
      </p:sp>
      <p:pic>
        <p:nvPicPr>
          <p:cNvPr id="12290"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874" y="694065"/>
            <a:ext cx="8348472" cy="566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
          </p:nvPr>
        </p:nvSpPr>
        <p:spPr/>
        <p:txBody>
          <a:bodyPr/>
          <a:lstStyle/>
          <a:p>
            <a:pPr>
              <a:defRPr/>
            </a:pPr>
            <a:fld id="{CBCB6212-D479-4923-8A68-B52B0C96F352}" type="slidenum">
              <a:rPr lang="en-US" smtClean="0"/>
              <a:pPr>
                <a:defRPr/>
              </a:pPr>
              <a:t>29</a:t>
            </a:fld>
            <a:endParaRPr lang="en-US" dirty="0"/>
          </a:p>
        </p:txBody>
      </p:sp>
    </p:spTree>
    <p:extLst>
      <p:ext uri="{BB962C8B-B14F-4D97-AF65-F5344CB8AC3E}">
        <p14:creationId xmlns:p14="http://schemas.microsoft.com/office/powerpoint/2010/main" val="4118261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solidFill>
                  <a:schemeClr val="tx1"/>
                </a:solidFill>
              </a:rPr>
              <a:t>Background on Roadway Congestion</a:t>
            </a:r>
            <a:endParaRPr lang="en-US" b="1" dirty="0">
              <a:solidFill>
                <a:schemeClr val="tx1"/>
              </a:solidFill>
            </a:endParaRPr>
          </a:p>
        </p:txBody>
      </p:sp>
      <p:sp>
        <p:nvSpPr>
          <p:cNvPr id="6" name="Text Placeholder 5"/>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solidFill>
                  <a:schemeClr val="tx1"/>
                </a:solidFill>
              </a:rPr>
              <a:t>Summary</a:t>
            </a:r>
            <a:endParaRPr lang="en-US" b="1" dirty="0">
              <a:solidFill>
                <a:schemeClr val="tx1"/>
              </a:solidFill>
            </a:endParaRPr>
          </a:p>
        </p:txBody>
      </p:sp>
      <p:sp>
        <p:nvSpPr>
          <p:cNvPr id="6" name="Text Placeholder 5"/>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nchor="ct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a:solidFill>
                  <a:schemeClr val="tx2"/>
                </a:solidFill>
              </a:rPr>
              <a:t>Summary</a:t>
            </a:r>
            <a:endParaRPr lang="en-US" sz="3600" b="1" dirty="0" smtClean="0">
              <a:solidFill>
                <a:schemeClr val="tx2"/>
              </a:solidFill>
            </a:endParaRPr>
          </a:p>
        </p:txBody>
      </p:sp>
      <p:sp>
        <p:nvSpPr>
          <p:cNvPr id="28" name="Rectangle 4"/>
          <p:cNvSpPr>
            <a:spLocks noChangeArrowheads="1"/>
          </p:cNvSpPr>
          <p:nvPr/>
        </p:nvSpPr>
        <p:spPr bwMode="auto">
          <a:xfrm>
            <a:off x="319088" y="1716088"/>
            <a:ext cx="85883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sz="2800" dirty="0">
                <a:solidFill>
                  <a:schemeClr val="tx2"/>
                </a:solidFill>
                <a:latin typeface="+mn-lt"/>
              </a:rPr>
              <a:t>Need for establishing triggers</a:t>
            </a:r>
          </a:p>
          <a:p>
            <a:pPr marL="742950" lvl="1" indent="-285750">
              <a:lnSpc>
                <a:spcPct val="90000"/>
              </a:lnSpc>
              <a:spcBef>
                <a:spcPct val="20000"/>
              </a:spcBef>
              <a:buFontTx/>
              <a:buChar char="–"/>
            </a:pPr>
            <a:r>
              <a:rPr lang="en-US" sz="2800" dirty="0">
                <a:solidFill>
                  <a:schemeClr val="tx2"/>
                </a:solidFill>
                <a:latin typeface="+mn-lt"/>
              </a:rPr>
              <a:t>Congestion pricing</a:t>
            </a:r>
          </a:p>
          <a:p>
            <a:pPr marL="742950" lvl="1" indent="-285750">
              <a:lnSpc>
                <a:spcPct val="90000"/>
              </a:lnSpc>
              <a:spcBef>
                <a:spcPct val="20000"/>
              </a:spcBef>
              <a:buFontTx/>
              <a:buChar char="–"/>
            </a:pPr>
            <a:r>
              <a:rPr lang="en-US" sz="2800" dirty="0">
                <a:solidFill>
                  <a:schemeClr val="tx2"/>
                </a:solidFill>
                <a:latin typeface="+mn-lt"/>
              </a:rPr>
              <a:t>Facility expansions</a:t>
            </a:r>
          </a:p>
          <a:p>
            <a:pPr marL="342900" indent="-342900">
              <a:lnSpc>
                <a:spcPct val="90000"/>
              </a:lnSpc>
              <a:spcBef>
                <a:spcPct val="20000"/>
              </a:spcBef>
              <a:buFontTx/>
              <a:buChar char="•"/>
            </a:pPr>
            <a:r>
              <a:rPr lang="en-US" sz="2800" dirty="0">
                <a:solidFill>
                  <a:schemeClr val="tx2"/>
                </a:solidFill>
                <a:latin typeface="+mn-lt"/>
              </a:rPr>
              <a:t>Trigger criteria</a:t>
            </a:r>
          </a:p>
          <a:p>
            <a:pPr marL="742950" lvl="1" indent="-285750">
              <a:lnSpc>
                <a:spcPct val="90000"/>
              </a:lnSpc>
              <a:spcBef>
                <a:spcPct val="20000"/>
              </a:spcBef>
              <a:buFontTx/>
              <a:buChar char="–"/>
            </a:pPr>
            <a:r>
              <a:rPr lang="en-US" sz="2800" dirty="0">
                <a:solidFill>
                  <a:schemeClr val="tx2"/>
                </a:solidFill>
                <a:latin typeface="+mn-lt"/>
              </a:rPr>
              <a:t>Performance measures such as average speed, delay, revenue, etc.</a:t>
            </a:r>
          </a:p>
          <a:p>
            <a:pPr marL="742950" lvl="1" indent="-285750">
              <a:lnSpc>
                <a:spcPct val="90000"/>
              </a:lnSpc>
              <a:spcBef>
                <a:spcPct val="20000"/>
              </a:spcBef>
              <a:buFontTx/>
              <a:buChar char="–"/>
            </a:pPr>
            <a:r>
              <a:rPr lang="en-US" sz="2800" dirty="0">
                <a:solidFill>
                  <a:schemeClr val="tx2"/>
                </a:solidFill>
                <a:latin typeface="+mn-lt"/>
              </a:rPr>
              <a:t>Duration of monitoring</a:t>
            </a:r>
          </a:p>
          <a:p>
            <a:pPr marL="742950" lvl="1" indent="-285750">
              <a:lnSpc>
                <a:spcPct val="90000"/>
              </a:lnSpc>
              <a:spcBef>
                <a:spcPct val="20000"/>
              </a:spcBef>
              <a:buFontTx/>
              <a:buChar char="–"/>
            </a:pPr>
            <a:r>
              <a:rPr lang="en-US" sz="2800" dirty="0">
                <a:solidFill>
                  <a:schemeClr val="tx2"/>
                </a:solidFill>
                <a:latin typeface="+mn-lt"/>
              </a:rPr>
              <a:t>Roadway section </a:t>
            </a:r>
            <a:r>
              <a:rPr lang="en-US" sz="2800" dirty="0" smtClean="0">
                <a:solidFill>
                  <a:schemeClr val="tx2"/>
                </a:solidFill>
                <a:latin typeface="+mn-lt"/>
              </a:rPr>
              <a:t>lengths</a:t>
            </a:r>
          </a:p>
          <a:p>
            <a:pPr marL="342900" indent="-342900">
              <a:lnSpc>
                <a:spcPct val="90000"/>
              </a:lnSpc>
              <a:spcBef>
                <a:spcPct val="20000"/>
              </a:spcBef>
              <a:buFontTx/>
              <a:buChar char="•"/>
            </a:pPr>
            <a:r>
              <a:rPr lang="en-US" sz="2800" dirty="0" smtClean="0">
                <a:solidFill>
                  <a:schemeClr val="tx2"/>
                </a:solidFill>
                <a:latin typeface="+mn-lt"/>
              </a:rPr>
              <a:t>Implementation process</a:t>
            </a:r>
          </a:p>
          <a:p>
            <a:pPr marL="742950" lvl="1" indent="-285750">
              <a:lnSpc>
                <a:spcPct val="90000"/>
              </a:lnSpc>
              <a:spcBef>
                <a:spcPct val="20000"/>
              </a:spcBef>
              <a:buFontTx/>
              <a:buChar char="–"/>
            </a:pPr>
            <a:endParaRPr lang="en-US" sz="2800" dirty="0">
              <a:solidFill>
                <a:schemeClr val="tx2"/>
              </a:solidFill>
              <a:latin typeface="+mn-lt"/>
            </a:endParaRPr>
          </a:p>
          <a:p>
            <a:pPr marL="742950" lvl="1" indent="-285750">
              <a:lnSpc>
                <a:spcPct val="90000"/>
              </a:lnSpc>
              <a:spcBef>
                <a:spcPct val="20000"/>
              </a:spcBef>
            </a:pPr>
            <a:endParaRPr lang="en-US" sz="2800" dirty="0">
              <a:solidFill>
                <a:schemeClr val="tx2"/>
              </a:solidFill>
              <a:latin typeface="+mn-lt"/>
            </a:endParaRPr>
          </a:p>
        </p:txBody>
      </p:sp>
      <p:sp>
        <p:nvSpPr>
          <p:cNvPr id="6" name="Text Placeholder 5"/>
          <p:cNvSpPr>
            <a:spLocks noGrp="1"/>
          </p:cNvSpPr>
          <p:nvPr>
            <p:ph type="body" sz="quarter" idx="13"/>
          </p:nvPr>
        </p:nvSpPr>
        <p:spPr/>
        <p:txBody>
          <a:bodyPr/>
          <a:lstStyle/>
          <a:p>
            <a:endParaRPr lang="en-US"/>
          </a:p>
        </p:txBody>
      </p:sp>
      <p:sp>
        <p:nvSpPr>
          <p:cNvPr id="7" name="Slide Number Placeholder 6"/>
          <p:cNvSpPr>
            <a:spLocks noGrp="1"/>
          </p:cNvSpPr>
          <p:nvPr>
            <p:ph type="sldNum" sz="quarter" idx="15"/>
          </p:nvPr>
        </p:nvSpPr>
        <p:spPr/>
        <p:txBody>
          <a:bodyPr/>
          <a:lstStyle/>
          <a:p>
            <a:pPr>
              <a:defRPr/>
            </a:pPr>
            <a:fld id="{3015AEAE-AA07-441B-B6E6-04636626325F}" type="slidenum">
              <a:rPr lang="en-US" smtClean="0"/>
              <a:pPr>
                <a:defRPr/>
              </a:pPr>
              <a:t>31</a:t>
            </a:fld>
            <a:endParaRPr lang="en-US" dirty="0"/>
          </a:p>
        </p:txBody>
      </p:sp>
    </p:spTree>
    <p:extLst>
      <p:ext uri="{BB962C8B-B14F-4D97-AF65-F5344CB8AC3E}">
        <p14:creationId xmlns:p14="http://schemas.microsoft.com/office/powerpoint/2010/main" val="24244753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nchor="ct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smtClean="0">
                <a:solidFill>
                  <a:schemeClr val="tx2"/>
                </a:solidFill>
              </a:rPr>
              <a:t>Summary</a:t>
            </a:r>
          </a:p>
        </p:txBody>
      </p:sp>
      <p:sp>
        <p:nvSpPr>
          <p:cNvPr id="4" name="Rectangle 4"/>
          <p:cNvSpPr>
            <a:spLocks noChangeArrowheads="1"/>
          </p:cNvSpPr>
          <p:nvPr/>
        </p:nvSpPr>
        <p:spPr bwMode="auto">
          <a:xfrm>
            <a:off x="319088" y="1716088"/>
            <a:ext cx="85883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sz="2800" dirty="0">
                <a:solidFill>
                  <a:schemeClr val="tx2"/>
                </a:solidFill>
                <a:latin typeface="+mn-lt"/>
              </a:rPr>
              <a:t>Congestion pricing example</a:t>
            </a:r>
          </a:p>
          <a:p>
            <a:pPr marL="742950" lvl="1" indent="-285750">
              <a:lnSpc>
                <a:spcPct val="90000"/>
              </a:lnSpc>
              <a:spcBef>
                <a:spcPct val="20000"/>
              </a:spcBef>
              <a:buFontTx/>
              <a:buChar char="–"/>
            </a:pPr>
            <a:r>
              <a:rPr lang="en-US" sz="2800" dirty="0">
                <a:solidFill>
                  <a:schemeClr val="tx2"/>
                </a:solidFill>
                <a:latin typeface="+mn-lt"/>
              </a:rPr>
              <a:t>Impacts on a toll system</a:t>
            </a:r>
          </a:p>
          <a:p>
            <a:pPr marL="1143000" lvl="2" indent="-228600">
              <a:lnSpc>
                <a:spcPct val="90000"/>
              </a:lnSpc>
              <a:spcBef>
                <a:spcPct val="20000"/>
              </a:spcBef>
              <a:buFontTx/>
              <a:buChar char="•"/>
            </a:pPr>
            <a:r>
              <a:rPr lang="en-US" sz="2400" dirty="0">
                <a:solidFill>
                  <a:schemeClr val="tx2"/>
                </a:solidFill>
                <a:latin typeface="+mn-lt"/>
              </a:rPr>
              <a:t>Toll rate changes, trip table changes and expansion</a:t>
            </a:r>
          </a:p>
          <a:p>
            <a:pPr marL="1143000" lvl="2" indent="-228600">
              <a:lnSpc>
                <a:spcPct val="90000"/>
              </a:lnSpc>
              <a:spcBef>
                <a:spcPct val="20000"/>
              </a:spcBef>
              <a:buFontTx/>
              <a:buChar char="•"/>
            </a:pPr>
            <a:r>
              <a:rPr lang="en-US" sz="2400" dirty="0">
                <a:solidFill>
                  <a:schemeClr val="tx2"/>
                </a:solidFill>
                <a:latin typeface="+mn-lt"/>
              </a:rPr>
              <a:t>Speeds, delay, transactions and revenue</a:t>
            </a:r>
          </a:p>
          <a:p>
            <a:pPr marL="342900" indent="-342900">
              <a:lnSpc>
                <a:spcPct val="90000"/>
              </a:lnSpc>
              <a:spcBef>
                <a:spcPct val="20000"/>
              </a:spcBef>
              <a:buFontTx/>
              <a:buChar char="•"/>
            </a:pPr>
            <a:r>
              <a:rPr lang="en-US" sz="2800" dirty="0" smtClean="0">
                <a:solidFill>
                  <a:schemeClr val="tx2"/>
                </a:solidFill>
                <a:latin typeface="+mn-lt"/>
              </a:rPr>
              <a:t>Future research</a:t>
            </a:r>
            <a:endParaRPr lang="en-US" sz="2800" dirty="0">
              <a:solidFill>
                <a:schemeClr val="tx2"/>
              </a:solidFill>
              <a:latin typeface="+mn-lt"/>
            </a:endParaRPr>
          </a:p>
          <a:p>
            <a:pPr marL="742950" lvl="1" indent="-285750">
              <a:lnSpc>
                <a:spcPct val="90000"/>
              </a:lnSpc>
              <a:spcBef>
                <a:spcPct val="20000"/>
              </a:spcBef>
              <a:buFontTx/>
              <a:buChar char="–"/>
            </a:pPr>
            <a:r>
              <a:rPr lang="en-US" sz="2800" dirty="0">
                <a:solidFill>
                  <a:schemeClr val="tx2"/>
                </a:solidFill>
                <a:latin typeface="+mn-lt"/>
              </a:rPr>
              <a:t>Explore impacts on other performance measures such as density, queue lengths, emissions, etc.</a:t>
            </a:r>
          </a:p>
          <a:p>
            <a:pPr marL="742950" lvl="1" indent="-285750">
              <a:lnSpc>
                <a:spcPct val="90000"/>
              </a:lnSpc>
              <a:spcBef>
                <a:spcPct val="20000"/>
              </a:spcBef>
              <a:buFontTx/>
              <a:buChar char="–"/>
            </a:pPr>
            <a:r>
              <a:rPr lang="en-US" sz="2800" dirty="0">
                <a:solidFill>
                  <a:schemeClr val="tx2"/>
                </a:solidFill>
                <a:latin typeface="+mn-lt"/>
              </a:rPr>
              <a:t>Revenue neutral congestion pricing strategies</a:t>
            </a:r>
          </a:p>
          <a:p>
            <a:pPr marL="1143000" lvl="2" indent="-228600">
              <a:lnSpc>
                <a:spcPct val="90000"/>
              </a:lnSpc>
              <a:spcBef>
                <a:spcPct val="20000"/>
              </a:spcBef>
              <a:buFontTx/>
              <a:buChar char="•"/>
            </a:pPr>
            <a:r>
              <a:rPr lang="en-US" sz="2400" dirty="0">
                <a:solidFill>
                  <a:schemeClr val="tx2"/>
                </a:solidFill>
                <a:latin typeface="+mn-lt"/>
              </a:rPr>
              <a:t>Impacts of off-peak discounts</a:t>
            </a:r>
          </a:p>
        </p:txBody>
      </p:sp>
      <p:sp>
        <p:nvSpPr>
          <p:cNvPr id="7" name="Text Placeholder 6"/>
          <p:cNvSpPr>
            <a:spLocks noGrp="1"/>
          </p:cNvSpPr>
          <p:nvPr>
            <p:ph type="body" sz="quarter" idx="13"/>
          </p:nvPr>
        </p:nvSpPr>
        <p:spPr/>
        <p:txBody>
          <a:bodyPr/>
          <a:lstStyle/>
          <a:p>
            <a:endParaRPr lang="en-US"/>
          </a:p>
        </p:txBody>
      </p:sp>
      <p:sp>
        <p:nvSpPr>
          <p:cNvPr id="8" name="Slide Number Placeholder 7"/>
          <p:cNvSpPr>
            <a:spLocks noGrp="1"/>
          </p:cNvSpPr>
          <p:nvPr>
            <p:ph type="sldNum" sz="quarter" idx="15"/>
          </p:nvPr>
        </p:nvSpPr>
        <p:spPr/>
        <p:txBody>
          <a:bodyPr/>
          <a:lstStyle/>
          <a:p>
            <a:pPr>
              <a:defRPr/>
            </a:pPr>
            <a:fld id="{3015AEAE-AA07-441B-B6E6-04636626325F}" type="slidenum">
              <a:rPr lang="en-US" smtClean="0"/>
              <a:pPr>
                <a:defRPr/>
              </a:pPr>
              <a:t>32</a:t>
            </a:fld>
            <a:endParaRPr lang="en-US" dirty="0"/>
          </a:p>
        </p:txBody>
      </p:sp>
    </p:spTree>
    <p:extLst>
      <p:ext uri="{BB962C8B-B14F-4D97-AF65-F5344CB8AC3E}">
        <p14:creationId xmlns:p14="http://schemas.microsoft.com/office/powerpoint/2010/main" val="3595733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nchor="ct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smtClean="0">
                <a:solidFill>
                  <a:schemeClr val="tx2"/>
                </a:solidFill>
              </a:rPr>
              <a:t>State of Roadway </a:t>
            </a:r>
            <a:r>
              <a:rPr lang="en-US" sz="3600" b="1" dirty="0">
                <a:solidFill>
                  <a:schemeClr val="tx2"/>
                </a:solidFill>
              </a:rPr>
              <a:t>Congestion</a:t>
            </a:r>
            <a:endParaRPr lang="en-US" sz="3600" b="1" dirty="0" smtClean="0">
              <a:solidFill>
                <a:schemeClr val="tx2"/>
              </a:solidFill>
            </a:endParaRPr>
          </a:p>
        </p:txBody>
      </p:sp>
      <p:sp>
        <p:nvSpPr>
          <p:cNvPr id="5" name="Rectangle 3"/>
          <p:cNvSpPr txBox="1">
            <a:spLocks noChangeArrowheads="1"/>
          </p:cNvSpPr>
          <p:nvPr/>
        </p:nvSpPr>
        <p:spPr>
          <a:xfrm>
            <a:off x="165100" y="1428750"/>
            <a:ext cx="8588375" cy="4329953"/>
          </a:xfrm>
          <a:prstGeom prst="rect">
            <a:avLst/>
          </a:prstGeom>
        </p:spPr>
        <p:txBody>
          <a:bodyPr/>
          <a:lstStyle>
            <a:lvl1pPr marL="342900" indent="-342900" algn="l" rtl="0" eaLnBrk="1" fontAlgn="base" hangingPunct="1">
              <a:spcBef>
                <a:spcPct val="20000"/>
              </a:spcBef>
              <a:spcAft>
                <a:spcPct val="0"/>
              </a:spcAft>
              <a:buClr>
                <a:srgbClr val="003399"/>
              </a:buClr>
              <a:buFont typeface="Arial" charset="0"/>
              <a:buChar char="•"/>
              <a:defRPr sz="2400" kern="1200">
                <a:solidFill>
                  <a:schemeClr val="tx2"/>
                </a:solidFill>
                <a:latin typeface="+mn-lt"/>
                <a:ea typeface="+mn-ea"/>
                <a:cs typeface="+mn-cs"/>
              </a:defRPr>
            </a:lvl1pPr>
            <a:lvl2pPr marL="742950" indent="-285750" algn="l" rtl="0" eaLnBrk="1" fontAlgn="base" hangingPunct="1">
              <a:spcBef>
                <a:spcPct val="20000"/>
              </a:spcBef>
              <a:spcAft>
                <a:spcPct val="0"/>
              </a:spcAft>
              <a:buClr>
                <a:srgbClr val="003399"/>
              </a:buClr>
              <a:buFont typeface="Arial" charset="0"/>
              <a:buChar char="–"/>
              <a:defRPr sz="2200" kern="1200">
                <a:solidFill>
                  <a:schemeClr val="tx2"/>
                </a:solidFill>
                <a:latin typeface="+mn-lt"/>
                <a:ea typeface="+mn-ea"/>
                <a:cs typeface="+mn-cs"/>
              </a:defRPr>
            </a:lvl2pPr>
            <a:lvl3pPr marL="1143000" indent="-228600" algn="l" rtl="0" eaLnBrk="1" fontAlgn="base" hangingPunct="1">
              <a:spcBef>
                <a:spcPct val="20000"/>
              </a:spcBef>
              <a:spcAft>
                <a:spcPct val="0"/>
              </a:spcAft>
              <a:buClr>
                <a:srgbClr val="003399"/>
              </a:buClr>
              <a:buFont typeface="Arial" charset="0"/>
              <a:buChar char="•"/>
              <a:defRPr sz="2000" kern="1200">
                <a:solidFill>
                  <a:schemeClr val="tx2"/>
                </a:solidFill>
                <a:latin typeface="+mn-lt"/>
                <a:ea typeface="+mn-ea"/>
                <a:cs typeface="+mn-cs"/>
              </a:defRPr>
            </a:lvl3pPr>
            <a:lvl4pPr marL="1600200" indent="-228600" algn="l" rtl="0" eaLnBrk="1" fontAlgn="base" hangingPunct="1">
              <a:spcBef>
                <a:spcPct val="20000"/>
              </a:spcBef>
              <a:spcAft>
                <a:spcPct val="0"/>
              </a:spcAft>
              <a:buClr>
                <a:srgbClr val="003399"/>
              </a:buClr>
              <a:buFont typeface="Arial" charset="0"/>
              <a:buChar char="–"/>
              <a:defRPr sz="1800" kern="1200">
                <a:solidFill>
                  <a:schemeClr val="tx2"/>
                </a:solidFill>
                <a:latin typeface="+mn-lt"/>
                <a:ea typeface="+mn-ea"/>
                <a:cs typeface="+mn-cs"/>
              </a:defRPr>
            </a:lvl4pPr>
            <a:lvl5pPr marL="2057400" indent="-228600" algn="l" rtl="0" eaLnBrk="1" fontAlgn="base" hangingPunct="1">
              <a:spcBef>
                <a:spcPct val="20000"/>
              </a:spcBef>
              <a:spcAft>
                <a:spcPct val="0"/>
              </a:spcAft>
              <a:buClr>
                <a:srgbClr val="003399"/>
              </a:buClr>
              <a:buFont typeface="Arial"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Tx/>
            </a:pPr>
            <a:r>
              <a:rPr lang="en-US" dirty="0" smtClean="0"/>
              <a:t>Yearly delay per auto traveler</a:t>
            </a:r>
          </a:p>
          <a:p>
            <a:pPr lvl="1">
              <a:lnSpc>
                <a:spcPct val="90000"/>
              </a:lnSpc>
              <a:buClrTx/>
            </a:pPr>
            <a:r>
              <a:rPr lang="en-US" sz="2000" dirty="0" smtClean="0"/>
              <a:t>14 hours (1982)</a:t>
            </a:r>
          </a:p>
          <a:p>
            <a:pPr lvl="1">
              <a:lnSpc>
                <a:spcPct val="90000"/>
              </a:lnSpc>
              <a:buClrTx/>
            </a:pPr>
            <a:r>
              <a:rPr lang="en-US" sz="2000" dirty="0" smtClean="0"/>
              <a:t>34 hours (2010)</a:t>
            </a:r>
          </a:p>
          <a:p>
            <a:pPr>
              <a:lnSpc>
                <a:spcPct val="90000"/>
              </a:lnSpc>
              <a:buClr>
                <a:schemeClr val="tx2"/>
              </a:buClr>
            </a:pPr>
            <a:r>
              <a:rPr lang="en-US" dirty="0" smtClean="0"/>
              <a:t>Congestion cost </a:t>
            </a:r>
          </a:p>
          <a:p>
            <a:pPr marL="0" indent="0">
              <a:lnSpc>
                <a:spcPct val="90000"/>
              </a:lnSpc>
              <a:buClr>
                <a:schemeClr val="tx2"/>
              </a:buClr>
              <a:buNone/>
            </a:pPr>
            <a:r>
              <a:rPr lang="en-US" dirty="0" smtClean="0"/>
              <a:t>    per auto traveler</a:t>
            </a:r>
          </a:p>
          <a:p>
            <a:pPr marL="0" indent="0">
              <a:lnSpc>
                <a:spcPct val="90000"/>
              </a:lnSpc>
              <a:buClr>
                <a:schemeClr val="tx2"/>
              </a:buClr>
              <a:buNone/>
            </a:pPr>
            <a:r>
              <a:rPr lang="en-US" dirty="0" smtClean="0"/>
              <a:t>    (2010 $)</a:t>
            </a:r>
          </a:p>
          <a:p>
            <a:pPr lvl="1">
              <a:lnSpc>
                <a:spcPct val="90000"/>
              </a:lnSpc>
              <a:buClrTx/>
            </a:pPr>
            <a:r>
              <a:rPr lang="en-US" sz="2000" dirty="0" smtClean="0"/>
              <a:t>$310 (1982) </a:t>
            </a:r>
          </a:p>
          <a:p>
            <a:pPr lvl="1">
              <a:lnSpc>
                <a:spcPct val="90000"/>
              </a:lnSpc>
              <a:buClrTx/>
            </a:pPr>
            <a:r>
              <a:rPr lang="en-US" sz="2000" dirty="0" smtClean="0"/>
              <a:t>$713 (2010)</a:t>
            </a:r>
          </a:p>
          <a:p>
            <a:pPr marL="457200" lvl="1" indent="0">
              <a:lnSpc>
                <a:spcPct val="90000"/>
              </a:lnSpc>
              <a:buClrTx/>
              <a:buNone/>
            </a:pPr>
            <a:r>
              <a:rPr lang="en-US" sz="2000" i="1" dirty="0" smtClean="0"/>
              <a:t>In most urban areas, </a:t>
            </a:r>
          </a:p>
          <a:p>
            <a:pPr marL="457200" lvl="1" indent="0">
              <a:lnSpc>
                <a:spcPct val="90000"/>
              </a:lnSpc>
              <a:buClrTx/>
              <a:buNone/>
            </a:pPr>
            <a:r>
              <a:rPr lang="en-US" sz="2000" i="1" dirty="0" smtClean="0"/>
              <a:t>congestion is expected </a:t>
            </a:r>
          </a:p>
          <a:p>
            <a:pPr marL="457200" lvl="1" indent="0">
              <a:lnSpc>
                <a:spcPct val="90000"/>
              </a:lnSpc>
              <a:buClrTx/>
              <a:buNone/>
            </a:pPr>
            <a:r>
              <a:rPr lang="en-US" sz="2000" i="1" dirty="0" smtClean="0"/>
              <a:t>to worsen.</a:t>
            </a:r>
          </a:p>
          <a:p>
            <a:pPr lvl="1">
              <a:lnSpc>
                <a:spcPct val="90000"/>
              </a:lnSpc>
              <a:buClrTx/>
            </a:pPr>
            <a:endParaRPr lang="en-US" sz="2000" dirty="0"/>
          </a:p>
          <a:p>
            <a:pPr lvl="1">
              <a:lnSpc>
                <a:spcPct val="90000"/>
              </a:lnSpc>
              <a:buClrTx/>
            </a:pPr>
            <a:endParaRPr lang="en-US" sz="2000" dirty="0" smtClean="0"/>
          </a:p>
        </p:txBody>
      </p:sp>
      <p:sp>
        <p:nvSpPr>
          <p:cNvPr id="6" name="Rectangle 7"/>
          <p:cNvSpPr>
            <a:spLocks noChangeArrowheads="1"/>
          </p:cNvSpPr>
          <p:nvPr/>
        </p:nvSpPr>
        <p:spPr bwMode="auto">
          <a:xfrm>
            <a:off x="284163" y="5312323"/>
            <a:ext cx="885983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1200" i="1" dirty="0">
                <a:solidFill>
                  <a:schemeClr val="tx2"/>
                </a:solidFill>
                <a:latin typeface="+mn-lt"/>
              </a:rPr>
              <a:t>*Ratio of the peak and off-peak travel times</a:t>
            </a:r>
            <a:br>
              <a:rPr lang="en-US" sz="1200" i="1" dirty="0">
                <a:solidFill>
                  <a:schemeClr val="tx2"/>
                </a:solidFill>
                <a:latin typeface="+mn-lt"/>
              </a:rPr>
            </a:br>
            <a:r>
              <a:rPr lang="en-US" sz="1200" i="1" dirty="0">
                <a:solidFill>
                  <a:schemeClr val="tx2"/>
                </a:solidFill>
                <a:latin typeface="+mn-lt"/>
              </a:rPr>
              <a:t>Sources: </a:t>
            </a:r>
            <a:br>
              <a:rPr lang="en-US" sz="1200" i="1" dirty="0">
                <a:solidFill>
                  <a:schemeClr val="tx2"/>
                </a:solidFill>
                <a:latin typeface="+mn-lt"/>
              </a:rPr>
            </a:br>
            <a:r>
              <a:rPr lang="en-US" sz="1200" i="1" dirty="0">
                <a:solidFill>
                  <a:schemeClr val="tx2"/>
                </a:solidFill>
                <a:latin typeface="+mn-lt"/>
              </a:rPr>
              <a:t>- </a:t>
            </a:r>
            <a:r>
              <a:rPr lang="en-US" sz="1200" i="1" dirty="0" smtClean="0">
                <a:solidFill>
                  <a:schemeClr val="tx2"/>
                </a:solidFill>
                <a:latin typeface="+mn-lt"/>
              </a:rPr>
              <a:t>2010, 2011 </a:t>
            </a:r>
            <a:r>
              <a:rPr lang="en-US" sz="1200" i="1" dirty="0">
                <a:solidFill>
                  <a:schemeClr val="tx2"/>
                </a:solidFill>
                <a:latin typeface="+mn-lt"/>
              </a:rPr>
              <a:t>Annual Mobility Report, Texas Transportation Institute Report</a:t>
            </a:r>
            <a:br>
              <a:rPr lang="en-US" sz="1200" i="1" dirty="0">
                <a:solidFill>
                  <a:schemeClr val="tx2"/>
                </a:solidFill>
                <a:latin typeface="+mn-lt"/>
              </a:rPr>
            </a:br>
            <a:r>
              <a:rPr lang="en-US" sz="1200" i="1" dirty="0">
                <a:solidFill>
                  <a:schemeClr val="tx2"/>
                </a:solidFill>
                <a:latin typeface="+mn-lt"/>
              </a:rPr>
              <a:t>- David T. </a:t>
            </a:r>
            <a:r>
              <a:rPr lang="en-US" sz="1200" i="1" dirty="0" err="1">
                <a:solidFill>
                  <a:schemeClr val="tx2"/>
                </a:solidFill>
                <a:latin typeface="+mn-lt"/>
              </a:rPr>
              <a:t>Hartgen</a:t>
            </a:r>
            <a:r>
              <a:rPr lang="en-US" sz="1200" i="1" dirty="0">
                <a:solidFill>
                  <a:schemeClr val="tx2"/>
                </a:solidFill>
                <a:latin typeface="+mn-lt"/>
              </a:rPr>
              <a:t> and M. Gregory Fields, Building Roads to Reduce Traffic Congestion in America's Cities, Reason Foundation.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8879" y="1877865"/>
            <a:ext cx="5685121" cy="3684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9"/>
          <p:cNvSpPr>
            <a:spLocks noGrp="1"/>
          </p:cNvSpPr>
          <p:nvPr>
            <p:ph type="body" sz="quarter" idx="13"/>
          </p:nvPr>
        </p:nvSpPr>
        <p:spPr/>
        <p:txBody>
          <a:bodyPr/>
          <a:lstStyle/>
          <a:p>
            <a:endParaRPr lang="en-US"/>
          </a:p>
        </p:txBody>
      </p:sp>
      <p:sp>
        <p:nvSpPr>
          <p:cNvPr id="11" name="Slide Number Placeholder 10"/>
          <p:cNvSpPr>
            <a:spLocks noGrp="1"/>
          </p:cNvSpPr>
          <p:nvPr>
            <p:ph type="sldNum" sz="quarter" idx="15"/>
          </p:nvPr>
        </p:nvSpPr>
        <p:spPr/>
        <p:txBody>
          <a:bodyPr/>
          <a:lstStyle/>
          <a:p>
            <a:pPr>
              <a:defRPr/>
            </a:pPr>
            <a:fld id="{916B1F24-0B1F-4224-B3D5-7049272DD407}" type="slidenum">
              <a:rPr lang="en-US" smtClean="0"/>
              <a:pPr>
                <a:defRPr/>
              </a:pPr>
              <a:t>4</a:t>
            </a:fld>
            <a:endParaRPr lang="en-US" dirty="0"/>
          </a:p>
        </p:txBody>
      </p:sp>
      <p:sp>
        <p:nvSpPr>
          <p:cNvPr id="8" name="TextBox 7"/>
          <p:cNvSpPr txBox="1"/>
          <p:nvPr/>
        </p:nvSpPr>
        <p:spPr>
          <a:xfrm>
            <a:off x="8587794" y="3571875"/>
            <a:ext cx="229550" cy="230832"/>
          </a:xfrm>
          <a:prstGeom prst="rect">
            <a:avLst/>
          </a:prstGeom>
          <a:noFill/>
        </p:spPr>
        <p:txBody>
          <a:bodyPr wrap="none" rtlCol="0">
            <a:spAutoFit/>
          </a:bodyPr>
          <a:lstStyle/>
          <a:p>
            <a:r>
              <a:rPr lang="en-US" sz="900" dirty="0" smtClean="0">
                <a:solidFill>
                  <a:schemeClr val="bg2">
                    <a:lumMod val="50000"/>
                  </a:schemeClr>
                </a:solidFill>
              </a:rPr>
              <a:t>*</a:t>
            </a:r>
            <a:endParaRPr lang="en-US" sz="900" dirty="0">
              <a:solidFill>
                <a:schemeClr val="bg2">
                  <a:lumMod val="50000"/>
                </a:schemeClr>
              </a:solidFill>
            </a:endParaRPr>
          </a:p>
        </p:txBody>
      </p:sp>
    </p:spTree>
    <p:extLst>
      <p:ext uri="{BB962C8B-B14F-4D97-AF65-F5344CB8AC3E}">
        <p14:creationId xmlns:p14="http://schemas.microsoft.com/office/powerpoint/2010/main" val="3650112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nchor="ct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smtClean="0">
                <a:solidFill>
                  <a:schemeClr val="tx2"/>
                </a:solidFill>
              </a:rPr>
              <a:t>Why Congestion Pricing?</a:t>
            </a:r>
          </a:p>
        </p:txBody>
      </p:sp>
      <p:sp>
        <p:nvSpPr>
          <p:cNvPr id="5" name="Rectangle 3"/>
          <p:cNvSpPr txBox="1">
            <a:spLocks noChangeArrowheads="1"/>
          </p:cNvSpPr>
          <p:nvPr/>
        </p:nvSpPr>
        <p:spPr>
          <a:xfrm>
            <a:off x="165100" y="1428750"/>
            <a:ext cx="8588375" cy="4889500"/>
          </a:xfrm>
          <a:prstGeom prst="rect">
            <a:avLst/>
          </a:prstGeom>
        </p:spPr>
        <p:txBody>
          <a:bodyPr/>
          <a:lstStyle>
            <a:lvl1pPr marL="342900" indent="-342900" algn="l" rtl="0" eaLnBrk="1" fontAlgn="base" hangingPunct="1">
              <a:spcBef>
                <a:spcPct val="20000"/>
              </a:spcBef>
              <a:spcAft>
                <a:spcPct val="0"/>
              </a:spcAft>
              <a:buClr>
                <a:srgbClr val="003399"/>
              </a:buClr>
              <a:buFont typeface="Arial" charset="0"/>
              <a:buChar char="•"/>
              <a:defRPr sz="2400" kern="1200">
                <a:solidFill>
                  <a:schemeClr val="tx2"/>
                </a:solidFill>
                <a:latin typeface="+mn-lt"/>
                <a:ea typeface="+mn-ea"/>
                <a:cs typeface="+mn-cs"/>
              </a:defRPr>
            </a:lvl1pPr>
            <a:lvl2pPr marL="742950" indent="-285750" algn="l" rtl="0" eaLnBrk="1" fontAlgn="base" hangingPunct="1">
              <a:spcBef>
                <a:spcPct val="20000"/>
              </a:spcBef>
              <a:spcAft>
                <a:spcPct val="0"/>
              </a:spcAft>
              <a:buClr>
                <a:srgbClr val="003399"/>
              </a:buClr>
              <a:buFont typeface="Arial" charset="0"/>
              <a:buChar char="–"/>
              <a:defRPr sz="2200" kern="1200">
                <a:solidFill>
                  <a:schemeClr val="tx2"/>
                </a:solidFill>
                <a:latin typeface="+mn-lt"/>
                <a:ea typeface="+mn-ea"/>
                <a:cs typeface="+mn-cs"/>
              </a:defRPr>
            </a:lvl2pPr>
            <a:lvl3pPr marL="1143000" indent="-228600" algn="l" rtl="0" eaLnBrk="1" fontAlgn="base" hangingPunct="1">
              <a:spcBef>
                <a:spcPct val="20000"/>
              </a:spcBef>
              <a:spcAft>
                <a:spcPct val="0"/>
              </a:spcAft>
              <a:buClr>
                <a:srgbClr val="003399"/>
              </a:buClr>
              <a:buFont typeface="Arial" charset="0"/>
              <a:buChar char="•"/>
              <a:defRPr sz="2000" kern="1200">
                <a:solidFill>
                  <a:schemeClr val="tx2"/>
                </a:solidFill>
                <a:latin typeface="+mn-lt"/>
                <a:ea typeface="+mn-ea"/>
                <a:cs typeface="+mn-cs"/>
              </a:defRPr>
            </a:lvl3pPr>
            <a:lvl4pPr marL="1600200" indent="-228600" algn="l" rtl="0" eaLnBrk="1" fontAlgn="base" hangingPunct="1">
              <a:spcBef>
                <a:spcPct val="20000"/>
              </a:spcBef>
              <a:spcAft>
                <a:spcPct val="0"/>
              </a:spcAft>
              <a:buClr>
                <a:srgbClr val="003399"/>
              </a:buClr>
              <a:buFont typeface="Arial" charset="0"/>
              <a:buChar char="–"/>
              <a:defRPr sz="1800" kern="1200">
                <a:solidFill>
                  <a:schemeClr val="tx2"/>
                </a:solidFill>
                <a:latin typeface="+mn-lt"/>
                <a:ea typeface="+mn-ea"/>
                <a:cs typeface="+mn-cs"/>
              </a:defRPr>
            </a:lvl4pPr>
            <a:lvl5pPr marL="2057400" indent="-228600" algn="l" rtl="0" eaLnBrk="1" fontAlgn="base" hangingPunct="1">
              <a:spcBef>
                <a:spcPct val="20000"/>
              </a:spcBef>
              <a:spcAft>
                <a:spcPct val="0"/>
              </a:spcAft>
              <a:buClr>
                <a:srgbClr val="003399"/>
              </a:buClr>
              <a:buFont typeface="Arial"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Tx/>
            </a:pPr>
            <a:r>
              <a:rPr lang="en-US" dirty="0" smtClean="0"/>
              <a:t>Increased roadway demand</a:t>
            </a:r>
          </a:p>
          <a:p>
            <a:pPr lvl="1">
              <a:lnSpc>
                <a:spcPct val="90000"/>
              </a:lnSpc>
              <a:buClrTx/>
            </a:pPr>
            <a:r>
              <a:rPr lang="en-US" dirty="0" smtClean="0"/>
              <a:t>Alternative demand management strategies</a:t>
            </a:r>
            <a:endParaRPr lang="en-US" dirty="0"/>
          </a:p>
          <a:p>
            <a:pPr>
              <a:lnSpc>
                <a:spcPct val="90000"/>
              </a:lnSpc>
              <a:buClrTx/>
            </a:pPr>
            <a:r>
              <a:rPr lang="en-US" dirty="0"/>
              <a:t>Challenges to increasing roadway capacity</a:t>
            </a:r>
          </a:p>
          <a:p>
            <a:pPr lvl="1">
              <a:lnSpc>
                <a:spcPct val="90000"/>
              </a:lnSpc>
              <a:buClrTx/>
            </a:pPr>
            <a:r>
              <a:rPr lang="en-US" dirty="0"/>
              <a:t>Funding</a:t>
            </a:r>
          </a:p>
          <a:p>
            <a:pPr lvl="1">
              <a:lnSpc>
                <a:spcPct val="90000"/>
              </a:lnSpc>
              <a:buClrTx/>
            </a:pPr>
            <a:r>
              <a:rPr lang="en-US" dirty="0"/>
              <a:t>Air quality impacts</a:t>
            </a:r>
          </a:p>
          <a:p>
            <a:pPr lvl="1">
              <a:lnSpc>
                <a:spcPct val="90000"/>
              </a:lnSpc>
              <a:buClrTx/>
            </a:pPr>
            <a:r>
              <a:rPr lang="en-US" dirty="0"/>
              <a:t>Right of way, etc.</a:t>
            </a:r>
          </a:p>
          <a:p>
            <a:pPr>
              <a:lnSpc>
                <a:spcPct val="90000"/>
              </a:lnSpc>
              <a:buClrTx/>
            </a:pPr>
            <a:r>
              <a:rPr lang="en-US" dirty="0" smtClean="0"/>
              <a:t>Increased roadway capacity results in “Triple Convergence”</a:t>
            </a:r>
          </a:p>
          <a:p>
            <a:pPr lvl="1">
              <a:lnSpc>
                <a:spcPct val="90000"/>
              </a:lnSpc>
              <a:buClrTx/>
            </a:pPr>
            <a:r>
              <a:rPr lang="en-US" dirty="0" smtClean="0"/>
              <a:t>Temporal</a:t>
            </a:r>
          </a:p>
          <a:p>
            <a:pPr lvl="1">
              <a:lnSpc>
                <a:spcPct val="90000"/>
              </a:lnSpc>
              <a:buClrTx/>
            </a:pPr>
            <a:r>
              <a:rPr lang="en-US" dirty="0" smtClean="0"/>
              <a:t>Spatial</a:t>
            </a:r>
          </a:p>
          <a:p>
            <a:pPr lvl="1">
              <a:lnSpc>
                <a:spcPct val="90000"/>
              </a:lnSpc>
              <a:buClrTx/>
            </a:pPr>
            <a:r>
              <a:rPr lang="en-US" dirty="0" smtClean="0"/>
              <a:t>Modal</a:t>
            </a:r>
          </a:p>
          <a:p>
            <a:pPr>
              <a:lnSpc>
                <a:spcPct val="90000"/>
              </a:lnSpc>
              <a:buClrTx/>
            </a:pPr>
            <a:r>
              <a:rPr lang="en-US" dirty="0" smtClean="0"/>
              <a:t>Congestion </a:t>
            </a:r>
            <a:r>
              <a:rPr lang="en-US" dirty="0"/>
              <a:t>pricing is one of the tools available to address triple convergence</a:t>
            </a:r>
          </a:p>
        </p:txBody>
      </p:sp>
      <p:sp>
        <p:nvSpPr>
          <p:cNvPr id="7" name="Rectangle 4"/>
          <p:cNvSpPr>
            <a:spLocks noChangeArrowheads="1"/>
          </p:cNvSpPr>
          <p:nvPr/>
        </p:nvSpPr>
        <p:spPr bwMode="auto">
          <a:xfrm>
            <a:off x="265113" y="6434137"/>
            <a:ext cx="8250237"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762000" indent="-762000"/>
            <a:r>
              <a:rPr lang="en-US" sz="1200" i="1" dirty="0">
                <a:solidFill>
                  <a:schemeClr val="tx2"/>
                </a:solidFill>
                <a:latin typeface="+mn-lt"/>
              </a:rPr>
              <a:t>Source: Anthony Downs. Stuck in Traffic (1992), pp. 27-29</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3176" y="1716162"/>
            <a:ext cx="2677595" cy="1991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Placeholder 8"/>
          <p:cNvSpPr>
            <a:spLocks noGrp="1"/>
          </p:cNvSpPr>
          <p:nvPr>
            <p:ph type="body" sz="quarter" idx="13"/>
          </p:nvPr>
        </p:nvSpPr>
        <p:spPr/>
        <p:txBody>
          <a:bodyPr/>
          <a:lstStyle/>
          <a:p>
            <a:endParaRPr lang="en-US" dirty="0"/>
          </a:p>
        </p:txBody>
      </p:sp>
      <p:sp>
        <p:nvSpPr>
          <p:cNvPr id="10" name="Slide Number Placeholder 9"/>
          <p:cNvSpPr>
            <a:spLocks noGrp="1"/>
          </p:cNvSpPr>
          <p:nvPr>
            <p:ph type="sldNum" sz="quarter" idx="15"/>
          </p:nvPr>
        </p:nvSpPr>
        <p:spPr/>
        <p:txBody>
          <a:bodyPr/>
          <a:lstStyle/>
          <a:p>
            <a:pPr>
              <a:defRPr/>
            </a:pPr>
            <a:fld id="{3015AEAE-AA07-441B-B6E6-04636626325F}" type="slidenum">
              <a:rPr lang="en-US" smtClean="0"/>
              <a:pPr>
                <a:defRPr/>
              </a:pPr>
              <a:t>5</a:t>
            </a:fld>
            <a:endParaRPr lang="en-US" dirty="0"/>
          </a:p>
        </p:txBody>
      </p:sp>
    </p:spTree>
    <p:extLst>
      <p:ext uri="{BB962C8B-B14F-4D97-AF65-F5344CB8AC3E}">
        <p14:creationId xmlns:p14="http://schemas.microsoft.com/office/powerpoint/2010/main" val="2583246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nchor="ct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a:solidFill>
                  <a:schemeClr val="tx2"/>
                </a:solidFill>
              </a:rPr>
              <a:t>Roadway Congestion Pricing</a:t>
            </a:r>
            <a:endParaRPr lang="en-US" sz="3600" b="1" dirty="0" smtClean="0">
              <a:solidFill>
                <a:schemeClr val="tx2"/>
              </a:solidFill>
            </a:endParaRPr>
          </a:p>
        </p:txBody>
      </p:sp>
      <p:sp>
        <p:nvSpPr>
          <p:cNvPr id="5" name="Rectangle 3"/>
          <p:cNvSpPr txBox="1">
            <a:spLocks noChangeArrowheads="1"/>
          </p:cNvSpPr>
          <p:nvPr/>
        </p:nvSpPr>
        <p:spPr>
          <a:xfrm>
            <a:off x="165100" y="1562100"/>
            <a:ext cx="8588375" cy="4889500"/>
          </a:xfrm>
          <a:prstGeom prst="rect">
            <a:avLst/>
          </a:prstGeom>
        </p:spPr>
        <p:txBody>
          <a:bodyPr/>
          <a:lstStyle>
            <a:lvl1pPr marL="342900" indent="-342900" algn="l" rtl="0" eaLnBrk="1" fontAlgn="base" hangingPunct="1">
              <a:spcBef>
                <a:spcPct val="20000"/>
              </a:spcBef>
              <a:spcAft>
                <a:spcPct val="0"/>
              </a:spcAft>
              <a:buClr>
                <a:srgbClr val="003399"/>
              </a:buClr>
              <a:buFont typeface="Arial" charset="0"/>
              <a:buChar char="•"/>
              <a:defRPr sz="2400" kern="1200">
                <a:solidFill>
                  <a:schemeClr val="tx2"/>
                </a:solidFill>
                <a:latin typeface="+mn-lt"/>
                <a:ea typeface="+mn-ea"/>
                <a:cs typeface="+mn-cs"/>
              </a:defRPr>
            </a:lvl1pPr>
            <a:lvl2pPr marL="742950" indent="-285750" algn="l" rtl="0" eaLnBrk="1" fontAlgn="base" hangingPunct="1">
              <a:spcBef>
                <a:spcPct val="20000"/>
              </a:spcBef>
              <a:spcAft>
                <a:spcPct val="0"/>
              </a:spcAft>
              <a:buClr>
                <a:srgbClr val="003399"/>
              </a:buClr>
              <a:buFont typeface="Arial" charset="0"/>
              <a:buChar char="–"/>
              <a:defRPr sz="2200" kern="1200">
                <a:solidFill>
                  <a:schemeClr val="tx2"/>
                </a:solidFill>
                <a:latin typeface="+mn-lt"/>
                <a:ea typeface="+mn-ea"/>
                <a:cs typeface="+mn-cs"/>
              </a:defRPr>
            </a:lvl2pPr>
            <a:lvl3pPr marL="1143000" indent="-228600" algn="l" rtl="0" eaLnBrk="1" fontAlgn="base" hangingPunct="1">
              <a:spcBef>
                <a:spcPct val="20000"/>
              </a:spcBef>
              <a:spcAft>
                <a:spcPct val="0"/>
              </a:spcAft>
              <a:buClr>
                <a:srgbClr val="003399"/>
              </a:buClr>
              <a:buFont typeface="Arial" charset="0"/>
              <a:buChar char="•"/>
              <a:defRPr sz="2000" kern="1200">
                <a:solidFill>
                  <a:schemeClr val="tx2"/>
                </a:solidFill>
                <a:latin typeface="+mn-lt"/>
                <a:ea typeface="+mn-ea"/>
                <a:cs typeface="+mn-cs"/>
              </a:defRPr>
            </a:lvl3pPr>
            <a:lvl4pPr marL="1600200" indent="-228600" algn="l" rtl="0" eaLnBrk="1" fontAlgn="base" hangingPunct="1">
              <a:spcBef>
                <a:spcPct val="20000"/>
              </a:spcBef>
              <a:spcAft>
                <a:spcPct val="0"/>
              </a:spcAft>
              <a:buClr>
                <a:srgbClr val="003399"/>
              </a:buClr>
              <a:buFont typeface="Arial" charset="0"/>
              <a:buChar char="–"/>
              <a:defRPr sz="1800" kern="1200">
                <a:solidFill>
                  <a:schemeClr val="tx2"/>
                </a:solidFill>
                <a:latin typeface="+mn-lt"/>
                <a:ea typeface="+mn-ea"/>
                <a:cs typeface="+mn-cs"/>
              </a:defRPr>
            </a:lvl4pPr>
            <a:lvl5pPr marL="2057400" indent="-228600" algn="l" rtl="0" eaLnBrk="1" fontAlgn="base" hangingPunct="1">
              <a:spcBef>
                <a:spcPct val="20000"/>
              </a:spcBef>
              <a:spcAft>
                <a:spcPct val="0"/>
              </a:spcAft>
              <a:buClr>
                <a:srgbClr val="003399"/>
              </a:buClr>
              <a:buFont typeface="Arial"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Tx/>
            </a:pPr>
            <a:r>
              <a:rPr lang="en-US" dirty="0"/>
              <a:t>A traffic demand management tool</a:t>
            </a:r>
          </a:p>
          <a:p>
            <a:pPr>
              <a:lnSpc>
                <a:spcPct val="90000"/>
              </a:lnSpc>
              <a:buClrTx/>
            </a:pPr>
            <a:r>
              <a:rPr lang="en-US" dirty="0"/>
              <a:t>Could eliminate discretionary trips and shift peak period trips to off-peak periods, alternative routes or other modes</a:t>
            </a:r>
          </a:p>
          <a:p>
            <a:pPr>
              <a:lnSpc>
                <a:spcPct val="90000"/>
              </a:lnSpc>
              <a:buClrTx/>
            </a:pPr>
            <a:r>
              <a:rPr lang="en-US" dirty="0"/>
              <a:t>Could assist with meeting air quality compliance goals</a:t>
            </a:r>
          </a:p>
          <a:p>
            <a:pPr>
              <a:lnSpc>
                <a:spcPct val="90000"/>
              </a:lnSpc>
              <a:buClrTx/>
            </a:pPr>
            <a:r>
              <a:rPr lang="en-US" dirty="0"/>
              <a:t>Types:</a:t>
            </a:r>
          </a:p>
          <a:p>
            <a:pPr lvl="1">
              <a:lnSpc>
                <a:spcPct val="90000"/>
              </a:lnSpc>
              <a:buClrTx/>
            </a:pPr>
            <a:r>
              <a:rPr lang="en-US" altLang="zh-CN" dirty="0">
                <a:ea typeface="宋体" charset="-122"/>
              </a:rPr>
              <a:t>Traditional toll facilities</a:t>
            </a:r>
          </a:p>
          <a:p>
            <a:pPr lvl="1">
              <a:lnSpc>
                <a:spcPct val="90000"/>
              </a:lnSpc>
              <a:buClrTx/>
            </a:pPr>
            <a:r>
              <a:rPr lang="en-US" altLang="zh-CN" dirty="0">
                <a:ea typeface="宋体" charset="-122"/>
              </a:rPr>
              <a:t>Managed lane facilities</a:t>
            </a:r>
          </a:p>
          <a:p>
            <a:pPr lvl="1">
              <a:lnSpc>
                <a:spcPct val="90000"/>
              </a:lnSpc>
              <a:buClrTx/>
            </a:pPr>
            <a:r>
              <a:rPr lang="en-US" altLang="zh-CN" dirty="0">
                <a:ea typeface="宋体" charset="-122"/>
              </a:rPr>
              <a:t>Cordon tolling</a:t>
            </a:r>
            <a:endParaRPr lang="en-US" dirty="0"/>
          </a:p>
          <a:p>
            <a:pPr>
              <a:lnSpc>
                <a:spcPct val="90000"/>
              </a:lnSpc>
              <a:buClrTx/>
            </a:pPr>
            <a:r>
              <a:rPr lang="en-US" dirty="0"/>
              <a:t>Could be very prevalent tool in </a:t>
            </a:r>
            <a:r>
              <a:rPr lang="en-US" dirty="0" smtClean="0"/>
              <a:t>future</a:t>
            </a:r>
          </a:p>
          <a:p>
            <a:pPr>
              <a:lnSpc>
                <a:spcPct val="90000"/>
              </a:lnSpc>
              <a:buClrTx/>
            </a:pPr>
            <a:r>
              <a:rPr lang="en-US" dirty="0" smtClean="0"/>
              <a:t>Congestion pricing based triggers can aid in meeting national performance goals (MAP-21)</a:t>
            </a:r>
          </a:p>
          <a:p>
            <a:pPr>
              <a:lnSpc>
                <a:spcPct val="90000"/>
              </a:lnSpc>
              <a:buClrTx/>
            </a:pPr>
            <a:endParaRPr lang="en-US" dirty="0"/>
          </a:p>
        </p:txBody>
      </p:sp>
      <p:sp>
        <p:nvSpPr>
          <p:cNvPr id="7" name="Text Placeholder 6"/>
          <p:cNvSpPr>
            <a:spLocks noGrp="1"/>
          </p:cNvSpPr>
          <p:nvPr>
            <p:ph type="body" sz="quarter" idx="13"/>
          </p:nvPr>
        </p:nvSpPr>
        <p:spPr/>
        <p:txBody>
          <a:bodyPr/>
          <a:lstStyle/>
          <a:p>
            <a:endParaRPr lang="en-US"/>
          </a:p>
        </p:txBody>
      </p:sp>
      <p:sp>
        <p:nvSpPr>
          <p:cNvPr id="8" name="Slide Number Placeholder 7"/>
          <p:cNvSpPr>
            <a:spLocks noGrp="1"/>
          </p:cNvSpPr>
          <p:nvPr>
            <p:ph type="sldNum" sz="quarter" idx="15"/>
          </p:nvPr>
        </p:nvSpPr>
        <p:spPr/>
        <p:txBody>
          <a:bodyPr/>
          <a:lstStyle/>
          <a:p>
            <a:pPr>
              <a:defRPr/>
            </a:pPr>
            <a:fld id="{3015AEAE-AA07-441B-B6E6-04636626325F}" type="slidenum">
              <a:rPr lang="en-US" smtClean="0"/>
              <a:pPr>
                <a:defRPr/>
              </a:pPr>
              <a:t>6</a:t>
            </a:fld>
            <a:endParaRPr lang="en-US" dirty="0"/>
          </a:p>
        </p:txBody>
      </p:sp>
    </p:spTree>
    <p:extLst>
      <p:ext uri="{BB962C8B-B14F-4D97-AF65-F5344CB8AC3E}">
        <p14:creationId xmlns:p14="http://schemas.microsoft.com/office/powerpoint/2010/main" val="3927747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nchor="ct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endParaRPr lang="en-US" sz="3600" b="1" dirty="0" smtClean="0">
              <a:solidFill>
                <a:schemeClr val="tx2"/>
              </a:solidFill>
            </a:endParaRPr>
          </a:p>
          <a:p>
            <a:r>
              <a:rPr lang="en-US" sz="3600" b="1" dirty="0" smtClean="0">
                <a:solidFill>
                  <a:schemeClr val="tx2"/>
                </a:solidFill>
              </a:rPr>
              <a:t>Where </a:t>
            </a:r>
            <a:r>
              <a:rPr lang="en-US" sz="3600" b="1" dirty="0">
                <a:solidFill>
                  <a:schemeClr val="tx2"/>
                </a:solidFill>
              </a:rPr>
              <a:t>congestion pricing is successfully implemented?</a:t>
            </a:r>
          </a:p>
          <a:p>
            <a:r>
              <a:rPr lang="en-US" sz="3600" b="1" dirty="0"/>
              <a:t> </a:t>
            </a:r>
          </a:p>
        </p:txBody>
      </p:sp>
      <p:sp>
        <p:nvSpPr>
          <p:cNvPr id="5" name="Rectangle 3"/>
          <p:cNvSpPr txBox="1">
            <a:spLocks noChangeArrowheads="1"/>
          </p:cNvSpPr>
          <p:nvPr/>
        </p:nvSpPr>
        <p:spPr>
          <a:xfrm>
            <a:off x="165100" y="1238250"/>
            <a:ext cx="8588375" cy="4889500"/>
          </a:xfrm>
          <a:prstGeom prst="rect">
            <a:avLst/>
          </a:prstGeom>
        </p:spPr>
        <p:txBody>
          <a:bodyPr/>
          <a:lstStyle>
            <a:lvl1pPr marL="342900" indent="-342900" algn="l" rtl="0" eaLnBrk="1" fontAlgn="base" hangingPunct="1">
              <a:spcBef>
                <a:spcPct val="20000"/>
              </a:spcBef>
              <a:spcAft>
                <a:spcPct val="0"/>
              </a:spcAft>
              <a:buClr>
                <a:srgbClr val="003399"/>
              </a:buClr>
              <a:buFont typeface="Arial" charset="0"/>
              <a:buChar char="•"/>
              <a:defRPr sz="2400" kern="1200">
                <a:solidFill>
                  <a:schemeClr val="tx2"/>
                </a:solidFill>
                <a:latin typeface="+mn-lt"/>
                <a:ea typeface="+mn-ea"/>
                <a:cs typeface="+mn-cs"/>
              </a:defRPr>
            </a:lvl1pPr>
            <a:lvl2pPr marL="742950" indent="-285750" algn="l" rtl="0" eaLnBrk="1" fontAlgn="base" hangingPunct="1">
              <a:spcBef>
                <a:spcPct val="20000"/>
              </a:spcBef>
              <a:spcAft>
                <a:spcPct val="0"/>
              </a:spcAft>
              <a:buClr>
                <a:srgbClr val="003399"/>
              </a:buClr>
              <a:buFont typeface="Arial" charset="0"/>
              <a:buChar char="–"/>
              <a:defRPr sz="2200" kern="1200">
                <a:solidFill>
                  <a:schemeClr val="tx2"/>
                </a:solidFill>
                <a:latin typeface="+mn-lt"/>
                <a:ea typeface="+mn-ea"/>
                <a:cs typeface="+mn-cs"/>
              </a:defRPr>
            </a:lvl2pPr>
            <a:lvl3pPr marL="1143000" indent="-228600" algn="l" rtl="0" eaLnBrk="1" fontAlgn="base" hangingPunct="1">
              <a:spcBef>
                <a:spcPct val="20000"/>
              </a:spcBef>
              <a:spcAft>
                <a:spcPct val="0"/>
              </a:spcAft>
              <a:buClr>
                <a:srgbClr val="003399"/>
              </a:buClr>
              <a:buFont typeface="Arial" charset="0"/>
              <a:buChar char="•"/>
              <a:defRPr sz="2000" kern="1200">
                <a:solidFill>
                  <a:schemeClr val="tx2"/>
                </a:solidFill>
                <a:latin typeface="+mn-lt"/>
                <a:ea typeface="+mn-ea"/>
                <a:cs typeface="+mn-cs"/>
              </a:defRPr>
            </a:lvl3pPr>
            <a:lvl4pPr marL="1600200" indent="-228600" algn="l" rtl="0" eaLnBrk="1" fontAlgn="base" hangingPunct="1">
              <a:spcBef>
                <a:spcPct val="20000"/>
              </a:spcBef>
              <a:spcAft>
                <a:spcPct val="0"/>
              </a:spcAft>
              <a:buClr>
                <a:srgbClr val="003399"/>
              </a:buClr>
              <a:buFont typeface="Arial" charset="0"/>
              <a:buChar char="–"/>
              <a:defRPr sz="1800" kern="1200">
                <a:solidFill>
                  <a:schemeClr val="tx2"/>
                </a:solidFill>
                <a:latin typeface="+mn-lt"/>
                <a:ea typeface="+mn-ea"/>
                <a:cs typeface="+mn-cs"/>
              </a:defRPr>
            </a:lvl4pPr>
            <a:lvl5pPr marL="2057400" indent="-228600" algn="l" rtl="0" eaLnBrk="1" fontAlgn="base" hangingPunct="1">
              <a:spcBef>
                <a:spcPct val="20000"/>
              </a:spcBef>
              <a:spcAft>
                <a:spcPct val="0"/>
              </a:spcAft>
              <a:buClr>
                <a:srgbClr val="003399"/>
              </a:buClr>
              <a:buFont typeface="Arial"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pPr>
            <a:endParaRPr lang="en-US" dirty="0" smtClean="0"/>
          </a:p>
          <a:p>
            <a:pPr>
              <a:buClrTx/>
            </a:pPr>
            <a:r>
              <a:rPr lang="en-US" dirty="0" smtClean="0"/>
              <a:t>Airline </a:t>
            </a:r>
            <a:r>
              <a:rPr lang="en-US" dirty="0"/>
              <a:t>industry , airports, parking</a:t>
            </a:r>
          </a:p>
          <a:p>
            <a:pPr>
              <a:buClrTx/>
            </a:pPr>
            <a:r>
              <a:rPr lang="en-US" dirty="0" smtClean="0"/>
              <a:t>Cell </a:t>
            </a:r>
            <a:r>
              <a:rPr lang="en-US" dirty="0"/>
              <a:t>phone industry</a:t>
            </a:r>
          </a:p>
          <a:p>
            <a:pPr>
              <a:buClrTx/>
            </a:pPr>
            <a:r>
              <a:rPr lang="en-US" dirty="0" smtClean="0"/>
              <a:t>Shipping </a:t>
            </a:r>
            <a:r>
              <a:rPr lang="en-US" dirty="0"/>
              <a:t>and logistics industry</a:t>
            </a:r>
          </a:p>
          <a:p>
            <a:pPr>
              <a:buClrTx/>
            </a:pPr>
            <a:r>
              <a:rPr lang="en-US" dirty="0" smtClean="0"/>
              <a:t>Utilities </a:t>
            </a:r>
            <a:r>
              <a:rPr lang="en-US" dirty="0"/>
              <a:t>like electricity industry</a:t>
            </a:r>
          </a:p>
          <a:p>
            <a:pPr>
              <a:buClrTx/>
            </a:pPr>
            <a:r>
              <a:rPr lang="en-US" dirty="0" smtClean="0"/>
              <a:t>Movie </a:t>
            </a:r>
            <a:r>
              <a:rPr lang="en-US" dirty="0"/>
              <a:t>theaters</a:t>
            </a:r>
          </a:p>
          <a:p>
            <a:pPr>
              <a:buClrTx/>
            </a:pPr>
            <a:r>
              <a:rPr lang="en-US" dirty="0" smtClean="0"/>
              <a:t>Museums</a:t>
            </a:r>
            <a:r>
              <a:rPr lang="en-US" dirty="0"/>
              <a:t>, hotels and </a:t>
            </a:r>
            <a:r>
              <a:rPr lang="en-US" dirty="0" smtClean="0"/>
              <a:t>resorts</a:t>
            </a:r>
          </a:p>
          <a:p>
            <a:pPr marL="0" indent="0">
              <a:buNone/>
            </a:pPr>
            <a:r>
              <a:rPr lang="en-US" i="1" dirty="0"/>
              <a:t> </a:t>
            </a:r>
            <a:r>
              <a:rPr lang="en-US" i="1" dirty="0" smtClean="0"/>
              <a:t>   </a:t>
            </a:r>
          </a:p>
          <a:p>
            <a:pPr marL="0" indent="0">
              <a:buNone/>
            </a:pPr>
            <a:r>
              <a:rPr lang="en-US" i="1" dirty="0" smtClean="0"/>
              <a:t>Congestion </a:t>
            </a:r>
            <a:r>
              <a:rPr lang="en-US" i="1" dirty="0"/>
              <a:t>pricing </a:t>
            </a:r>
            <a:r>
              <a:rPr lang="en-US" b="1" i="1" u="sng" dirty="0"/>
              <a:t>can</a:t>
            </a:r>
            <a:r>
              <a:rPr lang="en-US" i="1" dirty="0"/>
              <a:t> be feasible on toll roads</a:t>
            </a:r>
            <a:endParaRPr lang="en-US" dirty="0"/>
          </a:p>
          <a:p>
            <a:pPr marL="0" indent="0">
              <a:buNone/>
            </a:pPr>
            <a:endParaRPr lang="en-US" dirty="0"/>
          </a:p>
        </p:txBody>
      </p:sp>
      <p:sp>
        <p:nvSpPr>
          <p:cNvPr id="7" name="Text Placeholder 6"/>
          <p:cNvSpPr>
            <a:spLocks noGrp="1"/>
          </p:cNvSpPr>
          <p:nvPr>
            <p:ph type="body" sz="quarter" idx="13"/>
          </p:nvPr>
        </p:nvSpPr>
        <p:spPr/>
        <p:txBody>
          <a:bodyPr/>
          <a:lstStyle/>
          <a:p>
            <a:endParaRPr lang="en-US"/>
          </a:p>
        </p:txBody>
      </p:sp>
      <p:sp>
        <p:nvSpPr>
          <p:cNvPr id="8" name="Slide Number Placeholder 7"/>
          <p:cNvSpPr>
            <a:spLocks noGrp="1"/>
          </p:cNvSpPr>
          <p:nvPr>
            <p:ph type="sldNum" sz="quarter" idx="15"/>
          </p:nvPr>
        </p:nvSpPr>
        <p:spPr/>
        <p:txBody>
          <a:bodyPr/>
          <a:lstStyle/>
          <a:p>
            <a:pPr>
              <a:defRPr/>
            </a:pPr>
            <a:fld id="{3015AEAE-AA07-441B-B6E6-04636626325F}" type="slidenum">
              <a:rPr lang="en-US" smtClean="0"/>
              <a:pPr>
                <a:defRPr/>
              </a:pPr>
              <a:t>7</a:t>
            </a:fld>
            <a:endParaRPr lang="en-US" dirty="0"/>
          </a:p>
        </p:txBody>
      </p:sp>
    </p:spTree>
    <p:extLst>
      <p:ext uri="{BB962C8B-B14F-4D97-AF65-F5344CB8AC3E}">
        <p14:creationId xmlns:p14="http://schemas.microsoft.com/office/powerpoint/2010/main" val="2208887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4475" y="0"/>
            <a:ext cx="8763000" cy="1417638"/>
          </a:xfrm>
          <a:prstGeom prst="rect">
            <a:avLst/>
          </a:prstGeom>
        </p:spPr>
        <p:txBody>
          <a:bodyPr/>
          <a:lst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a:lstStyle>
          <a:p>
            <a:r>
              <a:rPr lang="en-US" sz="3600" b="1" dirty="0">
                <a:solidFill>
                  <a:schemeClr val="tx2"/>
                </a:solidFill>
              </a:rPr>
              <a:t>What are types of congestion pricing on roadways?</a:t>
            </a:r>
          </a:p>
          <a:p>
            <a:r>
              <a:rPr lang="en-US" sz="3600" b="1" dirty="0"/>
              <a:t> </a:t>
            </a:r>
          </a:p>
          <a:p>
            <a:r>
              <a:rPr lang="en-US" sz="3600" b="1" dirty="0"/>
              <a:t> </a:t>
            </a:r>
          </a:p>
          <a:p>
            <a:r>
              <a:rPr lang="en-US" sz="3600" b="1" dirty="0"/>
              <a:t> </a:t>
            </a:r>
          </a:p>
        </p:txBody>
      </p:sp>
      <p:sp>
        <p:nvSpPr>
          <p:cNvPr id="5" name="Rectangle 3"/>
          <p:cNvSpPr txBox="1">
            <a:spLocks noChangeArrowheads="1"/>
          </p:cNvSpPr>
          <p:nvPr/>
        </p:nvSpPr>
        <p:spPr>
          <a:xfrm>
            <a:off x="165100" y="1066800"/>
            <a:ext cx="8588375" cy="4889500"/>
          </a:xfrm>
          <a:prstGeom prst="rect">
            <a:avLst/>
          </a:prstGeom>
        </p:spPr>
        <p:txBody>
          <a:bodyPr/>
          <a:lstStyle>
            <a:lvl1pPr marL="342900" indent="-342900" algn="l" rtl="0" eaLnBrk="1" fontAlgn="base" hangingPunct="1">
              <a:spcBef>
                <a:spcPct val="20000"/>
              </a:spcBef>
              <a:spcAft>
                <a:spcPct val="0"/>
              </a:spcAft>
              <a:buClr>
                <a:srgbClr val="003399"/>
              </a:buClr>
              <a:buFont typeface="Arial" charset="0"/>
              <a:buChar char="•"/>
              <a:defRPr sz="2400" kern="1200">
                <a:solidFill>
                  <a:schemeClr val="tx2"/>
                </a:solidFill>
                <a:latin typeface="+mn-lt"/>
                <a:ea typeface="+mn-ea"/>
                <a:cs typeface="+mn-cs"/>
              </a:defRPr>
            </a:lvl1pPr>
            <a:lvl2pPr marL="742950" indent="-285750" algn="l" rtl="0" eaLnBrk="1" fontAlgn="base" hangingPunct="1">
              <a:spcBef>
                <a:spcPct val="20000"/>
              </a:spcBef>
              <a:spcAft>
                <a:spcPct val="0"/>
              </a:spcAft>
              <a:buClr>
                <a:srgbClr val="003399"/>
              </a:buClr>
              <a:buFont typeface="Arial" charset="0"/>
              <a:buChar char="–"/>
              <a:defRPr sz="2200" kern="1200">
                <a:solidFill>
                  <a:schemeClr val="tx2"/>
                </a:solidFill>
                <a:latin typeface="+mn-lt"/>
                <a:ea typeface="+mn-ea"/>
                <a:cs typeface="+mn-cs"/>
              </a:defRPr>
            </a:lvl2pPr>
            <a:lvl3pPr marL="1143000" indent="-228600" algn="l" rtl="0" eaLnBrk="1" fontAlgn="base" hangingPunct="1">
              <a:spcBef>
                <a:spcPct val="20000"/>
              </a:spcBef>
              <a:spcAft>
                <a:spcPct val="0"/>
              </a:spcAft>
              <a:buClr>
                <a:srgbClr val="003399"/>
              </a:buClr>
              <a:buFont typeface="Arial" charset="0"/>
              <a:buChar char="•"/>
              <a:defRPr sz="2000" kern="1200">
                <a:solidFill>
                  <a:schemeClr val="tx2"/>
                </a:solidFill>
                <a:latin typeface="+mn-lt"/>
                <a:ea typeface="+mn-ea"/>
                <a:cs typeface="+mn-cs"/>
              </a:defRPr>
            </a:lvl3pPr>
            <a:lvl4pPr marL="1600200" indent="-228600" algn="l" rtl="0" eaLnBrk="1" fontAlgn="base" hangingPunct="1">
              <a:spcBef>
                <a:spcPct val="20000"/>
              </a:spcBef>
              <a:spcAft>
                <a:spcPct val="0"/>
              </a:spcAft>
              <a:buClr>
                <a:srgbClr val="003399"/>
              </a:buClr>
              <a:buFont typeface="Arial" charset="0"/>
              <a:buChar char="–"/>
              <a:defRPr sz="1800" kern="1200">
                <a:solidFill>
                  <a:schemeClr val="tx2"/>
                </a:solidFill>
                <a:latin typeface="+mn-lt"/>
                <a:ea typeface="+mn-ea"/>
                <a:cs typeface="+mn-cs"/>
              </a:defRPr>
            </a:lvl4pPr>
            <a:lvl5pPr marL="2057400" indent="-228600" algn="l" rtl="0" eaLnBrk="1" fontAlgn="base" hangingPunct="1">
              <a:spcBef>
                <a:spcPct val="20000"/>
              </a:spcBef>
              <a:spcAft>
                <a:spcPct val="0"/>
              </a:spcAft>
              <a:buClr>
                <a:srgbClr val="003399"/>
              </a:buClr>
              <a:buFont typeface="Arial"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a:buClrTx/>
            </a:pPr>
            <a:r>
              <a:rPr lang="en-US" b="1" dirty="0"/>
              <a:t>Facility specific</a:t>
            </a:r>
            <a:endParaRPr lang="en-US" dirty="0"/>
          </a:p>
          <a:p>
            <a:pPr lvl="1">
              <a:buClrTx/>
            </a:pPr>
            <a:r>
              <a:rPr lang="en-US" dirty="0" smtClean="0"/>
              <a:t>Traditional </a:t>
            </a:r>
            <a:r>
              <a:rPr lang="en-US" dirty="0"/>
              <a:t>toll facilities</a:t>
            </a:r>
          </a:p>
          <a:p>
            <a:pPr lvl="1">
              <a:buClrTx/>
            </a:pPr>
            <a:r>
              <a:rPr lang="en-US" dirty="0" smtClean="0"/>
              <a:t>Managed </a:t>
            </a:r>
            <a:r>
              <a:rPr lang="en-US" dirty="0"/>
              <a:t>lane facilities</a:t>
            </a:r>
          </a:p>
          <a:p>
            <a:pPr lvl="1">
              <a:buClrTx/>
            </a:pPr>
            <a:r>
              <a:rPr lang="en-US" dirty="0" smtClean="0"/>
              <a:t>Cordon </a:t>
            </a:r>
            <a:r>
              <a:rPr lang="en-US" dirty="0"/>
              <a:t>tolling</a:t>
            </a:r>
          </a:p>
          <a:p>
            <a:pPr>
              <a:buClrTx/>
            </a:pPr>
            <a:r>
              <a:rPr lang="en-US" b="1" dirty="0" smtClean="0"/>
              <a:t>Pricing </a:t>
            </a:r>
            <a:r>
              <a:rPr lang="en-US" b="1" dirty="0"/>
              <a:t>specific</a:t>
            </a:r>
            <a:endParaRPr lang="en-US" dirty="0"/>
          </a:p>
          <a:p>
            <a:pPr lvl="1">
              <a:buClrTx/>
            </a:pPr>
            <a:r>
              <a:rPr lang="en-US" dirty="0" smtClean="0"/>
              <a:t>Static </a:t>
            </a:r>
            <a:r>
              <a:rPr lang="en-US" dirty="0"/>
              <a:t>pricing</a:t>
            </a:r>
          </a:p>
          <a:p>
            <a:pPr lvl="1">
              <a:buClrTx/>
            </a:pPr>
            <a:r>
              <a:rPr lang="en-US" dirty="0" smtClean="0"/>
              <a:t>Dynamic </a:t>
            </a:r>
            <a:r>
              <a:rPr lang="en-US" dirty="0"/>
              <a:t>pricing </a:t>
            </a:r>
          </a:p>
          <a:p>
            <a:pPr marL="0" indent="0">
              <a:buNone/>
            </a:pPr>
            <a:endParaRPr lang="en-US" i="1" dirty="0"/>
          </a:p>
          <a:p>
            <a:pPr marL="0" indent="0">
              <a:buNone/>
            </a:pPr>
            <a:r>
              <a:rPr lang="en-US" i="1" dirty="0" smtClean="0"/>
              <a:t>Congestion </a:t>
            </a:r>
            <a:r>
              <a:rPr lang="en-US" i="1" dirty="0"/>
              <a:t>pricing could be a prevalent tool in </a:t>
            </a:r>
            <a:r>
              <a:rPr lang="en-US" i="1" dirty="0" smtClean="0"/>
              <a:t>future</a:t>
            </a:r>
            <a:endParaRPr lang="en-US" dirty="0"/>
          </a:p>
        </p:txBody>
      </p:sp>
      <p:sp>
        <p:nvSpPr>
          <p:cNvPr id="7" name="Text Placeholder 6"/>
          <p:cNvSpPr>
            <a:spLocks noGrp="1"/>
          </p:cNvSpPr>
          <p:nvPr>
            <p:ph type="body" sz="quarter" idx="13"/>
          </p:nvPr>
        </p:nvSpPr>
        <p:spPr/>
        <p:txBody>
          <a:bodyPr/>
          <a:lstStyle/>
          <a:p>
            <a:endParaRPr lang="en-US"/>
          </a:p>
        </p:txBody>
      </p:sp>
      <p:sp>
        <p:nvSpPr>
          <p:cNvPr id="8" name="Slide Number Placeholder 7"/>
          <p:cNvSpPr>
            <a:spLocks noGrp="1"/>
          </p:cNvSpPr>
          <p:nvPr>
            <p:ph type="sldNum" sz="quarter" idx="15"/>
          </p:nvPr>
        </p:nvSpPr>
        <p:spPr/>
        <p:txBody>
          <a:bodyPr/>
          <a:lstStyle/>
          <a:p>
            <a:pPr>
              <a:defRPr/>
            </a:pPr>
            <a:fld id="{3015AEAE-AA07-441B-B6E6-04636626325F}" type="slidenum">
              <a:rPr lang="en-US" smtClean="0"/>
              <a:pPr>
                <a:defRPr/>
              </a:pPr>
              <a:t>8</a:t>
            </a:fld>
            <a:endParaRPr lang="en-US" dirty="0"/>
          </a:p>
        </p:txBody>
      </p:sp>
    </p:spTree>
    <p:extLst>
      <p:ext uri="{BB962C8B-B14F-4D97-AF65-F5344CB8AC3E}">
        <p14:creationId xmlns:p14="http://schemas.microsoft.com/office/powerpoint/2010/main" val="2248626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solidFill>
                  <a:schemeClr val="tx1"/>
                </a:solidFill>
              </a:rPr>
              <a:t>Congestion pricing &amp; Capacity expansion triggers</a:t>
            </a:r>
            <a:endParaRPr lang="en-US" b="1" dirty="0">
              <a:solidFill>
                <a:schemeClr val="tx1"/>
              </a:solidFill>
            </a:endParaRPr>
          </a:p>
        </p:txBody>
      </p:sp>
      <p:sp>
        <p:nvSpPr>
          <p:cNvPr id="7" name="Text Placeholder 6"/>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FT_FCS_Presentation">
  <a:themeElements>
    <a:clrScheme name="PPT_Fresh">
      <a:dk1>
        <a:srgbClr val="003399"/>
      </a:dk1>
      <a:lt1>
        <a:srgbClr val="FFFFFF"/>
      </a:lt1>
      <a:dk2>
        <a:srgbClr val="000000"/>
      </a:dk2>
      <a:lt2>
        <a:srgbClr val="FFFFFF"/>
      </a:lt2>
      <a:accent1>
        <a:srgbClr val="43BDFF"/>
      </a:accent1>
      <a:accent2>
        <a:srgbClr val="7AC143"/>
      </a:accent2>
      <a:accent3>
        <a:srgbClr val="F47B20"/>
      </a:accent3>
      <a:accent4>
        <a:srgbClr val="FECC4D"/>
      </a:accent4>
      <a:accent5>
        <a:srgbClr val="9BCEF0"/>
      </a:accent5>
      <a:accent6>
        <a:srgbClr val="003399"/>
      </a:accent6>
      <a:hlink>
        <a:srgbClr val="003399"/>
      </a:hlink>
      <a:folHlink>
        <a:srgbClr val="C2E1F6"/>
      </a:folHlink>
    </a:clrScheme>
    <a:fontScheme name="CDM LF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ramework Dark">
  <a:themeElements>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fontScheme name="CDM LF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rientation xmlns="e82d9c9c-0106-4092-b4b0-0a0a115e3169">Landscape</Orientation>
    <Size xmlns="e82d9c9c-0106-4092-b4b0-0a0a115e3169">Other</Size>
    <Product xmlns="e82d9c9c-0106-4092-b4b0-0a0a115e3169">PPT Presentations</Product>
    <Design_x0020_Theme xmlns="e82d9c9c-0106-4092-b4b0-0a0a115e3169">Focus</Design_x0020_Theme>
    <Document_x0020_Type xmlns="e82d9c9c-0106-4092-b4b0-0a0a115e3169">PowerPoint</Document_x0020_Type>
    <Notes0 xmlns="9cbe29b2-509b-4a47-a80f-d7996855ab22">10/16/12 Registered Trademark added to logo</Notes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4C7DDF731A7245BD9C9D6BB8130A5F" ma:contentTypeVersion="7" ma:contentTypeDescription="Create a new document." ma:contentTypeScope="" ma:versionID="64dab4e9a7f700a261231036c08858b1">
  <xsd:schema xmlns:xsd="http://www.w3.org/2001/XMLSchema" xmlns:xs="http://www.w3.org/2001/XMLSchema" xmlns:p="http://schemas.microsoft.com/office/2006/metadata/properties" xmlns:ns2="e82d9c9c-0106-4092-b4b0-0a0a115e3169" xmlns:ns3="9cbe29b2-509b-4a47-a80f-d7996855ab22" targetNamespace="http://schemas.microsoft.com/office/2006/metadata/properties" ma:root="true" ma:fieldsID="d146448109f35443a1f5902a519ea85d" ns2:_="" ns3:_="">
    <xsd:import namespace="e82d9c9c-0106-4092-b4b0-0a0a115e3169"/>
    <xsd:import namespace="9cbe29b2-509b-4a47-a80f-d7996855ab22"/>
    <xsd:element name="properties">
      <xsd:complexType>
        <xsd:sequence>
          <xsd:element name="documentManagement">
            <xsd:complexType>
              <xsd:all>
                <xsd:element ref="ns2:Document_x0020_Type" minOccurs="0"/>
                <xsd:element ref="ns2:Design_x0020_Theme" minOccurs="0"/>
                <xsd:element ref="ns2:Size" minOccurs="0"/>
                <xsd:element ref="ns2:Orientation" minOccurs="0"/>
                <xsd:element ref="ns2:Product" minOccurs="0"/>
                <xsd:element ref="ns3: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2d9c9c-0106-4092-b4b0-0a0a115e3169" elementFormDefault="qualified">
    <xsd:import namespace="http://schemas.microsoft.com/office/2006/documentManagement/types"/>
    <xsd:import namespace="http://schemas.microsoft.com/office/infopath/2007/PartnerControls"/>
    <xsd:element name="Document_x0020_Type" ma:index="1" nillable="true" ma:displayName="Document Type" ma:format="RadioButtons" ma:internalName="Document_x0020_Type">
      <xsd:simpleType>
        <xsd:restriction base="dms:Choice">
          <xsd:enumeration value="InDesign"/>
          <xsd:enumeration value="Word"/>
          <xsd:enumeration value="PowerPoint"/>
          <xsd:enumeration value="Other"/>
        </xsd:restriction>
      </xsd:simpleType>
    </xsd:element>
    <xsd:element name="Design_x0020_Theme" ma:index="2" nillable="true" ma:displayName="Design Theme" ma:format="RadioButtons" ma:internalName="Design_x0020_Theme">
      <xsd:simpleType>
        <xsd:restriction base="dms:Choice">
          <xsd:enumeration value="Foundation"/>
          <xsd:enumeration value="Framework"/>
          <xsd:enumeration value="Focus"/>
          <xsd:enumeration value="N/A"/>
        </xsd:restriction>
      </xsd:simpleType>
    </xsd:element>
    <xsd:element name="Size" ma:index="3" nillable="true" ma:displayName="Size" ma:format="RadioButtons" ma:internalName="Size">
      <xsd:simpleType>
        <xsd:restriction base="dms:Choice">
          <xsd:enumeration value="US Letter"/>
          <xsd:enumeration value="A4"/>
          <xsd:enumeration value="Binder"/>
          <xsd:enumeration value="Other"/>
        </xsd:restriction>
      </xsd:simpleType>
    </xsd:element>
    <xsd:element name="Orientation" ma:index="4" nillable="true" ma:displayName="Orientation" ma:default="Portrait" ma:format="RadioButtons" ma:internalName="Orientation">
      <xsd:simpleType>
        <xsd:restriction base="dms:Choice">
          <xsd:enumeration value="Portrait"/>
          <xsd:enumeration value="Landscape"/>
        </xsd:restriction>
      </xsd:simpleType>
    </xsd:element>
    <xsd:element name="Product" ma:index="5" nillable="true" ma:displayName="Product" ma:format="RadioButtons" ma:internalName="Product">
      <xsd:simpleType>
        <xsd:restriction base="dms:Choice">
          <xsd:enumeration value="Covers"/>
          <xsd:enumeration value="Tabs"/>
          <xsd:enumeration value="CDs"/>
          <xsd:enumeration value="Brochures"/>
          <xsd:enumeration value="Leave-behinds"/>
          <xsd:enumeration value="PPT Presentations"/>
          <xsd:enumeration value="Exhibit Booth"/>
          <xsd:enumeration value="Fact Sheet"/>
          <xsd:enumeration value="Ads"/>
          <xsd:enumeration value="Newsletter"/>
          <xsd:enumeration value="SPIN"/>
        </xsd:restriction>
      </xsd:simpleType>
    </xsd:element>
  </xsd:schema>
  <xsd:schema xmlns:xsd="http://www.w3.org/2001/XMLSchema" xmlns:xs="http://www.w3.org/2001/XMLSchema" xmlns:dms="http://schemas.microsoft.com/office/2006/documentManagement/types" xmlns:pc="http://schemas.microsoft.com/office/infopath/2007/PartnerControls" targetNamespace="9cbe29b2-509b-4a47-a80f-d7996855ab22" elementFormDefault="qualified">
    <xsd:import namespace="http://schemas.microsoft.com/office/2006/documentManagement/types"/>
    <xsd:import namespace="http://schemas.microsoft.com/office/infopath/2007/PartnerControls"/>
    <xsd:element name="Notes0" ma:index="13" nillable="true" ma:displayName="Notes" ma:description="Notes:" ma:internalName="Notes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E06038-C04B-4412-A661-C139E2EEFB20}">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e82d9c9c-0106-4092-b4b0-0a0a115e3169"/>
    <ds:schemaRef ds:uri="9cbe29b2-509b-4a47-a80f-d7996855ab22"/>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30FFBD2E-78D0-4A55-9467-1D0D6A61C676}">
  <ds:schemaRefs>
    <ds:schemaRef ds:uri="http://schemas.microsoft.com/sharepoint/v3/contenttype/forms"/>
  </ds:schemaRefs>
</ds:datastoreItem>
</file>

<file path=customXml/itemProps3.xml><?xml version="1.0" encoding="utf-8"?>
<ds:datastoreItem xmlns:ds="http://schemas.openxmlformats.org/officeDocument/2006/customXml" ds:itemID="{6AEA93FC-75B8-42A4-90FD-C97705BF96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2d9c9c-0106-4092-b4b0-0a0a115e3169"/>
    <ds:schemaRef ds:uri="9cbe29b2-509b-4a47-a80f-d7996855ab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1368</TotalTime>
  <Words>1506</Words>
  <Application>Microsoft Office PowerPoint</Application>
  <PresentationFormat>On-screen Show (4:3)</PresentationFormat>
  <Paragraphs>239</Paragraphs>
  <Slides>32</Slides>
  <Notes>17</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LFT_FCS_Presentation</vt:lpstr>
      <vt:lpstr>Framework Dark</vt:lpstr>
      <vt:lpstr>PowerPoint Presentation</vt:lpstr>
      <vt:lpstr>PowerPoint Presentation</vt:lpstr>
      <vt:lpstr>Background on Roadway Congestion</vt:lpstr>
      <vt:lpstr>PowerPoint Presentation</vt:lpstr>
      <vt:lpstr>PowerPoint Presentation</vt:lpstr>
      <vt:lpstr>PowerPoint Presentation</vt:lpstr>
      <vt:lpstr>PowerPoint Presentation</vt:lpstr>
      <vt:lpstr>PowerPoint Presentation</vt:lpstr>
      <vt:lpstr>Congestion pricing &amp; Capacity expansion triggers</vt:lpstr>
      <vt:lpstr>PowerPoint Presentation</vt:lpstr>
      <vt:lpstr>PowerPoint Presentation</vt:lpstr>
      <vt:lpstr>PowerPoint Presentation</vt:lpstr>
      <vt:lpstr>Implementation process</vt:lpstr>
      <vt:lpstr>PowerPoint Presentation</vt:lpstr>
      <vt:lpstr>PowerPoint Presentation</vt:lpstr>
      <vt:lpstr>PowerPoint Presentation</vt:lpstr>
      <vt:lpstr>Test Scenarios/Model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vector>
  </TitlesOfParts>
  <Company>CDM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LFT_FCS_Presentation.potx</dc:title>
  <dc:creator>CDM</dc:creator>
  <cp:lastModifiedBy>Phani</cp:lastModifiedBy>
  <cp:revision>32</cp:revision>
  <dcterms:created xsi:type="dcterms:W3CDTF">2011-11-17T16:57:48Z</dcterms:created>
  <dcterms:modified xsi:type="dcterms:W3CDTF">2013-05-07T11:31:46Z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0x010100A04C7DDF731A7245BD9C9D6BB8130A5F</vt:lpwstr>
  </property>
  <property fmtid="{D5CDD505-2E9C-101B-9397-08002B2CF9AE}" pid="3" name="Order">
    <vt:r8>3700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ies>
</file>