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71" r:id="rId3"/>
    <p:sldId id="270" r:id="rId4"/>
    <p:sldId id="272" r:id="rId5"/>
    <p:sldId id="257" r:id="rId6"/>
    <p:sldId id="258" r:id="rId7"/>
    <p:sldId id="259" r:id="rId8"/>
    <p:sldId id="260" r:id="rId9"/>
    <p:sldId id="261" r:id="rId10"/>
    <p:sldId id="269" r:id="rId11"/>
    <p:sldId id="273" r:id="rId12"/>
    <p:sldId id="268" r:id="rId13"/>
    <p:sldId id="262" r:id="rId14"/>
    <p:sldId id="276" r:id="rId15"/>
    <p:sldId id="265" r:id="rId16"/>
    <p:sldId id="267" r:id="rId17"/>
    <p:sldId id="266" r:id="rId18"/>
    <p:sldId id="277" r:id="rId19"/>
    <p:sldId id="263" r:id="rId20"/>
    <p:sldId id="278" r:id="rId21"/>
    <p:sldId id="275" r:id="rId22"/>
    <p:sldId id="285" r:id="rId23"/>
    <p:sldId id="274" r:id="rId24"/>
    <p:sldId id="283" r:id="rId25"/>
    <p:sldId id="279" r:id="rId26"/>
    <p:sldId id="280" r:id="rId27"/>
    <p:sldId id="281" r:id="rId28"/>
    <p:sldId id="282"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D. Taylor" initials="JD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varScale="1">
        <p:scale>
          <a:sx n="65" d="100"/>
          <a:sy n="65" d="100"/>
        </p:scale>
        <p:origin x="-89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Sheet1!$D$4</c:f>
              <c:strCache>
                <c:ptCount val="1"/>
                <c:pt idx="0">
                  <c:v>Flow</c:v>
                </c:pt>
              </c:strCache>
            </c:strRef>
          </c:tx>
          <c:spPr>
            <a:ln w="50800">
              <a:solidFill>
                <a:sysClr val="windowText" lastClr="000000"/>
              </a:solidFill>
            </a:ln>
          </c:spPr>
          <c:marker>
            <c:symbol val="none"/>
          </c:marker>
          <c:xVal>
            <c:numRef>
              <c:f>Sheet1!$C$5:$C$185</c:f>
              <c:numCache>
                <c:formatCode>General</c:formatCode>
                <c:ptCount val="181"/>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Sheet1!$D$5:$D$185</c:f>
              <c:numCache>
                <c:formatCode>General</c:formatCode>
                <c:ptCount val="181"/>
                <c:pt idx="0">
                  <c:v>0</c:v>
                </c:pt>
                <c:pt idx="1">
                  <c:v>900</c:v>
                </c:pt>
                <c:pt idx="2">
                  <c:v>1800</c:v>
                </c:pt>
                <c:pt idx="3">
                  <c:v>1620</c:v>
                </c:pt>
                <c:pt idx="4">
                  <c:v>1440</c:v>
                </c:pt>
                <c:pt idx="5">
                  <c:v>1260</c:v>
                </c:pt>
                <c:pt idx="6">
                  <c:v>1080</c:v>
                </c:pt>
                <c:pt idx="7">
                  <c:v>900</c:v>
                </c:pt>
                <c:pt idx="8">
                  <c:v>720</c:v>
                </c:pt>
                <c:pt idx="9">
                  <c:v>540</c:v>
                </c:pt>
                <c:pt idx="10">
                  <c:v>360</c:v>
                </c:pt>
                <c:pt idx="11">
                  <c:v>180</c:v>
                </c:pt>
                <c:pt idx="12">
                  <c:v>0</c:v>
                </c:pt>
              </c:numCache>
            </c:numRef>
          </c:yVal>
          <c:smooth val="0"/>
        </c:ser>
        <c:dLbls>
          <c:showLegendKey val="0"/>
          <c:showVal val="0"/>
          <c:showCatName val="0"/>
          <c:showSerName val="0"/>
          <c:showPercent val="0"/>
          <c:showBubbleSize val="0"/>
        </c:dLbls>
        <c:axId val="134914432"/>
        <c:axId val="134918912"/>
      </c:scatterChart>
      <c:valAx>
        <c:axId val="134914432"/>
        <c:scaling>
          <c:orientation val="minMax"/>
        </c:scaling>
        <c:delete val="0"/>
        <c:axPos val="b"/>
        <c:title>
          <c:tx>
            <c:rich>
              <a:bodyPr/>
              <a:lstStyle/>
              <a:p>
                <a:pPr>
                  <a:defRPr/>
                </a:pPr>
                <a:r>
                  <a:rPr lang="en-US"/>
                  <a:t>Density (vpmpl)</a:t>
                </a:r>
              </a:p>
            </c:rich>
          </c:tx>
          <c:layout/>
          <c:overlay val="0"/>
        </c:title>
        <c:numFmt formatCode="General" sourceLinked="1"/>
        <c:majorTickMark val="out"/>
        <c:minorTickMark val="none"/>
        <c:tickLblPos val="nextTo"/>
        <c:crossAx val="134918912"/>
        <c:crosses val="autoZero"/>
        <c:crossBetween val="midCat"/>
      </c:valAx>
      <c:valAx>
        <c:axId val="134918912"/>
        <c:scaling>
          <c:orientation val="minMax"/>
        </c:scaling>
        <c:delete val="0"/>
        <c:axPos val="l"/>
        <c:title>
          <c:tx>
            <c:rich>
              <a:bodyPr rot="-5400000" vert="horz"/>
              <a:lstStyle/>
              <a:p>
                <a:pPr>
                  <a:defRPr/>
                </a:pPr>
                <a:r>
                  <a:rPr lang="en-US"/>
                  <a:t>Flow Rate (vphpl)</a:t>
                </a:r>
              </a:p>
            </c:rich>
          </c:tx>
          <c:layout/>
          <c:overlay val="0"/>
        </c:title>
        <c:numFmt formatCode="General" sourceLinked="1"/>
        <c:majorTickMark val="out"/>
        <c:minorTickMark val="none"/>
        <c:tickLblPos val="nextTo"/>
        <c:crossAx val="134914432"/>
        <c:crosses val="autoZero"/>
        <c:crossBetween val="midCat"/>
        <c:majorUnit val="500"/>
      </c:valAx>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50800">
              <a:solidFill>
                <a:sysClr val="windowText" lastClr="000000"/>
              </a:solidFill>
            </a:ln>
          </c:spPr>
          <c:marker>
            <c:symbol val="none"/>
          </c:marker>
          <c:xVal>
            <c:numRef>
              <c:f>Sheet1!$O$4:$O$40</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numCache>
            </c:numRef>
          </c:xVal>
          <c:yVal>
            <c:numRef>
              <c:f>Sheet1!$Q$4:$Q$40</c:f>
              <c:numCache>
                <c:formatCode>General</c:formatCode>
                <c:ptCount val="37"/>
                <c:pt idx="0">
                  <c:v>60</c:v>
                </c:pt>
                <c:pt idx="1">
                  <c:v>60</c:v>
                </c:pt>
                <c:pt idx="2">
                  <c:v>60</c:v>
                </c:pt>
                <c:pt idx="3">
                  <c:v>60</c:v>
                </c:pt>
                <c:pt idx="4">
                  <c:v>60</c:v>
                </c:pt>
                <c:pt idx="5">
                  <c:v>60</c:v>
                </c:pt>
                <c:pt idx="6">
                  <c:v>60</c:v>
                </c:pt>
                <c:pt idx="7">
                  <c:v>49.714285714285715</c:v>
                </c:pt>
                <c:pt idx="8">
                  <c:v>42</c:v>
                </c:pt>
                <c:pt idx="9">
                  <c:v>36</c:v>
                </c:pt>
                <c:pt idx="10">
                  <c:v>31.2</c:v>
                </c:pt>
                <c:pt idx="11">
                  <c:v>27.272727272727273</c:v>
                </c:pt>
                <c:pt idx="12">
                  <c:v>24</c:v>
                </c:pt>
                <c:pt idx="13">
                  <c:v>21.23076923076923</c:v>
                </c:pt>
                <c:pt idx="14">
                  <c:v>18.857142857142858</c:v>
                </c:pt>
                <c:pt idx="15">
                  <c:v>16.8</c:v>
                </c:pt>
                <c:pt idx="16">
                  <c:v>15</c:v>
                </c:pt>
                <c:pt idx="17">
                  <c:v>13.411764705882353</c:v>
                </c:pt>
                <c:pt idx="18">
                  <c:v>12</c:v>
                </c:pt>
                <c:pt idx="19">
                  <c:v>10.736842105263158</c:v>
                </c:pt>
                <c:pt idx="20">
                  <c:v>9.6</c:v>
                </c:pt>
                <c:pt idx="21">
                  <c:v>8.5714285714285712</c:v>
                </c:pt>
                <c:pt idx="22">
                  <c:v>7.6363636363636367</c:v>
                </c:pt>
                <c:pt idx="23">
                  <c:v>6.7826086956521738</c:v>
                </c:pt>
                <c:pt idx="24">
                  <c:v>6</c:v>
                </c:pt>
                <c:pt idx="25">
                  <c:v>5.28</c:v>
                </c:pt>
                <c:pt idx="26">
                  <c:v>4.615384615384615</c:v>
                </c:pt>
                <c:pt idx="27">
                  <c:v>4</c:v>
                </c:pt>
                <c:pt idx="28">
                  <c:v>3.4285714285714284</c:v>
                </c:pt>
                <c:pt idx="29">
                  <c:v>2.896551724137931</c:v>
                </c:pt>
                <c:pt idx="30">
                  <c:v>2.4</c:v>
                </c:pt>
                <c:pt idx="31">
                  <c:v>1.935483870967742</c:v>
                </c:pt>
                <c:pt idx="32">
                  <c:v>1.5</c:v>
                </c:pt>
                <c:pt idx="33">
                  <c:v>1.0909090909090908</c:v>
                </c:pt>
                <c:pt idx="34">
                  <c:v>0.70588235294117652</c:v>
                </c:pt>
                <c:pt idx="35">
                  <c:v>0.34285714285714286</c:v>
                </c:pt>
                <c:pt idx="36">
                  <c:v>0</c:v>
                </c:pt>
              </c:numCache>
            </c:numRef>
          </c:yVal>
          <c:smooth val="0"/>
        </c:ser>
        <c:dLbls>
          <c:showLegendKey val="0"/>
          <c:showVal val="0"/>
          <c:showCatName val="0"/>
          <c:showSerName val="0"/>
          <c:showPercent val="0"/>
          <c:showBubbleSize val="0"/>
        </c:dLbls>
        <c:axId val="136791168"/>
        <c:axId val="137418624"/>
      </c:scatterChart>
      <c:valAx>
        <c:axId val="136791168"/>
        <c:scaling>
          <c:orientation val="minMax"/>
        </c:scaling>
        <c:delete val="0"/>
        <c:axPos val="b"/>
        <c:title>
          <c:tx>
            <c:rich>
              <a:bodyPr/>
              <a:lstStyle/>
              <a:p>
                <a:pPr>
                  <a:defRPr/>
                </a:pPr>
                <a:r>
                  <a:rPr lang="en-US"/>
                  <a:t>Density (vpmpl)</a:t>
                </a:r>
              </a:p>
            </c:rich>
          </c:tx>
          <c:layout/>
          <c:overlay val="0"/>
        </c:title>
        <c:numFmt formatCode="General" sourceLinked="1"/>
        <c:majorTickMark val="out"/>
        <c:minorTickMark val="none"/>
        <c:tickLblPos val="nextTo"/>
        <c:crossAx val="137418624"/>
        <c:crosses val="autoZero"/>
        <c:crossBetween val="midCat"/>
      </c:valAx>
      <c:valAx>
        <c:axId val="137418624"/>
        <c:scaling>
          <c:orientation val="minMax"/>
        </c:scaling>
        <c:delete val="0"/>
        <c:axPos val="l"/>
        <c:title>
          <c:tx>
            <c:rich>
              <a:bodyPr rot="-5400000" vert="horz"/>
              <a:lstStyle/>
              <a:p>
                <a:pPr>
                  <a:defRPr/>
                </a:pPr>
                <a:r>
                  <a:rPr lang="en-US"/>
                  <a:t>Speed (MPH)</a:t>
                </a:r>
              </a:p>
            </c:rich>
          </c:tx>
          <c:layout/>
          <c:overlay val="0"/>
        </c:title>
        <c:numFmt formatCode="General" sourceLinked="1"/>
        <c:majorTickMark val="out"/>
        <c:minorTickMark val="none"/>
        <c:tickLblPos val="nextTo"/>
        <c:crossAx val="136791168"/>
        <c:crosses val="autoZero"/>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Sheet1!$E$1</c:f>
              <c:strCache>
                <c:ptCount val="1"/>
                <c:pt idx="0">
                  <c:v>Avg Travel Time (min)</c:v>
                </c:pt>
              </c:strCache>
            </c:strRef>
          </c:tx>
          <c:spPr>
            <a:ln w="31750"/>
          </c:spPr>
          <c:marker>
            <c:symbol val="none"/>
          </c:marker>
          <c:xVal>
            <c:numRef>
              <c:f>Sheet1!$A$2:$A$11</c:f>
              <c:numCache>
                <c:formatCode>General</c:formatCode>
                <c:ptCount val="10"/>
                <c:pt idx="0">
                  <c:v>120</c:v>
                </c:pt>
                <c:pt idx="1">
                  <c:v>140</c:v>
                </c:pt>
                <c:pt idx="2">
                  <c:v>160</c:v>
                </c:pt>
                <c:pt idx="3">
                  <c:v>170</c:v>
                </c:pt>
                <c:pt idx="4">
                  <c:v>180</c:v>
                </c:pt>
                <c:pt idx="5">
                  <c:v>190</c:v>
                </c:pt>
                <c:pt idx="6">
                  <c:v>200</c:v>
                </c:pt>
                <c:pt idx="7">
                  <c:v>210</c:v>
                </c:pt>
                <c:pt idx="8">
                  <c:v>220</c:v>
                </c:pt>
                <c:pt idx="9">
                  <c:v>240</c:v>
                </c:pt>
              </c:numCache>
            </c:numRef>
          </c:xVal>
          <c:yVal>
            <c:numRef>
              <c:f>Sheet1!$E$2:$E$11</c:f>
              <c:numCache>
                <c:formatCode>General</c:formatCode>
                <c:ptCount val="10"/>
                <c:pt idx="0">
                  <c:v>76.859499999999997</c:v>
                </c:pt>
                <c:pt idx="1">
                  <c:v>49.095700000000001</c:v>
                </c:pt>
                <c:pt idx="2">
                  <c:v>32.509900000000002</c:v>
                </c:pt>
                <c:pt idx="3">
                  <c:v>17.395600000000002</c:v>
                </c:pt>
                <c:pt idx="4">
                  <c:v>17.4283</c:v>
                </c:pt>
                <c:pt idx="5">
                  <c:v>12.049899999999999</c:v>
                </c:pt>
                <c:pt idx="6">
                  <c:v>12.261200000000001</c:v>
                </c:pt>
                <c:pt idx="7">
                  <c:v>11.1318</c:v>
                </c:pt>
                <c:pt idx="8">
                  <c:v>11.2126</c:v>
                </c:pt>
                <c:pt idx="9">
                  <c:v>10.6883</c:v>
                </c:pt>
              </c:numCache>
            </c:numRef>
          </c:yVal>
          <c:smooth val="0"/>
        </c:ser>
        <c:ser>
          <c:idx val="1"/>
          <c:order val="1"/>
          <c:tx>
            <c:strRef>
              <c:f>Sheet1!$H$1</c:f>
              <c:strCache>
                <c:ptCount val="1"/>
                <c:pt idx="0">
                  <c:v>Avg Trip Time Index=(Mean TT/Free-flow TT)</c:v>
                </c:pt>
              </c:strCache>
            </c:strRef>
          </c:tx>
          <c:spPr>
            <a:ln w="31750"/>
          </c:spPr>
          <c:marker>
            <c:symbol val="none"/>
          </c:marker>
          <c:xVal>
            <c:numRef>
              <c:f>Sheet1!$A$2:$A$11</c:f>
              <c:numCache>
                <c:formatCode>General</c:formatCode>
                <c:ptCount val="10"/>
                <c:pt idx="0">
                  <c:v>120</c:v>
                </c:pt>
                <c:pt idx="1">
                  <c:v>140</c:v>
                </c:pt>
                <c:pt idx="2">
                  <c:v>160</c:v>
                </c:pt>
                <c:pt idx="3">
                  <c:v>170</c:v>
                </c:pt>
                <c:pt idx="4">
                  <c:v>180</c:v>
                </c:pt>
                <c:pt idx="5">
                  <c:v>190</c:v>
                </c:pt>
                <c:pt idx="6">
                  <c:v>200</c:v>
                </c:pt>
                <c:pt idx="7">
                  <c:v>210</c:v>
                </c:pt>
                <c:pt idx="8">
                  <c:v>220</c:v>
                </c:pt>
                <c:pt idx="9">
                  <c:v>240</c:v>
                </c:pt>
              </c:numCache>
            </c:numRef>
          </c:xVal>
          <c:yVal>
            <c:numRef>
              <c:f>Sheet1!$H$2:$H$11</c:f>
              <c:numCache>
                <c:formatCode>General</c:formatCode>
                <c:ptCount val="10"/>
                <c:pt idx="0">
                  <c:v>11.837300000000001</c:v>
                </c:pt>
                <c:pt idx="1">
                  <c:v>7.2905300000000004</c:v>
                </c:pt>
                <c:pt idx="2">
                  <c:v>4.8453499999999998</c:v>
                </c:pt>
                <c:pt idx="3">
                  <c:v>2.58751</c:v>
                </c:pt>
                <c:pt idx="4">
                  <c:v>2.6547999999999998</c:v>
                </c:pt>
                <c:pt idx="5">
                  <c:v>1.9305600000000001</c:v>
                </c:pt>
                <c:pt idx="6">
                  <c:v>1.96482</c:v>
                </c:pt>
                <c:pt idx="7">
                  <c:v>1.83585</c:v>
                </c:pt>
                <c:pt idx="8">
                  <c:v>1.8325400000000001</c:v>
                </c:pt>
                <c:pt idx="9">
                  <c:v>1.7323</c:v>
                </c:pt>
              </c:numCache>
            </c:numRef>
          </c:yVal>
          <c:smooth val="0"/>
        </c:ser>
        <c:ser>
          <c:idx val="2"/>
          <c:order val="2"/>
          <c:tx>
            <c:strRef>
              <c:f>Sheet1!$I$1</c:f>
              <c:strCache>
                <c:ptCount val="1"/>
                <c:pt idx="0">
                  <c:v>Avg Speed (mph)</c:v>
                </c:pt>
              </c:strCache>
            </c:strRef>
          </c:tx>
          <c:spPr>
            <a:ln w="31750"/>
          </c:spPr>
          <c:marker>
            <c:symbol val="none"/>
          </c:marker>
          <c:xVal>
            <c:numRef>
              <c:f>Sheet1!$A$2:$A$11</c:f>
              <c:numCache>
                <c:formatCode>General</c:formatCode>
                <c:ptCount val="10"/>
                <c:pt idx="0">
                  <c:v>120</c:v>
                </c:pt>
                <c:pt idx="1">
                  <c:v>140</c:v>
                </c:pt>
                <c:pt idx="2">
                  <c:v>160</c:v>
                </c:pt>
                <c:pt idx="3">
                  <c:v>170</c:v>
                </c:pt>
                <c:pt idx="4">
                  <c:v>180</c:v>
                </c:pt>
                <c:pt idx="5">
                  <c:v>190</c:v>
                </c:pt>
                <c:pt idx="6">
                  <c:v>200</c:v>
                </c:pt>
                <c:pt idx="7">
                  <c:v>210</c:v>
                </c:pt>
                <c:pt idx="8">
                  <c:v>220</c:v>
                </c:pt>
                <c:pt idx="9">
                  <c:v>240</c:v>
                </c:pt>
              </c:numCache>
            </c:numRef>
          </c:xVal>
          <c:yVal>
            <c:numRef>
              <c:f>Sheet1!$I$2:$I$11</c:f>
              <c:numCache>
                <c:formatCode>General</c:formatCode>
                <c:ptCount val="10"/>
                <c:pt idx="0">
                  <c:v>4.0175299999999998</c:v>
                </c:pt>
                <c:pt idx="1">
                  <c:v>6.1897500000000001</c:v>
                </c:pt>
                <c:pt idx="2">
                  <c:v>9.2238500000000005</c:v>
                </c:pt>
                <c:pt idx="3">
                  <c:v>17.195399999999999</c:v>
                </c:pt>
                <c:pt idx="4">
                  <c:v>17.120899999999999</c:v>
                </c:pt>
                <c:pt idx="5">
                  <c:v>24.402999999999999</c:v>
                </c:pt>
                <c:pt idx="6">
                  <c:v>23.719799999999999</c:v>
                </c:pt>
                <c:pt idx="7">
                  <c:v>25.7562</c:v>
                </c:pt>
                <c:pt idx="8">
                  <c:v>25.470400000000001</c:v>
                </c:pt>
                <c:pt idx="9">
                  <c:v>26.4556</c:v>
                </c:pt>
              </c:numCache>
            </c:numRef>
          </c:yVal>
          <c:smooth val="0"/>
        </c:ser>
        <c:dLbls>
          <c:showLegendKey val="0"/>
          <c:showVal val="0"/>
          <c:showCatName val="0"/>
          <c:showSerName val="0"/>
          <c:showPercent val="0"/>
          <c:showBubbleSize val="0"/>
        </c:dLbls>
        <c:axId val="182328320"/>
        <c:axId val="182985856"/>
      </c:scatterChart>
      <c:scatterChart>
        <c:scatterStyle val="lineMarker"/>
        <c:varyColors val="0"/>
        <c:ser>
          <c:idx val="3"/>
          <c:order val="3"/>
          <c:tx>
            <c:strRef>
              <c:f>Sheet1!$M$1</c:f>
              <c:strCache>
                <c:ptCount val="1"/>
                <c:pt idx="0">
                  <c:v>Network Clearance Time (in min)</c:v>
                </c:pt>
              </c:strCache>
            </c:strRef>
          </c:tx>
          <c:spPr>
            <a:ln w="31750"/>
          </c:spPr>
          <c:marker>
            <c:symbol val="none"/>
          </c:marker>
          <c:xVal>
            <c:numRef>
              <c:f>Sheet1!$A$2:$A$11</c:f>
              <c:numCache>
                <c:formatCode>General</c:formatCode>
                <c:ptCount val="10"/>
                <c:pt idx="0">
                  <c:v>120</c:v>
                </c:pt>
                <c:pt idx="1">
                  <c:v>140</c:v>
                </c:pt>
                <c:pt idx="2">
                  <c:v>160</c:v>
                </c:pt>
                <c:pt idx="3">
                  <c:v>170</c:v>
                </c:pt>
                <c:pt idx="4">
                  <c:v>180</c:v>
                </c:pt>
                <c:pt idx="5">
                  <c:v>190</c:v>
                </c:pt>
                <c:pt idx="6">
                  <c:v>200</c:v>
                </c:pt>
                <c:pt idx="7">
                  <c:v>210</c:v>
                </c:pt>
                <c:pt idx="8">
                  <c:v>220</c:v>
                </c:pt>
                <c:pt idx="9">
                  <c:v>240</c:v>
                </c:pt>
              </c:numCache>
            </c:numRef>
          </c:xVal>
          <c:yVal>
            <c:numRef>
              <c:f>Sheet1!$M$2:$M$11</c:f>
              <c:numCache>
                <c:formatCode>General</c:formatCode>
                <c:ptCount val="10"/>
                <c:pt idx="0">
                  <c:v>1440</c:v>
                </c:pt>
                <c:pt idx="1">
                  <c:v>1440</c:v>
                </c:pt>
                <c:pt idx="2">
                  <c:v>1440</c:v>
                </c:pt>
                <c:pt idx="3">
                  <c:v>1364</c:v>
                </c:pt>
                <c:pt idx="4">
                  <c:v>1319</c:v>
                </c:pt>
                <c:pt idx="5">
                  <c:v>1316</c:v>
                </c:pt>
                <c:pt idx="6">
                  <c:v>1276</c:v>
                </c:pt>
                <c:pt idx="7">
                  <c:v>1244</c:v>
                </c:pt>
                <c:pt idx="8">
                  <c:v>1233</c:v>
                </c:pt>
                <c:pt idx="9">
                  <c:v>1214</c:v>
                </c:pt>
              </c:numCache>
            </c:numRef>
          </c:yVal>
          <c:smooth val="0"/>
        </c:ser>
        <c:dLbls>
          <c:showLegendKey val="0"/>
          <c:showVal val="0"/>
          <c:showCatName val="0"/>
          <c:showSerName val="0"/>
          <c:showPercent val="0"/>
          <c:showBubbleSize val="0"/>
        </c:dLbls>
        <c:axId val="184583296"/>
        <c:axId val="182987776"/>
      </c:scatterChart>
      <c:valAx>
        <c:axId val="182328320"/>
        <c:scaling>
          <c:orientation val="minMax"/>
          <c:max val="250"/>
          <c:min val="100"/>
        </c:scaling>
        <c:delete val="0"/>
        <c:axPos val="b"/>
        <c:title>
          <c:tx>
            <c:rich>
              <a:bodyPr/>
              <a:lstStyle/>
              <a:p>
                <a:pPr>
                  <a:defRPr/>
                </a:pPr>
                <a:r>
                  <a:rPr lang="en-US"/>
                  <a:t>Jam Density (veh/mile/lane)</a:t>
                </a:r>
              </a:p>
            </c:rich>
          </c:tx>
          <c:layout/>
          <c:overlay val="0"/>
        </c:title>
        <c:numFmt formatCode="General" sourceLinked="1"/>
        <c:majorTickMark val="out"/>
        <c:minorTickMark val="none"/>
        <c:tickLblPos val="nextTo"/>
        <c:crossAx val="182985856"/>
        <c:crosses val="autoZero"/>
        <c:crossBetween val="midCat"/>
      </c:valAx>
      <c:valAx>
        <c:axId val="182985856"/>
        <c:scaling>
          <c:orientation val="minMax"/>
        </c:scaling>
        <c:delete val="0"/>
        <c:axPos val="l"/>
        <c:majorGridlines/>
        <c:numFmt formatCode="General" sourceLinked="1"/>
        <c:majorTickMark val="out"/>
        <c:minorTickMark val="none"/>
        <c:tickLblPos val="nextTo"/>
        <c:crossAx val="182328320"/>
        <c:crosses val="autoZero"/>
        <c:crossBetween val="midCat"/>
      </c:valAx>
      <c:valAx>
        <c:axId val="182987776"/>
        <c:scaling>
          <c:orientation val="minMax"/>
        </c:scaling>
        <c:delete val="0"/>
        <c:axPos val="r"/>
        <c:title>
          <c:tx>
            <c:rich>
              <a:bodyPr rot="-5400000" vert="horz"/>
              <a:lstStyle/>
              <a:p>
                <a:pPr>
                  <a:defRPr/>
                </a:pPr>
                <a:r>
                  <a:rPr lang="en-US"/>
                  <a:t>Network Clearance Time (minutes)</a:t>
                </a:r>
              </a:p>
            </c:rich>
          </c:tx>
          <c:layout/>
          <c:overlay val="0"/>
        </c:title>
        <c:numFmt formatCode="General" sourceLinked="1"/>
        <c:majorTickMark val="out"/>
        <c:minorTickMark val="none"/>
        <c:tickLblPos val="nextTo"/>
        <c:crossAx val="184583296"/>
        <c:crosses val="max"/>
        <c:crossBetween val="midCat"/>
      </c:valAx>
      <c:valAx>
        <c:axId val="184583296"/>
        <c:scaling>
          <c:orientation val="minMax"/>
        </c:scaling>
        <c:delete val="1"/>
        <c:axPos val="b"/>
        <c:numFmt formatCode="General" sourceLinked="1"/>
        <c:majorTickMark val="out"/>
        <c:minorTickMark val="none"/>
        <c:tickLblPos val="none"/>
        <c:crossAx val="182987776"/>
        <c:crosses val="autoZero"/>
        <c:crossBetween val="midCat"/>
      </c:valAx>
    </c:plotArea>
    <c:legend>
      <c:legendPos val="r"/>
      <c:layout>
        <c:manualLayout>
          <c:xMode val="edge"/>
          <c:yMode val="edge"/>
          <c:x val="0.50788798969573246"/>
          <c:y val="3.3982602155607548E-2"/>
          <c:w val="0.39005370856420724"/>
          <c:h val="0.26940763766738701"/>
        </c:manualLayout>
      </c:layout>
      <c:overlay val="1"/>
      <c:spPr>
        <a:solidFill>
          <a:schemeClr val="bg1"/>
        </a:solidFill>
        <a:ln>
          <a:solidFill>
            <a:schemeClr val="tx1"/>
          </a:solidFill>
        </a:ln>
      </c:spPr>
    </c:legend>
    <c:plotVisOnly val="1"/>
    <c:dispBlanksAs val="gap"/>
    <c:showDLblsOverMax val="0"/>
  </c:chart>
  <c:txPr>
    <a:bodyPr/>
    <a:lstStyle/>
    <a:p>
      <a:pPr>
        <a:defRPr sz="12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C4E15A-61BF-4C42-A150-7DD9BD26C4D5}" type="datetimeFigureOut">
              <a:rPr lang="en-US" smtClean="0"/>
              <a:t>5/7/2013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7CC7A-E58A-4AF8-B07D-39E093D803ED}" type="slidenum">
              <a:rPr lang="en-US" smtClean="0"/>
              <a:t>‹#›</a:t>
            </a:fld>
            <a:endParaRPr lang="en-US"/>
          </a:p>
        </p:txBody>
      </p:sp>
    </p:spTree>
    <p:extLst>
      <p:ext uri="{BB962C8B-B14F-4D97-AF65-F5344CB8AC3E}">
        <p14:creationId xmlns:p14="http://schemas.microsoft.com/office/powerpoint/2010/main" val="2725057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4816F-1556-46F2-A39F-54ABD4C14A79}" type="datetimeFigureOut">
              <a:rPr lang="en-US" smtClean="0"/>
              <a:t>5/7/2013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0E8AF-22A2-43C0-8F1E-5A9AF072F8F0}" type="slidenum">
              <a:rPr lang="en-US" smtClean="0"/>
              <a:t>‹#›</a:t>
            </a:fld>
            <a:endParaRPr lang="en-US"/>
          </a:p>
        </p:txBody>
      </p:sp>
    </p:spTree>
    <p:extLst>
      <p:ext uri="{BB962C8B-B14F-4D97-AF65-F5344CB8AC3E}">
        <p14:creationId xmlns:p14="http://schemas.microsoft.com/office/powerpoint/2010/main" val="141119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2</a:t>
            </a:fld>
            <a:endParaRPr lang="en-US"/>
          </a:p>
        </p:txBody>
      </p:sp>
    </p:spTree>
    <p:extLst>
      <p:ext uri="{BB962C8B-B14F-4D97-AF65-F5344CB8AC3E}">
        <p14:creationId xmlns:p14="http://schemas.microsoft.com/office/powerpoint/2010/main" val="403039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14</a:t>
            </a:fld>
            <a:endParaRPr lang="en-US"/>
          </a:p>
        </p:txBody>
      </p:sp>
    </p:spTree>
    <p:extLst>
      <p:ext uri="{BB962C8B-B14F-4D97-AF65-F5344CB8AC3E}">
        <p14:creationId xmlns:p14="http://schemas.microsoft.com/office/powerpoint/2010/main" val="289194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18</a:t>
            </a:fld>
            <a:endParaRPr lang="en-US"/>
          </a:p>
        </p:txBody>
      </p:sp>
    </p:spTree>
    <p:extLst>
      <p:ext uri="{BB962C8B-B14F-4D97-AF65-F5344CB8AC3E}">
        <p14:creationId xmlns:p14="http://schemas.microsoft.com/office/powerpoint/2010/main" val="289194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we find an interesting two-lane on-ramp entering the freeway. It begins as a two-lane facility, and enters the freeway as a one-lane facility. The ramp link was coded with one lane, which accurately represents the outflow capacity at the end of the link. However, since we’re missing a lane over a portion of the link, we’ve underestimated both the inflow capacity and storage capacity.</a:t>
            </a:r>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19</a:t>
            </a:fld>
            <a:endParaRPr lang="en-US"/>
          </a:p>
        </p:txBody>
      </p:sp>
    </p:spTree>
    <p:extLst>
      <p:ext uri="{BB962C8B-B14F-4D97-AF65-F5344CB8AC3E}">
        <p14:creationId xmlns:p14="http://schemas.microsoft.com/office/powerpoint/2010/main" val="316881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21</a:t>
            </a:fld>
            <a:endParaRPr lang="en-US"/>
          </a:p>
        </p:txBody>
      </p:sp>
    </p:spTree>
    <p:extLst>
      <p:ext uri="{BB962C8B-B14F-4D97-AF65-F5344CB8AC3E}">
        <p14:creationId xmlns:p14="http://schemas.microsoft.com/office/powerpoint/2010/main" val="289194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3</a:t>
            </a:fld>
            <a:endParaRPr lang="en-US"/>
          </a:p>
        </p:txBody>
      </p:sp>
    </p:spTree>
    <p:extLst>
      <p:ext uri="{BB962C8B-B14F-4D97-AF65-F5344CB8AC3E}">
        <p14:creationId xmlns:p14="http://schemas.microsoft.com/office/powerpoint/2010/main" val="403039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a:t>
            </a:r>
            <a:r>
              <a:rPr lang="en-US" baseline="0" dirty="0" smtClean="0"/>
              <a:t> </a:t>
            </a:r>
            <a:r>
              <a:rPr lang="en-US" dirty="0" smtClean="0"/>
              <a:t>are working specifically</a:t>
            </a:r>
            <a:r>
              <a:rPr lang="en-US" baseline="0" dirty="0" smtClean="0"/>
              <a:t> with DTALite, we’ll provide a brief introduction to DTALite and its traffic simulation model. </a:t>
            </a:r>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4</a:t>
            </a:fld>
            <a:endParaRPr lang="en-US"/>
          </a:p>
        </p:txBody>
      </p:sp>
    </p:spTree>
    <p:extLst>
      <p:ext uri="{BB962C8B-B14F-4D97-AF65-F5344CB8AC3E}">
        <p14:creationId xmlns:p14="http://schemas.microsoft.com/office/powerpoint/2010/main" val="273402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DTALite is an open source DTA model.</a:t>
            </a:r>
            <a:r>
              <a:rPr lang="en-US" baseline="0" dirty="0" smtClean="0"/>
              <a:t> It is an agent-based simulation with capacity constraints. The capacity constraints make calibrating network capacities a very important step in the process of building our models. Additionally, we have multiple traffic simulation models with which to move vehicles through the network. We can use some of these different models for diagnostic purposes, where different models relax different capacity constraints.</a:t>
            </a:r>
            <a:endParaRPr lang="en-US" dirty="0" smtClean="0"/>
          </a:p>
        </p:txBody>
      </p:sp>
      <p:sp>
        <p:nvSpPr>
          <p:cNvPr id="4" name="Slide Number Placeholder 3"/>
          <p:cNvSpPr>
            <a:spLocks noGrp="1"/>
          </p:cNvSpPr>
          <p:nvPr>
            <p:ph type="sldNum" sz="quarter" idx="10"/>
          </p:nvPr>
        </p:nvSpPr>
        <p:spPr/>
        <p:txBody>
          <a:bodyPr/>
          <a:lstStyle/>
          <a:p>
            <a:fld id="{DB40E8AF-22A2-43C0-8F1E-5A9AF072F8F0}" type="slidenum">
              <a:rPr lang="en-US" smtClean="0"/>
              <a:t>5</a:t>
            </a:fld>
            <a:endParaRPr lang="en-US"/>
          </a:p>
        </p:txBody>
      </p:sp>
    </p:spTree>
    <p:extLst>
      <p:ext uri="{BB962C8B-B14F-4D97-AF65-F5344CB8AC3E}">
        <p14:creationId xmlns:p14="http://schemas.microsoft.com/office/powerpoint/2010/main" val="127511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general, the traffic simulation assigns vehicles</a:t>
            </a:r>
            <a:r>
              <a:rPr lang="en-US" baseline="0" dirty="0" smtClean="0"/>
              <a:t> to different paths based upon link travel time. The physical process of moving vehicles works in a two-step process. First, a vehicle is moved across a link during the link pass, and then moved between links at the node during the node pass. Link travel times from the traffic simulator are fed to the shortest path model for path selection. The new paths are then fed back into the traffic simulator in the next iteration.</a:t>
            </a:r>
            <a:endParaRPr lang="en-US" dirty="0" smtClean="0"/>
          </a:p>
        </p:txBody>
      </p:sp>
      <p:sp>
        <p:nvSpPr>
          <p:cNvPr id="4" name="Slide Number Placeholder 3"/>
          <p:cNvSpPr>
            <a:spLocks noGrp="1"/>
          </p:cNvSpPr>
          <p:nvPr>
            <p:ph type="sldNum" sz="quarter" idx="10"/>
          </p:nvPr>
        </p:nvSpPr>
        <p:spPr/>
        <p:txBody>
          <a:bodyPr/>
          <a:lstStyle/>
          <a:p>
            <a:fld id="{DB40E8AF-22A2-43C0-8F1E-5A9AF072F8F0}" type="slidenum">
              <a:rPr lang="en-US" smtClean="0"/>
              <a:t>6</a:t>
            </a:fld>
            <a:endParaRPr lang="en-US"/>
          </a:p>
        </p:txBody>
      </p:sp>
    </p:spTree>
    <p:extLst>
      <p:ext uri="{BB962C8B-B14F-4D97-AF65-F5344CB8AC3E}">
        <p14:creationId xmlns:p14="http://schemas.microsoft.com/office/powerpoint/2010/main" val="342992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Going into more specifics,</a:t>
            </a:r>
            <a:r>
              <a:rPr lang="en-US" baseline="0" dirty="0" smtClean="0"/>
              <a:t> let’s take a closer look at the link pass and node pass. T</a:t>
            </a:r>
            <a:r>
              <a:rPr lang="en-US" dirty="0" smtClean="0"/>
              <a:t>he capacity constraints are enforced at both</a:t>
            </a:r>
            <a:r>
              <a:rPr lang="en-US" baseline="0" dirty="0" smtClean="0"/>
              <a:t> ends of each link. At the beginning of the link, the entrance list keeps track of vehicles entering the link, enforcing the inflow capacity constraint. During the link pass, the vehicles are moved between the entrance list and the exit queue. The exit queue keeps track of vehicles waiting to leave the link, enforcing the outflow capacity constraint. Vehicles are then moved between the exit queue and the entrance list of the next link during the node.</a:t>
            </a:r>
            <a:endParaRPr lang="en-US" dirty="0" smtClean="0"/>
          </a:p>
        </p:txBody>
      </p:sp>
      <p:sp>
        <p:nvSpPr>
          <p:cNvPr id="4" name="Slide Number Placeholder 3"/>
          <p:cNvSpPr>
            <a:spLocks noGrp="1"/>
          </p:cNvSpPr>
          <p:nvPr>
            <p:ph type="sldNum" sz="quarter" idx="10"/>
          </p:nvPr>
        </p:nvSpPr>
        <p:spPr/>
        <p:txBody>
          <a:bodyPr/>
          <a:lstStyle/>
          <a:p>
            <a:fld id="{DB40E8AF-22A2-43C0-8F1E-5A9AF072F8F0}" type="slidenum">
              <a:rPr lang="en-US" smtClean="0"/>
              <a:t>8</a:t>
            </a:fld>
            <a:endParaRPr lang="en-US"/>
          </a:p>
        </p:txBody>
      </p:sp>
    </p:spTree>
    <p:extLst>
      <p:ext uri="{BB962C8B-B14F-4D97-AF65-F5344CB8AC3E}">
        <p14:creationId xmlns:p14="http://schemas.microsoft.com/office/powerpoint/2010/main" val="123053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at the level of detail in this model, capacity is one of the most important parameters requiring calibration.</a:t>
            </a:r>
            <a:r>
              <a:rPr lang="en-US" baseline="0" dirty="0" smtClean="0"/>
              <a:t> In addition to traditional concepts of capacity in macroscopic models, we have multiple types of capacity, and those capacities are influenced by simulation parameters, network coding, and network representation. </a:t>
            </a:r>
            <a:endParaRPr lang="en-US" dirty="0" smtClean="0"/>
          </a:p>
        </p:txBody>
      </p:sp>
      <p:sp>
        <p:nvSpPr>
          <p:cNvPr id="4" name="Slide Number Placeholder 3"/>
          <p:cNvSpPr>
            <a:spLocks noGrp="1"/>
          </p:cNvSpPr>
          <p:nvPr>
            <p:ph type="sldNum" sz="quarter" idx="10"/>
          </p:nvPr>
        </p:nvSpPr>
        <p:spPr/>
        <p:txBody>
          <a:bodyPr/>
          <a:lstStyle/>
          <a:p>
            <a:fld id="{17087229-1695-4A70-B4E2-BD3AF321A074}" type="slidenum">
              <a:rPr lang="en-US" smtClean="0"/>
              <a:t>9</a:t>
            </a:fld>
            <a:endParaRPr lang="en-US"/>
          </a:p>
        </p:txBody>
      </p:sp>
    </p:spTree>
    <p:extLst>
      <p:ext uri="{BB962C8B-B14F-4D97-AF65-F5344CB8AC3E}">
        <p14:creationId xmlns:p14="http://schemas.microsoft.com/office/powerpoint/2010/main" val="285046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Additionally, capacities are utilized differently subject to different conditions. For example, merge points and intersections receive special handling to consider the special effects those locations have on traffic flow.</a:t>
            </a:r>
            <a:endParaRPr lang="en-US" dirty="0" smtClean="0"/>
          </a:p>
        </p:txBody>
      </p:sp>
      <p:sp>
        <p:nvSpPr>
          <p:cNvPr id="4" name="Slide Number Placeholder 3"/>
          <p:cNvSpPr>
            <a:spLocks noGrp="1"/>
          </p:cNvSpPr>
          <p:nvPr>
            <p:ph type="sldNum" sz="quarter" idx="10"/>
          </p:nvPr>
        </p:nvSpPr>
        <p:spPr/>
        <p:txBody>
          <a:bodyPr/>
          <a:lstStyle/>
          <a:p>
            <a:fld id="{17087229-1695-4A70-B4E2-BD3AF321A074}" type="slidenum">
              <a:rPr lang="en-US" smtClean="0"/>
              <a:t>12</a:t>
            </a:fld>
            <a:endParaRPr lang="en-US"/>
          </a:p>
        </p:txBody>
      </p:sp>
    </p:spTree>
    <p:extLst>
      <p:ext uri="{BB962C8B-B14F-4D97-AF65-F5344CB8AC3E}">
        <p14:creationId xmlns:p14="http://schemas.microsoft.com/office/powerpoint/2010/main" val="285046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first example, let’s take a look at a simple macroscopic</a:t>
            </a:r>
            <a:r>
              <a:rPr lang="en-US" baseline="0" dirty="0" smtClean="0"/>
              <a:t> model that was converted for use with our mesoscopic model. We directly imported the network attributes, including capacity, speed, and the number of lanes. This creates an underlying assumption that the macroscopic capacities are compatible with the capacities in our mesoscopic model. In effect, we are using the macroscopic capacities for the capacity constraints in the DTA model. In our first simulation run, with very few adjustments, we found wide-scale gridlock, shown in red here. As you can see, they were appropriate in some locations in this model, mostly on freeways, but not so much in others. In this case, ramp capacities were causing significant queuing, and were creating more queuing in the arterial street network.</a:t>
            </a:r>
            <a:endParaRPr lang="en-US" dirty="0"/>
          </a:p>
        </p:txBody>
      </p:sp>
      <p:sp>
        <p:nvSpPr>
          <p:cNvPr id="4" name="Slide Number Placeholder 3"/>
          <p:cNvSpPr>
            <a:spLocks noGrp="1"/>
          </p:cNvSpPr>
          <p:nvPr>
            <p:ph type="sldNum" sz="quarter" idx="10"/>
          </p:nvPr>
        </p:nvSpPr>
        <p:spPr/>
        <p:txBody>
          <a:bodyPr/>
          <a:lstStyle/>
          <a:p>
            <a:fld id="{17087229-1695-4A70-B4E2-BD3AF321A074}" type="slidenum">
              <a:rPr lang="en-US" smtClean="0"/>
              <a:t>13</a:t>
            </a:fld>
            <a:endParaRPr lang="en-US"/>
          </a:p>
        </p:txBody>
      </p:sp>
    </p:spTree>
    <p:extLst>
      <p:ext uri="{BB962C8B-B14F-4D97-AF65-F5344CB8AC3E}">
        <p14:creationId xmlns:p14="http://schemas.microsoft.com/office/powerpoint/2010/main" val="289194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36E6413E-3690-4886-A432-AA0EB02CDF29}" type="datetimeFigureOut">
              <a:rPr lang="en-US" smtClean="0"/>
              <a:t>5/7/2013</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A3F24811-F8F8-41A0-9F4D-F587C4939FA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6413E-3690-4886-A432-AA0EB02CDF29}"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6413E-3690-4886-A432-AA0EB02CDF29}"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Jeff\Downloads\U_Red_Templates v1-6\U_Red_Templates v1-6\redStyle\images\header\redBck.gif"/>
          <p:cNvPicPr>
            <a:picLocks noChangeArrowheads="1"/>
          </p:cNvPicPr>
          <p:nvPr/>
        </p:nvPicPr>
        <p:blipFill>
          <a:blip r:embed="rId2" cstate="print"/>
          <a:srcRect l="36471" t="74263"/>
          <a:stretch>
            <a:fillRect/>
          </a:stretch>
        </p:blipFill>
        <p:spPr bwMode="auto">
          <a:xfrm>
            <a:off x="0" y="0"/>
            <a:ext cx="9144000" cy="1463040"/>
          </a:xfrm>
          <a:prstGeom prst="rect">
            <a:avLst/>
          </a:prstGeom>
          <a:noFill/>
        </p:spPr>
      </p:pic>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6413E-3690-4886-A432-AA0EB02CDF29}"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6413E-3690-4886-A432-AA0EB02CDF29}"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C:\Users\Jeff\Downloads\U_Red_Templates v1-6\U_Red_Templates v1-6\redStyle\images\header\redBck.gif"/>
          <p:cNvPicPr>
            <a:picLocks noChangeArrowheads="1"/>
          </p:cNvPicPr>
          <p:nvPr/>
        </p:nvPicPr>
        <p:blipFill>
          <a:blip r:embed="rId2" cstate="print"/>
          <a:srcRect l="36471" t="74263"/>
          <a:stretch>
            <a:fillRect/>
          </a:stretch>
        </p:blipFill>
        <p:spPr bwMode="auto">
          <a:xfrm>
            <a:off x="0" y="0"/>
            <a:ext cx="9144000" cy="1463040"/>
          </a:xfrm>
          <a:prstGeom prst="rect">
            <a:avLst/>
          </a:prstGeom>
          <a:noFill/>
        </p:spPr>
      </p:pic>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6413E-3690-4886-A432-AA0EB02CDF29}"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C:\Users\Jeff\Downloads\U_Red_Templates v1-6\U_Red_Templates v1-6\redStyle\images\header\redBck.gif"/>
          <p:cNvPicPr>
            <a:picLocks noChangeArrowheads="1"/>
          </p:cNvPicPr>
          <p:nvPr/>
        </p:nvPicPr>
        <p:blipFill>
          <a:blip r:embed="rId2" cstate="print"/>
          <a:srcRect l="36471" t="74263"/>
          <a:stretch>
            <a:fillRect/>
          </a:stretch>
        </p:blipFill>
        <p:spPr bwMode="auto">
          <a:xfrm>
            <a:off x="0" y="0"/>
            <a:ext cx="9144000" cy="1463040"/>
          </a:xfrm>
          <a:prstGeom prst="rect">
            <a:avLst/>
          </a:prstGeom>
          <a:noFill/>
        </p:spPr>
      </p:pic>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6413E-3690-4886-A432-AA0EB02CDF29}" type="datetimeFigureOut">
              <a:rPr lang="en-US" smtClean="0"/>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C:\Users\Jeff\Downloads\U_Red_Templates v1-6\U_Red_Templates v1-6\redStyle\images\header\redBck.gif"/>
          <p:cNvPicPr>
            <a:picLocks noChangeArrowheads="1"/>
          </p:cNvPicPr>
          <p:nvPr/>
        </p:nvPicPr>
        <p:blipFill>
          <a:blip r:embed="rId2" cstate="print"/>
          <a:srcRect l="36471" t="74263"/>
          <a:stretch>
            <a:fillRect/>
          </a:stretch>
        </p:blipFill>
        <p:spPr bwMode="auto">
          <a:xfrm>
            <a:off x="0" y="0"/>
            <a:ext cx="9144000" cy="1463040"/>
          </a:xfrm>
          <a:prstGeom prst="rect">
            <a:avLst/>
          </a:prstGeom>
          <a:noFill/>
        </p:spPr>
      </p:pic>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E6413E-3690-4886-A432-AA0EB02CDF29}" type="datetimeFigureOut">
              <a:rPr lang="en-US" smtClean="0"/>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6413E-3690-4886-A432-AA0EB02CDF29}" type="datetimeFigureOut">
              <a:rPr lang="en-US" smtClean="0"/>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6413E-3690-4886-A432-AA0EB02CDF29}"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6413E-3690-4886-A432-AA0EB02CDF29}"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24811-F8F8-41A0-9F4D-F587C4939F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6413E-3690-4886-A432-AA0EB02CDF29}" type="datetimeFigureOut">
              <a:rPr lang="en-US" smtClean="0"/>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4811-F8F8-41A0-9F4D-F587C4939F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de.google.com/p/next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eff\Downloads\U_Red_Templates v1-6\U_Red_Templates v1-6\redStyle\images\header\redBck.gif"/>
          <p:cNvPicPr>
            <a:picLocks noChangeAspect="1" noChangeArrowheads="1"/>
          </p:cNvPicPr>
          <p:nvPr/>
        </p:nvPicPr>
        <p:blipFill>
          <a:blip r:embed="rId2" cstate="print"/>
          <a:srcRect l="36471" t="74263"/>
          <a:stretch>
            <a:fillRect/>
          </a:stretch>
        </p:blipFill>
        <p:spPr bwMode="auto">
          <a:xfrm>
            <a:off x="0" y="0"/>
            <a:ext cx="9144000" cy="4038600"/>
          </a:xfrm>
          <a:prstGeom prst="rect">
            <a:avLst/>
          </a:prstGeom>
          <a:noFill/>
        </p:spPr>
      </p:pic>
      <p:sp>
        <p:nvSpPr>
          <p:cNvPr id="2" name="Title 1"/>
          <p:cNvSpPr>
            <a:spLocks noGrp="1"/>
          </p:cNvSpPr>
          <p:nvPr>
            <p:ph type="ctrTitle"/>
          </p:nvPr>
        </p:nvSpPr>
        <p:spPr>
          <a:xfrm>
            <a:off x="685800" y="1371600"/>
            <a:ext cx="7772400" cy="1470025"/>
          </a:xfrm>
        </p:spPr>
        <p:txBody>
          <a:bodyPr>
            <a:normAutofit fontScale="90000"/>
          </a:bodyPr>
          <a:lstStyle/>
          <a:p>
            <a:r>
              <a:rPr lang="en-US" dirty="0" smtClean="0"/>
              <a:t>Matching Real-world Conditions: How Do We Calibrate Capacity, OD Demand, and Path Flow in a Mesoscopic Traffic Simulator?</a:t>
            </a:r>
            <a:endParaRPr lang="en-US" dirty="0"/>
          </a:p>
        </p:txBody>
      </p:sp>
      <p:sp>
        <p:nvSpPr>
          <p:cNvPr id="3" name="Subtitle 2"/>
          <p:cNvSpPr>
            <a:spLocks noGrp="1"/>
          </p:cNvSpPr>
          <p:nvPr>
            <p:ph type="subTitle" idx="1"/>
          </p:nvPr>
        </p:nvSpPr>
        <p:spPr>
          <a:xfrm>
            <a:off x="1371600" y="4343400"/>
            <a:ext cx="6400800" cy="2362200"/>
          </a:xfrm>
        </p:spPr>
        <p:txBody>
          <a:bodyPr>
            <a:normAutofit fontScale="70000" lnSpcReduction="20000"/>
          </a:bodyPr>
          <a:lstStyle/>
          <a:p>
            <a:r>
              <a:rPr lang="en-US" b="1" dirty="0" smtClean="0">
                <a:solidFill>
                  <a:schemeClr val="tx1"/>
                </a:solidFill>
              </a:rPr>
              <a:t>Jeffrey Taylor &amp; Xuesong Zhou</a:t>
            </a:r>
          </a:p>
          <a:p>
            <a:r>
              <a:rPr lang="en-US" sz="2900" dirty="0" smtClean="0">
                <a:solidFill>
                  <a:schemeClr val="tx1"/>
                </a:solidFill>
              </a:rPr>
              <a:t>University of Utah</a:t>
            </a:r>
          </a:p>
          <a:p>
            <a:endParaRPr lang="en-US" dirty="0" smtClean="0">
              <a:solidFill>
                <a:schemeClr val="tx1"/>
              </a:solidFill>
            </a:endParaRPr>
          </a:p>
          <a:p>
            <a:r>
              <a:rPr lang="en-US" dirty="0" smtClean="0">
                <a:solidFill>
                  <a:schemeClr val="tx1"/>
                </a:solidFill>
              </a:rPr>
              <a:t>14</a:t>
            </a:r>
            <a:r>
              <a:rPr lang="en-US" baseline="30000" dirty="0" smtClean="0">
                <a:solidFill>
                  <a:schemeClr val="tx1"/>
                </a:solidFill>
              </a:rPr>
              <a:t>th</a:t>
            </a:r>
            <a:r>
              <a:rPr lang="en-US" dirty="0" smtClean="0">
                <a:solidFill>
                  <a:schemeClr val="tx1"/>
                </a:solidFill>
              </a:rPr>
              <a:t> TRB National Transportation </a:t>
            </a:r>
          </a:p>
          <a:p>
            <a:r>
              <a:rPr lang="en-US" dirty="0" smtClean="0">
                <a:solidFill>
                  <a:schemeClr val="tx1"/>
                </a:solidFill>
              </a:rPr>
              <a:t>Planning Applications Conference</a:t>
            </a:r>
          </a:p>
          <a:p>
            <a:r>
              <a:rPr lang="en-US" dirty="0" smtClean="0">
                <a:solidFill>
                  <a:schemeClr val="tx1"/>
                </a:solidFill>
              </a:rPr>
              <a:t>May 8</a:t>
            </a:r>
            <a:r>
              <a:rPr lang="en-US" baseline="30000" dirty="0" smtClean="0">
                <a:solidFill>
                  <a:schemeClr val="tx1"/>
                </a:solidFill>
              </a:rPr>
              <a:t>th</a:t>
            </a:r>
            <a:r>
              <a:rPr lang="en-US" dirty="0" smtClean="0">
                <a:solidFill>
                  <a:schemeClr val="tx1"/>
                </a:solidFill>
              </a:rPr>
              <a:t>, 2013</a:t>
            </a:r>
          </a:p>
          <a:p>
            <a:r>
              <a:rPr lang="en-US" dirty="0" smtClean="0">
                <a:solidFill>
                  <a:schemeClr val="tx1"/>
                </a:solidFill>
              </a:rPr>
              <a:t>Columbus, Ohio</a:t>
            </a:r>
            <a:endParaRPr lang="en-US" dirty="0">
              <a:solidFill>
                <a:schemeClr val="tx1"/>
              </a:solidFill>
            </a:endParaRPr>
          </a:p>
        </p:txBody>
      </p:sp>
    </p:spTree>
    <p:extLst>
      <p:ext uri="{BB962C8B-B14F-4D97-AF65-F5344CB8AC3E}">
        <p14:creationId xmlns:p14="http://schemas.microsoft.com/office/powerpoint/2010/main" val="1023526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Flow Model (on the Link)</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Newell’s simplified kinematic wave model</a:t>
            </a:r>
          </a:p>
          <a:p>
            <a:pPr lvl="1"/>
            <a:r>
              <a:rPr lang="en-US" dirty="0" smtClean="0"/>
              <a:t>Triangular flow-density relationship</a:t>
            </a:r>
          </a:p>
          <a:p>
            <a:pPr lvl="1"/>
            <a:r>
              <a:rPr lang="en-US" dirty="0" smtClean="0"/>
              <a:t>Free flow speed, jam density, backward wave speed</a:t>
            </a:r>
          </a:p>
        </p:txBody>
      </p:sp>
      <p:graphicFrame>
        <p:nvGraphicFramePr>
          <p:cNvPr id="7" name="Chart 6"/>
          <p:cNvGraphicFramePr>
            <a:graphicFrameLocks/>
          </p:cNvGraphicFramePr>
          <p:nvPr>
            <p:extLst>
              <p:ext uri="{D42A27DB-BD31-4B8C-83A1-F6EECF244321}">
                <p14:modId xmlns:p14="http://schemas.microsoft.com/office/powerpoint/2010/main" val="3010827708"/>
              </p:ext>
            </p:extLst>
          </p:nvPr>
        </p:nvGraphicFramePr>
        <p:xfrm>
          <a:off x="228600" y="3276600"/>
          <a:ext cx="4572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266772261"/>
              </p:ext>
            </p:extLst>
          </p:nvPr>
        </p:nvGraphicFramePr>
        <p:xfrm>
          <a:off x="4419600" y="3276600"/>
          <a:ext cx="4572000" cy="30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684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Flow Model (on the Link)</a:t>
            </a:r>
            <a:endParaRPr lang="en-US" dirty="0"/>
          </a:p>
        </p:txBody>
      </p:sp>
      <p:sp>
        <p:nvSpPr>
          <p:cNvPr id="3" name="Content Placeholder 2"/>
          <p:cNvSpPr>
            <a:spLocks noGrp="1"/>
          </p:cNvSpPr>
          <p:nvPr>
            <p:ph idx="1"/>
          </p:nvPr>
        </p:nvSpPr>
        <p:spPr/>
        <p:txBody>
          <a:bodyPr/>
          <a:lstStyle/>
          <a:p>
            <a:r>
              <a:rPr lang="en-US" dirty="0" smtClean="0"/>
              <a:t>Queue propagation</a:t>
            </a:r>
          </a:p>
          <a:p>
            <a:pPr lvl="1"/>
            <a:r>
              <a:rPr lang="en-US" dirty="0" smtClean="0"/>
              <a:t>Inflow capacity = outflow capacity</a:t>
            </a:r>
          </a:p>
        </p:txBody>
      </p:sp>
      <p:graphicFrame>
        <p:nvGraphicFramePr>
          <p:cNvPr id="6" name="Object 5"/>
          <p:cNvGraphicFramePr>
            <a:graphicFrameLocks noChangeAspect="1"/>
          </p:cNvGraphicFramePr>
          <p:nvPr>
            <p:extLst>
              <p:ext uri="{D42A27DB-BD31-4B8C-83A1-F6EECF244321}">
                <p14:modId xmlns:p14="http://schemas.microsoft.com/office/powerpoint/2010/main" val="4176206260"/>
              </p:ext>
            </p:extLst>
          </p:nvPr>
        </p:nvGraphicFramePr>
        <p:xfrm>
          <a:off x="838201" y="3581400"/>
          <a:ext cx="7543800" cy="2123585"/>
        </p:xfrm>
        <a:graphic>
          <a:graphicData uri="http://schemas.openxmlformats.org/presentationml/2006/ole">
            <mc:AlternateContent xmlns:mc="http://schemas.openxmlformats.org/markup-compatibility/2006">
              <mc:Choice xmlns:v="urn:schemas-microsoft-com:vml" Requires="v">
                <p:oleObj spid="_x0000_s9240" name="Visio" r:id="rId3" imgW="5233074" imgH="1611773" progId="Visio.Drawing.11">
                  <p:embed/>
                </p:oleObj>
              </mc:Choice>
              <mc:Fallback>
                <p:oleObj name="Visio" r:id="rId3" imgW="5233074" imgH="1611773" progId="Visio.Drawing.11">
                  <p:embed/>
                  <p:pic>
                    <p:nvPicPr>
                      <p:cNvPr id="0" name=""/>
                      <p:cNvPicPr>
                        <a:picLocks noChangeAspect="1" noChangeArrowheads="1"/>
                      </p:cNvPicPr>
                      <p:nvPr/>
                    </p:nvPicPr>
                    <p:blipFill>
                      <a:blip r:embed="rId4"/>
                      <a:srcRect/>
                      <a:stretch>
                        <a:fillRect/>
                      </a:stretch>
                    </p:blipFill>
                    <p:spPr bwMode="auto">
                      <a:xfrm>
                        <a:off x="838201" y="3581400"/>
                        <a:ext cx="7543800" cy="2123585"/>
                      </a:xfrm>
                      <a:prstGeom prst="rect">
                        <a:avLst/>
                      </a:prstGeom>
                      <a:noFill/>
                      <a:ln>
                        <a:noFill/>
                      </a:ln>
                      <a:effectLst/>
                    </p:spPr>
                  </p:pic>
                </p:oleObj>
              </mc:Fallback>
            </mc:AlternateContent>
          </a:graphicData>
        </a:graphic>
      </p:graphicFrame>
      <p:sp>
        <p:nvSpPr>
          <p:cNvPr id="8" name="Rectangle 7"/>
          <p:cNvSpPr/>
          <p:nvPr/>
        </p:nvSpPr>
        <p:spPr>
          <a:xfrm>
            <a:off x="7315200" y="3999441"/>
            <a:ext cx="533400" cy="13176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001000" y="4481052"/>
            <a:ext cx="609600" cy="4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80652" y="3999441"/>
            <a:ext cx="533400" cy="13052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24019" y="4953000"/>
            <a:ext cx="1319981" cy="830997"/>
          </a:xfrm>
          <a:prstGeom prst="rect">
            <a:avLst/>
          </a:prstGeom>
          <a:noFill/>
        </p:spPr>
        <p:txBody>
          <a:bodyPr wrap="square" rtlCol="0">
            <a:spAutoFit/>
          </a:bodyPr>
          <a:lstStyle/>
          <a:p>
            <a:r>
              <a:rPr lang="en-US" sz="2400" dirty="0" smtClean="0"/>
              <a:t>Outflow Capacity</a:t>
            </a:r>
            <a:endParaRPr lang="en-US" sz="2400" dirty="0"/>
          </a:p>
        </p:txBody>
      </p:sp>
      <p:sp>
        <p:nvSpPr>
          <p:cNvPr id="14" name="Right Arrow 13"/>
          <p:cNvSpPr/>
          <p:nvPr/>
        </p:nvSpPr>
        <p:spPr>
          <a:xfrm>
            <a:off x="533400" y="4481052"/>
            <a:ext cx="6096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 y="4876800"/>
            <a:ext cx="1319981" cy="830997"/>
          </a:xfrm>
          <a:prstGeom prst="rect">
            <a:avLst/>
          </a:prstGeom>
          <a:noFill/>
        </p:spPr>
        <p:txBody>
          <a:bodyPr wrap="square" rtlCol="0">
            <a:spAutoFit/>
          </a:bodyPr>
          <a:lstStyle/>
          <a:p>
            <a:r>
              <a:rPr lang="en-US" sz="2400" dirty="0" smtClean="0"/>
              <a:t>Inflow Capacity</a:t>
            </a:r>
            <a:endParaRPr lang="en-US" sz="2400" dirty="0"/>
          </a:p>
        </p:txBody>
      </p:sp>
      <p:sp>
        <p:nvSpPr>
          <p:cNvPr id="4" name="Right Arrow 3"/>
          <p:cNvSpPr/>
          <p:nvPr/>
        </p:nvSpPr>
        <p:spPr>
          <a:xfrm rot="10800000">
            <a:off x="2209800" y="3447081"/>
            <a:ext cx="464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674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in Calibrating Capacity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Different types of capacity</a:t>
            </a:r>
          </a:p>
          <a:p>
            <a:pPr lvl="1"/>
            <a:r>
              <a:rPr lang="en-US" dirty="0" smtClean="0">
                <a:solidFill>
                  <a:schemeClr val="bg1">
                    <a:lumMod val="50000"/>
                  </a:schemeClr>
                </a:solidFill>
              </a:rPr>
              <a:t>Inflow capacity, Outflow capacity, Storage capacity</a:t>
            </a:r>
          </a:p>
          <a:p>
            <a:pPr lvl="1"/>
            <a:r>
              <a:rPr lang="en-US" dirty="0" smtClean="0">
                <a:solidFill>
                  <a:schemeClr val="bg1">
                    <a:lumMod val="50000"/>
                  </a:schemeClr>
                </a:solidFill>
              </a:rPr>
              <a:t>Simulation parameters</a:t>
            </a:r>
          </a:p>
          <a:p>
            <a:r>
              <a:rPr lang="en-US" dirty="0" smtClean="0"/>
              <a:t>Network </a:t>
            </a:r>
            <a:r>
              <a:rPr lang="en-US" dirty="0"/>
              <a:t>coding and </a:t>
            </a:r>
            <a:r>
              <a:rPr lang="en-US" dirty="0" smtClean="0"/>
              <a:t>representation</a:t>
            </a:r>
          </a:p>
          <a:p>
            <a:pPr lvl="1"/>
            <a:r>
              <a:rPr lang="en-US" dirty="0" smtClean="0"/>
              <a:t>Geometry</a:t>
            </a:r>
          </a:p>
          <a:p>
            <a:pPr lvl="1"/>
            <a:r>
              <a:rPr lang="en-US" dirty="0" smtClean="0"/>
              <a:t>Merge/diverge</a:t>
            </a:r>
          </a:p>
          <a:p>
            <a:pPr lvl="1"/>
            <a:r>
              <a:rPr lang="en-US" dirty="0" smtClean="0"/>
              <a:t>Intersections</a:t>
            </a:r>
          </a:p>
          <a:p>
            <a:pPr lvl="1"/>
            <a:endParaRPr lang="en-US" dirty="0" smtClean="0"/>
          </a:p>
          <a:p>
            <a:pPr lvl="1"/>
            <a:endParaRPr lang="en-US" dirty="0"/>
          </a:p>
        </p:txBody>
      </p:sp>
    </p:spTree>
    <p:extLst>
      <p:ext uri="{BB962C8B-B14F-4D97-AF65-F5344CB8AC3E}">
        <p14:creationId xmlns:p14="http://schemas.microsoft.com/office/powerpoint/2010/main" val="684643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from Macro to </a:t>
            </a:r>
            <a:r>
              <a:rPr lang="en-US" dirty="0" err="1"/>
              <a:t>Meso</a:t>
            </a:r>
            <a:endParaRPr lang="en-US" dirty="0"/>
          </a:p>
        </p:txBody>
      </p:sp>
      <p:sp>
        <p:nvSpPr>
          <p:cNvPr id="3" name="Content Placeholder 2"/>
          <p:cNvSpPr>
            <a:spLocks noGrp="1"/>
          </p:cNvSpPr>
          <p:nvPr>
            <p:ph idx="1"/>
          </p:nvPr>
        </p:nvSpPr>
        <p:spPr/>
        <p:txBody>
          <a:bodyPr/>
          <a:lstStyle/>
          <a:p>
            <a:r>
              <a:rPr lang="en-US" dirty="0" smtClean="0"/>
              <a:t>Directly import important network attributes</a:t>
            </a:r>
          </a:p>
          <a:p>
            <a:pPr lvl="1"/>
            <a:r>
              <a:rPr lang="en-US" dirty="0" smtClean="0"/>
              <a:t>Capacity, speed, number of lanes, etc.</a:t>
            </a:r>
          </a:p>
          <a:p>
            <a:r>
              <a:rPr lang="en-US" dirty="0" smtClean="0"/>
              <a:t>First Simulation Run: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09" t="25529" r="7274" b="13179"/>
          <a:stretch/>
        </p:blipFill>
        <p:spPr bwMode="auto">
          <a:xfrm>
            <a:off x="545691" y="2807109"/>
            <a:ext cx="8052619" cy="374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24600" y="2895600"/>
            <a:ext cx="2057400" cy="830997"/>
          </a:xfrm>
          <a:prstGeom prst="rect">
            <a:avLst/>
          </a:prstGeom>
          <a:solidFill>
            <a:schemeClr val="bg1"/>
          </a:solidFill>
        </p:spPr>
        <p:txBody>
          <a:bodyPr wrap="square" rtlCol="0">
            <a:spAutoFit/>
          </a:bodyPr>
          <a:lstStyle/>
          <a:p>
            <a:r>
              <a:rPr lang="en-US" sz="2400" dirty="0" smtClean="0"/>
              <a:t>Wide-scale Gridlock (Red)</a:t>
            </a:r>
            <a:endParaRPr lang="en-US" sz="2400" dirty="0"/>
          </a:p>
        </p:txBody>
      </p:sp>
      <p:sp>
        <p:nvSpPr>
          <p:cNvPr id="5" name="Rectangle 4"/>
          <p:cNvSpPr/>
          <p:nvPr/>
        </p:nvSpPr>
        <p:spPr>
          <a:xfrm rot="360000">
            <a:off x="3050738" y="2879838"/>
            <a:ext cx="493251"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6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Attempt</a:t>
            </a:r>
            <a:endParaRPr lang="en-US" dirty="0"/>
          </a:p>
        </p:txBody>
      </p:sp>
      <p:sp>
        <p:nvSpPr>
          <p:cNvPr id="3" name="Content Placeholder 2"/>
          <p:cNvSpPr>
            <a:spLocks noGrp="1"/>
          </p:cNvSpPr>
          <p:nvPr>
            <p:ph idx="1"/>
          </p:nvPr>
        </p:nvSpPr>
        <p:spPr/>
        <p:txBody>
          <a:bodyPr/>
          <a:lstStyle/>
          <a:p>
            <a:r>
              <a:rPr lang="en-US" dirty="0" smtClean="0"/>
              <a:t>Increased ramp outflow capacity</a:t>
            </a:r>
          </a:p>
          <a:p>
            <a:pPr lvl="1"/>
            <a:r>
              <a:rPr lang="en-US" dirty="0" smtClean="0"/>
              <a:t>Still experiencing significant queuing</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29" t="26583" r="6909" b="9995"/>
          <a:stretch/>
        </p:blipFill>
        <p:spPr bwMode="auto">
          <a:xfrm>
            <a:off x="492027" y="2823030"/>
            <a:ext cx="8130918"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57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465920727"/>
              </p:ext>
            </p:extLst>
          </p:nvPr>
        </p:nvGraphicFramePr>
        <p:xfrm>
          <a:off x="76200" y="3832225"/>
          <a:ext cx="7051675" cy="2720975"/>
        </p:xfrm>
        <a:graphic>
          <a:graphicData uri="http://schemas.openxmlformats.org/presentationml/2006/ole">
            <mc:AlternateContent xmlns:mc="http://schemas.openxmlformats.org/markup-compatibility/2006">
              <mc:Choice xmlns:v="urn:schemas-microsoft-com:vml" Requires="v">
                <p:oleObj spid="_x0000_s4154" name="Visio" r:id="rId3" imgW="5089465" imgH="2026661" progId="Visio.Drawing.11">
                  <p:embed/>
                </p:oleObj>
              </mc:Choice>
              <mc:Fallback>
                <p:oleObj name="Visio" r:id="rId3" imgW="5089465" imgH="202666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32225"/>
                        <a:ext cx="70516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nvPr>
        </p:nvSpPr>
        <p:spPr/>
        <p:txBody>
          <a:bodyPr/>
          <a:lstStyle/>
          <a:p>
            <a:r>
              <a:rPr lang="en-US" dirty="0" smtClean="0"/>
              <a:t>Merge Models</a:t>
            </a:r>
            <a:endParaRPr lang="en-US" dirty="0"/>
          </a:p>
        </p:txBody>
      </p:sp>
      <p:sp>
        <p:nvSpPr>
          <p:cNvPr id="6" name="Content Placeholder 5"/>
          <p:cNvSpPr>
            <a:spLocks noGrp="1"/>
          </p:cNvSpPr>
          <p:nvPr>
            <p:ph idx="1"/>
          </p:nvPr>
        </p:nvSpPr>
        <p:spPr/>
        <p:txBody>
          <a:bodyPr/>
          <a:lstStyle/>
          <a:p>
            <a:r>
              <a:rPr lang="en-US" dirty="0" smtClean="0"/>
              <a:t>Distribute inflow capacity to upstream links</a:t>
            </a:r>
          </a:p>
          <a:p>
            <a:pPr lvl="1"/>
            <a:r>
              <a:rPr lang="en-US" dirty="0" smtClean="0"/>
              <a:t>Lane &amp; demand-based methods</a:t>
            </a:r>
            <a:endParaRPr lang="en-US" dirty="0"/>
          </a:p>
        </p:txBody>
      </p:sp>
      <p:sp>
        <p:nvSpPr>
          <p:cNvPr id="9" name="Oval 8"/>
          <p:cNvSpPr/>
          <p:nvPr/>
        </p:nvSpPr>
        <p:spPr>
          <a:xfrm>
            <a:off x="4419600" y="3962400"/>
            <a:ext cx="914400" cy="144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Node</a:t>
            </a:r>
            <a:endParaRPr lang="en-US" sz="1600" dirty="0">
              <a:solidFill>
                <a:schemeClr val="tx1"/>
              </a:solidFill>
            </a:endParaRPr>
          </a:p>
        </p:txBody>
      </p:sp>
      <p:sp>
        <p:nvSpPr>
          <p:cNvPr id="10" name="Rectangle 9"/>
          <p:cNvSpPr/>
          <p:nvPr/>
        </p:nvSpPr>
        <p:spPr>
          <a:xfrm>
            <a:off x="5410200" y="3962400"/>
            <a:ext cx="1447800" cy="1447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34200" y="4270801"/>
            <a:ext cx="2133600" cy="830997"/>
          </a:xfrm>
          <a:prstGeom prst="rect">
            <a:avLst/>
          </a:prstGeom>
          <a:noFill/>
        </p:spPr>
        <p:txBody>
          <a:bodyPr wrap="square" rtlCol="0">
            <a:spAutoFit/>
          </a:bodyPr>
          <a:lstStyle/>
          <a:p>
            <a:r>
              <a:rPr lang="en-US" sz="2400" dirty="0" smtClean="0"/>
              <a:t>Available Inflow Capacity</a:t>
            </a:r>
            <a:endParaRPr lang="en-US" sz="2400" dirty="0"/>
          </a:p>
        </p:txBody>
      </p:sp>
      <p:sp>
        <p:nvSpPr>
          <p:cNvPr id="12" name="Circular Arrow 11"/>
          <p:cNvSpPr/>
          <p:nvPr/>
        </p:nvSpPr>
        <p:spPr>
          <a:xfrm rot="9958319">
            <a:off x="4514850" y="4929125"/>
            <a:ext cx="1485900" cy="1465881"/>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ular Arrow 16"/>
          <p:cNvSpPr/>
          <p:nvPr/>
        </p:nvSpPr>
        <p:spPr>
          <a:xfrm rot="21442770" flipH="1">
            <a:off x="3883482" y="3013722"/>
            <a:ext cx="1871275" cy="1636946"/>
          </a:xfrm>
          <a:prstGeom prst="circularArrow">
            <a:avLst>
              <a:gd name="adj1" fmla="val 12500"/>
              <a:gd name="adj2" fmla="val 1142319"/>
              <a:gd name="adj3" fmla="val 20457681"/>
              <a:gd name="adj4" fmla="val 10855623"/>
              <a:gd name="adj5" fmla="val 1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rot="19604435">
            <a:off x="3121893" y="5626087"/>
            <a:ext cx="1676400" cy="50911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 y="3962400"/>
            <a:ext cx="4009341" cy="1447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29000" y="2971800"/>
            <a:ext cx="914400" cy="523220"/>
          </a:xfrm>
          <a:prstGeom prst="rect">
            <a:avLst/>
          </a:prstGeom>
          <a:noFill/>
        </p:spPr>
        <p:txBody>
          <a:bodyPr wrap="square" rtlCol="0">
            <a:spAutoFit/>
          </a:bodyPr>
          <a:lstStyle/>
          <a:p>
            <a:r>
              <a:rPr lang="en-US" sz="2800" dirty="0" smtClean="0"/>
              <a:t>80%</a:t>
            </a:r>
            <a:endParaRPr lang="en-US" sz="2800" dirty="0"/>
          </a:p>
        </p:txBody>
      </p:sp>
      <p:sp>
        <p:nvSpPr>
          <p:cNvPr id="21" name="TextBox 20"/>
          <p:cNvSpPr txBox="1"/>
          <p:nvPr/>
        </p:nvSpPr>
        <p:spPr>
          <a:xfrm>
            <a:off x="4114800" y="6030017"/>
            <a:ext cx="914400" cy="523220"/>
          </a:xfrm>
          <a:prstGeom prst="rect">
            <a:avLst/>
          </a:prstGeom>
          <a:noFill/>
        </p:spPr>
        <p:txBody>
          <a:bodyPr wrap="square" rtlCol="0">
            <a:spAutoFit/>
          </a:bodyPr>
          <a:lstStyle/>
          <a:p>
            <a:r>
              <a:rPr lang="en-US" sz="2800" dirty="0"/>
              <a:t>2</a:t>
            </a:r>
            <a:r>
              <a:rPr lang="en-US" sz="2800" dirty="0" smtClean="0"/>
              <a:t>0%</a:t>
            </a:r>
            <a:endParaRPr lang="en-US" sz="2800" dirty="0"/>
          </a:p>
        </p:txBody>
      </p:sp>
    </p:spTree>
    <p:extLst>
      <p:ext uri="{BB962C8B-B14F-4D97-AF65-F5344CB8AC3E}">
        <p14:creationId xmlns:p14="http://schemas.microsoft.com/office/powerpoint/2010/main" val="13384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7" grpId="0" animBg="1"/>
      <p:bldP spid="18" grpId="0" animBg="1"/>
      <p:bldP spid="19"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55" y="2301498"/>
            <a:ext cx="7779091"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Inflow Capacity Distribution</a:t>
            </a:r>
            <a:endParaRPr lang="en-US" dirty="0"/>
          </a:p>
        </p:txBody>
      </p:sp>
      <p:sp>
        <p:nvSpPr>
          <p:cNvPr id="3" name="Content Placeholder 2"/>
          <p:cNvSpPr>
            <a:spLocks noGrp="1"/>
          </p:cNvSpPr>
          <p:nvPr>
            <p:ph idx="1"/>
          </p:nvPr>
        </p:nvSpPr>
        <p:spPr/>
        <p:txBody>
          <a:bodyPr/>
          <a:lstStyle/>
          <a:p>
            <a:r>
              <a:rPr lang="en-US" dirty="0" smtClean="0"/>
              <a:t>Dynamic capacity distribution</a:t>
            </a:r>
            <a:endParaRPr lang="en-US" dirty="0"/>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55" y="2299788"/>
            <a:ext cx="7779091"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2"/>
                                        </p:tgtEl>
                                      </p:cBhvr>
                                    </p:animEffect>
                                    <p:set>
                                      <p:cBhvr>
                                        <p:cTn id="7" dur="1" fill="hold">
                                          <p:stCondLst>
                                            <p:cond delay="499"/>
                                          </p:stCondLst>
                                        </p:cTn>
                                        <p:tgtEl>
                                          <p:spTgt spid="717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 Models</a:t>
            </a:r>
            <a:endParaRPr lang="en-US" dirty="0"/>
          </a:p>
        </p:txBody>
      </p:sp>
      <p:sp>
        <p:nvSpPr>
          <p:cNvPr id="3" name="Content Placeholder 2"/>
          <p:cNvSpPr>
            <a:spLocks noGrp="1"/>
          </p:cNvSpPr>
          <p:nvPr>
            <p:ph idx="1"/>
          </p:nvPr>
        </p:nvSpPr>
        <p:spPr/>
        <p:txBody>
          <a:bodyPr/>
          <a:lstStyle/>
          <a:p>
            <a:r>
              <a:rPr lang="en-US" dirty="0" smtClean="0"/>
              <a:t>Different conditions by lane</a:t>
            </a:r>
          </a:p>
          <a:p>
            <a:r>
              <a:rPr lang="en-US" dirty="0" smtClean="0"/>
              <a:t>First-In-First-Out (FIFO) constraint</a:t>
            </a:r>
          </a:p>
          <a:p>
            <a:pPr lvl="1"/>
            <a:r>
              <a:rPr lang="en-US" dirty="0" smtClean="0"/>
              <a:t>Relaxation to prevent extreme bottlenecks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85572007"/>
              </p:ext>
            </p:extLst>
          </p:nvPr>
        </p:nvGraphicFramePr>
        <p:xfrm>
          <a:off x="1079500" y="3759200"/>
          <a:ext cx="6921500" cy="2717800"/>
        </p:xfrm>
        <a:graphic>
          <a:graphicData uri="http://schemas.openxmlformats.org/presentationml/2006/ole">
            <mc:AlternateContent xmlns:mc="http://schemas.openxmlformats.org/markup-compatibility/2006">
              <mc:Choice xmlns:v="urn:schemas-microsoft-com:vml" Requires="v">
                <p:oleObj spid="_x0000_s5177" name="Visio" r:id="rId3" imgW="5070569" imgH="1977533" progId="Visio.Drawing.11">
                  <p:embed/>
                </p:oleObj>
              </mc:Choice>
              <mc:Fallback>
                <p:oleObj name="Visio" r:id="rId3" imgW="5070569" imgH="1977533" progId="Visio.Drawing.11">
                  <p:embed/>
                  <p:pic>
                    <p:nvPicPr>
                      <p:cNvPr id="0" name="Object 6"/>
                      <p:cNvPicPr>
                        <a:picLocks noChangeAspect="1" noChangeArrowheads="1"/>
                      </p:cNvPicPr>
                      <p:nvPr/>
                    </p:nvPicPr>
                    <p:blipFill>
                      <a:blip r:embed="rId4"/>
                      <a:srcRect/>
                      <a:stretch>
                        <a:fillRect/>
                      </a:stretch>
                    </p:blipFill>
                    <p:spPr bwMode="auto">
                      <a:xfrm>
                        <a:off x="1079500" y="3759200"/>
                        <a:ext cx="69215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p:cNvSpPr/>
          <p:nvPr/>
        </p:nvSpPr>
        <p:spPr>
          <a:xfrm>
            <a:off x="5334000" y="4023102"/>
            <a:ext cx="990600" cy="13271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Node</a:t>
            </a:r>
            <a:endParaRPr lang="en-US" sz="1600" dirty="0">
              <a:solidFill>
                <a:schemeClr val="tx1"/>
              </a:solidFill>
            </a:endParaRPr>
          </a:p>
        </p:txBody>
      </p:sp>
      <p:sp>
        <p:nvSpPr>
          <p:cNvPr id="5" name="Rectangle 4"/>
          <p:cNvSpPr/>
          <p:nvPr/>
        </p:nvSpPr>
        <p:spPr>
          <a:xfrm>
            <a:off x="2209800" y="4967748"/>
            <a:ext cx="3200400" cy="39725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590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Inflow/Storage Capacity?</a:t>
            </a:r>
            <a:endParaRPr lang="en-US" dirty="0"/>
          </a:p>
        </p:txBody>
      </p:sp>
      <p:sp>
        <p:nvSpPr>
          <p:cNvPr id="3" name="Content Placeholder 2"/>
          <p:cNvSpPr>
            <a:spLocks noGrp="1"/>
          </p:cNvSpPr>
          <p:nvPr>
            <p:ph idx="1"/>
          </p:nvPr>
        </p:nvSpPr>
        <p:spPr/>
        <p:txBody>
          <a:bodyPr/>
          <a:lstStyle/>
          <a:p>
            <a:endParaRPr lang="en-US"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29" t="26583" r="6909" b="9995"/>
          <a:stretch/>
        </p:blipFill>
        <p:spPr bwMode="auto">
          <a:xfrm>
            <a:off x="492027" y="2133600"/>
            <a:ext cx="8130918"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368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Geometry Details</a:t>
            </a:r>
            <a:endParaRPr lang="en-US" dirty="0"/>
          </a:p>
        </p:txBody>
      </p:sp>
      <p:sp>
        <p:nvSpPr>
          <p:cNvPr id="7" name="Content Placeholder 6"/>
          <p:cNvSpPr>
            <a:spLocks noGrp="1"/>
          </p:cNvSpPr>
          <p:nvPr>
            <p:ph sz="half" idx="1"/>
          </p:nvPr>
        </p:nvSpPr>
        <p:spPr/>
        <p:txBody>
          <a:bodyPr/>
          <a:lstStyle/>
          <a:p>
            <a:r>
              <a:rPr lang="en-US" dirty="0" smtClean="0"/>
              <a:t>Two-lane ramp,     coded with one lane</a:t>
            </a:r>
          </a:p>
          <a:p>
            <a:pPr lvl="1"/>
            <a:r>
              <a:rPr lang="en-US" dirty="0" smtClean="0"/>
              <a:t>Reasonable outflow capacity</a:t>
            </a:r>
          </a:p>
        </p:txBody>
      </p:sp>
      <p:sp>
        <p:nvSpPr>
          <p:cNvPr id="6" name="Content Placeholder 5"/>
          <p:cNvSpPr>
            <a:spLocks noGrp="1"/>
          </p:cNvSpPr>
          <p:nvPr>
            <p:ph sz="half" idx="2"/>
          </p:nvPr>
        </p:nvSpPr>
        <p:spPr/>
        <p:txBody>
          <a:bodyPr/>
          <a:lstStyle/>
          <a:p>
            <a:r>
              <a:rPr lang="en-US" dirty="0" smtClean="0"/>
              <a:t>Potential issues</a:t>
            </a:r>
          </a:p>
          <a:p>
            <a:pPr lvl="1"/>
            <a:r>
              <a:rPr lang="en-US" dirty="0"/>
              <a:t>Underestimated inflow capacity</a:t>
            </a:r>
          </a:p>
          <a:p>
            <a:pPr lvl="1"/>
            <a:r>
              <a:rPr lang="en-US" dirty="0"/>
              <a:t>Underestimated storage </a:t>
            </a:r>
            <a:r>
              <a:rPr lang="en-US" dirty="0" smtClean="0"/>
              <a:t>capacity</a:t>
            </a:r>
            <a:endParaRPr lang="en-US" dirty="0"/>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942" t="19947" r="31584" b="6416"/>
          <a:stretch/>
        </p:blipFill>
        <p:spPr>
          <a:xfrm rot="5400000">
            <a:off x="3301785" y="1599799"/>
            <a:ext cx="2540430" cy="7265633"/>
          </a:xfrm>
          <a:prstGeom prst="rect">
            <a:avLst/>
          </a:prstGeom>
        </p:spPr>
      </p:pic>
    </p:spTree>
    <p:extLst>
      <p:ext uri="{BB962C8B-B14F-4D97-AF65-F5344CB8AC3E}">
        <p14:creationId xmlns:p14="http://schemas.microsoft.com/office/powerpoint/2010/main" val="3434674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Motivation: Sharing Lessons Learned</a:t>
            </a:r>
          </a:p>
        </p:txBody>
      </p:sp>
      <p:sp>
        <p:nvSpPr>
          <p:cNvPr id="3" name="Content Placeholder 2"/>
          <p:cNvSpPr>
            <a:spLocks noGrp="1"/>
          </p:cNvSpPr>
          <p:nvPr>
            <p:ph sz="quarter" idx="1"/>
          </p:nvPr>
        </p:nvSpPr>
        <p:spPr/>
        <p:txBody>
          <a:bodyPr>
            <a:noAutofit/>
          </a:bodyPr>
          <a:lstStyle/>
          <a:p>
            <a:r>
              <a:rPr lang="en-US" sz="2800" dirty="0" smtClean="0"/>
              <a:t>Recent work with network conversion &amp; calibration</a:t>
            </a:r>
          </a:p>
          <a:p>
            <a:pPr lvl="1"/>
            <a:r>
              <a:rPr lang="en-US" dirty="0" smtClean="0"/>
              <a:t>Macro-to-</a:t>
            </a:r>
            <a:r>
              <a:rPr lang="en-US" dirty="0" err="1" smtClean="0"/>
              <a:t>Meso</a:t>
            </a:r>
            <a:r>
              <a:rPr lang="en-US" dirty="0" smtClean="0"/>
              <a:t> conversion </a:t>
            </a:r>
          </a:p>
          <a:p>
            <a:pPr lvl="1"/>
            <a:r>
              <a:rPr lang="en-US" dirty="0" smtClean="0"/>
              <a:t>Network calibration with multiple data sources</a:t>
            </a:r>
          </a:p>
          <a:p>
            <a:pPr lvl="2"/>
            <a:r>
              <a:rPr lang="en-US" dirty="0" smtClean="0"/>
              <a:t>Volume, travel time, etc.</a:t>
            </a:r>
          </a:p>
          <a:p>
            <a:endParaRPr lang="en-US" sz="2800" dirty="0"/>
          </a:p>
        </p:txBody>
      </p:sp>
    </p:spTree>
    <p:extLst>
      <p:ext uri="{BB962C8B-B14F-4D97-AF65-F5344CB8AC3E}">
        <p14:creationId xmlns:p14="http://schemas.microsoft.com/office/powerpoint/2010/main" val="3581233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Flow Model Sensitivity</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9458382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192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Attempt</a:t>
            </a:r>
            <a:endParaRPr lang="en-US" dirty="0"/>
          </a:p>
        </p:txBody>
      </p:sp>
      <p:sp>
        <p:nvSpPr>
          <p:cNvPr id="3" name="Content Placeholder 2"/>
          <p:cNvSpPr>
            <a:spLocks noGrp="1"/>
          </p:cNvSpPr>
          <p:nvPr>
            <p:ph idx="1"/>
          </p:nvPr>
        </p:nvSpPr>
        <p:spPr/>
        <p:txBody>
          <a:bodyPr/>
          <a:lstStyle/>
          <a:p>
            <a:r>
              <a:rPr lang="en-US" dirty="0" smtClean="0"/>
              <a:t>Reset outflow capacity, adjusted inflow &amp; storage capacity</a:t>
            </a:r>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666" t="26294" r="7498" b="10702"/>
          <a:stretch/>
        </p:blipFill>
        <p:spPr bwMode="auto">
          <a:xfrm>
            <a:off x="457200" y="2635413"/>
            <a:ext cx="8229600" cy="3900961"/>
          </a:xfrm>
          <a:prstGeom prst="rect">
            <a:avLst/>
          </a:prstGeom>
          <a:solidFill>
            <a:schemeClr val="bg1"/>
          </a:solidFill>
          <a:ln>
            <a:noFill/>
          </a:ln>
        </p:spPr>
      </p:pic>
    </p:spTree>
    <p:extLst>
      <p:ext uri="{BB962C8B-B14F-4D97-AF65-F5344CB8AC3E}">
        <p14:creationId xmlns:p14="http://schemas.microsoft.com/office/powerpoint/2010/main" val="2595218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Modifications</a:t>
            </a:r>
            <a:endParaRPr lang="en-US" dirty="0"/>
          </a:p>
        </p:txBody>
      </p:sp>
      <p:sp>
        <p:nvSpPr>
          <p:cNvPr id="3" name="Content Placeholder 2"/>
          <p:cNvSpPr>
            <a:spLocks noGrp="1"/>
          </p:cNvSpPr>
          <p:nvPr>
            <p:ph idx="1"/>
          </p:nvPr>
        </p:nvSpPr>
        <p:spPr/>
        <p:txBody>
          <a:bodyPr/>
          <a:lstStyle/>
          <a:p>
            <a:r>
              <a:rPr lang="en-US" dirty="0" smtClean="0"/>
              <a:t>Combination of adjusting outflow and storage capacity appears more reasonable</a:t>
            </a:r>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77" t="27839" r="8416" b="10832"/>
          <a:stretch/>
        </p:blipFill>
        <p:spPr bwMode="auto">
          <a:xfrm>
            <a:off x="457200" y="2710917"/>
            <a:ext cx="8229600" cy="384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671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Signalized Intersections</a:t>
            </a:r>
            <a:endParaRPr lang="en-US" dirty="0"/>
          </a:p>
        </p:txBody>
      </p:sp>
      <p:sp>
        <p:nvSpPr>
          <p:cNvPr id="3" name="Content Placeholder 2"/>
          <p:cNvSpPr>
            <a:spLocks noGrp="1"/>
          </p:cNvSpPr>
          <p:nvPr>
            <p:ph sz="half" idx="1"/>
          </p:nvPr>
        </p:nvSpPr>
        <p:spPr>
          <a:xfrm>
            <a:off x="457200" y="1600200"/>
            <a:ext cx="4267200" cy="4724400"/>
          </a:xfrm>
        </p:spPr>
        <p:txBody>
          <a:bodyPr>
            <a:normAutofit lnSpcReduction="10000"/>
          </a:bodyPr>
          <a:lstStyle/>
          <a:p>
            <a:r>
              <a:rPr lang="en-US" dirty="0" smtClean="0"/>
              <a:t>Simplified representation in DTALite</a:t>
            </a:r>
          </a:p>
          <a:p>
            <a:pPr lvl="1"/>
            <a:r>
              <a:rPr lang="en-US" dirty="0" smtClean="0"/>
              <a:t>Effective green time, saturation flow rate, movement-based capacity</a:t>
            </a:r>
          </a:p>
          <a:p>
            <a:pPr lvl="1"/>
            <a:r>
              <a:rPr lang="en-US" dirty="0" smtClean="0"/>
              <a:t>Relaxed inflow constraints</a:t>
            </a:r>
          </a:p>
          <a:p>
            <a:r>
              <a:rPr lang="en-US" dirty="0" smtClean="0"/>
              <a:t>Data sources</a:t>
            </a:r>
          </a:p>
          <a:p>
            <a:pPr lvl="1"/>
            <a:r>
              <a:rPr lang="en-US" dirty="0" smtClean="0"/>
              <a:t>Manual input/adjustment</a:t>
            </a:r>
          </a:p>
          <a:p>
            <a:pPr lvl="1"/>
            <a:r>
              <a:rPr lang="en-US" dirty="0" smtClean="0"/>
              <a:t>Signal timings from another model</a:t>
            </a:r>
          </a:p>
          <a:p>
            <a:pPr lvl="1"/>
            <a:r>
              <a:rPr lang="en-US" dirty="0" smtClean="0"/>
              <a:t>QEM for signal timing estimation</a:t>
            </a:r>
            <a:endParaRPr lang="en-US" dirty="0"/>
          </a:p>
        </p:txBody>
      </p:sp>
      <p:graphicFrame>
        <p:nvGraphicFramePr>
          <p:cNvPr id="6" name="Content Placeholder 5"/>
          <p:cNvGraphicFramePr>
            <a:graphicFrameLocks noGrp="1" noChangeAspect="1"/>
          </p:cNvGraphicFramePr>
          <p:nvPr>
            <p:ph sz="half" idx="2"/>
            <p:extLst>
              <p:ext uri="{D42A27DB-BD31-4B8C-83A1-F6EECF244321}">
                <p14:modId xmlns:p14="http://schemas.microsoft.com/office/powerpoint/2010/main" val="3686604241"/>
              </p:ext>
            </p:extLst>
          </p:nvPr>
        </p:nvGraphicFramePr>
        <p:xfrm>
          <a:off x="4724400" y="2135187"/>
          <a:ext cx="3873500" cy="4189413"/>
        </p:xfrm>
        <a:graphic>
          <a:graphicData uri="http://schemas.openxmlformats.org/presentationml/2006/ole">
            <mc:AlternateContent xmlns:mc="http://schemas.openxmlformats.org/markup-compatibility/2006">
              <mc:Choice xmlns:v="urn:schemas-microsoft-com:vml" Requires="v">
                <p:oleObj spid="_x0000_s12306" name="Visio" r:id="rId3" imgW="3873921" imgH="4188829" progId="Visio.Drawing.11">
                  <p:embed/>
                </p:oleObj>
              </mc:Choice>
              <mc:Fallback>
                <p:oleObj name="Visio" r:id="rId3" imgW="3873921" imgH="4188829"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35187"/>
                        <a:ext cx="38735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222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Signalized Intersections</a:t>
            </a:r>
            <a:endParaRPr lang="en-US" dirty="0"/>
          </a:p>
        </p:txBody>
      </p:sp>
      <p:sp>
        <p:nvSpPr>
          <p:cNvPr id="5" name="Content Placeholder 4"/>
          <p:cNvSpPr>
            <a:spLocks noGrp="1"/>
          </p:cNvSpPr>
          <p:nvPr>
            <p:ph sz="half" idx="1"/>
          </p:nvPr>
        </p:nvSpPr>
        <p:spPr/>
        <p:txBody>
          <a:bodyPr/>
          <a:lstStyle/>
          <a:p>
            <a:r>
              <a:rPr lang="en-US" dirty="0" smtClean="0"/>
              <a:t>Model sensitivity</a:t>
            </a:r>
          </a:p>
          <a:p>
            <a:pPr lvl="1"/>
            <a:r>
              <a:rPr lang="en-US" dirty="0" smtClean="0"/>
              <a:t>Location dependent </a:t>
            </a:r>
          </a:p>
          <a:p>
            <a:pPr lvl="1"/>
            <a:r>
              <a:rPr lang="en-US" dirty="0" smtClean="0"/>
              <a:t>Related to assignment model?</a:t>
            </a:r>
          </a:p>
          <a:p>
            <a:r>
              <a:rPr lang="en-US" dirty="0"/>
              <a:t>Initial testing with QEM</a:t>
            </a:r>
          </a:p>
          <a:p>
            <a:pPr lvl="1"/>
            <a:r>
              <a:rPr lang="en-US" dirty="0" smtClean="0"/>
              <a:t>SLC network </a:t>
            </a:r>
            <a:endParaRPr lang="en-US" dirty="0"/>
          </a:p>
          <a:p>
            <a:pPr lvl="1"/>
            <a:r>
              <a:rPr lang="en-US" dirty="0" smtClean="0"/>
              <a:t>Requires further testing</a:t>
            </a:r>
            <a:endParaRPr lang="en-US" dirty="0"/>
          </a:p>
        </p:txBody>
      </p:sp>
      <p:pic>
        <p:nvPicPr>
          <p:cNvPr id="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9155" t="25537" r="34853" b="2722"/>
          <a:stretch/>
        </p:blipFill>
        <p:spPr bwMode="auto">
          <a:xfrm>
            <a:off x="5129088" y="1798637"/>
            <a:ext cx="307682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5638800" y="1676400"/>
            <a:ext cx="1981200" cy="4876800"/>
            <a:chOff x="5638800" y="1676400"/>
            <a:chExt cx="1981200" cy="4876800"/>
          </a:xfrm>
        </p:grpSpPr>
        <p:sp>
          <p:nvSpPr>
            <p:cNvPr id="7" name="Rectangle 6"/>
            <p:cNvSpPr/>
            <p:nvPr/>
          </p:nvSpPr>
          <p:spPr>
            <a:xfrm>
              <a:off x="5638800" y="1676400"/>
              <a:ext cx="1981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5334000"/>
              <a:ext cx="19812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003" t="20513" r="32845" b="7902"/>
          <a:stretch/>
        </p:blipFill>
        <p:spPr bwMode="auto">
          <a:xfrm>
            <a:off x="4597400" y="2057400"/>
            <a:ext cx="4089400" cy="40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1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animEffect transition="in" filter="fade">
                                      <p:cBhvr>
                                        <p:cTn id="13"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Roundabouts</a:t>
            </a:r>
            <a:endParaRPr lang="en-US" dirty="0"/>
          </a:p>
        </p:txBody>
      </p:sp>
      <p:sp>
        <p:nvSpPr>
          <p:cNvPr id="4" name="Content Placeholder 3"/>
          <p:cNvSpPr>
            <a:spLocks noGrp="1"/>
          </p:cNvSpPr>
          <p:nvPr>
            <p:ph sz="half" idx="1"/>
          </p:nvPr>
        </p:nvSpPr>
        <p:spPr/>
        <p:txBody>
          <a:bodyPr/>
          <a:lstStyle/>
          <a:p>
            <a:r>
              <a:rPr lang="en-US" dirty="0" smtClean="0"/>
              <a:t>Link lengths limited by simulation time interval</a:t>
            </a:r>
          </a:p>
          <a:p>
            <a:pPr lvl="1"/>
            <a:r>
              <a:rPr lang="en-US" dirty="0" smtClean="0"/>
              <a:t>Travel time &lt; interval</a:t>
            </a:r>
          </a:p>
          <a:p>
            <a:r>
              <a:rPr lang="en-US" dirty="0" smtClean="0"/>
              <a:t>Difficulties </a:t>
            </a:r>
          </a:p>
          <a:p>
            <a:pPr lvl="1"/>
            <a:r>
              <a:rPr lang="en-US" dirty="0" smtClean="0"/>
              <a:t>Merge priority, delay</a:t>
            </a:r>
          </a:p>
          <a:p>
            <a:pPr lvl="1"/>
            <a:r>
              <a:rPr lang="en-US" dirty="0" smtClean="0"/>
              <a:t>Queue storage</a:t>
            </a:r>
            <a:endParaRPr lang="en-US" dirty="0"/>
          </a:p>
        </p:txBody>
      </p:sp>
      <p:pic>
        <p:nvPicPr>
          <p:cNvPr id="7"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0047" t="33072" r="29722" b="13972"/>
          <a:stretch/>
        </p:blipFill>
        <p:spPr bwMode="auto">
          <a:xfrm>
            <a:off x="4700799" y="2027144"/>
            <a:ext cx="3933401" cy="36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139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OD Demand Estimation</a:t>
            </a:r>
            <a:endParaRPr lang="en-US" dirty="0"/>
          </a:p>
        </p:txBody>
      </p:sp>
      <p:sp>
        <p:nvSpPr>
          <p:cNvPr id="6" name="Content Placeholder 5"/>
          <p:cNvSpPr>
            <a:spLocks noGrp="1"/>
          </p:cNvSpPr>
          <p:nvPr>
            <p:ph idx="1"/>
          </p:nvPr>
        </p:nvSpPr>
        <p:spPr/>
        <p:txBody>
          <a:bodyPr/>
          <a:lstStyle/>
          <a:p>
            <a:r>
              <a:rPr lang="en-US" smtClean="0"/>
              <a:t>Combined simulation/estimation model</a:t>
            </a:r>
          </a:p>
          <a:p>
            <a:r>
              <a:rPr lang="en-US" smtClean="0"/>
              <a:t>Gradient-based approach</a:t>
            </a:r>
          </a:p>
          <a:p>
            <a:pPr lvl="1"/>
            <a:r>
              <a:rPr lang="en-US" smtClean="0"/>
              <a:t>Calculate travel time difference from changing one unit of flow</a:t>
            </a:r>
          </a:p>
          <a:p>
            <a:pPr lvl="1"/>
            <a:r>
              <a:rPr lang="en-US" smtClean="0"/>
              <a:t>Dependent upon signals, capacity</a:t>
            </a:r>
          </a:p>
          <a:p>
            <a:endParaRPr lang="en-US" smtClean="0"/>
          </a:p>
          <a:p>
            <a:r>
              <a:rPr lang="en-US" smtClean="0"/>
              <a:t>Recommendation: Smaller adjustment %</a:t>
            </a:r>
            <a:endParaRPr lang="en-US" dirty="0"/>
          </a:p>
        </p:txBody>
      </p:sp>
    </p:spTree>
    <p:extLst>
      <p:ext uri="{BB962C8B-B14F-4D97-AF65-F5344CB8AC3E}">
        <p14:creationId xmlns:p14="http://schemas.microsoft.com/office/powerpoint/2010/main" val="3638882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Flow Adjustment</a:t>
            </a:r>
            <a:endParaRPr lang="en-US" dirty="0"/>
          </a:p>
        </p:txBody>
      </p:sp>
      <p:pic>
        <p:nvPicPr>
          <p:cNvPr id="8"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88" b="5508"/>
          <a:stretch/>
        </p:blipFill>
        <p:spPr bwMode="auto">
          <a:xfrm>
            <a:off x="457200" y="1748600"/>
            <a:ext cx="8229600" cy="422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756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dirty="0" smtClean="0"/>
              <a:t>Macroscopic capacity may not be appropriate for mesoscopic capacity constraints</a:t>
            </a:r>
          </a:p>
          <a:p>
            <a:pPr marL="514350" indent="-514350">
              <a:buFont typeface="+mj-lt"/>
              <a:buAutoNum type="arabicPeriod"/>
            </a:pPr>
            <a:r>
              <a:rPr lang="en-US" dirty="0" smtClean="0"/>
              <a:t>Understand the traffic flow model</a:t>
            </a:r>
          </a:p>
          <a:p>
            <a:pPr lvl="1"/>
            <a:r>
              <a:rPr lang="en-US" dirty="0" smtClean="0"/>
              <a:t>Understand limitations, special cases</a:t>
            </a:r>
          </a:p>
          <a:p>
            <a:pPr marL="514350" indent="-514350">
              <a:buFont typeface="+mj-lt"/>
              <a:buAutoNum type="arabicPeriod"/>
            </a:pPr>
            <a:r>
              <a:rPr lang="en-US" dirty="0" smtClean="0"/>
              <a:t>Adjust capacity before OD demand, path flow</a:t>
            </a:r>
          </a:p>
          <a:p>
            <a:pPr marL="514350" indent="-514350">
              <a:buFont typeface="+mj-lt"/>
              <a:buAutoNum type="arabicPeriod"/>
            </a:pPr>
            <a:r>
              <a:rPr lang="en-US" dirty="0" smtClean="0"/>
              <a:t>Start </a:t>
            </a:r>
            <a:r>
              <a:rPr lang="en-US" dirty="0"/>
              <a:t>with </a:t>
            </a:r>
            <a:r>
              <a:rPr lang="en-US" dirty="0" smtClean="0"/>
              <a:t>fewer </a:t>
            </a:r>
            <a:r>
              <a:rPr lang="en-US" dirty="0"/>
              <a:t>capacity constraints to remove possible unrealistic </a:t>
            </a:r>
            <a:r>
              <a:rPr lang="en-US" dirty="0" smtClean="0"/>
              <a:t>bottlenecks</a:t>
            </a:r>
          </a:p>
          <a:p>
            <a:pPr lvl="1"/>
            <a:r>
              <a:rPr lang="en-US" dirty="0" smtClean="0"/>
              <a:t>Point queue → Spatial queue </a:t>
            </a:r>
            <a:r>
              <a:rPr lang="en-US" dirty="0"/>
              <a:t>→ </a:t>
            </a:r>
            <a:r>
              <a:rPr lang="en-US" dirty="0" smtClean="0"/>
              <a:t>Shock wave </a:t>
            </a:r>
            <a:r>
              <a:rPr lang="en-US" dirty="0"/>
              <a:t>→ </a:t>
            </a:r>
            <a:r>
              <a:rPr lang="en-US" dirty="0" smtClean="0"/>
              <a:t>Speed-density relationships</a:t>
            </a:r>
          </a:p>
          <a:p>
            <a:pPr marL="514350" indent="-514350">
              <a:buFont typeface="+mj-lt"/>
              <a:buAutoNum type="arabicPeriod"/>
            </a:pPr>
            <a:endParaRPr lang="en-US" dirty="0"/>
          </a:p>
        </p:txBody>
      </p:sp>
    </p:spTree>
    <p:extLst>
      <p:ext uri="{BB962C8B-B14F-4D97-AF65-F5344CB8AC3E}">
        <p14:creationId xmlns:p14="http://schemas.microsoft.com/office/powerpoint/2010/main" val="1066885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ff\Downloads\U_Red_Templates v1-6\U_Red_Templates v1-6\redStyle\images\header\redBck.gif"/>
          <p:cNvPicPr>
            <a:picLocks noChangeAspect="1" noChangeArrowheads="1"/>
          </p:cNvPicPr>
          <p:nvPr/>
        </p:nvPicPr>
        <p:blipFill>
          <a:blip r:embed="rId2" cstate="print"/>
          <a:srcRect l="36471" t="74263"/>
          <a:stretch>
            <a:fillRect/>
          </a:stretch>
        </p:blipFill>
        <p:spPr bwMode="auto">
          <a:xfrm>
            <a:off x="0" y="0"/>
            <a:ext cx="9144000" cy="6858000"/>
          </a:xfrm>
          <a:prstGeom prst="rect">
            <a:avLst/>
          </a:prstGeom>
          <a:noFill/>
        </p:spPr>
      </p:pic>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0416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 Sharing Lessons Learned</a:t>
            </a:r>
            <a:endParaRPr lang="en-US" sz="4000" dirty="0"/>
          </a:p>
        </p:txBody>
      </p:sp>
      <p:sp>
        <p:nvSpPr>
          <p:cNvPr id="3" name="Content Placeholder 2"/>
          <p:cNvSpPr>
            <a:spLocks noGrp="1"/>
          </p:cNvSpPr>
          <p:nvPr>
            <p:ph sz="quarter" idx="1"/>
          </p:nvPr>
        </p:nvSpPr>
        <p:spPr>
          <a:xfrm>
            <a:off x="457200" y="1600200"/>
            <a:ext cx="8534400" cy="4525963"/>
          </a:xfrm>
        </p:spPr>
        <p:txBody>
          <a:bodyPr>
            <a:noAutofit/>
          </a:bodyPr>
          <a:lstStyle/>
          <a:p>
            <a:r>
              <a:rPr lang="en-US" sz="2800" dirty="0" smtClean="0"/>
              <a:t>Recent development work on DTALite</a:t>
            </a:r>
          </a:p>
          <a:p>
            <a:pPr lvl="1"/>
            <a:r>
              <a:rPr lang="en-US" dirty="0" smtClean="0"/>
              <a:t>Lightweight open source DTA model</a:t>
            </a:r>
          </a:p>
          <a:p>
            <a:r>
              <a:rPr lang="en-US" sz="2800" dirty="0" smtClean="0"/>
              <a:t>Intimate knowledge of traffic simulation model details</a:t>
            </a:r>
          </a:p>
          <a:p>
            <a:pPr lvl="1"/>
            <a:r>
              <a:rPr lang="en-US" dirty="0" smtClean="0"/>
              <a:t>Shortest path, queuing,  merge models, capacity constraints, intersections…</a:t>
            </a:r>
          </a:p>
          <a:p>
            <a:endParaRPr lang="en-US" dirty="0"/>
          </a:p>
          <a:p>
            <a:pPr lvl="0"/>
            <a:r>
              <a:rPr lang="en-US" sz="2800" dirty="0">
                <a:solidFill>
                  <a:prstClr val="black"/>
                </a:solidFill>
              </a:rPr>
              <a:t>Disclaimer: This discussion is driven by our experience with DTALite, but may also be relevant to other simulation models</a:t>
            </a:r>
          </a:p>
          <a:p>
            <a:endParaRPr lang="en-US" dirty="0" smtClean="0"/>
          </a:p>
        </p:txBody>
      </p:sp>
    </p:spTree>
    <p:extLst>
      <p:ext uri="{BB962C8B-B14F-4D97-AF65-F5344CB8AC3E}">
        <p14:creationId xmlns:p14="http://schemas.microsoft.com/office/powerpoint/2010/main" val="369308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sz="quarter" idx="1"/>
          </p:nvPr>
        </p:nvSpPr>
        <p:spPr/>
        <p:txBody>
          <a:bodyPr/>
          <a:lstStyle/>
          <a:p>
            <a:r>
              <a:rPr lang="en-US" dirty="0" smtClean="0"/>
              <a:t>Introduction to DTALite</a:t>
            </a:r>
          </a:p>
          <a:p>
            <a:r>
              <a:rPr lang="en-US" dirty="0" smtClean="0"/>
              <a:t>Understanding Capacity</a:t>
            </a:r>
          </a:p>
          <a:p>
            <a:pPr lvl="1"/>
            <a:r>
              <a:rPr lang="en-US" dirty="0" smtClean="0"/>
              <a:t>Types of capacity</a:t>
            </a:r>
          </a:p>
          <a:p>
            <a:pPr lvl="1"/>
            <a:r>
              <a:rPr lang="en-US" dirty="0" smtClean="0"/>
              <a:t>Network coding and representation</a:t>
            </a:r>
          </a:p>
          <a:p>
            <a:r>
              <a:rPr lang="en-US" dirty="0" smtClean="0"/>
              <a:t>Diagnostic Procedures for Calibration</a:t>
            </a:r>
          </a:p>
          <a:p>
            <a:pPr lvl="1"/>
            <a:r>
              <a:rPr lang="en-US" dirty="0" smtClean="0"/>
              <a:t>Parameters &amp; sensitivity</a:t>
            </a:r>
          </a:p>
          <a:p>
            <a:r>
              <a:rPr lang="en-US" dirty="0" smtClean="0"/>
              <a:t>OD Demand &amp; Path Flow Adjustment</a:t>
            </a:r>
          </a:p>
        </p:txBody>
      </p:sp>
    </p:spTree>
    <p:extLst>
      <p:ext uri="{BB962C8B-B14F-4D97-AF65-F5344CB8AC3E}">
        <p14:creationId xmlns:p14="http://schemas.microsoft.com/office/powerpoint/2010/main" val="3013082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Intro to DTALite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Open source DTA model, GUI</a:t>
            </a:r>
          </a:p>
          <a:p>
            <a:pPr marL="0" indent="0">
              <a:buNone/>
            </a:pPr>
            <a:r>
              <a:rPr lang="en-US" dirty="0" smtClean="0"/>
              <a:t>    </a:t>
            </a:r>
            <a:r>
              <a:rPr lang="en-US" dirty="0" smtClean="0">
                <a:hlinkClick r:id="rId3"/>
              </a:rPr>
              <a:t>code.google.com/p/</a:t>
            </a:r>
            <a:r>
              <a:rPr lang="en-US" dirty="0" err="1" smtClean="0">
                <a:hlinkClick r:id="rId3"/>
              </a:rPr>
              <a:t>nexta</a:t>
            </a:r>
            <a:r>
              <a:rPr lang="en-US" dirty="0" smtClean="0">
                <a:hlinkClick r:id="rId3"/>
              </a:rPr>
              <a:t>/</a:t>
            </a:r>
            <a:endParaRPr lang="en-US" dirty="0" smtClean="0"/>
          </a:p>
          <a:p>
            <a:pPr marL="0" indent="0">
              <a:buNone/>
            </a:pPr>
            <a:endParaRPr lang="en-US" dirty="0" smtClean="0"/>
          </a:p>
          <a:p>
            <a:r>
              <a:rPr lang="en-US" dirty="0" smtClean="0"/>
              <a:t>Agent-based simulation</a:t>
            </a:r>
          </a:p>
          <a:p>
            <a:r>
              <a:rPr lang="en-US" dirty="0" smtClean="0"/>
              <a:t>Capacity-constrained model</a:t>
            </a:r>
          </a:p>
          <a:p>
            <a:r>
              <a:rPr lang="en-US" dirty="0" smtClean="0"/>
              <a:t>Traffic simulation models</a:t>
            </a:r>
          </a:p>
          <a:p>
            <a:pPr lvl="1"/>
            <a:r>
              <a:rPr lang="en-US" dirty="0" smtClean="0"/>
              <a:t>BPR, volume-delay functions</a:t>
            </a:r>
          </a:p>
          <a:p>
            <a:pPr lvl="1"/>
            <a:r>
              <a:rPr lang="en-US" dirty="0" smtClean="0"/>
              <a:t>Point Queue</a:t>
            </a:r>
          </a:p>
          <a:p>
            <a:pPr lvl="1"/>
            <a:r>
              <a:rPr lang="en-US" dirty="0" smtClean="0"/>
              <a:t>Spatial Queue (with jam density)</a:t>
            </a:r>
          </a:p>
          <a:p>
            <a:pPr lvl="1"/>
            <a:r>
              <a:rPr lang="en-US" dirty="0" smtClean="0"/>
              <a:t>Newell’s Model</a:t>
            </a:r>
          </a:p>
          <a:p>
            <a:endParaRPr lang="en-US" dirty="0"/>
          </a:p>
        </p:txBody>
      </p:sp>
    </p:spTree>
    <p:extLst>
      <p:ext uri="{BB962C8B-B14F-4D97-AF65-F5344CB8AC3E}">
        <p14:creationId xmlns:p14="http://schemas.microsoft.com/office/powerpoint/2010/main" val="983068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Simulation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43816121"/>
              </p:ext>
            </p:extLst>
          </p:nvPr>
        </p:nvGraphicFramePr>
        <p:xfrm>
          <a:off x="288925" y="1946676"/>
          <a:ext cx="8566150" cy="4301724"/>
        </p:xfrm>
        <a:graphic>
          <a:graphicData uri="http://schemas.openxmlformats.org/presentationml/2006/ole">
            <mc:AlternateContent xmlns:mc="http://schemas.openxmlformats.org/markup-compatibility/2006">
              <mc:Choice xmlns:v="urn:schemas-microsoft-com:vml" Requires="v">
                <p:oleObj spid="_x0000_s1084" name="Visio" r:id="rId4" imgW="8828416" imgH="4396678" progId="Visio.Drawing.11">
                  <p:embed/>
                </p:oleObj>
              </mc:Choice>
              <mc:Fallback>
                <p:oleObj name="Visio" r:id="rId4" imgW="8828416" imgH="4396678" progId="Visio.Drawing.11">
                  <p:embed/>
                  <p:pic>
                    <p:nvPicPr>
                      <p:cNvPr id="0" name=""/>
                      <p:cNvPicPr/>
                      <p:nvPr/>
                    </p:nvPicPr>
                    <p:blipFill>
                      <a:blip r:embed="rId5"/>
                      <a:stretch>
                        <a:fillRect/>
                      </a:stretch>
                    </p:blipFill>
                    <p:spPr>
                      <a:xfrm>
                        <a:off x="288925" y="1946676"/>
                        <a:ext cx="8566150" cy="4301724"/>
                      </a:xfrm>
                      <a:prstGeom prst="rect">
                        <a:avLst/>
                      </a:prstGeom>
                    </p:spPr>
                  </p:pic>
                </p:oleObj>
              </mc:Fallback>
            </mc:AlternateContent>
          </a:graphicData>
        </a:graphic>
      </p:graphicFrame>
    </p:spTree>
    <p:extLst>
      <p:ext uri="{BB962C8B-B14F-4D97-AF65-F5344CB8AC3E}">
        <p14:creationId xmlns:p14="http://schemas.microsoft.com/office/powerpoint/2010/main" val="207608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Simulation Details</a:t>
            </a:r>
            <a:endParaRPr lang="en-US" dirty="0"/>
          </a:p>
        </p:txBody>
      </p:sp>
      <p:sp>
        <p:nvSpPr>
          <p:cNvPr id="3" name="Content Placeholder 2"/>
          <p:cNvSpPr>
            <a:spLocks noGrp="1"/>
          </p:cNvSpPr>
          <p:nvPr>
            <p:ph idx="1"/>
          </p:nvPr>
        </p:nvSpPr>
        <p:spPr/>
        <p:txBody>
          <a:bodyPr/>
          <a:lstStyle/>
          <a:p>
            <a:r>
              <a:rPr lang="en-US" dirty="0" smtClean="0"/>
              <a:t>Outflow capacity</a:t>
            </a:r>
          </a:p>
          <a:p>
            <a:r>
              <a:rPr lang="en-US" dirty="0" smtClean="0"/>
              <a:t>Inflow capacity</a:t>
            </a:r>
          </a:p>
          <a:p>
            <a:r>
              <a:rPr lang="en-US" dirty="0" smtClean="0"/>
              <a:t>Storage capacity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78553956"/>
              </p:ext>
            </p:extLst>
          </p:nvPr>
        </p:nvGraphicFramePr>
        <p:xfrm>
          <a:off x="838201" y="3733800"/>
          <a:ext cx="7543800" cy="2123585"/>
        </p:xfrm>
        <a:graphic>
          <a:graphicData uri="http://schemas.openxmlformats.org/presentationml/2006/ole">
            <mc:AlternateContent xmlns:mc="http://schemas.openxmlformats.org/markup-compatibility/2006">
              <mc:Choice xmlns:v="urn:schemas-microsoft-com:vml" Requires="v">
                <p:oleObj spid="_x0000_s2109" name="Visio" r:id="rId3" imgW="5233074" imgH="1611773" progId="Visio.Drawing.11">
                  <p:embed/>
                </p:oleObj>
              </mc:Choice>
              <mc:Fallback>
                <p:oleObj name="Visio" r:id="rId3" imgW="5233074" imgH="1611773" progId="Visio.Drawing.11">
                  <p:embed/>
                  <p:pic>
                    <p:nvPicPr>
                      <p:cNvPr id="0" name="Object 2"/>
                      <p:cNvPicPr>
                        <a:picLocks noChangeAspect="1" noChangeArrowheads="1"/>
                      </p:cNvPicPr>
                      <p:nvPr/>
                    </p:nvPicPr>
                    <p:blipFill>
                      <a:blip r:embed="rId4"/>
                      <a:srcRect/>
                      <a:stretch>
                        <a:fillRect/>
                      </a:stretch>
                    </p:blipFill>
                    <p:spPr bwMode="auto">
                      <a:xfrm>
                        <a:off x="838201" y="3733800"/>
                        <a:ext cx="7543800" cy="2123585"/>
                      </a:xfrm>
                      <a:prstGeom prst="rect">
                        <a:avLst/>
                      </a:prstGeom>
                      <a:noFill/>
                      <a:ln>
                        <a:noFill/>
                      </a:ln>
                      <a:effectLst/>
                    </p:spPr>
                  </p:pic>
                </p:oleObj>
              </mc:Fallback>
            </mc:AlternateContent>
          </a:graphicData>
        </a:graphic>
      </p:graphicFrame>
      <p:sp>
        <p:nvSpPr>
          <p:cNvPr id="5" name="Rectangle 4"/>
          <p:cNvSpPr/>
          <p:nvPr/>
        </p:nvSpPr>
        <p:spPr>
          <a:xfrm>
            <a:off x="7315200" y="4151841"/>
            <a:ext cx="533400" cy="13176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001000" y="4633452"/>
            <a:ext cx="609600" cy="4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0652" y="4151841"/>
            <a:ext cx="533400" cy="13052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62800" y="3276600"/>
            <a:ext cx="1143000" cy="830997"/>
          </a:xfrm>
          <a:prstGeom prst="rect">
            <a:avLst/>
          </a:prstGeom>
          <a:noFill/>
        </p:spPr>
        <p:txBody>
          <a:bodyPr wrap="square" rtlCol="0">
            <a:spAutoFit/>
          </a:bodyPr>
          <a:lstStyle/>
          <a:p>
            <a:r>
              <a:rPr lang="en-US" sz="2400" dirty="0" smtClean="0"/>
              <a:t>Exit Queue</a:t>
            </a:r>
            <a:endParaRPr lang="en-US" sz="2400" dirty="0"/>
          </a:p>
        </p:txBody>
      </p:sp>
      <p:sp>
        <p:nvSpPr>
          <p:cNvPr id="10" name="TextBox 9"/>
          <p:cNvSpPr txBox="1"/>
          <p:nvPr/>
        </p:nvSpPr>
        <p:spPr>
          <a:xfrm>
            <a:off x="7824019" y="5105400"/>
            <a:ext cx="1319981" cy="830997"/>
          </a:xfrm>
          <a:prstGeom prst="rect">
            <a:avLst/>
          </a:prstGeom>
          <a:noFill/>
        </p:spPr>
        <p:txBody>
          <a:bodyPr wrap="square" rtlCol="0">
            <a:spAutoFit/>
          </a:bodyPr>
          <a:lstStyle/>
          <a:p>
            <a:r>
              <a:rPr lang="en-US" sz="2400" dirty="0" smtClean="0"/>
              <a:t>Outflow Capacity</a:t>
            </a:r>
            <a:endParaRPr lang="en-US" sz="2400" dirty="0"/>
          </a:p>
        </p:txBody>
      </p:sp>
      <p:sp>
        <p:nvSpPr>
          <p:cNvPr id="12" name="Right Arrow 11"/>
          <p:cNvSpPr/>
          <p:nvPr/>
        </p:nvSpPr>
        <p:spPr>
          <a:xfrm>
            <a:off x="533400" y="4633452"/>
            <a:ext cx="6096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 y="5029200"/>
            <a:ext cx="1319981" cy="830997"/>
          </a:xfrm>
          <a:prstGeom prst="rect">
            <a:avLst/>
          </a:prstGeom>
          <a:noFill/>
        </p:spPr>
        <p:txBody>
          <a:bodyPr wrap="square" rtlCol="0">
            <a:spAutoFit/>
          </a:bodyPr>
          <a:lstStyle/>
          <a:p>
            <a:r>
              <a:rPr lang="en-US" sz="2400" dirty="0" smtClean="0"/>
              <a:t>Inflow Capacity</a:t>
            </a:r>
            <a:endParaRPr lang="en-US" sz="2400" dirty="0"/>
          </a:p>
        </p:txBody>
      </p:sp>
      <p:sp>
        <p:nvSpPr>
          <p:cNvPr id="14" name="TextBox 13"/>
          <p:cNvSpPr txBox="1"/>
          <p:nvPr/>
        </p:nvSpPr>
        <p:spPr>
          <a:xfrm>
            <a:off x="609600" y="3588603"/>
            <a:ext cx="1348248" cy="830997"/>
          </a:xfrm>
          <a:prstGeom prst="rect">
            <a:avLst/>
          </a:prstGeom>
          <a:noFill/>
        </p:spPr>
        <p:txBody>
          <a:bodyPr wrap="square" rtlCol="0">
            <a:spAutoFit/>
          </a:bodyPr>
          <a:lstStyle/>
          <a:p>
            <a:r>
              <a:rPr lang="en-US" sz="2400" dirty="0" smtClean="0"/>
              <a:t>Entrance List</a:t>
            </a:r>
            <a:endParaRPr lang="en-US" sz="2400" dirty="0"/>
          </a:p>
        </p:txBody>
      </p:sp>
      <p:sp>
        <p:nvSpPr>
          <p:cNvPr id="15" name="Left Brace 14"/>
          <p:cNvSpPr/>
          <p:nvPr/>
        </p:nvSpPr>
        <p:spPr>
          <a:xfrm rot="16200000">
            <a:off x="4272380" y="2595981"/>
            <a:ext cx="587565" cy="6564874"/>
          </a:xfrm>
          <a:prstGeom prst="leftBrace">
            <a:avLst>
              <a:gd name="adj1" fmla="val 8333"/>
              <a:gd name="adj2" fmla="val 50244"/>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200400" y="6167735"/>
            <a:ext cx="2743200" cy="461665"/>
          </a:xfrm>
          <a:prstGeom prst="rect">
            <a:avLst/>
          </a:prstGeom>
          <a:noFill/>
        </p:spPr>
        <p:txBody>
          <a:bodyPr wrap="square" rtlCol="0">
            <a:spAutoFit/>
          </a:bodyPr>
          <a:lstStyle/>
          <a:p>
            <a:pPr algn="ctr"/>
            <a:r>
              <a:rPr lang="en-US" sz="2400" dirty="0" smtClean="0"/>
              <a:t>Storage Capacity</a:t>
            </a:r>
            <a:endParaRPr lang="en-US" sz="2400" dirty="0"/>
          </a:p>
        </p:txBody>
      </p:sp>
    </p:spTree>
    <p:extLst>
      <p:ext uri="{BB962C8B-B14F-4D97-AF65-F5344CB8AC3E}">
        <p14:creationId xmlns:p14="http://schemas.microsoft.com/office/powerpoint/2010/main" val="11511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animBg="1"/>
      <p:bldP spid="13" grpId="0"/>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Simulation Details</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Node transfer</a:t>
            </a:r>
          </a:p>
        </p:txBody>
      </p:sp>
      <p:graphicFrame>
        <p:nvGraphicFramePr>
          <p:cNvPr id="4" name="Object 3"/>
          <p:cNvGraphicFramePr>
            <a:graphicFrameLocks noChangeAspect="1"/>
          </p:cNvGraphicFramePr>
          <p:nvPr>
            <p:extLst>
              <p:ext uri="{D42A27DB-BD31-4B8C-83A1-F6EECF244321}">
                <p14:modId xmlns:p14="http://schemas.microsoft.com/office/powerpoint/2010/main" val="1685078964"/>
              </p:ext>
            </p:extLst>
          </p:nvPr>
        </p:nvGraphicFramePr>
        <p:xfrm>
          <a:off x="228600" y="3637850"/>
          <a:ext cx="4114800" cy="1566237"/>
        </p:xfrm>
        <a:graphic>
          <a:graphicData uri="http://schemas.openxmlformats.org/presentationml/2006/ole">
            <mc:AlternateContent xmlns:mc="http://schemas.openxmlformats.org/markup-compatibility/2006">
              <mc:Choice xmlns:v="urn:schemas-microsoft-com:vml" Requires="v">
                <p:oleObj spid="_x0000_s3188" name="Visio" r:id="rId4" imgW="5233074" imgH="1611773" progId="Visio.Drawing.11">
                  <p:embed/>
                </p:oleObj>
              </mc:Choice>
              <mc:Fallback>
                <p:oleObj name="Visio" r:id="rId4" imgW="5233074" imgH="1611773"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37850"/>
                        <a:ext cx="4114800" cy="1566237"/>
                      </a:xfrm>
                      <a:prstGeom prst="rect">
                        <a:avLst/>
                      </a:prstGeom>
                      <a:noFill/>
                      <a:ln>
                        <a:noFill/>
                      </a:ln>
                    </p:spPr>
                  </p:pic>
                </p:oleObj>
              </mc:Fallback>
            </mc:AlternateContent>
          </a:graphicData>
        </a:graphic>
      </p:graphicFrame>
      <p:sp>
        <p:nvSpPr>
          <p:cNvPr id="7" name="Flowchart: Connector 6"/>
          <p:cNvSpPr/>
          <p:nvPr/>
        </p:nvSpPr>
        <p:spPr>
          <a:xfrm>
            <a:off x="4038600" y="3824663"/>
            <a:ext cx="1066800" cy="1143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19266370"/>
              </p:ext>
            </p:extLst>
          </p:nvPr>
        </p:nvGraphicFramePr>
        <p:xfrm>
          <a:off x="4876800" y="3765131"/>
          <a:ext cx="4114800" cy="1566863"/>
        </p:xfrm>
        <a:graphic>
          <a:graphicData uri="http://schemas.openxmlformats.org/presentationml/2006/ole">
            <mc:AlternateContent xmlns:mc="http://schemas.openxmlformats.org/markup-compatibility/2006">
              <mc:Choice xmlns:v="urn:schemas-microsoft-com:vml" Requires="v">
                <p:oleObj spid="_x0000_s3189" name="Visio" r:id="rId6" imgW="5233074" imgH="1611773" progId="Visio.Drawing.11">
                  <p:embed/>
                </p:oleObj>
              </mc:Choice>
              <mc:Fallback>
                <p:oleObj name="Visio" r:id="rId6" imgW="5233074" imgH="1611773" progId="Visio.Drawing.11">
                  <p:embed/>
                  <p:pic>
                    <p:nvPicPr>
                      <p:cNvPr id="0" name="Object 3"/>
                      <p:cNvPicPr>
                        <a:picLocks noChangeAspect="1" noChangeArrowheads="1"/>
                      </p:cNvPicPr>
                      <p:nvPr/>
                    </p:nvPicPr>
                    <p:blipFill>
                      <a:blip r:embed="rId7"/>
                      <a:srcRect/>
                      <a:stretch>
                        <a:fillRect/>
                      </a:stretch>
                    </p:blipFill>
                    <p:spPr bwMode="auto">
                      <a:xfrm>
                        <a:off x="4876800" y="3765131"/>
                        <a:ext cx="41148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3581400" y="3952481"/>
            <a:ext cx="457200" cy="9601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20148" y="4067998"/>
            <a:ext cx="457200" cy="78666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4247450"/>
            <a:ext cx="762000" cy="400110"/>
          </a:xfrm>
          <a:prstGeom prst="rect">
            <a:avLst/>
          </a:prstGeom>
          <a:noFill/>
        </p:spPr>
        <p:txBody>
          <a:bodyPr wrap="square" rtlCol="0">
            <a:spAutoFit/>
          </a:bodyPr>
          <a:lstStyle/>
          <a:p>
            <a:pPr algn="ctr"/>
            <a:r>
              <a:rPr lang="en-US" sz="2000" dirty="0" smtClean="0"/>
              <a:t>Node</a:t>
            </a:r>
            <a:endParaRPr lang="en-US" sz="2000" dirty="0"/>
          </a:p>
        </p:txBody>
      </p:sp>
      <p:sp>
        <p:nvSpPr>
          <p:cNvPr id="12" name="Circular Arrow 11"/>
          <p:cNvSpPr/>
          <p:nvPr/>
        </p:nvSpPr>
        <p:spPr>
          <a:xfrm>
            <a:off x="3581400" y="2795962"/>
            <a:ext cx="1905000" cy="1851597"/>
          </a:xfrm>
          <a:prstGeom prst="circularArrow">
            <a:avLst>
              <a:gd name="adj1" fmla="val 12485"/>
              <a:gd name="adj2" fmla="val 1057058"/>
              <a:gd name="adj3" fmla="val 20742567"/>
              <a:gd name="adj4" fmla="val 10800000"/>
              <a:gd name="adj5" fmla="val 1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348748" y="2647250"/>
            <a:ext cx="1356852" cy="830997"/>
          </a:xfrm>
          <a:prstGeom prst="rect">
            <a:avLst/>
          </a:prstGeom>
          <a:noFill/>
        </p:spPr>
        <p:txBody>
          <a:bodyPr wrap="square" rtlCol="0">
            <a:spAutoFit/>
          </a:bodyPr>
          <a:lstStyle/>
          <a:p>
            <a:r>
              <a:rPr lang="en-US" sz="2400" dirty="0" smtClean="0"/>
              <a:t>Node Transfer</a:t>
            </a:r>
            <a:endParaRPr lang="en-US" sz="2400" dirty="0"/>
          </a:p>
        </p:txBody>
      </p:sp>
      <p:sp>
        <p:nvSpPr>
          <p:cNvPr id="14" name="TextBox 13"/>
          <p:cNvSpPr txBox="1"/>
          <p:nvPr/>
        </p:nvSpPr>
        <p:spPr>
          <a:xfrm>
            <a:off x="685800" y="5036403"/>
            <a:ext cx="3352800" cy="461665"/>
          </a:xfrm>
          <a:prstGeom prst="rect">
            <a:avLst/>
          </a:prstGeom>
          <a:noFill/>
        </p:spPr>
        <p:txBody>
          <a:bodyPr wrap="square" rtlCol="0">
            <a:spAutoFit/>
          </a:bodyPr>
          <a:lstStyle/>
          <a:p>
            <a:pPr algn="r"/>
            <a:r>
              <a:rPr lang="en-US" sz="2400" dirty="0" smtClean="0"/>
              <a:t>Check Outflow Capacity</a:t>
            </a:r>
            <a:endParaRPr lang="en-US" sz="2400" dirty="0"/>
          </a:p>
        </p:txBody>
      </p:sp>
      <p:sp>
        <p:nvSpPr>
          <p:cNvPr id="15" name="TextBox 14"/>
          <p:cNvSpPr txBox="1"/>
          <p:nvPr/>
        </p:nvSpPr>
        <p:spPr>
          <a:xfrm>
            <a:off x="5137354" y="5036403"/>
            <a:ext cx="3549446" cy="830997"/>
          </a:xfrm>
          <a:prstGeom prst="rect">
            <a:avLst/>
          </a:prstGeom>
          <a:noFill/>
        </p:spPr>
        <p:txBody>
          <a:bodyPr wrap="square" rtlCol="0">
            <a:spAutoFit/>
          </a:bodyPr>
          <a:lstStyle/>
          <a:p>
            <a:r>
              <a:rPr lang="en-US" sz="2400" dirty="0" smtClean="0"/>
              <a:t>Check Inflow Capacity</a:t>
            </a:r>
          </a:p>
          <a:p>
            <a:r>
              <a:rPr lang="en-US" sz="2400" dirty="0" smtClean="0"/>
              <a:t>Check Storage Capacity</a:t>
            </a:r>
          </a:p>
        </p:txBody>
      </p:sp>
    </p:spTree>
    <p:extLst>
      <p:ext uri="{BB962C8B-B14F-4D97-AF65-F5344CB8AC3E}">
        <p14:creationId xmlns:p14="http://schemas.microsoft.com/office/powerpoint/2010/main" val="1116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in Calibrating Capacity</a:t>
            </a:r>
            <a:endParaRPr lang="en-US" dirty="0"/>
          </a:p>
        </p:txBody>
      </p:sp>
      <p:sp>
        <p:nvSpPr>
          <p:cNvPr id="3" name="Content Placeholder 2"/>
          <p:cNvSpPr>
            <a:spLocks noGrp="1"/>
          </p:cNvSpPr>
          <p:nvPr>
            <p:ph idx="1"/>
          </p:nvPr>
        </p:nvSpPr>
        <p:spPr/>
        <p:txBody>
          <a:bodyPr>
            <a:normAutofit/>
          </a:bodyPr>
          <a:lstStyle/>
          <a:p>
            <a:r>
              <a:rPr lang="en-US" dirty="0" smtClean="0"/>
              <a:t>Different types of capacity</a:t>
            </a:r>
          </a:p>
          <a:p>
            <a:pPr lvl="1"/>
            <a:r>
              <a:rPr lang="en-US" dirty="0" smtClean="0"/>
              <a:t>Inflow capacity, Outflow capacity, Storage capacity</a:t>
            </a:r>
          </a:p>
          <a:p>
            <a:pPr lvl="1"/>
            <a:r>
              <a:rPr lang="en-US" dirty="0" smtClean="0"/>
              <a:t>Simulation parameters</a:t>
            </a:r>
          </a:p>
          <a:p>
            <a:pPr lvl="1"/>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16671784"/>
              </p:ext>
            </p:extLst>
          </p:nvPr>
        </p:nvGraphicFramePr>
        <p:xfrm>
          <a:off x="838201" y="3733800"/>
          <a:ext cx="7543800" cy="2123585"/>
        </p:xfrm>
        <a:graphic>
          <a:graphicData uri="http://schemas.openxmlformats.org/presentationml/2006/ole">
            <mc:AlternateContent xmlns:mc="http://schemas.openxmlformats.org/markup-compatibility/2006">
              <mc:Choice xmlns:v="urn:schemas-microsoft-com:vml" Requires="v">
                <p:oleObj spid="_x0000_s8218" name="Visio" r:id="rId4" imgW="5233074" imgH="1611773" progId="Visio.Drawing.11">
                  <p:embed/>
                </p:oleObj>
              </mc:Choice>
              <mc:Fallback>
                <p:oleObj name="Visio" r:id="rId4" imgW="5233074" imgH="1611773" progId="Visio.Drawing.11">
                  <p:embed/>
                  <p:pic>
                    <p:nvPicPr>
                      <p:cNvPr id="0" name=""/>
                      <p:cNvPicPr>
                        <a:picLocks noChangeAspect="1" noChangeArrowheads="1"/>
                      </p:cNvPicPr>
                      <p:nvPr/>
                    </p:nvPicPr>
                    <p:blipFill>
                      <a:blip r:embed="rId5"/>
                      <a:srcRect/>
                      <a:stretch>
                        <a:fillRect/>
                      </a:stretch>
                    </p:blipFill>
                    <p:spPr bwMode="auto">
                      <a:xfrm>
                        <a:off x="838201" y="3733800"/>
                        <a:ext cx="7543800" cy="2123585"/>
                      </a:xfrm>
                      <a:prstGeom prst="rect">
                        <a:avLst/>
                      </a:prstGeom>
                      <a:noFill/>
                      <a:ln>
                        <a:noFill/>
                      </a:ln>
                      <a:effectLst/>
                    </p:spPr>
                  </p:pic>
                </p:oleObj>
              </mc:Fallback>
            </mc:AlternateContent>
          </a:graphicData>
        </a:graphic>
      </p:graphicFrame>
      <p:sp>
        <p:nvSpPr>
          <p:cNvPr id="5" name="Rectangle 4"/>
          <p:cNvSpPr/>
          <p:nvPr/>
        </p:nvSpPr>
        <p:spPr>
          <a:xfrm>
            <a:off x="7315200" y="4151841"/>
            <a:ext cx="533400" cy="13176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001000" y="4633452"/>
            <a:ext cx="609600" cy="4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0652" y="4151841"/>
            <a:ext cx="533400" cy="13052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62800" y="3276600"/>
            <a:ext cx="1143000" cy="830997"/>
          </a:xfrm>
          <a:prstGeom prst="rect">
            <a:avLst/>
          </a:prstGeom>
          <a:noFill/>
        </p:spPr>
        <p:txBody>
          <a:bodyPr wrap="square" rtlCol="0">
            <a:spAutoFit/>
          </a:bodyPr>
          <a:lstStyle/>
          <a:p>
            <a:r>
              <a:rPr lang="en-US" sz="2400" dirty="0" smtClean="0"/>
              <a:t>Exit Queue</a:t>
            </a:r>
            <a:endParaRPr lang="en-US" sz="2400" dirty="0"/>
          </a:p>
        </p:txBody>
      </p:sp>
      <p:sp>
        <p:nvSpPr>
          <p:cNvPr id="9" name="TextBox 8"/>
          <p:cNvSpPr txBox="1"/>
          <p:nvPr/>
        </p:nvSpPr>
        <p:spPr>
          <a:xfrm>
            <a:off x="7824019" y="5105400"/>
            <a:ext cx="1319981" cy="830997"/>
          </a:xfrm>
          <a:prstGeom prst="rect">
            <a:avLst/>
          </a:prstGeom>
          <a:noFill/>
        </p:spPr>
        <p:txBody>
          <a:bodyPr wrap="square" rtlCol="0">
            <a:spAutoFit/>
          </a:bodyPr>
          <a:lstStyle/>
          <a:p>
            <a:r>
              <a:rPr lang="en-US" sz="2400" dirty="0" smtClean="0"/>
              <a:t>Outflow Capacity</a:t>
            </a:r>
            <a:endParaRPr lang="en-US" sz="2400" dirty="0"/>
          </a:p>
        </p:txBody>
      </p:sp>
      <p:sp>
        <p:nvSpPr>
          <p:cNvPr id="10" name="Right Arrow 9"/>
          <p:cNvSpPr/>
          <p:nvPr/>
        </p:nvSpPr>
        <p:spPr>
          <a:xfrm>
            <a:off x="533400" y="4633452"/>
            <a:ext cx="6096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5029200"/>
            <a:ext cx="1319981" cy="830997"/>
          </a:xfrm>
          <a:prstGeom prst="rect">
            <a:avLst/>
          </a:prstGeom>
          <a:noFill/>
        </p:spPr>
        <p:txBody>
          <a:bodyPr wrap="square" rtlCol="0">
            <a:spAutoFit/>
          </a:bodyPr>
          <a:lstStyle/>
          <a:p>
            <a:r>
              <a:rPr lang="en-US" sz="2400" dirty="0" smtClean="0"/>
              <a:t>Inflow Capacity</a:t>
            </a:r>
            <a:endParaRPr lang="en-US" sz="2400" dirty="0"/>
          </a:p>
        </p:txBody>
      </p:sp>
      <p:sp>
        <p:nvSpPr>
          <p:cNvPr id="12" name="TextBox 11"/>
          <p:cNvSpPr txBox="1"/>
          <p:nvPr/>
        </p:nvSpPr>
        <p:spPr>
          <a:xfrm>
            <a:off x="609600" y="3588603"/>
            <a:ext cx="1348248" cy="830997"/>
          </a:xfrm>
          <a:prstGeom prst="rect">
            <a:avLst/>
          </a:prstGeom>
          <a:noFill/>
        </p:spPr>
        <p:txBody>
          <a:bodyPr wrap="square" rtlCol="0">
            <a:spAutoFit/>
          </a:bodyPr>
          <a:lstStyle/>
          <a:p>
            <a:r>
              <a:rPr lang="en-US" sz="2400" dirty="0" smtClean="0"/>
              <a:t>Entrance List</a:t>
            </a:r>
            <a:endParaRPr lang="en-US" sz="2400" dirty="0"/>
          </a:p>
        </p:txBody>
      </p:sp>
      <p:sp>
        <p:nvSpPr>
          <p:cNvPr id="13" name="Left Brace 12"/>
          <p:cNvSpPr/>
          <p:nvPr/>
        </p:nvSpPr>
        <p:spPr>
          <a:xfrm rot="16200000">
            <a:off x="4272380" y="2595981"/>
            <a:ext cx="587565" cy="6564874"/>
          </a:xfrm>
          <a:prstGeom prst="leftBrace">
            <a:avLst>
              <a:gd name="adj1" fmla="val 8333"/>
              <a:gd name="adj2" fmla="val 50244"/>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200400" y="6167735"/>
            <a:ext cx="2743200" cy="461665"/>
          </a:xfrm>
          <a:prstGeom prst="rect">
            <a:avLst/>
          </a:prstGeom>
          <a:noFill/>
        </p:spPr>
        <p:txBody>
          <a:bodyPr wrap="square" rtlCol="0">
            <a:spAutoFit/>
          </a:bodyPr>
          <a:lstStyle/>
          <a:p>
            <a:pPr algn="ctr"/>
            <a:r>
              <a:rPr lang="en-US" sz="2400" dirty="0" smtClean="0"/>
              <a:t>Storage Capacity</a:t>
            </a:r>
            <a:endParaRPr lang="en-US" sz="2400" dirty="0"/>
          </a:p>
        </p:txBody>
      </p:sp>
    </p:spTree>
    <p:extLst>
      <p:ext uri="{BB962C8B-B14F-4D97-AF65-F5344CB8AC3E}">
        <p14:creationId xmlns:p14="http://schemas.microsoft.com/office/powerpoint/2010/main" val="3510935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UofU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UofUPresentation</Template>
  <TotalTime>534</TotalTime>
  <Words>1249</Words>
  <Application>Microsoft Office PowerPoint</Application>
  <PresentationFormat>On-screen Show (4:3)</PresentationFormat>
  <Paragraphs>180</Paragraphs>
  <Slides>29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UofUPresentation</vt:lpstr>
      <vt:lpstr>Visio</vt:lpstr>
      <vt:lpstr>Matching Real-world Conditions: How Do We Calibrate Capacity, OD Demand, and Path Flow in a Mesoscopic Traffic Simulator?</vt:lpstr>
      <vt:lpstr>Motivation: Sharing Lessons Learned</vt:lpstr>
      <vt:lpstr>Motivation: Sharing Lessons Learned</vt:lpstr>
      <vt:lpstr>Outline</vt:lpstr>
      <vt:lpstr>Brief Intro to DTALite</vt:lpstr>
      <vt:lpstr>Traffic Simulation</vt:lpstr>
      <vt:lpstr>Traffic Simulation Details</vt:lpstr>
      <vt:lpstr>Traffic Simulation Details</vt:lpstr>
      <vt:lpstr>Difficulties in Calibrating Capacity</vt:lpstr>
      <vt:lpstr>Traffic Flow Model (on the Link)</vt:lpstr>
      <vt:lpstr>Traffic Flow Model (on the Link)</vt:lpstr>
      <vt:lpstr>Difficulties in Calibrating Capacity</vt:lpstr>
      <vt:lpstr>Converting from Macro to Meso</vt:lpstr>
      <vt:lpstr>Second Attempt</vt:lpstr>
      <vt:lpstr>Merge Models</vt:lpstr>
      <vt:lpstr>Inflow Capacity Distribution</vt:lpstr>
      <vt:lpstr>Diverge Models</vt:lpstr>
      <vt:lpstr>Inflow/Storage Capacity?</vt:lpstr>
      <vt:lpstr>Geometry Details</vt:lpstr>
      <vt:lpstr>Traffic Flow Model Sensitivity</vt:lpstr>
      <vt:lpstr>Third Attempt</vt:lpstr>
      <vt:lpstr>Combined Modifications</vt:lpstr>
      <vt:lpstr>Signalized Intersections</vt:lpstr>
      <vt:lpstr>Signalized Intersections</vt:lpstr>
      <vt:lpstr>Roundabouts</vt:lpstr>
      <vt:lpstr>OD Demand Estimation</vt:lpstr>
      <vt:lpstr>Path Flow Adjustment</vt:lpstr>
      <vt:lpstr>Recommendations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D. Taylor</dc:creator>
  <cp:lastModifiedBy>Jeffrey D. Taylor</cp:lastModifiedBy>
  <cp:revision>70</cp:revision>
  <dcterms:created xsi:type="dcterms:W3CDTF">2013-05-07T13:54:24Z</dcterms:created>
  <dcterms:modified xsi:type="dcterms:W3CDTF">2013-05-07T22:52:15Z</dcterms:modified>
</cp:coreProperties>
</file>