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2" r:id="rId1"/>
  </p:sldMasterIdLst>
  <p:notesMasterIdLst>
    <p:notesMasterId r:id="rId29"/>
  </p:notesMasterIdLst>
  <p:sldIdLst>
    <p:sldId id="256" r:id="rId2"/>
    <p:sldId id="280" r:id="rId3"/>
    <p:sldId id="277" r:id="rId4"/>
    <p:sldId id="259" r:id="rId5"/>
    <p:sldId id="260" r:id="rId6"/>
    <p:sldId id="286" r:id="rId7"/>
    <p:sldId id="287" r:id="rId8"/>
    <p:sldId id="282" r:id="rId9"/>
    <p:sldId id="261" r:id="rId10"/>
    <p:sldId id="266" r:id="rId11"/>
    <p:sldId id="262" r:id="rId12"/>
    <p:sldId id="283" r:id="rId13"/>
    <p:sldId id="284" r:id="rId14"/>
    <p:sldId id="285" r:id="rId15"/>
    <p:sldId id="269" r:id="rId16"/>
    <p:sldId id="258" r:id="rId17"/>
    <p:sldId id="263" r:id="rId18"/>
    <p:sldId id="264" r:id="rId19"/>
    <p:sldId id="265" r:id="rId20"/>
    <p:sldId id="268" r:id="rId21"/>
    <p:sldId id="270" r:id="rId22"/>
    <p:sldId id="271" r:id="rId23"/>
    <p:sldId id="272" r:id="rId24"/>
    <p:sldId id="273" r:id="rId25"/>
    <p:sldId id="274" r:id="rId26"/>
    <p:sldId id="275" r:id="rId27"/>
    <p:sldId id="27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a:srgbClr val="FFFF00"/>
    <a:srgbClr val="FFFF66"/>
    <a:srgbClr val="0000CC"/>
    <a:srgbClr val="CC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619" autoAdjust="0"/>
  </p:normalViewPr>
  <p:slideViewPr>
    <p:cSldViewPr>
      <p:cViewPr>
        <p:scale>
          <a:sx n="100" d="100"/>
          <a:sy n="100" d="100"/>
        </p:scale>
        <p:origin x="-1308" y="-1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3292A0-D81C-4090-86DF-3E3C608381AD}" type="datetimeFigureOut">
              <a:rPr lang="en-US" smtClean="0"/>
              <a:pPr/>
              <a:t>5/7/2013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6FBCA8-7DD2-4C1F-AC98-2CA998A0F3F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6FBCA8-7DD2-4C1F-AC98-2CA998A0F3F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topics I am going to cover include the commercial</a:t>
            </a:r>
            <a:r>
              <a:rPr lang="en-US" baseline="0" dirty="0" smtClean="0"/>
              <a:t> vehicle survey data collected in 2010 in the region, some data imputation work, and followed by trip generation model and destination choice model development work.</a:t>
            </a:r>
            <a:endParaRPr lang="en-US" dirty="0"/>
          </a:p>
        </p:txBody>
      </p:sp>
      <p:sp>
        <p:nvSpPr>
          <p:cNvPr id="4" name="Slide Number Placeholder 3"/>
          <p:cNvSpPr>
            <a:spLocks noGrp="1"/>
          </p:cNvSpPr>
          <p:nvPr>
            <p:ph type="sldNum" sz="quarter" idx="10"/>
          </p:nvPr>
        </p:nvSpPr>
        <p:spPr/>
        <p:txBody>
          <a:bodyPr/>
          <a:lstStyle/>
          <a:p>
            <a:fld id="{C76FBCA8-7DD2-4C1F-AC98-2CA998A0F3F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figure showing</a:t>
            </a:r>
            <a:r>
              <a:rPr lang="en-US" baseline="0" dirty="0" smtClean="0"/>
              <a:t> the location and size of the Triangle region as well as a few statistics about the region and the regional model.  The region has three major cities: Raleigh, Durham, and Chapel Hill, along with a few smaller cities and towns.  The region has about 1.6 million people and .85 million employees.  The Triangle regional model is a trip-based model, cover about 34 hundred square miles.</a:t>
            </a:r>
            <a:endParaRPr lang="en-US" dirty="0"/>
          </a:p>
        </p:txBody>
      </p:sp>
      <p:sp>
        <p:nvSpPr>
          <p:cNvPr id="4" name="Slide Number Placeholder 3"/>
          <p:cNvSpPr>
            <a:spLocks noGrp="1"/>
          </p:cNvSpPr>
          <p:nvPr>
            <p:ph type="sldNum" sz="quarter" idx="10"/>
          </p:nvPr>
        </p:nvSpPr>
        <p:spPr/>
        <p:txBody>
          <a:bodyPr/>
          <a:lstStyle/>
          <a:p>
            <a:fld id="{C76FBCA8-7DD2-4C1F-AC98-2CA998A0F3F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commercial vehicle survey was conducted in 2010 and collected data from 500 business establishments in</a:t>
            </a:r>
            <a:r>
              <a:rPr lang="en-US" baseline="0" dirty="0" smtClean="0"/>
              <a:t> the region. According to the local employer database, there were about 80 thousand employers in 2010.  And according to DMV registration records, there were about 13 to 14 thousand businesses owning commercial vehicles in the region.  A rich set of data items are collected, including information about business establishments, vehicles, and activities and trips, as you can see from the slide.</a:t>
            </a:r>
            <a:endParaRPr lang="en-US" dirty="0"/>
          </a:p>
        </p:txBody>
      </p:sp>
      <p:sp>
        <p:nvSpPr>
          <p:cNvPr id="4" name="Slide Number Placeholder 3"/>
          <p:cNvSpPr>
            <a:spLocks noGrp="1"/>
          </p:cNvSpPr>
          <p:nvPr>
            <p:ph type="sldNum" sz="quarter" idx="10"/>
          </p:nvPr>
        </p:nvSpPr>
        <p:spPr/>
        <p:txBody>
          <a:bodyPr/>
          <a:lstStyle/>
          <a:p>
            <a:fld id="{C76FBCA8-7DD2-4C1F-AC98-2CA998A0F3F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table shows some summary</a:t>
            </a:r>
            <a:r>
              <a:rPr lang="en-US" baseline="0" dirty="0" smtClean="0"/>
              <a:t> statistics derived from the survey data.  Last three rows show average number of vehicles operated and average number of trips made by the vehicles.  Overall they are comparable with other regions in the States.</a:t>
            </a:r>
            <a:endParaRPr lang="en-US" dirty="0"/>
          </a:p>
        </p:txBody>
      </p:sp>
      <p:sp>
        <p:nvSpPr>
          <p:cNvPr id="4" name="Slide Number Placeholder 3"/>
          <p:cNvSpPr>
            <a:spLocks noGrp="1"/>
          </p:cNvSpPr>
          <p:nvPr>
            <p:ph type="sldNum" sz="quarter" idx="10"/>
          </p:nvPr>
        </p:nvSpPr>
        <p:spPr/>
        <p:txBody>
          <a:bodyPr/>
          <a:lstStyle/>
          <a:p>
            <a:fld id="{C76FBCA8-7DD2-4C1F-AC98-2CA998A0F3F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table shows trip</a:t>
            </a:r>
            <a:r>
              <a:rPr lang="en-US" baseline="0" dirty="0" smtClean="0"/>
              <a:t> distribution by trip purpose.  The highest ones are delivery of services, accounting for 35%, then delivery of goods, 31%, and return trips, for 17.3%.  These trip purposes are collapsed into delivery of goods, delivery of services, and other purposes for model development.</a:t>
            </a:r>
            <a:endParaRPr lang="en-US" dirty="0"/>
          </a:p>
        </p:txBody>
      </p:sp>
      <p:sp>
        <p:nvSpPr>
          <p:cNvPr id="4" name="Slide Number Placeholder 3"/>
          <p:cNvSpPr>
            <a:spLocks noGrp="1"/>
          </p:cNvSpPr>
          <p:nvPr>
            <p:ph type="sldNum" sz="quarter" idx="10"/>
          </p:nvPr>
        </p:nvSpPr>
        <p:spPr/>
        <p:txBody>
          <a:bodyPr/>
          <a:lstStyle/>
          <a:p>
            <a:fld id="{C76FBCA8-7DD2-4C1F-AC98-2CA998A0F3F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few trips were imputed due to the fact that only first 10 trips were able to be recorded in the survey diary.  Any additional trips are collapsed as a single number written into a box in the diary.  As this table shows, we had 10% of the vehicles made 20% extra, unrecorded trips on the survey days.  Also, it was observed from the survey that these vehicles were operated by businesses, of which many operated more than 10 vehicles.  But only up to 10 vehicles were picked from each establishment in the survey.  With survey data expansion, these unrecorded trips have big impact, especially on time-of-day analysis, as most of the unrecorded trips happen in mid-day and pm peak.</a:t>
            </a:r>
            <a:endParaRPr lang="en-US" dirty="0"/>
          </a:p>
        </p:txBody>
      </p:sp>
      <p:sp>
        <p:nvSpPr>
          <p:cNvPr id="4" name="Slide Number Placeholder 3"/>
          <p:cNvSpPr>
            <a:spLocks noGrp="1"/>
          </p:cNvSpPr>
          <p:nvPr>
            <p:ph type="sldNum" sz="quarter" idx="10"/>
          </p:nvPr>
        </p:nvSpPr>
        <p:spPr/>
        <p:txBody>
          <a:bodyPr/>
          <a:lstStyle/>
          <a:p>
            <a:fld id="{C76FBCA8-7DD2-4C1F-AC98-2CA998A0F3F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ad hoc data imputation method was used,</a:t>
            </a:r>
            <a:r>
              <a:rPr lang="en-US" baseline="0" dirty="0" smtClean="0"/>
              <a:t> which employs simple random sampling from the recorded trips.  Travel time and destination stop time are retained and sampled trips are sequenced in the order they are sampled.  Then imputed trips were put together with the originally recorded trips for …….  However, the joint data set was not used for destination choice model estimation as the origins and destinations of imputed trips are not real ones.  Instead we only use the recorded trips </a:t>
            </a:r>
            <a:r>
              <a:rPr lang="en-US" baseline="0" smtClean="0"/>
              <a:t>for DC model </a:t>
            </a:r>
            <a:r>
              <a:rPr lang="en-US" baseline="0" dirty="0" smtClean="0"/>
              <a:t>estimation.</a:t>
            </a:r>
            <a:endParaRPr lang="en-US" dirty="0"/>
          </a:p>
        </p:txBody>
      </p:sp>
      <p:sp>
        <p:nvSpPr>
          <p:cNvPr id="4" name="Slide Number Placeholder 3"/>
          <p:cNvSpPr>
            <a:spLocks noGrp="1"/>
          </p:cNvSpPr>
          <p:nvPr>
            <p:ph type="sldNum" sz="quarter" idx="10"/>
          </p:nvPr>
        </p:nvSpPr>
        <p:spPr/>
        <p:txBody>
          <a:bodyPr/>
          <a:lstStyle/>
          <a:p>
            <a:fld id="{C76FBCA8-7DD2-4C1F-AC98-2CA998A0F3F0}"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2EDC3AD-8B2E-42D1-A671-2CE02C1398DA}" type="datetimeFigureOut">
              <a:rPr lang="en-US" smtClean="0"/>
              <a:pPr/>
              <a:t>5/7/2013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77F35E1-9FFB-4AAF-B216-F8BAC9181E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EDC3AD-8B2E-42D1-A671-2CE02C1398DA}" type="datetimeFigureOut">
              <a:rPr lang="en-US" smtClean="0"/>
              <a:pPr/>
              <a:t>5/7/2013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F35E1-9FFB-4AAF-B216-F8BAC9181E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2EDC3AD-8B2E-42D1-A671-2CE02C1398DA}" type="datetimeFigureOut">
              <a:rPr lang="en-US" smtClean="0"/>
              <a:pPr/>
              <a:t>5/7/2013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77F35E1-9FFB-4AAF-B216-F8BAC9181E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2EDC3AD-8B2E-42D1-A671-2CE02C1398DA}" type="datetimeFigureOut">
              <a:rPr lang="en-US" smtClean="0"/>
              <a:pPr/>
              <a:t>5/7/2013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77F35E1-9FFB-4AAF-B216-F8BAC9181ED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2EDC3AD-8B2E-42D1-A671-2CE02C1398DA}" type="datetimeFigureOut">
              <a:rPr lang="en-US" smtClean="0"/>
              <a:pPr/>
              <a:t>5/7/2013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77F35E1-9FFB-4AAF-B216-F8BAC9181ED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2EDC3AD-8B2E-42D1-A671-2CE02C1398DA}" type="datetimeFigureOut">
              <a:rPr lang="en-US" smtClean="0"/>
              <a:pPr/>
              <a:t>5/7/2013</a:t>
            </a:fld>
            <a:endParaRPr lang="en-US"/>
          </a:p>
        </p:txBody>
      </p:sp>
      <p:sp>
        <p:nvSpPr>
          <p:cNvPr id="10" name="Slide Number Placeholder 9"/>
          <p:cNvSpPr>
            <a:spLocks noGrp="1"/>
          </p:cNvSpPr>
          <p:nvPr>
            <p:ph type="sldNum" sz="quarter" idx="16"/>
          </p:nvPr>
        </p:nvSpPr>
        <p:spPr/>
        <p:txBody>
          <a:bodyPr rtlCol="0"/>
          <a:lstStyle/>
          <a:p>
            <a:fld id="{177F35E1-9FFB-4AAF-B216-F8BAC9181ED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2EDC3AD-8B2E-42D1-A671-2CE02C1398DA}" type="datetimeFigureOut">
              <a:rPr lang="en-US" smtClean="0"/>
              <a:pPr/>
              <a:t>5/7/2013</a:t>
            </a:fld>
            <a:endParaRPr lang="en-US"/>
          </a:p>
        </p:txBody>
      </p:sp>
      <p:sp>
        <p:nvSpPr>
          <p:cNvPr id="12" name="Slide Number Placeholder 11"/>
          <p:cNvSpPr>
            <a:spLocks noGrp="1"/>
          </p:cNvSpPr>
          <p:nvPr>
            <p:ph type="sldNum" sz="quarter" idx="16"/>
          </p:nvPr>
        </p:nvSpPr>
        <p:spPr/>
        <p:txBody>
          <a:bodyPr rtlCol="0"/>
          <a:lstStyle/>
          <a:p>
            <a:fld id="{177F35E1-9FFB-4AAF-B216-F8BAC9181ED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EDC3AD-8B2E-42D1-A671-2CE02C1398DA}" type="datetimeFigureOut">
              <a:rPr lang="en-US" smtClean="0"/>
              <a:pPr/>
              <a:t>5/7/2013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77F35E1-9FFB-4AAF-B216-F8BAC9181E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DC3AD-8B2E-42D1-A671-2CE02C1398DA}" type="datetimeFigureOut">
              <a:rPr lang="en-US" smtClean="0"/>
              <a:pPr/>
              <a:t>5/7/2013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77F35E1-9FFB-4AAF-B216-F8BAC9181E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2EDC3AD-8B2E-42D1-A671-2CE02C1398DA}" type="datetimeFigureOut">
              <a:rPr lang="en-US" smtClean="0"/>
              <a:pPr/>
              <a:t>5/7/2013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77F35E1-9FFB-4AAF-B216-F8BAC9181ED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2EDC3AD-8B2E-42D1-A671-2CE02C1398DA}" type="datetimeFigureOut">
              <a:rPr lang="en-US" smtClean="0"/>
              <a:pPr/>
              <a:t>5/7/2013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77F35E1-9FFB-4AAF-B216-F8BAC9181ED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2EDC3AD-8B2E-42D1-A671-2CE02C1398DA}" type="datetimeFigureOut">
              <a:rPr lang="en-US" smtClean="0"/>
              <a:pPr/>
              <a:t>5/7/2013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77F35E1-9FFB-4AAF-B216-F8BAC9181E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jbhuegy@ncsu.edu" TargetMode="External"/><Relationship Id="rId2" Type="http://schemas.openxmlformats.org/officeDocument/2006/relationships/hyperlink" Target="mailto:bmei@ncsu.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2209800"/>
          </a:xfrm>
        </p:spPr>
        <p:txBody>
          <a:bodyPr>
            <a:noAutofit/>
          </a:bodyPr>
          <a:lstStyle/>
          <a:p>
            <a:r>
              <a:rPr lang="en-US" cap="none" dirty="0" smtClean="0">
                <a:latin typeface="Calibri" pitchFamily="34" charset="0"/>
              </a:rPr>
              <a:t>Development of a New Commercial Vehicle Travel Model for Triangle Region</a:t>
            </a:r>
            <a:endParaRPr lang="en-US" cap="none" dirty="0">
              <a:latin typeface="Calibri" pitchFamily="34" charset="0"/>
            </a:endParaRPr>
          </a:p>
        </p:txBody>
      </p:sp>
      <p:sp>
        <p:nvSpPr>
          <p:cNvPr id="3" name="Subtitle 2"/>
          <p:cNvSpPr>
            <a:spLocks noGrp="1"/>
          </p:cNvSpPr>
          <p:nvPr>
            <p:ph type="subTitle" idx="1"/>
          </p:nvPr>
        </p:nvSpPr>
        <p:spPr>
          <a:xfrm>
            <a:off x="533400" y="3200400"/>
            <a:ext cx="7854696" cy="2819400"/>
          </a:xfrm>
        </p:spPr>
        <p:txBody>
          <a:bodyPr>
            <a:normAutofit fontScale="85000" lnSpcReduction="20000"/>
          </a:bodyPr>
          <a:lstStyle/>
          <a:p>
            <a:r>
              <a:rPr lang="en-US" sz="2800" dirty="0" smtClean="0">
                <a:latin typeface="Calibri" pitchFamily="34" charset="0"/>
                <a:cs typeface="Arial" pitchFamily="34" charset="0"/>
              </a:rPr>
              <a:t>14</a:t>
            </a:r>
            <a:r>
              <a:rPr lang="en-US" sz="2800" baseline="30000" dirty="0" smtClean="0">
                <a:latin typeface="Calibri" pitchFamily="34" charset="0"/>
                <a:cs typeface="Arial" pitchFamily="34" charset="0"/>
              </a:rPr>
              <a:t>th</a:t>
            </a:r>
            <a:r>
              <a:rPr lang="en-US" sz="2800" dirty="0" smtClean="0">
                <a:latin typeface="Calibri" pitchFamily="34" charset="0"/>
                <a:cs typeface="Arial" pitchFamily="34" charset="0"/>
              </a:rPr>
              <a:t> TRB Planning Applications Conference, Columbus, Ohio</a:t>
            </a:r>
          </a:p>
          <a:p>
            <a:r>
              <a:rPr lang="en-US" sz="2800" dirty="0" smtClean="0">
                <a:latin typeface="Calibri" pitchFamily="34" charset="0"/>
                <a:cs typeface="Arial" pitchFamily="34" charset="0"/>
              </a:rPr>
              <a:t>May 7, 2013</a:t>
            </a:r>
          </a:p>
          <a:p>
            <a:endParaRPr lang="en-US" sz="2800" dirty="0" smtClean="0">
              <a:latin typeface="Calibri" pitchFamily="34" charset="0"/>
              <a:cs typeface="Arial" pitchFamily="34" charset="0"/>
            </a:endParaRPr>
          </a:p>
          <a:p>
            <a:r>
              <a:rPr lang="en-US" sz="2800" dirty="0" smtClean="0">
                <a:latin typeface="Calibri" pitchFamily="34" charset="0"/>
                <a:cs typeface="Arial" pitchFamily="34" charset="0"/>
              </a:rPr>
              <a:t>Bing Mei and Joe Huegy</a:t>
            </a:r>
          </a:p>
          <a:p>
            <a:endParaRPr lang="en-US" sz="900" dirty="0" smtClean="0">
              <a:latin typeface="Calibri" pitchFamily="34" charset="0"/>
              <a:cs typeface="Arial" pitchFamily="34" charset="0"/>
            </a:endParaRPr>
          </a:p>
          <a:p>
            <a:r>
              <a:rPr lang="en-US" dirty="0" smtClean="0">
                <a:latin typeface="Calibri" pitchFamily="34" charset="0"/>
              </a:rPr>
              <a:t>Institute for Transportation Research and Education</a:t>
            </a:r>
          </a:p>
          <a:p>
            <a:r>
              <a:rPr lang="en-US" dirty="0" smtClean="0">
                <a:latin typeface="Calibri" pitchFamily="34" charset="0"/>
              </a:rPr>
              <a:t>North Carolina State University</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Model Design (cont’d)</a:t>
            </a:r>
            <a:endParaRPr lang="en-US" sz="4000" dirty="0"/>
          </a:p>
        </p:txBody>
      </p:sp>
      <p:pic>
        <p:nvPicPr>
          <p:cNvPr id="4" name="Picture 3" descr="class.gif"/>
          <p:cNvPicPr>
            <a:picLocks noChangeAspect="1"/>
          </p:cNvPicPr>
          <p:nvPr/>
        </p:nvPicPr>
        <p:blipFill>
          <a:blip r:embed="rId2" cstate="print"/>
          <a:stretch>
            <a:fillRect/>
          </a:stretch>
        </p:blipFill>
        <p:spPr>
          <a:xfrm>
            <a:off x="2066925" y="2619375"/>
            <a:ext cx="5019675" cy="3781425"/>
          </a:xfrm>
          <a:prstGeom prst="rect">
            <a:avLst/>
          </a:prstGeom>
        </p:spPr>
      </p:pic>
      <p:sp>
        <p:nvSpPr>
          <p:cNvPr id="6" name="TextBox 5"/>
          <p:cNvSpPr txBox="1"/>
          <p:nvPr/>
        </p:nvSpPr>
        <p:spPr>
          <a:xfrm>
            <a:off x="1981200" y="1981200"/>
            <a:ext cx="5105400" cy="461665"/>
          </a:xfrm>
          <a:prstGeom prst="rect">
            <a:avLst/>
          </a:prstGeom>
          <a:noFill/>
        </p:spPr>
        <p:txBody>
          <a:bodyPr wrap="square" rtlCol="0">
            <a:spAutoFit/>
          </a:bodyPr>
          <a:lstStyle/>
          <a:p>
            <a:r>
              <a:rPr lang="en-US" sz="2400" dirty="0" smtClean="0">
                <a:latin typeface="+mj-lt"/>
              </a:rPr>
              <a:t>FHWA Vehicle Classification</a:t>
            </a:r>
            <a:endParaRPr lang="en-US" sz="2400"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Model Design (cont’d)</a:t>
            </a:r>
            <a:endParaRPr lang="en-US" sz="4000" dirty="0"/>
          </a:p>
        </p:txBody>
      </p:sp>
      <p:sp>
        <p:nvSpPr>
          <p:cNvPr id="3" name="Content Placeholder 2"/>
          <p:cNvSpPr>
            <a:spLocks noGrp="1"/>
          </p:cNvSpPr>
          <p:nvPr>
            <p:ph sz="quarter" idx="1"/>
          </p:nvPr>
        </p:nvSpPr>
        <p:spPr>
          <a:xfrm>
            <a:off x="612648" y="1676400"/>
            <a:ext cx="8153400" cy="4495800"/>
          </a:xfrm>
        </p:spPr>
        <p:txBody>
          <a:bodyPr/>
          <a:lstStyle/>
          <a:p>
            <a:pPr lvl="1"/>
            <a:r>
              <a:rPr lang="en-US" dirty="0" smtClean="0">
                <a:latin typeface="+mj-lt"/>
                <a:cs typeface="Arial" pitchFamily="34" charset="0"/>
              </a:rPr>
              <a:t>Few observations in survey data set for</a:t>
            </a:r>
          </a:p>
          <a:p>
            <a:pPr lvl="2"/>
            <a:r>
              <a:rPr lang="en-US" sz="2000" dirty="0" smtClean="0">
                <a:latin typeface="+mj-lt"/>
                <a:cs typeface="Arial" pitchFamily="34" charset="0"/>
              </a:rPr>
              <a:t>single-unit truck trips with other purposes</a:t>
            </a:r>
          </a:p>
          <a:p>
            <a:pPr lvl="2"/>
            <a:r>
              <a:rPr lang="en-US" sz="2000" dirty="0" smtClean="0">
                <a:latin typeface="+mj-lt"/>
                <a:cs typeface="Arial" pitchFamily="34" charset="0"/>
              </a:rPr>
              <a:t>multi-unit truck trips delivering services, and </a:t>
            </a:r>
          </a:p>
          <a:p>
            <a:pPr lvl="2"/>
            <a:r>
              <a:rPr lang="en-US" sz="2000" dirty="0" smtClean="0">
                <a:latin typeface="+mj-lt"/>
                <a:cs typeface="Arial" pitchFamily="34" charset="0"/>
              </a:rPr>
              <a:t>multi-unit truck trips with other purposes</a:t>
            </a:r>
          </a:p>
          <a:p>
            <a:pPr lvl="1">
              <a:spcBef>
                <a:spcPts val="1200"/>
              </a:spcBef>
            </a:pPr>
            <a:r>
              <a:rPr lang="en-US" dirty="0" smtClean="0">
                <a:latin typeface="+mj-lt"/>
                <a:cs typeface="Arial" pitchFamily="34" charset="0"/>
              </a:rPr>
              <a:t>Models estimated (for I-I trips only):</a:t>
            </a:r>
          </a:p>
        </p:txBody>
      </p:sp>
      <p:graphicFrame>
        <p:nvGraphicFramePr>
          <p:cNvPr id="4" name="Table 3"/>
          <p:cNvGraphicFramePr>
            <a:graphicFrameLocks noGrp="1"/>
          </p:cNvGraphicFramePr>
          <p:nvPr>
            <p:extLst>
              <p:ext uri="{D42A27DB-BD31-4B8C-83A1-F6EECF244321}">
                <p14:modId xmlns:p14="http://schemas.microsoft.com/office/powerpoint/2010/main" xmlns="" val="1765482228"/>
              </p:ext>
            </p:extLst>
          </p:nvPr>
        </p:nvGraphicFramePr>
        <p:xfrm>
          <a:off x="1143000" y="3908552"/>
          <a:ext cx="6858000" cy="2243328"/>
        </p:xfrm>
        <a:graphic>
          <a:graphicData uri="http://schemas.openxmlformats.org/drawingml/2006/table">
            <a:tbl>
              <a:tblPr/>
              <a:tblGrid>
                <a:gridCol w="4572000"/>
                <a:gridCol w="2286000"/>
              </a:tblGrid>
              <a:tr h="230997">
                <a:tc>
                  <a:txBody>
                    <a:bodyPr/>
                    <a:lstStyle/>
                    <a:p>
                      <a:pPr marL="0" marR="0" algn="ctr">
                        <a:lnSpc>
                          <a:spcPct val="115000"/>
                        </a:lnSpc>
                        <a:spcBef>
                          <a:spcPts val="0"/>
                        </a:spcBef>
                        <a:spcAft>
                          <a:spcPts val="0"/>
                        </a:spcAft>
                      </a:pPr>
                      <a:r>
                        <a:rPr lang="en-US" sz="1600" b="1" dirty="0">
                          <a:solidFill>
                            <a:srgbClr val="000000"/>
                          </a:solidFill>
                          <a:latin typeface="+mj-lt"/>
                          <a:ea typeface="Times New Roman"/>
                          <a:cs typeface="Times New Roman"/>
                        </a:rPr>
                        <a:t>Vehicle Type + Trip Purpose</a:t>
                      </a:r>
                      <a:endParaRPr lang="en-US" sz="1600" b="1"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000000"/>
                          </a:solidFill>
                          <a:latin typeface="+mj-lt"/>
                          <a:ea typeface="Times New Roman"/>
                          <a:cs typeface="Times New Roman"/>
                        </a:rPr>
                        <a:t>Number of Trip Records</a:t>
                      </a:r>
                      <a:endParaRPr lang="en-US" sz="1600" b="1"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258">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Light Commercial Vehicle - Delivery of Goods</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487</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258">
                <a:tc>
                  <a:txBody>
                    <a:bodyPr/>
                    <a:lstStyle/>
                    <a:p>
                      <a:pPr marL="0" marR="0" algn="ctr">
                        <a:lnSpc>
                          <a:spcPct val="115000"/>
                        </a:lnSpc>
                        <a:spcBef>
                          <a:spcPts val="0"/>
                        </a:spcBef>
                        <a:spcAft>
                          <a:spcPts val="0"/>
                        </a:spcAft>
                      </a:pPr>
                      <a:r>
                        <a:rPr lang="en-US" sz="1600">
                          <a:solidFill>
                            <a:srgbClr val="000000"/>
                          </a:solidFill>
                          <a:latin typeface="+mj-lt"/>
                          <a:ea typeface="Times New Roman"/>
                          <a:cs typeface="Times New Roman"/>
                        </a:rPr>
                        <a:t>Light Commercial Vehicle - Delivery of Services</a:t>
                      </a:r>
                      <a:endParaRPr lang="en-US" sz="160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945</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258">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Light Commercial Vehicle – Other Purposes</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202</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258">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Single-Unit Truck - Delivery of Goods</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520</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228258">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Single-Unit Truck - Delivery of Services</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526</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228258">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Multi-Unit Truck - Delivery of Goods</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241</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228258">
                <a:tc>
                  <a:txBody>
                    <a:bodyPr/>
                    <a:lstStyle/>
                    <a:p>
                      <a:pPr marL="0" marR="0" algn="ctr">
                        <a:lnSpc>
                          <a:spcPct val="115000"/>
                        </a:lnSpc>
                        <a:spcBef>
                          <a:spcPts val="0"/>
                        </a:spcBef>
                        <a:spcAft>
                          <a:spcPts val="0"/>
                        </a:spcAft>
                      </a:pPr>
                      <a:r>
                        <a:rPr lang="en-US" sz="1600">
                          <a:solidFill>
                            <a:srgbClr val="000000"/>
                          </a:solidFill>
                          <a:latin typeface="+mj-lt"/>
                          <a:ea typeface="Times New Roman"/>
                          <a:cs typeface="Times New Roman"/>
                        </a:rPr>
                        <a:t>Total</a:t>
                      </a:r>
                      <a:endParaRPr lang="en-US" sz="160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CECC6"/>
                    </a:solidFill>
                  </a:tcPr>
                </a:tc>
                <a:tc>
                  <a:txBody>
                    <a:bodyPr/>
                    <a:lstStyle/>
                    <a:p>
                      <a:pPr marL="0" marR="0" algn="ctr">
                        <a:lnSpc>
                          <a:spcPct val="115000"/>
                        </a:lnSpc>
                        <a:spcBef>
                          <a:spcPts val="0"/>
                        </a:spcBef>
                        <a:spcAft>
                          <a:spcPts val="0"/>
                        </a:spcAft>
                      </a:pPr>
                      <a:r>
                        <a:rPr lang="en-US" sz="1600" dirty="0">
                          <a:solidFill>
                            <a:srgbClr val="000000"/>
                          </a:solidFill>
                          <a:latin typeface="+mj-lt"/>
                          <a:ea typeface="Times New Roman"/>
                          <a:cs typeface="Times New Roman"/>
                        </a:rPr>
                        <a:t>2,931</a:t>
                      </a:r>
                      <a:endParaRPr lang="en-US" sz="1600" dirty="0">
                        <a:latin typeface="+mj-lt"/>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CECC6"/>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 Generation Model</a:t>
            </a:r>
            <a:endParaRPr lang="en-US" dirty="0"/>
          </a:p>
        </p:txBody>
      </p:sp>
      <p:sp>
        <p:nvSpPr>
          <p:cNvPr id="3" name="Content Placeholder 2"/>
          <p:cNvSpPr>
            <a:spLocks noGrp="1"/>
          </p:cNvSpPr>
          <p:nvPr>
            <p:ph sz="quarter" idx="1"/>
          </p:nvPr>
        </p:nvSpPr>
        <p:spPr>
          <a:xfrm>
            <a:off x="612648" y="1600200"/>
            <a:ext cx="8153400" cy="4953000"/>
          </a:xfrm>
        </p:spPr>
        <p:txBody>
          <a:bodyPr>
            <a:normAutofit fontScale="92500" lnSpcReduction="10000"/>
          </a:bodyPr>
          <a:lstStyle/>
          <a:p>
            <a:r>
              <a:rPr lang="en-US" sz="2600" dirty="0" smtClean="0">
                <a:latin typeface="+mj-lt"/>
              </a:rPr>
              <a:t>High correlation among explanatory variables</a:t>
            </a:r>
          </a:p>
          <a:p>
            <a:endParaRPr lang="en-US" sz="2600" dirty="0">
              <a:latin typeface="+mj-lt"/>
            </a:endParaRPr>
          </a:p>
          <a:p>
            <a:endParaRPr lang="en-US" sz="2600" dirty="0" smtClean="0">
              <a:latin typeface="+mj-lt"/>
            </a:endParaRPr>
          </a:p>
          <a:p>
            <a:endParaRPr lang="en-US" sz="2600" dirty="0">
              <a:latin typeface="+mj-lt"/>
            </a:endParaRPr>
          </a:p>
          <a:p>
            <a:endParaRPr lang="en-US" sz="2600" dirty="0" smtClean="0">
              <a:latin typeface="+mj-lt"/>
            </a:endParaRPr>
          </a:p>
          <a:p>
            <a:endParaRPr lang="en-US" sz="2600" dirty="0" smtClean="0">
              <a:latin typeface="+mj-lt"/>
            </a:endParaRPr>
          </a:p>
          <a:p>
            <a:pPr>
              <a:buNone/>
            </a:pPr>
            <a:endParaRPr lang="en-US" sz="2600" dirty="0" smtClean="0">
              <a:latin typeface="+mj-lt"/>
            </a:endParaRPr>
          </a:p>
          <a:p>
            <a:r>
              <a:rPr lang="en-US" sz="2600" dirty="0" smtClean="0">
                <a:latin typeface="+mj-lt"/>
              </a:rPr>
              <a:t>Form new districts for regression based on zonal socioeconomic characteristics</a:t>
            </a:r>
          </a:p>
          <a:p>
            <a:r>
              <a:rPr lang="en-US" sz="2600" dirty="0" smtClean="0">
                <a:latin typeface="+mj-lt"/>
              </a:rPr>
              <a:t>A </a:t>
            </a:r>
            <a:r>
              <a:rPr lang="en-US" sz="2600" dirty="0">
                <a:latin typeface="+mj-lt"/>
              </a:rPr>
              <a:t>two-hierarchy </a:t>
            </a:r>
            <a:r>
              <a:rPr lang="en-US" sz="2600" dirty="0" smtClean="0">
                <a:latin typeface="+mj-lt"/>
              </a:rPr>
              <a:t>methodology</a:t>
            </a:r>
          </a:p>
          <a:p>
            <a:pPr lvl="1"/>
            <a:r>
              <a:rPr lang="en-US" sz="2400" dirty="0" smtClean="0">
                <a:latin typeface="+mj-lt"/>
              </a:rPr>
              <a:t>1</a:t>
            </a:r>
            <a:r>
              <a:rPr lang="en-US" sz="2400" baseline="30000" dirty="0" smtClean="0">
                <a:latin typeface="+mj-lt"/>
              </a:rPr>
              <a:t>st</a:t>
            </a:r>
            <a:r>
              <a:rPr lang="en-US" sz="2400" dirty="0" smtClean="0">
                <a:latin typeface="+mj-lt"/>
              </a:rPr>
              <a:t> level: population vs. employment</a:t>
            </a:r>
          </a:p>
          <a:p>
            <a:pPr lvl="1"/>
            <a:r>
              <a:rPr lang="en-US" sz="2400" dirty="0" smtClean="0">
                <a:latin typeface="+mj-lt"/>
              </a:rPr>
              <a:t>2</a:t>
            </a:r>
            <a:r>
              <a:rPr lang="en-US" sz="2400" baseline="30000" dirty="0" smtClean="0">
                <a:latin typeface="+mj-lt"/>
              </a:rPr>
              <a:t>nd</a:t>
            </a:r>
            <a:r>
              <a:rPr lang="en-US" sz="2400" dirty="0" smtClean="0">
                <a:latin typeface="+mj-lt"/>
              </a:rPr>
              <a:t> level: employment ranking by type</a:t>
            </a:r>
          </a:p>
        </p:txBody>
      </p:sp>
      <p:graphicFrame>
        <p:nvGraphicFramePr>
          <p:cNvPr id="4" name="Table 3"/>
          <p:cNvGraphicFramePr>
            <a:graphicFrameLocks noGrp="1"/>
          </p:cNvGraphicFramePr>
          <p:nvPr>
            <p:extLst>
              <p:ext uri="{D42A27DB-BD31-4B8C-83A1-F6EECF244321}">
                <p14:modId xmlns:p14="http://schemas.microsoft.com/office/powerpoint/2010/main" xmlns="" val="1051309102"/>
              </p:ext>
            </p:extLst>
          </p:nvPr>
        </p:nvGraphicFramePr>
        <p:xfrm>
          <a:off x="1447800" y="2133600"/>
          <a:ext cx="6411913" cy="2133105"/>
        </p:xfrm>
        <a:graphic>
          <a:graphicData uri="http://schemas.openxmlformats.org/drawingml/2006/table">
            <a:tbl>
              <a:tblPr>
                <a:tableStyleId>{5C22544A-7EE6-4342-B048-85BDC9FD1C3A}</a:tableStyleId>
              </a:tblPr>
              <a:tblGrid>
                <a:gridCol w="977900"/>
                <a:gridCol w="927100"/>
                <a:gridCol w="914400"/>
                <a:gridCol w="838200"/>
                <a:gridCol w="914400"/>
                <a:gridCol w="914400"/>
                <a:gridCol w="925513"/>
              </a:tblGrid>
              <a:tr h="272142">
                <a:tc>
                  <a:txBody>
                    <a:bodyPr/>
                    <a:lstStyle/>
                    <a:p>
                      <a:pPr marL="0" marR="0" algn="ctr" fontAlgn="b">
                        <a:lnSpc>
                          <a:spcPct val="115000"/>
                        </a:lnSpc>
                        <a:spcBef>
                          <a:spcPts val="0"/>
                        </a:spcBef>
                        <a:spcAft>
                          <a:spcPts val="0"/>
                        </a:spcAft>
                      </a:pPr>
                      <a:r>
                        <a:rPr lang="en-US" sz="1400" kern="1200" dirty="0">
                          <a:effectLst/>
                          <a:latin typeface="+mj-lt"/>
                        </a:rPr>
                        <a:t> </a:t>
                      </a:r>
                      <a:r>
                        <a:rPr lang="en-US" sz="1400" b="1" kern="1200" dirty="0" smtClean="0">
                          <a:effectLst/>
                          <a:latin typeface="+mj-lt"/>
                        </a:rPr>
                        <a:t>Correlation Coefficient</a:t>
                      </a:r>
                      <a:endParaRPr lang="en-US" sz="1400" b="1"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a:effectLst/>
                          <a:latin typeface="+mj-lt"/>
                        </a:rPr>
                        <a:t>Industrial</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a:effectLst/>
                          <a:latin typeface="+mj-lt"/>
                        </a:rPr>
                        <a:t>Retail</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err="1" smtClean="0">
                          <a:effectLst/>
                          <a:latin typeface="+mj-lt"/>
                        </a:rPr>
                        <a:t>H_Retail</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a:effectLst/>
                          <a:latin typeface="+mj-lt"/>
                        </a:rPr>
                        <a:t>Office</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Service</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Household</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marL="0" marR="0" algn="ctr" fontAlgn="b">
                        <a:lnSpc>
                          <a:spcPct val="115000"/>
                        </a:lnSpc>
                        <a:spcBef>
                          <a:spcPts val="0"/>
                        </a:spcBef>
                        <a:spcAft>
                          <a:spcPts val="0"/>
                        </a:spcAft>
                      </a:pPr>
                      <a:r>
                        <a:rPr lang="en-US" sz="1400" kern="1200">
                          <a:effectLst/>
                          <a:latin typeface="+mj-lt"/>
                        </a:rPr>
                        <a:t>Industrial</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0.84</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0.82</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0.81</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0.74</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0.77</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marL="0" marR="0" algn="ctr" fontAlgn="b">
                        <a:lnSpc>
                          <a:spcPct val="115000"/>
                        </a:lnSpc>
                        <a:spcBef>
                          <a:spcPts val="0"/>
                        </a:spcBef>
                        <a:spcAft>
                          <a:spcPts val="0"/>
                        </a:spcAft>
                      </a:pPr>
                      <a:r>
                        <a:rPr lang="en-US" sz="1400" kern="1200">
                          <a:effectLst/>
                          <a:latin typeface="+mj-lt"/>
                        </a:rPr>
                        <a:t>Retail</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0.97</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0.56</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0.83</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0.95</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marL="0" marR="0" algn="ctr" fontAlgn="b">
                        <a:lnSpc>
                          <a:spcPct val="115000"/>
                        </a:lnSpc>
                        <a:spcBef>
                          <a:spcPts val="0"/>
                        </a:spcBef>
                        <a:spcAft>
                          <a:spcPts val="0"/>
                        </a:spcAft>
                      </a:pPr>
                      <a:r>
                        <a:rPr lang="en-US" sz="1400" kern="1200" dirty="0" err="1" smtClean="0">
                          <a:effectLst/>
                          <a:latin typeface="+mj-lt"/>
                        </a:rPr>
                        <a:t>H_Retail</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a:effectLst/>
                          <a:latin typeface="+mj-lt"/>
                        </a:rPr>
                        <a:t> -</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0.62</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0.90</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0.91</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marL="0" marR="0" algn="ctr" fontAlgn="b">
                        <a:lnSpc>
                          <a:spcPct val="115000"/>
                        </a:lnSpc>
                        <a:spcBef>
                          <a:spcPts val="0"/>
                        </a:spcBef>
                        <a:spcAft>
                          <a:spcPts val="0"/>
                        </a:spcAft>
                      </a:pPr>
                      <a:r>
                        <a:rPr lang="en-US" sz="1400" kern="1200">
                          <a:effectLst/>
                          <a:latin typeface="+mj-lt"/>
                        </a:rPr>
                        <a:t>Office</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0.72</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0.43</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marL="0" marR="0" algn="ctr" fontAlgn="b">
                        <a:lnSpc>
                          <a:spcPct val="115000"/>
                        </a:lnSpc>
                        <a:spcBef>
                          <a:spcPts val="0"/>
                        </a:spcBef>
                        <a:spcAft>
                          <a:spcPts val="0"/>
                        </a:spcAft>
                      </a:pPr>
                      <a:r>
                        <a:rPr lang="en-US" sz="1400" kern="1200">
                          <a:effectLst/>
                          <a:latin typeface="+mj-lt"/>
                        </a:rPr>
                        <a:t>Service</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0.76</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marL="0" marR="0" algn="ctr" fontAlgn="b">
                        <a:lnSpc>
                          <a:spcPct val="115000"/>
                        </a:lnSpc>
                        <a:spcBef>
                          <a:spcPts val="0"/>
                        </a:spcBef>
                        <a:spcAft>
                          <a:spcPts val="0"/>
                        </a:spcAft>
                      </a:pPr>
                      <a:r>
                        <a:rPr lang="en-US" sz="1400" kern="1200">
                          <a:effectLst/>
                          <a:latin typeface="+mj-lt"/>
                        </a:rPr>
                        <a:t>Household</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SimSun"/>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411247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Trip Generation Model</a:t>
            </a:r>
          </a:p>
        </p:txBody>
      </p:sp>
      <p:sp>
        <p:nvSpPr>
          <p:cNvPr id="3" name="Content Placeholder 2"/>
          <p:cNvSpPr>
            <a:spLocks noGrp="1"/>
          </p:cNvSpPr>
          <p:nvPr>
            <p:ph sz="quarter" idx="1"/>
          </p:nvPr>
        </p:nvSpPr>
        <p:spPr/>
        <p:txBody>
          <a:bodyPr>
            <a:normAutofit lnSpcReduction="10000"/>
          </a:bodyPr>
          <a:lstStyle/>
          <a:p>
            <a:r>
              <a:rPr lang="en-US" sz="2600" dirty="0" smtClean="0">
                <a:latin typeface="+mj-lt"/>
              </a:rPr>
              <a:t>1</a:t>
            </a:r>
            <a:r>
              <a:rPr lang="en-US" sz="2600" baseline="30000" dirty="0" smtClean="0">
                <a:latin typeface="+mj-lt"/>
              </a:rPr>
              <a:t>st</a:t>
            </a:r>
            <a:r>
              <a:rPr lang="en-US" sz="2600" dirty="0" smtClean="0">
                <a:latin typeface="+mj-lt"/>
              </a:rPr>
              <a:t> </a:t>
            </a:r>
            <a:r>
              <a:rPr lang="en-US" dirty="0" smtClean="0">
                <a:latin typeface="+mj-lt"/>
              </a:rPr>
              <a:t>level</a:t>
            </a:r>
            <a:r>
              <a:rPr lang="en-US" sz="2600" dirty="0" smtClean="0">
                <a:latin typeface="+mj-lt"/>
              </a:rPr>
              <a:t>:</a:t>
            </a:r>
          </a:p>
          <a:p>
            <a:pPr lvl="1">
              <a:spcBef>
                <a:spcPts val="0"/>
              </a:spcBef>
            </a:pPr>
            <a:r>
              <a:rPr lang="en-US" sz="2400" dirty="0">
                <a:latin typeface="+mj-lt"/>
              </a:rPr>
              <a:t>Population dominating</a:t>
            </a:r>
          </a:p>
          <a:p>
            <a:pPr lvl="1">
              <a:spcBef>
                <a:spcPts val="0"/>
              </a:spcBef>
            </a:pPr>
            <a:r>
              <a:rPr lang="en-US" sz="2400" dirty="0">
                <a:latin typeface="+mj-lt"/>
              </a:rPr>
              <a:t>Population leading</a:t>
            </a:r>
          </a:p>
          <a:p>
            <a:pPr lvl="1">
              <a:spcBef>
                <a:spcPts val="0"/>
              </a:spcBef>
            </a:pPr>
            <a:r>
              <a:rPr lang="en-US" sz="2400" dirty="0">
                <a:latin typeface="+mj-lt"/>
              </a:rPr>
              <a:t>Balanced</a:t>
            </a:r>
          </a:p>
          <a:p>
            <a:pPr lvl="1">
              <a:spcBef>
                <a:spcPts val="0"/>
              </a:spcBef>
            </a:pPr>
            <a:r>
              <a:rPr lang="en-US" sz="2400" dirty="0">
                <a:latin typeface="+mj-lt"/>
              </a:rPr>
              <a:t>Employment leading</a:t>
            </a:r>
          </a:p>
          <a:p>
            <a:pPr lvl="1">
              <a:spcBef>
                <a:spcPts val="0"/>
              </a:spcBef>
            </a:pPr>
            <a:r>
              <a:rPr lang="en-US" sz="2400" dirty="0">
                <a:latin typeface="+mj-lt"/>
              </a:rPr>
              <a:t>Employment </a:t>
            </a:r>
            <a:r>
              <a:rPr lang="en-US" sz="2400" dirty="0" smtClean="0">
                <a:latin typeface="+mj-lt"/>
              </a:rPr>
              <a:t>dominating</a:t>
            </a:r>
            <a:endParaRPr lang="en-US" dirty="0" smtClean="0">
              <a:latin typeface="+mj-lt"/>
            </a:endParaRPr>
          </a:p>
          <a:p>
            <a:r>
              <a:rPr lang="en-US" dirty="0" smtClean="0">
                <a:latin typeface="+mj-lt"/>
              </a:rPr>
              <a:t>2</a:t>
            </a:r>
            <a:r>
              <a:rPr lang="en-US" baseline="30000" dirty="0" smtClean="0">
                <a:latin typeface="+mj-lt"/>
              </a:rPr>
              <a:t>nd</a:t>
            </a:r>
            <a:r>
              <a:rPr lang="en-US" dirty="0" smtClean="0">
                <a:latin typeface="+mj-lt"/>
              </a:rPr>
              <a:t> level:</a:t>
            </a:r>
          </a:p>
          <a:p>
            <a:pPr lvl="1"/>
            <a:r>
              <a:rPr lang="en-US" sz="2400" dirty="0" smtClean="0">
                <a:latin typeface="+mj-lt"/>
              </a:rPr>
              <a:t>S50-R30:   </a:t>
            </a:r>
            <a:r>
              <a:rPr lang="en-US" sz="2000" dirty="0" smtClean="0">
                <a:latin typeface="+mj-lt"/>
              </a:rPr>
              <a:t>1</a:t>
            </a:r>
            <a:r>
              <a:rPr lang="en-US" sz="2000" baseline="30000" dirty="0" smtClean="0">
                <a:latin typeface="+mj-lt"/>
              </a:rPr>
              <a:t>st</a:t>
            </a:r>
            <a:r>
              <a:rPr lang="en-US" sz="2000" dirty="0" smtClean="0">
                <a:latin typeface="+mj-lt"/>
              </a:rPr>
              <a:t> – Service ~ [50%, 80%);  2</a:t>
            </a:r>
            <a:r>
              <a:rPr lang="en-US" sz="2000" baseline="30000" dirty="0" smtClean="0">
                <a:latin typeface="+mj-lt"/>
              </a:rPr>
              <a:t>nd</a:t>
            </a:r>
            <a:r>
              <a:rPr lang="en-US" sz="2000" dirty="0" smtClean="0">
                <a:latin typeface="+mj-lt"/>
              </a:rPr>
              <a:t> – Retail ~ [30%, 50%)</a:t>
            </a:r>
          </a:p>
          <a:p>
            <a:pPr lvl="1"/>
            <a:r>
              <a:rPr lang="en-US" sz="2400" dirty="0" smtClean="0">
                <a:latin typeface="+mj-lt"/>
              </a:rPr>
              <a:t>O80-I05</a:t>
            </a:r>
            <a:r>
              <a:rPr lang="en-US" sz="2000" dirty="0" smtClean="0">
                <a:latin typeface="+mj-lt"/>
              </a:rPr>
              <a:t>:</a:t>
            </a:r>
            <a:r>
              <a:rPr lang="en-US" sz="2000" dirty="0">
                <a:latin typeface="+mj-lt"/>
              </a:rPr>
              <a:t> </a:t>
            </a:r>
            <a:r>
              <a:rPr lang="en-US" sz="2000" dirty="0" smtClean="0">
                <a:latin typeface="+mj-lt"/>
              </a:rPr>
              <a:t>   1</a:t>
            </a:r>
            <a:r>
              <a:rPr lang="en-US" sz="2000" baseline="30000" dirty="0" smtClean="0">
                <a:latin typeface="+mj-lt"/>
              </a:rPr>
              <a:t>st</a:t>
            </a:r>
            <a:r>
              <a:rPr lang="en-US" sz="2000" dirty="0" smtClean="0">
                <a:latin typeface="+mj-lt"/>
              </a:rPr>
              <a:t> </a:t>
            </a:r>
            <a:r>
              <a:rPr lang="en-US" sz="2000" dirty="0">
                <a:latin typeface="+mj-lt"/>
              </a:rPr>
              <a:t>– </a:t>
            </a:r>
            <a:r>
              <a:rPr lang="en-US" sz="2000" dirty="0" smtClean="0">
                <a:latin typeface="+mj-lt"/>
              </a:rPr>
              <a:t>Office </a:t>
            </a:r>
            <a:r>
              <a:rPr lang="en-US" sz="2000" dirty="0">
                <a:latin typeface="+mj-lt"/>
              </a:rPr>
              <a:t>~ </a:t>
            </a:r>
            <a:r>
              <a:rPr lang="en-US" sz="2000" dirty="0" smtClean="0">
                <a:latin typeface="+mj-lt"/>
              </a:rPr>
              <a:t>[80</a:t>
            </a:r>
            <a:r>
              <a:rPr lang="en-US" sz="2000" dirty="0">
                <a:latin typeface="+mj-lt"/>
              </a:rPr>
              <a:t>%, </a:t>
            </a:r>
            <a:r>
              <a:rPr lang="en-US" sz="2000" dirty="0" smtClean="0">
                <a:latin typeface="+mj-lt"/>
              </a:rPr>
              <a:t>100</a:t>
            </a:r>
            <a:r>
              <a:rPr lang="en-US" sz="2000" dirty="0">
                <a:latin typeface="+mj-lt"/>
              </a:rPr>
              <a:t>%);  </a:t>
            </a:r>
            <a:r>
              <a:rPr lang="en-US" sz="2000" dirty="0" smtClean="0">
                <a:latin typeface="+mj-lt"/>
              </a:rPr>
              <a:t>2</a:t>
            </a:r>
            <a:r>
              <a:rPr lang="en-US" sz="2000" baseline="30000" dirty="0" smtClean="0">
                <a:latin typeface="+mj-lt"/>
              </a:rPr>
              <a:t>nd</a:t>
            </a:r>
            <a:r>
              <a:rPr lang="en-US" sz="2000" dirty="0" smtClean="0">
                <a:latin typeface="+mj-lt"/>
              </a:rPr>
              <a:t> </a:t>
            </a:r>
            <a:r>
              <a:rPr lang="en-US" sz="2000" dirty="0">
                <a:latin typeface="+mj-lt"/>
              </a:rPr>
              <a:t>– </a:t>
            </a:r>
            <a:r>
              <a:rPr lang="en-US" sz="2000" dirty="0" smtClean="0">
                <a:latin typeface="+mj-lt"/>
              </a:rPr>
              <a:t>Industrial </a:t>
            </a:r>
            <a:r>
              <a:rPr lang="en-US" sz="2000" dirty="0">
                <a:latin typeface="+mj-lt"/>
              </a:rPr>
              <a:t>~ </a:t>
            </a:r>
            <a:r>
              <a:rPr lang="en-US" sz="2000" dirty="0" smtClean="0">
                <a:latin typeface="+mj-lt"/>
              </a:rPr>
              <a:t>[</a:t>
            </a:r>
            <a:r>
              <a:rPr lang="en-US" sz="2000" dirty="0">
                <a:latin typeface="+mj-lt"/>
              </a:rPr>
              <a:t>5</a:t>
            </a:r>
            <a:r>
              <a:rPr lang="en-US" sz="2000" dirty="0" smtClean="0">
                <a:latin typeface="+mj-lt"/>
              </a:rPr>
              <a:t>%, 10</a:t>
            </a:r>
            <a:r>
              <a:rPr lang="en-US" sz="2000" dirty="0">
                <a:latin typeface="+mj-lt"/>
              </a:rPr>
              <a:t>%)</a:t>
            </a:r>
            <a:endParaRPr lang="en-US" sz="2000" dirty="0" smtClean="0">
              <a:latin typeface="+mj-lt"/>
            </a:endParaRPr>
          </a:p>
          <a:p>
            <a:r>
              <a:rPr lang="en-US" dirty="0" smtClean="0">
                <a:latin typeface="+mj-lt"/>
              </a:rPr>
              <a:t>Combined:</a:t>
            </a:r>
          </a:p>
          <a:p>
            <a:pPr lvl="1"/>
            <a:r>
              <a:rPr lang="en-US" sz="2400" dirty="0">
                <a:latin typeface="+mj-lt"/>
              </a:rPr>
              <a:t>Population </a:t>
            </a:r>
            <a:r>
              <a:rPr lang="en-US" sz="2400" dirty="0" smtClean="0">
                <a:latin typeface="+mj-lt"/>
              </a:rPr>
              <a:t>leading - S50-R30</a:t>
            </a:r>
            <a:endParaRPr lang="en-US" sz="2400" dirty="0">
              <a:latin typeface="+mj-lt"/>
            </a:endParaRPr>
          </a:p>
        </p:txBody>
      </p:sp>
    </p:spTree>
    <p:extLst>
      <p:ext uri="{BB962C8B-B14F-4D97-AF65-F5344CB8AC3E}">
        <p14:creationId xmlns:p14="http://schemas.microsoft.com/office/powerpoint/2010/main" xmlns="" val="1350827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 Generation Model</a:t>
            </a:r>
            <a:endParaRPr lang="en-US" dirty="0"/>
          </a:p>
        </p:txBody>
      </p:sp>
      <p:sp>
        <p:nvSpPr>
          <p:cNvPr id="3" name="Content Placeholder 2"/>
          <p:cNvSpPr>
            <a:spLocks noGrp="1"/>
          </p:cNvSpPr>
          <p:nvPr>
            <p:ph sz="quarter" idx="1"/>
          </p:nvPr>
        </p:nvSpPr>
        <p:spPr/>
        <p:txBody>
          <a:bodyPr/>
          <a:lstStyle/>
          <a:p>
            <a:endParaRPr lang="en-US" dirty="0"/>
          </a:p>
          <a:p>
            <a:endParaRPr lang="en-US" dirty="0" smtClean="0"/>
          </a:p>
          <a:p>
            <a:endParaRPr lang="en-US" dirty="0"/>
          </a:p>
          <a:p>
            <a:pPr marL="0" indent="0">
              <a:buNone/>
            </a:pPr>
            <a:endParaRPr lang="en-US"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782298384"/>
              </p:ext>
            </p:extLst>
          </p:nvPr>
        </p:nvGraphicFramePr>
        <p:xfrm>
          <a:off x="1447800" y="1752600"/>
          <a:ext cx="6324598" cy="1828800"/>
        </p:xfrm>
        <a:graphic>
          <a:graphicData uri="http://schemas.openxmlformats.org/drawingml/2006/table">
            <a:tbl>
              <a:tblPr>
                <a:tableStyleId>{5C22544A-7EE6-4342-B048-85BDC9FD1C3A}</a:tableStyleId>
              </a:tblPr>
              <a:tblGrid>
                <a:gridCol w="1218399"/>
                <a:gridCol w="1020607"/>
                <a:gridCol w="1021398"/>
                <a:gridCol w="1021398"/>
                <a:gridCol w="1021398"/>
                <a:gridCol w="1021398"/>
              </a:tblGrid>
              <a:tr h="304800">
                <a:tc>
                  <a:txBody>
                    <a:bodyPr/>
                    <a:lstStyle/>
                    <a:p>
                      <a:pPr marL="0" marR="0" algn="ctr" fontAlgn="b">
                        <a:lnSpc>
                          <a:spcPct val="115000"/>
                        </a:lnSpc>
                        <a:spcBef>
                          <a:spcPts val="0"/>
                        </a:spcBef>
                        <a:spcAft>
                          <a:spcPts val="0"/>
                        </a:spcAft>
                      </a:pPr>
                      <a:r>
                        <a:rPr lang="en-US" sz="1400" b="1" kern="1200" dirty="0">
                          <a:effectLst/>
                          <a:latin typeface="+mj-lt"/>
                        </a:rPr>
                        <a:t> </a:t>
                      </a:r>
                      <a:r>
                        <a:rPr lang="en-US" sz="1400" b="1" kern="1200" dirty="0" smtClean="0">
                          <a:effectLst/>
                          <a:latin typeface="+mj-lt"/>
                        </a:rPr>
                        <a:t>Correlation</a:t>
                      </a:r>
                      <a:endParaRPr lang="en-US" sz="1400" b="1"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a:effectLst/>
                          <a:latin typeface="+mj-lt"/>
                        </a:rPr>
                        <a:t>Industrial</a:t>
                      </a:r>
                      <a:endParaRPr lang="en-US" sz="1400"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a:effectLst/>
                          <a:latin typeface="+mj-lt"/>
                        </a:rPr>
                        <a:t>Retail</a:t>
                      </a:r>
                      <a:endParaRPr lang="en-US" sz="1400"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a:effectLst/>
                          <a:latin typeface="+mj-lt"/>
                        </a:rPr>
                        <a:t>Office</a:t>
                      </a:r>
                      <a:endParaRPr lang="en-US" sz="1400"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a:effectLst/>
                          <a:latin typeface="+mj-lt"/>
                        </a:rPr>
                        <a:t>Service</a:t>
                      </a:r>
                      <a:endParaRPr lang="en-US" sz="1400"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Household</a:t>
                      </a:r>
                      <a:endParaRPr lang="en-US" sz="1400">
                        <a:effectLst/>
                        <a:latin typeface="+mj-lt"/>
                        <a:ea typeface="SimSun"/>
                        <a:cs typeface="Times New Roman"/>
                      </a:endParaRPr>
                    </a:p>
                  </a:txBody>
                  <a:tcPr marL="9525" marR="9525" marT="9525" marB="0" anchor="ctr"/>
                </a:tc>
              </a:tr>
              <a:tr h="304800">
                <a:tc>
                  <a:txBody>
                    <a:bodyPr/>
                    <a:lstStyle/>
                    <a:p>
                      <a:pPr marL="0" marR="0" algn="ctr" fontAlgn="b">
                        <a:lnSpc>
                          <a:spcPct val="115000"/>
                        </a:lnSpc>
                        <a:spcBef>
                          <a:spcPts val="0"/>
                        </a:spcBef>
                        <a:spcAft>
                          <a:spcPts val="0"/>
                        </a:spcAft>
                      </a:pPr>
                      <a:r>
                        <a:rPr lang="en-US" sz="1400" kern="1200" dirty="0">
                          <a:effectLst/>
                          <a:latin typeface="+mj-lt"/>
                        </a:rPr>
                        <a:t>Industrial</a:t>
                      </a:r>
                      <a:endParaRPr lang="en-US" sz="1400"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a:effectLst/>
                          <a:latin typeface="+mj-lt"/>
                        </a:rPr>
                        <a:t>-</a:t>
                      </a:r>
                      <a:r>
                        <a:rPr lang="en-US" sz="1400" kern="1200" dirty="0" smtClean="0">
                          <a:effectLst/>
                          <a:latin typeface="+mj-lt"/>
                        </a:rPr>
                        <a:t>0.03</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0.002</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0.03</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a:effectLst/>
                          <a:latin typeface="+mj-lt"/>
                        </a:rPr>
                        <a:t>-</a:t>
                      </a:r>
                      <a:r>
                        <a:rPr lang="en-US" sz="1400" kern="1200" dirty="0" smtClean="0">
                          <a:effectLst/>
                          <a:latin typeface="+mj-lt"/>
                        </a:rPr>
                        <a:t>0.10</a:t>
                      </a:r>
                      <a:endParaRPr lang="en-US" sz="1400" dirty="0">
                        <a:effectLst/>
                        <a:latin typeface="+mj-lt"/>
                        <a:ea typeface="Times New Roman"/>
                      </a:endParaRPr>
                    </a:p>
                  </a:txBody>
                  <a:tcPr marL="9525" marR="9525" marT="9525" marB="0" anchor="ctr"/>
                </a:tc>
              </a:tr>
              <a:tr h="304800">
                <a:tc>
                  <a:txBody>
                    <a:bodyPr/>
                    <a:lstStyle/>
                    <a:p>
                      <a:pPr marL="0" marR="0" algn="ctr" fontAlgn="b">
                        <a:lnSpc>
                          <a:spcPct val="115000"/>
                        </a:lnSpc>
                        <a:spcBef>
                          <a:spcPts val="0"/>
                        </a:spcBef>
                        <a:spcAft>
                          <a:spcPts val="0"/>
                        </a:spcAft>
                      </a:pPr>
                      <a:r>
                        <a:rPr lang="en-US" sz="1400" kern="1200" dirty="0">
                          <a:effectLst/>
                          <a:latin typeface="+mj-lt"/>
                        </a:rPr>
                        <a:t>Retail</a:t>
                      </a:r>
                      <a:endParaRPr lang="en-US" sz="1400"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a:effectLst/>
                          <a:latin typeface="+mj-lt"/>
                        </a:rPr>
                        <a:t>-</a:t>
                      </a:r>
                      <a:r>
                        <a:rPr lang="en-US" sz="1400" kern="1200" dirty="0" smtClean="0">
                          <a:effectLst/>
                          <a:latin typeface="+mj-lt"/>
                        </a:rPr>
                        <a:t>0.07</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0.05</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0.23</a:t>
                      </a:r>
                      <a:endParaRPr lang="en-US" sz="1400" dirty="0">
                        <a:effectLst/>
                        <a:latin typeface="+mj-lt"/>
                        <a:ea typeface="Times New Roman"/>
                      </a:endParaRPr>
                    </a:p>
                  </a:txBody>
                  <a:tcPr marL="9525" marR="9525" marT="9525" marB="0" anchor="ctr"/>
                </a:tc>
              </a:tr>
              <a:tr h="304800">
                <a:tc>
                  <a:txBody>
                    <a:bodyPr/>
                    <a:lstStyle/>
                    <a:p>
                      <a:pPr marL="0" marR="0" algn="ctr" fontAlgn="b">
                        <a:lnSpc>
                          <a:spcPct val="115000"/>
                        </a:lnSpc>
                        <a:spcBef>
                          <a:spcPts val="0"/>
                        </a:spcBef>
                        <a:spcAft>
                          <a:spcPts val="0"/>
                        </a:spcAft>
                      </a:pPr>
                      <a:r>
                        <a:rPr lang="en-US" sz="1400" kern="1200" dirty="0">
                          <a:effectLst/>
                          <a:latin typeface="+mj-lt"/>
                        </a:rPr>
                        <a:t>Office</a:t>
                      </a:r>
                      <a:endParaRPr lang="en-US" sz="1400"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0.11</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0.13</a:t>
                      </a:r>
                      <a:endParaRPr lang="en-US" sz="1400" dirty="0">
                        <a:effectLst/>
                        <a:latin typeface="+mj-lt"/>
                        <a:ea typeface="Times New Roman"/>
                      </a:endParaRPr>
                    </a:p>
                  </a:txBody>
                  <a:tcPr marL="9525" marR="9525" marT="9525" marB="0" anchor="ctr"/>
                </a:tc>
              </a:tr>
              <a:tr h="304800">
                <a:tc>
                  <a:txBody>
                    <a:bodyPr/>
                    <a:lstStyle/>
                    <a:p>
                      <a:pPr marL="0" marR="0" algn="ctr" fontAlgn="b">
                        <a:lnSpc>
                          <a:spcPct val="115000"/>
                        </a:lnSpc>
                        <a:spcBef>
                          <a:spcPts val="0"/>
                        </a:spcBef>
                        <a:spcAft>
                          <a:spcPts val="0"/>
                        </a:spcAft>
                      </a:pPr>
                      <a:r>
                        <a:rPr lang="en-US" sz="1400" kern="1200" dirty="0">
                          <a:effectLst/>
                          <a:latin typeface="+mj-lt"/>
                        </a:rPr>
                        <a:t>Service</a:t>
                      </a:r>
                      <a:endParaRPr lang="en-US" sz="1400"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0.11</a:t>
                      </a:r>
                      <a:endParaRPr lang="en-US" sz="1400" dirty="0">
                        <a:effectLst/>
                        <a:latin typeface="+mj-lt"/>
                        <a:ea typeface="Times New Roman"/>
                      </a:endParaRPr>
                    </a:p>
                  </a:txBody>
                  <a:tcPr marL="9525" marR="9525" marT="9525" marB="0" anchor="ctr"/>
                </a:tc>
              </a:tr>
              <a:tr h="304800">
                <a:tc>
                  <a:txBody>
                    <a:bodyPr/>
                    <a:lstStyle/>
                    <a:p>
                      <a:pPr marL="0" marR="0" algn="ctr" fontAlgn="b">
                        <a:lnSpc>
                          <a:spcPct val="115000"/>
                        </a:lnSpc>
                        <a:spcBef>
                          <a:spcPts val="0"/>
                        </a:spcBef>
                        <a:spcAft>
                          <a:spcPts val="0"/>
                        </a:spcAft>
                      </a:pPr>
                      <a:r>
                        <a:rPr lang="en-US" sz="1400" kern="1200" dirty="0">
                          <a:effectLst/>
                          <a:latin typeface="+mj-lt"/>
                        </a:rPr>
                        <a:t>Household</a:t>
                      </a:r>
                      <a:endParaRPr lang="en-US" sz="1400" dirty="0">
                        <a:effectLst/>
                        <a:latin typeface="+mj-lt"/>
                        <a:ea typeface="SimSun"/>
                        <a:cs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a:effectLst/>
                          <a:latin typeface="+mj-lt"/>
                        </a:rPr>
                        <a:t> -</a:t>
                      </a:r>
                      <a:endParaRPr lang="en-US" sz="1400" dirty="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a:effectLst/>
                          <a:latin typeface="+mj-lt"/>
                        </a:rPr>
                        <a:t> -</a:t>
                      </a:r>
                      <a:endParaRPr lang="en-US" sz="1400">
                        <a:effectLst/>
                        <a:latin typeface="+mj-lt"/>
                        <a:ea typeface="Times New Roman"/>
                      </a:endParaRPr>
                    </a:p>
                  </a:txBody>
                  <a:tcPr marL="9525" marR="9525" marT="9525" marB="0" anchor="ctr"/>
                </a:tc>
                <a:tc>
                  <a:txBody>
                    <a:bodyPr/>
                    <a:lstStyle/>
                    <a:p>
                      <a:pPr marL="0" marR="0" algn="ctr" fontAlgn="b">
                        <a:lnSpc>
                          <a:spcPct val="115000"/>
                        </a:lnSpc>
                        <a:spcBef>
                          <a:spcPts val="0"/>
                        </a:spcBef>
                        <a:spcAft>
                          <a:spcPts val="0"/>
                        </a:spcAft>
                      </a:pPr>
                      <a:r>
                        <a:rPr lang="en-US" sz="1400" kern="1200" dirty="0" smtClean="0">
                          <a:effectLst/>
                          <a:latin typeface="+mj-lt"/>
                        </a:rPr>
                        <a:t>1.00</a:t>
                      </a:r>
                      <a:endParaRPr lang="en-US" sz="1400" dirty="0">
                        <a:effectLst/>
                        <a:latin typeface="+mj-lt"/>
                        <a:ea typeface="Times New Roman"/>
                      </a:endParaRPr>
                    </a:p>
                  </a:txBody>
                  <a:tcPr marL="9525" marR="9525" marT="9525" marB="0"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3776385967"/>
              </p:ext>
            </p:extLst>
          </p:nvPr>
        </p:nvGraphicFramePr>
        <p:xfrm>
          <a:off x="1981200" y="3916680"/>
          <a:ext cx="5257799" cy="2255520"/>
        </p:xfrm>
        <a:graphic>
          <a:graphicData uri="http://schemas.openxmlformats.org/drawingml/2006/table">
            <a:tbl>
              <a:tblPr firstRow="1" firstCol="1" bandRow="1">
                <a:tableStyleId>{5C22544A-7EE6-4342-B048-85BDC9FD1C3A}</a:tableStyleId>
              </a:tblPr>
              <a:tblGrid>
                <a:gridCol w="1939636"/>
                <a:gridCol w="1939636"/>
                <a:gridCol w="1378527"/>
              </a:tblGrid>
              <a:tr h="281940">
                <a:tc gridSpan="2">
                  <a:txBody>
                    <a:bodyPr/>
                    <a:lstStyle/>
                    <a:p>
                      <a:pPr marL="0" marR="0" algn="ctr">
                        <a:lnSpc>
                          <a:spcPct val="115000"/>
                        </a:lnSpc>
                        <a:spcBef>
                          <a:spcPts val="0"/>
                        </a:spcBef>
                        <a:spcAft>
                          <a:spcPts val="0"/>
                        </a:spcAft>
                      </a:pPr>
                      <a:r>
                        <a:rPr lang="en-US" sz="1400" dirty="0">
                          <a:effectLst/>
                          <a:latin typeface="+mj-lt"/>
                        </a:rPr>
                        <a:t>Vehicle-Purpose Category</a:t>
                      </a:r>
                      <a:endParaRPr lang="en-US" sz="1400" dirty="0">
                        <a:effectLst/>
                        <a:latin typeface="+mj-lt"/>
                        <a:ea typeface="SimSun"/>
                        <a:cs typeface="Times New Roman"/>
                      </a:endParaRPr>
                    </a:p>
                  </a:txBody>
                  <a:tcPr marL="68580" marR="68580" marT="0" marB="0"/>
                </a:tc>
                <a:tc hMerge="1">
                  <a:txBody>
                    <a:bodyPr/>
                    <a:lstStyle/>
                    <a:p>
                      <a:endParaRPr lang="en-US"/>
                    </a:p>
                  </a:txBody>
                  <a:tcPr/>
                </a:tc>
                <a:tc>
                  <a:txBody>
                    <a:bodyPr/>
                    <a:lstStyle/>
                    <a:p>
                      <a:pPr marL="0" marR="0" algn="ctr">
                        <a:lnSpc>
                          <a:spcPct val="115000"/>
                        </a:lnSpc>
                        <a:spcBef>
                          <a:spcPts val="0"/>
                        </a:spcBef>
                        <a:spcAft>
                          <a:spcPts val="0"/>
                        </a:spcAft>
                      </a:pPr>
                      <a:r>
                        <a:rPr lang="en-US" sz="1400">
                          <a:effectLst/>
                          <a:latin typeface="+mj-lt"/>
                        </a:rPr>
                        <a:t># of Districts</a:t>
                      </a:r>
                      <a:endParaRPr lang="en-US" sz="1400">
                        <a:effectLst/>
                        <a:latin typeface="+mj-lt"/>
                        <a:ea typeface="SimSun"/>
                        <a:cs typeface="Times New Roman"/>
                      </a:endParaRPr>
                    </a:p>
                  </a:txBody>
                  <a:tcPr marL="68580" marR="68580" marT="0" marB="0"/>
                </a:tc>
              </a:tr>
              <a:tr h="281940">
                <a:tc>
                  <a:txBody>
                    <a:bodyPr/>
                    <a:lstStyle/>
                    <a:p>
                      <a:pPr marL="0" marR="0" algn="ctr">
                        <a:lnSpc>
                          <a:spcPct val="115000"/>
                        </a:lnSpc>
                        <a:spcBef>
                          <a:spcPts val="0"/>
                        </a:spcBef>
                        <a:spcAft>
                          <a:spcPts val="0"/>
                        </a:spcAft>
                      </a:pPr>
                      <a:r>
                        <a:rPr lang="en-US" sz="1400">
                          <a:effectLst/>
                          <a:latin typeface="+mj-lt"/>
                        </a:rPr>
                        <a:t>All vehicle types</a:t>
                      </a:r>
                      <a:endParaRPr lang="en-US" sz="1400">
                        <a:effectLst/>
                        <a:latin typeface="+mj-lt"/>
                        <a:ea typeface="SimSun"/>
                        <a:cs typeface="Times New Roman"/>
                      </a:endParaRPr>
                    </a:p>
                  </a:txBody>
                  <a:tcPr marL="68580" marR="68580" marT="0" marB="0" anchor="ctr"/>
                </a:tc>
                <a:tc>
                  <a:txBody>
                    <a:bodyPr/>
                    <a:lstStyle/>
                    <a:p>
                      <a:pPr marL="0" marR="0">
                        <a:lnSpc>
                          <a:spcPct val="115000"/>
                        </a:lnSpc>
                        <a:spcBef>
                          <a:spcPts val="0"/>
                        </a:spcBef>
                        <a:spcAft>
                          <a:spcPts val="0"/>
                        </a:spcAft>
                      </a:pPr>
                      <a:r>
                        <a:rPr lang="en-US" sz="1400">
                          <a:effectLst/>
                          <a:latin typeface="+mj-lt"/>
                        </a:rPr>
                        <a:t>All purposes</a:t>
                      </a:r>
                      <a:endParaRPr lang="en-US" sz="14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mj-lt"/>
                        </a:rPr>
                        <a:t>130</a:t>
                      </a:r>
                      <a:endParaRPr lang="en-US" sz="1400" dirty="0">
                        <a:effectLst/>
                        <a:latin typeface="+mj-lt"/>
                        <a:ea typeface="SimSun"/>
                        <a:cs typeface="Times New Roman"/>
                      </a:endParaRPr>
                    </a:p>
                  </a:txBody>
                  <a:tcPr marL="68580" marR="68580" marT="0" marB="0" anchor="ctr"/>
                </a:tc>
              </a:tr>
              <a:tr h="281940">
                <a:tc rowSpan="3">
                  <a:txBody>
                    <a:bodyPr/>
                    <a:lstStyle/>
                    <a:p>
                      <a:pPr marL="0" marR="0" algn="ctr">
                        <a:lnSpc>
                          <a:spcPct val="115000"/>
                        </a:lnSpc>
                        <a:spcBef>
                          <a:spcPts val="0"/>
                        </a:spcBef>
                        <a:spcAft>
                          <a:spcPts val="0"/>
                        </a:spcAft>
                      </a:pPr>
                      <a:r>
                        <a:rPr lang="en-US" sz="1400" dirty="0">
                          <a:effectLst/>
                          <a:latin typeface="+mj-lt"/>
                        </a:rPr>
                        <a:t>Light-Duty CVs</a:t>
                      </a:r>
                      <a:endParaRPr lang="en-US" sz="1400" dirty="0">
                        <a:effectLst/>
                        <a:latin typeface="+mj-lt"/>
                        <a:ea typeface="SimSun"/>
                        <a:cs typeface="Times New Roman"/>
                      </a:endParaRPr>
                    </a:p>
                  </a:txBody>
                  <a:tcPr marL="68580" marR="68580" marT="0" marB="0" anchor="ctr"/>
                </a:tc>
                <a:tc>
                  <a:txBody>
                    <a:bodyPr/>
                    <a:lstStyle/>
                    <a:p>
                      <a:pPr marL="0" marR="0">
                        <a:lnSpc>
                          <a:spcPct val="115000"/>
                        </a:lnSpc>
                        <a:spcBef>
                          <a:spcPts val="0"/>
                        </a:spcBef>
                        <a:spcAft>
                          <a:spcPts val="0"/>
                        </a:spcAft>
                      </a:pPr>
                      <a:r>
                        <a:rPr lang="en-US" sz="1400">
                          <a:effectLst/>
                          <a:latin typeface="+mj-lt"/>
                        </a:rPr>
                        <a:t>Delivery of goods</a:t>
                      </a:r>
                      <a:endParaRPr lang="en-US" sz="14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mj-lt"/>
                        </a:rPr>
                        <a:t>103</a:t>
                      </a:r>
                      <a:endParaRPr lang="en-US" sz="1400" dirty="0">
                        <a:effectLst/>
                        <a:latin typeface="+mj-lt"/>
                        <a:ea typeface="SimSun"/>
                        <a:cs typeface="Times New Roman"/>
                      </a:endParaRPr>
                    </a:p>
                  </a:txBody>
                  <a:tcPr marL="68580" marR="68580" marT="0" marB="0" anchor="ctr"/>
                </a:tc>
              </a:tr>
              <a:tr h="281940">
                <a:tc vMerge="1">
                  <a:txBody>
                    <a:bodyPr/>
                    <a:lstStyle/>
                    <a:p>
                      <a:endParaRPr lang="en-US"/>
                    </a:p>
                  </a:txBody>
                  <a:tcPr/>
                </a:tc>
                <a:tc>
                  <a:txBody>
                    <a:bodyPr/>
                    <a:lstStyle/>
                    <a:p>
                      <a:pPr marL="0" marR="0">
                        <a:lnSpc>
                          <a:spcPct val="115000"/>
                        </a:lnSpc>
                        <a:spcBef>
                          <a:spcPts val="0"/>
                        </a:spcBef>
                        <a:spcAft>
                          <a:spcPts val="0"/>
                        </a:spcAft>
                      </a:pPr>
                      <a:r>
                        <a:rPr lang="en-US" sz="1400">
                          <a:effectLst/>
                          <a:latin typeface="+mj-lt"/>
                        </a:rPr>
                        <a:t>Delivery of services</a:t>
                      </a:r>
                      <a:endParaRPr lang="en-US" sz="14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mj-lt"/>
                        </a:rPr>
                        <a:t>113</a:t>
                      </a:r>
                      <a:endParaRPr lang="en-US" sz="1400" dirty="0">
                        <a:effectLst/>
                        <a:latin typeface="+mj-lt"/>
                        <a:ea typeface="SimSun"/>
                        <a:cs typeface="Times New Roman"/>
                      </a:endParaRPr>
                    </a:p>
                  </a:txBody>
                  <a:tcPr marL="68580" marR="68580" marT="0" marB="0" anchor="ctr"/>
                </a:tc>
              </a:tr>
              <a:tr h="281940">
                <a:tc vMerge="1">
                  <a:txBody>
                    <a:bodyPr/>
                    <a:lstStyle/>
                    <a:p>
                      <a:endParaRPr lang="en-US"/>
                    </a:p>
                  </a:txBody>
                  <a:tcPr/>
                </a:tc>
                <a:tc>
                  <a:txBody>
                    <a:bodyPr/>
                    <a:lstStyle/>
                    <a:p>
                      <a:pPr marL="0" marR="0">
                        <a:lnSpc>
                          <a:spcPct val="115000"/>
                        </a:lnSpc>
                        <a:spcBef>
                          <a:spcPts val="0"/>
                        </a:spcBef>
                        <a:spcAft>
                          <a:spcPts val="0"/>
                        </a:spcAft>
                      </a:pPr>
                      <a:r>
                        <a:rPr lang="en-US" sz="1400">
                          <a:effectLst/>
                          <a:latin typeface="+mj-lt"/>
                        </a:rPr>
                        <a:t>Other</a:t>
                      </a:r>
                      <a:endParaRPr lang="en-US" sz="14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mj-lt"/>
                        </a:rPr>
                        <a:t>72</a:t>
                      </a:r>
                      <a:endParaRPr lang="en-US" sz="1400" dirty="0">
                        <a:effectLst/>
                        <a:latin typeface="+mj-lt"/>
                        <a:ea typeface="SimSun"/>
                        <a:cs typeface="Times New Roman"/>
                      </a:endParaRPr>
                    </a:p>
                  </a:txBody>
                  <a:tcPr marL="68580" marR="68580" marT="0" marB="0" anchor="ctr"/>
                </a:tc>
              </a:tr>
              <a:tr h="281940">
                <a:tc rowSpan="2">
                  <a:txBody>
                    <a:bodyPr/>
                    <a:lstStyle/>
                    <a:p>
                      <a:pPr marL="0" marR="0" algn="ctr">
                        <a:lnSpc>
                          <a:spcPct val="115000"/>
                        </a:lnSpc>
                        <a:spcBef>
                          <a:spcPts val="0"/>
                        </a:spcBef>
                        <a:spcAft>
                          <a:spcPts val="0"/>
                        </a:spcAft>
                      </a:pPr>
                      <a:r>
                        <a:rPr lang="en-US" sz="1400" dirty="0">
                          <a:effectLst/>
                          <a:latin typeface="+mj-lt"/>
                        </a:rPr>
                        <a:t>Single-Unit Trucks</a:t>
                      </a:r>
                      <a:endParaRPr lang="en-US" sz="1400" dirty="0">
                        <a:effectLst/>
                        <a:latin typeface="+mj-lt"/>
                        <a:ea typeface="SimSun"/>
                        <a:cs typeface="Times New Roman"/>
                      </a:endParaRPr>
                    </a:p>
                  </a:txBody>
                  <a:tcPr marL="68580" marR="68580" marT="0" marB="0" anchor="ctr"/>
                </a:tc>
                <a:tc>
                  <a:txBody>
                    <a:bodyPr/>
                    <a:lstStyle/>
                    <a:p>
                      <a:pPr marL="0" marR="0">
                        <a:lnSpc>
                          <a:spcPct val="115000"/>
                        </a:lnSpc>
                        <a:spcBef>
                          <a:spcPts val="0"/>
                        </a:spcBef>
                        <a:spcAft>
                          <a:spcPts val="0"/>
                        </a:spcAft>
                      </a:pPr>
                      <a:r>
                        <a:rPr lang="en-US" sz="1400">
                          <a:effectLst/>
                          <a:latin typeface="+mj-lt"/>
                        </a:rPr>
                        <a:t>Delivery of goods</a:t>
                      </a:r>
                      <a:endParaRPr lang="en-US" sz="14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mj-lt"/>
                        </a:rPr>
                        <a:t>104</a:t>
                      </a:r>
                      <a:endParaRPr lang="en-US" sz="1400" dirty="0">
                        <a:effectLst/>
                        <a:latin typeface="+mj-lt"/>
                        <a:ea typeface="SimSun"/>
                        <a:cs typeface="Times New Roman"/>
                      </a:endParaRPr>
                    </a:p>
                  </a:txBody>
                  <a:tcPr marL="68580" marR="68580" marT="0" marB="0" anchor="ctr"/>
                </a:tc>
              </a:tr>
              <a:tr h="281940">
                <a:tc vMerge="1">
                  <a:txBody>
                    <a:bodyPr/>
                    <a:lstStyle/>
                    <a:p>
                      <a:endParaRPr lang="en-US"/>
                    </a:p>
                  </a:txBody>
                  <a:tcPr/>
                </a:tc>
                <a:tc>
                  <a:txBody>
                    <a:bodyPr/>
                    <a:lstStyle/>
                    <a:p>
                      <a:pPr marL="0" marR="0">
                        <a:lnSpc>
                          <a:spcPct val="115000"/>
                        </a:lnSpc>
                        <a:spcBef>
                          <a:spcPts val="0"/>
                        </a:spcBef>
                        <a:spcAft>
                          <a:spcPts val="0"/>
                        </a:spcAft>
                      </a:pPr>
                      <a:r>
                        <a:rPr lang="en-US" sz="1400">
                          <a:effectLst/>
                          <a:latin typeface="+mj-lt"/>
                        </a:rPr>
                        <a:t>Delivery of services</a:t>
                      </a:r>
                      <a:endParaRPr lang="en-US" sz="14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mj-lt"/>
                        </a:rPr>
                        <a:t>99</a:t>
                      </a:r>
                      <a:endParaRPr lang="en-US" sz="1400" dirty="0">
                        <a:effectLst/>
                        <a:latin typeface="+mj-lt"/>
                        <a:ea typeface="SimSun"/>
                        <a:cs typeface="Times New Roman"/>
                      </a:endParaRPr>
                    </a:p>
                  </a:txBody>
                  <a:tcPr marL="68580" marR="68580" marT="0" marB="0" anchor="ctr"/>
                </a:tc>
              </a:tr>
              <a:tr h="281940">
                <a:tc>
                  <a:txBody>
                    <a:bodyPr/>
                    <a:lstStyle/>
                    <a:p>
                      <a:pPr marL="0" marR="0" algn="ctr">
                        <a:lnSpc>
                          <a:spcPct val="115000"/>
                        </a:lnSpc>
                        <a:spcBef>
                          <a:spcPts val="0"/>
                        </a:spcBef>
                        <a:spcAft>
                          <a:spcPts val="0"/>
                        </a:spcAft>
                      </a:pPr>
                      <a:r>
                        <a:rPr lang="en-US" sz="1400">
                          <a:effectLst/>
                          <a:latin typeface="+mj-lt"/>
                        </a:rPr>
                        <a:t>Multi-Unit Trucks</a:t>
                      </a:r>
                      <a:endParaRPr lang="en-US" sz="1400">
                        <a:effectLst/>
                        <a:latin typeface="+mj-lt"/>
                        <a:ea typeface="SimSun"/>
                        <a:cs typeface="Times New Roman"/>
                      </a:endParaRPr>
                    </a:p>
                  </a:txBody>
                  <a:tcPr marL="68580" marR="68580" marT="0" marB="0" anchor="ctr"/>
                </a:tc>
                <a:tc>
                  <a:txBody>
                    <a:bodyPr/>
                    <a:lstStyle/>
                    <a:p>
                      <a:pPr marL="0" marR="0">
                        <a:lnSpc>
                          <a:spcPct val="115000"/>
                        </a:lnSpc>
                        <a:spcBef>
                          <a:spcPts val="0"/>
                        </a:spcBef>
                        <a:spcAft>
                          <a:spcPts val="0"/>
                        </a:spcAft>
                      </a:pPr>
                      <a:r>
                        <a:rPr lang="en-US" sz="1400">
                          <a:effectLst/>
                          <a:latin typeface="+mj-lt"/>
                        </a:rPr>
                        <a:t>Delivery of goods</a:t>
                      </a:r>
                      <a:endParaRPr lang="en-US" sz="14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mj-lt"/>
                        </a:rPr>
                        <a:t>78</a:t>
                      </a:r>
                      <a:endParaRPr lang="en-US" sz="1400" dirty="0">
                        <a:effectLst/>
                        <a:latin typeface="+mj-lt"/>
                        <a:ea typeface="SimSun"/>
                        <a:cs typeface="Times New Roman"/>
                      </a:endParaRPr>
                    </a:p>
                  </a:txBody>
                  <a:tcPr marL="68580" marR="68580" marT="0" marB="0" anchor="ctr"/>
                </a:tc>
              </a:tr>
            </a:tbl>
          </a:graphicData>
        </a:graphic>
      </p:graphicFrame>
    </p:spTree>
    <p:extLst>
      <p:ext uri="{BB962C8B-B14F-4D97-AF65-F5344CB8AC3E}">
        <p14:creationId xmlns:p14="http://schemas.microsoft.com/office/powerpoint/2010/main" xmlns="" val="2514978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Trip Generation Model</a:t>
            </a:r>
            <a:endParaRPr lang="en-US" sz="4000" dirty="0"/>
          </a:p>
        </p:txBody>
      </p:sp>
      <p:sp>
        <p:nvSpPr>
          <p:cNvPr id="3" name="Content Placeholder 2"/>
          <p:cNvSpPr>
            <a:spLocks noGrp="1"/>
          </p:cNvSpPr>
          <p:nvPr>
            <p:ph sz="quarter" idx="1"/>
          </p:nvPr>
        </p:nvSpPr>
        <p:spPr>
          <a:xfrm>
            <a:off x="457200" y="1706880"/>
            <a:ext cx="8229600" cy="4389120"/>
          </a:xfrm>
        </p:spPr>
        <p:txBody>
          <a:bodyPr>
            <a:normAutofit/>
          </a:bodyPr>
          <a:lstStyle/>
          <a:p>
            <a:pPr lvl="1">
              <a:buNone/>
            </a:pPr>
            <a:endParaRPr lang="en-US" dirty="0" smtClean="0">
              <a:latin typeface="+mj-lt"/>
            </a:endParaRPr>
          </a:p>
          <a:p>
            <a:pPr lvl="1">
              <a:buNone/>
            </a:pPr>
            <a:endParaRPr lang="en-US" dirty="0">
              <a:latin typeface="+mj-lt"/>
            </a:endParaRPr>
          </a:p>
          <a:p>
            <a:pPr lvl="1">
              <a:buNone/>
            </a:pPr>
            <a:endParaRPr lang="en-US" dirty="0" smtClean="0">
              <a:latin typeface="+mj-lt"/>
            </a:endParaRPr>
          </a:p>
          <a:p>
            <a:pPr lvl="1">
              <a:buNone/>
            </a:pPr>
            <a:endParaRPr lang="en-US" dirty="0" smtClean="0">
              <a:latin typeface="+mj-lt"/>
            </a:endParaRPr>
          </a:p>
          <a:p>
            <a:pPr lvl="1">
              <a:buNone/>
            </a:pPr>
            <a:endParaRPr lang="en-US" sz="1000" dirty="0" smtClean="0">
              <a:latin typeface="+mj-lt"/>
            </a:endParaRPr>
          </a:p>
          <a:p>
            <a:r>
              <a:rPr lang="en-US" sz="2600" dirty="0" smtClean="0">
                <a:latin typeface="+mj-lt"/>
              </a:rPr>
              <a:t>R-squared: 0.16 – 0.59 </a:t>
            </a:r>
          </a:p>
          <a:p>
            <a:r>
              <a:rPr lang="en-US" sz="2600" dirty="0" smtClean="0">
                <a:latin typeface="+mj-lt"/>
              </a:rPr>
              <a:t>Explanatory variables with </a:t>
            </a:r>
            <a:r>
              <a:rPr lang="en-US" sz="2600" i="1" dirty="0" smtClean="0">
                <a:latin typeface="+mj-lt"/>
              </a:rPr>
              <a:t>t</a:t>
            </a:r>
            <a:r>
              <a:rPr lang="en-US" sz="2600" dirty="0" smtClean="0">
                <a:latin typeface="+mj-lt"/>
              </a:rPr>
              <a:t> score &gt;= 1 retained </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2475" y="1676400"/>
            <a:ext cx="763905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07448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990600"/>
          </a:xfrm>
        </p:spPr>
        <p:txBody>
          <a:bodyPr>
            <a:normAutofit/>
          </a:bodyPr>
          <a:lstStyle/>
          <a:p>
            <a:r>
              <a:rPr lang="en-US" sz="4000" dirty="0" smtClean="0"/>
              <a:t>Destination Choice Model</a:t>
            </a:r>
            <a:endParaRPr lang="en-US" sz="4000" dirty="0"/>
          </a:p>
        </p:txBody>
      </p:sp>
      <p:sp>
        <p:nvSpPr>
          <p:cNvPr id="3" name="Content Placeholder 2"/>
          <p:cNvSpPr>
            <a:spLocks noGrp="1"/>
          </p:cNvSpPr>
          <p:nvPr>
            <p:ph sz="quarter" idx="1"/>
          </p:nvPr>
        </p:nvSpPr>
        <p:spPr>
          <a:xfrm>
            <a:off x="612648" y="1752600"/>
            <a:ext cx="8153400" cy="4495800"/>
          </a:xfrm>
        </p:spPr>
        <p:txBody>
          <a:bodyPr>
            <a:normAutofit fontScale="92500" lnSpcReduction="10000"/>
          </a:bodyPr>
          <a:lstStyle/>
          <a:p>
            <a:pPr>
              <a:spcBef>
                <a:spcPts val="1200"/>
              </a:spcBef>
            </a:pPr>
            <a:r>
              <a:rPr lang="en-US" dirty="0" smtClean="0">
                <a:latin typeface="+mj-lt"/>
              </a:rPr>
              <a:t>Explore </a:t>
            </a:r>
            <a:r>
              <a:rPr lang="en-US" dirty="0">
                <a:latin typeface="+mj-lt"/>
              </a:rPr>
              <a:t>the </a:t>
            </a:r>
            <a:r>
              <a:rPr lang="en-US" dirty="0" smtClean="0">
                <a:latin typeface="+mj-lt"/>
              </a:rPr>
              <a:t>feasibility </a:t>
            </a:r>
            <a:r>
              <a:rPr lang="en-US" dirty="0">
                <a:latin typeface="+mj-lt"/>
              </a:rPr>
              <a:t>of developing a commercial vehicle trip </a:t>
            </a:r>
            <a:r>
              <a:rPr lang="en-US" dirty="0" smtClean="0">
                <a:latin typeface="+mj-lt"/>
              </a:rPr>
              <a:t>distribution model </a:t>
            </a:r>
            <a:r>
              <a:rPr lang="en-US" dirty="0">
                <a:latin typeface="+mj-lt"/>
              </a:rPr>
              <a:t>with </a:t>
            </a:r>
            <a:r>
              <a:rPr lang="en-US" dirty="0" smtClean="0">
                <a:latin typeface="+mj-lt"/>
              </a:rPr>
              <a:t>discrete </a:t>
            </a:r>
            <a:r>
              <a:rPr lang="en-US" dirty="0">
                <a:latin typeface="+mj-lt"/>
              </a:rPr>
              <a:t>choice model structure and stratified </a:t>
            </a:r>
            <a:r>
              <a:rPr lang="en-US" dirty="0" smtClean="0">
                <a:latin typeface="+mj-lt"/>
              </a:rPr>
              <a:t>by both vehicle </a:t>
            </a:r>
            <a:r>
              <a:rPr lang="en-US" dirty="0">
                <a:latin typeface="+mj-lt"/>
              </a:rPr>
              <a:t>types and trip </a:t>
            </a:r>
            <a:r>
              <a:rPr lang="en-US" dirty="0" smtClean="0">
                <a:latin typeface="+mj-lt"/>
              </a:rPr>
              <a:t>purposes</a:t>
            </a:r>
          </a:p>
          <a:p>
            <a:pPr>
              <a:spcBef>
                <a:spcPts val="1200"/>
              </a:spcBef>
            </a:pPr>
            <a:r>
              <a:rPr lang="en-US" dirty="0" smtClean="0">
                <a:latin typeface="+mj-lt"/>
              </a:rPr>
              <a:t>Considering </a:t>
            </a:r>
            <a:r>
              <a:rPr lang="en-US" dirty="0">
                <a:latin typeface="+mj-lt"/>
              </a:rPr>
              <a:t>the complexity of commercial vehicle travel, </a:t>
            </a:r>
            <a:r>
              <a:rPr lang="en-US" dirty="0" smtClean="0">
                <a:latin typeface="+mj-lt"/>
              </a:rPr>
              <a:t>test non-impedance variables for </a:t>
            </a:r>
            <a:r>
              <a:rPr lang="en-US" dirty="0">
                <a:latin typeface="+mj-lt"/>
              </a:rPr>
              <a:t>inclusion </a:t>
            </a:r>
            <a:r>
              <a:rPr lang="en-US" dirty="0" smtClean="0">
                <a:latin typeface="+mj-lt"/>
              </a:rPr>
              <a:t>in </a:t>
            </a:r>
            <a:r>
              <a:rPr lang="en-US" dirty="0">
                <a:latin typeface="+mj-lt"/>
              </a:rPr>
              <a:t>utility </a:t>
            </a:r>
            <a:r>
              <a:rPr lang="en-US" dirty="0" smtClean="0">
                <a:latin typeface="+mj-lt"/>
              </a:rPr>
              <a:t>function</a:t>
            </a:r>
          </a:p>
          <a:p>
            <a:pPr lvl="2"/>
            <a:r>
              <a:rPr lang="en-US" sz="2600" dirty="0" smtClean="0">
                <a:latin typeface="+mj-lt"/>
              </a:rPr>
              <a:t>explicit inclusion of socio-economic, geographic, and political-boundary variables in the utility function</a:t>
            </a:r>
          </a:p>
          <a:p>
            <a:pPr lvl="2"/>
            <a:r>
              <a:rPr lang="en-US" sz="2600" dirty="0" smtClean="0">
                <a:latin typeface="+mj-lt"/>
              </a:rPr>
              <a:t>coefficients on those variables estimated using formal statistical processes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DC Methodology</a:t>
            </a:r>
            <a:endParaRPr lang="en-US" sz="4000" dirty="0"/>
          </a:p>
        </p:txBody>
      </p:sp>
      <p:sp>
        <p:nvSpPr>
          <p:cNvPr id="3" name="Content Placeholder 2"/>
          <p:cNvSpPr>
            <a:spLocks noGrp="1"/>
          </p:cNvSpPr>
          <p:nvPr>
            <p:ph sz="quarter" idx="1"/>
          </p:nvPr>
        </p:nvSpPr>
        <p:spPr>
          <a:xfrm>
            <a:off x="457200" y="1676400"/>
            <a:ext cx="8229600" cy="4922520"/>
          </a:xfrm>
        </p:spPr>
        <p:txBody>
          <a:bodyPr/>
          <a:lstStyle/>
          <a:p>
            <a:r>
              <a:rPr lang="en-US" sz="2800" dirty="0" smtClean="0">
                <a:latin typeface="+mj-lt"/>
              </a:rPr>
              <a:t>Model Specification</a:t>
            </a:r>
          </a:p>
          <a:p>
            <a:pPr lvl="1">
              <a:buNone/>
            </a:pPr>
            <a:endParaRPr lang="en-US" dirty="0">
              <a:latin typeface="+mj-lt"/>
            </a:endParaRPr>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435" name="Rectangle 3"/>
          <p:cNvSpPr>
            <a:spLocks noChangeArrowheads="1"/>
          </p:cNvSpPr>
          <p:nvPr/>
        </p:nvSpPr>
        <p:spPr bwMode="auto">
          <a:xfrm>
            <a:off x="0" y="209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a:t>
            </a:r>
            <a:r>
              <a:rPr kumimoji="0" lang="en-US" altLang="zh-CN" sz="600" b="0" i="0" u="none" strike="noStrike" cap="none" normalizeH="0" baseline="0" smtClean="0">
                <a:ln>
                  <a:noFill/>
                </a:ln>
                <a:solidFill>
                  <a:schemeClr val="tx1"/>
                </a:solidFill>
                <a:effectLst/>
                <a:latin typeface="Arial" pitchFamily="34" charset="0"/>
                <a:cs typeface="Arial" pitchFamily="34" charset="0"/>
              </a:rPr>
              <a:t> </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pic>
        <p:nvPicPr>
          <p:cNvPr id="18436" name="Picture 4"/>
          <p:cNvPicPr>
            <a:picLocks noChangeAspect="1" noChangeArrowheads="1"/>
          </p:cNvPicPr>
          <p:nvPr/>
        </p:nvPicPr>
        <p:blipFill>
          <a:blip r:embed="rId2" cstate="print"/>
          <a:srcRect/>
          <a:stretch>
            <a:fillRect/>
          </a:stretch>
        </p:blipFill>
        <p:spPr bwMode="auto">
          <a:xfrm>
            <a:off x="3505200" y="2286000"/>
            <a:ext cx="1781175" cy="371475"/>
          </a:xfrm>
          <a:prstGeom prst="rect">
            <a:avLst/>
          </a:prstGeom>
          <a:noFill/>
          <a:ln w="9525">
            <a:noFill/>
            <a:miter lim="800000"/>
            <a:headEnd/>
            <a:tailEnd/>
          </a:ln>
        </p:spPr>
      </p:pic>
      <p:pic>
        <p:nvPicPr>
          <p:cNvPr id="18437" name="Picture 5"/>
          <p:cNvPicPr>
            <a:picLocks noChangeAspect="1" noChangeArrowheads="1"/>
          </p:cNvPicPr>
          <p:nvPr/>
        </p:nvPicPr>
        <p:blipFill>
          <a:blip r:embed="rId3" cstate="print"/>
          <a:srcRect/>
          <a:stretch>
            <a:fillRect/>
          </a:stretch>
        </p:blipFill>
        <p:spPr bwMode="auto">
          <a:xfrm>
            <a:off x="3505200" y="2743200"/>
            <a:ext cx="1809750" cy="666750"/>
          </a:xfrm>
          <a:prstGeom prst="rect">
            <a:avLst/>
          </a:prstGeom>
          <a:noFill/>
          <a:ln w="9525">
            <a:noFill/>
            <a:miter lim="800000"/>
            <a:headEnd/>
            <a:tailEnd/>
          </a:ln>
        </p:spPr>
      </p:pic>
      <p:pic>
        <p:nvPicPr>
          <p:cNvPr id="18438" name="Picture 6"/>
          <p:cNvPicPr>
            <a:picLocks noChangeAspect="1" noChangeArrowheads="1"/>
          </p:cNvPicPr>
          <p:nvPr/>
        </p:nvPicPr>
        <p:blipFill>
          <a:blip r:embed="rId4" cstate="print"/>
          <a:srcRect/>
          <a:stretch>
            <a:fillRect/>
          </a:stretch>
        </p:blipFill>
        <p:spPr bwMode="auto">
          <a:xfrm>
            <a:off x="3048000" y="3429000"/>
            <a:ext cx="3143250" cy="476250"/>
          </a:xfrm>
          <a:prstGeom prst="rect">
            <a:avLst/>
          </a:prstGeom>
          <a:noFill/>
          <a:ln w="9525">
            <a:noFill/>
            <a:miter lim="800000"/>
            <a:headEnd/>
            <a:tailEnd/>
          </a:ln>
        </p:spPr>
      </p:pic>
      <p:pic>
        <p:nvPicPr>
          <p:cNvPr id="1026" name="Picture 2"/>
          <p:cNvPicPr>
            <a:picLocks noChangeAspect="1" noChangeArrowheads="1"/>
          </p:cNvPicPr>
          <p:nvPr/>
        </p:nvPicPr>
        <p:blipFill>
          <a:blip r:embed="rId5" cstate="print"/>
          <a:srcRect/>
          <a:stretch>
            <a:fillRect/>
          </a:stretch>
        </p:blipFill>
        <p:spPr bwMode="auto">
          <a:xfrm>
            <a:off x="800100" y="3886200"/>
            <a:ext cx="79629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DC Methodology (cont’d)</a:t>
            </a:r>
            <a:endParaRPr lang="en-US" sz="4000" dirty="0"/>
          </a:p>
        </p:txBody>
      </p:sp>
      <p:sp>
        <p:nvSpPr>
          <p:cNvPr id="11" name="Content Placeholder 2"/>
          <p:cNvSpPr>
            <a:spLocks noGrp="1"/>
          </p:cNvSpPr>
          <p:nvPr>
            <p:ph sz="quarter" idx="1"/>
          </p:nvPr>
        </p:nvSpPr>
        <p:spPr>
          <a:xfrm>
            <a:off x="152400" y="5181600"/>
            <a:ext cx="8229600" cy="1371600"/>
          </a:xfrm>
        </p:spPr>
        <p:txBody>
          <a:bodyPr/>
          <a:lstStyle/>
          <a:p>
            <a:pPr lvl="2">
              <a:spcBef>
                <a:spcPts val="0"/>
              </a:spcBef>
            </a:pPr>
            <a:r>
              <a:rPr lang="en-US" sz="2000" dirty="0" smtClean="0">
                <a:latin typeface="+mj-lt"/>
              </a:rPr>
              <a:t>inter-county dummies – capture the strength of inter-county economic interactions</a:t>
            </a:r>
          </a:p>
          <a:p>
            <a:pPr lvl="2">
              <a:spcBef>
                <a:spcPts val="0"/>
              </a:spcBef>
            </a:pPr>
            <a:r>
              <a:rPr lang="en-US" sz="2000" dirty="0" smtClean="0">
                <a:latin typeface="+mj-lt"/>
              </a:rPr>
              <a:t>inter-area-type dummies – survey reveals larger commercial vehicles tended to travel between less developed areas</a:t>
            </a:r>
            <a:endParaRPr lang="en-US" sz="2000" dirty="0" smtClean="0">
              <a:latin typeface="+mj-lt"/>
              <a:cs typeface="Arial" pitchFamily="34" charset="0"/>
            </a:endParaRPr>
          </a:p>
        </p:txBody>
      </p:sp>
      <p:pic>
        <p:nvPicPr>
          <p:cNvPr id="21506" name="Picture 2"/>
          <p:cNvPicPr>
            <a:picLocks noChangeAspect="1" noChangeArrowheads="1"/>
          </p:cNvPicPr>
          <p:nvPr/>
        </p:nvPicPr>
        <p:blipFill>
          <a:blip r:embed="rId2" cstate="print"/>
          <a:srcRect/>
          <a:stretch>
            <a:fillRect/>
          </a:stretch>
        </p:blipFill>
        <p:spPr bwMode="auto">
          <a:xfrm>
            <a:off x="1295400" y="2286000"/>
            <a:ext cx="4267200" cy="2901696"/>
          </a:xfrm>
          <a:prstGeom prst="rect">
            <a:avLst/>
          </a:prstGeom>
          <a:noFill/>
          <a:ln w="9525">
            <a:noFill/>
            <a:miter lim="800000"/>
            <a:headEnd/>
            <a:tailEnd/>
          </a:ln>
        </p:spPr>
      </p:pic>
      <p:sp>
        <p:nvSpPr>
          <p:cNvPr id="5" name="TextBox 4"/>
          <p:cNvSpPr txBox="1"/>
          <p:nvPr/>
        </p:nvSpPr>
        <p:spPr>
          <a:xfrm>
            <a:off x="990600" y="1828800"/>
            <a:ext cx="3352800" cy="400110"/>
          </a:xfrm>
          <a:prstGeom prst="rect">
            <a:avLst/>
          </a:prstGeom>
          <a:noFill/>
        </p:spPr>
        <p:txBody>
          <a:bodyPr wrap="square" rtlCol="0">
            <a:spAutoFit/>
          </a:bodyPr>
          <a:lstStyle/>
          <a:p>
            <a:r>
              <a:rPr lang="en-US" sz="2000" dirty="0" smtClean="0">
                <a:latin typeface="+mj-lt"/>
              </a:rPr>
              <a:t>Utility Function:</a:t>
            </a:r>
            <a:endParaRPr lang="en-US" sz="2000" dirty="0">
              <a:latin typeface="+mj-lt"/>
            </a:endParaRPr>
          </a:p>
        </p:txBody>
      </p:sp>
      <p:sp>
        <p:nvSpPr>
          <p:cNvPr id="6" name="Right Brace 5"/>
          <p:cNvSpPr/>
          <p:nvPr/>
        </p:nvSpPr>
        <p:spPr>
          <a:xfrm>
            <a:off x="5562600" y="2743200"/>
            <a:ext cx="2286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a:off x="5562600" y="3962400"/>
            <a:ext cx="228600" cy="1066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943600" y="3124200"/>
            <a:ext cx="2438400" cy="369332"/>
          </a:xfrm>
          <a:prstGeom prst="rect">
            <a:avLst/>
          </a:prstGeom>
          <a:noFill/>
        </p:spPr>
        <p:txBody>
          <a:bodyPr wrap="square" rtlCol="0">
            <a:spAutoFit/>
          </a:bodyPr>
          <a:lstStyle/>
          <a:p>
            <a:r>
              <a:rPr lang="en-US" dirty="0" smtClean="0">
                <a:latin typeface="+mj-lt"/>
              </a:rPr>
              <a:t>inter-county dummies</a:t>
            </a:r>
            <a:endParaRPr lang="en-US" dirty="0">
              <a:latin typeface="+mj-lt"/>
            </a:endParaRPr>
          </a:p>
        </p:txBody>
      </p:sp>
      <p:sp>
        <p:nvSpPr>
          <p:cNvPr id="9" name="TextBox 8"/>
          <p:cNvSpPr txBox="1"/>
          <p:nvPr/>
        </p:nvSpPr>
        <p:spPr>
          <a:xfrm>
            <a:off x="5943600" y="4267200"/>
            <a:ext cx="2667000" cy="369332"/>
          </a:xfrm>
          <a:prstGeom prst="rect">
            <a:avLst/>
          </a:prstGeom>
          <a:noFill/>
        </p:spPr>
        <p:txBody>
          <a:bodyPr wrap="square" rtlCol="0">
            <a:spAutoFit/>
          </a:bodyPr>
          <a:lstStyle/>
          <a:p>
            <a:r>
              <a:rPr lang="en-US" dirty="0" smtClean="0">
                <a:latin typeface="+mj-lt"/>
              </a:rPr>
              <a:t>inter-area-type dummies</a:t>
            </a:r>
            <a:endParaRPr lang="en-US"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DC Methodology (cont’d)</a:t>
            </a:r>
            <a:endParaRPr lang="en-US" sz="4000" dirty="0"/>
          </a:p>
        </p:txBody>
      </p:sp>
      <p:sp>
        <p:nvSpPr>
          <p:cNvPr id="3" name="Content Placeholder 2"/>
          <p:cNvSpPr>
            <a:spLocks noGrp="1"/>
          </p:cNvSpPr>
          <p:nvPr>
            <p:ph sz="quarter" idx="1"/>
          </p:nvPr>
        </p:nvSpPr>
        <p:spPr>
          <a:xfrm>
            <a:off x="457200" y="1706880"/>
            <a:ext cx="8229600" cy="4389120"/>
          </a:xfrm>
        </p:spPr>
        <p:txBody>
          <a:bodyPr>
            <a:normAutofit lnSpcReduction="10000"/>
          </a:bodyPr>
          <a:lstStyle/>
          <a:p>
            <a:r>
              <a:rPr lang="en-US" dirty="0" smtClean="0">
                <a:latin typeface="+mj-lt"/>
              </a:rPr>
              <a:t>Model Estimation with Importance Sampling</a:t>
            </a:r>
          </a:p>
          <a:p>
            <a:pPr lvl="1"/>
            <a:r>
              <a:rPr lang="en-US" dirty="0" smtClean="0">
                <a:latin typeface="+mj-lt"/>
              </a:rPr>
              <a:t>A sample </a:t>
            </a:r>
            <a:r>
              <a:rPr lang="en-US" dirty="0">
                <a:latin typeface="+mj-lt"/>
              </a:rPr>
              <a:t>of TAZs </a:t>
            </a:r>
            <a:r>
              <a:rPr lang="en-US" dirty="0" smtClean="0">
                <a:latin typeface="+mj-lt"/>
              </a:rPr>
              <a:t>used for logit model estimation:</a:t>
            </a:r>
          </a:p>
          <a:p>
            <a:pPr lvl="2"/>
            <a:r>
              <a:rPr lang="en-US" sz="2400" dirty="0" smtClean="0">
                <a:latin typeface="+mj-lt"/>
              </a:rPr>
              <a:t>Independence </a:t>
            </a:r>
            <a:r>
              <a:rPr lang="en-US" sz="2400" dirty="0">
                <a:latin typeface="+mj-lt"/>
              </a:rPr>
              <a:t>of Irrelevant Alternatives (</a:t>
            </a:r>
            <a:r>
              <a:rPr lang="en-US" sz="2400" dirty="0" smtClean="0">
                <a:latin typeface="+mj-lt"/>
              </a:rPr>
              <a:t>IIA) Property</a:t>
            </a:r>
          </a:p>
          <a:p>
            <a:pPr lvl="1"/>
            <a:r>
              <a:rPr lang="en-US" dirty="0" smtClean="0">
                <a:latin typeface="+mj-lt"/>
              </a:rPr>
              <a:t>Importance Sampling with Replacement (</a:t>
            </a:r>
            <a:r>
              <a:rPr lang="en-US" dirty="0" err="1" smtClean="0">
                <a:latin typeface="+mj-lt"/>
              </a:rPr>
              <a:t>ISwR</a:t>
            </a:r>
            <a:r>
              <a:rPr lang="en-US" dirty="0" smtClean="0">
                <a:latin typeface="+mj-lt"/>
              </a:rPr>
              <a:t>) method </a:t>
            </a:r>
            <a:r>
              <a:rPr lang="en-US" dirty="0">
                <a:latin typeface="+mj-lt"/>
              </a:rPr>
              <a:t>(</a:t>
            </a:r>
            <a:r>
              <a:rPr lang="en-US" dirty="0" smtClean="0">
                <a:latin typeface="+mj-lt"/>
              </a:rPr>
              <a:t>Ben-</a:t>
            </a:r>
            <a:r>
              <a:rPr lang="en-US" dirty="0" err="1" smtClean="0">
                <a:latin typeface="+mj-lt"/>
              </a:rPr>
              <a:t>Akiva</a:t>
            </a:r>
            <a:r>
              <a:rPr lang="en-US" dirty="0" smtClean="0">
                <a:latin typeface="+mj-lt"/>
              </a:rPr>
              <a:t> and </a:t>
            </a:r>
            <a:r>
              <a:rPr lang="en-US" dirty="0" err="1" smtClean="0">
                <a:latin typeface="+mj-lt"/>
              </a:rPr>
              <a:t>Lerman</a:t>
            </a:r>
            <a:r>
              <a:rPr lang="en-US" dirty="0" smtClean="0">
                <a:latin typeface="+mj-lt"/>
              </a:rPr>
              <a:t>, </a:t>
            </a:r>
            <a:r>
              <a:rPr lang="en-US" i="1" dirty="0" smtClean="0">
                <a:latin typeface="+mj-lt"/>
              </a:rPr>
              <a:t>1985</a:t>
            </a:r>
            <a:r>
              <a:rPr lang="en-US" dirty="0">
                <a:latin typeface="+mj-lt"/>
              </a:rPr>
              <a:t>)</a:t>
            </a:r>
            <a:endParaRPr lang="en-US" dirty="0" smtClean="0">
              <a:latin typeface="+mj-lt"/>
            </a:endParaRPr>
          </a:p>
          <a:p>
            <a:pPr lvl="1"/>
            <a:r>
              <a:rPr lang="en-US" dirty="0" smtClean="0">
                <a:latin typeface="+mj-lt"/>
              </a:rPr>
              <a:t>Rationale of </a:t>
            </a:r>
            <a:r>
              <a:rPr lang="en-US" dirty="0" err="1" smtClean="0">
                <a:latin typeface="+mj-lt"/>
              </a:rPr>
              <a:t>ISwR</a:t>
            </a:r>
            <a:r>
              <a:rPr lang="en-US" dirty="0" smtClean="0">
                <a:latin typeface="+mj-lt"/>
              </a:rPr>
              <a:t>:</a:t>
            </a:r>
          </a:p>
          <a:p>
            <a:pPr lvl="2"/>
            <a:r>
              <a:rPr lang="en-US" sz="2400" dirty="0" smtClean="0">
                <a:latin typeface="+mj-lt"/>
              </a:rPr>
              <a:t>The alternatives more likely to be chosen by decision maker have a higher probability of being selected into the sample</a:t>
            </a:r>
          </a:p>
          <a:p>
            <a:pPr lvl="1"/>
            <a:r>
              <a:rPr lang="en-US" dirty="0" smtClean="0">
                <a:latin typeface="+mj-lt"/>
              </a:rPr>
              <a:t>Selection weight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normAutofit/>
          </a:bodyPr>
          <a:lstStyle/>
          <a:p>
            <a:r>
              <a:rPr lang="en-US" sz="2800" dirty="0" smtClean="0">
                <a:latin typeface="+mj-lt"/>
              </a:rPr>
              <a:t>2010 commercial vehicle travel survey</a:t>
            </a:r>
            <a:endParaRPr lang="en-US" sz="2800" dirty="0">
              <a:latin typeface="+mj-lt"/>
            </a:endParaRPr>
          </a:p>
          <a:p>
            <a:r>
              <a:rPr lang="en-US" sz="2800" dirty="0" smtClean="0">
                <a:latin typeface="+mj-lt"/>
              </a:rPr>
              <a:t>Trip data imputation</a:t>
            </a:r>
          </a:p>
          <a:p>
            <a:r>
              <a:rPr lang="en-US" sz="2800" dirty="0" smtClean="0">
                <a:latin typeface="+mj-lt"/>
              </a:rPr>
              <a:t>Trip generation models</a:t>
            </a:r>
          </a:p>
          <a:p>
            <a:r>
              <a:rPr lang="en-US" sz="2800" dirty="0" smtClean="0">
                <a:latin typeface="+mj-lt"/>
              </a:rPr>
              <a:t>Trip destination choice models</a:t>
            </a:r>
          </a:p>
        </p:txBody>
      </p:sp>
    </p:spTree>
    <p:extLst>
      <p:ext uri="{BB962C8B-B14F-4D97-AF65-F5344CB8AC3E}">
        <p14:creationId xmlns:p14="http://schemas.microsoft.com/office/powerpoint/2010/main" xmlns="" val="161243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Model Estimation Results</a:t>
            </a:r>
            <a:endParaRPr lang="en-US" sz="4000" dirty="0"/>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7225" y="2133600"/>
            <a:ext cx="7829550" cy="3952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255200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534400" cy="990600"/>
          </a:xfrm>
        </p:spPr>
        <p:txBody>
          <a:bodyPr>
            <a:normAutofit/>
          </a:bodyPr>
          <a:lstStyle/>
          <a:p>
            <a:r>
              <a:rPr lang="en-US" sz="4000" dirty="0"/>
              <a:t>Model Estimation </a:t>
            </a:r>
            <a:r>
              <a:rPr lang="en-US" sz="4000" dirty="0" smtClean="0"/>
              <a:t>Results (cont’d)</a:t>
            </a:r>
            <a:endParaRPr lang="en-US" sz="4000"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3888" y="2133600"/>
            <a:ext cx="7896225" cy="403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005325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Model Performance Evaluation</a:t>
            </a:r>
            <a:endParaRPr lang="en-US" sz="4000" dirty="0"/>
          </a:p>
        </p:txBody>
      </p:sp>
      <p:sp>
        <p:nvSpPr>
          <p:cNvPr id="3" name="Content Placeholder 2"/>
          <p:cNvSpPr>
            <a:spLocks noGrp="1"/>
          </p:cNvSpPr>
          <p:nvPr>
            <p:ph sz="quarter" idx="1"/>
          </p:nvPr>
        </p:nvSpPr>
        <p:spPr>
          <a:xfrm>
            <a:off x="457200" y="1676400"/>
            <a:ext cx="8229600" cy="1874520"/>
          </a:xfrm>
        </p:spPr>
        <p:txBody>
          <a:bodyPr/>
          <a:lstStyle/>
          <a:p>
            <a:r>
              <a:rPr lang="en-US" sz="2800" dirty="0" smtClean="0">
                <a:latin typeface="+mj-lt"/>
              </a:rPr>
              <a:t>Model performance evaluated based on:</a:t>
            </a:r>
            <a:endParaRPr lang="en-US" sz="2800" dirty="0">
              <a:latin typeface="+mj-lt"/>
            </a:endParaRPr>
          </a:p>
          <a:p>
            <a:pPr lvl="1"/>
            <a:r>
              <a:rPr lang="en-US" sz="2400" dirty="0">
                <a:latin typeface="+mj-lt"/>
              </a:rPr>
              <a:t>Average trip lengths;</a:t>
            </a:r>
          </a:p>
          <a:p>
            <a:pPr lvl="1"/>
            <a:r>
              <a:rPr lang="en-US" sz="2400" dirty="0">
                <a:latin typeface="+mj-lt"/>
              </a:rPr>
              <a:t>Trip length frequency distribution; and</a:t>
            </a:r>
          </a:p>
          <a:p>
            <a:pPr lvl="1"/>
            <a:r>
              <a:rPr lang="en-US" sz="2400" dirty="0">
                <a:latin typeface="+mj-lt"/>
              </a:rPr>
              <a:t>Coincidence ratios</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47700" y="3657600"/>
            <a:ext cx="7810500" cy="2590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82370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6172200"/>
            <a:ext cx="7696200" cy="381000"/>
          </a:xfrm>
        </p:spPr>
        <p:txBody>
          <a:bodyPr>
            <a:normAutofit/>
          </a:bodyPr>
          <a:lstStyle/>
          <a:p>
            <a:pPr marL="0" indent="0">
              <a:buNone/>
            </a:pPr>
            <a:r>
              <a:rPr lang="en-US" sz="1600" b="1" dirty="0">
                <a:latin typeface="+mj-lt"/>
              </a:rPr>
              <a:t>Trip Length Frequency Distribution by Vehicle Type and Trip Purpose for AM Peak </a:t>
            </a:r>
            <a:r>
              <a:rPr lang="en-US" sz="1600" b="1" dirty="0" smtClean="0">
                <a:latin typeface="+mj-lt"/>
              </a:rPr>
              <a:t>Period</a:t>
            </a:r>
            <a:endParaRPr lang="en-US" sz="1600" dirty="0">
              <a:latin typeface="+mj-lt"/>
            </a:endParaRPr>
          </a:p>
        </p:txBody>
      </p:sp>
      <p:pic>
        <p:nvPicPr>
          <p:cNvPr id="4" name="Picture 3"/>
          <p:cNvPicPr/>
          <p:nvPr/>
        </p:nvPicPr>
        <p:blipFill>
          <a:blip r:embed="rId2" cstate="print">
            <a:extLst>
              <a:ext uri="{28A0092B-C50C-407E-A947-70E740481C1C}">
                <a14:useLocalDpi xmlns:a14="http://schemas.microsoft.com/office/drawing/2010/main" xmlns="" val="0"/>
              </a:ext>
            </a:extLst>
          </a:blip>
          <a:stretch>
            <a:fillRect/>
          </a:stretch>
        </p:blipFill>
        <p:spPr>
          <a:xfrm>
            <a:off x="381000" y="2057400"/>
            <a:ext cx="2915920" cy="2066925"/>
          </a:xfrm>
          <a:prstGeom prst="rect">
            <a:avLst/>
          </a:prstGeom>
        </p:spPr>
      </p:pic>
      <p:pic>
        <p:nvPicPr>
          <p:cNvPr id="5" name="Picture 4"/>
          <p:cNvPicPr/>
          <p:nvPr/>
        </p:nvPicPr>
        <p:blipFill>
          <a:blip r:embed="rId3" cstate="print">
            <a:extLst>
              <a:ext uri="{28A0092B-C50C-407E-A947-70E740481C1C}">
                <a14:useLocalDpi xmlns:a14="http://schemas.microsoft.com/office/drawing/2010/main" xmlns="" val="0"/>
              </a:ext>
            </a:extLst>
          </a:blip>
          <a:stretch>
            <a:fillRect/>
          </a:stretch>
        </p:blipFill>
        <p:spPr>
          <a:xfrm>
            <a:off x="3048000" y="2042160"/>
            <a:ext cx="2924175" cy="2072640"/>
          </a:xfrm>
          <a:prstGeom prst="rect">
            <a:avLst/>
          </a:prstGeom>
        </p:spPr>
      </p:pic>
      <p:pic>
        <p:nvPicPr>
          <p:cNvPr id="6" name="Picture 5"/>
          <p:cNvPicPr/>
          <p:nvPr/>
        </p:nvPicPr>
        <p:blipFill>
          <a:blip r:embed="rId4" cstate="print">
            <a:extLst>
              <a:ext uri="{28A0092B-C50C-407E-A947-70E740481C1C}">
                <a14:useLocalDpi xmlns:a14="http://schemas.microsoft.com/office/drawing/2010/main" xmlns="" val="0"/>
              </a:ext>
            </a:extLst>
          </a:blip>
          <a:stretch>
            <a:fillRect/>
          </a:stretch>
        </p:blipFill>
        <p:spPr>
          <a:xfrm>
            <a:off x="5867400" y="2048510"/>
            <a:ext cx="2914650" cy="2066290"/>
          </a:xfrm>
          <a:prstGeom prst="rect">
            <a:avLst/>
          </a:prstGeom>
        </p:spPr>
      </p:pic>
      <p:pic>
        <p:nvPicPr>
          <p:cNvPr id="7" name="Picture 6"/>
          <p:cNvPicPr/>
          <p:nvPr/>
        </p:nvPicPr>
        <p:blipFill>
          <a:blip r:embed="rId5" cstate="print">
            <a:extLst>
              <a:ext uri="{28A0092B-C50C-407E-A947-70E740481C1C}">
                <a14:useLocalDpi xmlns:a14="http://schemas.microsoft.com/office/drawing/2010/main" xmlns="" val="0"/>
              </a:ext>
            </a:extLst>
          </a:blip>
          <a:stretch>
            <a:fillRect/>
          </a:stretch>
        </p:blipFill>
        <p:spPr>
          <a:xfrm>
            <a:off x="368935" y="4029627"/>
            <a:ext cx="2927985" cy="2075180"/>
          </a:xfrm>
          <a:prstGeom prst="rect">
            <a:avLst/>
          </a:prstGeom>
        </p:spPr>
      </p:pic>
      <p:pic>
        <p:nvPicPr>
          <p:cNvPr id="8" name="Picture 7"/>
          <p:cNvPicPr/>
          <p:nvPr/>
        </p:nvPicPr>
        <p:blipFill>
          <a:blip r:embed="rId6" cstate="print">
            <a:extLst>
              <a:ext uri="{28A0092B-C50C-407E-A947-70E740481C1C}">
                <a14:useLocalDpi xmlns:a14="http://schemas.microsoft.com/office/drawing/2010/main" xmlns="" val="0"/>
              </a:ext>
            </a:extLst>
          </a:blip>
          <a:stretch>
            <a:fillRect/>
          </a:stretch>
        </p:blipFill>
        <p:spPr>
          <a:xfrm>
            <a:off x="3114675" y="4029710"/>
            <a:ext cx="2914650" cy="2066290"/>
          </a:xfrm>
          <a:prstGeom prst="rect">
            <a:avLst/>
          </a:prstGeom>
        </p:spPr>
      </p:pic>
      <p:pic>
        <p:nvPicPr>
          <p:cNvPr id="9" name="Picture 8"/>
          <p:cNvPicPr/>
          <p:nvPr/>
        </p:nvPicPr>
        <p:blipFill>
          <a:blip r:embed="rId7" cstate="print">
            <a:extLst>
              <a:ext uri="{28A0092B-C50C-407E-A947-70E740481C1C}">
                <a14:useLocalDpi xmlns:a14="http://schemas.microsoft.com/office/drawing/2010/main" xmlns="" val="0"/>
              </a:ext>
            </a:extLst>
          </a:blip>
          <a:stretch>
            <a:fillRect/>
          </a:stretch>
        </p:blipFill>
        <p:spPr>
          <a:xfrm>
            <a:off x="5867400" y="4020820"/>
            <a:ext cx="2927985" cy="2075180"/>
          </a:xfrm>
          <a:prstGeom prst="rect">
            <a:avLst/>
          </a:prstGeom>
        </p:spPr>
      </p:pic>
      <p:sp>
        <p:nvSpPr>
          <p:cNvPr id="11" name="Title 1"/>
          <p:cNvSpPr>
            <a:spLocks noGrp="1"/>
          </p:cNvSpPr>
          <p:nvPr>
            <p:ph type="title"/>
          </p:nvPr>
        </p:nvSpPr>
        <p:spPr>
          <a:xfrm>
            <a:off x="612648" y="228600"/>
            <a:ext cx="8153400" cy="990600"/>
          </a:xfrm>
        </p:spPr>
        <p:txBody>
          <a:bodyPr>
            <a:normAutofit/>
          </a:bodyPr>
          <a:lstStyle/>
          <a:p>
            <a:r>
              <a:rPr lang="en-US" sz="4000" dirty="0" smtClean="0"/>
              <a:t>Model Performance Evaluation (2)</a:t>
            </a:r>
            <a:endParaRPr lang="en-US" sz="4000" dirty="0"/>
          </a:p>
        </p:txBody>
      </p:sp>
    </p:spTree>
    <p:extLst>
      <p:ext uri="{BB962C8B-B14F-4D97-AF65-F5344CB8AC3E}">
        <p14:creationId xmlns:p14="http://schemas.microsoft.com/office/powerpoint/2010/main" xmlns="" val="13920583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990600"/>
          </a:xfrm>
        </p:spPr>
        <p:txBody>
          <a:bodyPr>
            <a:normAutofit/>
          </a:bodyPr>
          <a:lstStyle/>
          <a:p>
            <a:r>
              <a:rPr lang="en-US" dirty="0"/>
              <a:t>Model Performance Evaluation </a:t>
            </a:r>
            <a:r>
              <a:rPr lang="en-US" dirty="0" smtClean="0"/>
              <a:t>(3)</a:t>
            </a:r>
            <a:endParaRPr lang="en-US" dirty="0"/>
          </a:p>
        </p:txBody>
      </p:sp>
      <p:sp>
        <p:nvSpPr>
          <p:cNvPr id="10" name="Content Placeholder 2"/>
          <p:cNvSpPr>
            <a:spLocks noGrp="1"/>
          </p:cNvSpPr>
          <p:nvPr>
            <p:ph sz="quarter" idx="1"/>
          </p:nvPr>
        </p:nvSpPr>
        <p:spPr>
          <a:xfrm>
            <a:off x="838200" y="6172200"/>
            <a:ext cx="7696200" cy="381000"/>
          </a:xfrm>
        </p:spPr>
        <p:txBody>
          <a:bodyPr>
            <a:normAutofit fontScale="92500"/>
          </a:bodyPr>
          <a:lstStyle/>
          <a:p>
            <a:pPr marL="0" indent="0">
              <a:buNone/>
            </a:pPr>
            <a:r>
              <a:rPr lang="en-US" sz="1600" b="1" dirty="0">
                <a:latin typeface="+mj-lt"/>
              </a:rPr>
              <a:t>Trip Length Frequency Distribution by Vehicle Type and Trip Purpose for </a:t>
            </a:r>
            <a:r>
              <a:rPr lang="en-US" sz="1600" b="1" dirty="0" smtClean="0">
                <a:latin typeface="+mj-lt"/>
              </a:rPr>
              <a:t>PM Peak &amp; Off-Peak</a:t>
            </a:r>
            <a:endParaRPr lang="en-US" sz="1600" dirty="0">
              <a:latin typeface="+mj-lt"/>
            </a:endParaRPr>
          </a:p>
        </p:txBody>
      </p:sp>
      <p:pic>
        <p:nvPicPr>
          <p:cNvPr id="4" name="Picture 3"/>
          <p:cNvPicPr/>
          <p:nvPr/>
        </p:nvPicPr>
        <p:blipFill>
          <a:blip r:embed="rId2" cstate="print">
            <a:extLst>
              <a:ext uri="{28A0092B-C50C-407E-A947-70E740481C1C}">
                <a14:useLocalDpi xmlns:a14="http://schemas.microsoft.com/office/drawing/2010/main" xmlns="" val="0"/>
              </a:ext>
            </a:extLst>
          </a:blip>
          <a:stretch>
            <a:fillRect/>
          </a:stretch>
        </p:blipFill>
        <p:spPr>
          <a:xfrm>
            <a:off x="228600" y="2061845"/>
            <a:ext cx="2914650" cy="2066290"/>
          </a:xfrm>
          <a:prstGeom prst="rect">
            <a:avLst/>
          </a:prstGeom>
        </p:spPr>
      </p:pic>
      <p:pic>
        <p:nvPicPr>
          <p:cNvPr id="5" name="Picture 4"/>
          <p:cNvPicPr/>
          <p:nvPr/>
        </p:nvPicPr>
        <p:blipFill>
          <a:blip r:embed="rId3" cstate="print">
            <a:extLst>
              <a:ext uri="{28A0092B-C50C-407E-A947-70E740481C1C}">
                <a14:useLocalDpi xmlns:a14="http://schemas.microsoft.com/office/drawing/2010/main" xmlns="" val="0"/>
              </a:ext>
            </a:extLst>
          </a:blip>
          <a:stretch>
            <a:fillRect/>
          </a:stretch>
        </p:blipFill>
        <p:spPr>
          <a:xfrm>
            <a:off x="3108007" y="2057400"/>
            <a:ext cx="2927985" cy="2075180"/>
          </a:xfrm>
          <a:prstGeom prst="rect">
            <a:avLst/>
          </a:prstGeom>
        </p:spPr>
      </p:pic>
      <p:pic>
        <p:nvPicPr>
          <p:cNvPr id="6" name="Picture 5"/>
          <p:cNvPicPr/>
          <p:nvPr/>
        </p:nvPicPr>
        <p:blipFill>
          <a:blip r:embed="rId4" cstate="print">
            <a:extLst>
              <a:ext uri="{28A0092B-C50C-407E-A947-70E740481C1C}">
                <a14:useLocalDpi xmlns:a14="http://schemas.microsoft.com/office/drawing/2010/main" xmlns="" val="0"/>
              </a:ext>
            </a:extLst>
          </a:blip>
          <a:stretch>
            <a:fillRect/>
          </a:stretch>
        </p:blipFill>
        <p:spPr>
          <a:xfrm>
            <a:off x="6019800" y="2061845"/>
            <a:ext cx="2914650" cy="2066290"/>
          </a:xfrm>
          <a:prstGeom prst="rect">
            <a:avLst/>
          </a:prstGeom>
        </p:spPr>
      </p:pic>
      <p:pic>
        <p:nvPicPr>
          <p:cNvPr id="7" name="Picture 6"/>
          <p:cNvPicPr/>
          <p:nvPr/>
        </p:nvPicPr>
        <p:blipFill>
          <a:blip r:embed="rId5" cstate="print">
            <a:extLst>
              <a:ext uri="{28A0092B-C50C-407E-A947-70E740481C1C}">
                <a14:useLocalDpi xmlns:a14="http://schemas.microsoft.com/office/drawing/2010/main" xmlns="" val="0"/>
              </a:ext>
            </a:extLst>
          </a:blip>
          <a:stretch>
            <a:fillRect/>
          </a:stretch>
        </p:blipFill>
        <p:spPr>
          <a:xfrm>
            <a:off x="228600" y="4067810"/>
            <a:ext cx="2927985" cy="2075180"/>
          </a:xfrm>
          <a:prstGeom prst="rect">
            <a:avLst/>
          </a:prstGeom>
        </p:spPr>
      </p:pic>
      <p:pic>
        <p:nvPicPr>
          <p:cNvPr id="8" name="Picture 7"/>
          <p:cNvPicPr/>
          <p:nvPr/>
        </p:nvPicPr>
        <p:blipFill>
          <a:blip r:embed="rId6" cstate="print">
            <a:extLst>
              <a:ext uri="{28A0092B-C50C-407E-A947-70E740481C1C}">
                <a14:useLocalDpi xmlns:a14="http://schemas.microsoft.com/office/drawing/2010/main" xmlns="" val="0"/>
              </a:ext>
            </a:extLst>
          </a:blip>
          <a:stretch>
            <a:fillRect/>
          </a:stretch>
        </p:blipFill>
        <p:spPr>
          <a:xfrm>
            <a:off x="3114675" y="4076700"/>
            <a:ext cx="2914650" cy="2066290"/>
          </a:xfrm>
          <a:prstGeom prst="rect">
            <a:avLst/>
          </a:prstGeom>
        </p:spPr>
      </p:pic>
      <p:pic>
        <p:nvPicPr>
          <p:cNvPr id="9" name="Picture 8"/>
          <p:cNvPicPr/>
          <p:nvPr/>
        </p:nvPicPr>
        <p:blipFill>
          <a:blip r:embed="rId7" cstate="print">
            <a:extLst>
              <a:ext uri="{28A0092B-C50C-407E-A947-70E740481C1C}">
                <a14:useLocalDpi xmlns:a14="http://schemas.microsoft.com/office/drawing/2010/main" xmlns="" val="0"/>
              </a:ext>
            </a:extLst>
          </a:blip>
          <a:stretch>
            <a:fillRect/>
          </a:stretch>
        </p:blipFill>
        <p:spPr>
          <a:xfrm>
            <a:off x="6019800" y="4067810"/>
            <a:ext cx="2927985" cy="2075180"/>
          </a:xfrm>
          <a:prstGeom prst="rect">
            <a:avLst/>
          </a:prstGeom>
        </p:spPr>
      </p:pic>
    </p:spTree>
    <p:extLst>
      <p:ext uri="{BB962C8B-B14F-4D97-AF65-F5344CB8AC3E}">
        <p14:creationId xmlns:p14="http://schemas.microsoft.com/office/powerpoint/2010/main" xmlns="" val="27560246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914400"/>
          </a:xfrm>
        </p:spPr>
        <p:txBody>
          <a:bodyPr>
            <a:normAutofit/>
          </a:bodyPr>
          <a:lstStyle/>
          <a:p>
            <a:r>
              <a:rPr lang="en-US" dirty="0"/>
              <a:t>Model Performance Evaluation </a:t>
            </a:r>
            <a:r>
              <a:rPr lang="en-US" dirty="0" smtClean="0"/>
              <a:t>(4)</a:t>
            </a:r>
            <a:endParaRPr lang="en-US" dirty="0"/>
          </a:p>
        </p:txBody>
      </p:sp>
      <mc:AlternateContent xmlns:mc="http://schemas.openxmlformats.org/markup-compatibility/2006">
        <mc:Choice xmlns:a14="http://schemas.microsoft.com/office/drawing/2010/main" xmlns="" Requires="a14">
          <p:sp>
            <p:nvSpPr>
              <p:cNvPr id="4" name="Rectangle 3"/>
              <p:cNvSpPr/>
              <p:nvPr/>
            </p:nvSpPr>
            <p:spPr>
              <a:xfrm>
                <a:off x="1676400" y="2164001"/>
                <a:ext cx="4572000" cy="965585"/>
              </a:xfrm>
              <a:prstGeom prst="rect">
                <a:avLst/>
              </a:prstGeom>
            </p:spPr>
            <p:txBody>
              <a:bodyPr>
                <a:spAutoFit/>
              </a:bodyPr>
              <a:lstStyle/>
              <a:p>
                <a:r>
                  <a:rPr lang="en-US" dirty="0"/>
                  <a:t> </a:t>
                </a:r>
              </a:p>
              <a:p>
                <a:pPr/>
                <a14:m>
                  <m:oMathPara xmlns:m="http://schemas.openxmlformats.org/officeDocument/2006/math">
                    <m:oMathParaPr>
                      <m:jc m:val="centerGroup"/>
                    </m:oMathParaPr>
                    <m:oMath xmlns:m="http://schemas.openxmlformats.org/officeDocument/2006/math">
                      <m:r>
                        <a:rPr lang="en-US" i="1">
                          <a:latin typeface="Cambria Math"/>
                        </a:rPr>
                        <m:t>𝐶𝑅</m:t>
                      </m:r>
                      <m:r>
                        <a:rPr lang="en-US" i="1">
                          <a:latin typeface="Cambria Math"/>
                        </a:rPr>
                        <m:t>=</m:t>
                      </m:r>
                      <m:f>
                        <m:fPr>
                          <m:ctrlPr>
                            <a:rPr lang="en-US" i="1">
                              <a:latin typeface="Cambria Math"/>
                            </a:rPr>
                          </m:ctrlPr>
                        </m:fPr>
                        <m:num>
                          <m:nary>
                            <m:naryPr>
                              <m:chr m:val="∑"/>
                              <m:limLoc m:val="undOvr"/>
                              <m:supHide m:val="on"/>
                              <m:ctrlPr>
                                <a:rPr lang="en-US" i="1">
                                  <a:latin typeface="Cambria Math"/>
                                </a:rPr>
                              </m:ctrlPr>
                            </m:naryPr>
                            <m:sub>
                              <m:r>
                                <a:rPr lang="en-US" i="1">
                                  <a:latin typeface="Cambria Math"/>
                                </a:rPr>
                                <m:t>𝑖</m:t>
                              </m:r>
                            </m:sub>
                            <m:sup/>
                            <m:e>
                              <m:r>
                                <m:rPr>
                                  <m:sty m:val="p"/>
                                </m:rPr>
                                <a:rPr lang="en-US">
                                  <a:latin typeface="Cambria Math"/>
                                </a:rPr>
                                <m:t>min</m:t>
                              </m:r>
                              <m:r>
                                <a:rPr lang="en-US" i="1">
                                  <a:latin typeface="Cambria Math"/>
                                </a:rPr>
                                <m:t>(</m:t>
                              </m:r>
                              <m:sSub>
                                <m:sSubPr>
                                  <m:ctrlPr>
                                    <a:rPr lang="en-US" i="1">
                                      <a:latin typeface="Cambria Math"/>
                                    </a:rPr>
                                  </m:ctrlPr>
                                </m:sSubPr>
                                <m:e>
                                  <m:r>
                                    <a:rPr lang="en-US" i="1">
                                      <a:latin typeface="Cambria Math"/>
                                    </a:rPr>
                                    <m:t>𝑜𝑏𝑠</m:t>
                                  </m:r>
                                </m:e>
                                <m:sub>
                                  <m:r>
                                    <a:rPr lang="en-US" i="1">
                                      <a:latin typeface="Cambria Math"/>
                                    </a:rPr>
                                    <m:t>𝑖</m:t>
                                  </m:r>
                                </m:sub>
                              </m:sSub>
                              <m:r>
                                <a:rPr lang="en-US" i="1">
                                  <a:latin typeface="Cambria Math"/>
                                </a:rPr>
                                <m:t>,</m:t>
                              </m:r>
                              <m:sSub>
                                <m:sSubPr>
                                  <m:ctrlPr>
                                    <a:rPr lang="en-US" i="1">
                                      <a:latin typeface="Cambria Math"/>
                                    </a:rPr>
                                  </m:ctrlPr>
                                </m:sSubPr>
                                <m:e>
                                  <m:r>
                                    <a:rPr lang="en-US" i="1">
                                      <a:latin typeface="Cambria Math"/>
                                    </a:rPr>
                                    <m:t>𝑚𝑜𝑑</m:t>
                                  </m:r>
                                </m:e>
                                <m:sub>
                                  <m:r>
                                    <a:rPr lang="en-US" i="1">
                                      <a:latin typeface="Cambria Math"/>
                                    </a:rPr>
                                    <m:t>𝑖</m:t>
                                  </m:r>
                                </m:sub>
                              </m:sSub>
                              <m:r>
                                <a:rPr lang="en-US" i="1">
                                  <a:latin typeface="Cambria Math"/>
                                </a:rPr>
                                <m:t>)</m:t>
                              </m:r>
                            </m:e>
                          </m:nary>
                        </m:num>
                        <m:den>
                          <m:nary>
                            <m:naryPr>
                              <m:chr m:val="∑"/>
                              <m:limLoc m:val="undOvr"/>
                              <m:supHide m:val="on"/>
                              <m:ctrlPr>
                                <a:rPr lang="en-US" i="1">
                                  <a:latin typeface="Cambria Math"/>
                                </a:rPr>
                              </m:ctrlPr>
                            </m:naryPr>
                            <m:sub>
                              <m:r>
                                <a:rPr lang="en-US" i="1">
                                  <a:latin typeface="Cambria Math"/>
                                </a:rPr>
                                <m:t>𝑖</m:t>
                              </m:r>
                            </m:sub>
                            <m:sup/>
                            <m:e>
                              <m:r>
                                <m:rPr>
                                  <m:sty m:val="p"/>
                                </m:rPr>
                                <a:rPr lang="en-US">
                                  <a:latin typeface="Cambria Math"/>
                                </a:rPr>
                                <m:t>max</m:t>
                              </m:r>
                              <m:r>
                                <a:rPr lang="en-US" i="1">
                                  <a:latin typeface="Cambria Math"/>
                                </a:rPr>
                                <m:t>(</m:t>
                              </m:r>
                              <m:sSub>
                                <m:sSubPr>
                                  <m:ctrlPr>
                                    <a:rPr lang="en-US" i="1">
                                      <a:latin typeface="Cambria Math"/>
                                    </a:rPr>
                                  </m:ctrlPr>
                                </m:sSubPr>
                                <m:e>
                                  <m:r>
                                    <a:rPr lang="en-US" i="1">
                                      <a:latin typeface="Cambria Math"/>
                                    </a:rPr>
                                    <m:t>𝑜𝑏𝑠</m:t>
                                  </m:r>
                                </m:e>
                                <m:sub>
                                  <m:r>
                                    <a:rPr lang="en-US" i="1">
                                      <a:latin typeface="Cambria Math"/>
                                    </a:rPr>
                                    <m:t>𝑖</m:t>
                                  </m:r>
                                </m:sub>
                              </m:sSub>
                              <m:r>
                                <a:rPr lang="en-US" i="1">
                                  <a:latin typeface="Cambria Math"/>
                                </a:rPr>
                                <m:t>,</m:t>
                              </m:r>
                              <m:sSub>
                                <m:sSubPr>
                                  <m:ctrlPr>
                                    <a:rPr lang="en-US" i="1">
                                      <a:latin typeface="Cambria Math"/>
                                    </a:rPr>
                                  </m:ctrlPr>
                                </m:sSubPr>
                                <m:e>
                                  <m:r>
                                    <a:rPr lang="en-US" i="1">
                                      <a:latin typeface="Cambria Math"/>
                                    </a:rPr>
                                    <m:t>𝑚𝑜𝑑</m:t>
                                  </m:r>
                                </m:e>
                                <m:sub>
                                  <m:r>
                                    <a:rPr lang="en-US" i="1">
                                      <a:latin typeface="Cambria Math"/>
                                    </a:rPr>
                                    <m:t>𝑖</m:t>
                                  </m:r>
                                </m:sub>
                              </m:sSub>
                              <m:r>
                                <a:rPr lang="en-US" i="1">
                                  <a:latin typeface="Cambria Math"/>
                                </a:rPr>
                                <m:t>)</m:t>
                              </m:r>
                            </m:e>
                          </m:nary>
                        </m:den>
                      </m:f>
                    </m:oMath>
                  </m:oMathPara>
                </a14:m>
                <a:endParaRPr lang="en-US" dirty="0"/>
              </a:p>
            </p:txBody>
          </p:sp>
        </mc:Choice>
        <mc:Fallback>
          <p:sp>
            <p:nvSpPr>
              <p:cNvPr id="4" name="Rectangle 3"/>
              <p:cNvSpPr>
                <a:spLocks noRot="1" noChangeAspect="1" noMove="1" noResize="1" noEditPoints="1" noAdjustHandles="1" noChangeArrowheads="1" noChangeShapeType="1" noTextEdit="1"/>
              </p:cNvSpPr>
              <p:nvPr/>
            </p:nvSpPr>
            <p:spPr>
              <a:xfrm>
                <a:off x="1676400" y="2164001"/>
                <a:ext cx="4572000" cy="965585"/>
              </a:xfrm>
              <a:prstGeom prst="rect">
                <a:avLst/>
              </a:prstGeom>
              <a:blipFill rotWithShape="1">
                <a:blip r:embed="rId2" cstate="print"/>
                <a:stretch>
                  <a:fillRect/>
                </a:stretch>
              </a:blipFill>
            </p:spPr>
            <p:txBody>
              <a:bodyPr/>
              <a:lstStyle/>
              <a:p>
                <a:r>
                  <a:rPr lang="en-US">
                    <a:noFill/>
                  </a:rPr>
                  <a:t> </a:t>
                </a:r>
              </a:p>
            </p:txBody>
          </p:sp>
        </mc:Fallback>
      </mc:AlternateContent>
      <p:sp>
        <p:nvSpPr>
          <p:cNvPr id="5" name="Rectangle 4"/>
          <p:cNvSpPr/>
          <p:nvPr/>
        </p:nvSpPr>
        <p:spPr>
          <a:xfrm>
            <a:off x="815351" y="1752600"/>
            <a:ext cx="2624886" cy="461665"/>
          </a:xfrm>
          <a:prstGeom prst="rect">
            <a:avLst/>
          </a:prstGeom>
        </p:spPr>
        <p:txBody>
          <a:bodyPr wrap="none">
            <a:spAutoFit/>
          </a:bodyPr>
          <a:lstStyle/>
          <a:p>
            <a:r>
              <a:rPr lang="en-US" sz="2400" dirty="0">
                <a:latin typeface="+mj-lt"/>
              </a:rPr>
              <a:t>Coincidence </a:t>
            </a:r>
            <a:r>
              <a:rPr lang="en-US" sz="2400" dirty="0" smtClean="0">
                <a:latin typeface="+mj-lt"/>
              </a:rPr>
              <a:t>ratios:</a:t>
            </a:r>
            <a:endParaRPr lang="en-US" sz="2400" dirty="0">
              <a:latin typeface="+mj-lt"/>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71525" y="3190875"/>
            <a:ext cx="7686675" cy="923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676400" y="4210050"/>
            <a:ext cx="5867400" cy="2571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200340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Summary</a:t>
            </a:r>
            <a:endParaRPr lang="en-US" sz="4000" dirty="0"/>
          </a:p>
        </p:txBody>
      </p:sp>
      <p:sp>
        <p:nvSpPr>
          <p:cNvPr id="3" name="Content Placeholder 2"/>
          <p:cNvSpPr>
            <a:spLocks noGrp="1"/>
          </p:cNvSpPr>
          <p:nvPr>
            <p:ph sz="quarter" idx="1"/>
          </p:nvPr>
        </p:nvSpPr>
        <p:spPr>
          <a:xfrm>
            <a:off x="457200" y="1630680"/>
            <a:ext cx="8229600" cy="5074920"/>
          </a:xfrm>
        </p:spPr>
        <p:txBody>
          <a:bodyPr>
            <a:normAutofit fontScale="77500" lnSpcReduction="20000"/>
          </a:bodyPr>
          <a:lstStyle/>
          <a:p>
            <a:pPr>
              <a:spcBef>
                <a:spcPts val="600"/>
              </a:spcBef>
            </a:pPr>
            <a:r>
              <a:rPr lang="en-US" dirty="0" smtClean="0">
                <a:latin typeface="+mj-lt"/>
              </a:rPr>
              <a:t>Forming districts based on zonal socioeconomic characteristics helps reduce correlation between independent variables for regression</a:t>
            </a:r>
          </a:p>
          <a:p>
            <a:pPr>
              <a:spcBef>
                <a:spcPts val="600"/>
              </a:spcBef>
            </a:pPr>
            <a:r>
              <a:rPr lang="en-US" dirty="0" smtClean="0">
                <a:latin typeface="+mj-lt"/>
              </a:rPr>
              <a:t>Travel time is still the strongest determining factor for destination choice</a:t>
            </a:r>
          </a:p>
          <a:p>
            <a:pPr>
              <a:spcBef>
                <a:spcPts val="600"/>
              </a:spcBef>
            </a:pPr>
            <a:r>
              <a:rPr lang="en-US" dirty="0" smtClean="0">
                <a:latin typeface="+mj-lt"/>
              </a:rPr>
              <a:t>Inter-area-type </a:t>
            </a:r>
            <a:r>
              <a:rPr lang="en-US" dirty="0">
                <a:latin typeface="+mj-lt"/>
              </a:rPr>
              <a:t>dummy </a:t>
            </a:r>
            <a:r>
              <a:rPr lang="en-US" dirty="0" smtClean="0">
                <a:latin typeface="+mj-lt"/>
              </a:rPr>
              <a:t>variables are statistically significant in all SUT and MUT sub-models and push more SUT and MUT trips to less developed areas.</a:t>
            </a:r>
          </a:p>
          <a:p>
            <a:pPr>
              <a:spcBef>
                <a:spcPts val="600"/>
              </a:spcBef>
            </a:pPr>
            <a:r>
              <a:rPr lang="en-US" dirty="0" smtClean="0">
                <a:latin typeface="+mj-lt"/>
              </a:rPr>
              <a:t>Inter-county dummy variables are statistically significant in some sub-models too</a:t>
            </a:r>
            <a:endParaRPr lang="en-US" dirty="0">
              <a:latin typeface="+mj-lt"/>
            </a:endParaRPr>
          </a:p>
          <a:p>
            <a:pPr>
              <a:spcBef>
                <a:spcPts val="600"/>
              </a:spcBef>
            </a:pPr>
            <a:r>
              <a:rPr lang="en-US" dirty="0">
                <a:latin typeface="+mj-lt"/>
              </a:rPr>
              <a:t>R</a:t>
            </a:r>
            <a:r>
              <a:rPr lang="en-US" dirty="0" smtClean="0">
                <a:latin typeface="+mj-lt"/>
              </a:rPr>
              <a:t>oom </a:t>
            </a:r>
            <a:r>
              <a:rPr lang="en-US" dirty="0">
                <a:latin typeface="+mj-lt"/>
              </a:rPr>
              <a:t>for improvement in </a:t>
            </a:r>
            <a:r>
              <a:rPr lang="en-US" dirty="0" smtClean="0">
                <a:latin typeface="+mj-lt"/>
              </a:rPr>
              <a:t>the future:</a:t>
            </a:r>
            <a:endParaRPr lang="en-US" dirty="0">
              <a:latin typeface="+mj-lt"/>
            </a:endParaRPr>
          </a:p>
          <a:p>
            <a:pPr lvl="1"/>
            <a:r>
              <a:rPr lang="en-US" dirty="0">
                <a:latin typeface="+mj-lt"/>
              </a:rPr>
              <a:t>Explore the explicit inclusion of economic factors in the model to improve </a:t>
            </a:r>
            <a:r>
              <a:rPr lang="en-US" dirty="0" smtClean="0">
                <a:latin typeface="+mj-lt"/>
              </a:rPr>
              <a:t>model’s </a:t>
            </a:r>
            <a:r>
              <a:rPr lang="en-US" dirty="0">
                <a:latin typeface="+mj-lt"/>
              </a:rPr>
              <a:t>explanatory power;</a:t>
            </a:r>
          </a:p>
          <a:p>
            <a:pPr lvl="1"/>
            <a:r>
              <a:rPr lang="en-US" dirty="0">
                <a:latin typeface="+mj-lt"/>
              </a:rPr>
              <a:t>Investigate the use of more disaggregated employment categories that are more consistent with NAICS or SIC;</a:t>
            </a:r>
          </a:p>
          <a:p>
            <a:pPr lvl="1"/>
            <a:r>
              <a:rPr lang="en-US" dirty="0">
                <a:latin typeface="+mj-lt"/>
              </a:rPr>
              <a:t>Explore model stratification by NAICS or SIC sectors</a:t>
            </a:r>
            <a:r>
              <a:rPr lang="en-US" dirty="0" smtClean="0">
                <a:latin typeface="+mj-lt"/>
              </a:rPr>
              <a:t>.</a:t>
            </a:r>
            <a:endParaRPr lang="en-US" dirty="0">
              <a:latin typeface="+mj-lt"/>
            </a:endParaRPr>
          </a:p>
        </p:txBody>
      </p:sp>
    </p:spTree>
    <p:extLst>
      <p:ext uri="{BB962C8B-B14F-4D97-AF65-F5344CB8AC3E}">
        <p14:creationId xmlns:p14="http://schemas.microsoft.com/office/powerpoint/2010/main" xmlns="" val="27188680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Thank You!</a:t>
            </a:r>
            <a:endParaRPr lang="en-US" sz="4000" dirty="0"/>
          </a:p>
        </p:txBody>
      </p:sp>
      <p:sp>
        <p:nvSpPr>
          <p:cNvPr id="3" name="Content Placeholder 2"/>
          <p:cNvSpPr>
            <a:spLocks noGrp="1"/>
          </p:cNvSpPr>
          <p:nvPr>
            <p:ph sz="quarter" idx="1"/>
          </p:nvPr>
        </p:nvSpPr>
        <p:spPr>
          <a:xfrm>
            <a:off x="612648" y="2362200"/>
            <a:ext cx="8153400" cy="2667000"/>
          </a:xfrm>
        </p:spPr>
        <p:txBody>
          <a:bodyPr>
            <a:normAutofit/>
          </a:bodyPr>
          <a:lstStyle/>
          <a:p>
            <a:pPr>
              <a:buNone/>
            </a:pPr>
            <a:r>
              <a:rPr lang="en-US" sz="2600" b="1" dirty="0" smtClean="0">
                <a:latin typeface="+mj-lt"/>
              </a:rPr>
              <a:t>Contact Info:</a:t>
            </a:r>
          </a:p>
          <a:p>
            <a:pPr>
              <a:buNone/>
            </a:pPr>
            <a:r>
              <a:rPr lang="en-US" sz="2600" dirty="0" smtClean="0">
                <a:latin typeface="+mj-lt"/>
              </a:rPr>
              <a:t>Bing Mei, </a:t>
            </a:r>
            <a:r>
              <a:rPr lang="en-US" sz="2600" dirty="0" smtClean="0">
                <a:solidFill>
                  <a:srgbClr val="0000CC"/>
                </a:solidFill>
                <a:latin typeface="+mj-lt"/>
                <a:hlinkClick r:id="rId2"/>
              </a:rPr>
              <a:t>bmei@ncsu.edu</a:t>
            </a:r>
            <a:r>
              <a:rPr lang="en-US" sz="2600" dirty="0" smtClean="0">
                <a:solidFill>
                  <a:srgbClr val="0000CC"/>
                </a:solidFill>
                <a:latin typeface="+mj-lt"/>
              </a:rPr>
              <a:t>, </a:t>
            </a:r>
            <a:r>
              <a:rPr lang="en-US" sz="2600" dirty="0" smtClean="0">
                <a:latin typeface="+mj-lt"/>
              </a:rPr>
              <a:t>919-513-7381</a:t>
            </a:r>
          </a:p>
          <a:p>
            <a:pPr>
              <a:buNone/>
            </a:pPr>
            <a:r>
              <a:rPr lang="en-US" sz="2600" dirty="0" smtClean="0">
                <a:latin typeface="+mj-lt"/>
              </a:rPr>
              <a:t>Joe Huegy, </a:t>
            </a:r>
            <a:r>
              <a:rPr lang="en-US" sz="2600" dirty="0" smtClean="0">
                <a:latin typeface="+mj-lt"/>
                <a:hlinkClick r:id="rId3"/>
              </a:rPr>
              <a:t>jbhuegy@ncsu.edu</a:t>
            </a:r>
            <a:r>
              <a:rPr lang="en-US" sz="2600" dirty="0" smtClean="0">
                <a:latin typeface="+mj-lt"/>
              </a:rPr>
              <a:t>, 919-513-7378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Triangle Region and Model</a:t>
            </a:r>
            <a:endParaRPr lang="en-US" sz="4000" dirty="0"/>
          </a:p>
        </p:txBody>
      </p:sp>
      <p:pic>
        <p:nvPicPr>
          <p:cNvPr id="5" name="Content Placeholder 4"/>
          <p:cNvPicPr>
            <a:picLocks noChangeAspect="1"/>
          </p:cNvPicPr>
          <p:nvPr/>
        </p:nvPicPr>
        <p:blipFill rotWithShape="1">
          <a:blip r:embed="rId3" cstate="print">
            <a:extLst>
              <a:ext uri="{28A0092B-C50C-407E-A947-70E740481C1C}">
                <a14:useLocalDpi xmlns:a14="http://schemas.microsoft.com/office/drawing/2010/main" xmlns="" val="0"/>
              </a:ext>
            </a:extLst>
          </a:blip>
          <a:srcRect t="12263" b="15408"/>
          <a:stretch/>
        </p:blipFill>
        <p:spPr>
          <a:xfrm>
            <a:off x="1447800" y="1600200"/>
            <a:ext cx="7543800" cy="2921000"/>
          </a:xfrm>
          <a:prstGeom prst="rect">
            <a:avLst/>
          </a:prstGeom>
        </p:spPr>
      </p:pic>
      <p:sp>
        <p:nvSpPr>
          <p:cNvPr id="3" name="Content Placeholder 2"/>
          <p:cNvSpPr>
            <a:spLocks noGrp="1"/>
          </p:cNvSpPr>
          <p:nvPr>
            <p:ph sz="quarter" idx="1"/>
          </p:nvPr>
        </p:nvSpPr>
        <p:spPr>
          <a:xfrm>
            <a:off x="457200" y="3810000"/>
            <a:ext cx="8229600" cy="2971800"/>
          </a:xfrm>
        </p:spPr>
        <p:txBody>
          <a:bodyPr>
            <a:normAutofit lnSpcReduction="10000"/>
          </a:bodyPr>
          <a:lstStyle/>
          <a:p>
            <a:r>
              <a:rPr lang="en-US" sz="2200" dirty="0" smtClean="0">
                <a:latin typeface="+mj-lt"/>
              </a:rPr>
              <a:t>Population: 1.6 million (2010)</a:t>
            </a:r>
          </a:p>
          <a:p>
            <a:r>
              <a:rPr lang="en-US" sz="2200" dirty="0" smtClean="0">
                <a:latin typeface="+mj-lt"/>
              </a:rPr>
              <a:t>Employment: 0.85 million (2010)</a:t>
            </a:r>
          </a:p>
          <a:p>
            <a:r>
              <a:rPr lang="en-US" sz="2200" dirty="0" smtClean="0">
                <a:latin typeface="+mj-lt"/>
              </a:rPr>
              <a:t>Area: 3,430 miles</a:t>
            </a:r>
            <a:r>
              <a:rPr lang="en-US" sz="2200" baseline="30000" dirty="0" smtClean="0">
                <a:latin typeface="+mj-lt"/>
              </a:rPr>
              <a:t>2</a:t>
            </a:r>
          </a:p>
          <a:p>
            <a:r>
              <a:rPr lang="en-US" sz="2200" dirty="0" smtClean="0">
                <a:latin typeface="+mj-lt"/>
              </a:rPr>
              <a:t>Trip-based model</a:t>
            </a:r>
          </a:p>
          <a:p>
            <a:r>
              <a:rPr lang="en-US" sz="2200" dirty="0" smtClean="0">
                <a:latin typeface="+mj-lt"/>
              </a:rPr>
              <a:t>Traffic Analysis Zones:</a:t>
            </a:r>
          </a:p>
          <a:p>
            <a:pPr lvl="1">
              <a:spcBef>
                <a:spcPts val="300"/>
              </a:spcBef>
            </a:pPr>
            <a:r>
              <a:rPr lang="en-US" sz="2000" dirty="0" smtClean="0">
                <a:latin typeface="+mj-lt"/>
              </a:rPr>
              <a:t>Internal: 2,579  /  External: 99</a:t>
            </a:r>
          </a:p>
          <a:p>
            <a:r>
              <a:rPr lang="en-US" sz="2200" dirty="0" smtClean="0">
                <a:latin typeface="+mj-lt"/>
              </a:rPr>
              <a:t>Highway Network in Model:</a:t>
            </a:r>
          </a:p>
          <a:p>
            <a:pPr lvl="1"/>
            <a:r>
              <a:rPr lang="en-US" sz="2000" dirty="0" smtClean="0">
                <a:latin typeface="+mj-lt"/>
              </a:rPr>
              <a:t>7,400 miles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Survey Data</a:t>
            </a:r>
            <a:endParaRPr lang="en-US" sz="4000" dirty="0"/>
          </a:p>
        </p:txBody>
      </p:sp>
      <p:sp>
        <p:nvSpPr>
          <p:cNvPr id="3" name="Content Placeholder 2"/>
          <p:cNvSpPr>
            <a:spLocks noGrp="1"/>
          </p:cNvSpPr>
          <p:nvPr>
            <p:ph sz="quarter" idx="1"/>
          </p:nvPr>
        </p:nvSpPr>
        <p:spPr>
          <a:xfrm>
            <a:off x="612648" y="1676400"/>
            <a:ext cx="8153400" cy="4495800"/>
          </a:xfrm>
        </p:spPr>
        <p:txBody>
          <a:bodyPr>
            <a:normAutofit lnSpcReduction="10000"/>
          </a:bodyPr>
          <a:lstStyle/>
          <a:p>
            <a:r>
              <a:rPr lang="en-US" sz="2800" dirty="0" smtClean="0">
                <a:latin typeface="+mj-lt"/>
              </a:rPr>
              <a:t>2010 </a:t>
            </a:r>
            <a:r>
              <a:rPr lang="en-US" sz="2800" dirty="0">
                <a:latin typeface="+mj-lt"/>
              </a:rPr>
              <a:t>Triangle Region commercial vehicle activity and travel </a:t>
            </a:r>
            <a:r>
              <a:rPr lang="en-US" sz="2800" dirty="0" smtClean="0">
                <a:latin typeface="+mj-lt"/>
              </a:rPr>
              <a:t>survey</a:t>
            </a:r>
            <a:endParaRPr lang="en-US" sz="2800" dirty="0" smtClean="0">
              <a:latin typeface="+mj-lt"/>
              <a:cs typeface="Arial" pitchFamily="34" charset="0"/>
            </a:endParaRPr>
          </a:p>
          <a:p>
            <a:pPr lvl="1"/>
            <a:r>
              <a:rPr lang="en-US" sz="2400" dirty="0" smtClean="0">
                <a:latin typeface="+mj-lt"/>
                <a:cs typeface="Arial" pitchFamily="34" charset="0"/>
              </a:rPr>
              <a:t>Establishment-based survey</a:t>
            </a:r>
          </a:p>
          <a:p>
            <a:pPr lvl="1"/>
            <a:r>
              <a:rPr lang="en-US" sz="2400" dirty="0" smtClean="0">
                <a:latin typeface="+mj-lt"/>
                <a:cs typeface="Arial" pitchFamily="34" charset="0"/>
              </a:rPr>
              <a:t>500 business establishments surveyed in the region</a:t>
            </a:r>
          </a:p>
          <a:p>
            <a:pPr lvl="1"/>
            <a:r>
              <a:rPr lang="en-US" sz="2400" dirty="0" smtClean="0">
                <a:latin typeface="+mj-lt"/>
                <a:cs typeface="Arial" pitchFamily="34" charset="0"/>
              </a:rPr>
              <a:t>Collected a rich set of data:</a:t>
            </a:r>
          </a:p>
          <a:p>
            <a:pPr lvl="2"/>
            <a:r>
              <a:rPr lang="en-US" sz="2200" u="sng" dirty="0" smtClean="0">
                <a:latin typeface="+mj-lt"/>
                <a:cs typeface="Arial" pitchFamily="34" charset="0"/>
              </a:rPr>
              <a:t>Establishment data</a:t>
            </a:r>
            <a:r>
              <a:rPr lang="en-US" sz="2200" dirty="0" smtClean="0">
                <a:latin typeface="+mj-lt"/>
                <a:cs typeface="Arial" pitchFamily="34" charset="0"/>
              </a:rPr>
              <a:t>: SIC code, number of employees, number of commercial vehicles by type, locations, etc.</a:t>
            </a:r>
          </a:p>
          <a:p>
            <a:pPr lvl="2"/>
            <a:r>
              <a:rPr lang="en-US" sz="2200" u="sng" dirty="0" smtClean="0">
                <a:latin typeface="+mj-lt"/>
                <a:cs typeface="Arial" pitchFamily="34" charset="0"/>
              </a:rPr>
              <a:t>Vehicle data</a:t>
            </a:r>
            <a:r>
              <a:rPr lang="en-US" sz="2200" dirty="0" smtClean="0">
                <a:latin typeface="+mj-lt"/>
                <a:cs typeface="Arial" pitchFamily="34" charset="0"/>
              </a:rPr>
              <a:t>: Vehicle type, number of axles, vehicle weight, beginning and ending odometer readings, etc.</a:t>
            </a:r>
          </a:p>
          <a:p>
            <a:pPr lvl="2"/>
            <a:r>
              <a:rPr lang="en-US" sz="2200" u="sng" dirty="0" smtClean="0">
                <a:latin typeface="+mj-lt"/>
                <a:cs typeface="Arial" pitchFamily="34" charset="0"/>
              </a:rPr>
              <a:t>Activity/trip data</a:t>
            </a:r>
            <a:r>
              <a:rPr lang="en-US" sz="2200" dirty="0" smtClean="0">
                <a:latin typeface="+mj-lt"/>
                <a:cs typeface="Arial" pitchFamily="34" charset="0"/>
              </a:rPr>
              <a:t>: arrival and departure times at each activity location, activity location coordinates, trip purpose, goods delivered, weight of the goods, etc.</a:t>
            </a:r>
            <a:endParaRPr lang="en-US" sz="2200" dirty="0">
              <a:latin typeface="+mj-lt"/>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Survey Data (cont’d)</a:t>
            </a:r>
            <a:endParaRPr lang="en-US" sz="4000" dirty="0"/>
          </a:p>
        </p:txBody>
      </p:sp>
      <p:graphicFrame>
        <p:nvGraphicFramePr>
          <p:cNvPr id="4" name="Table 3"/>
          <p:cNvGraphicFramePr>
            <a:graphicFrameLocks noGrp="1"/>
          </p:cNvGraphicFramePr>
          <p:nvPr/>
        </p:nvGraphicFramePr>
        <p:xfrm>
          <a:off x="914400" y="1981200"/>
          <a:ext cx="7315200" cy="4128516"/>
        </p:xfrm>
        <a:graphic>
          <a:graphicData uri="http://schemas.openxmlformats.org/drawingml/2006/table">
            <a:tbl>
              <a:tblPr/>
              <a:tblGrid>
                <a:gridCol w="5943600"/>
                <a:gridCol w="1371600"/>
              </a:tblGrid>
              <a:tr h="344043">
                <a:tc>
                  <a:txBody>
                    <a:bodyPr/>
                    <a:lstStyle/>
                    <a:p>
                      <a:pPr marL="0" marR="0" algn="ctr">
                        <a:lnSpc>
                          <a:spcPct val="115000"/>
                        </a:lnSpc>
                        <a:spcBef>
                          <a:spcPts val="0"/>
                        </a:spcBef>
                        <a:spcAft>
                          <a:spcPts val="0"/>
                        </a:spcAft>
                      </a:pPr>
                      <a:r>
                        <a:rPr lang="en-US" sz="1800" b="1" dirty="0">
                          <a:latin typeface="+mj-lt"/>
                          <a:ea typeface="SimSun"/>
                          <a:cs typeface="Times New Roman"/>
                        </a:rPr>
                        <a:t>Items</a:t>
                      </a:r>
                      <a:endParaRPr lang="en-US" sz="1800" dirty="0">
                        <a:latin typeface="+mj-lt"/>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latin typeface="+mj-lt"/>
                          <a:ea typeface="SimSun"/>
                          <a:cs typeface="Times New Roman"/>
                        </a:rPr>
                        <a:t>Statistics</a:t>
                      </a:r>
                      <a:endParaRPr lang="en-US" sz="1800" dirty="0">
                        <a:latin typeface="+mj-lt"/>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043">
                <a:tc>
                  <a:txBody>
                    <a:bodyPr/>
                    <a:lstStyle/>
                    <a:p>
                      <a:pPr marL="0" marR="0">
                        <a:lnSpc>
                          <a:spcPct val="115000"/>
                        </a:lnSpc>
                        <a:spcBef>
                          <a:spcPts val="0"/>
                        </a:spcBef>
                        <a:spcAft>
                          <a:spcPts val="0"/>
                        </a:spcAft>
                      </a:pPr>
                      <a:r>
                        <a:rPr lang="en-US" sz="1800" dirty="0" smtClean="0">
                          <a:latin typeface="+mj-lt"/>
                          <a:ea typeface="SimSun"/>
                          <a:cs typeface="Times New Roman"/>
                        </a:rPr>
                        <a:t>#</a:t>
                      </a:r>
                      <a:r>
                        <a:rPr lang="en-US" sz="1800" baseline="0" dirty="0" smtClean="0">
                          <a:latin typeface="+mj-lt"/>
                          <a:ea typeface="SimSun"/>
                          <a:cs typeface="Times New Roman"/>
                        </a:rPr>
                        <a:t> </a:t>
                      </a:r>
                      <a:r>
                        <a:rPr lang="en-US" sz="1800" dirty="0" smtClean="0">
                          <a:latin typeface="+mj-lt"/>
                          <a:ea typeface="SimSun"/>
                          <a:cs typeface="Times New Roman"/>
                        </a:rPr>
                        <a:t>establishments </a:t>
                      </a:r>
                      <a:r>
                        <a:rPr lang="en-US" sz="1800" dirty="0">
                          <a:latin typeface="+mj-lt"/>
                          <a:ea typeface="SimSun"/>
                          <a:cs typeface="Times New Roman"/>
                        </a:rPr>
                        <a:t>that completed </a:t>
                      </a:r>
                      <a:r>
                        <a:rPr lang="en-US" sz="1800" dirty="0" smtClean="0">
                          <a:latin typeface="+mj-lt"/>
                          <a:ea typeface="SimSun"/>
                          <a:cs typeface="Times New Roman"/>
                        </a:rPr>
                        <a:t>CV travel </a:t>
                      </a:r>
                      <a:r>
                        <a:rPr lang="en-US" sz="1800" dirty="0">
                          <a:latin typeface="+mj-lt"/>
                          <a:ea typeface="SimSun"/>
                          <a:cs typeface="Times New Roman"/>
                        </a:rPr>
                        <a:t>survey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mj-lt"/>
                          <a:ea typeface="SimSun"/>
                          <a:cs typeface="Times New Roman"/>
                        </a:rPr>
                        <a:t>486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8086">
                <a:tc>
                  <a:txBody>
                    <a:bodyPr/>
                    <a:lstStyle/>
                    <a:p>
                      <a:pPr marL="0" marR="0">
                        <a:lnSpc>
                          <a:spcPct val="115000"/>
                        </a:lnSpc>
                        <a:spcBef>
                          <a:spcPts val="0"/>
                        </a:spcBef>
                        <a:spcAft>
                          <a:spcPts val="0"/>
                        </a:spcAft>
                      </a:pPr>
                      <a:r>
                        <a:rPr lang="en-US" sz="1800" dirty="0" smtClean="0">
                          <a:latin typeface="+mj-lt"/>
                          <a:ea typeface="SimSun"/>
                          <a:cs typeface="Times New Roman"/>
                        </a:rPr>
                        <a:t># vehicles </a:t>
                      </a:r>
                      <a:r>
                        <a:rPr lang="en-US" sz="1800" dirty="0">
                          <a:latin typeface="+mj-lt"/>
                          <a:ea typeface="SimSun"/>
                          <a:cs typeface="Times New Roman"/>
                        </a:rPr>
                        <a:t>garaged at non-residence locations and operated by the establishments completing the survey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mj-lt"/>
                          <a:ea typeface="SimSun"/>
                          <a:cs typeface="Times New Roman"/>
                        </a:rPr>
                        <a:t>2,793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043">
                <a:tc>
                  <a:txBody>
                    <a:bodyPr/>
                    <a:lstStyle/>
                    <a:p>
                      <a:pPr marL="0" marR="0">
                        <a:lnSpc>
                          <a:spcPct val="115000"/>
                        </a:lnSpc>
                        <a:spcBef>
                          <a:spcPts val="0"/>
                        </a:spcBef>
                        <a:spcAft>
                          <a:spcPts val="0"/>
                        </a:spcAft>
                      </a:pPr>
                      <a:r>
                        <a:rPr lang="en-US" sz="1800" dirty="0" smtClean="0">
                          <a:latin typeface="+mj-lt"/>
                          <a:ea typeface="SimSun"/>
                          <a:cs typeface="Times New Roman"/>
                        </a:rPr>
                        <a:t># vehicles </a:t>
                      </a:r>
                      <a:r>
                        <a:rPr lang="en-US" sz="1800" dirty="0">
                          <a:latin typeface="+mj-lt"/>
                          <a:ea typeface="SimSun"/>
                          <a:cs typeface="Times New Roman"/>
                        </a:rPr>
                        <a:t>surveyed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mj-lt"/>
                          <a:ea typeface="SimSun"/>
                          <a:cs typeface="Times New Roman"/>
                        </a:rPr>
                        <a:t>1,489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043">
                <a:tc>
                  <a:txBody>
                    <a:bodyPr/>
                    <a:lstStyle/>
                    <a:p>
                      <a:pPr marL="0" marR="0">
                        <a:lnSpc>
                          <a:spcPct val="115000"/>
                        </a:lnSpc>
                        <a:spcBef>
                          <a:spcPts val="0"/>
                        </a:spcBef>
                        <a:spcAft>
                          <a:spcPts val="0"/>
                        </a:spcAft>
                      </a:pPr>
                      <a:r>
                        <a:rPr lang="en-US" sz="1800" dirty="0" smtClean="0">
                          <a:latin typeface="+mj-lt"/>
                          <a:ea typeface="SimSun"/>
                          <a:cs typeface="Times New Roman"/>
                        </a:rPr>
                        <a:t># vehicles </a:t>
                      </a:r>
                      <a:r>
                        <a:rPr lang="en-US" sz="1800" dirty="0">
                          <a:latin typeface="+mj-lt"/>
                          <a:ea typeface="SimSun"/>
                          <a:cs typeface="Times New Roman"/>
                        </a:rPr>
                        <a:t>that made trips on assigned survey day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mj-lt"/>
                          <a:ea typeface="SimSun"/>
                          <a:cs typeface="Times New Roman"/>
                        </a:rPr>
                        <a:t>863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043">
                <a:tc>
                  <a:txBody>
                    <a:bodyPr/>
                    <a:lstStyle/>
                    <a:p>
                      <a:pPr marL="0" marR="0">
                        <a:lnSpc>
                          <a:spcPct val="115000"/>
                        </a:lnSpc>
                        <a:spcBef>
                          <a:spcPts val="0"/>
                        </a:spcBef>
                        <a:spcAft>
                          <a:spcPts val="0"/>
                        </a:spcAft>
                      </a:pPr>
                      <a:r>
                        <a:rPr lang="en-US" sz="1800" dirty="0" smtClean="0">
                          <a:latin typeface="+mj-lt"/>
                          <a:ea typeface="SimSun"/>
                          <a:cs typeface="Times New Roman"/>
                        </a:rPr>
                        <a:t># trips </a:t>
                      </a:r>
                      <a:r>
                        <a:rPr lang="en-US" sz="1800" dirty="0">
                          <a:latin typeface="+mj-lt"/>
                          <a:ea typeface="SimSun"/>
                          <a:cs typeface="Times New Roman"/>
                        </a:rPr>
                        <a:t>reported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mj-lt"/>
                          <a:ea typeface="SimSun"/>
                          <a:cs typeface="Times New Roman"/>
                        </a:rPr>
                        <a:t>5,669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043">
                <a:tc>
                  <a:txBody>
                    <a:bodyPr/>
                    <a:lstStyle/>
                    <a:p>
                      <a:pPr marL="0" marR="0">
                        <a:lnSpc>
                          <a:spcPct val="115000"/>
                        </a:lnSpc>
                        <a:spcBef>
                          <a:spcPts val="0"/>
                        </a:spcBef>
                        <a:spcAft>
                          <a:spcPts val="0"/>
                        </a:spcAft>
                      </a:pPr>
                      <a:r>
                        <a:rPr lang="en-US" sz="1800" dirty="0" smtClean="0">
                          <a:latin typeface="+mj-lt"/>
                          <a:ea typeface="SimSun"/>
                          <a:cs typeface="Times New Roman"/>
                        </a:rPr>
                        <a:t># trips </a:t>
                      </a:r>
                      <a:r>
                        <a:rPr lang="en-US" sz="1800" dirty="0">
                          <a:latin typeface="+mj-lt"/>
                          <a:ea typeface="SimSun"/>
                          <a:cs typeface="Times New Roman"/>
                        </a:rPr>
                        <a:t>recorded in detail in travel diaries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mj-lt"/>
                          <a:ea typeface="SimSun"/>
                          <a:cs typeface="Times New Roman"/>
                        </a:rPr>
                        <a:t>4,557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043">
                <a:tc>
                  <a:txBody>
                    <a:bodyPr/>
                    <a:lstStyle/>
                    <a:p>
                      <a:pPr marL="0" marR="0">
                        <a:lnSpc>
                          <a:spcPct val="115000"/>
                        </a:lnSpc>
                        <a:spcBef>
                          <a:spcPts val="0"/>
                        </a:spcBef>
                        <a:spcAft>
                          <a:spcPts val="0"/>
                        </a:spcAft>
                      </a:pPr>
                      <a:r>
                        <a:rPr lang="en-US" sz="1800" dirty="0">
                          <a:latin typeface="+mj-lt"/>
                          <a:ea typeface="SimSun"/>
                          <a:cs typeface="Times New Roman"/>
                        </a:rPr>
                        <a:t>Average vehicles per business establishment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800" dirty="0">
                          <a:latin typeface="+mj-lt"/>
                          <a:ea typeface="SimSun"/>
                          <a:cs typeface="Times New Roman"/>
                        </a:rPr>
                        <a:t>5.75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44043">
                <a:tc>
                  <a:txBody>
                    <a:bodyPr/>
                    <a:lstStyle/>
                    <a:p>
                      <a:pPr marL="0" marR="0">
                        <a:lnSpc>
                          <a:spcPct val="115000"/>
                        </a:lnSpc>
                        <a:spcBef>
                          <a:spcPts val="0"/>
                        </a:spcBef>
                        <a:spcAft>
                          <a:spcPts val="0"/>
                        </a:spcAft>
                      </a:pPr>
                      <a:r>
                        <a:rPr lang="en-US" sz="1800" dirty="0">
                          <a:latin typeface="+mj-lt"/>
                          <a:ea typeface="SimSun"/>
                          <a:cs typeface="Times New Roman"/>
                        </a:rPr>
                        <a:t>Average daily trips per vehicle that completed the survey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800" dirty="0">
                          <a:latin typeface="+mj-lt"/>
                          <a:ea typeface="SimSun"/>
                          <a:cs typeface="Times New Roman"/>
                        </a:rPr>
                        <a:t>3.81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688086">
                <a:tc>
                  <a:txBody>
                    <a:bodyPr/>
                    <a:lstStyle/>
                    <a:p>
                      <a:pPr marL="0" marR="0">
                        <a:lnSpc>
                          <a:spcPct val="115000"/>
                        </a:lnSpc>
                        <a:spcBef>
                          <a:spcPts val="0"/>
                        </a:spcBef>
                        <a:spcAft>
                          <a:spcPts val="0"/>
                        </a:spcAft>
                      </a:pPr>
                      <a:r>
                        <a:rPr lang="en-US" sz="1800" dirty="0">
                          <a:latin typeface="+mj-lt"/>
                          <a:ea typeface="SimSun"/>
                          <a:cs typeface="Times New Roman"/>
                        </a:rPr>
                        <a:t>Average daily trips per vehicle that made trips on assigned survey days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800" dirty="0">
                          <a:latin typeface="+mj-lt"/>
                          <a:ea typeface="SimSun"/>
                          <a:cs typeface="Times New Roman"/>
                        </a:rPr>
                        <a:t>6.57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Survey Data (cont’d)</a:t>
            </a:r>
          </a:p>
        </p:txBody>
      </p:sp>
      <p:graphicFrame>
        <p:nvGraphicFramePr>
          <p:cNvPr id="4" name="Table 3"/>
          <p:cNvGraphicFramePr>
            <a:graphicFrameLocks noGrp="1"/>
          </p:cNvGraphicFramePr>
          <p:nvPr>
            <p:extLst>
              <p:ext uri="{D42A27DB-BD31-4B8C-83A1-F6EECF244321}">
                <p14:modId xmlns:p14="http://schemas.microsoft.com/office/powerpoint/2010/main" xmlns="" val="2779000302"/>
              </p:ext>
            </p:extLst>
          </p:nvPr>
        </p:nvGraphicFramePr>
        <p:xfrm>
          <a:off x="1447800" y="2209800"/>
          <a:ext cx="6172199" cy="3048003"/>
        </p:xfrm>
        <a:graphic>
          <a:graphicData uri="http://schemas.openxmlformats.org/drawingml/2006/table">
            <a:tbl>
              <a:tblPr firstRow="1" firstCol="1" bandRow="1">
                <a:tableStyleId>{8799B23B-EC83-4686-B30A-512413B5E67A}</a:tableStyleId>
              </a:tblPr>
              <a:tblGrid>
                <a:gridCol w="2551176"/>
                <a:gridCol w="1892808"/>
                <a:gridCol w="1728215"/>
              </a:tblGrid>
              <a:tr h="340819">
                <a:tc>
                  <a:txBody>
                    <a:bodyPr/>
                    <a:lstStyle/>
                    <a:p>
                      <a:pPr marL="0" marR="0" algn="ctr">
                        <a:lnSpc>
                          <a:spcPct val="115000"/>
                        </a:lnSpc>
                        <a:spcBef>
                          <a:spcPts val="0"/>
                        </a:spcBef>
                        <a:spcAft>
                          <a:spcPts val="0"/>
                        </a:spcAft>
                      </a:pPr>
                      <a:r>
                        <a:rPr lang="en-US" sz="1600" dirty="0">
                          <a:effectLst/>
                          <a:latin typeface="+mj-lt"/>
                        </a:rPr>
                        <a:t>Trip Purpose</a:t>
                      </a:r>
                      <a:endParaRPr lang="en-US" sz="160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 of Trips</a:t>
                      </a:r>
                      <a:endParaRPr lang="en-US" sz="160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Percentage</a:t>
                      </a:r>
                      <a:endParaRPr lang="en-US" sz="1600" dirty="0">
                        <a:solidFill>
                          <a:schemeClr val="tx1"/>
                        </a:solidFill>
                        <a:effectLst/>
                        <a:latin typeface="+mj-lt"/>
                        <a:ea typeface="SimSun"/>
                        <a:cs typeface="Times New Roman"/>
                      </a:endParaRPr>
                    </a:p>
                  </a:txBody>
                  <a:tcPr marL="68580" marR="68580" marT="0" marB="0"/>
                </a:tc>
              </a:tr>
              <a:tr h="298217">
                <a:tc>
                  <a:txBody>
                    <a:bodyPr/>
                    <a:lstStyle/>
                    <a:p>
                      <a:pPr marL="0" marR="0">
                        <a:lnSpc>
                          <a:spcPct val="115000"/>
                        </a:lnSpc>
                        <a:spcBef>
                          <a:spcPts val="0"/>
                        </a:spcBef>
                        <a:spcAft>
                          <a:spcPts val="0"/>
                        </a:spcAft>
                      </a:pPr>
                      <a:r>
                        <a:rPr lang="en-US" sz="1600" b="0" dirty="0">
                          <a:effectLst/>
                          <a:latin typeface="+mj-lt"/>
                        </a:rPr>
                        <a:t>Delivery of Goods</a:t>
                      </a:r>
                      <a:endParaRPr lang="en-US" sz="1600" b="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1,416</a:t>
                      </a:r>
                      <a:endParaRPr lang="en-US" sz="1600" dirty="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31.1%</a:t>
                      </a:r>
                      <a:endParaRPr lang="en-US" sz="1600" dirty="0">
                        <a:effectLst/>
                        <a:latin typeface="+mj-lt"/>
                        <a:ea typeface="SimSun"/>
                        <a:cs typeface="Times New Roman"/>
                      </a:endParaRPr>
                    </a:p>
                  </a:txBody>
                  <a:tcPr marL="68580" marR="68580" marT="0" marB="0"/>
                </a:tc>
              </a:tr>
              <a:tr h="298217">
                <a:tc>
                  <a:txBody>
                    <a:bodyPr/>
                    <a:lstStyle/>
                    <a:p>
                      <a:pPr marL="0" marR="0">
                        <a:lnSpc>
                          <a:spcPct val="115000"/>
                        </a:lnSpc>
                        <a:spcBef>
                          <a:spcPts val="0"/>
                        </a:spcBef>
                        <a:spcAft>
                          <a:spcPts val="0"/>
                        </a:spcAft>
                      </a:pPr>
                      <a:r>
                        <a:rPr lang="en-US" sz="1600" b="0" dirty="0">
                          <a:effectLst/>
                          <a:latin typeface="+mj-lt"/>
                        </a:rPr>
                        <a:t>Delivery of Services</a:t>
                      </a:r>
                      <a:endParaRPr lang="en-US" sz="1600" b="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1,596</a:t>
                      </a:r>
                      <a:endParaRPr lang="en-US" sz="1600" dirty="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35.0%</a:t>
                      </a:r>
                      <a:endParaRPr lang="en-US" sz="1600" dirty="0">
                        <a:effectLst/>
                        <a:latin typeface="+mj-lt"/>
                        <a:ea typeface="SimSun"/>
                        <a:cs typeface="Times New Roman"/>
                      </a:endParaRPr>
                    </a:p>
                  </a:txBody>
                  <a:tcPr marL="68580" marR="68580" marT="0" marB="0"/>
                </a:tc>
              </a:tr>
              <a:tr h="298217">
                <a:tc>
                  <a:txBody>
                    <a:bodyPr/>
                    <a:lstStyle/>
                    <a:p>
                      <a:pPr marL="0" marR="0">
                        <a:lnSpc>
                          <a:spcPct val="115000"/>
                        </a:lnSpc>
                        <a:spcBef>
                          <a:spcPts val="0"/>
                        </a:spcBef>
                        <a:spcAft>
                          <a:spcPts val="0"/>
                        </a:spcAft>
                      </a:pPr>
                      <a:r>
                        <a:rPr lang="en-US" sz="1600" b="0" dirty="0">
                          <a:effectLst/>
                          <a:latin typeface="+mj-lt"/>
                        </a:rPr>
                        <a:t>Pick up Goods</a:t>
                      </a:r>
                      <a:endParaRPr lang="en-US" sz="1600" b="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latin typeface="+mj-lt"/>
                        </a:rPr>
                        <a:t>217</a:t>
                      </a:r>
                      <a:endParaRPr lang="en-US" sz="16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4.8%</a:t>
                      </a:r>
                      <a:endParaRPr lang="en-US" sz="1600" dirty="0">
                        <a:effectLst/>
                        <a:latin typeface="+mj-lt"/>
                        <a:ea typeface="SimSun"/>
                        <a:cs typeface="Times New Roman"/>
                      </a:endParaRPr>
                    </a:p>
                  </a:txBody>
                  <a:tcPr marL="68580" marR="68580" marT="0" marB="0"/>
                </a:tc>
              </a:tr>
              <a:tr h="338967">
                <a:tc>
                  <a:txBody>
                    <a:bodyPr/>
                    <a:lstStyle/>
                    <a:p>
                      <a:pPr marL="0" marR="0">
                        <a:lnSpc>
                          <a:spcPct val="115000"/>
                        </a:lnSpc>
                        <a:spcBef>
                          <a:spcPts val="0"/>
                        </a:spcBef>
                        <a:spcAft>
                          <a:spcPts val="0"/>
                        </a:spcAft>
                      </a:pPr>
                      <a:r>
                        <a:rPr lang="en-US" sz="1600" b="0" dirty="0">
                          <a:effectLst/>
                          <a:latin typeface="+mj-lt"/>
                        </a:rPr>
                        <a:t>Pick up Supplies for Services</a:t>
                      </a:r>
                      <a:endParaRPr lang="en-US" sz="1600" b="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52</a:t>
                      </a:r>
                      <a:endParaRPr lang="en-US" sz="1600" dirty="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1.1%</a:t>
                      </a:r>
                      <a:endParaRPr lang="en-US" sz="1600" dirty="0">
                        <a:effectLst/>
                        <a:latin typeface="+mj-lt"/>
                        <a:ea typeface="SimSun"/>
                        <a:cs typeface="Times New Roman"/>
                      </a:endParaRPr>
                    </a:p>
                  </a:txBody>
                  <a:tcPr marL="68580" marR="68580" marT="0" marB="0"/>
                </a:tc>
              </a:tr>
              <a:tr h="298217">
                <a:tc>
                  <a:txBody>
                    <a:bodyPr/>
                    <a:lstStyle/>
                    <a:p>
                      <a:pPr marL="0" marR="0">
                        <a:lnSpc>
                          <a:spcPct val="115000"/>
                        </a:lnSpc>
                        <a:spcBef>
                          <a:spcPts val="0"/>
                        </a:spcBef>
                        <a:spcAft>
                          <a:spcPts val="0"/>
                        </a:spcAft>
                      </a:pPr>
                      <a:r>
                        <a:rPr lang="en-US" sz="1600" b="0" dirty="0">
                          <a:effectLst/>
                          <a:latin typeface="+mj-lt"/>
                        </a:rPr>
                        <a:t>Serve People</a:t>
                      </a:r>
                      <a:endParaRPr lang="en-US" sz="1600" b="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latin typeface="+mj-lt"/>
                        </a:rPr>
                        <a:t>137</a:t>
                      </a:r>
                      <a:endParaRPr lang="en-US" sz="16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3.0%</a:t>
                      </a:r>
                      <a:endParaRPr lang="en-US" sz="1600" dirty="0">
                        <a:effectLst/>
                        <a:latin typeface="+mj-lt"/>
                        <a:ea typeface="SimSun"/>
                        <a:cs typeface="Times New Roman"/>
                      </a:endParaRPr>
                    </a:p>
                  </a:txBody>
                  <a:tcPr marL="68580" marR="68580" marT="0" marB="0"/>
                </a:tc>
              </a:tr>
              <a:tr h="298217">
                <a:tc>
                  <a:txBody>
                    <a:bodyPr/>
                    <a:lstStyle/>
                    <a:p>
                      <a:pPr marL="0" marR="0">
                        <a:lnSpc>
                          <a:spcPct val="115000"/>
                        </a:lnSpc>
                        <a:spcBef>
                          <a:spcPts val="0"/>
                        </a:spcBef>
                        <a:spcAft>
                          <a:spcPts val="0"/>
                        </a:spcAft>
                      </a:pPr>
                      <a:r>
                        <a:rPr lang="en-US" sz="1600" b="0" dirty="0">
                          <a:effectLst/>
                          <a:latin typeface="+mj-lt"/>
                        </a:rPr>
                        <a:t>Deliver/Retrieve Mail</a:t>
                      </a:r>
                      <a:endParaRPr lang="en-US" sz="1600" b="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latin typeface="+mj-lt"/>
                        </a:rPr>
                        <a:t>75</a:t>
                      </a:r>
                      <a:endParaRPr lang="en-US" sz="160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1.6%</a:t>
                      </a:r>
                      <a:endParaRPr lang="en-US" sz="1600" dirty="0">
                        <a:effectLst/>
                        <a:latin typeface="+mj-lt"/>
                        <a:ea typeface="SimSun"/>
                        <a:cs typeface="Times New Roman"/>
                      </a:endParaRPr>
                    </a:p>
                  </a:txBody>
                  <a:tcPr marL="68580" marR="68580" marT="0" marB="0"/>
                </a:tc>
              </a:tr>
              <a:tr h="298217">
                <a:tc>
                  <a:txBody>
                    <a:bodyPr/>
                    <a:lstStyle/>
                    <a:p>
                      <a:pPr marL="0" marR="0">
                        <a:lnSpc>
                          <a:spcPct val="115000"/>
                        </a:lnSpc>
                        <a:spcBef>
                          <a:spcPts val="0"/>
                        </a:spcBef>
                        <a:spcAft>
                          <a:spcPts val="0"/>
                        </a:spcAft>
                      </a:pPr>
                      <a:r>
                        <a:rPr lang="en-US" sz="1600" b="0" dirty="0">
                          <a:effectLst/>
                          <a:latin typeface="+mj-lt"/>
                        </a:rPr>
                        <a:t>Return</a:t>
                      </a:r>
                      <a:endParaRPr lang="en-US" sz="1600" b="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789</a:t>
                      </a:r>
                      <a:endParaRPr lang="en-US" sz="1600" dirty="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17.3%</a:t>
                      </a:r>
                      <a:endParaRPr lang="en-US" sz="1600" dirty="0">
                        <a:effectLst/>
                        <a:latin typeface="+mj-lt"/>
                        <a:ea typeface="SimSun"/>
                        <a:cs typeface="Times New Roman"/>
                      </a:endParaRPr>
                    </a:p>
                  </a:txBody>
                  <a:tcPr marL="68580" marR="68580" marT="0" marB="0"/>
                </a:tc>
              </a:tr>
              <a:tr h="298217">
                <a:tc>
                  <a:txBody>
                    <a:bodyPr/>
                    <a:lstStyle/>
                    <a:p>
                      <a:pPr marL="0" marR="0">
                        <a:lnSpc>
                          <a:spcPct val="115000"/>
                        </a:lnSpc>
                        <a:spcBef>
                          <a:spcPts val="0"/>
                        </a:spcBef>
                        <a:spcAft>
                          <a:spcPts val="0"/>
                        </a:spcAft>
                      </a:pPr>
                      <a:r>
                        <a:rPr lang="en-US" sz="1600" b="0" dirty="0">
                          <a:effectLst/>
                          <a:latin typeface="+mj-lt"/>
                        </a:rPr>
                        <a:t>Other</a:t>
                      </a:r>
                      <a:endParaRPr lang="en-US" sz="1600" b="0"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275</a:t>
                      </a:r>
                      <a:endParaRPr lang="en-US" sz="1600" dirty="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j-lt"/>
                        </a:rPr>
                        <a:t>6.0%</a:t>
                      </a:r>
                      <a:endParaRPr lang="en-US" sz="1600" dirty="0">
                        <a:effectLst/>
                        <a:latin typeface="+mj-lt"/>
                        <a:ea typeface="SimSun"/>
                        <a:cs typeface="Times New Roman"/>
                      </a:endParaRPr>
                    </a:p>
                  </a:txBody>
                  <a:tcPr marL="68580" marR="68580" marT="0" marB="0"/>
                </a:tc>
              </a:tr>
              <a:tr h="280698">
                <a:tc>
                  <a:txBody>
                    <a:bodyPr/>
                    <a:lstStyle/>
                    <a:p>
                      <a:pPr marL="0" marR="0">
                        <a:lnSpc>
                          <a:spcPct val="115000"/>
                        </a:lnSpc>
                        <a:spcBef>
                          <a:spcPts val="0"/>
                        </a:spcBef>
                        <a:spcAft>
                          <a:spcPts val="0"/>
                        </a:spcAft>
                      </a:pPr>
                      <a:r>
                        <a:rPr lang="en-US" sz="1600" dirty="0">
                          <a:effectLst/>
                          <a:latin typeface="+mj-lt"/>
                        </a:rPr>
                        <a:t>Total</a:t>
                      </a:r>
                      <a:endParaRPr lang="en-US" sz="1600" b="1" dirty="0">
                        <a:solidFill>
                          <a:schemeClr val="tx1"/>
                        </a:solidFill>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j-lt"/>
                        </a:rPr>
                        <a:t>4,557</a:t>
                      </a:r>
                      <a:endParaRPr lang="en-US" sz="1600" b="1" dirty="0">
                        <a:effectLst/>
                        <a:latin typeface="+mj-lt"/>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latin typeface="+mj-lt"/>
                        </a:rPr>
                        <a:t>100%</a:t>
                      </a:r>
                      <a:endParaRPr lang="en-US" sz="1600" b="1" dirty="0">
                        <a:effectLst/>
                        <a:latin typeface="+mj-lt"/>
                        <a:ea typeface="SimSun"/>
                        <a:cs typeface="Times New Roman"/>
                      </a:endParaRPr>
                    </a:p>
                  </a:txBody>
                  <a:tcPr marL="68580" marR="68580" marT="0" marB="0"/>
                </a:tc>
              </a:tr>
            </a:tbl>
          </a:graphicData>
        </a:graphic>
      </p:graphicFrame>
    </p:spTree>
    <p:extLst>
      <p:ext uri="{BB962C8B-B14F-4D97-AF65-F5344CB8AC3E}">
        <p14:creationId xmlns:p14="http://schemas.microsoft.com/office/powerpoint/2010/main" xmlns="" val="1129538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Trip Data Imputation</a:t>
            </a:r>
            <a:endParaRPr lang="en-US" sz="4000" dirty="0"/>
          </a:p>
        </p:txBody>
      </p:sp>
      <p:sp>
        <p:nvSpPr>
          <p:cNvPr id="3" name="Content Placeholder 2"/>
          <p:cNvSpPr>
            <a:spLocks noGrp="1"/>
          </p:cNvSpPr>
          <p:nvPr>
            <p:ph sz="quarter" idx="1"/>
          </p:nvPr>
        </p:nvSpPr>
        <p:spPr>
          <a:xfrm>
            <a:off x="609600" y="4191000"/>
            <a:ext cx="8153400" cy="2209800"/>
          </a:xfrm>
        </p:spPr>
        <p:txBody>
          <a:bodyPr>
            <a:normAutofit/>
          </a:bodyPr>
          <a:lstStyle/>
          <a:p>
            <a:r>
              <a:rPr lang="en-US" sz="2400" dirty="0" smtClean="0">
                <a:latin typeface="+mj-lt"/>
              </a:rPr>
              <a:t>Only first 10 trips recorded for each vehicle</a:t>
            </a:r>
          </a:p>
          <a:p>
            <a:r>
              <a:rPr lang="en-US" sz="2400" dirty="0" smtClean="0">
                <a:latin typeface="+mj-lt"/>
              </a:rPr>
              <a:t>About 20% of trips unrecorded</a:t>
            </a:r>
          </a:p>
          <a:p>
            <a:r>
              <a:rPr lang="en-US" sz="2400" dirty="0" smtClean="0">
                <a:latin typeface="+mj-lt"/>
              </a:rPr>
              <a:t>Affects time-of-day distribution substantially</a:t>
            </a:r>
          </a:p>
          <a:p>
            <a:pPr lvl="1"/>
            <a:r>
              <a:rPr lang="en-US" sz="2100" dirty="0" smtClean="0">
                <a:latin typeface="+mj-lt"/>
              </a:rPr>
              <a:t>Mid-day</a:t>
            </a:r>
          </a:p>
          <a:p>
            <a:pPr lvl="1"/>
            <a:r>
              <a:rPr lang="en-US" sz="2100" dirty="0" smtClean="0">
                <a:latin typeface="+mj-lt"/>
              </a:rPr>
              <a:t>PM peak</a:t>
            </a:r>
          </a:p>
        </p:txBody>
      </p:sp>
      <p:graphicFrame>
        <p:nvGraphicFramePr>
          <p:cNvPr id="6" name="Table 5"/>
          <p:cNvGraphicFramePr>
            <a:graphicFrameLocks noGrp="1"/>
          </p:cNvGraphicFramePr>
          <p:nvPr>
            <p:extLst>
              <p:ext uri="{D42A27DB-BD31-4B8C-83A1-F6EECF244321}">
                <p14:modId xmlns:p14="http://schemas.microsoft.com/office/powerpoint/2010/main" xmlns="" val="2553074741"/>
              </p:ext>
            </p:extLst>
          </p:nvPr>
        </p:nvGraphicFramePr>
        <p:xfrm>
          <a:off x="1143000" y="1752600"/>
          <a:ext cx="7239000" cy="1905000"/>
        </p:xfrm>
        <a:graphic>
          <a:graphicData uri="http://schemas.openxmlformats.org/drawingml/2006/table">
            <a:tbl>
              <a:tblPr>
                <a:effectLst>
                  <a:outerShdw blurRad="50800" dist="50800" dir="5400000" algn="ctr" rotWithShape="0">
                    <a:schemeClr val="bg1"/>
                  </a:outerShdw>
                </a:effectLst>
                <a:tableStyleId>{5C22544A-7EE6-4342-B048-85BDC9FD1C3A}</a:tableStyleId>
              </a:tblPr>
              <a:tblGrid>
                <a:gridCol w="5871633"/>
                <a:gridCol w="1367367"/>
              </a:tblGrid>
              <a:tr h="381000">
                <a:tc>
                  <a:txBody>
                    <a:bodyPr/>
                    <a:lstStyle/>
                    <a:p>
                      <a:pPr algn="l" fontAlgn="ctr"/>
                      <a:r>
                        <a:rPr lang="en-US" sz="1800" u="none" strike="noStrike" dirty="0" smtClean="0">
                          <a:effectLst/>
                          <a:latin typeface="+mj-lt"/>
                        </a:rPr>
                        <a:t> # </a:t>
                      </a:r>
                      <a:r>
                        <a:rPr lang="en-US" sz="1800" u="none" strike="noStrike" dirty="0">
                          <a:effectLst/>
                          <a:latin typeface="+mj-lt"/>
                        </a:rPr>
                        <a:t>of surveyed CVs </a:t>
                      </a:r>
                      <a:r>
                        <a:rPr lang="en-US" sz="1800" u="none" strike="noStrike" dirty="0" smtClean="0">
                          <a:effectLst/>
                          <a:latin typeface="+mj-lt"/>
                        </a:rPr>
                        <a:t>making</a:t>
                      </a:r>
                      <a:r>
                        <a:rPr lang="en-US" sz="1800" u="none" strike="noStrike" baseline="0" dirty="0" smtClean="0">
                          <a:effectLst/>
                          <a:latin typeface="+mj-lt"/>
                        </a:rPr>
                        <a:t> 10 or fewer trips (</a:t>
                      </a:r>
                      <a:r>
                        <a:rPr lang="en-US" sz="1800" u="none" strike="noStrike" dirty="0" smtClean="0">
                          <a:effectLst/>
                          <a:latin typeface="+mj-lt"/>
                        </a:rPr>
                        <a:t>all recorded)</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latin typeface="+mj-lt"/>
                        </a:rPr>
                        <a:t>1,207</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algn="l" fontAlgn="ctr"/>
                      <a:r>
                        <a:rPr lang="en-US" sz="1800" u="none" strike="noStrike" dirty="0" smtClean="0">
                          <a:effectLst/>
                          <a:latin typeface="+mj-lt"/>
                        </a:rPr>
                        <a:t> # </a:t>
                      </a:r>
                      <a:r>
                        <a:rPr lang="en-US" sz="1800" u="none" strike="noStrike" dirty="0">
                          <a:effectLst/>
                          <a:latin typeface="+mj-lt"/>
                        </a:rPr>
                        <a:t>of surveyed CVs </a:t>
                      </a:r>
                      <a:r>
                        <a:rPr lang="en-US" sz="1800" u="none" strike="noStrike" dirty="0" smtClean="0">
                          <a:effectLst/>
                          <a:latin typeface="+mj-lt"/>
                        </a:rPr>
                        <a:t>making 11+ trips (11</a:t>
                      </a:r>
                      <a:r>
                        <a:rPr lang="en-US" sz="1800" u="none" strike="noStrike" baseline="30000" dirty="0" smtClean="0">
                          <a:effectLst/>
                          <a:latin typeface="+mj-lt"/>
                        </a:rPr>
                        <a:t>th</a:t>
                      </a:r>
                      <a:r>
                        <a:rPr lang="en-US" sz="1800" u="none" strike="noStrike" baseline="0" dirty="0" smtClean="0">
                          <a:effectLst/>
                          <a:latin typeface="+mj-lt"/>
                        </a:rPr>
                        <a:t> and up </a:t>
                      </a:r>
                      <a:r>
                        <a:rPr lang="en-US" sz="1800" u="none" strike="noStrike" dirty="0" smtClean="0">
                          <a:effectLst/>
                          <a:latin typeface="+mj-lt"/>
                        </a:rPr>
                        <a:t>unrecorded)</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latin typeface="+mj-lt"/>
                        </a:rPr>
                        <a:t>124</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algn="l" fontAlgn="ctr"/>
                      <a:r>
                        <a:rPr lang="en-US" sz="1800" u="none" strike="noStrike" dirty="0" smtClean="0">
                          <a:effectLst/>
                          <a:latin typeface="+mj-lt"/>
                        </a:rPr>
                        <a:t> # </a:t>
                      </a:r>
                      <a:r>
                        <a:rPr lang="en-US" sz="1800" u="none" strike="noStrike" dirty="0">
                          <a:effectLst/>
                          <a:latin typeface="+mj-lt"/>
                        </a:rPr>
                        <a:t>of trips </a:t>
                      </a:r>
                      <a:r>
                        <a:rPr lang="en-US" sz="1800" u="none" strike="noStrike" dirty="0" smtClean="0">
                          <a:effectLst/>
                          <a:latin typeface="+mj-lt"/>
                        </a:rPr>
                        <a:t>made in total</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smtClean="0">
                          <a:effectLst/>
                          <a:latin typeface="+mj-lt"/>
                        </a:rPr>
                        <a:t>5,071</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algn="l" fontAlgn="ctr"/>
                      <a:r>
                        <a:rPr lang="en-US" sz="1800" u="none" strike="noStrike" dirty="0" smtClean="0">
                          <a:effectLst/>
                          <a:latin typeface="+mj-lt"/>
                        </a:rPr>
                        <a:t> # </a:t>
                      </a:r>
                      <a:r>
                        <a:rPr lang="en-US" sz="1800" u="none" strike="noStrike" dirty="0">
                          <a:effectLst/>
                          <a:latin typeface="+mj-lt"/>
                        </a:rPr>
                        <a:t>of trips recorded</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smtClean="0">
                          <a:effectLst/>
                          <a:latin typeface="+mj-lt"/>
                        </a:rPr>
                        <a:t>4,091</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1000">
                <a:tc>
                  <a:txBody>
                    <a:bodyPr/>
                    <a:lstStyle/>
                    <a:p>
                      <a:pPr algn="l" fontAlgn="ctr"/>
                      <a:r>
                        <a:rPr lang="en-US" sz="1800" u="none" strike="noStrike" dirty="0" smtClean="0">
                          <a:effectLst/>
                          <a:latin typeface="+mj-lt"/>
                        </a:rPr>
                        <a:t> # </a:t>
                      </a:r>
                      <a:r>
                        <a:rPr lang="en-US" sz="1800" u="none" strike="noStrike" dirty="0">
                          <a:effectLst/>
                          <a:latin typeface="+mj-lt"/>
                        </a:rPr>
                        <a:t>of trips unrecorded</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smtClean="0">
                          <a:effectLst/>
                          <a:latin typeface="+mj-lt"/>
                        </a:rPr>
                        <a:t>980</a:t>
                      </a:r>
                      <a:endParaRPr lang="en-US" sz="18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1066800" y="3657600"/>
            <a:ext cx="6553200" cy="338554"/>
          </a:xfrm>
          <a:prstGeom prst="rect">
            <a:avLst/>
          </a:prstGeom>
          <a:noFill/>
        </p:spPr>
        <p:txBody>
          <a:bodyPr wrap="square" rtlCol="0">
            <a:spAutoFit/>
          </a:bodyPr>
          <a:lstStyle/>
          <a:p>
            <a:r>
              <a:rPr lang="en-US" sz="1600" dirty="0" smtClean="0">
                <a:latin typeface="+mj-lt"/>
              </a:rPr>
              <a:t>Note: statistics based on 436 internal business establishments</a:t>
            </a:r>
            <a:endParaRPr lang="en-US" sz="1600" dirty="0">
              <a:latin typeface="+mj-lt"/>
            </a:endParaRPr>
          </a:p>
        </p:txBody>
      </p:sp>
    </p:spTree>
    <p:extLst>
      <p:ext uri="{BB962C8B-B14F-4D97-AF65-F5344CB8AC3E}">
        <p14:creationId xmlns:p14="http://schemas.microsoft.com/office/powerpoint/2010/main" xmlns="" val="3033333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Trip Data Imputation (cont’d)</a:t>
            </a:r>
            <a:endParaRPr lang="en-US" sz="4000" dirty="0"/>
          </a:p>
        </p:txBody>
      </p:sp>
      <p:sp>
        <p:nvSpPr>
          <p:cNvPr id="3" name="Content Placeholder 2"/>
          <p:cNvSpPr>
            <a:spLocks noGrp="1"/>
          </p:cNvSpPr>
          <p:nvPr>
            <p:ph sz="quarter" idx="1"/>
          </p:nvPr>
        </p:nvSpPr>
        <p:spPr>
          <a:xfrm>
            <a:off x="612648" y="1600200"/>
            <a:ext cx="8153400" cy="4876800"/>
          </a:xfrm>
        </p:spPr>
        <p:txBody>
          <a:bodyPr>
            <a:normAutofit lnSpcReduction="10000"/>
          </a:bodyPr>
          <a:lstStyle/>
          <a:p>
            <a:r>
              <a:rPr lang="en-US" dirty="0" smtClean="0">
                <a:latin typeface="+mj-lt"/>
              </a:rPr>
              <a:t>Ad hoc imputation</a:t>
            </a:r>
          </a:p>
          <a:p>
            <a:pPr lvl="1"/>
            <a:r>
              <a:rPr lang="en-US" dirty="0" smtClean="0">
                <a:latin typeface="+mj-lt"/>
              </a:rPr>
              <a:t>Simple random sampling from recorded trips made by the same vehicle</a:t>
            </a:r>
          </a:p>
          <a:p>
            <a:r>
              <a:rPr lang="en-US" dirty="0" smtClean="0">
                <a:latin typeface="+mj-lt"/>
              </a:rPr>
              <a:t>Imputed trips join originally recorded trips for:</a:t>
            </a:r>
          </a:p>
          <a:p>
            <a:pPr lvl="1"/>
            <a:r>
              <a:rPr lang="en-US" dirty="0" smtClean="0">
                <a:latin typeface="+mj-lt"/>
              </a:rPr>
              <a:t>Time-of-day analysis</a:t>
            </a:r>
          </a:p>
          <a:p>
            <a:pPr lvl="1"/>
            <a:r>
              <a:rPr lang="en-US" dirty="0" smtClean="0">
                <a:latin typeface="+mj-lt"/>
              </a:rPr>
              <a:t>Trip generation model development</a:t>
            </a:r>
          </a:p>
          <a:p>
            <a:pPr lvl="1"/>
            <a:r>
              <a:rPr lang="en-US" dirty="0" smtClean="0">
                <a:latin typeface="+mj-lt"/>
              </a:rPr>
              <a:t>Trip length frequency distribution for destination choice model calibration</a:t>
            </a:r>
          </a:p>
          <a:p>
            <a:pPr lvl="1"/>
            <a:r>
              <a:rPr lang="en-US" dirty="0" smtClean="0">
                <a:latin typeface="+mj-lt"/>
              </a:rPr>
              <a:t>NOT for destination choice model estimation</a:t>
            </a:r>
          </a:p>
        </p:txBody>
      </p:sp>
    </p:spTree>
    <p:extLst>
      <p:ext uri="{BB962C8B-B14F-4D97-AF65-F5344CB8AC3E}">
        <p14:creationId xmlns:p14="http://schemas.microsoft.com/office/powerpoint/2010/main" xmlns="" val="2623100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Model Design</a:t>
            </a:r>
            <a:endParaRPr lang="en-US" sz="4000" dirty="0"/>
          </a:p>
        </p:txBody>
      </p:sp>
      <p:sp>
        <p:nvSpPr>
          <p:cNvPr id="3" name="Content Placeholder 2"/>
          <p:cNvSpPr>
            <a:spLocks noGrp="1"/>
          </p:cNvSpPr>
          <p:nvPr>
            <p:ph sz="quarter" idx="1"/>
          </p:nvPr>
        </p:nvSpPr>
        <p:spPr>
          <a:xfrm>
            <a:off x="612648" y="1752600"/>
            <a:ext cx="8153400" cy="4495800"/>
          </a:xfrm>
        </p:spPr>
        <p:txBody>
          <a:bodyPr/>
          <a:lstStyle/>
          <a:p>
            <a:r>
              <a:rPr lang="en-US" sz="2800" dirty="0" smtClean="0">
                <a:latin typeface="+mj-lt"/>
              </a:rPr>
              <a:t>Overall Model Design:</a:t>
            </a:r>
          </a:p>
          <a:p>
            <a:pPr lvl="1"/>
            <a:r>
              <a:rPr lang="en-US" dirty="0" smtClean="0">
                <a:latin typeface="+mj-lt"/>
              </a:rPr>
              <a:t>Three vehicle types: </a:t>
            </a:r>
          </a:p>
          <a:p>
            <a:pPr lvl="2"/>
            <a:r>
              <a:rPr lang="en-US" dirty="0" smtClean="0">
                <a:latin typeface="+mj-lt"/>
              </a:rPr>
              <a:t>light commercial vehicle (FHWA Classes 2 and 3)</a:t>
            </a:r>
          </a:p>
          <a:p>
            <a:pPr lvl="2"/>
            <a:r>
              <a:rPr lang="en-US" dirty="0" smtClean="0">
                <a:latin typeface="+mj-lt"/>
              </a:rPr>
              <a:t>single-unit truck (Classes 5, 6 and 7), and</a:t>
            </a:r>
          </a:p>
          <a:p>
            <a:pPr lvl="2"/>
            <a:r>
              <a:rPr lang="en-US" dirty="0" smtClean="0">
                <a:latin typeface="+mj-lt"/>
              </a:rPr>
              <a:t>multi-unit truck (Classes 8, 9, 10, 11, 12, and 13)</a:t>
            </a:r>
          </a:p>
          <a:p>
            <a:pPr lvl="1"/>
            <a:r>
              <a:rPr lang="en-US" dirty="0" smtClean="0">
                <a:latin typeface="+mj-lt"/>
              </a:rPr>
              <a:t>Three trip purposes: </a:t>
            </a:r>
          </a:p>
          <a:p>
            <a:pPr lvl="2"/>
            <a:r>
              <a:rPr lang="en-US" dirty="0" smtClean="0">
                <a:latin typeface="+mj-lt"/>
              </a:rPr>
              <a:t>delivery of goods</a:t>
            </a:r>
          </a:p>
          <a:p>
            <a:pPr lvl="2"/>
            <a:r>
              <a:rPr lang="en-US" dirty="0" smtClean="0">
                <a:latin typeface="+mj-lt"/>
              </a:rPr>
              <a:t>delivery of services, and</a:t>
            </a:r>
          </a:p>
          <a:p>
            <a:pPr lvl="2"/>
            <a:r>
              <a:rPr lang="en-US" dirty="0" smtClean="0">
                <a:latin typeface="+mj-lt"/>
              </a:rPr>
              <a:t>other purposes</a:t>
            </a:r>
            <a:endParaRPr lang="en-US"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1665</TotalTime>
  <Words>1779</Words>
  <Application>Microsoft Office PowerPoint</Application>
  <PresentationFormat>On-screen Show (4:3)</PresentationFormat>
  <Paragraphs>346</Paragraphs>
  <Slides>27</Slides>
  <Notes>8</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Median</vt:lpstr>
      <vt:lpstr>Development of a New Commercial Vehicle Travel Model for Triangle Region</vt:lpstr>
      <vt:lpstr>Outline</vt:lpstr>
      <vt:lpstr>Triangle Region and Model</vt:lpstr>
      <vt:lpstr>Survey Data</vt:lpstr>
      <vt:lpstr>Survey Data (cont’d)</vt:lpstr>
      <vt:lpstr>Survey Data (cont’d)</vt:lpstr>
      <vt:lpstr>Trip Data Imputation</vt:lpstr>
      <vt:lpstr>Trip Data Imputation (cont’d)</vt:lpstr>
      <vt:lpstr>Model Design</vt:lpstr>
      <vt:lpstr>Model Design (cont’d)</vt:lpstr>
      <vt:lpstr>Model Design (cont’d)</vt:lpstr>
      <vt:lpstr>Trip Generation Model</vt:lpstr>
      <vt:lpstr>Trip Generation Model</vt:lpstr>
      <vt:lpstr>Trip Generation Model</vt:lpstr>
      <vt:lpstr>Trip Generation Model</vt:lpstr>
      <vt:lpstr>Destination Choice Model</vt:lpstr>
      <vt:lpstr>DC Methodology</vt:lpstr>
      <vt:lpstr>DC Methodology (cont’d)</vt:lpstr>
      <vt:lpstr>DC Methodology (cont’d)</vt:lpstr>
      <vt:lpstr>Model Estimation Results</vt:lpstr>
      <vt:lpstr>Model Estimation Results (cont’d)</vt:lpstr>
      <vt:lpstr>Model Performance Evaluation</vt:lpstr>
      <vt:lpstr>Model Performance Evaluation (2)</vt:lpstr>
      <vt:lpstr>Model Performance Evaluation (3)</vt:lpstr>
      <vt:lpstr>Model Performance Evaluation (4)</vt:lpstr>
      <vt:lpstr>Summary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Destination Choice Model for Commercial Vehicle Movements  in the Metropolitan Area</dc:title>
  <dc:creator>Bing</dc:creator>
  <cp:lastModifiedBy>Bing</cp:lastModifiedBy>
  <cp:revision>194</cp:revision>
  <dcterms:created xsi:type="dcterms:W3CDTF">2013-01-03T03:43:27Z</dcterms:created>
  <dcterms:modified xsi:type="dcterms:W3CDTF">2013-05-07T16:57:12Z</dcterms:modified>
</cp:coreProperties>
</file>