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</p:sldMasterIdLst>
  <p:notesMasterIdLst>
    <p:notesMasterId r:id="rId37"/>
  </p:notesMasterIdLst>
  <p:sldIdLst>
    <p:sldId id="292" r:id="rId6"/>
    <p:sldId id="260" r:id="rId7"/>
    <p:sldId id="261" r:id="rId8"/>
    <p:sldId id="295" r:id="rId9"/>
    <p:sldId id="262" r:id="rId10"/>
    <p:sldId id="296" r:id="rId11"/>
    <p:sldId id="263" r:id="rId12"/>
    <p:sldId id="264" r:id="rId13"/>
    <p:sldId id="265" r:id="rId14"/>
    <p:sldId id="266" r:id="rId15"/>
    <p:sldId id="29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98" r:id="rId25"/>
    <p:sldId id="275" r:id="rId26"/>
    <p:sldId id="293" r:id="rId27"/>
    <p:sldId id="276" r:id="rId28"/>
    <p:sldId id="294" r:id="rId29"/>
    <p:sldId id="278" r:id="rId30"/>
    <p:sldId id="280" r:id="rId31"/>
    <p:sldId id="281" r:id="rId32"/>
    <p:sldId id="299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B1E"/>
    <a:srgbClr val="0086D5"/>
    <a:srgbClr val="004B7B"/>
    <a:srgbClr val="A6A6A6"/>
    <a:srgbClr val="5F5F5F"/>
    <a:srgbClr val="10253F"/>
    <a:srgbClr val="0083E6"/>
    <a:srgbClr val="17375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4" autoAdjust="0"/>
    <p:restoredTop sz="85611" autoAdjust="0"/>
  </p:normalViewPr>
  <p:slideViewPr>
    <p:cSldViewPr snapToGrid="0">
      <p:cViewPr>
        <p:scale>
          <a:sx n="50" d="100"/>
          <a:sy n="50" d="100"/>
        </p:scale>
        <p:origin x="-230" y="-5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3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x-dall-dc-001\test01\projects\tft\TRB_APPConf\Presentation\2030-Risk%20Analysis%20v5%20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80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rgbClr val="000000">
                  <a:alpha val="56000"/>
                </a:srgbClr>
              </a:outerShdw>
            </a:effectLst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563320209973828E-2"/>
                  <c:y val="3.5460992907801587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970472440945095E-3"/>
                  <c:y val="7.0921985815603139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'Rev output-2A with cons toll'!$L$42:$L$47</c:f>
              <c:strCache>
                <c:ptCount val="6"/>
                <c:pt idx="0">
                  <c:v>Variable 1</c:v>
                </c:pt>
                <c:pt idx="1">
                  <c:v>Variable 2</c:v>
                </c:pt>
                <c:pt idx="2">
                  <c:v>Variable 3</c:v>
                </c:pt>
                <c:pt idx="3">
                  <c:v>Variable 4</c:v>
                </c:pt>
                <c:pt idx="4">
                  <c:v>Variable 5</c:v>
                </c:pt>
                <c:pt idx="5">
                  <c:v>Variable 6</c:v>
                </c:pt>
              </c:strCache>
            </c:strRef>
          </c:cat>
          <c:val>
            <c:numRef>
              <c:f>'Rev output-2A with cons toll'!$M$42:$M$47</c:f>
              <c:numCache>
                <c:formatCode>0.000</c:formatCode>
                <c:ptCount val="6"/>
                <c:pt idx="0">
                  <c:v>-0.60000000000000064</c:v>
                </c:pt>
                <c:pt idx="1">
                  <c:v>0.54663298508511549</c:v>
                </c:pt>
                <c:pt idx="2">
                  <c:v>0.33919111933512242</c:v>
                </c:pt>
                <c:pt idx="3">
                  <c:v>-0.30000000000000032</c:v>
                </c:pt>
                <c:pt idx="4">
                  <c:v>0.2</c:v>
                </c:pt>
                <c:pt idx="5">
                  <c:v>9.7980948156003861E-2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57"/>
        <c:axId val="43596416"/>
        <c:axId val="43606400"/>
      </c:barChart>
      <c:catAx>
        <c:axId val="43596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43606400"/>
        <c:crosses val="autoZero"/>
        <c:auto val="1"/>
        <c:lblAlgn val="ctr"/>
        <c:lblOffset val="100"/>
        <c:noMultiLvlLbl val="0"/>
      </c:catAx>
      <c:valAx>
        <c:axId val="436064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Elasticity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400098425196538"/>
              <c:y val="0.9135502875970285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3596416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661A0-64AD-4977-ABFC-B9B4265E8D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6ACB8-8137-4093-B199-D3EE8D0CDC6D}">
      <dgm:prSet phldrT="[Text]" custT="1"/>
      <dgm:spPr>
        <a:solidFill>
          <a:srgbClr val="9A445D"/>
        </a:solidFill>
        <a:ln>
          <a:solidFill>
            <a:schemeClr val="bg1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Develop Sub area Model</a:t>
          </a:r>
          <a:endParaRPr lang="en-US" sz="1600" dirty="0">
            <a:latin typeface="Calibri" pitchFamily="34" charset="0"/>
          </a:endParaRPr>
        </a:p>
      </dgm:t>
    </dgm:pt>
    <dgm:pt modelId="{B2759A84-B005-465F-B3AF-37A0BB0408D8}" type="parTrans" cxnId="{DA6922DF-FE7F-47E9-99B9-D44BB13C36AE}">
      <dgm:prSet/>
      <dgm:spPr/>
      <dgm:t>
        <a:bodyPr/>
        <a:lstStyle/>
        <a:p>
          <a:endParaRPr lang="en-US"/>
        </a:p>
      </dgm:t>
    </dgm:pt>
    <dgm:pt modelId="{C56E07DD-540D-4073-B495-BF7ED4AF1BA0}" type="sibTrans" cxnId="{DA6922DF-FE7F-47E9-99B9-D44BB13C36AE}">
      <dgm:prSet/>
      <dgm:spPr/>
      <dgm:t>
        <a:bodyPr/>
        <a:lstStyle/>
        <a:p>
          <a:endParaRPr lang="en-US"/>
        </a:p>
      </dgm:t>
    </dgm:pt>
    <dgm:pt modelId="{149ED909-B578-48D0-85A4-EF5E70F2C029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Trip Generation</a:t>
          </a:r>
          <a:endParaRPr lang="en-US" dirty="0">
            <a:latin typeface="Calibri" pitchFamily="34" charset="0"/>
          </a:endParaRPr>
        </a:p>
      </dgm:t>
    </dgm:pt>
    <dgm:pt modelId="{9ACBBD01-6484-4236-8F7B-92D3E17A97CD}" type="parTrans" cxnId="{CEC0C655-0723-494D-8DF3-EAD7CC846CD5}">
      <dgm:prSet/>
      <dgm:spPr/>
      <dgm:t>
        <a:bodyPr/>
        <a:lstStyle/>
        <a:p>
          <a:endParaRPr lang="en-US"/>
        </a:p>
      </dgm:t>
    </dgm:pt>
    <dgm:pt modelId="{B0AB7D52-A873-4442-9F19-D92A0EC721D6}" type="sibTrans" cxnId="{CEC0C655-0723-494D-8DF3-EAD7CC846CD5}">
      <dgm:prSet/>
      <dgm:spPr/>
      <dgm:t>
        <a:bodyPr/>
        <a:lstStyle/>
        <a:p>
          <a:endParaRPr lang="en-US"/>
        </a:p>
      </dgm:t>
    </dgm:pt>
    <dgm:pt modelId="{C8D2FF25-02E2-4365-9498-459CB303AF35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Trip Distribution</a:t>
          </a:r>
          <a:endParaRPr lang="en-US" dirty="0">
            <a:latin typeface="Calibri" pitchFamily="34" charset="0"/>
          </a:endParaRPr>
        </a:p>
      </dgm:t>
    </dgm:pt>
    <dgm:pt modelId="{A6896C77-6D83-4F15-94F7-5B89768554E7}" type="parTrans" cxnId="{B2F4F986-BBD1-4F3D-BB8D-DED3F1BC326D}">
      <dgm:prSet/>
      <dgm:spPr/>
      <dgm:t>
        <a:bodyPr/>
        <a:lstStyle/>
        <a:p>
          <a:endParaRPr lang="en-US"/>
        </a:p>
      </dgm:t>
    </dgm:pt>
    <dgm:pt modelId="{2D5BB270-3F47-43C8-B703-7DB95A72F391}" type="sibTrans" cxnId="{B2F4F986-BBD1-4F3D-BB8D-DED3F1BC326D}">
      <dgm:prSet/>
      <dgm:spPr/>
      <dgm:t>
        <a:bodyPr/>
        <a:lstStyle/>
        <a:p>
          <a:endParaRPr lang="en-US"/>
        </a:p>
      </dgm:t>
    </dgm:pt>
    <dgm:pt modelId="{77214DA7-60C5-43D9-ACD8-A79CF1970DE6}">
      <dgm:prSet phldrT="[Text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Transaction Probability Analysis</a:t>
          </a:r>
          <a:endParaRPr lang="en-US" sz="1600" dirty="0">
            <a:latin typeface="Calibri" pitchFamily="34" charset="0"/>
          </a:endParaRPr>
        </a:p>
      </dgm:t>
    </dgm:pt>
    <dgm:pt modelId="{7C922C33-7629-47B4-9F0D-D3B8732BBD2B}" type="parTrans" cxnId="{62D8A330-D995-4C48-844E-996A0B6F6BF6}">
      <dgm:prSet/>
      <dgm:spPr/>
      <dgm:t>
        <a:bodyPr/>
        <a:lstStyle/>
        <a:p>
          <a:endParaRPr lang="en-US"/>
        </a:p>
      </dgm:t>
    </dgm:pt>
    <dgm:pt modelId="{9A51AF64-D54A-4FF8-8253-9443EABFC516}" type="sibTrans" cxnId="{62D8A330-D995-4C48-844E-996A0B6F6BF6}">
      <dgm:prSet/>
      <dgm:spPr/>
      <dgm:t>
        <a:bodyPr/>
        <a:lstStyle/>
        <a:p>
          <a:endParaRPr lang="en-US"/>
        </a:p>
      </dgm:t>
    </dgm:pt>
    <dgm:pt modelId="{EFD1B3B1-10DA-4A40-ADA8-8CC45EAE1C8D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Regression model to forecast daily traffic/transactions</a:t>
          </a:r>
          <a:endParaRPr lang="en-US" dirty="0">
            <a:latin typeface="Calibri" pitchFamily="34" charset="0"/>
          </a:endParaRPr>
        </a:p>
      </dgm:t>
    </dgm:pt>
    <dgm:pt modelId="{E382CD86-E2C1-42D6-BEDA-54614C2908FB}" type="parTrans" cxnId="{7722E702-5B1C-4A11-8385-5FCCB5F2B739}">
      <dgm:prSet/>
      <dgm:spPr/>
      <dgm:t>
        <a:bodyPr/>
        <a:lstStyle/>
        <a:p>
          <a:endParaRPr lang="en-US"/>
        </a:p>
      </dgm:t>
    </dgm:pt>
    <dgm:pt modelId="{311278E8-32A8-4654-A662-7C31C474B0A0}" type="sibTrans" cxnId="{7722E702-5B1C-4A11-8385-5FCCB5F2B739}">
      <dgm:prSet/>
      <dgm:spPr/>
      <dgm:t>
        <a:bodyPr/>
        <a:lstStyle/>
        <a:p>
          <a:endParaRPr lang="en-US"/>
        </a:p>
      </dgm:t>
    </dgm:pt>
    <dgm:pt modelId="{090245C3-C06E-42A2-A9B9-689703F2ACF8}">
      <dgm:prSet phldrT="[Text]" custT="1"/>
      <dgm:spPr>
        <a:solidFill>
          <a:srgbClr val="0033CC"/>
        </a:solidFill>
        <a:ln>
          <a:solidFill>
            <a:srgbClr val="0033CC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Revenue Probability Analysis</a:t>
          </a:r>
          <a:endParaRPr lang="en-US" sz="1600" dirty="0">
            <a:latin typeface="Calibri" pitchFamily="34" charset="0"/>
          </a:endParaRPr>
        </a:p>
      </dgm:t>
    </dgm:pt>
    <dgm:pt modelId="{7365C4BA-9A6C-4F9C-B259-353DBFBB2189}" type="parTrans" cxnId="{57FC6932-2753-4784-9539-39EBA6D4B86A}">
      <dgm:prSet/>
      <dgm:spPr/>
      <dgm:t>
        <a:bodyPr/>
        <a:lstStyle/>
        <a:p>
          <a:endParaRPr lang="en-US"/>
        </a:p>
      </dgm:t>
    </dgm:pt>
    <dgm:pt modelId="{57E85ECA-51D7-4885-894D-0D03AEFC6C91}" type="sibTrans" cxnId="{57FC6932-2753-4784-9539-39EBA6D4B86A}">
      <dgm:prSet/>
      <dgm:spPr/>
      <dgm:t>
        <a:bodyPr/>
        <a:lstStyle/>
        <a:p>
          <a:endParaRPr lang="en-US"/>
        </a:p>
      </dgm:t>
    </dgm:pt>
    <dgm:pt modelId="{F972B90F-52E1-4ED6-9418-ABDD15D04B70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Develop distributions for input variables (Revenue days, Truck shares, Transponder shares, Toll rates)</a:t>
          </a:r>
          <a:endParaRPr lang="en-US" dirty="0">
            <a:latin typeface="Calibri" pitchFamily="34" charset="0"/>
          </a:endParaRPr>
        </a:p>
      </dgm:t>
    </dgm:pt>
    <dgm:pt modelId="{B0E6083A-7B1E-4DFD-A4B5-D19DC1EE90E3}" type="parTrans" cxnId="{DA6361F6-31EA-485B-9EA8-D111812E11C1}">
      <dgm:prSet/>
      <dgm:spPr/>
      <dgm:t>
        <a:bodyPr/>
        <a:lstStyle/>
        <a:p>
          <a:endParaRPr lang="en-US"/>
        </a:p>
      </dgm:t>
    </dgm:pt>
    <dgm:pt modelId="{A104EE7F-BE44-40AA-A6B9-94C378C1CCBD}" type="sibTrans" cxnId="{DA6361F6-31EA-485B-9EA8-D111812E11C1}">
      <dgm:prSet/>
      <dgm:spPr/>
      <dgm:t>
        <a:bodyPr/>
        <a:lstStyle/>
        <a:p>
          <a:endParaRPr lang="en-US"/>
        </a:p>
      </dgm:t>
    </dgm:pt>
    <dgm:pt modelId="{56DE9C3F-F880-4A86-92F6-DADD3BE7B5D0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Monte Carlo simulation (1000 runs) to obtain revenue distribution</a:t>
          </a:r>
          <a:endParaRPr lang="en-US" dirty="0">
            <a:latin typeface="Calibri" pitchFamily="34" charset="0"/>
          </a:endParaRPr>
        </a:p>
      </dgm:t>
    </dgm:pt>
    <dgm:pt modelId="{6979B8ED-E30B-4DB7-BC31-B059C10D9DCE}" type="parTrans" cxnId="{02DEA5BC-20F6-40A3-BBF6-4B48652FADD2}">
      <dgm:prSet/>
      <dgm:spPr/>
      <dgm:t>
        <a:bodyPr/>
        <a:lstStyle/>
        <a:p>
          <a:endParaRPr lang="en-US"/>
        </a:p>
      </dgm:t>
    </dgm:pt>
    <dgm:pt modelId="{7ECCB0A2-AEBC-4B55-8216-0F47452E0B8F}" type="sibTrans" cxnId="{02DEA5BC-20F6-40A3-BBF6-4B48652FADD2}">
      <dgm:prSet/>
      <dgm:spPr/>
      <dgm:t>
        <a:bodyPr/>
        <a:lstStyle/>
        <a:p>
          <a:endParaRPr lang="en-US"/>
        </a:p>
      </dgm:t>
    </dgm:pt>
    <dgm:pt modelId="{E539609E-C931-42F9-A93F-072F55FFE65D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Toll Assignment</a:t>
          </a:r>
          <a:endParaRPr lang="en-US" dirty="0">
            <a:latin typeface="Calibri" pitchFamily="34" charset="0"/>
          </a:endParaRPr>
        </a:p>
      </dgm:t>
    </dgm:pt>
    <dgm:pt modelId="{218F2197-3997-4316-9564-A5D1D85312EA}" type="parTrans" cxnId="{E3F920F1-2A5E-4AE2-8B3E-D993DDF7CBB0}">
      <dgm:prSet/>
      <dgm:spPr/>
      <dgm:t>
        <a:bodyPr/>
        <a:lstStyle/>
        <a:p>
          <a:endParaRPr lang="en-US"/>
        </a:p>
      </dgm:t>
    </dgm:pt>
    <dgm:pt modelId="{454E6EAE-8E7E-4777-948B-5ED2430EB203}" type="sibTrans" cxnId="{E3F920F1-2A5E-4AE2-8B3E-D993DDF7CBB0}">
      <dgm:prSet/>
      <dgm:spPr/>
      <dgm:t>
        <a:bodyPr/>
        <a:lstStyle/>
        <a:p>
          <a:endParaRPr lang="en-US"/>
        </a:p>
      </dgm:t>
    </dgm:pt>
    <dgm:pt modelId="{861937DE-7379-4471-8606-6141AC9DC955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Develop input distributions (Population, Employment, Value of time, Toll rates, Vehicle operating costs)</a:t>
          </a:r>
          <a:endParaRPr lang="en-US" dirty="0">
            <a:latin typeface="Calibri" pitchFamily="34" charset="0"/>
          </a:endParaRPr>
        </a:p>
      </dgm:t>
    </dgm:pt>
    <dgm:pt modelId="{1EF3820F-A8B1-477B-9497-F5BEC2768CD2}" type="parTrans" cxnId="{1F903A73-6FAB-4D86-A435-39974A6DB167}">
      <dgm:prSet/>
      <dgm:spPr/>
      <dgm:t>
        <a:bodyPr/>
        <a:lstStyle/>
        <a:p>
          <a:endParaRPr lang="en-US"/>
        </a:p>
      </dgm:t>
    </dgm:pt>
    <dgm:pt modelId="{77D3223A-EEA2-404E-9C91-40E0B1792E28}" type="sibTrans" cxnId="{1F903A73-6FAB-4D86-A435-39974A6DB167}">
      <dgm:prSet/>
      <dgm:spPr/>
      <dgm:t>
        <a:bodyPr/>
        <a:lstStyle/>
        <a:p>
          <a:endParaRPr lang="en-US"/>
        </a:p>
      </dgm:t>
    </dgm:pt>
    <dgm:pt modelId="{65E33AC4-B270-49CA-A09A-73B0F5412E58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Monte Carlo simulation (1000 runs) to obtain traffic/transaction distribution</a:t>
          </a:r>
          <a:endParaRPr lang="en-US" dirty="0">
            <a:latin typeface="Calibri" pitchFamily="34" charset="0"/>
          </a:endParaRPr>
        </a:p>
      </dgm:t>
    </dgm:pt>
    <dgm:pt modelId="{FB041FC2-7ED2-4E70-8D5E-5601A010CFD3}" type="parTrans" cxnId="{6AFCA9E1-21F4-4738-8E24-F9373BE7385F}">
      <dgm:prSet/>
      <dgm:spPr/>
      <dgm:t>
        <a:bodyPr/>
        <a:lstStyle/>
        <a:p>
          <a:endParaRPr lang="en-US"/>
        </a:p>
      </dgm:t>
    </dgm:pt>
    <dgm:pt modelId="{A8293A52-1713-438D-A606-D1D06A6E4C73}" type="sibTrans" cxnId="{6AFCA9E1-21F4-4738-8E24-F9373BE7385F}">
      <dgm:prSet/>
      <dgm:spPr/>
      <dgm:t>
        <a:bodyPr/>
        <a:lstStyle/>
        <a:p>
          <a:endParaRPr lang="en-US"/>
        </a:p>
      </dgm:t>
    </dgm:pt>
    <dgm:pt modelId="{8A7E88F9-3EC3-419D-AE5B-7BCB80291F85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Regression model to forecast revenue</a:t>
          </a:r>
          <a:endParaRPr lang="en-US" dirty="0">
            <a:latin typeface="Calibri" pitchFamily="34" charset="0"/>
          </a:endParaRPr>
        </a:p>
      </dgm:t>
    </dgm:pt>
    <dgm:pt modelId="{F8907812-B2B9-47F8-A0F5-9B2B2E0B6E44}" type="parTrans" cxnId="{CD452278-1463-4021-A954-B57C42E11D2C}">
      <dgm:prSet/>
      <dgm:spPr/>
      <dgm:t>
        <a:bodyPr/>
        <a:lstStyle/>
        <a:p>
          <a:endParaRPr lang="en-US"/>
        </a:p>
      </dgm:t>
    </dgm:pt>
    <dgm:pt modelId="{301399DB-1945-446B-9720-E8894779C42C}" type="sibTrans" cxnId="{CD452278-1463-4021-A954-B57C42E11D2C}">
      <dgm:prSet/>
      <dgm:spPr/>
      <dgm:t>
        <a:bodyPr/>
        <a:lstStyle/>
        <a:p>
          <a:endParaRPr lang="en-US"/>
        </a:p>
      </dgm:t>
    </dgm:pt>
    <dgm:pt modelId="{C7A74491-FE18-4675-9EC6-0E9BA17AB302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Modal Split</a:t>
          </a:r>
          <a:endParaRPr lang="en-US" dirty="0">
            <a:latin typeface="Calibri" pitchFamily="34" charset="0"/>
          </a:endParaRPr>
        </a:p>
      </dgm:t>
    </dgm:pt>
    <dgm:pt modelId="{50092A96-49D9-491E-BDDB-91B6C5DADFD0}" type="parTrans" cxnId="{AB956C3A-7314-4022-B7EA-C4FC7F80BBBB}">
      <dgm:prSet/>
      <dgm:spPr/>
      <dgm:t>
        <a:bodyPr/>
        <a:lstStyle/>
        <a:p>
          <a:endParaRPr lang="en-US"/>
        </a:p>
      </dgm:t>
    </dgm:pt>
    <dgm:pt modelId="{5AF78DC1-B6C9-411F-8047-CF68F9F27278}" type="sibTrans" cxnId="{AB956C3A-7314-4022-B7EA-C4FC7F80BBBB}">
      <dgm:prSet/>
      <dgm:spPr/>
      <dgm:t>
        <a:bodyPr/>
        <a:lstStyle/>
        <a:p>
          <a:endParaRPr lang="en-US"/>
        </a:p>
      </dgm:t>
    </dgm:pt>
    <dgm:pt modelId="{1B108A0E-AFFC-4692-A53E-ACE231216FF4}" type="pres">
      <dgm:prSet presAssocID="{D44661A0-64AD-4977-ABFC-B9B4265E8D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7F2B78-A178-4001-A1B5-9C0A6DAE5F1B}" type="pres">
      <dgm:prSet presAssocID="{9346ACB8-8137-4093-B199-D3EE8D0CDC6D}" presName="composite" presStyleCnt="0"/>
      <dgm:spPr/>
    </dgm:pt>
    <dgm:pt modelId="{276FDE4E-10A7-4B93-9FFE-D974AF4548C4}" type="pres">
      <dgm:prSet presAssocID="{9346ACB8-8137-4093-B199-D3EE8D0CDC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9D743-A442-4743-BA4B-5C3232ECBCE5}" type="pres">
      <dgm:prSet presAssocID="{9346ACB8-8137-4093-B199-D3EE8D0CDC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9C89E-08D5-43BC-BB4E-9F4F63C91624}" type="pres">
      <dgm:prSet presAssocID="{C56E07DD-540D-4073-B495-BF7ED4AF1BA0}" presName="sp" presStyleCnt="0"/>
      <dgm:spPr/>
    </dgm:pt>
    <dgm:pt modelId="{6486F2BF-F446-4284-AEAA-B6F127B7151B}" type="pres">
      <dgm:prSet presAssocID="{77214DA7-60C5-43D9-ACD8-A79CF1970DE6}" presName="composite" presStyleCnt="0"/>
      <dgm:spPr/>
    </dgm:pt>
    <dgm:pt modelId="{27E869EE-E3B2-454E-A3E1-F1C94F095449}" type="pres">
      <dgm:prSet presAssocID="{77214DA7-60C5-43D9-ACD8-A79CF1970D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0DFF-0410-4B94-8891-54E15786E4DC}" type="pres">
      <dgm:prSet presAssocID="{77214DA7-60C5-43D9-ACD8-A79CF1970D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A0EE-CA1C-4732-889D-A76B4806DA18}" type="pres">
      <dgm:prSet presAssocID="{9A51AF64-D54A-4FF8-8253-9443EABFC516}" presName="sp" presStyleCnt="0"/>
      <dgm:spPr/>
    </dgm:pt>
    <dgm:pt modelId="{74CE9B34-8CDB-4F17-A77A-5A4DBE10FFD2}" type="pres">
      <dgm:prSet presAssocID="{090245C3-C06E-42A2-A9B9-689703F2ACF8}" presName="composite" presStyleCnt="0"/>
      <dgm:spPr/>
    </dgm:pt>
    <dgm:pt modelId="{7CA73466-ED7A-408A-A3B3-34AFF631508F}" type="pres">
      <dgm:prSet presAssocID="{090245C3-C06E-42A2-A9B9-689703F2ACF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B7508-7457-44BE-A91E-840A3B6ABDF2}" type="pres">
      <dgm:prSet presAssocID="{090245C3-C06E-42A2-A9B9-689703F2ACF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EDA83D-43DB-4996-9C95-E7104735021D}" type="presOf" srcId="{8A7E88F9-3EC3-419D-AE5B-7BCB80291F85}" destId="{157B7508-7457-44BE-A91E-840A3B6ABDF2}" srcOrd="0" destOrd="1" presId="urn:microsoft.com/office/officeart/2005/8/layout/chevron2"/>
    <dgm:cxn modelId="{E3F920F1-2A5E-4AE2-8B3E-D993DDF7CBB0}" srcId="{9346ACB8-8137-4093-B199-D3EE8D0CDC6D}" destId="{E539609E-C931-42F9-A93F-072F55FFE65D}" srcOrd="3" destOrd="0" parTransId="{218F2197-3997-4316-9564-A5D1D85312EA}" sibTransId="{454E6EAE-8E7E-4777-948B-5ED2430EB203}"/>
    <dgm:cxn modelId="{62653B71-C7B0-4550-8FD4-3D53622513CB}" type="presOf" srcId="{861937DE-7379-4471-8606-6141AC9DC955}" destId="{13C20DFF-0410-4B94-8891-54E15786E4DC}" srcOrd="0" destOrd="0" presId="urn:microsoft.com/office/officeart/2005/8/layout/chevron2"/>
    <dgm:cxn modelId="{6AFCA9E1-21F4-4738-8E24-F9373BE7385F}" srcId="{77214DA7-60C5-43D9-ACD8-A79CF1970DE6}" destId="{65E33AC4-B270-49CA-A09A-73B0F5412E58}" srcOrd="2" destOrd="0" parTransId="{FB041FC2-7ED2-4E70-8D5E-5601A010CFD3}" sibTransId="{A8293A52-1713-438D-A606-D1D06A6E4C73}"/>
    <dgm:cxn modelId="{B2F4F986-BBD1-4F3D-BB8D-DED3F1BC326D}" srcId="{9346ACB8-8137-4093-B199-D3EE8D0CDC6D}" destId="{C8D2FF25-02E2-4365-9498-459CB303AF35}" srcOrd="1" destOrd="0" parTransId="{A6896C77-6D83-4F15-94F7-5B89768554E7}" sibTransId="{2D5BB270-3F47-43C8-B703-7DB95A72F391}"/>
    <dgm:cxn modelId="{E404BBA8-E9D4-4CA6-AB87-19819AE76737}" type="presOf" srcId="{C8D2FF25-02E2-4365-9498-459CB303AF35}" destId="{C2D9D743-A442-4743-BA4B-5C3232ECBCE5}" srcOrd="0" destOrd="1" presId="urn:microsoft.com/office/officeart/2005/8/layout/chevron2"/>
    <dgm:cxn modelId="{6DE7A5F6-6F93-43FF-B5F2-673EFDED10C9}" type="presOf" srcId="{F972B90F-52E1-4ED6-9418-ABDD15D04B70}" destId="{157B7508-7457-44BE-A91E-840A3B6ABDF2}" srcOrd="0" destOrd="0" presId="urn:microsoft.com/office/officeart/2005/8/layout/chevron2"/>
    <dgm:cxn modelId="{CEC0C655-0723-494D-8DF3-EAD7CC846CD5}" srcId="{9346ACB8-8137-4093-B199-D3EE8D0CDC6D}" destId="{149ED909-B578-48D0-85A4-EF5E70F2C029}" srcOrd="0" destOrd="0" parTransId="{9ACBBD01-6484-4236-8F7B-92D3E17A97CD}" sibTransId="{B0AB7D52-A873-4442-9F19-D92A0EC721D6}"/>
    <dgm:cxn modelId="{7722E702-5B1C-4A11-8385-5FCCB5F2B739}" srcId="{77214DA7-60C5-43D9-ACD8-A79CF1970DE6}" destId="{EFD1B3B1-10DA-4A40-ADA8-8CC45EAE1C8D}" srcOrd="1" destOrd="0" parTransId="{E382CD86-E2C1-42D6-BEDA-54614C2908FB}" sibTransId="{311278E8-32A8-4654-A662-7C31C474B0A0}"/>
    <dgm:cxn modelId="{AB956C3A-7314-4022-B7EA-C4FC7F80BBBB}" srcId="{9346ACB8-8137-4093-B199-D3EE8D0CDC6D}" destId="{C7A74491-FE18-4675-9EC6-0E9BA17AB302}" srcOrd="2" destOrd="0" parTransId="{50092A96-49D9-491E-BDDB-91B6C5DADFD0}" sibTransId="{5AF78DC1-B6C9-411F-8047-CF68F9F27278}"/>
    <dgm:cxn modelId="{D4FA6AC2-0265-402B-A3F8-FA724DB7C39B}" type="presOf" srcId="{65E33AC4-B270-49CA-A09A-73B0F5412E58}" destId="{13C20DFF-0410-4B94-8891-54E15786E4DC}" srcOrd="0" destOrd="2" presId="urn:microsoft.com/office/officeart/2005/8/layout/chevron2"/>
    <dgm:cxn modelId="{62D8A330-D995-4C48-844E-996A0B6F6BF6}" srcId="{D44661A0-64AD-4977-ABFC-B9B4265E8D3D}" destId="{77214DA7-60C5-43D9-ACD8-A79CF1970DE6}" srcOrd="1" destOrd="0" parTransId="{7C922C33-7629-47B4-9F0D-D3B8732BBD2B}" sibTransId="{9A51AF64-D54A-4FF8-8253-9443EABFC516}"/>
    <dgm:cxn modelId="{CFFEED39-77DB-48BB-84A0-BBC258154DA4}" type="presOf" srcId="{D44661A0-64AD-4977-ABFC-B9B4265E8D3D}" destId="{1B108A0E-AFFC-4692-A53E-ACE231216FF4}" srcOrd="0" destOrd="0" presId="urn:microsoft.com/office/officeart/2005/8/layout/chevron2"/>
    <dgm:cxn modelId="{CD452278-1463-4021-A954-B57C42E11D2C}" srcId="{090245C3-C06E-42A2-A9B9-689703F2ACF8}" destId="{8A7E88F9-3EC3-419D-AE5B-7BCB80291F85}" srcOrd="1" destOrd="0" parTransId="{F8907812-B2B9-47F8-A0F5-9B2B2E0B6E44}" sibTransId="{301399DB-1945-446B-9720-E8894779C42C}"/>
    <dgm:cxn modelId="{57FC6932-2753-4784-9539-39EBA6D4B86A}" srcId="{D44661A0-64AD-4977-ABFC-B9B4265E8D3D}" destId="{090245C3-C06E-42A2-A9B9-689703F2ACF8}" srcOrd="2" destOrd="0" parTransId="{7365C4BA-9A6C-4F9C-B259-353DBFBB2189}" sibTransId="{57E85ECA-51D7-4885-894D-0D03AEFC6C91}"/>
    <dgm:cxn modelId="{505BF9EE-6FA6-470D-9A16-95F46A810112}" type="presOf" srcId="{E539609E-C931-42F9-A93F-072F55FFE65D}" destId="{C2D9D743-A442-4743-BA4B-5C3232ECBCE5}" srcOrd="0" destOrd="3" presId="urn:microsoft.com/office/officeart/2005/8/layout/chevron2"/>
    <dgm:cxn modelId="{1F903A73-6FAB-4D86-A435-39974A6DB167}" srcId="{77214DA7-60C5-43D9-ACD8-A79CF1970DE6}" destId="{861937DE-7379-4471-8606-6141AC9DC955}" srcOrd="0" destOrd="0" parTransId="{1EF3820F-A8B1-477B-9497-F5BEC2768CD2}" sibTransId="{77D3223A-EEA2-404E-9C91-40E0B1792E28}"/>
    <dgm:cxn modelId="{2F32AA9D-0768-4E53-8920-F1E8D3C38893}" type="presOf" srcId="{C7A74491-FE18-4675-9EC6-0E9BA17AB302}" destId="{C2D9D743-A442-4743-BA4B-5C3232ECBCE5}" srcOrd="0" destOrd="2" presId="urn:microsoft.com/office/officeart/2005/8/layout/chevron2"/>
    <dgm:cxn modelId="{BE4D9802-2DB5-4668-8624-B1CFB9188B5E}" type="presOf" srcId="{149ED909-B578-48D0-85A4-EF5E70F2C029}" destId="{C2D9D743-A442-4743-BA4B-5C3232ECBCE5}" srcOrd="0" destOrd="0" presId="urn:microsoft.com/office/officeart/2005/8/layout/chevron2"/>
    <dgm:cxn modelId="{CDE9204B-A60D-4643-B516-15B960AB1F71}" type="presOf" srcId="{77214DA7-60C5-43D9-ACD8-A79CF1970DE6}" destId="{27E869EE-E3B2-454E-A3E1-F1C94F095449}" srcOrd="0" destOrd="0" presId="urn:microsoft.com/office/officeart/2005/8/layout/chevron2"/>
    <dgm:cxn modelId="{DA6922DF-FE7F-47E9-99B9-D44BB13C36AE}" srcId="{D44661A0-64AD-4977-ABFC-B9B4265E8D3D}" destId="{9346ACB8-8137-4093-B199-D3EE8D0CDC6D}" srcOrd="0" destOrd="0" parTransId="{B2759A84-B005-465F-B3AF-37A0BB0408D8}" sibTransId="{C56E07DD-540D-4073-B495-BF7ED4AF1BA0}"/>
    <dgm:cxn modelId="{36B32F3D-76DC-46BB-A03C-855120552135}" type="presOf" srcId="{56DE9C3F-F880-4A86-92F6-DADD3BE7B5D0}" destId="{157B7508-7457-44BE-A91E-840A3B6ABDF2}" srcOrd="0" destOrd="2" presId="urn:microsoft.com/office/officeart/2005/8/layout/chevron2"/>
    <dgm:cxn modelId="{DA6361F6-31EA-485B-9EA8-D111812E11C1}" srcId="{090245C3-C06E-42A2-A9B9-689703F2ACF8}" destId="{F972B90F-52E1-4ED6-9418-ABDD15D04B70}" srcOrd="0" destOrd="0" parTransId="{B0E6083A-7B1E-4DFD-A4B5-D19DC1EE90E3}" sibTransId="{A104EE7F-BE44-40AA-A6B9-94C378C1CCBD}"/>
    <dgm:cxn modelId="{F1E8A220-546F-4FB4-84D7-03B1DC4EB2AA}" type="presOf" srcId="{090245C3-C06E-42A2-A9B9-689703F2ACF8}" destId="{7CA73466-ED7A-408A-A3B3-34AFF631508F}" srcOrd="0" destOrd="0" presId="urn:microsoft.com/office/officeart/2005/8/layout/chevron2"/>
    <dgm:cxn modelId="{61FA9DD9-87A6-4B28-9F6F-C6AAD09088F5}" type="presOf" srcId="{9346ACB8-8137-4093-B199-D3EE8D0CDC6D}" destId="{276FDE4E-10A7-4B93-9FFE-D974AF4548C4}" srcOrd="0" destOrd="0" presId="urn:microsoft.com/office/officeart/2005/8/layout/chevron2"/>
    <dgm:cxn modelId="{8E15061E-D485-4E4B-AF4F-DF9C87AE9417}" type="presOf" srcId="{EFD1B3B1-10DA-4A40-ADA8-8CC45EAE1C8D}" destId="{13C20DFF-0410-4B94-8891-54E15786E4DC}" srcOrd="0" destOrd="1" presId="urn:microsoft.com/office/officeart/2005/8/layout/chevron2"/>
    <dgm:cxn modelId="{02DEA5BC-20F6-40A3-BBF6-4B48652FADD2}" srcId="{090245C3-C06E-42A2-A9B9-689703F2ACF8}" destId="{56DE9C3F-F880-4A86-92F6-DADD3BE7B5D0}" srcOrd="2" destOrd="0" parTransId="{6979B8ED-E30B-4DB7-BC31-B059C10D9DCE}" sibTransId="{7ECCB0A2-AEBC-4B55-8216-0F47452E0B8F}"/>
    <dgm:cxn modelId="{4796581C-A026-4013-BD0E-B4326B3A7FBA}" type="presParOf" srcId="{1B108A0E-AFFC-4692-A53E-ACE231216FF4}" destId="{F47F2B78-A178-4001-A1B5-9C0A6DAE5F1B}" srcOrd="0" destOrd="0" presId="urn:microsoft.com/office/officeart/2005/8/layout/chevron2"/>
    <dgm:cxn modelId="{6FCD6C35-4ADC-4368-864B-7AFCC4800CE0}" type="presParOf" srcId="{F47F2B78-A178-4001-A1B5-9C0A6DAE5F1B}" destId="{276FDE4E-10A7-4B93-9FFE-D974AF4548C4}" srcOrd="0" destOrd="0" presId="urn:microsoft.com/office/officeart/2005/8/layout/chevron2"/>
    <dgm:cxn modelId="{644B951F-0FF8-4B7A-8D9E-49E1699A7947}" type="presParOf" srcId="{F47F2B78-A178-4001-A1B5-9C0A6DAE5F1B}" destId="{C2D9D743-A442-4743-BA4B-5C3232ECBCE5}" srcOrd="1" destOrd="0" presId="urn:microsoft.com/office/officeart/2005/8/layout/chevron2"/>
    <dgm:cxn modelId="{2F65A6D8-81CF-4823-98C2-29B106D51BFE}" type="presParOf" srcId="{1B108A0E-AFFC-4692-A53E-ACE231216FF4}" destId="{C599C89E-08D5-43BC-BB4E-9F4F63C91624}" srcOrd="1" destOrd="0" presId="urn:microsoft.com/office/officeart/2005/8/layout/chevron2"/>
    <dgm:cxn modelId="{C59547B5-04EF-49B2-A626-FD54BB07FB5B}" type="presParOf" srcId="{1B108A0E-AFFC-4692-A53E-ACE231216FF4}" destId="{6486F2BF-F446-4284-AEAA-B6F127B7151B}" srcOrd="2" destOrd="0" presId="urn:microsoft.com/office/officeart/2005/8/layout/chevron2"/>
    <dgm:cxn modelId="{D1C912FB-D4C2-42C3-B9EB-8C6AE369C43F}" type="presParOf" srcId="{6486F2BF-F446-4284-AEAA-B6F127B7151B}" destId="{27E869EE-E3B2-454E-A3E1-F1C94F095449}" srcOrd="0" destOrd="0" presId="urn:microsoft.com/office/officeart/2005/8/layout/chevron2"/>
    <dgm:cxn modelId="{4366AE06-8528-4171-A4B6-ACF6D4099AAC}" type="presParOf" srcId="{6486F2BF-F446-4284-AEAA-B6F127B7151B}" destId="{13C20DFF-0410-4B94-8891-54E15786E4DC}" srcOrd="1" destOrd="0" presId="urn:microsoft.com/office/officeart/2005/8/layout/chevron2"/>
    <dgm:cxn modelId="{F087DF4C-E0E1-4004-B466-48D331299F14}" type="presParOf" srcId="{1B108A0E-AFFC-4692-A53E-ACE231216FF4}" destId="{F0E2A0EE-CA1C-4732-889D-A76B4806DA18}" srcOrd="3" destOrd="0" presId="urn:microsoft.com/office/officeart/2005/8/layout/chevron2"/>
    <dgm:cxn modelId="{507E47B6-A6A3-4166-96B5-425CC4995EC9}" type="presParOf" srcId="{1B108A0E-AFFC-4692-A53E-ACE231216FF4}" destId="{74CE9B34-8CDB-4F17-A77A-5A4DBE10FFD2}" srcOrd="4" destOrd="0" presId="urn:microsoft.com/office/officeart/2005/8/layout/chevron2"/>
    <dgm:cxn modelId="{38BF70F9-F769-4949-B157-CA5CC28E2DE5}" type="presParOf" srcId="{74CE9B34-8CDB-4F17-A77A-5A4DBE10FFD2}" destId="{7CA73466-ED7A-408A-A3B3-34AFF631508F}" srcOrd="0" destOrd="0" presId="urn:microsoft.com/office/officeart/2005/8/layout/chevron2"/>
    <dgm:cxn modelId="{9912DE30-BB62-4E11-A6A7-5F3CA4EB1462}" type="presParOf" srcId="{74CE9B34-8CDB-4F17-A77A-5A4DBE10FFD2}" destId="{157B7508-7457-44BE-A91E-840A3B6ABD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661A0-64AD-4977-ABFC-B9B4265E8D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6ACB8-8137-4093-B199-D3EE8D0CDC6D}">
      <dgm:prSet phldrT="[Text]" custT="1"/>
      <dgm:spPr>
        <a:solidFill>
          <a:srgbClr val="9A445D"/>
        </a:solidFill>
        <a:ln>
          <a:solidFill>
            <a:schemeClr val="bg1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Regional Demand Model</a:t>
          </a:r>
          <a:endParaRPr lang="en-US" sz="1600" dirty="0">
            <a:latin typeface="Calibri" pitchFamily="34" charset="0"/>
          </a:endParaRPr>
        </a:p>
      </dgm:t>
    </dgm:pt>
    <dgm:pt modelId="{B2759A84-B005-465F-B3AF-37A0BB0408D8}" type="parTrans" cxnId="{DA6922DF-FE7F-47E9-99B9-D44BB13C36AE}">
      <dgm:prSet/>
      <dgm:spPr/>
      <dgm:t>
        <a:bodyPr/>
        <a:lstStyle/>
        <a:p>
          <a:endParaRPr lang="en-US"/>
        </a:p>
      </dgm:t>
    </dgm:pt>
    <dgm:pt modelId="{C56E07DD-540D-4073-B495-BF7ED4AF1BA0}" type="sibTrans" cxnId="{DA6922DF-FE7F-47E9-99B9-D44BB13C36AE}">
      <dgm:prSet/>
      <dgm:spPr/>
      <dgm:t>
        <a:bodyPr/>
        <a:lstStyle/>
        <a:p>
          <a:endParaRPr lang="en-US"/>
        </a:p>
      </dgm:t>
    </dgm:pt>
    <dgm:pt modelId="{149ED909-B578-48D0-85A4-EF5E70F2C029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Trip Generation</a:t>
          </a:r>
          <a:endParaRPr lang="en-US" dirty="0">
            <a:latin typeface="Calibri" pitchFamily="34" charset="0"/>
          </a:endParaRPr>
        </a:p>
      </dgm:t>
    </dgm:pt>
    <dgm:pt modelId="{9ACBBD01-6484-4236-8F7B-92D3E17A97CD}" type="parTrans" cxnId="{CEC0C655-0723-494D-8DF3-EAD7CC846CD5}">
      <dgm:prSet/>
      <dgm:spPr/>
      <dgm:t>
        <a:bodyPr/>
        <a:lstStyle/>
        <a:p>
          <a:endParaRPr lang="en-US"/>
        </a:p>
      </dgm:t>
    </dgm:pt>
    <dgm:pt modelId="{B0AB7D52-A873-4442-9F19-D92A0EC721D6}" type="sibTrans" cxnId="{CEC0C655-0723-494D-8DF3-EAD7CC846CD5}">
      <dgm:prSet/>
      <dgm:spPr/>
      <dgm:t>
        <a:bodyPr/>
        <a:lstStyle/>
        <a:p>
          <a:endParaRPr lang="en-US"/>
        </a:p>
      </dgm:t>
    </dgm:pt>
    <dgm:pt modelId="{C8D2FF25-02E2-4365-9498-459CB303AF35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Trip Distribution</a:t>
          </a:r>
          <a:endParaRPr lang="en-US" dirty="0">
            <a:latin typeface="Calibri" pitchFamily="34" charset="0"/>
          </a:endParaRPr>
        </a:p>
      </dgm:t>
    </dgm:pt>
    <dgm:pt modelId="{A6896C77-6D83-4F15-94F7-5B89768554E7}" type="parTrans" cxnId="{B2F4F986-BBD1-4F3D-BB8D-DED3F1BC326D}">
      <dgm:prSet/>
      <dgm:spPr/>
      <dgm:t>
        <a:bodyPr/>
        <a:lstStyle/>
        <a:p>
          <a:endParaRPr lang="en-US"/>
        </a:p>
      </dgm:t>
    </dgm:pt>
    <dgm:pt modelId="{2D5BB270-3F47-43C8-B703-7DB95A72F391}" type="sibTrans" cxnId="{B2F4F986-BBD1-4F3D-BB8D-DED3F1BC326D}">
      <dgm:prSet/>
      <dgm:spPr/>
      <dgm:t>
        <a:bodyPr/>
        <a:lstStyle/>
        <a:p>
          <a:endParaRPr lang="en-US"/>
        </a:p>
      </dgm:t>
    </dgm:pt>
    <dgm:pt modelId="{77214DA7-60C5-43D9-ACD8-A79CF1970DE6}">
      <dgm:prSet phldrT="[Text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Transaction Probability Analysis</a:t>
          </a:r>
          <a:endParaRPr lang="en-US" sz="1600" dirty="0">
            <a:latin typeface="Calibri" pitchFamily="34" charset="0"/>
          </a:endParaRPr>
        </a:p>
      </dgm:t>
    </dgm:pt>
    <dgm:pt modelId="{7C922C33-7629-47B4-9F0D-D3B8732BBD2B}" type="parTrans" cxnId="{62D8A330-D995-4C48-844E-996A0B6F6BF6}">
      <dgm:prSet/>
      <dgm:spPr/>
      <dgm:t>
        <a:bodyPr/>
        <a:lstStyle/>
        <a:p>
          <a:endParaRPr lang="en-US"/>
        </a:p>
      </dgm:t>
    </dgm:pt>
    <dgm:pt modelId="{9A51AF64-D54A-4FF8-8253-9443EABFC516}" type="sibTrans" cxnId="{62D8A330-D995-4C48-844E-996A0B6F6BF6}">
      <dgm:prSet/>
      <dgm:spPr/>
      <dgm:t>
        <a:bodyPr/>
        <a:lstStyle/>
        <a:p>
          <a:endParaRPr lang="en-US"/>
        </a:p>
      </dgm:t>
    </dgm:pt>
    <dgm:pt modelId="{EFD1B3B1-10DA-4A40-ADA8-8CC45EAE1C8D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Regression model to forecast daily traffic/transactions</a:t>
          </a:r>
          <a:endParaRPr lang="en-US" dirty="0">
            <a:latin typeface="Calibri" pitchFamily="34" charset="0"/>
          </a:endParaRPr>
        </a:p>
      </dgm:t>
    </dgm:pt>
    <dgm:pt modelId="{E382CD86-E2C1-42D6-BEDA-54614C2908FB}" type="parTrans" cxnId="{7722E702-5B1C-4A11-8385-5FCCB5F2B739}">
      <dgm:prSet/>
      <dgm:spPr/>
      <dgm:t>
        <a:bodyPr/>
        <a:lstStyle/>
        <a:p>
          <a:endParaRPr lang="en-US"/>
        </a:p>
      </dgm:t>
    </dgm:pt>
    <dgm:pt modelId="{311278E8-32A8-4654-A662-7C31C474B0A0}" type="sibTrans" cxnId="{7722E702-5B1C-4A11-8385-5FCCB5F2B739}">
      <dgm:prSet/>
      <dgm:spPr/>
      <dgm:t>
        <a:bodyPr/>
        <a:lstStyle/>
        <a:p>
          <a:endParaRPr lang="en-US"/>
        </a:p>
      </dgm:t>
    </dgm:pt>
    <dgm:pt modelId="{090245C3-C06E-42A2-A9B9-689703F2ACF8}">
      <dgm:prSet phldrT="[Text]" custT="1"/>
      <dgm:spPr>
        <a:solidFill>
          <a:srgbClr val="0033CC"/>
        </a:solidFill>
        <a:ln>
          <a:solidFill>
            <a:srgbClr val="0033CC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Revenue Probability Analysis</a:t>
          </a:r>
          <a:endParaRPr lang="en-US" sz="1600" dirty="0">
            <a:latin typeface="Calibri" pitchFamily="34" charset="0"/>
          </a:endParaRPr>
        </a:p>
      </dgm:t>
    </dgm:pt>
    <dgm:pt modelId="{7365C4BA-9A6C-4F9C-B259-353DBFBB2189}" type="parTrans" cxnId="{57FC6932-2753-4784-9539-39EBA6D4B86A}">
      <dgm:prSet/>
      <dgm:spPr/>
      <dgm:t>
        <a:bodyPr/>
        <a:lstStyle/>
        <a:p>
          <a:endParaRPr lang="en-US"/>
        </a:p>
      </dgm:t>
    </dgm:pt>
    <dgm:pt modelId="{57E85ECA-51D7-4885-894D-0D03AEFC6C91}" type="sibTrans" cxnId="{57FC6932-2753-4784-9539-39EBA6D4B86A}">
      <dgm:prSet/>
      <dgm:spPr/>
      <dgm:t>
        <a:bodyPr/>
        <a:lstStyle/>
        <a:p>
          <a:endParaRPr lang="en-US"/>
        </a:p>
      </dgm:t>
    </dgm:pt>
    <dgm:pt modelId="{F972B90F-52E1-4ED6-9418-ABDD15D04B70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Develop distributions for input variables (CPI Growth)</a:t>
          </a:r>
          <a:endParaRPr lang="en-US" dirty="0">
            <a:latin typeface="Calibri" pitchFamily="34" charset="0"/>
          </a:endParaRPr>
        </a:p>
      </dgm:t>
    </dgm:pt>
    <dgm:pt modelId="{B0E6083A-7B1E-4DFD-A4B5-D19DC1EE90E3}" type="parTrans" cxnId="{DA6361F6-31EA-485B-9EA8-D111812E11C1}">
      <dgm:prSet/>
      <dgm:spPr/>
      <dgm:t>
        <a:bodyPr/>
        <a:lstStyle/>
        <a:p>
          <a:endParaRPr lang="en-US"/>
        </a:p>
      </dgm:t>
    </dgm:pt>
    <dgm:pt modelId="{A104EE7F-BE44-40AA-A6B9-94C378C1CCBD}" type="sibTrans" cxnId="{DA6361F6-31EA-485B-9EA8-D111812E11C1}">
      <dgm:prSet/>
      <dgm:spPr/>
      <dgm:t>
        <a:bodyPr/>
        <a:lstStyle/>
        <a:p>
          <a:endParaRPr lang="en-US"/>
        </a:p>
      </dgm:t>
    </dgm:pt>
    <dgm:pt modelId="{56DE9C3F-F880-4A86-92F6-DADD3BE7B5D0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Monte Carlo simulation (1000 runs) to obtain revenue distribution by vehicle class</a:t>
          </a:r>
          <a:endParaRPr lang="en-US" dirty="0">
            <a:latin typeface="Calibri" pitchFamily="34" charset="0"/>
          </a:endParaRPr>
        </a:p>
      </dgm:t>
    </dgm:pt>
    <dgm:pt modelId="{6979B8ED-E30B-4DB7-BC31-B059C10D9DCE}" type="parTrans" cxnId="{02DEA5BC-20F6-40A3-BBF6-4B48652FADD2}">
      <dgm:prSet/>
      <dgm:spPr/>
      <dgm:t>
        <a:bodyPr/>
        <a:lstStyle/>
        <a:p>
          <a:endParaRPr lang="en-US"/>
        </a:p>
      </dgm:t>
    </dgm:pt>
    <dgm:pt modelId="{7ECCB0A2-AEBC-4B55-8216-0F47452E0B8F}" type="sibTrans" cxnId="{02DEA5BC-20F6-40A3-BBF6-4B48652FADD2}">
      <dgm:prSet/>
      <dgm:spPr/>
      <dgm:t>
        <a:bodyPr/>
        <a:lstStyle/>
        <a:p>
          <a:endParaRPr lang="en-US"/>
        </a:p>
      </dgm:t>
    </dgm:pt>
    <dgm:pt modelId="{E539609E-C931-42F9-A93F-072F55FFE65D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Toll Assignment</a:t>
          </a:r>
          <a:endParaRPr lang="en-US" dirty="0">
            <a:latin typeface="Calibri" pitchFamily="34" charset="0"/>
          </a:endParaRPr>
        </a:p>
      </dgm:t>
    </dgm:pt>
    <dgm:pt modelId="{218F2197-3997-4316-9564-A5D1D85312EA}" type="parTrans" cxnId="{E3F920F1-2A5E-4AE2-8B3E-D993DDF7CBB0}">
      <dgm:prSet/>
      <dgm:spPr/>
      <dgm:t>
        <a:bodyPr/>
        <a:lstStyle/>
        <a:p>
          <a:endParaRPr lang="en-US"/>
        </a:p>
      </dgm:t>
    </dgm:pt>
    <dgm:pt modelId="{454E6EAE-8E7E-4777-948B-5ED2430EB203}" type="sibTrans" cxnId="{E3F920F1-2A5E-4AE2-8B3E-D993DDF7CBB0}">
      <dgm:prSet/>
      <dgm:spPr/>
      <dgm:t>
        <a:bodyPr/>
        <a:lstStyle/>
        <a:p>
          <a:endParaRPr lang="en-US"/>
        </a:p>
      </dgm:t>
    </dgm:pt>
    <dgm:pt modelId="{861937DE-7379-4471-8606-6141AC9DC955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Develop input distributions (Households, Value of time, Toll rates, Vehicle operating costs)</a:t>
          </a:r>
          <a:endParaRPr lang="en-US" dirty="0">
            <a:latin typeface="Calibri" pitchFamily="34" charset="0"/>
          </a:endParaRPr>
        </a:p>
      </dgm:t>
    </dgm:pt>
    <dgm:pt modelId="{1EF3820F-A8B1-477B-9497-F5BEC2768CD2}" type="parTrans" cxnId="{1F903A73-6FAB-4D86-A435-39974A6DB167}">
      <dgm:prSet/>
      <dgm:spPr/>
      <dgm:t>
        <a:bodyPr/>
        <a:lstStyle/>
        <a:p>
          <a:endParaRPr lang="en-US"/>
        </a:p>
      </dgm:t>
    </dgm:pt>
    <dgm:pt modelId="{77D3223A-EEA2-404E-9C91-40E0B1792E28}" type="sibTrans" cxnId="{1F903A73-6FAB-4D86-A435-39974A6DB167}">
      <dgm:prSet/>
      <dgm:spPr/>
      <dgm:t>
        <a:bodyPr/>
        <a:lstStyle/>
        <a:p>
          <a:endParaRPr lang="en-US"/>
        </a:p>
      </dgm:t>
    </dgm:pt>
    <dgm:pt modelId="{65E33AC4-B270-49CA-A09A-73B0F5412E58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Monte Carlo simulation (1000 runs) to obtain traffic/transaction distribution by vehicle class</a:t>
          </a:r>
          <a:endParaRPr lang="en-US" dirty="0">
            <a:latin typeface="Calibri" pitchFamily="34" charset="0"/>
          </a:endParaRPr>
        </a:p>
      </dgm:t>
    </dgm:pt>
    <dgm:pt modelId="{FB041FC2-7ED2-4E70-8D5E-5601A010CFD3}" type="parTrans" cxnId="{6AFCA9E1-21F4-4738-8E24-F9373BE7385F}">
      <dgm:prSet/>
      <dgm:spPr/>
      <dgm:t>
        <a:bodyPr/>
        <a:lstStyle/>
        <a:p>
          <a:endParaRPr lang="en-US"/>
        </a:p>
      </dgm:t>
    </dgm:pt>
    <dgm:pt modelId="{A8293A52-1713-438D-A606-D1D06A6E4C73}" type="sibTrans" cxnId="{6AFCA9E1-21F4-4738-8E24-F9373BE7385F}">
      <dgm:prSet/>
      <dgm:spPr/>
      <dgm:t>
        <a:bodyPr/>
        <a:lstStyle/>
        <a:p>
          <a:endParaRPr lang="en-US"/>
        </a:p>
      </dgm:t>
    </dgm:pt>
    <dgm:pt modelId="{8A7E88F9-3EC3-419D-AE5B-7BCB80291F85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Regression model to forecast revenue by vehicle class as function of traffic, CPI growth and toll rates</a:t>
          </a:r>
          <a:endParaRPr lang="en-US" dirty="0">
            <a:latin typeface="Calibri" pitchFamily="34" charset="0"/>
          </a:endParaRPr>
        </a:p>
      </dgm:t>
    </dgm:pt>
    <dgm:pt modelId="{F8907812-B2B9-47F8-A0F5-9B2B2E0B6E44}" type="parTrans" cxnId="{CD452278-1463-4021-A954-B57C42E11D2C}">
      <dgm:prSet/>
      <dgm:spPr/>
      <dgm:t>
        <a:bodyPr/>
        <a:lstStyle/>
        <a:p>
          <a:endParaRPr lang="en-US"/>
        </a:p>
      </dgm:t>
    </dgm:pt>
    <dgm:pt modelId="{301399DB-1945-446B-9720-E8894779C42C}" type="sibTrans" cxnId="{CD452278-1463-4021-A954-B57C42E11D2C}">
      <dgm:prSet/>
      <dgm:spPr/>
      <dgm:t>
        <a:bodyPr/>
        <a:lstStyle/>
        <a:p>
          <a:endParaRPr lang="en-US"/>
        </a:p>
      </dgm:t>
    </dgm:pt>
    <dgm:pt modelId="{C7A74491-FE18-4675-9EC6-0E9BA17AB302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Modal Split</a:t>
          </a:r>
          <a:endParaRPr lang="en-US" dirty="0">
            <a:latin typeface="Calibri" pitchFamily="34" charset="0"/>
          </a:endParaRPr>
        </a:p>
      </dgm:t>
    </dgm:pt>
    <dgm:pt modelId="{50092A96-49D9-491E-BDDB-91B6C5DADFD0}" type="parTrans" cxnId="{AB956C3A-7314-4022-B7EA-C4FC7F80BBBB}">
      <dgm:prSet/>
      <dgm:spPr/>
      <dgm:t>
        <a:bodyPr/>
        <a:lstStyle/>
        <a:p>
          <a:endParaRPr lang="en-US"/>
        </a:p>
      </dgm:t>
    </dgm:pt>
    <dgm:pt modelId="{5AF78DC1-B6C9-411F-8047-CF68F9F27278}" type="sibTrans" cxnId="{AB956C3A-7314-4022-B7EA-C4FC7F80BBBB}">
      <dgm:prSet/>
      <dgm:spPr/>
      <dgm:t>
        <a:bodyPr/>
        <a:lstStyle/>
        <a:p>
          <a:endParaRPr lang="en-US"/>
        </a:p>
      </dgm:t>
    </dgm:pt>
    <dgm:pt modelId="{1B108A0E-AFFC-4692-A53E-ACE231216FF4}" type="pres">
      <dgm:prSet presAssocID="{D44661A0-64AD-4977-ABFC-B9B4265E8D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7F2B78-A178-4001-A1B5-9C0A6DAE5F1B}" type="pres">
      <dgm:prSet presAssocID="{9346ACB8-8137-4093-B199-D3EE8D0CDC6D}" presName="composite" presStyleCnt="0"/>
      <dgm:spPr/>
    </dgm:pt>
    <dgm:pt modelId="{276FDE4E-10A7-4B93-9FFE-D974AF4548C4}" type="pres">
      <dgm:prSet presAssocID="{9346ACB8-8137-4093-B199-D3EE8D0CDC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9D743-A442-4743-BA4B-5C3232ECBCE5}" type="pres">
      <dgm:prSet presAssocID="{9346ACB8-8137-4093-B199-D3EE8D0CDC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9C89E-08D5-43BC-BB4E-9F4F63C91624}" type="pres">
      <dgm:prSet presAssocID="{C56E07DD-540D-4073-B495-BF7ED4AF1BA0}" presName="sp" presStyleCnt="0"/>
      <dgm:spPr/>
    </dgm:pt>
    <dgm:pt modelId="{6486F2BF-F446-4284-AEAA-B6F127B7151B}" type="pres">
      <dgm:prSet presAssocID="{77214DA7-60C5-43D9-ACD8-A79CF1970DE6}" presName="composite" presStyleCnt="0"/>
      <dgm:spPr/>
    </dgm:pt>
    <dgm:pt modelId="{27E869EE-E3B2-454E-A3E1-F1C94F095449}" type="pres">
      <dgm:prSet presAssocID="{77214DA7-60C5-43D9-ACD8-A79CF1970D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0DFF-0410-4B94-8891-54E15786E4DC}" type="pres">
      <dgm:prSet presAssocID="{77214DA7-60C5-43D9-ACD8-A79CF1970D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A0EE-CA1C-4732-889D-A76B4806DA18}" type="pres">
      <dgm:prSet presAssocID="{9A51AF64-D54A-4FF8-8253-9443EABFC516}" presName="sp" presStyleCnt="0"/>
      <dgm:spPr/>
    </dgm:pt>
    <dgm:pt modelId="{74CE9B34-8CDB-4F17-A77A-5A4DBE10FFD2}" type="pres">
      <dgm:prSet presAssocID="{090245C3-C06E-42A2-A9B9-689703F2ACF8}" presName="composite" presStyleCnt="0"/>
      <dgm:spPr/>
    </dgm:pt>
    <dgm:pt modelId="{7CA73466-ED7A-408A-A3B3-34AFF631508F}" type="pres">
      <dgm:prSet presAssocID="{090245C3-C06E-42A2-A9B9-689703F2ACF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B7508-7457-44BE-A91E-840A3B6ABDF2}" type="pres">
      <dgm:prSet presAssocID="{090245C3-C06E-42A2-A9B9-689703F2ACF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920F1-2A5E-4AE2-8B3E-D993DDF7CBB0}" srcId="{9346ACB8-8137-4093-B199-D3EE8D0CDC6D}" destId="{E539609E-C931-42F9-A93F-072F55FFE65D}" srcOrd="3" destOrd="0" parTransId="{218F2197-3997-4316-9564-A5D1D85312EA}" sibTransId="{454E6EAE-8E7E-4777-948B-5ED2430EB203}"/>
    <dgm:cxn modelId="{DB03E386-7FEE-4C99-9DC4-FDEFC373528C}" type="presOf" srcId="{8A7E88F9-3EC3-419D-AE5B-7BCB80291F85}" destId="{157B7508-7457-44BE-A91E-840A3B6ABDF2}" srcOrd="0" destOrd="1" presId="urn:microsoft.com/office/officeart/2005/8/layout/chevron2"/>
    <dgm:cxn modelId="{6AFCA9E1-21F4-4738-8E24-F9373BE7385F}" srcId="{77214DA7-60C5-43D9-ACD8-A79CF1970DE6}" destId="{65E33AC4-B270-49CA-A09A-73B0F5412E58}" srcOrd="2" destOrd="0" parTransId="{FB041FC2-7ED2-4E70-8D5E-5601A010CFD3}" sibTransId="{A8293A52-1713-438D-A606-D1D06A6E4C73}"/>
    <dgm:cxn modelId="{32BEBE43-46FD-4C88-99D1-DDCA7D61F87F}" type="presOf" srcId="{EFD1B3B1-10DA-4A40-ADA8-8CC45EAE1C8D}" destId="{13C20DFF-0410-4B94-8891-54E15786E4DC}" srcOrd="0" destOrd="1" presId="urn:microsoft.com/office/officeart/2005/8/layout/chevron2"/>
    <dgm:cxn modelId="{B2F4F986-BBD1-4F3D-BB8D-DED3F1BC326D}" srcId="{9346ACB8-8137-4093-B199-D3EE8D0CDC6D}" destId="{C8D2FF25-02E2-4365-9498-459CB303AF35}" srcOrd="1" destOrd="0" parTransId="{A6896C77-6D83-4F15-94F7-5B89768554E7}" sibTransId="{2D5BB270-3F47-43C8-B703-7DB95A72F391}"/>
    <dgm:cxn modelId="{F9CAF8B6-45DC-4A0D-9946-168092D217C1}" type="presOf" srcId="{149ED909-B578-48D0-85A4-EF5E70F2C029}" destId="{C2D9D743-A442-4743-BA4B-5C3232ECBCE5}" srcOrd="0" destOrd="0" presId="urn:microsoft.com/office/officeart/2005/8/layout/chevron2"/>
    <dgm:cxn modelId="{7937BB90-C432-49D8-8EC0-548686349B43}" type="presOf" srcId="{77214DA7-60C5-43D9-ACD8-A79CF1970DE6}" destId="{27E869EE-E3B2-454E-A3E1-F1C94F095449}" srcOrd="0" destOrd="0" presId="urn:microsoft.com/office/officeart/2005/8/layout/chevron2"/>
    <dgm:cxn modelId="{3B770C21-F1D2-483D-A767-7FBB522F371D}" type="presOf" srcId="{65E33AC4-B270-49CA-A09A-73B0F5412E58}" destId="{13C20DFF-0410-4B94-8891-54E15786E4DC}" srcOrd="0" destOrd="2" presId="urn:microsoft.com/office/officeart/2005/8/layout/chevron2"/>
    <dgm:cxn modelId="{CEC0C655-0723-494D-8DF3-EAD7CC846CD5}" srcId="{9346ACB8-8137-4093-B199-D3EE8D0CDC6D}" destId="{149ED909-B578-48D0-85A4-EF5E70F2C029}" srcOrd="0" destOrd="0" parTransId="{9ACBBD01-6484-4236-8F7B-92D3E17A97CD}" sibTransId="{B0AB7D52-A873-4442-9F19-D92A0EC721D6}"/>
    <dgm:cxn modelId="{7722E702-5B1C-4A11-8385-5FCCB5F2B739}" srcId="{77214DA7-60C5-43D9-ACD8-A79CF1970DE6}" destId="{EFD1B3B1-10DA-4A40-ADA8-8CC45EAE1C8D}" srcOrd="1" destOrd="0" parTransId="{E382CD86-E2C1-42D6-BEDA-54614C2908FB}" sibTransId="{311278E8-32A8-4654-A662-7C31C474B0A0}"/>
    <dgm:cxn modelId="{D91EB7EA-483E-4EDB-A848-F8CA4F3C81E2}" type="presOf" srcId="{C8D2FF25-02E2-4365-9498-459CB303AF35}" destId="{C2D9D743-A442-4743-BA4B-5C3232ECBCE5}" srcOrd="0" destOrd="1" presId="urn:microsoft.com/office/officeart/2005/8/layout/chevron2"/>
    <dgm:cxn modelId="{03009524-1C72-4272-917D-A10CBE250FE5}" type="presOf" srcId="{56DE9C3F-F880-4A86-92F6-DADD3BE7B5D0}" destId="{157B7508-7457-44BE-A91E-840A3B6ABDF2}" srcOrd="0" destOrd="2" presId="urn:microsoft.com/office/officeart/2005/8/layout/chevron2"/>
    <dgm:cxn modelId="{AB956C3A-7314-4022-B7EA-C4FC7F80BBBB}" srcId="{9346ACB8-8137-4093-B199-D3EE8D0CDC6D}" destId="{C7A74491-FE18-4675-9EC6-0E9BA17AB302}" srcOrd="2" destOrd="0" parTransId="{50092A96-49D9-491E-BDDB-91B6C5DADFD0}" sibTransId="{5AF78DC1-B6C9-411F-8047-CF68F9F27278}"/>
    <dgm:cxn modelId="{62D8A330-D995-4C48-844E-996A0B6F6BF6}" srcId="{D44661A0-64AD-4977-ABFC-B9B4265E8D3D}" destId="{77214DA7-60C5-43D9-ACD8-A79CF1970DE6}" srcOrd="1" destOrd="0" parTransId="{7C922C33-7629-47B4-9F0D-D3B8732BBD2B}" sibTransId="{9A51AF64-D54A-4FF8-8253-9443EABFC516}"/>
    <dgm:cxn modelId="{2C67E4C7-3E7B-450C-9944-D121BCEB52B0}" type="presOf" srcId="{D44661A0-64AD-4977-ABFC-B9B4265E8D3D}" destId="{1B108A0E-AFFC-4692-A53E-ACE231216FF4}" srcOrd="0" destOrd="0" presId="urn:microsoft.com/office/officeart/2005/8/layout/chevron2"/>
    <dgm:cxn modelId="{CD452278-1463-4021-A954-B57C42E11D2C}" srcId="{090245C3-C06E-42A2-A9B9-689703F2ACF8}" destId="{8A7E88F9-3EC3-419D-AE5B-7BCB80291F85}" srcOrd="1" destOrd="0" parTransId="{F8907812-B2B9-47F8-A0F5-9B2B2E0B6E44}" sibTransId="{301399DB-1945-446B-9720-E8894779C42C}"/>
    <dgm:cxn modelId="{57FC6932-2753-4784-9539-39EBA6D4B86A}" srcId="{D44661A0-64AD-4977-ABFC-B9B4265E8D3D}" destId="{090245C3-C06E-42A2-A9B9-689703F2ACF8}" srcOrd="2" destOrd="0" parTransId="{7365C4BA-9A6C-4F9C-B259-353DBFBB2189}" sibTransId="{57E85ECA-51D7-4885-894D-0D03AEFC6C91}"/>
    <dgm:cxn modelId="{92C41162-7179-4D3B-A9D2-EB41C6FBD94C}" type="presOf" srcId="{861937DE-7379-4471-8606-6141AC9DC955}" destId="{13C20DFF-0410-4B94-8891-54E15786E4DC}" srcOrd="0" destOrd="0" presId="urn:microsoft.com/office/officeart/2005/8/layout/chevron2"/>
    <dgm:cxn modelId="{53678F85-91C6-4FCD-AA1D-E2A17A902A14}" type="presOf" srcId="{9346ACB8-8137-4093-B199-D3EE8D0CDC6D}" destId="{276FDE4E-10A7-4B93-9FFE-D974AF4548C4}" srcOrd="0" destOrd="0" presId="urn:microsoft.com/office/officeart/2005/8/layout/chevron2"/>
    <dgm:cxn modelId="{1F903A73-6FAB-4D86-A435-39974A6DB167}" srcId="{77214DA7-60C5-43D9-ACD8-A79CF1970DE6}" destId="{861937DE-7379-4471-8606-6141AC9DC955}" srcOrd="0" destOrd="0" parTransId="{1EF3820F-A8B1-477B-9497-F5BEC2768CD2}" sibTransId="{77D3223A-EEA2-404E-9C91-40E0B1792E28}"/>
    <dgm:cxn modelId="{983449EA-54A5-4426-9EC9-1368FE6CF4AC}" type="presOf" srcId="{F972B90F-52E1-4ED6-9418-ABDD15D04B70}" destId="{157B7508-7457-44BE-A91E-840A3B6ABDF2}" srcOrd="0" destOrd="0" presId="urn:microsoft.com/office/officeart/2005/8/layout/chevron2"/>
    <dgm:cxn modelId="{80157076-BEF1-4A24-A911-D3731EFB1E2F}" type="presOf" srcId="{E539609E-C931-42F9-A93F-072F55FFE65D}" destId="{C2D9D743-A442-4743-BA4B-5C3232ECBCE5}" srcOrd="0" destOrd="3" presId="urn:microsoft.com/office/officeart/2005/8/layout/chevron2"/>
    <dgm:cxn modelId="{1D93426E-98E9-4463-A827-05B656641F5D}" type="presOf" srcId="{C7A74491-FE18-4675-9EC6-0E9BA17AB302}" destId="{C2D9D743-A442-4743-BA4B-5C3232ECBCE5}" srcOrd="0" destOrd="2" presId="urn:microsoft.com/office/officeart/2005/8/layout/chevron2"/>
    <dgm:cxn modelId="{BE40CF23-CAED-4329-8F63-879D81F4BFD8}" type="presOf" srcId="{090245C3-C06E-42A2-A9B9-689703F2ACF8}" destId="{7CA73466-ED7A-408A-A3B3-34AFF631508F}" srcOrd="0" destOrd="0" presId="urn:microsoft.com/office/officeart/2005/8/layout/chevron2"/>
    <dgm:cxn modelId="{DA6922DF-FE7F-47E9-99B9-D44BB13C36AE}" srcId="{D44661A0-64AD-4977-ABFC-B9B4265E8D3D}" destId="{9346ACB8-8137-4093-B199-D3EE8D0CDC6D}" srcOrd="0" destOrd="0" parTransId="{B2759A84-B005-465F-B3AF-37A0BB0408D8}" sibTransId="{C56E07DD-540D-4073-B495-BF7ED4AF1BA0}"/>
    <dgm:cxn modelId="{DA6361F6-31EA-485B-9EA8-D111812E11C1}" srcId="{090245C3-C06E-42A2-A9B9-689703F2ACF8}" destId="{F972B90F-52E1-4ED6-9418-ABDD15D04B70}" srcOrd="0" destOrd="0" parTransId="{B0E6083A-7B1E-4DFD-A4B5-D19DC1EE90E3}" sibTransId="{A104EE7F-BE44-40AA-A6B9-94C378C1CCBD}"/>
    <dgm:cxn modelId="{02DEA5BC-20F6-40A3-BBF6-4B48652FADD2}" srcId="{090245C3-C06E-42A2-A9B9-689703F2ACF8}" destId="{56DE9C3F-F880-4A86-92F6-DADD3BE7B5D0}" srcOrd="2" destOrd="0" parTransId="{6979B8ED-E30B-4DB7-BC31-B059C10D9DCE}" sibTransId="{7ECCB0A2-AEBC-4B55-8216-0F47452E0B8F}"/>
    <dgm:cxn modelId="{6037517B-3E21-4A2F-B637-735BD72360BE}" type="presParOf" srcId="{1B108A0E-AFFC-4692-A53E-ACE231216FF4}" destId="{F47F2B78-A178-4001-A1B5-9C0A6DAE5F1B}" srcOrd="0" destOrd="0" presId="urn:microsoft.com/office/officeart/2005/8/layout/chevron2"/>
    <dgm:cxn modelId="{724AF011-9DF3-4AAE-BA85-5BCB0C93B26B}" type="presParOf" srcId="{F47F2B78-A178-4001-A1B5-9C0A6DAE5F1B}" destId="{276FDE4E-10A7-4B93-9FFE-D974AF4548C4}" srcOrd="0" destOrd="0" presId="urn:microsoft.com/office/officeart/2005/8/layout/chevron2"/>
    <dgm:cxn modelId="{2E4571ED-6822-456A-92BA-7E3CC05A7B6D}" type="presParOf" srcId="{F47F2B78-A178-4001-A1B5-9C0A6DAE5F1B}" destId="{C2D9D743-A442-4743-BA4B-5C3232ECBCE5}" srcOrd="1" destOrd="0" presId="urn:microsoft.com/office/officeart/2005/8/layout/chevron2"/>
    <dgm:cxn modelId="{E37E5B34-AE02-492F-9DE3-D1E84181C85A}" type="presParOf" srcId="{1B108A0E-AFFC-4692-A53E-ACE231216FF4}" destId="{C599C89E-08D5-43BC-BB4E-9F4F63C91624}" srcOrd="1" destOrd="0" presId="urn:microsoft.com/office/officeart/2005/8/layout/chevron2"/>
    <dgm:cxn modelId="{073E8DBD-2F7C-4324-BD79-E8226660B1BF}" type="presParOf" srcId="{1B108A0E-AFFC-4692-A53E-ACE231216FF4}" destId="{6486F2BF-F446-4284-AEAA-B6F127B7151B}" srcOrd="2" destOrd="0" presId="urn:microsoft.com/office/officeart/2005/8/layout/chevron2"/>
    <dgm:cxn modelId="{93075D64-A9B4-41FE-8AA2-310AEDE44F7C}" type="presParOf" srcId="{6486F2BF-F446-4284-AEAA-B6F127B7151B}" destId="{27E869EE-E3B2-454E-A3E1-F1C94F095449}" srcOrd="0" destOrd="0" presId="urn:microsoft.com/office/officeart/2005/8/layout/chevron2"/>
    <dgm:cxn modelId="{53370CFF-D0E7-4D19-B9C6-7309C4C9C215}" type="presParOf" srcId="{6486F2BF-F446-4284-AEAA-B6F127B7151B}" destId="{13C20DFF-0410-4B94-8891-54E15786E4DC}" srcOrd="1" destOrd="0" presId="urn:microsoft.com/office/officeart/2005/8/layout/chevron2"/>
    <dgm:cxn modelId="{166CE6EC-708C-45BE-AC9B-11A3CA742725}" type="presParOf" srcId="{1B108A0E-AFFC-4692-A53E-ACE231216FF4}" destId="{F0E2A0EE-CA1C-4732-889D-A76B4806DA18}" srcOrd="3" destOrd="0" presId="urn:microsoft.com/office/officeart/2005/8/layout/chevron2"/>
    <dgm:cxn modelId="{A174B820-F5F7-4EFE-9833-07299BA2C6E6}" type="presParOf" srcId="{1B108A0E-AFFC-4692-A53E-ACE231216FF4}" destId="{74CE9B34-8CDB-4F17-A77A-5A4DBE10FFD2}" srcOrd="4" destOrd="0" presId="urn:microsoft.com/office/officeart/2005/8/layout/chevron2"/>
    <dgm:cxn modelId="{A45CF9FB-F469-4FE8-A36C-4896C33689EE}" type="presParOf" srcId="{74CE9B34-8CDB-4F17-A77A-5A4DBE10FFD2}" destId="{7CA73466-ED7A-408A-A3B3-34AFF631508F}" srcOrd="0" destOrd="0" presId="urn:microsoft.com/office/officeart/2005/8/layout/chevron2"/>
    <dgm:cxn modelId="{8FFE2FF7-4CC6-4EB4-8C22-1FB5B72694A5}" type="presParOf" srcId="{74CE9B34-8CDB-4F17-A77A-5A4DBE10FFD2}" destId="{157B7508-7457-44BE-A91E-840A3B6ABD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DE4E-10A7-4B93-9FFE-D974AF4548C4}">
      <dsp:nvSpPr>
        <dsp:cNvPr id="0" name=""/>
        <dsp:cNvSpPr/>
      </dsp:nvSpPr>
      <dsp:spPr>
        <a:xfrm rot="5400000">
          <a:off x="-247556" y="251355"/>
          <a:ext cx="1650378" cy="1155265"/>
        </a:xfrm>
        <a:prstGeom prst="chevron">
          <a:avLst/>
        </a:prstGeom>
        <a:solidFill>
          <a:srgbClr val="9A445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Develop Sub area Model</a:t>
          </a:r>
          <a:endParaRPr lang="en-US" sz="1600" kern="1200" dirty="0">
            <a:latin typeface="Calibri" pitchFamily="34" charset="0"/>
          </a:endParaRPr>
        </a:p>
      </dsp:txBody>
      <dsp:txXfrm rot="-5400000">
        <a:off x="1" y="581432"/>
        <a:ext cx="1155265" cy="495113"/>
      </dsp:txXfrm>
    </dsp:sp>
    <dsp:sp modelId="{C2D9D743-A442-4743-BA4B-5C3232ECBCE5}">
      <dsp:nvSpPr>
        <dsp:cNvPr id="0" name=""/>
        <dsp:cNvSpPr/>
      </dsp:nvSpPr>
      <dsp:spPr>
        <a:xfrm rot="5400000">
          <a:off x="4536777" y="-3377713"/>
          <a:ext cx="1073310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A44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Trip Generation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Trip Distribution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Modal Split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Toll Assignment</a:t>
          </a:r>
          <a:endParaRPr lang="en-US" sz="1500" kern="1200" dirty="0">
            <a:latin typeface="Calibri" pitchFamily="34" charset="0"/>
          </a:endParaRPr>
        </a:p>
      </dsp:txBody>
      <dsp:txXfrm rot="-5400000">
        <a:off x="1155266" y="56193"/>
        <a:ext cx="7783939" cy="968520"/>
      </dsp:txXfrm>
    </dsp:sp>
    <dsp:sp modelId="{27E869EE-E3B2-454E-A3E1-F1C94F095449}">
      <dsp:nvSpPr>
        <dsp:cNvPr id="0" name=""/>
        <dsp:cNvSpPr/>
      </dsp:nvSpPr>
      <dsp:spPr>
        <a:xfrm rot="5400000">
          <a:off x="-247556" y="1708367"/>
          <a:ext cx="1650378" cy="115526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Transaction Probability Analysis</a:t>
          </a:r>
          <a:endParaRPr lang="en-US" sz="1600" kern="1200" dirty="0">
            <a:latin typeface="Calibri" pitchFamily="34" charset="0"/>
          </a:endParaRPr>
        </a:p>
      </dsp:txBody>
      <dsp:txXfrm rot="-5400000">
        <a:off x="1" y="2038444"/>
        <a:ext cx="1155265" cy="495113"/>
      </dsp:txXfrm>
    </dsp:sp>
    <dsp:sp modelId="{13C20DFF-0410-4B94-8891-54E15786E4DC}">
      <dsp:nvSpPr>
        <dsp:cNvPr id="0" name=""/>
        <dsp:cNvSpPr/>
      </dsp:nvSpPr>
      <dsp:spPr>
        <a:xfrm rot="5400000">
          <a:off x="4537059" y="-1920983"/>
          <a:ext cx="1072746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Develop input distributions (Population, Employment, Value of time, Toll rates, Vehicle operating costs)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Regression model to forecast daily traffic/transactions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Monte Carlo simulation (1000 runs) to obtain traffic/transaction distribution</a:t>
          </a:r>
          <a:endParaRPr lang="en-US" sz="1500" kern="1200" dirty="0">
            <a:latin typeface="Calibri" pitchFamily="34" charset="0"/>
          </a:endParaRPr>
        </a:p>
      </dsp:txBody>
      <dsp:txXfrm rot="-5400000">
        <a:off x="1155266" y="1513177"/>
        <a:ext cx="7783967" cy="968012"/>
      </dsp:txXfrm>
    </dsp:sp>
    <dsp:sp modelId="{7CA73466-ED7A-408A-A3B3-34AFF631508F}">
      <dsp:nvSpPr>
        <dsp:cNvPr id="0" name=""/>
        <dsp:cNvSpPr/>
      </dsp:nvSpPr>
      <dsp:spPr>
        <a:xfrm rot="5400000">
          <a:off x="-247556" y="3165379"/>
          <a:ext cx="1650378" cy="1155265"/>
        </a:xfrm>
        <a:prstGeom prst="chevron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Revenue Probability Analysis</a:t>
          </a:r>
          <a:endParaRPr lang="en-US" sz="1600" kern="1200" dirty="0">
            <a:latin typeface="Calibri" pitchFamily="34" charset="0"/>
          </a:endParaRPr>
        </a:p>
      </dsp:txBody>
      <dsp:txXfrm rot="-5400000">
        <a:off x="1" y="3495456"/>
        <a:ext cx="1155265" cy="495113"/>
      </dsp:txXfrm>
    </dsp:sp>
    <dsp:sp modelId="{157B7508-7457-44BE-A91E-840A3B6ABDF2}">
      <dsp:nvSpPr>
        <dsp:cNvPr id="0" name=""/>
        <dsp:cNvSpPr/>
      </dsp:nvSpPr>
      <dsp:spPr>
        <a:xfrm rot="5400000">
          <a:off x="4537059" y="-463972"/>
          <a:ext cx="1072746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Develop distributions for input variables (Revenue days, Truck shares, Transponder shares, Toll rates)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Regression model to forecast revenue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Monte Carlo simulation (1000 runs) to obtain revenue distribution</a:t>
          </a:r>
          <a:endParaRPr lang="en-US" sz="1500" kern="1200" dirty="0">
            <a:latin typeface="Calibri" pitchFamily="34" charset="0"/>
          </a:endParaRPr>
        </a:p>
      </dsp:txBody>
      <dsp:txXfrm rot="-5400000">
        <a:off x="1155266" y="2970188"/>
        <a:ext cx="7783967" cy="968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FDE4E-10A7-4B93-9FFE-D974AF4548C4}">
      <dsp:nvSpPr>
        <dsp:cNvPr id="0" name=""/>
        <dsp:cNvSpPr/>
      </dsp:nvSpPr>
      <dsp:spPr>
        <a:xfrm rot="5400000">
          <a:off x="-247556" y="251355"/>
          <a:ext cx="1650378" cy="1155265"/>
        </a:xfrm>
        <a:prstGeom prst="chevron">
          <a:avLst/>
        </a:prstGeom>
        <a:solidFill>
          <a:srgbClr val="9A445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Regional Demand Model</a:t>
          </a:r>
          <a:endParaRPr lang="en-US" sz="1600" kern="1200" dirty="0">
            <a:latin typeface="Calibri" pitchFamily="34" charset="0"/>
          </a:endParaRPr>
        </a:p>
      </dsp:txBody>
      <dsp:txXfrm rot="-5400000">
        <a:off x="1" y="581432"/>
        <a:ext cx="1155265" cy="495113"/>
      </dsp:txXfrm>
    </dsp:sp>
    <dsp:sp modelId="{C2D9D743-A442-4743-BA4B-5C3232ECBCE5}">
      <dsp:nvSpPr>
        <dsp:cNvPr id="0" name=""/>
        <dsp:cNvSpPr/>
      </dsp:nvSpPr>
      <dsp:spPr>
        <a:xfrm rot="5400000">
          <a:off x="4536777" y="-3377713"/>
          <a:ext cx="1073310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A44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Trip Generation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Trip Distribution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Modal Split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Toll Assignment</a:t>
          </a:r>
          <a:endParaRPr lang="en-US" sz="1500" kern="1200" dirty="0">
            <a:latin typeface="Calibri" pitchFamily="34" charset="0"/>
          </a:endParaRPr>
        </a:p>
      </dsp:txBody>
      <dsp:txXfrm rot="-5400000">
        <a:off x="1155266" y="56194"/>
        <a:ext cx="7783939" cy="968520"/>
      </dsp:txXfrm>
    </dsp:sp>
    <dsp:sp modelId="{27E869EE-E3B2-454E-A3E1-F1C94F095449}">
      <dsp:nvSpPr>
        <dsp:cNvPr id="0" name=""/>
        <dsp:cNvSpPr/>
      </dsp:nvSpPr>
      <dsp:spPr>
        <a:xfrm rot="5400000">
          <a:off x="-247556" y="1708367"/>
          <a:ext cx="1650378" cy="115526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Transaction Probability Analysis</a:t>
          </a:r>
          <a:endParaRPr lang="en-US" sz="1600" kern="1200" dirty="0">
            <a:latin typeface="Calibri" pitchFamily="34" charset="0"/>
          </a:endParaRPr>
        </a:p>
      </dsp:txBody>
      <dsp:txXfrm rot="-5400000">
        <a:off x="1" y="2038444"/>
        <a:ext cx="1155265" cy="495113"/>
      </dsp:txXfrm>
    </dsp:sp>
    <dsp:sp modelId="{13C20DFF-0410-4B94-8891-54E15786E4DC}">
      <dsp:nvSpPr>
        <dsp:cNvPr id="0" name=""/>
        <dsp:cNvSpPr/>
      </dsp:nvSpPr>
      <dsp:spPr>
        <a:xfrm rot="5400000">
          <a:off x="4537059" y="-1920983"/>
          <a:ext cx="1072746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Develop input distributions (Households, Value of time, Toll rates, Vehicle operating costs)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Regression model to forecast daily traffic/transactions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Monte Carlo simulation (1000 runs) to obtain traffic/transaction distribution by vehicle class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1155266" y="1513178"/>
        <a:ext cx="7783967" cy="968012"/>
      </dsp:txXfrm>
    </dsp:sp>
    <dsp:sp modelId="{7CA73466-ED7A-408A-A3B3-34AFF631508F}">
      <dsp:nvSpPr>
        <dsp:cNvPr id="0" name=""/>
        <dsp:cNvSpPr/>
      </dsp:nvSpPr>
      <dsp:spPr>
        <a:xfrm rot="5400000">
          <a:off x="-247556" y="3165379"/>
          <a:ext cx="1650378" cy="1155265"/>
        </a:xfrm>
        <a:prstGeom prst="chevron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Revenue Probability Analysis</a:t>
          </a:r>
          <a:endParaRPr lang="en-US" sz="1600" kern="1200" dirty="0">
            <a:latin typeface="Calibri" pitchFamily="34" charset="0"/>
          </a:endParaRPr>
        </a:p>
      </dsp:txBody>
      <dsp:txXfrm rot="-5400000">
        <a:off x="1" y="3495456"/>
        <a:ext cx="1155265" cy="495113"/>
      </dsp:txXfrm>
    </dsp:sp>
    <dsp:sp modelId="{157B7508-7457-44BE-A91E-840A3B6ABDF2}">
      <dsp:nvSpPr>
        <dsp:cNvPr id="0" name=""/>
        <dsp:cNvSpPr/>
      </dsp:nvSpPr>
      <dsp:spPr>
        <a:xfrm rot="5400000">
          <a:off x="4537059" y="-463972"/>
          <a:ext cx="1072746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Develop distributions for input variables (CPI Growth)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Regression model to forecast revenue by vehicle class as function of traffic, CPI growth and toll rates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Monte Carlo simulation (1000 runs) to obtain revenue distribution by vehicle class</a:t>
          </a:r>
          <a:endParaRPr lang="en-US" sz="1500" kern="1200" dirty="0">
            <a:latin typeface="Calibri" pitchFamily="34" charset="0"/>
          </a:endParaRPr>
        </a:p>
      </dsp:txBody>
      <dsp:txXfrm rot="-5400000">
        <a:off x="1155266" y="2970189"/>
        <a:ext cx="7783967" cy="968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FFCAC-EE18-41AB-894F-89C013D9960F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5EE9D-A5C8-49AD-B693-CEF27DDB28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446A-ADD1-479B-A0B8-334CF23602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cap="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446A-ADD1-479B-A0B8-334CF23602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emf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259306" y="1"/>
            <a:ext cx="94033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E6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ie 19"/>
          <p:cNvSpPr/>
          <p:nvPr userDrawn="1"/>
        </p:nvSpPr>
        <p:spPr>
          <a:xfrm rot="16200000">
            <a:off x="4674425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>
            <a:off x="0" y="1828800"/>
            <a:ext cx="6702424" cy="5029200"/>
          </a:xfrm>
          <a:prstGeom prst="rect">
            <a:avLst/>
          </a:prstGeom>
          <a:gradFill>
            <a:gsLst>
              <a:gs pos="0">
                <a:srgbClr val="0081C6">
                  <a:alpha val="0"/>
                </a:srgbClr>
              </a:gs>
              <a:gs pos="100000">
                <a:srgbClr val="00539B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Pie 20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697684" y="1828800"/>
            <a:ext cx="2446316" cy="5029200"/>
          </a:xfrm>
          <a:prstGeom prst="rect">
            <a:avLst/>
          </a:prstGeom>
          <a:gradFill>
            <a:gsLst>
              <a:gs pos="0">
                <a:srgbClr val="808081">
                  <a:alpha val="0"/>
                </a:srgbClr>
              </a:gs>
              <a:gs pos="100000">
                <a:srgbClr val="DCDDDE">
                  <a:alpha val="74902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04632" y="5862135"/>
            <a:ext cx="1783499" cy="730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5568950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89945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8D31C-3891-4496-BFE7-8A6C5129CE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C8A1-00AE-4B5B-8BE7-8C40EE2BD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56313" y="6392863"/>
            <a:ext cx="28956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56313" y="6392863"/>
            <a:ext cx="28956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4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259306" y="0"/>
            <a:ext cx="940330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Pie 24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Pie 20"/>
          <p:cNvSpPr/>
          <p:nvPr userDrawn="1"/>
        </p:nvSpPr>
        <p:spPr>
          <a:xfrm rot="16200000">
            <a:off x="4687488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57179" y="5902055"/>
            <a:ext cx="1728511" cy="708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03354" y="0"/>
            <a:ext cx="92473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Pie 24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Pie 20"/>
          <p:cNvSpPr/>
          <p:nvPr userDrawn="1"/>
        </p:nvSpPr>
        <p:spPr>
          <a:xfrm rot="16200000">
            <a:off x="4687488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0" name="Picture 2" descr="Q:\Design Catalog\Corporate Templates\Covers\DENVER_cof copy.jpg"/>
          <p:cNvPicPr>
            <a:picLocks noChangeAspect="1" noChangeArrowheads="1"/>
          </p:cNvPicPr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6707840" y="418"/>
            <a:ext cx="2436159" cy="182796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57179" y="5902055"/>
            <a:ext cx="1728511" cy="708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13987" y="0"/>
            <a:ext cx="9257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print"/>
          <a:srcRect t="-122"/>
          <a:stretch>
            <a:fillRect/>
          </a:stretch>
        </p:blipFill>
        <p:spPr bwMode="auto">
          <a:xfrm>
            <a:off x="2504810" y="-2381712"/>
            <a:ext cx="8406836" cy="8401512"/>
          </a:xfrm>
          <a:prstGeom prst="pie">
            <a:avLst>
              <a:gd name="adj1" fmla="val 5418540"/>
              <a:gd name="adj2" fmla="val 1078835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Pie 24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702425" y="0"/>
            <a:ext cx="2441575" cy="685800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Pie 20"/>
          <p:cNvSpPr/>
          <p:nvPr userDrawn="1"/>
        </p:nvSpPr>
        <p:spPr>
          <a:xfrm rot="16200000">
            <a:off x="4687488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20" name="Picture 2" descr="Q:\Design Catalog\Corporate Templates\Covers\DENVER_cof copy.jpg"/>
          <p:cNvPicPr>
            <a:picLocks noChangeAspect="1" noChangeArrowheads="1"/>
          </p:cNvPicPr>
          <p:nvPr userDrawn="1"/>
        </p:nvPicPr>
        <p:blipFill>
          <a:blip r:embed="rId4" cstate="email"/>
          <a:stretch>
            <a:fillRect/>
          </a:stretch>
        </p:blipFill>
        <p:spPr bwMode="auto">
          <a:xfrm>
            <a:off x="6707840" y="418"/>
            <a:ext cx="2436159" cy="1827963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857179" y="5902055"/>
            <a:ext cx="1728511" cy="708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652" y="0"/>
            <a:ext cx="8931348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BE02"/>
              </a:buClr>
              <a:defRPr/>
            </a:lvl1pPr>
            <a:lvl2pPr>
              <a:buClr>
                <a:srgbClr val="FFBE02"/>
              </a:buClr>
              <a:defRPr/>
            </a:lvl2pPr>
            <a:lvl3pPr>
              <a:buClr>
                <a:srgbClr val="FFBE02"/>
              </a:buClr>
              <a:defRPr/>
            </a:lvl3pPr>
            <a:lvl4pPr>
              <a:buClr>
                <a:srgbClr val="FFBE02"/>
              </a:buClr>
              <a:defRPr/>
            </a:lvl4pPr>
            <a:lvl5pPr>
              <a:buClr>
                <a:srgbClr val="FFBE0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4EAD-C5D9-4878-A28A-731A245335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286603" y="0"/>
            <a:ext cx="943060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ie 13"/>
          <p:cNvSpPr/>
          <p:nvPr userDrawn="1"/>
        </p:nvSpPr>
        <p:spPr>
          <a:xfrm>
            <a:off x="6808519" y="1316552"/>
            <a:ext cx="3048000" cy="3048000"/>
          </a:xfrm>
          <a:prstGeom prst="pi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8324850" y="0"/>
            <a:ext cx="819150" cy="2838450"/>
          </a:xfrm>
          <a:prstGeom prst="rect">
            <a:avLst/>
          </a:prstGeom>
          <a:solidFill>
            <a:srgbClr val="0081C6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844022"/>
            <a:ext cx="6823881" cy="722376"/>
          </a:xfrm>
        </p:spPr>
        <p:txBody>
          <a:bodyPr anchor="t">
            <a:normAutofit/>
          </a:bodyPr>
          <a:lstStyle>
            <a:lvl1pPr algn="ctr">
              <a:defRPr sz="34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0" y="2375193"/>
            <a:ext cx="6837528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246188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15325" y="6356350"/>
            <a:ext cx="828675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A12FDC-A9F2-4D90-B60F-9748641C7F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Pie 12"/>
          <p:cNvSpPr/>
          <p:nvPr userDrawn="1"/>
        </p:nvSpPr>
        <p:spPr>
          <a:xfrm rot="16200000">
            <a:off x="6301344" y="809377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4898232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9" y="0"/>
            <a:ext cx="8899451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500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D352-1EF1-4E67-BFEA-63702D40EA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24620" y="0"/>
            <a:ext cx="92686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E6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flipH="1">
            <a:off x="0" y="1828800"/>
            <a:ext cx="6702424" cy="5029200"/>
          </a:xfrm>
          <a:prstGeom prst="rect">
            <a:avLst/>
          </a:prstGeom>
          <a:gradFill>
            <a:gsLst>
              <a:gs pos="0">
                <a:srgbClr val="0081C6">
                  <a:alpha val="0"/>
                </a:srgbClr>
              </a:gs>
              <a:gs pos="100000">
                <a:srgbClr val="00539B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ie 19"/>
          <p:cNvSpPr/>
          <p:nvPr userDrawn="1"/>
        </p:nvSpPr>
        <p:spPr>
          <a:xfrm rot="16200000">
            <a:off x="4674425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Pie 20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697684" y="1828800"/>
            <a:ext cx="2446316" cy="5029200"/>
          </a:xfrm>
          <a:prstGeom prst="rect">
            <a:avLst/>
          </a:prstGeom>
          <a:gradFill>
            <a:gsLst>
              <a:gs pos="0">
                <a:srgbClr val="808081">
                  <a:alpha val="0"/>
                </a:srgbClr>
              </a:gs>
              <a:gs pos="100000">
                <a:srgbClr val="DCDDDE">
                  <a:alpha val="74902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8" name="Picture 2" descr="Q:\Design Catalog\Corporate Templates\Covers\DENVER_cof copy.jpg"/>
          <p:cNvPicPr>
            <a:picLocks noChangeAspect="1" noChangeArrowheads="1"/>
          </p:cNvPicPr>
          <p:nvPr userDrawn="1"/>
        </p:nvPicPr>
        <p:blipFill>
          <a:blip r:embed="rId3" cstate="email"/>
          <a:stretch>
            <a:fillRect/>
          </a:stretch>
        </p:blipFill>
        <p:spPr bwMode="auto">
          <a:xfrm>
            <a:off x="6707840" y="418"/>
            <a:ext cx="2436159" cy="1827963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3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56820" y="5862135"/>
            <a:ext cx="1783499" cy="730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48" y="0"/>
            <a:ext cx="8899452" cy="1417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181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81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562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562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AA81-EF98-4BFD-8B5B-BECCA9EC9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3" y="0"/>
            <a:ext cx="8920717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EFB6-3340-419C-ADD8-13D761A68C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 flipV="1">
            <a:off x="0" y="-2"/>
            <a:ext cx="9144000" cy="6858001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77421" y="6410696"/>
            <a:ext cx="9321420" cy="4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0"/>
            <a:ext cx="9144000" cy="6857997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 flipV="1">
            <a:off x="0" y="6389688"/>
            <a:ext cx="8339138" cy="468312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8334375" y="6457950"/>
            <a:ext cx="809625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8343900" y="6391275"/>
            <a:ext cx="800100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6F338507-6B8F-48DF-862F-C00A1AA9D2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4932363" y="6635750"/>
            <a:ext cx="340677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rot="5400000" flipH="1" flipV="1">
            <a:off x="4696619" y="6623844"/>
            <a:ext cx="468312" cy="0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rot="5400000">
            <a:off x="8102601" y="6626225"/>
            <a:ext cx="468312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rot="5400000">
            <a:off x="7224389" y="6510550"/>
            <a:ext cx="25153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1" name="Picture 20" descr="CDMSmith_logo_white.w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1058" y="6479176"/>
            <a:ext cx="680690" cy="3004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5568950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652" y="1467293"/>
            <a:ext cx="3252862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3283" y="0"/>
            <a:ext cx="8920717" cy="14176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80F67-0964-4FB8-80FD-8152B4B9D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433" y="5247168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433" y="1499191"/>
            <a:ext cx="5486400" cy="3674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433" y="5813906"/>
            <a:ext cx="5486400" cy="5549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0" y="6400800"/>
            <a:ext cx="4702175" cy="446088"/>
          </a:xfrm>
        </p:spPr>
        <p:txBody>
          <a:bodyPr anchor="ctr"/>
          <a:lstStyle>
            <a:lvl1pPr>
              <a:buNone/>
              <a:defRPr sz="1400" b="1" i="1">
                <a:solidFill>
                  <a:srgbClr val="B2BB1E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5DCE5-4E95-4F58-AF86-68066B1D6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56313" y="6392863"/>
            <a:ext cx="28956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10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56313" y="6392863"/>
            <a:ext cx="2895600" cy="3286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4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58388" y="0"/>
            <a:ext cx="9302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3E6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 flipH="1">
            <a:off x="0" y="1828800"/>
            <a:ext cx="6702424" cy="5029200"/>
          </a:xfrm>
          <a:prstGeom prst="rect">
            <a:avLst/>
          </a:prstGeom>
          <a:gradFill>
            <a:gsLst>
              <a:gs pos="0">
                <a:srgbClr val="0081C6">
                  <a:alpha val="0"/>
                </a:srgbClr>
              </a:gs>
              <a:gs pos="100000">
                <a:srgbClr val="00539B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ie 19"/>
          <p:cNvSpPr/>
          <p:nvPr userDrawn="1"/>
        </p:nvSpPr>
        <p:spPr>
          <a:xfrm rot="16200000">
            <a:off x="4674425" y="-200025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20" y="0"/>
            <a:ext cx="6537960" cy="1380744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6688" y="1265388"/>
            <a:ext cx="6548437" cy="50800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6697684" y="1828800"/>
            <a:ext cx="2446316" cy="5029200"/>
          </a:xfrm>
          <a:prstGeom prst="rect">
            <a:avLst/>
          </a:prstGeom>
          <a:gradFill>
            <a:gsLst>
              <a:gs pos="0">
                <a:srgbClr val="808081">
                  <a:alpha val="0"/>
                </a:srgbClr>
              </a:gs>
              <a:gs pos="100000">
                <a:srgbClr val="DCDDDE">
                  <a:alpha val="74902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print"/>
          <a:srcRect t="-122"/>
          <a:stretch>
            <a:fillRect/>
          </a:stretch>
        </p:blipFill>
        <p:spPr bwMode="auto">
          <a:xfrm>
            <a:off x="2504810" y="-2381712"/>
            <a:ext cx="8406836" cy="8401512"/>
          </a:xfrm>
          <a:prstGeom prst="pie">
            <a:avLst>
              <a:gd name="adj1" fmla="val 5418540"/>
              <a:gd name="adj2" fmla="val 10788356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ie 20"/>
          <p:cNvSpPr/>
          <p:nvPr userDrawn="1"/>
        </p:nvSpPr>
        <p:spPr>
          <a:xfrm>
            <a:off x="5181600" y="295275"/>
            <a:ext cx="3048000" cy="3048000"/>
          </a:xfrm>
          <a:prstGeom prst="pi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" descr="Q:\Design Catalog\Corporate Templates\Covers\DENVER_cof copy.jpg"/>
          <p:cNvPicPr>
            <a:picLocks noChangeAspect="1" noChangeArrowheads="1"/>
          </p:cNvPicPr>
          <p:nvPr userDrawn="1"/>
        </p:nvPicPr>
        <p:blipFill>
          <a:blip r:embed="rId4" cstate="email"/>
          <a:stretch>
            <a:fillRect/>
          </a:stretch>
        </p:blipFill>
        <p:spPr bwMode="auto">
          <a:xfrm>
            <a:off x="6707840" y="418"/>
            <a:ext cx="2436159" cy="1827963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 userDrawn="1"/>
        </p:nvCxnSpPr>
        <p:spPr>
          <a:xfrm>
            <a:off x="0" y="1825625"/>
            <a:ext cx="9144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3274219" y="3429794"/>
            <a:ext cx="6858000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3955024"/>
            <a:ext cx="2317750" cy="267855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3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743700" y="1912864"/>
            <a:ext cx="2317750" cy="200599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804632" y="5862135"/>
            <a:ext cx="1783499" cy="730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1F24-0B1F-4224-B3D5-7049272DD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7421" y="0"/>
            <a:ext cx="932142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-1"/>
            <a:ext cx="9144000" cy="6857999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8324850" y="0"/>
            <a:ext cx="819150" cy="283845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845085"/>
            <a:ext cx="6792686" cy="722376"/>
          </a:xfrm>
        </p:spPr>
        <p:txBody>
          <a:bodyPr anchor="t">
            <a:normAutofit/>
          </a:bodyPr>
          <a:lstStyle>
            <a:lvl1pPr algn="ctr">
              <a:defRPr sz="34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2376256"/>
            <a:ext cx="6804561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B2BB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246188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850" y="6356350"/>
            <a:ext cx="81915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CDF191B-FDF7-4824-9BEA-DD0B0FF42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Pie 13"/>
          <p:cNvSpPr/>
          <p:nvPr userDrawn="1"/>
        </p:nvSpPr>
        <p:spPr>
          <a:xfrm rot="16200000">
            <a:off x="6301344" y="809377"/>
            <a:ext cx="4038600" cy="4038600"/>
          </a:xfrm>
          <a:prstGeom prst="pie">
            <a:avLst>
              <a:gd name="adj1" fmla="val 0"/>
              <a:gd name="adj2" fmla="val 10800000"/>
            </a:avLst>
          </a:prstGeom>
          <a:ln>
            <a:solidFill>
              <a:srgbClr val="1025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ie 14"/>
          <p:cNvSpPr/>
          <p:nvPr userDrawn="1"/>
        </p:nvSpPr>
        <p:spPr>
          <a:xfrm>
            <a:off x="6808519" y="1316552"/>
            <a:ext cx="3048000" cy="3048000"/>
          </a:xfrm>
          <a:prstGeom prst="pi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4898232" y="3429794"/>
            <a:ext cx="6858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4110" y="1600200"/>
            <a:ext cx="43434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692FE-8FC5-4F9E-86AC-52CB9365E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895" y="1535113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895" y="2174875"/>
            <a:ext cx="4343400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C9FA-4BBF-4F99-BD7E-2A2BA65D39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5AEAE-AA07-441B-B6E6-0463662632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print"/>
          <a:srcRect t="43652" b="44132"/>
          <a:stretch>
            <a:fillRect/>
          </a:stretch>
        </p:blipFill>
        <p:spPr bwMode="auto">
          <a:xfrm>
            <a:off x="-259307" y="6387152"/>
            <a:ext cx="9403307" cy="4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389688"/>
            <a:ext cx="9144000" cy="4683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389688"/>
            <a:ext cx="9144000" cy="468312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8334375" y="6457950"/>
            <a:ext cx="809625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343900" y="6391275"/>
            <a:ext cx="800100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fld id="{CBCB6212-D479-4923-8A68-B52B0C96F3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943475" y="6634163"/>
            <a:ext cx="3468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rot="5400000" flipH="1" flipV="1">
            <a:off x="4696619" y="66238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7224389" y="651055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8410575" y="6478588"/>
            <a:ext cx="681038" cy="301625"/>
            <a:chOff x="5298" y="4081"/>
            <a:chExt cx="429" cy="190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8" y="4081"/>
              <a:ext cx="4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5298" y="4081"/>
              <a:ext cx="292" cy="94"/>
            </a:xfrm>
            <a:custGeom>
              <a:avLst/>
              <a:gdLst/>
              <a:ahLst/>
              <a:cxnLst>
                <a:cxn ang="0">
                  <a:pos x="854" y="136"/>
                </a:cxn>
                <a:cxn ang="0">
                  <a:pos x="1054" y="136"/>
                </a:cxn>
                <a:cxn ang="0">
                  <a:pos x="1005" y="9"/>
                </a:cxn>
                <a:cxn ang="0">
                  <a:pos x="740" y="9"/>
                </a:cxn>
                <a:cxn ang="0">
                  <a:pos x="519" y="100"/>
                </a:cxn>
                <a:cxn ang="0">
                  <a:pos x="566" y="111"/>
                </a:cxn>
                <a:cxn ang="0">
                  <a:pos x="591" y="134"/>
                </a:cxn>
                <a:cxn ang="0">
                  <a:pos x="605" y="175"/>
                </a:cxn>
                <a:cxn ang="0">
                  <a:pos x="602" y="213"/>
                </a:cxn>
                <a:cxn ang="0">
                  <a:pos x="588" y="249"/>
                </a:cxn>
                <a:cxn ang="0">
                  <a:pos x="560" y="269"/>
                </a:cxn>
                <a:cxn ang="0">
                  <a:pos x="484" y="275"/>
                </a:cxn>
                <a:cxn ang="0">
                  <a:pos x="533" y="366"/>
                </a:cxn>
                <a:cxn ang="0">
                  <a:pos x="614" y="354"/>
                </a:cxn>
                <a:cxn ang="0">
                  <a:pos x="671" y="317"/>
                </a:cxn>
                <a:cxn ang="0">
                  <a:pos x="704" y="261"/>
                </a:cxn>
                <a:cxn ang="0">
                  <a:pos x="715" y="187"/>
                </a:cxn>
                <a:cxn ang="0">
                  <a:pos x="710" y="136"/>
                </a:cxn>
                <a:cxn ang="0">
                  <a:pos x="688" y="77"/>
                </a:cxn>
                <a:cxn ang="0">
                  <a:pos x="645" y="32"/>
                </a:cxn>
                <a:cxn ang="0">
                  <a:pos x="576" y="10"/>
                </a:cxn>
                <a:cxn ang="0">
                  <a:pos x="343" y="141"/>
                </a:cxn>
                <a:cxn ang="0">
                  <a:pos x="333" y="95"/>
                </a:cxn>
                <a:cxn ang="0">
                  <a:pos x="305" y="46"/>
                </a:cxn>
                <a:cxn ang="0">
                  <a:pos x="261" y="15"/>
                </a:cxn>
                <a:cxn ang="0">
                  <a:pos x="199" y="0"/>
                </a:cxn>
                <a:cxn ang="0">
                  <a:pos x="142" y="4"/>
                </a:cxn>
                <a:cxn ang="0">
                  <a:pos x="76" y="29"/>
                </a:cxn>
                <a:cxn ang="0">
                  <a:pos x="29" y="78"/>
                </a:cxn>
                <a:cxn ang="0">
                  <a:pos x="4" y="147"/>
                </a:cxn>
                <a:cxn ang="0">
                  <a:pos x="1" y="207"/>
                </a:cxn>
                <a:cxn ang="0">
                  <a:pos x="19" y="277"/>
                </a:cxn>
                <a:cxn ang="0">
                  <a:pos x="59" y="333"/>
                </a:cxn>
                <a:cxn ang="0">
                  <a:pos x="121" y="366"/>
                </a:cxn>
                <a:cxn ang="0">
                  <a:pos x="182" y="375"/>
                </a:cxn>
                <a:cxn ang="0">
                  <a:pos x="251" y="361"/>
                </a:cxn>
                <a:cxn ang="0">
                  <a:pos x="302" y="327"/>
                </a:cxn>
                <a:cxn ang="0">
                  <a:pos x="333" y="280"/>
                </a:cxn>
                <a:cxn ang="0">
                  <a:pos x="344" y="226"/>
                </a:cxn>
                <a:cxn ang="0">
                  <a:pos x="230" y="249"/>
                </a:cxn>
                <a:cxn ang="0">
                  <a:pos x="202" y="281"/>
                </a:cxn>
                <a:cxn ang="0">
                  <a:pos x="170" y="285"/>
                </a:cxn>
                <a:cxn ang="0">
                  <a:pos x="139" y="272"/>
                </a:cxn>
                <a:cxn ang="0">
                  <a:pos x="121" y="247"/>
                </a:cxn>
                <a:cxn ang="0">
                  <a:pos x="110" y="187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1" y="91"/>
                </a:cxn>
                <a:cxn ang="0">
                  <a:pos x="187" y="90"/>
                </a:cxn>
                <a:cxn ang="0">
                  <a:pos x="212" y="98"/>
                </a:cxn>
                <a:cxn ang="0">
                  <a:pos x="233" y="128"/>
                </a:cxn>
              </a:cxnLst>
              <a:rect l="0" t="0" r="r" b="b"/>
              <a:pathLst>
                <a:path w="1167" h="375">
                  <a:moveTo>
                    <a:pt x="740" y="366"/>
                  </a:moveTo>
                  <a:lnTo>
                    <a:pt x="852" y="36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903" y="366"/>
                  </a:lnTo>
                  <a:lnTo>
                    <a:pt x="1000" y="366"/>
                  </a:lnTo>
                  <a:lnTo>
                    <a:pt x="1052" y="136"/>
                  </a:lnTo>
                  <a:lnTo>
                    <a:pt x="1054" y="136"/>
                  </a:lnTo>
                  <a:lnTo>
                    <a:pt x="1054" y="321"/>
                  </a:lnTo>
                  <a:lnTo>
                    <a:pt x="1167" y="321"/>
                  </a:lnTo>
                  <a:lnTo>
                    <a:pt x="1167" y="9"/>
                  </a:lnTo>
                  <a:lnTo>
                    <a:pt x="1005" y="9"/>
                  </a:lnTo>
                  <a:lnTo>
                    <a:pt x="954" y="219"/>
                  </a:lnTo>
                  <a:lnTo>
                    <a:pt x="953" y="219"/>
                  </a:lnTo>
                  <a:lnTo>
                    <a:pt x="902" y="9"/>
                  </a:lnTo>
                  <a:lnTo>
                    <a:pt x="740" y="9"/>
                  </a:lnTo>
                  <a:lnTo>
                    <a:pt x="740" y="366"/>
                  </a:lnTo>
                  <a:close/>
                  <a:moveTo>
                    <a:pt x="484" y="100"/>
                  </a:moveTo>
                  <a:lnTo>
                    <a:pt x="519" y="100"/>
                  </a:lnTo>
                  <a:lnTo>
                    <a:pt x="519" y="100"/>
                  </a:lnTo>
                  <a:lnTo>
                    <a:pt x="533" y="101"/>
                  </a:lnTo>
                  <a:lnTo>
                    <a:pt x="545" y="102"/>
                  </a:lnTo>
                  <a:lnTo>
                    <a:pt x="556" y="106"/>
                  </a:lnTo>
                  <a:lnTo>
                    <a:pt x="566" y="111"/>
                  </a:lnTo>
                  <a:lnTo>
                    <a:pt x="574" y="116"/>
                  </a:lnTo>
                  <a:lnTo>
                    <a:pt x="582" y="122"/>
                  </a:lnTo>
                  <a:lnTo>
                    <a:pt x="587" y="128"/>
                  </a:lnTo>
                  <a:lnTo>
                    <a:pt x="591" y="134"/>
                  </a:lnTo>
                  <a:lnTo>
                    <a:pt x="596" y="141"/>
                  </a:lnTo>
                  <a:lnTo>
                    <a:pt x="599" y="148"/>
                  </a:lnTo>
                  <a:lnTo>
                    <a:pt x="604" y="163"/>
                  </a:lnTo>
                  <a:lnTo>
                    <a:pt x="605" y="175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05" y="198"/>
                  </a:lnTo>
                  <a:lnTo>
                    <a:pt x="602" y="213"/>
                  </a:lnTo>
                  <a:lnTo>
                    <a:pt x="599" y="229"/>
                  </a:lnTo>
                  <a:lnTo>
                    <a:pt x="595" y="236"/>
                  </a:lnTo>
                  <a:lnTo>
                    <a:pt x="591" y="242"/>
                  </a:lnTo>
                  <a:lnTo>
                    <a:pt x="588" y="249"/>
                  </a:lnTo>
                  <a:lnTo>
                    <a:pt x="582" y="255"/>
                  </a:lnTo>
                  <a:lnTo>
                    <a:pt x="576" y="260"/>
                  </a:lnTo>
                  <a:lnTo>
                    <a:pt x="568" y="265"/>
                  </a:lnTo>
                  <a:lnTo>
                    <a:pt x="560" y="269"/>
                  </a:lnTo>
                  <a:lnTo>
                    <a:pt x="550" y="272"/>
                  </a:lnTo>
                  <a:lnTo>
                    <a:pt x="539" y="274"/>
                  </a:lnTo>
                  <a:lnTo>
                    <a:pt x="527" y="275"/>
                  </a:lnTo>
                  <a:lnTo>
                    <a:pt x="484" y="275"/>
                  </a:lnTo>
                  <a:lnTo>
                    <a:pt x="484" y="100"/>
                  </a:lnTo>
                  <a:close/>
                  <a:moveTo>
                    <a:pt x="373" y="366"/>
                  </a:moveTo>
                  <a:lnTo>
                    <a:pt x="533" y="366"/>
                  </a:lnTo>
                  <a:lnTo>
                    <a:pt x="533" y="366"/>
                  </a:lnTo>
                  <a:lnTo>
                    <a:pt x="555" y="366"/>
                  </a:lnTo>
                  <a:lnTo>
                    <a:pt x="577" y="364"/>
                  </a:lnTo>
                  <a:lnTo>
                    <a:pt x="596" y="359"/>
                  </a:lnTo>
                  <a:lnTo>
                    <a:pt x="614" y="354"/>
                  </a:lnTo>
                  <a:lnTo>
                    <a:pt x="630" y="347"/>
                  </a:lnTo>
                  <a:lnTo>
                    <a:pt x="646" y="338"/>
                  </a:lnTo>
                  <a:lnTo>
                    <a:pt x="659" y="328"/>
                  </a:lnTo>
                  <a:lnTo>
                    <a:pt x="671" y="317"/>
                  </a:lnTo>
                  <a:lnTo>
                    <a:pt x="681" y="305"/>
                  </a:lnTo>
                  <a:lnTo>
                    <a:pt x="691" y="292"/>
                  </a:lnTo>
                  <a:lnTo>
                    <a:pt x="698" y="277"/>
                  </a:lnTo>
                  <a:lnTo>
                    <a:pt x="704" y="261"/>
                  </a:lnTo>
                  <a:lnTo>
                    <a:pt x="709" y="244"/>
                  </a:lnTo>
                  <a:lnTo>
                    <a:pt x="713" y="226"/>
                  </a:lnTo>
                  <a:lnTo>
                    <a:pt x="715" y="207"/>
                  </a:lnTo>
                  <a:lnTo>
                    <a:pt x="715" y="187"/>
                  </a:lnTo>
                  <a:lnTo>
                    <a:pt x="715" y="187"/>
                  </a:lnTo>
                  <a:lnTo>
                    <a:pt x="715" y="170"/>
                  </a:lnTo>
                  <a:lnTo>
                    <a:pt x="714" y="153"/>
                  </a:lnTo>
                  <a:lnTo>
                    <a:pt x="710" y="136"/>
                  </a:lnTo>
                  <a:lnTo>
                    <a:pt x="707" y="120"/>
                  </a:lnTo>
                  <a:lnTo>
                    <a:pt x="702" y="106"/>
                  </a:lnTo>
                  <a:lnTo>
                    <a:pt x="696" y="90"/>
                  </a:lnTo>
                  <a:lnTo>
                    <a:pt x="688" y="77"/>
                  </a:lnTo>
                  <a:lnTo>
                    <a:pt x="680" y="63"/>
                  </a:lnTo>
                  <a:lnTo>
                    <a:pt x="669" y="51"/>
                  </a:lnTo>
                  <a:lnTo>
                    <a:pt x="658" y="41"/>
                  </a:lnTo>
                  <a:lnTo>
                    <a:pt x="645" y="32"/>
                  </a:lnTo>
                  <a:lnTo>
                    <a:pt x="630" y="23"/>
                  </a:lnTo>
                  <a:lnTo>
                    <a:pt x="613" y="17"/>
                  </a:lnTo>
                  <a:lnTo>
                    <a:pt x="595" y="12"/>
                  </a:lnTo>
                  <a:lnTo>
                    <a:pt x="576" y="10"/>
                  </a:lnTo>
                  <a:lnTo>
                    <a:pt x="554" y="9"/>
                  </a:lnTo>
                  <a:lnTo>
                    <a:pt x="373" y="9"/>
                  </a:lnTo>
                  <a:lnTo>
                    <a:pt x="373" y="366"/>
                  </a:lnTo>
                  <a:close/>
                  <a:moveTo>
                    <a:pt x="343" y="141"/>
                  </a:moveTo>
                  <a:lnTo>
                    <a:pt x="343" y="141"/>
                  </a:lnTo>
                  <a:lnTo>
                    <a:pt x="341" y="125"/>
                  </a:lnTo>
                  <a:lnTo>
                    <a:pt x="337" y="109"/>
                  </a:lnTo>
                  <a:lnTo>
                    <a:pt x="333" y="95"/>
                  </a:lnTo>
                  <a:lnTo>
                    <a:pt x="327" y="81"/>
                  </a:lnTo>
                  <a:lnTo>
                    <a:pt x="321" y="69"/>
                  </a:lnTo>
                  <a:lnTo>
                    <a:pt x="314" y="57"/>
                  </a:lnTo>
                  <a:lnTo>
                    <a:pt x="305" y="46"/>
                  </a:lnTo>
                  <a:lnTo>
                    <a:pt x="296" y="38"/>
                  </a:lnTo>
                  <a:lnTo>
                    <a:pt x="285" y="29"/>
                  </a:lnTo>
                  <a:lnTo>
                    <a:pt x="273" y="21"/>
                  </a:lnTo>
                  <a:lnTo>
                    <a:pt x="261" y="15"/>
                  </a:lnTo>
                  <a:lnTo>
                    <a:pt x="247" y="1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199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1" y="16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7"/>
                  </a:lnTo>
                  <a:lnTo>
                    <a:pt x="4" y="226"/>
                  </a:lnTo>
                  <a:lnTo>
                    <a:pt x="7" y="244"/>
                  </a:lnTo>
                  <a:lnTo>
                    <a:pt x="12" y="261"/>
                  </a:lnTo>
                  <a:lnTo>
                    <a:pt x="19" y="277"/>
                  </a:lnTo>
                  <a:lnTo>
                    <a:pt x="27" y="293"/>
                  </a:lnTo>
                  <a:lnTo>
                    <a:pt x="36" y="308"/>
                  </a:lnTo>
                  <a:lnTo>
                    <a:pt x="47" y="321"/>
                  </a:lnTo>
                  <a:lnTo>
                    <a:pt x="59" y="333"/>
                  </a:lnTo>
                  <a:lnTo>
                    <a:pt x="74" y="343"/>
                  </a:lnTo>
                  <a:lnTo>
                    <a:pt x="88" y="353"/>
                  </a:lnTo>
                  <a:lnTo>
                    <a:pt x="104" y="360"/>
                  </a:lnTo>
                  <a:lnTo>
                    <a:pt x="121" y="366"/>
                  </a:lnTo>
                  <a:lnTo>
                    <a:pt x="141" y="371"/>
                  </a:lnTo>
                  <a:lnTo>
                    <a:pt x="160" y="37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200" y="375"/>
                  </a:lnTo>
                  <a:lnTo>
                    <a:pt x="218" y="371"/>
                  </a:lnTo>
                  <a:lnTo>
                    <a:pt x="235" y="367"/>
                  </a:lnTo>
                  <a:lnTo>
                    <a:pt x="251" y="361"/>
                  </a:lnTo>
                  <a:lnTo>
                    <a:pt x="265" y="355"/>
                  </a:lnTo>
                  <a:lnTo>
                    <a:pt x="279" y="347"/>
                  </a:lnTo>
                  <a:lnTo>
                    <a:pt x="291" y="338"/>
                  </a:lnTo>
                  <a:lnTo>
                    <a:pt x="302" y="327"/>
                  </a:lnTo>
                  <a:lnTo>
                    <a:pt x="311" y="316"/>
                  </a:lnTo>
                  <a:lnTo>
                    <a:pt x="320" y="305"/>
                  </a:lnTo>
                  <a:lnTo>
                    <a:pt x="327" y="292"/>
                  </a:lnTo>
                  <a:lnTo>
                    <a:pt x="333" y="280"/>
                  </a:lnTo>
                  <a:lnTo>
                    <a:pt x="338" y="266"/>
                  </a:lnTo>
                  <a:lnTo>
                    <a:pt x="342" y="253"/>
                  </a:lnTo>
                  <a:lnTo>
                    <a:pt x="344" y="240"/>
                  </a:lnTo>
                  <a:lnTo>
                    <a:pt x="344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4" y="238"/>
                  </a:lnTo>
                  <a:lnTo>
                    <a:pt x="230" y="249"/>
                  </a:lnTo>
                  <a:lnTo>
                    <a:pt x="225" y="259"/>
                  </a:lnTo>
                  <a:lnTo>
                    <a:pt x="219" y="269"/>
                  </a:lnTo>
                  <a:lnTo>
                    <a:pt x="211" y="276"/>
                  </a:lnTo>
                  <a:lnTo>
                    <a:pt x="202" y="281"/>
                  </a:lnTo>
                  <a:lnTo>
                    <a:pt x="191" y="285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0" y="285"/>
                  </a:lnTo>
                  <a:lnTo>
                    <a:pt x="161" y="283"/>
                  </a:lnTo>
                  <a:lnTo>
                    <a:pt x="153" y="281"/>
                  </a:lnTo>
                  <a:lnTo>
                    <a:pt x="147" y="277"/>
                  </a:lnTo>
                  <a:lnTo>
                    <a:pt x="139" y="272"/>
                  </a:lnTo>
                  <a:lnTo>
                    <a:pt x="135" y="268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1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1" y="20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5" y="120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39" y="102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61" y="91"/>
                  </a:lnTo>
                  <a:lnTo>
                    <a:pt x="170" y="90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7" y="90"/>
                  </a:lnTo>
                  <a:lnTo>
                    <a:pt x="194" y="91"/>
                  </a:lnTo>
                  <a:lnTo>
                    <a:pt x="200" y="92"/>
                  </a:lnTo>
                  <a:lnTo>
                    <a:pt x="206" y="95"/>
                  </a:lnTo>
                  <a:lnTo>
                    <a:pt x="212" y="98"/>
                  </a:lnTo>
                  <a:lnTo>
                    <a:pt x="216" y="102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33" y="128"/>
                  </a:lnTo>
                  <a:lnTo>
                    <a:pt x="235" y="136"/>
                  </a:lnTo>
                  <a:lnTo>
                    <a:pt x="236" y="141"/>
                  </a:lnTo>
                  <a:lnTo>
                    <a:pt x="343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5562" y="4192"/>
              <a:ext cx="28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5428" y="4190"/>
              <a:ext cx="124" cy="77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114" y="145"/>
                </a:cxn>
                <a:cxn ang="0">
                  <a:pos x="116" y="124"/>
                </a:cxn>
                <a:cxn ang="0">
                  <a:pos x="123" y="107"/>
                </a:cxn>
                <a:cxn ang="0">
                  <a:pos x="134" y="96"/>
                </a:cxn>
                <a:cxn ang="0">
                  <a:pos x="154" y="91"/>
                </a:cxn>
                <a:cxn ang="0">
                  <a:pos x="164" y="92"/>
                </a:cxn>
                <a:cxn ang="0">
                  <a:pos x="180" y="100"/>
                </a:cxn>
                <a:cxn ang="0">
                  <a:pos x="188" y="116"/>
                </a:cxn>
                <a:cxn ang="0">
                  <a:pos x="191" y="135"/>
                </a:cxn>
                <a:cxn ang="0">
                  <a:pos x="191" y="308"/>
                </a:cxn>
                <a:cxn ang="0">
                  <a:pos x="305" y="145"/>
                </a:cxn>
                <a:cxn ang="0">
                  <a:pos x="306" y="135"/>
                </a:cxn>
                <a:cxn ang="0">
                  <a:pos x="310" y="115"/>
                </a:cxn>
                <a:cxn ang="0">
                  <a:pos x="320" y="100"/>
                </a:cxn>
                <a:cxn ang="0">
                  <a:pos x="334" y="92"/>
                </a:cxn>
                <a:cxn ang="0">
                  <a:pos x="345" y="91"/>
                </a:cxn>
                <a:cxn ang="0">
                  <a:pos x="366" y="96"/>
                </a:cxn>
                <a:cxn ang="0">
                  <a:pos x="377" y="108"/>
                </a:cxn>
                <a:cxn ang="0">
                  <a:pos x="381" y="125"/>
                </a:cxn>
                <a:cxn ang="0">
                  <a:pos x="383" y="145"/>
                </a:cxn>
                <a:cxn ang="0">
                  <a:pos x="497" y="308"/>
                </a:cxn>
                <a:cxn ang="0">
                  <a:pos x="497" y="102"/>
                </a:cxn>
                <a:cxn ang="0">
                  <a:pos x="494" y="74"/>
                </a:cxn>
                <a:cxn ang="0">
                  <a:pos x="489" y="57"/>
                </a:cxn>
                <a:cxn ang="0">
                  <a:pos x="480" y="40"/>
                </a:cxn>
                <a:cxn ang="0">
                  <a:pos x="467" y="25"/>
                </a:cxn>
                <a:cxn ang="0">
                  <a:pos x="452" y="13"/>
                </a:cxn>
                <a:cxn ang="0">
                  <a:pos x="432" y="4"/>
                </a:cxn>
                <a:cxn ang="0">
                  <a:pos x="408" y="0"/>
                </a:cxn>
                <a:cxn ang="0">
                  <a:pos x="394" y="0"/>
                </a:cxn>
                <a:cxn ang="0">
                  <a:pos x="368" y="1"/>
                </a:cxn>
                <a:cxn ang="0">
                  <a:pos x="346" y="6"/>
                </a:cxn>
                <a:cxn ang="0">
                  <a:pos x="329" y="13"/>
                </a:cxn>
                <a:cxn ang="0">
                  <a:pos x="306" y="30"/>
                </a:cxn>
                <a:cxn ang="0">
                  <a:pos x="292" y="47"/>
                </a:cxn>
                <a:cxn ang="0">
                  <a:pos x="284" y="36"/>
                </a:cxn>
                <a:cxn ang="0">
                  <a:pos x="268" y="18"/>
                </a:cxn>
                <a:cxn ang="0">
                  <a:pos x="246" y="7"/>
                </a:cxn>
                <a:cxn ang="0">
                  <a:pos x="223" y="0"/>
                </a:cxn>
                <a:cxn ang="0">
                  <a:pos x="209" y="0"/>
                </a:cxn>
                <a:cxn ang="0">
                  <a:pos x="180" y="2"/>
                </a:cxn>
                <a:cxn ang="0">
                  <a:pos x="154" y="10"/>
                </a:cxn>
                <a:cxn ang="0">
                  <a:pos x="131" y="25"/>
                </a:cxn>
                <a:cxn ang="0">
                  <a:pos x="111" y="47"/>
                </a:cxn>
                <a:cxn ang="0">
                  <a:pos x="110" y="7"/>
                </a:cxn>
                <a:cxn ang="0">
                  <a:pos x="0" y="308"/>
                </a:cxn>
              </a:cxnLst>
              <a:rect l="0" t="0" r="r" b="b"/>
              <a:pathLst>
                <a:path w="497" h="308">
                  <a:moveTo>
                    <a:pt x="0" y="308"/>
                  </a:moveTo>
                  <a:lnTo>
                    <a:pt x="114" y="308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5" y="135"/>
                  </a:lnTo>
                  <a:lnTo>
                    <a:pt x="116" y="124"/>
                  </a:lnTo>
                  <a:lnTo>
                    <a:pt x="118" y="115"/>
                  </a:lnTo>
                  <a:lnTo>
                    <a:pt x="123" y="107"/>
                  </a:lnTo>
                  <a:lnTo>
                    <a:pt x="128" y="100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64" y="92"/>
                  </a:lnTo>
                  <a:lnTo>
                    <a:pt x="174" y="96"/>
                  </a:lnTo>
                  <a:lnTo>
                    <a:pt x="180" y="100"/>
                  </a:lnTo>
                  <a:lnTo>
                    <a:pt x="185" y="108"/>
                  </a:lnTo>
                  <a:lnTo>
                    <a:pt x="188" y="116"/>
                  </a:lnTo>
                  <a:lnTo>
                    <a:pt x="190" y="125"/>
                  </a:lnTo>
                  <a:lnTo>
                    <a:pt x="191" y="135"/>
                  </a:lnTo>
                  <a:lnTo>
                    <a:pt x="191" y="145"/>
                  </a:lnTo>
                  <a:lnTo>
                    <a:pt x="191" y="308"/>
                  </a:lnTo>
                  <a:lnTo>
                    <a:pt x="305" y="308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6" y="135"/>
                  </a:lnTo>
                  <a:lnTo>
                    <a:pt x="307" y="124"/>
                  </a:lnTo>
                  <a:lnTo>
                    <a:pt x="310" y="115"/>
                  </a:lnTo>
                  <a:lnTo>
                    <a:pt x="315" y="107"/>
                  </a:lnTo>
                  <a:lnTo>
                    <a:pt x="320" y="100"/>
                  </a:lnTo>
                  <a:lnTo>
                    <a:pt x="326" y="96"/>
                  </a:lnTo>
                  <a:lnTo>
                    <a:pt x="334" y="92"/>
                  </a:lnTo>
                  <a:lnTo>
                    <a:pt x="345" y="91"/>
                  </a:lnTo>
                  <a:lnTo>
                    <a:pt x="345" y="91"/>
                  </a:lnTo>
                  <a:lnTo>
                    <a:pt x="356" y="92"/>
                  </a:lnTo>
                  <a:lnTo>
                    <a:pt x="366" y="96"/>
                  </a:lnTo>
                  <a:lnTo>
                    <a:pt x="372" y="100"/>
                  </a:lnTo>
                  <a:lnTo>
                    <a:pt x="377" y="108"/>
                  </a:lnTo>
                  <a:lnTo>
                    <a:pt x="379" y="116"/>
                  </a:lnTo>
                  <a:lnTo>
                    <a:pt x="381" y="125"/>
                  </a:lnTo>
                  <a:lnTo>
                    <a:pt x="383" y="135"/>
                  </a:lnTo>
                  <a:lnTo>
                    <a:pt x="383" y="145"/>
                  </a:lnTo>
                  <a:lnTo>
                    <a:pt x="383" y="308"/>
                  </a:lnTo>
                  <a:lnTo>
                    <a:pt x="497" y="308"/>
                  </a:lnTo>
                  <a:lnTo>
                    <a:pt x="497" y="102"/>
                  </a:lnTo>
                  <a:lnTo>
                    <a:pt x="497" y="102"/>
                  </a:lnTo>
                  <a:lnTo>
                    <a:pt x="495" y="83"/>
                  </a:lnTo>
                  <a:lnTo>
                    <a:pt x="494" y="74"/>
                  </a:lnTo>
                  <a:lnTo>
                    <a:pt x="492" y="65"/>
                  </a:lnTo>
                  <a:lnTo>
                    <a:pt x="489" y="57"/>
                  </a:lnTo>
                  <a:lnTo>
                    <a:pt x="484" y="48"/>
                  </a:lnTo>
                  <a:lnTo>
                    <a:pt x="480" y="40"/>
                  </a:lnTo>
                  <a:lnTo>
                    <a:pt x="475" y="32"/>
                  </a:lnTo>
                  <a:lnTo>
                    <a:pt x="467" y="25"/>
                  </a:lnTo>
                  <a:lnTo>
                    <a:pt x="460" y="19"/>
                  </a:lnTo>
                  <a:lnTo>
                    <a:pt x="452" y="13"/>
                  </a:lnTo>
                  <a:lnTo>
                    <a:pt x="442" y="8"/>
                  </a:lnTo>
                  <a:lnTo>
                    <a:pt x="432" y="4"/>
                  </a:lnTo>
                  <a:lnTo>
                    <a:pt x="420" y="2"/>
                  </a:lnTo>
                  <a:lnTo>
                    <a:pt x="408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0" y="0"/>
                  </a:lnTo>
                  <a:lnTo>
                    <a:pt x="368" y="1"/>
                  </a:lnTo>
                  <a:lnTo>
                    <a:pt x="357" y="3"/>
                  </a:lnTo>
                  <a:lnTo>
                    <a:pt x="346" y="6"/>
                  </a:lnTo>
                  <a:lnTo>
                    <a:pt x="338" y="9"/>
                  </a:lnTo>
                  <a:lnTo>
                    <a:pt x="329" y="13"/>
                  </a:lnTo>
                  <a:lnTo>
                    <a:pt x="316" y="21"/>
                  </a:lnTo>
                  <a:lnTo>
                    <a:pt x="306" y="30"/>
                  </a:lnTo>
                  <a:lnTo>
                    <a:pt x="299" y="3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84" y="36"/>
                  </a:lnTo>
                  <a:lnTo>
                    <a:pt x="277" y="26"/>
                  </a:lnTo>
                  <a:lnTo>
                    <a:pt x="268" y="18"/>
                  </a:lnTo>
                  <a:lnTo>
                    <a:pt x="258" y="12"/>
                  </a:lnTo>
                  <a:lnTo>
                    <a:pt x="246" y="7"/>
                  </a:lnTo>
                  <a:lnTo>
                    <a:pt x="235" y="2"/>
                  </a:lnTo>
                  <a:lnTo>
                    <a:pt x="223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80" y="2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1" y="17"/>
                  </a:lnTo>
                  <a:lnTo>
                    <a:pt x="131" y="25"/>
                  </a:lnTo>
                  <a:lnTo>
                    <a:pt x="121" y="35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10" y="7"/>
                  </a:lnTo>
                  <a:lnTo>
                    <a:pt x="0" y="7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5339" y="4176"/>
              <a:ext cx="82" cy="95"/>
            </a:xfrm>
            <a:custGeom>
              <a:avLst/>
              <a:gdLst/>
              <a:ahLst/>
              <a:cxnLst>
                <a:cxn ang="0">
                  <a:pos x="320" y="97"/>
                </a:cxn>
                <a:cxn ang="0">
                  <a:pos x="306" y="57"/>
                </a:cxn>
                <a:cxn ang="0">
                  <a:pos x="279" y="29"/>
                </a:cxn>
                <a:cxn ang="0">
                  <a:pos x="243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8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8"/>
                </a:cxn>
                <a:cxn ang="0">
                  <a:pos x="68" y="206"/>
                </a:cxn>
                <a:cxn ang="0">
                  <a:pos x="108" y="221"/>
                </a:cxn>
                <a:cxn ang="0">
                  <a:pos x="177" y="236"/>
                </a:cxn>
                <a:cxn ang="0">
                  <a:pos x="204" y="248"/>
                </a:cxn>
                <a:cxn ang="0">
                  <a:pos x="211" y="266"/>
                </a:cxn>
                <a:cxn ang="0">
                  <a:pos x="206" y="279"/>
                </a:cxn>
                <a:cxn ang="0">
                  <a:pos x="189" y="290"/>
                </a:cxn>
                <a:cxn ang="0">
                  <a:pos x="169" y="294"/>
                </a:cxn>
                <a:cxn ang="0">
                  <a:pos x="141" y="288"/>
                </a:cxn>
                <a:cxn ang="0">
                  <a:pos x="129" y="277"/>
                </a:cxn>
                <a:cxn ang="0">
                  <a:pos x="120" y="251"/>
                </a:cxn>
                <a:cxn ang="0">
                  <a:pos x="2" y="268"/>
                </a:cxn>
                <a:cxn ang="0">
                  <a:pos x="16" y="311"/>
                </a:cxn>
                <a:cxn ang="0">
                  <a:pos x="43" y="343"/>
                </a:cxn>
                <a:cxn ang="0">
                  <a:pos x="79" y="363"/>
                </a:cxn>
                <a:cxn ang="0">
                  <a:pos x="120" y="375"/>
                </a:cxn>
                <a:cxn ang="0">
                  <a:pos x="164" y="379"/>
                </a:cxn>
                <a:cxn ang="0">
                  <a:pos x="209" y="375"/>
                </a:cxn>
                <a:cxn ang="0">
                  <a:pos x="251" y="364"/>
                </a:cxn>
                <a:cxn ang="0">
                  <a:pos x="289" y="345"/>
                </a:cxn>
                <a:cxn ang="0">
                  <a:pos x="315" y="313"/>
                </a:cxn>
                <a:cxn ang="0">
                  <a:pos x="330" y="270"/>
                </a:cxn>
                <a:cxn ang="0">
                  <a:pos x="330" y="240"/>
                </a:cxn>
                <a:cxn ang="0">
                  <a:pos x="324" y="212"/>
                </a:cxn>
                <a:cxn ang="0">
                  <a:pos x="312" y="191"/>
                </a:cxn>
                <a:cxn ang="0">
                  <a:pos x="282" y="164"/>
                </a:cxn>
                <a:cxn ang="0">
                  <a:pos x="252" y="150"/>
                </a:cxn>
                <a:cxn ang="0">
                  <a:pos x="189" y="135"/>
                </a:cxn>
                <a:cxn ang="0">
                  <a:pos x="142" y="122"/>
                </a:cxn>
                <a:cxn ang="0">
                  <a:pos x="132" y="116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3" y="77"/>
                </a:cxn>
                <a:cxn ang="0">
                  <a:pos x="174" y="77"/>
                </a:cxn>
                <a:cxn ang="0">
                  <a:pos x="193" y="87"/>
                </a:cxn>
                <a:cxn ang="0">
                  <a:pos x="204" y="98"/>
                </a:cxn>
                <a:cxn ang="0">
                  <a:pos x="322" y="114"/>
                </a:cxn>
              </a:cxnLst>
              <a:rect l="0" t="0" r="r" b="b"/>
              <a:pathLst>
                <a:path w="330" h="379">
                  <a:moveTo>
                    <a:pt x="322" y="114"/>
                  </a:moveTo>
                  <a:lnTo>
                    <a:pt x="322" y="114"/>
                  </a:lnTo>
                  <a:lnTo>
                    <a:pt x="320" y="97"/>
                  </a:lnTo>
                  <a:lnTo>
                    <a:pt x="317" y="82"/>
                  </a:lnTo>
                  <a:lnTo>
                    <a:pt x="312" y="69"/>
                  </a:lnTo>
                  <a:lnTo>
                    <a:pt x="306" y="57"/>
                  </a:lnTo>
                  <a:lnTo>
                    <a:pt x="297" y="47"/>
                  </a:lnTo>
                  <a:lnTo>
                    <a:pt x="289" y="37"/>
                  </a:lnTo>
                  <a:lnTo>
                    <a:pt x="279" y="29"/>
                  </a:lnTo>
                  <a:lnTo>
                    <a:pt x="267" y="23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8"/>
                  </a:lnTo>
                  <a:lnTo>
                    <a:pt x="217" y="4"/>
                  </a:lnTo>
                  <a:lnTo>
                    <a:pt x="203" y="2"/>
                  </a:lnTo>
                  <a:lnTo>
                    <a:pt x="18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7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7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3" y="84"/>
                  </a:lnTo>
                  <a:lnTo>
                    <a:pt x="9" y="9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3" y="147"/>
                  </a:lnTo>
                  <a:lnTo>
                    <a:pt x="16" y="156"/>
                  </a:lnTo>
                  <a:lnTo>
                    <a:pt x="20" y="165"/>
                  </a:lnTo>
                  <a:lnTo>
                    <a:pt x="26" y="173"/>
                  </a:lnTo>
                  <a:lnTo>
                    <a:pt x="32" y="181"/>
                  </a:lnTo>
                  <a:lnTo>
                    <a:pt x="39" y="188"/>
                  </a:lnTo>
                  <a:lnTo>
                    <a:pt x="48" y="194"/>
                  </a:lnTo>
                  <a:lnTo>
                    <a:pt x="57" y="200"/>
                  </a:lnTo>
                  <a:lnTo>
                    <a:pt x="68" y="206"/>
                  </a:lnTo>
                  <a:lnTo>
                    <a:pt x="80" y="211"/>
                  </a:lnTo>
                  <a:lnTo>
                    <a:pt x="94" y="216"/>
                  </a:lnTo>
                  <a:lnTo>
                    <a:pt x="108" y="221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77" y="236"/>
                  </a:lnTo>
                  <a:lnTo>
                    <a:pt x="189" y="239"/>
                  </a:lnTo>
                  <a:lnTo>
                    <a:pt x="198" y="243"/>
                  </a:lnTo>
                  <a:lnTo>
                    <a:pt x="204" y="248"/>
                  </a:lnTo>
                  <a:lnTo>
                    <a:pt x="208" y="253"/>
                  </a:lnTo>
                  <a:lnTo>
                    <a:pt x="210" y="259"/>
                  </a:lnTo>
                  <a:lnTo>
                    <a:pt x="211" y="266"/>
                  </a:lnTo>
                  <a:lnTo>
                    <a:pt x="211" y="266"/>
                  </a:lnTo>
                  <a:lnTo>
                    <a:pt x="210" y="273"/>
                  </a:lnTo>
                  <a:lnTo>
                    <a:pt x="206" y="279"/>
                  </a:lnTo>
                  <a:lnTo>
                    <a:pt x="202" y="284"/>
                  </a:lnTo>
                  <a:lnTo>
                    <a:pt x="196" y="288"/>
                  </a:lnTo>
                  <a:lnTo>
                    <a:pt x="189" y="290"/>
                  </a:lnTo>
                  <a:lnTo>
                    <a:pt x="182" y="293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58" y="293"/>
                  </a:lnTo>
                  <a:lnTo>
                    <a:pt x="148" y="291"/>
                  </a:lnTo>
                  <a:lnTo>
                    <a:pt x="141" y="288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29" y="277"/>
                  </a:lnTo>
                  <a:lnTo>
                    <a:pt x="124" y="268"/>
                  </a:lnTo>
                  <a:lnTo>
                    <a:pt x="122" y="261"/>
                  </a:lnTo>
                  <a:lnTo>
                    <a:pt x="12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68"/>
                  </a:lnTo>
                  <a:lnTo>
                    <a:pt x="5" y="284"/>
                  </a:lnTo>
                  <a:lnTo>
                    <a:pt x="10" y="298"/>
                  </a:lnTo>
                  <a:lnTo>
                    <a:pt x="16" y="311"/>
                  </a:lnTo>
                  <a:lnTo>
                    <a:pt x="23" y="322"/>
                  </a:lnTo>
                  <a:lnTo>
                    <a:pt x="33" y="333"/>
                  </a:lnTo>
                  <a:lnTo>
                    <a:pt x="43" y="343"/>
                  </a:lnTo>
                  <a:lnTo>
                    <a:pt x="54" y="350"/>
                  </a:lnTo>
                  <a:lnTo>
                    <a:pt x="66" y="357"/>
                  </a:lnTo>
                  <a:lnTo>
                    <a:pt x="79" y="363"/>
                  </a:lnTo>
                  <a:lnTo>
                    <a:pt x="92" y="368"/>
                  </a:lnTo>
                  <a:lnTo>
                    <a:pt x="106" y="372"/>
                  </a:lnTo>
                  <a:lnTo>
                    <a:pt x="120" y="375"/>
                  </a:lnTo>
                  <a:lnTo>
                    <a:pt x="135" y="377"/>
                  </a:lnTo>
                  <a:lnTo>
                    <a:pt x="149" y="378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94" y="378"/>
                  </a:lnTo>
                  <a:lnTo>
                    <a:pt x="209" y="375"/>
                  </a:lnTo>
                  <a:lnTo>
                    <a:pt x="223" y="373"/>
                  </a:lnTo>
                  <a:lnTo>
                    <a:pt x="238" y="369"/>
                  </a:lnTo>
                  <a:lnTo>
                    <a:pt x="251" y="364"/>
                  </a:lnTo>
                  <a:lnTo>
                    <a:pt x="265" y="360"/>
                  </a:lnTo>
                  <a:lnTo>
                    <a:pt x="277" y="352"/>
                  </a:lnTo>
                  <a:lnTo>
                    <a:pt x="289" y="345"/>
                  </a:lnTo>
                  <a:lnTo>
                    <a:pt x="299" y="335"/>
                  </a:lnTo>
                  <a:lnTo>
                    <a:pt x="308" y="325"/>
                  </a:lnTo>
                  <a:lnTo>
                    <a:pt x="315" y="313"/>
                  </a:lnTo>
                  <a:lnTo>
                    <a:pt x="322" y="300"/>
                  </a:lnTo>
                  <a:lnTo>
                    <a:pt x="326" y="285"/>
                  </a:lnTo>
                  <a:lnTo>
                    <a:pt x="330" y="270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0" y="240"/>
                  </a:lnTo>
                  <a:lnTo>
                    <a:pt x="329" y="231"/>
                  </a:lnTo>
                  <a:lnTo>
                    <a:pt x="326" y="222"/>
                  </a:lnTo>
                  <a:lnTo>
                    <a:pt x="324" y="212"/>
                  </a:lnTo>
                  <a:lnTo>
                    <a:pt x="320" y="205"/>
                  </a:lnTo>
                  <a:lnTo>
                    <a:pt x="317" y="198"/>
                  </a:lnTo>
                  <a:lnTo>
                    <a:pt x="312" y="191"/>
                  </a:lnTo>
                  <a:lnTo>
                    <a:pt x="307" y="184"/>
                  </a:lnTo>
                  <a:lnTo>
                    <a:pt x="295" y="173"/>
                  </a:lnTo>
                  <a:lnTo>
                    <a:pt x="282" y="164"/>
                  </a:lnTo>
                  <a:lnTo>
                    <a:pt x="268" y="156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37" y="146"/>
                  </a:lnTo>
                  <a:lnTo>
                    <a:pt x="221" y="142"/>
                  </a:lnTo>
                  <a:lnTo>
                    <a:pt x="189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7" y="120"/>
                  </a:lnTo>
                  <a:lnTo>
                    <a:pt x="132" y="116"/>
                  </a:lnTo>
                  <a:lnTo>
                    <a:pt x="129" y="111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1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3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4" y="77"/>
                  </a:lnTo>
                  <a:lnTo>
                    <a:pt x="181" y="79"/>
                  </a:lnTo>
                  <a:lnTo>
                    <a:pt x="187" y="82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8"/>
                  </a:lnTo>
                  <a:lnTo>
                    <a:pt x="206" y="105"/>
                  </a:lnTo>
                  <a:lnTo>
                    <a:pt x="208" y="114"/>
                  </a:lnTo>
                  <a:lnTo>
                    <a:pt x="32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649" y="4162"/>
              <a:ext cx="78" cy="106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16" y="422"/>
                </a:cxn>
                <a:cxn ang="0">
                  <a:pos x="116" y="276"/>
                </a:cxn>
                <a:cxn ang="0">
                  <a:pos x="116" y="276"/>
                </a:cxn>
                <a:cxn ang="0">
                  <a:pos x="116" y="257"/>
                </a:cxn>
                <a:cxn ang="0">
                  <a:pos x="119" y="240"/>
                </a:cxn>
                <a:cxn ang="0">
                  <a:pos x="123" y="228"/>
                </a:cxn>
                <a:cxn ang="0">
                  <a:pos x="126" y="223"/>
                </a:cxn>
                <a:cxn ang="0">
                  <a:pos x="128" y="219"/>
                </a:cxn>
                <a:cxn ang="0">
                  <a:pos x="128" y="219"/>
                </a:cxn>
                <a:cxn ang="0">
                  <a:pos x="133" y="212"/>
                </a:cxn>
                <a:cxn ang="0">
                  <a:pos x="140" y="208"/>
                </a:cxn>
                <a:cxn ang="0">
                  <a:pos x="148" y="204"/>
                </a:cxn>
                <a:cxn ang="0">
                  <a:pos x="155" y="203"/>
                </a:cxn>
                <a:cxn ang="0">
                  <a:pos x="155" y="203"/>
                </a:cxn>
                <a:cxn ang="0">
                  <a:pos x="165" y="203"/>
                </a:cxn>
                <a:cxn ang="0">
                  <a:pos x="172" y="205"/>
                </a:cxn>
                <a:cxn ang="0">
                  <a:pos x="178" y="209"/>
                </a:cxn>
                <a:cxn ang="0">
                  <a:pos x="184" y="215"/>
                </a:cxn>
                <a:cxn ang="0">
                  <a:pos x="184" y="215"/>
                </a:cxn>
                <a:cxn ang="0">
                  <a:pos x="189" y="221"/>
                </a:cxn>
                <a:cxn ang="0">
                  <a:pos x="191" y="231"/>
                </a:cxn>
                <a:cxn ang="0">
                  <a:pos x="194" y="242"/>
                </a:cxn>
                <a:cxn ang="0">
                  <a:pos x="194" y="255"/>
                </a:cxn>
                <a:cxn ang="0">
                  <a:pos x="194" y="422"/>
                </a:cxn>
                <a:cxn ang="0">
                  <a:pos x="310" y="422"/>
                </a:cxn>
                <a:cxn ang="0">
                  <a:pos x="310" y="229"/>
                </a:cxn>
                <a:cxn ang="0">
                  <a:pos x="310" y="229"/>
                </a:cxn>
                <a:cxn ang="0">
                  <a:pos x="310" y="215"/>
                </a:cxn>
                <a:cxn ang="0">
                  <a:pos x="309" y="202"/>
                </a:cxn>
                <a:cxn ang="0">
                  <a:pos x="306" y="188"/>
                </a:cxn>
                <a:cxn ang="0">
                  <a:pos x="304" y="177"/>
                </a:cxn>
                <a:cxn ang="0">
                  <a:pos x="299" y="166"/>
                </a:cxn>
                <a:cxn ang="0">
                  <a:pos x="295" y="157"/>
                </a:cxn>
                <a:cxn ang="0">
                  <a:pos x="289" y="148"/>
                </a:cxn>
                <a:cxn ang="0">
                  <a:pos x="283" y="141"/>
                </a:cxn>
                <a:cxn ang="0">
                  <a:pos x="283" y="141"/>
                </a:cxn>
                <a:cxn ang="0">
                  <a:pos x="276" y="133"/>
                </a:cxn>
                <a:cxn ang="0">
                  <a:pos x="269" y="129"/>
                </a:cxn>
                <a:cxn ang="0">
                  <a:pos x="260" y="124"/>
                </a:cxn>
                <a:cxn ang="0">
                  <a:pos x="251" y="119"/>
                </a:cxn>
                <a:cxn ang="0">
                  <a:pos x="241" y="116"/>
                </a:cxn>
                <a:cxn ang="0">
                  <a:pos x="231" y="114"/>
                </a:cxn>
                <a:cxn ang="0">
                  <a:pos x="220" y="113"/>
                </a:cxn>
                <a:cxn ang="0">
                  <a:pos x="209" y="112"/>
                </a:cxn>
                <a:cxn ang="0">
                  <a:pos x="209" y="112"/>
                </a:cxn>
                <a:cxn ang="0">
                  <a:pos x="195" y="113"/>
                </a:cxn>
                <a:cxn ang="0">
                  <a:pos x="182" y="114"/>
                </a:cxn>
                <a:cxn ang="0">
                  <a:pos x="168" y="116"/>
                </a:cxn>
                <a:cxn ang="0">
                  <a:pos x="154" y="122"/>
                </a:cxn>
                <a:cxn ang="0">
                  <a:pos x="154" y="122"/>
                </a:cxn>
                <a:cxn ang="0">
                  <a:pos x="144" y="129"/>
                </a:cxn>
                <a:cxn ang="0">
                  <a:pos x="135" y="135"/>
                </a:cxn>
                <a:cxn ang="0">
                  <a:pos x="126" y="143"/>
                </a:cxn>
                <a:cxn ang="0">
                  <a:pos x="116" y="153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310" h="422">
                  <a:moveTo>
                    <a:pt x="0" y="422"/>
                  </a:moveTo>
                  <a:lnTo>
                    <a:pt x="116" y="422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6" y="257"/>
                  </a:lnTo>
                  <a:lnTo>
                    <a:pt x="119" y="240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28" y="219"/>
                  </a:lnTo>
                  <a:lnTo>
                    <a:pt x="128" y="219"/>
                  </a:lnTo>
                  <a:lnTo>
                    <a:pt x="133" y="212"/>
                  </a:lnTo>
                  <a:lnTo>
                    <a:pt x="140" y="208"/>
                  </a:lnTo>
                  <a:lnTo>
                    <a:pt x="148" y="204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65" y="203"/>
                  </a:lnTo>
                  <a:lnTo>
                    <a:pt x="172" y="205"/>
                  </a:lnTo>
                  <a:lnTo>
                    <a:pt x="178" y="209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9" y="221"/>
                  </a:lnTo>
                  <a:lnTo>
                    <a:pt x="191" y="231"/>
                  </a:lnTo>
                  <a:lnTo>
                    <a:pt x="194" y="242"/>
                  </a:lnTo>
                  <a:lnTo>
                    <a:pt x="194" y="255"/>
                  </a:lnTo>
                  <a:lnTo>
                    <a:pt x="194" y="422"/>
                  </a:lnTo>
                  <a:lnTo>
                    <a:pt x="310" y="422"/>
                  </a:lnTo>
                  <a:lnTo>
                    <a:pt x="310" y="229"/>
                  </a:lnTo>
                  <a:lnTo>
                    <a:pt x="310" y="229"/>
                  </a:lnTo>
                  <a:lnTo>
                    <a:pt x="310" y="215"/>
                  </a:lnTo>
                  <a:lnTo>
                    <a:pt x="309" y="202"/>
                  </a:lnTo>
                  <a:lnTo>
                    <a:pt x="306" y="188"/>
                  </a:lnTo>
                  <a:lnTo>
                    <a:pt x="304" y="177"/>
                  </a:lnTo>
                  <a:lnTo>
                    <a:pt x="299" y="166"/>
                  </a:lnTo>
                  <a:lnTo>
                    <a:pt x="295" y="157"/>
                  </a:lnTo>
                  <a:lnTo>
                    <a:pt x="289" y="148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6" y="133"/>
                  </a:lnTo>
                  <a:lnTo>
                    <a:pt x="269" y="129"/>
                  </a:lnTo>
                  <a:lnTo>
                    <a:pt x="260" y="124"/>
                  </a:lnTo>
                  <a:lnTo>
                    <a:pt x="251" y="119"/>
                  </a:lnTo>
                  <a:lnTo>
                    <a:pt x="241" y="116"/>
                  </a:lnTo>
                  <a:lnTo>
                    <a:pt x="231" y="114"/>
                  </a:lnTo>
                  <a:lnTo>
                    <a:pt x="220" y="113"/>
                  </a:lnTo>
                  <a:lnTo>
                    <a:pt x="209" y="112"/>
                  </a:lnTo>
                  <a:lnTo>
                    <a:pt x="209" y="112"/>
                  </a:lnTo>
                  <a:lnTo>
                    <a:pt x="195" y="113"/>
                  </a:lnTo>
                  <a:lnTo>
                    <a:pt x="182" y="114"/>
                  </a:lnTo>
                  <a:lnTo>
                    <a:pt x="168" y="11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4" y="129"/>
                  </a:lnTo>
                  <a:lnTo>
                    <a:pt x="135" y="135"/>
                  </a:lnTo>
                  <a:lnTo>
                    <a:pt x="126" y="143"/>
                  </a:lnTo>
                  <a:lnTo>
                    <a:pt x="116" y="15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599" y="4169"/>
              <a:ext cx="4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7"/>
                </a:cxn>
                <a:cxn ang="0">
                  <a:pos x="2" y="328"/>
                </a:cxn>
                <a:cxn ang="0">
                  <a:pos x="6" y="345"/>
                </a:cxn>
                <a:cxn ang="0">
                  <a:pos x="11" y="359"/>
                </a:cxn>
                <a:cxn ang="0">
                  <a:pos x="11" y="359"/>
                </a:cxn>
                <a:cxn ang="0">
                  <a:pos x="17" y="370"/>
                </a:cxn>
                <a:cxn ang="0">
                  <a:pos x="23" y="379"/>
                </a:cxn>
                <a:cxn ang="0">
                  <a:pos x="31" y="385"/>
                </a:cxn>
                <a:cxn ang="0">
                  <a:pos x="40" y="391"/>
                </a:cxn>
                <a:cxn ang="0">
                  <a:pos x="40" y="391"/>
                </a:cxn>
                <a:cxn ang="0">
                  <a:pos x="51" y="396"/>
                </a:cxn>
                <a:cxn ang="0">
                  <a:pos x="64" y="399"/>
                </a:cxn>
                <a:cxn ang="0">
                  <a:pos x="80" y="402"/>
                </a:cxn>
                <a:cxn ang="0">
                  <a:pos x="99" y="402"/>
                </a:cxn>
                <a:cxn ang="0">
                  <a:pos x="99" y="402"/>
                </a:cxn>
                <a:cxn ang="0">
                  <a:pos x="113" y="402"/>
                </a:cxn>
                <a:cxn ang="0">
                  <a:pos x="128" y="399"/>
                </a:cxn>
                <a:cxn ang="0">
                  <a:pos x="145" y="397"/>
                </a:cxn>
                <a:cxn ang="0">
                  <a:pos x="161" y="392"/>
                </a:cxn>
                <a:cxn ang="0">
                  <a:pos x="161" y="317"/>
                </a:cxn>
                <a:cxn ang="0">
                  <a:pos x="161" y="317"/>
                </a:cxn>
                <a:cxn ang="0">
                  <a:pos x="156" y="318"/>
                </a:cxn>
                <a:cxn ang="0">
                  <a:pos x="148" y="319"/>
                </a:cxn>
                <a:cxn ang="0">
                  <a:pos x="131" y="320"/>
                </a:cxn>
                <a:cxn ang="0">
                  <a:pos x="131" y="320"/>
                </a:cxn>
                <a:cxn ang="0">
                  <a:pos x="125" y="319"/>
                </a:cxn>
                <a:cxn ang="0">
                  <a:pos x="120" y="315"/>
                </a:cxn>
                <a:cxn ang="0">
                  <a:pos x="117" y="313"/>
                </a:cxn>
                <a:cxn ang="0">
                  <a:pos x="115" y="311"/>
                </a:cxn>
                <a:cxn ang="0">
                  <a:pos x="115" y="311"/>
                </a:cxn>
                <a:cxn ang="0">
                  <a:pos x="114" y="307"/>
                </a:cxn>
                <a:cxn ang="0">
                  <a:pos x="113" y="301"/>
                </a:cxn>
                <a:cxn ang="0">
                  <a:pos x="111" y="285"/>
                </a:cxn>
                <a:cxn ang="0">
                  <a:pos x="111" y="178"/>
                </a:cxn>
                <a:cxn ang="0">
                  <a:pos x="161" y="178"/>
                </a:cxn>
                <a:cxn ang="0">
                  <a:pos x="161" y="93"/>
                </a:cxn>
                <a:cxn ang="0">
                  <a:pos x="111" y="93"/>
                </a:cxn>
                <a:cxn ang="0">
                  <a:pos x="111" y="0"/>
                </a:cxn>
                <a:cxn ang="0">
                  <a:pos x="0" y="0"/>
                </a:cxn>
              </a:cxnLst>
              <a:rect l="0" t="0" r="r" b="b"/>
              <a:pathLst>
                <a:path w="161" h="402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7"/>
                  </a:lnTo>
                  <a:lnTo>
                    <a:pt x="2" y="328"/>
                  </a:lnTo>
                  <a:lnTo>
                    <a:pt x="6" y="345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7" y="370"/>
                  </a:lnTo>
                  <a:lnTo>
                    <a:pt x="23" y="379"/>
                  </a:lnTo>
                  <a:lnTo>
                    <a:pt x="31" y="385"/>
                  </a:lnTo>
                  <a:lnTo>
                    <a:pt x="40" y="391"/>
                  </a:lnTo>
                  <a:lnTo>
                    <a:pt x="40" y="391"/>
                  </a:lnTo>
                  <a:lnTo>
                    <a:pt x="51" y="396"/>
                  </a:lnTo>
                  <a:lnTo>
                    <a:pt x="64" y="399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99" y="402"/>
                  </a:lnTo>
                  <a:lnTo>
                    <a:pt x="113" y="402"/>
                  </a:lnTo>
                  <a:lnTo>
                    <a:pt x="128" y="399"/>
                  </a:lnTo>
                  <a:lnTo>
                    <a:pt x="145" y="397"/>
                  </a:lnTo>
                  <a:lnTo>
                    <a:pt x="161" y="392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56" y="318"/>
                  </a:lnTo>
                  <a:lnTo>
                    <a:pt x="148" y="319"/>
                  </a:lnTo>
                  <a:lnTo>
                    <a:pt x="131" y="320"/>
                  </a:lnTo>
                  <a:lnTo>
                    <a:pt x="131" y="320"/>
                  </a:lnTo>
                  <a:lnTo>
                    <a:pt x="125" y="319"/>
                  </a:lnTo>
                  <a:lnTo>
                    <a:pt x="120" y="315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11"/>
                  </a:lnTo>
                  <a:lnTo>
                    <a:pt x="114" y="307"/>
                  </a:lnTo>
                  <a:lnTo>
                    <a:pt x="113" y="301"/>
                  </a:lnTo>
                  <a:lnTo>
                    <a:pt x="111" y="285"/>
                  </a:lnTo>
                  <a:lnTo>
                    <a:pt x="111" y="178"/>
                  </a:lnTo>
                  <a:lnTo>
                    <a:pt x="161" y="178"/>
                  </a:lnTo>
                  <a:lnTo>
                    <a:pt x="161" y="93"/>
                  </a:lnTo>
                  <a:lnTo>
                    <a:pt x="111" y="93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5562" y="4169"/>
              <a:ext cx="28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9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-163772" y="0"/>
            <a:ext cx="9307772" cy="14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-191070" y="6387152"/>
            <a:ext cx="9335069" cy="4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6389688"/>
            <a:ext cx="9144000" cy="46831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6389688"/>
            <a:ext cx="9144000" cy="468312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334375" y="6457950"/>
            <a:ext cx="809625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43900" y="6391275"/>
            <a:ext cx="800100" cy="466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fld id="{CBCB6212-D479-4923-8A68-B52B0C96F3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475" y="6634163"/>
            <a:ext cx="3468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619" y="6623844"/>
            <a:ext cx="468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0" y="0"/>
            <a:ext cx="9144000" cy="139858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1400175"/>
          </a:xfrm>
          <a:prstGeom prst="rect">
            <a:avLst/>
          </a:prstGeom>
          <a:solidFill>
            <a:srgbClr val="0081C6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224389" y="651055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e 30"/>
          <p:cNvSpPr/>
          <p:nvPr/>
        </p:nvSpPr>
        <p:spPr>
          <a:xfrm rot="5400000">
            <a:off x="7820167" y="-1940366"/>
            <a:ext cx="3486602" cy="3486602"/>
          </a:xfrm>
          <a:prstGeom prst="pie">
            <a:avLst>
              <a:gd name="adj1" fmla="val 0"/>
              <a:gd name="adj2" fmla="val 539999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Pie 32"/>
          <p:cNvSpPr/>
          <p:nvPr/>
        </p:nvSpPr>
        <p:spPr>
          <a:xfrm rot="5400000">
            <a:off x="8194635" y="-2166789"/>
            <a:ext cx="3486602" cy="3486602"/>
          </a:xfrm>
          <a:prstGeom prst="pie">
            <a:avLst>
              <a:gd name="adj1" fmla="val 0"/>
              <a:gd name="adj2" fmla="val 539999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5"/>
            <a:ext cx="8763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8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0"/>
            <a:ext cx="87630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8410575" y="6478588"/>
            <a:ext cx="681038" cy="301625"/>
            <a:chOff x="5298" y="4081"/>
            <a:chExt cx="429" cy="19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98" y="4081"/>
              <a:ext cx="4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5298" y="4081"/>
              <a:ext cx="292" cy="94"/>
            </a:xfrm>
            <a:custGeom>
              <a:avLst/>
              <a:gdLst/>
              <a:ahLst/>
              <a:cxnLst>
                <a:cxn ang="0">
                  <a:pos x="854" y="136"/>
                </a:cxn>
                <a:cxn ang="0">
                  <a:pos x="1054" y="136"/>
                </a:cxn>
                <a:cxn ang="0">
                  <a:pos x="1005" y="9"/>
                </a:cxn>
                <a:cxn ang="0">
                  <a:pos x="740" y="9"/>
                </a:cxn>
                <a:cxn ang="0">
                  <a:pos x="519" y="100"/>
                </a:cxn>
                <a:cxn ang="0">
                  <a:pos x="566" y="111"/>
                </a:cxn>
                <a:cxn ang="0">
                  <a:pos x="591" y="134"/>
                </a:cxn>
                <a:cxn ang="0">
                  <a:pos x="605" y="175"/>
                </a:cxn>
                <a:cxn ang="0">
                  <a:pos x="602" y="213"/>
                </a:cxn>
                <a:cxn ang="0">
                  <a:pos x="588" y="249"/>
                </a:cxn>
                <a:cxn ang="0">
                  <a:pos x="560" y="269"/>
                </a:cxn>
                <a:cxn ang="0">
                  <a:pos x="484" y="275"/>
                </a:cxn>
                <a:cxn ang="0">
                  <a:pos x="533" y="366"/>
                </a:cxn>
                <a:cxn ang="0">
                  <a:pos x="614" y="354"/>
                </a:cxn>
                <a:cxn ang="0">
                  <a:pos x="671" y="317"/>
                </a:cxn>
                <a:cxn ang="0">
                  <a:pos x="704" y="261"/>
                </a:cxn>
                <a:cxn ang="0">
                  <a:pos x="715" y="187"/>
                </a:cxn>
                <a:cxn ang="0">
                  <a:pos x="710" y="136"/>
                </a:cxn>
                <a:cxn ang="0">
                  <a:pos x="688" y="77"/>
                </a:cxn>
                <a:cxn ang="0">
                  <a:pos x="645" y="32"/>
                </a:cxn>
                <a:cxn ang="0">
                  <a:pos x="576" y="10"/>
                </a:cxn>
                <a:cxn ang="0">
                  <a:pos x="343" y="141"/>
                </a:cxn>
                <a:cxn ang="0">
                  <a:pos x="333" y="95"/>
                </a:cxn>
                <a:cxn ang="0">
                  <a:pos x="305" y="46"/>
                </a:cxn>
                <a:cxn ang="0">
                  <a:pos x="261" y="15"/>
                </a:cxn>
                <a:cxn ang="0">
                  <a:pos x="199" y="0"/>
                </a:cxn>
                <a:cxn ang="0">
                  <a:pos x="142" y="4"/>
                </a:cxn>
                <a:cxn ang="0">
                  <a:pos x="76" y="29"/>
                </a:cxn>
                <a:cxn ang="0">
                  <a:pos x="29" y="78"/>
                </a:cxn>
                <a:cxn ang="0">
                  <a:pos x="4" y="147"/>
                </a:cxn>
                <a:cxn ang="0">
                  <a:pos x="1" y="207"/>
                </a:cxn>
                <a:cxn ang="0">
                  <a:pos x="19" y="277"/>
                </a:cxn>
                <a:cxn ang="0">
                  <a:pos x="59" y="333"/>
                </a:cxn>
                <a:cxn ang="0">
                  <a:pos x="121" y="366"/>
                </a:cxn>
                <a:cxn ang="0">
                  <a:pos x="182" y="375"/>
                </a:cxn>
                <a:cxn ang="0">
                  <a:pos x="251" y="361"/>
                </a:cxn>
                <a:cxn ang="0">
                  <a:pos x="302" y="327"/>
                </a:cxn>
                <a:cxn ang="0">
                  <a:pos x="333" y="280"/>
                </a:cxn>
                <a:cxn ang="0">
                  <a:pos x="344" y="226"/>
                </a:cxn>
                <a:cxn ang="0">
                  <a:pos x="230" y="249"/>
                </a:cxn>
                <a:cxn ang="0">
                  <a:pos x="202" y="281"/>
                </a:cxn>
                <a:cxn ang="0">
                  <a:pos x="170" y="285"/>
                </a:cxn>
                <a:cxn ang="0">
                  <a:pos x="139" y="272"/>
                </a:cxn>
                <a:cxn ang="0">
                  <a:pos x="121" y="247"/>
                </a:cxn>
                <a:cxn ang="0">
                  <a:pos x="110" y="187"/>
                </a:cxn>
                <a:cxn ang="0">
                  <a:pos x="119" y="135"/>
                </a:cxn>
                <a:cxn ang="0">
                  <a:pos x="135" y="107"/>
                </a:cxn>
                <a:cxn ang="0">
                  <a:pos x="161" y="91"/>
                </a:cxn>
                <a:cxn ang="0">
                  <a:pos x="187" y="90"/>
                </a:cxn>
                <a:cxn ang="0">
                  <a:pos x="212" y="98"/>
                </a:cxn>
                <a:cxn ang="0">
                  <a:pos x="233" y="128"/>
                </a:cxn>
              </a:cxnLst>
              <a:rect l="0" t="0" r="r" b="b"/>
              <a:pathLst>
                <a:path w="1167" h="375">
                  <a:moveTo>
                    <a:pt x="740" y="366"/>
                  </a:moveTo>
                  <a:lnTo>
                    <a:pt x="852" y="366"/>
                  </a:lnTo>
                  <a:lnTo>
                    <a:pt x="852" y="136"/>
                  </a:lnTo>
                  <a:lnTo>
                    <a:pt x="854" y="136"/>
                  </a:lnTo>
                  <a:lnTo>
                    <a:pt x="903" y="366"/>
                  </a:lnTo>
                  <a:lnTo>
                    <a:pt x="1000" y="366"/>
                  </a:lnTo>
                  <a:lnTo>
                    <a:pt x="1052" y="136"/>
                  </a:lnTo>
                  <a:lnTo>
                    <a:pt x="1054" y="136"/>
                  </a:lnTo>
                  <a:lnTo>
                    <a:pt x="1054" y="321"/>
                  </a:lnTo>
                  <a:lnTo>
                    <a:pt x="1167" y="321"/>
                  </a:lnTo>
                  <a:lnTo>
                    <a:pt x="1167" y="9"/>
                  </a:lnTo>
                  <a:lnTo>
                    <a:pt x="1005" y="9"/>
                  </a:lnTo>
                  <a:lnTo>
                    <a:pt x="954" y="219"/>
                  </a:lnTo>
                  <a:lnTo>
                    <a:pt x="953" y="219"/>
                  </a:lnTo>
                  <a:lnTo>
                    <a:pt x="902" y="9"/>
                  </a:lnTo>
                  <a:lnTo>
                    <a:pt x="740" y="9"/>
                  </a:lnTo>
                  <a:lnTo>
                    <a:pt x="740" y="366"/>
                  </a:lnTo>
                  <a:close/>
                  <a:moveTo>
                    <a:pt x="484" y="100"/>
                  </a:moveTo>
                  <a:lnTo>
                    <a:pt x="519" y="100"/>
                  </a:lnTo>
                  <a:lnTo>
                    <a:pt x="519" y="100"/>
                  </a:lnTo>
                  <a:lnTo>
                    <a:pt x="533" y="101"/>
                  </a:lnTo>
                  <a:lnTo>
                    <a:pt x="545" y="102"/>
                  </a:lnTo>
                  <a:lnTo>
                    <a:pt x="556" y="106"/>
                  </a:lnTo>
                  <a:lnTo>
                    <a:pt x="566" y="111"/>
                  </a:lnTo>
                  <a:lnTo>
                    <a:pt x="574" y="116"/>
                  </a:lnTo>
                  <a:lnTo>
                    <a:pt x="582" y="122"/>
                  </a:lnTo>
                  <a:lnTo>
                    <a:pt x="587" y="128"/>
                  </a:lnTo>
                  <a:lnTo>
                    <a:pt x="591" y="134"/>
                  </a:lnTo>
                  <a:lnTo>
                    <a:pt x="596" y="141"/>
                  </a:lnTo>
                  <a:lnTo>
                    <a:pt x="599" y="148"/>
                  </a:lnTo>
                  <a:lnTo>
                    <a:pt x="604" y="163"/>
                  </a:lnTo>
                  <a:lnTo>
                    <a:pt x="605" y="175"/>
                  </a:lnTo>
                  <a:lnTo>
                    <a:pt x="606" y="185"/>
                  </a:lnTo>
                  <a:lnTo>
                    <a:pt x="606" y="185"/>
                  </a:lnTo>
                  <a:lnTo>
                    <a:pt x="605" y="198"/>
                  </a:lnTo>
                  <a:lnTo>
                    <a:pt x="602" y="213"/>
                  </a:lnTo>
                  <a:lnTo>
                    <a:pt x="599" y="229"/>
                  </a:lnTo>
                  <a:lnTo>
                    <a:pt x="595" y="236"/>
                  </a:lnTo>
                  <a:lnTo>
                    <a:pt x="591" y="242"/>
                  </a:lnTo>
                  <a:lnTo>
                    <a:pt x="588" y="249"/>
                  </a:lnTo>
                  <a:lnTo>
                    <a:pt x="582" y="255"/>
                  </a:lnTo>
                  <a:lnTo>
                    <a:pt x="576" y="260"/>
                  </a:lnTo>
                  <a:lnTo>
                    <a:pt x="568" y="265"/>
                  </a:lnTo>
                  <a:lnTo>
                    <a:pt x="560" y="269"/>
                  </a:lnTo>
                  <a:lnTo>
                    <a:pt x="550" y="272"/>
                  </a:lnTo>
                  <a:lnTo>
                    <a:pt x="539" y="274"/>
                  </a:lnTo>
                  <a:lnTo>
                    <a:pt x="527" y="275"/>
                  </a:lnTo>
                  <a:lnTo>
                    <a:pt x="484" y="275"/>
                  </a:lnTo>
                  <a:lnTo>
                    <a:pt x="484" y="100"/>
                  </a:lnTo>
                  <a:close/>
                  <a:moveTo>
                    <a:pt x="373" y="366"/>
                  </a:moveTo>
                  <a:lnTo>
                    <a:pt x="533" y="366"/>
                  </a:lnTo>
                  <a:lnTo>
                    <a:pt x="533" y="366"/>
                  </a:lnTo>
                  <a:lnTo>
                    <a:pt x="555" y="366"/>
                  </a:lnTo>
                  <a:lnTo>
                    <a:pt x="577" y="364"/>
                  </a:lnTo>
                  <a:lnTo>
                    <a:pt x="596" y="359"/>
                  </a:lnTo>
                  <a:lnTo>
                    <a:pt x="614" y="354"/>
                  </a:lnTo>
                  <a:lnTo>
                    <a:pt x="630" y="347"/>
                  </a:lnTo>
                  <a:lnTo>
                    <a:pt x="646" y="338"/>
                  </a:lnTo>
                  <a:lnTo>
                    <a:pt x="659" y="328"/>
                  </a:lnTo>
                  <a:lnTo>
                    <a:pt x="671" y="317"/>
                  </a:lnTo>
                  <a:lnTo>
                    <a:pt x="681" y="305"/>
                  </a:lnTo>
                  <a:lnTo>
                    <a:pt x="691" y="292"/>
                  </a:lnTo>
                  <a:lnTo>
                    <a:pt x="698" y="277"/>
                  </a:lnTo>
                  <a:lnTo>
                    <a:pt x="704" y="261"/>
                  </a:lnTo>
                  <a:lnTo>
                    <a:pt x="709" y="244"/>
                  </a:lnTo>
                  <a:lnTo>
                    <a:pt x="713" y="226"/>
                  </a:lnTo>
                  <a:lnTo>
                    <a:pt x="715" y="207"/>
                  </a:lnTo>
                  <a:lnTo>
                    <a:pt x="715" y="187"/>
                  </a:lnTo>
                  <a:lnTo>
                    <a:pt x="715" y="187"/>
                  </a:lnTo>
                  <a:lnTo>
                    <a:pt x="715" y="170"/>
                  </a:lnTo>
                  <a:lnTo>
                    <a:pt x="714" y="153"/>
                  </a:lnTo>
                  <a:lnTo>
                    <a:pt x="710" y="136"/>
                  </a:lnTo>
                  <a:lnTo>
                    <a:pt x="707" y="120"/>
                  </a:lnTo>
                  <a:lnTo>
                    <a:pt x="702" y="106"/>
                  </a:lnTo>
                  <a:lnTo>
                    <a:pt x="696" y="90"/>
                  </a:lnTo>
                  <a:lnTo>
                    <a:pt x="688" y="77"/>
                  </a:lnTo>
                  <a:lnTo>
                    <a:pt x="680" y="63"/>
                  </a:lnTo>
                  <a:lnTo>
                    <a:pt x="669" y="51"/>
                  </a:lnTo>
                  <a:lnTo>
                    <a:pt x="658" y="41"/>
                  </a:lnTo>
                  <a:lnTo>
                    <a:pt x="645" y="32"/>
                  </a:lnTo>
                  <a:lnTo>
                    <a:pt x="630" y="23"/>
                  </a:lnTo>
                  <a:lnTo>
                    <a:pt x="613" y="17"/>
                  </a:lnTo>
                  <a:lnTo>
                    <a:pt x="595" y="12"/>
                  </a:lnTo>
                  <a:lnTo>
                    <a:pt x="576" y="10"/>
                  </a:lnTo>
                  <a:lnTo>
                    <a:pt x="554" y="9"/>
                  </a:lnTo>
                  <a:lnTo>
                    <a:pt x="373" y="9"/>
                  </a:lnTo>
                  <a:lnTo>
                    <a:pt x="373" y="366"/>
                  </a:lnTo>
                  <a:close/>
                  <a:moveTo>
                    <a:pt x="343" y="141"/>
                  </a:moveTo>
                  <a:lnTo>
                    <a:pt x="343" y="141"/>
                  </a:lnTo>
                  <a:lnTo>
                    <a:pt x="341" y="125"/>
                  </a:lnTo>
                  <a:lnTo>
                    <a:pt x="337" y="109"/>
                  </a:lnTo>
                  <a:lnTo>
                    <a:pt x="333" y="95"/>
                  </a:lnTo>
                  <a:lnTo>
                    <a:pt x="327" y="81"/>
                  </a:lnTo>
                  <a:lnTo>
                    <a:pt x="321" y="69"/>
                  </a:lnTo>
                  <a:lnTo>
                    <a:pt x="314" y="57"/>
                  </a:lnTo>
                  <a:lnTo>
                    <a:pt x="305" y="46"/>
                  </a:lnTo>
                  <a:lnTo>
                    <a:pt x="296" y="38"/>
                  </a:lnTo>
                  <a:lnTo>
                    <a:pt x="285" y="29"/>
                  </a:lnTo>
                  <a:lnTo>
                    <a:pt x="273" y="21"/>
                  </a:lnTo>
                  <a:lnTo>
                    <a:pt x="261" y="15"/>
                  </a:lnTo>
                  <a:lnTo>
                    <a:pt x="247" y="10"/>
                  </a:lnTo>
                  <a:lnTo>
                    <a:pt x="231" y="5"/>
                  </a:lnTo>
                  <a:lnTo>
                    <a:pt x="216" y="2"/>
                  </a:lnTo>
                  <a:lnTo>
                    <a:pt x="199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0"/>
                  </a:lnTo>
                  <a:lnTo>
                    <a:pt x="142" y="4"/>
                  </a:lnTo>
                  <a:lnTo>
                    <a:pt x="124" y="7"/>
                  </a:lnTo>
                  <a:lnTo>
                    <a:pt x="107" y="13"/>
                  </a:lnTo>
                  <a:lnTo>
                    <a:pt x="91" y="21"/>
                  </a:lnTo>
                  <a:lnTo>
                    <a:pt x="76" y="29"/>
                  </a:lnTo>
                  <a:lnTo>
                    <a:pt x="62" y="40"/>
                  </a:lnTo>
                  <a:lnTo>
                    <a:pt x="50" y="51"/>
                  </a:lnTo>
                  <a:lnTo>
                    <a:pt x="39" y="64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3" y="111"/>
                  </a:lnTo>
                  <a:lnTo>
                    <a:pt x="7" y="128"/>
                  </a:lnTo>
                  <a:lnTo>
                    <a:pt x="4" y="147"/>
                  </a:lnTo>
                  <a:lnTo>
                    <a:pt x="1" y="167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7"/>
                  </a:lnTo>
                  <a:lnTo>
                    <a:pt x="4" y="226"/>
                  </a:lnTo>
                  <a:lnTo>
                    <a:pt x="7" y="244"/>
                  </a:lnTo>
                  <a:lnTo>
                    <a:pt x="12" y="261"/>
                  </a:lnTo>
                  <a:lnTo>
                    <a:pt x="19" y="277"/>
                  </a:lnTo>
                  <a:lnTo>
                    <a:pt x="27" y="293"/>
                  </a:lnTo>
                  <a:lnTo>
                    <a:pt x="36" y="308"/>
                  </a:lnTo>
                  <a:lnTo>
                    <a:pt x="47" y="321"/>
                  </a:lnTo>
                  <a:lnTo>
                    <a:pt x="59" y="333"/>
                  </a:lnTo>
                  <a:lnTo>
                    <a:pt x="74" y="343"/>
                  </a:lnTo>
                  <a:lnTo>
                    <a:pt x="88" y="353"/>
                  </a:lnTo>
                  <a:lnTo>
                    <a:pt x="104" y="360"/>
                  </a:lnTo>
                  <a:lnTo>
                    <a:pt x="121" y="366"/>
                  </a:lnTo>
                  <a:lnTo>
                    <a:pt x="141" y="371"/>
                  </a:lnTo>
                  <a:lnTo>
                    <a:pt x="160" y="373"/>
                  </a:lnTo>
                  <a:lnTo>
                    <a:pt x="182" y="375"/>
                  </a:lnTo>
                  <a:lnTo>
                    <a:pt x="182" y="375"/>
                  </a:lnTo>
                  <a:lnTo>
                    <a:pt x="200" y="375"/>
                  </a:lnTo>
                  <a:lnTo>
                    <a:pt x="218" y="371"/>
                  </a:lnTo>
                  <a:lnTo>
                    <a:pt x="235" y="367"/>
                  </a:lnTo>
                  <a:lnTo>
                    <a:pt x="251" y="361"/>
                  </a:lnTo>
                  <a:lnTo>
                    <a:pt x="265" y="355"/>
                  </a:lnTo>
                  <a:lnTo>
                    <a:pt x="279" y="347"/>
                  </a:lnTo>
                  <a:lnTo>
                    <a:pt x="291" y="338"/>
                  </a:lnTo>
                  <a:lnTo>
                    <a:pt x="302" y="327"/>
                  </a:lnTo>
                  <a:lnTo>
                    <a:pt x="311" y="316"/>
                  </a:lnTo>
                  <a:lnTo>
                    <a:pt x="320" y="305"/>
                  </a:lnTo>
                  <a:lnTo>
                    <a:pt x="327" y="292"/>
                  </a:lnTo>
                  <a:lnTo>
                    <a:pt x="333" y="280"/>
                  </a:lnTo>
                  <a:lnTo>
                    <a:pt x="338" y="266"/>
                  </a:lnTo>
                  <a:lnTo>
                    <a:pt x="342" y="253"/>
                  </a:lnTo>
                  <a:lnTo>
                    <a:pt x="344" y="240"/>
                  </a:lnTo>
                  <a:lnTo>
                    <a:pt x="344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34" y="238"/>
                  </a:lnTo>
                  <a:lnTo>
                    <a:pt x="230" y="249"/>
                  </a:lnTo>
                  <a:lnTo>
                    <a:pt x="225" y="259"/>
                  </a:lnTo>
                  <a:lnTo>
                    <a:pt x="219" y="269"/>
                  </a:lnTo>
                  <a:lnTo>
                    <a:pt x="211" y="276"/>
                  </a:lnTo>
                  <a:lnTo>
                    <a:pt x="202" y="281"/>
                  </a:lnTo>
                  <a:lnTo>
                    <a:pt x="191" y="285"/>
                  </a:lnTo>
                  <a:lnTo>
                    <a:pt x="178" y="286"/>
                  </a:lnTo>
                  <a:lnTo>
                    <a:pt x="178" y="286"/>
                  </a:lnTo>
                  <a:lnTo>
                    <a:pt x="170" y="285"/>
                  </a:lnTo>
                  <a:lnTo>
                    <a:pt x="161" y="283"/>
                  </a:lnTo>
                  <a:lnTo>
                    <a:pt x="153" y="281"/>
                  </a:lnTo>
                  <a:lnTo>
                    <a:pt x="147" y="277"/>
                  </a:lnTo>
                  <a:lnTo>
                    <a:pt x="139" y="272"/>
                  </a:lnTo>
                  <a:lnTo>
                    <a:pt x="135" y="268"/>
                  </a:lnTo>
                  <a:lnTo>
                    <a:pt x="130" y="261"/>
                  </a:lnTo>
                  <a:lnTo>
                    <a:pt x="125" y="254"/>
                  </a:lnTo>
                  <a:lnTo>
                    <a:pt x="121" y="247"/>
                  </a:lnTo>
                  <a:lnTo>
                    <a:pt x="119" y="240"/>
                  </a:lnTo>
                  <a:lnTo>
                    <a:pt x="114" y="223"/>
                  </a:lnTo>
                  <a:lnTo>
                    <a:pt x="111" y="206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1" y="169"/>
                  </a:lnTo>
                  <a:lnTo>
                    <a:pt x="114" y="152"/>
                  </a:lnTo>
                  <a:lnTo>
                    <a:pt x="119" y="135"/>
                  </a:lnTo>
                  <a:lnTo>
                    <a:pt x="121" y="128"/>
                  </a:lnTo>
                  <a:lnTo>
                    <a:pt x="125" y="120"/>
                  </a:lnTo>
                  <a:lnTo>
                    <a:pt x="130" y="113"/>
                  </a:lnTo>
                  <a:lnTo>
                    <a:pt x="135" y="107"/>
                  </a:lnTo>
                  <a:lnTo>
                    <a:pt x="139" y="102"/>
                  </a:lnTo>
                  <a:lnTo>
                    <a:pt x="147" y="97"/>
                  </a:lnTo>
                  <a:lnTo>
                    <a:pt x="153" y="94"/>
                  </a:lnTo>
                  <a:lnTo>
                    <a:pt x="161" y="91"/>
                  </a:lnTo>
                  <a:lnTo>
                    <a:pt x="170" y="90"/>
                  </a:lnTo>
                  <a:lnTo>
                    <a:pt x="178" y="89"/>
                  </a:lnTo>
                  <a:lnTo>
                    <a:pt x="178" y="89"/>
                  </a:lnTo>
                  <a:lnTo>
                    <a:pt x="187" y="90"/>
                  </a:lnTo>
                  <a:lnTo>
                    <a:pt x="194" y="91"/>
                  </a:lnTo>
                  <a:lnTo>
                    <a:pt x="200" y="92"/>
                  </a:lnTo>
                  <a:lnTo>
                    <a:pt x="206" y="95"/>
                  </a:lnTo>
                  <a:lnTo>
                    <a:pt x="212" y="98"/>
                  </a:lnTo>
                  <a:lnTo>
                    <a:pt x="216" y="102"/>
                  </a:lnTo>
                  <a:lnTo>
                    <a:pt x="223" y="111"/>
                  </a:lnTo>
                  <a:lnTo>
                    <a:pt x="229" y="119"/>
                  </a:lnTo>
                  <a:lnTo>
                    <a:pt x="233" y="128"/>
                  </a:lnTo>
                  <a:lnTo>
                    <a:pt x="235" y="136"/>
                  </a:lnTo>
                  <a:lnTo>
                    <a:pt x="236" y="141"/>
                  </a:lnTo>
                  <a:lnTo>
                    <a:pt x="343" y="1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5562" y="4192"/>
              <a:ext cx="28" cy="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428" y="4190"/>
              <a:ext cx="124" cy="77"/>
            </a:xfrm>
            <a:custGeom>
              <a:avLst/>
              <a:gdLst/>
              <a:ahLst/>
              <a:cxnLst>
                <a:cxn ang="0">
                  <a:pos x="114" y="308"/>
                </a:cxn>
                <a:cxn ang="0">
                  <a:pos x="114" y="145"/>
                </a:cxn>
                <a:cxn ang="0">
                  <a:pos x="116" y="124"/>
                </a:cxn>
                <a:cxn ang="0">
                  <a:pos x="123" y="107"/>
                </a:cxn>
                <a:cxn ang="0">
                  <a:pos x="134" y="96"/>
                </a:cxn>
                <a:cxn ang="0">
                  <a:pos x="154" y="91"/>
                </a:cxn>
                <a:cxn ang="0">
                  <a:pos x="164" y="92"/>
                </a:cxn>
                <a:cxn ang="0">
                  <a:pos x="180" y="100"/>
                </a:cxn>
                <a:cxn ang="0">
                  <a:pos x="188" y="116"/>
                </a:cxn>
                <a:cxn ang="0">
                  <a:pos x="191" y="135"/>
                </a:cxn>
                <a:cxn ang="0">
                  <a:pos x="191" y="308"/>
                </a:cxn>
                <a:cxn ang="0">
                  <a:pos x="305" y="145"/>
                </a:cxn>
                <a:cxn ang="0">
                  <a:pos x="306" y="135"/>
                </a:cxn>
                <a:cxn ang="0">
                  <a:pos x="310" y="115"/>
                </a:cxn>
                <a:cxn ang="0">
                  <a:pos x="320" y="100"/>
                </a:cxn>
                <a:cxn ang="0">
                  <a:pos x="334" y="92"/>
                </a:cxn>
                <a:cxn ang="0">
                  <a:pos x="345" y="91"/>
                </a:cxn>
                <a:cxn ang="0">
                  <a:pos x="366" y="96"/>
                </a:cxn>
                <a:cxn ang="0">
                  <a:pos x="377" y="108"/>
                </a:cxn>
                <a:cxn ang="0">
                  <a:pos x="381" y="125"/>
                </a:cxn>
                <a:cxn ang="0">
                  <a:pos x="383" y="145"/>
                </a:cxn>
                <a:cxn ang="0">
                  <a:pos x="497" y="308"/>
                </a:cxn>
                <a:cxn ang="0">
                  <a:pos x="497" y="102"/>
                </a:cxn>
                <a:cxn ang="0">
                  <a:pos x="494" y="74"/>
                </a:cxn>
                <a:cxn ang="0">
                  <a:pos x="489" y="57"/>
                </a:cxn>
                <a:cxn ang="0">
                  <a:pos x="480" y="40"/>
                </a:cxn>
                <a:cxn ang="0">
                  <a:pos x="467" y="25"/>
                </a:cxn>
                <a:cxn ang="0">
                  <a:pos x="452" y="13"/>
                </a:cxn>
                <a:cxn ang="0">
                  <a:pos x="432" y="4"/>
                </a:cxn>
                <a:cxn ang="0">
                  <a:pos x="408" y="0"/>
                </a:cxn>
                <a:cxn ang="0">
                  <a:pos x="394" y="0"/>
                </a:cxn>
                <a:cxn ang="0">
                  <a:pos x="368" y="1"/>
                </a:cxn>
                <a:cxn ang="0">
                  <a:pos x="346" y="6"/>
                </a:cxn>
                <a:cxn ang="0">
                  <a:pos x="329" y="13"/>
                </a:cxn>
                <a:cxn ang="0">
                  <a:pos x="306" y="30"/>
                </a:cxn>
                <a:cxn ang="0">
                  <a:pos x="292" y="47"/>
                </a:cxn>
                <a:cxn ang="0">
                  <a:pos x="284" y="36"/>
                </a:cxn>
                <a:cxn ang="0">
                  <a:pos x="268" y="18"/>
                </a:cxn>
                <a:cxn ang="0">
                  <a:pos x="246" y="7"/>
                </a:cxn>
                <a:cxn ang="0">
                  <a:pos x="223" y="0"/>
                </a:cxn>
                <a:cxn ang="0">
                  <a:pos x="209" y="0"/>
                </a:cxn>
                <a:cxn ang="0">
                  <a:pos x="180" y="2"/>
                </a:cxn>
                <a:cxn ang="0">
                  <a:pos x="154" y="10"/>
                </a:cxn>
                <a:cxn ang="0">
                  <a:pos x="131" y="25"/>
                </a:cxn>
                <a:cxn ang="0">
                  <a:pos x="111" y="47"/>
                </a:cxn>
                <a:cxn ang="0">
                  <a:pos x="110" y="7"/>
                </a:cxn>
                <a:cxn ang="0">
                  <a:pos x="0" y="308"/>
                </a:cxn>
              </a:cxnLst>
              <a:rect l="0" t="0" r="r" b="b"/>
              <a:pathLst>
                <a:path w="497" h="308">
                  <a:moveTo>
                    <a:pt x="0" y="308"/>
                  </a:moveTo>
                  <a:lnTo>
                    <a:pt x="114" y="308"/>
                  </a:lnTo>
                  <a:lnTo>
                    <a:pt x="114" y="145"/>
                  </a:lnTo>
                  <a:lnTo>
                    <a:pt x="114" y="145"/>
                  </a:lnTo>
                  <a:lnTo>
                    <a:pt x="115" y="135"/>
                  </a:lnTo>
                  <a:lnTo>
                    <a:pt x="116" y="124"/>
                  </a:lnTo>
                  <a:lnTo>
                    <a:pt x="118" y="115"/>
                  </a:lnTo>
                  <a:lnTo>
                    <a:pt x="123" y="107"/>
                  </a:lnTo>
                  <a:lnTo>
                    <a:pt x="128" y="100"/>
                  </a:lnTo>
                  <a:lnTo>
                    <a:pt x="134" y="96"/>
                  </a:lnTo>
                  <a:lnTo>
                    <a:pt x="143" y="92"/>
                  </a:lnTo>
                  <a:lnTo>
                    <a:pt x="154" y="91"/>
                  </a:lnTo>
                  <a:lnTo>
                    <a:pt x="154" y="91"/>
                  </a:lnTo>
                  <a:lnTo>
                    <a:pt x="164" y="92"/>
                  </a:lnTo>
                  <a:lnTo>
                    <a:pt x="174" y="96"/>
                  </a:lnTo>
                  <a:lnTo>
                    <a:pt x="180" y="100"/>
                  </a:lnTo>
                  <a:lnTo>
                    <a:pt x="185" y="108"/>
                  </a:lnTo>
                  <a:lnTo>
                    <a:pt x="188" y="116"/>
                  </a:lnTo>
                  <a:lnTo>
                    <a:pt x="190" y="125"/>
                  </a:lnTo>
                  <a:lnTo>
                    <a:pt x="191" y="135"/>
                  </a:lnTo>
                  <a:lnTo>
                    <a:pt x="191" y="145"/>
                  </a:lnTo>
                  <a:lnTo>
                    <a:pt x="191" y="308"/>
                  </a:lnTo>
                  <a:lnTo>
                    <a:pt x="305" y="308"/>
                  </a:lnTo>
                  <a:lnTo>
                    <a:pt x="305" y="145"/>
                  </a:lnTo>
                  <a:lnTo>
                    <a:pt x="305" y="145"/>
                  </a:lnTo>
                  <a:lnTo>
                    <a:pt x="306" y="135"/>
                  </a:lnTo>
                  <a:lnTo>
                    <a:pt x="307" y="124"/>
                  </a:lnTo>
                  <a:lnTo>
                    <a:pt x="310" y="115"/>
                  </a:lnTo>
                  <a:lnTo>
                    <a:pt x="315" y="107"/>
                  </a:lnTo>
                  <a:lnTo>
                    <a:pt x="320" y="100"/>
                  </a:lnTo>
                  <a:lnTo>
                    <a:pt x="326" y="96"/>
                  </a:lnTo>
                  <a:lnTo>
                    <a:pt x="334" y="92"/>
                  </a:lnTo>
                  <a:lnTo>
                    <a:pt x="345" y="91"/>
                  </a:lnTo>
                  <a:lnTo>
                    <a:pt x="345" y="91"/>
                  </a:lnTo>
                  <a:lnTo>
                    <a:pt x="356" y="92"/>
                  </a:lnTo>
                  <a:lnTo>
                    <a:pt x="366" y="96"/>
                  </a:lnTo>
                  <a:lnTo>
                    <a:pt x="372" y="100"/>
                  </a:lnTo>
                  <a:lnTo>
                    <a:pt x="377" y="108"/>
                  </a:lnTo>
                  <a:lnTo>
                    <a:pt x="379" y="116"/>
                  </a:lnTo>
                  <a:lnTo>
                    <a:pt x="381" y="125"/>
                  </a:lnTo>
                  <a:lnTo>
                    <a:pt x="383" y="135"/>
                  </a:lnTo>
                  <a:lnTo>
                    <a:pt x="383" y="145"/>
                  </a:lnTo>
                  <a:lnTo>
                    <a:pt x="383" y="308"/>
                  </a:lnTo>
                  <a:lnTo>
                    <a:pt x="497" y="308"/>
                  </a:lnTo>
                  <a:lnTo>
                    <a:pt x="497" y="102"/>
                  </a:lnTo>
                  <a:lnTo>
                    <a:pt x="497" y="102"/>
                  </a:lnTo>
                  <a:lnTo>
                    <a:pt x="495" y="83"/>
                  </a:lnTo>
                  <a:lnTo>
                    <a:pt x="494" y="74"/>
                  </a:lnTo>
                  <a:lnTo>
                    <a:pt x="492" y="65"/>
                  </a:lnTo>
                  <a:lnTo>
                    <a:pt x="489" y="57"/>
                  </a:lnTo>
                  <a:lnTo>
                    <a:pt x="484" y="48"/>
                  </a:lnTo>
                  <a:lnTo>
                    <a:pt x="480" y="40"/>
                  </a:lnTo>
                  <a:lnTo>
                    <a:pt x="475" y="32"/>
                  </a:lnTo>
                  <a:lnTo>
                    <a:pt x="467" y="25"/>
                  </a:lnTo>
                  <a:lnTo>
                    <a:pt x="460" y="19"/>
                  </a:lnTo>
                  <a:lnTo>
                    <a:pt x="452" y="13"/>
                  </a:lnTo>
                  <a:lnTo>
                    <a:pt x="442" y="8"/>
                  </a:lnTo>
                  <a:lnTo>
                    <a:pt x="432" y="4"/>
                  </a:lnTo>
                  <a:lnTo>
                    <a:pt x="420" y="2"/>
                  </a:lnTo>
                  <a:lnTo>
                    <a:pt x="408" y="0"/>
                  </a:lnTo>
                  <a:lnTo>
                    <a:pt x="394" y="0"/>
                  </a:lnTo>
                  <a:lnTo>
                    <a:pt x="394" y="0"/>
                  </a:lnTo>
                  <a:lnTo>
                    <a:pt x="380" y="0"/>
                  </a:lnTo>
                  <a:lnTo>
                    <a:pt x="368" y="1"/>
                  </a:lnTo>
                  <a:lnTo>
                    <a:pt x="357" y="3"/>
                  </a:lnTo>
                  <a:lnTo>
                    <a:pt x="346" y="6"/>
                  </a:lnTo>
                  <a:lnTo>
                    <a:pt x="338" y="9"/>
                  </a:lnTo>
                  <a:lnTo>
                    <a:pt x="329" y="13"/>
                  </a:lnTo>
                  <a:lnTo>
                    <a:pt x="316" y="21"/>
                  </a:lnTo>
                  <a:lnTo>
                    <a:pt x="306" y="30"/>
                  </a:lnTo>
                  <a:lnTo>
                    <a:pt x="299" y="37"/>
                  </a:lnTo>
                  <a:lnTo>
                    <a:pt x="292" y="47"/>
                  </a:lnTo>
                  <a:lnTo>
                    <a:pt x="292" y="47"/>
                  </a:lnTo>
                  <a:lnTo>
                    <a:pt x="284" y="36"/>
                  </a:lnTo>
                  <a:lnTo>
                    <a:pt x="277" y="26"/>
                  </a:lnTo>
                  <a:lnTo>
                    <a:pt x="268" y="18"/>
                  </a:lnTo>
                  <a:lnTo>
                    <a:pt x="258" y="12"/>
                  </a:lnTo>
                  <a:lnTo>
                    <a:pt x="246" y="7"/>
                  </a:lnTo>
                  <a:lnTo>
                    <a:pt x="235" y="2"/>
                  </a:lnTo>
                  <a:lnTo>
                    <a:pt x="223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80" y="2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1" y="17"/>
                  </a:lnTo>
                  <a:lnTo>
                    <a:pt x="131" y="25"/>
                  </a:lnTo>
                  <a:lnTo>
                    <a:pt x="121" y="35"/>
                  </a:lnTo>
                  <a:lnTo>
                    <a:pt x="111" y="47"/>
                  </a:lnTo>
                  <a:lnTo>
                    <a:pt x="110" y="47"/>
                  </a:lnTo>
                  <a:lnTo>
                    <a:pt x="110" y="7"/>
                  </a:lnTo>
                  <a:lnTo>
                    <a:pt x="0" y="7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339" y="4176"/>
              <a:ext cx="82" cy="95"/>
            </a:xfrm>
            <a:custGeom>
              <a:avLst/>
              <a:gdLst/>
              <a:ahLst/>
              <a:cxnLst>
                <a:cxn ang="0">
                  <a:pos x="320" y="97"/>
                </a:cxn>
                <a:cxn ang="0">
                  <a:pos x="306" y="57"/>
                </a:cxn>
                <a:cxn ang="0">
                  <a:pos x="279" y="29"/>
                </a:cxn>
                <a:cxn ang="0">
                  <a:pos x="243" y="12"/>
                </a:cxn>
                <a:cxn ang="0">
                  <a:pos x="203" y="2"/>
                </a:cxn>
                <a:cxn ang="0">
                  <a:pos x="163" y="0"/>
                </a:cxn>
                <a:cxn ang="0">
                  <a:pos x="111" y="4"/>
                </a:cxn>
                <a:cxn ang="0">
                  <a:pos x="73" y="17"/>
                </a:cxn>
                <a:cxn ang="0">
                  <a:pos x="39" y="39"/>
                </a:cxn>
                <a:cxn ang="0">
                  <a:pos x="17" y="70"/>
                </a:cxn>
                <a:cxn ang="0">
                  <a:pos x="8" y="115"/>
                </a:cxn>
                <a:cxn ang="0">
                  <a:pos x="10" y="137"/>
                </a:cxn>
                <a:cxn ang="0">
                  <a:pos x="20" y="165"/>
                </a:cxn>
                <a:cxn ang="0">
                  <a:pos x="39" y="188"/>
                </a:cxn>
                <a:cxn ang="0">
                  <a:pos x="68" y="206"/>
                </a:cxn>
                <a:cxn ang="0">
                  <a:pos x="108" y="221"/>
                </a:cxn>
                <a:cxn ang="0">
                  <a:pos x="177" y="236"/>
                </a:cxn>
                <a:cxn ang="0">
                  <a:pos x="204" y="248"/>
                </a:cxn>
                <a:cxn ang="0">
                  <a:pos x="211" y="266"/>
                </a:cxn>
                <a:cxn ang="0">
                  <a:pos x="206" y="279"/>
                </a:cxn>
                <a:cxn ang="0">
                  <a:pos x="189" y="290"/>
                </a:cxn>
                <a:cxn ang="0">
                  <a:pos x="169" y="294"/>
                </a:cxn>
                <a:cxn ang="0">
                  <a:pos x="141" y="288"/>
                </a:cxn>
                <a:cxn ang="0">
                  <a:pos x="129" y="277"/>
                </a:cxn>
                <a:cxn ang="0">
                  <a:pos x="120" y="251"/>
                </a:cxn>
                <a:cxn ang="0">
                  <a:pos x="2" y="268"/>
                </a:cxn>
                <a:cxn ang="0">
                  <a:pos x="16" y="311"/>
                </a:cxn>
                <a:cxn ang="0">
                  <a:pos x="43" y="343"/>
                </a:cxn>
                <a:cxn ang="0">
                  <a:pos x="79" y="363"/>
                </a:cxn>
                <a:cxn ang="0">
                  <a:pos x="120" y="375"/>
                </a:cxn>
                <a:cxn ang="0">
                  <a:pos x="164" y="379"/>
                </a:cxn>
                <a:cxn ang="0">
                  <a:pos x="209" y="375"/>
                </a:cxn>
                <a:cxn ang="0">
                  <a:pos x="251" y="364"/>
                </a:cxn>
                <a:cxn ang="0">
                  <a:pos x="289" y="345"/>
                </a:cxn>
                <a:cxn ang="0">
                  <a:pos x="315" y="313"/>
                </a:cxn>
                <a:cxn ang="0">
                  <a:pos x="330" y="270"/>
                </a:cxn>
                <a:cxn ang="0">
                  <a:pos x="330" y="240"/>
                </a:cxn>
                <a:cxn ang="0">
                  <a:pos x="324" y="212"/>
                </a:cxn>
                <a:cxn ang="0">
                  <a:pos x="312" y="191"/>
                </a:cxn>
                <a:cxn ang="0">
                  <a:pos x="282" y="164"/>
                </a:cxn>
                <a:cxn ang="0">
                  <a:pos x="252" y="150"/>
                </a:cxn>
                <a:cxn ang="0">
                  <a:pos x="189" y="135"/>
                </a:cxn>
                <a:cxn ang="0">
                  <a:pos x="142" y="122"/>
                </a:cxn>
                <a:cxn ang="0">
                  <a:pos x="132" y="116"/>
                </a:cxn>
                <a:cxn ang="0">
                  <a:pos x="128" y="104"/>
                </a:cxn>
                <a:cxn ang="0">
                  <a:pos x="135" y="85"/>
                </a:cxn>
                <a:cxn ang="0">
                  <a:pos x="153" y="77"/>
                </a:cxn>
                <a:cxn ang="0">
                  <a:pos x="174" y="77"/>
                </a:cxn>
                <a:cxn ang="0">
                  <a:pos x="193" y="87"/>
                </a:cxn>
                <a:cxn ang="0">
                  <a:pos x="204" y="98"/>
                </a:cxn>
                <a:cxn ang="0">
                  <a:pos x="322" y="114"/>
                </a:cxn>
              </a:cxnLst>
              <a:rect l="0" t="0" r="r" b="b"/>
              <a:pathLst>
                <a:path w="330" h="379">
                  <a:moveTo>
                    <a:pt x="322" y="114"/>
                  </a:moveTo>
                  <a:lnTo>
                    <a:pt x="322" y="114"/>
                  </a:lnTo>
                  <a:lnTo>
                    <a:pt x="320" y="97"/>
                  </a:lnTo>
                  <a:lnTo>
                    <a:pt x="317" y="82"/>
                  </a:lnTo>
                  <a:lnTo>
                    <a:pt x="312" y="69"/>
                  </a:lnTo>
                  <a:lnTo>
                    <a:pt x="306" y="57"/>
                  </a:lnTo>
                  <a:lnTo>
                    <a:pt x="297" y="47"/>
                  </a:lnTo>
                  <a:lnTo>
                    <a:pt x="289" y="37"/>
                  </a:lnTo>
                  <a:lnTo>
                    <a:pt x="279" y="29"/>
                  </a:lnTo>
                  <a:lnTo>
                    <a:pt x="267" y="23"/>
                  </a:lnTo>
                  <a:lnTo>
                    <a:pt x="256" y="17"/>
                  </a:lnTo>
                  <a:lnTo>
                    <a:pt x="243" y="12"/>
                  </a:lnTo>
                  <a:lnTo>
                    <a:pt x="231" y="8"/>
                  </a:lnTo>
                  <a:lnTo>
                    <a:pt x="217" y="4"/>
                  </a:lnTo>
                  <a:lnTo>
                    <a:pt x="203" y="2"/>
                  </a:lnTo>
                  <a:lnTo>
                    <a:pt x="189" y="1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37" y="1"/>
                  </a:lnTo>
                  <a:lnTo>
                    <a:pt x="124" y="3"/>
                  </a:lnTo>
                  <a:lnTo>
                    <a:pt x="111" y="4"/>
                  </a:lnTo>
                  <a:lnTo>
                    <a:pt x="97" y="8"/>
                  </a:lnTo>
                  <a:lnTo>
                    <a:pt x="85" y="12"/>
                  </a:lnTo>
                  <a:lnTo>
                    <a:pt x="73" y="17"/>
                  </a:lnTo>
                  <a:lnTo>
                    <a:pt x="61" y="23"/>
                  </a:lnTo>
                  <a:lnTo>
                    <a:pt x="50" y="30"/>
                  </a:lnTo>
                  <a:lnTo>
                    <a:pt x="39" y="39"/>
                  </a:lnTo>
                  <a:lnTo>
                    <a:pt x="31" y="48"/>
                  </a:lnTo>
                  <a:lnTo>
                    <a:pt x="23" y="58"/>
                  </a:lnTo>
                  <a:lnTo>
                    <a:pt x="17" y="70"/>
                  </a:lnTo>
                  <a:lnTo>
                    <a:pt x="13" y="84"/>
                  </a:lnTo>
                  <a:lnTo>
                    <a:pt x="9" y="98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26"/>
                  </a:lnTo>
                  <a:lnTo>
                    <a:pt x="10" y="137"/>
                  </a:lnTo>
                  <a:lnTo>
                    <a:pt x="13" y="147"/>
                  </a:lnTo>
                  <a:lnTo>
                    <a:pt x="16" y="156"/>
                  </a:lnTo>
                  <a:lnTo>
                    <a:pt x="20" y="165"/>
                  </a:lnTo>
                  <a:lnTo>
                    <a:pt x="26" y="173"/>
                  </a:lnTo>
                  <a:lnTo>
                    <a:pt x="32" y="181"/>
                  </a:lnTo>
                  <a:lnTo>
                    <a:pt x="39" y="188"/>
                  </a:lnTo>
                  <a:lnTo>
                    <a:pt x="48" y="194"/>
                  </a:lnTo>
                  <a:lnTo>
                    <a:pt x="57" y="200"/>
                  </a:lnTo>
                  <a:lnTo>
                    <a:pt x="68" y="206"/>
                  </a:lnTo>
                  <a:lnTo>
                    <a:pt x="80" y="211"/>
                  </a:lnTo>
                  <a:lnTo>
                    <a:pt x="94" y="216"/>
                  </a:lnTo>
                  <a:lnTo>
                    <a:pt x="108" y="221"/>
                  </a:lnTo>
                  <a:lnTo>
                    <a:pt x="142" y="228"/>
                  </a:lnTo>
                  <a:lnTo>
                    <a:pt x="142" y="228"/>
                  </a:lnTo>
                  <a:lnTo>
                    <a:pt x="177" y="236"/>
                  </a:lnTo>
                  <a:lnTo>
                    <a:pt x="189" y="239"/>
                  </a:lnTo>
                  <a:lnTo>
                    <a:pt x="198" y="243"/>
                  </a:lnTo>
                  <a:lnTo>
                    <a:pt x="204" y="248"/>
                  </a:lnTo>
                  <a:lnTo>
                    <a:pt x="208" y="253"/>
                  </a:lnTo>
                  <a:lnTo>
                    <a:pt x="210" y="259"/>
                  </a:lnTo>
                  <a:lnTo>
                    <a:pt x="211" y="266"/>
                  </a:lnTo>
                  <a:lnTo>
                    <a:pt x="211" y="266"/>
                  </a:lnTo>
                  <a:lnTo>
                    <a:pt x="210" y="273"/>
                  </a:lnTo>
                  <a:lnTo>
                    <a:pt x="206" y="279"/>
                  </a:lnTo>
                  <a:lnTo>
                    <a:pt x="202" y="284"/>
                  </a:lnTo>
                  <a:lnTo>
                    <a:pt x="196" y="288"/>
                  </a:lnTo>
                  <a:lnTo>
                    <a:pt x="189" y="290"/>
                  </a:lnTo>
                  <a:lnTo>
                    <a:pt x="182" y="293"/>
                  </a:lnTo>
                  <a:lnTo>
                    <a:pt x="169" y="294"/>
                  </a:lnTo>
                  <a:lnTo>
                    <a:pt x="169" y="294"/>
                  </a:lnTo>
                  <a:lnTo>
                    <a:pt x="158" y="293"/>
                  </a:lnTo>
                  <a:lnTo>
                    <a:pt x="148" y="291"/>
                  </a:lnTo>
                  <a:lnTo>
                    <a:pt x="141" y="288"/>
                  </a:lnTo>
                  <a:lnTo>
                    <a:pt x="135" y="284"/>
                  </a:lnTo>
                  <a:lnTo>
                    <a:pt x="135" y="284"/>
                  </a:lnTo>
                  <a:lnTo>
                    <a:pt x="129" y="277"/>
                  </a:lnTo>
                  <a:lnTo>
                    <a:pt x="124" y="268"/>
                  </a:lnTo>
                  <a:lnTo>
                    <a:pt x="122" y="261"/>
                  </a:lnTo>
                  <a:lnTo>
                    <a:pt x="12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2" y="268"/>
                  </a:lnTo>
                  <a:lnTo>
                    <a:pt x="5" y="284"/>
                  </a:lnTo>
                  <a:lnTo>
                    <a:pt x="10" y="298"/>
                  </a:lnTo>
                  <a:lnTo>
                    <a:pt x="16" y="311"/>
                  </a:lnTo>
                  <a:lnTo>
                    <a:pt x="23" y="322"/>
                  </a:lnTo>
                  <a:lnTo>
                    <a:pt x="33" y="333"/>
                  </a:lnTo>
                  <a:lnTo>
                    <a:pt x="43" y="343"/>
                  </a:lnTo>
                  <a:lnTo>
                    <a:pt x="54" y="350"/>
                  </a:lnTo>
                  <a:lnTo>
                    <a:pt x="66" y="357"/>
                  </a:lnTo>
                  <a:lnTo>
                    <a:pt x="79" y="363"/>
                  </a:lnTo>
                  <a:lnTo>
                    <a:pt x="92" y="368"/>
                  </a:lnTo>
                  <a:lnTo>
                    <a:pt x="106" y="372"/>
                  </a:lnTo>
                  <a:lnTo>
                    <a:pt x="120" y="375"/>
                  </a:lnTo>
                  <a:lnTo>
                    <a:pt x="135" y="377"/>
                  </a:lnTo>
                  <a:lnTo>
                    <a:pt x="149" y="378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94" y="378"/>
                  </a:lnTo>
                  <a:lnTo>
                    <a:pt x="209" y="375"/>
                  </a:lnTo>
                  <a:lnTo>
                    <a:pt x="223" y="373"/>
                  </a:lnTo>
                  <a:lnTo>
                    <a:pt x="238" y="369"/>
                  </a:lnTo>
                  <a:lnTo>
                    <a:pt x="251" y="364"/>
                  </a:lnTo>
                  <a:lnTo>
                    <a:pt x="265" y="360"/>
                  </a:lnTo>
                  <a:lnTo>
                    <a:pt x="277" y="352"/>
                  </a:lnTo>
                  <a:lnTo>
                    <a:pt x="289" y="345"/>
                  </a:lnTo>
                  <a:lnTo>
                    <a:pt x="299" y="335"/>
                  </a:lnTo>
                  <a:lnTo>
                    <a:pt x="308" y="325"/>
                  </a:lnTo>
                  <a:lnTo>
                    <a:pt x="315" y="313"/>
                  </a:lnTo>
                  <a:lnTo>
                    <a:pt x="322" y="300"/>
                  </a:lnTo>
                  <a:lnTo>
                    <a:pt x="326" y="285"/>
                  </a:lnTo>
                  <a:lnTo>
                    <a:pt x="330" y="270"/>
                  </a:lnTo>
                  <a:lnTo>
                    <a:pt x="330" y="251"/>
                  </a:lnTo>
                  <a:lnTo>
                    <a:pt x="330" y="251"/>
                  </a:lnTo>
                  <a:lnTo>
                    <a:pt x="330" y="240"/>
                  </a:lnTo>
                  <a:lnTo>
                    <a:pt x="329" y="231"/>
                  </a:lnTo>
                  <a:lnTo>
                    <a:pt x="326" y="222"/>
                  </a:lnTo>
                  <a:lnTo>
                    <a:pt x="324" y="212"/>
                  </a:lnTo>
                  <a:lnTo>
                    <a:pt x="320" y="205"/>
                  </a:lnTo>
                  <a:lnTo>
                    <a:pt x="317" y="198"/>
                  </a:lnTo>
                  <a:lnTo>
                    <a:pt x="312" y="191"/>
                  </a:lnTo>
                  <a:lnTo>
                    <a:pt x="307" y="184"/>
                  </a:lnTo>
                  <a:lnTo>
                    <a:pt x="295" y="173"/>
                  </a:lnTo>
                  <a:lnTo>
                    <a:pt x="282" y="164"/>
                  </a:lnTo>
                  <a:lnTo>
                    <a:pt x="268" y="156"/>
                  </a:lnTo>
                  <a:lnTo>
                    <a:pt x="252" y="150"/>
                  </a:lnTo>
                  <a:lnTo>
                    <a:pt x="252" y="150"/>
                  </a:lnTo>
                  <a:lnTo>
                    <a:pt x="237" y="146"/>
                  </a:lnTo>
                  <a:lnTo>
                    <a:pt x="221" y="142"/>
                  </a:lnTo>
                  <a:lnTo>
                    <a:pt x="189" y="135"/>
                  </a:lnTo>
                  <a:lnTo>
                    <a:pt x="163" y="130"/>
                  </a:lnTo>
                  <a:lnTo>
                    <a:pt x="152" y="126"/>
                  </a:lnTo>
                  <a:lnTo>
                    <a:pt x="142" y="122"/>
                  </a:lnTo>
                  <a:lnTo>
                    <a:pt x="142" y="122"/>
                  </a:lnTo>
                  <a:lnTo>
                    <a:pt x="137" y="120"/>
                  </a:lnTo>
                  <a:lnTo>
                    <a:pt x="132" y="116"/>
                  </a:lnTo>
                  <a:lnTo>
                    <a:pt x="129" y="111"/>
                  </a:lnTo>
                  <a:lnTo>
                    <a:pt x="128" y="104"/>
                  </a:lnTo>
                  <a:lnTo>
                    <a:pt x="128" y="104"/>
                  </a:lnTo>
                  <a:lnTo>
                    <a:pt x="129" y="96"/>
                  </a:lnTo>
                  <a:lnTo>
                    <a:pt x="131" y="90"/>
                  </a:lnTo>
                  <a:lnTo>
                    <a:pt x="135" y="85"/>
                  </a:lnTo>
                  <a:lnTo>
                    <a:pt x="140" y="81"/>
                  </a:lnTo>
                  <a:lnTo>
                    <a:pt x="146" y="79"/>
                  </a:lnTo>
                  <a:lnTo>
                    <a:pt x="153" y="77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74" y="77"/>
                  </a:lnTo>
                  <a:lnTo>
                    <a:pt x="181" y="79"/>
                  </a:lnTo>
                  <a:lnTo>
                    <a:pt x="187" y="82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9" y="92"/>
                  </a:lnTo>
                  <a:lnTo>
                    <a:pt x="204" y="98"/>
                  </a:lnTo>
                  <a:lnTo>
                    <a:pt x="206" y="105"/>
                  </a:lnTo>
                  <a:lnTo>
                    <a:pt x="208" y="114"/>
                  </a:lnTo>
                  <a:lnTo>
                    <a:pt x="322" y="1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649" y="4162"/>
              <a:ext cx="78" cy="106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116" y="422"/>
                </a:cxn>
                <a:cxn ang="0">
                  <a:pos x="116" y="276"/>
                </a:cxn>
                <a:cxn ang="0">
                  <a:pos x="116" y="276"/>
                </a:cxn>
                <a:cxn ang="0">
                  <a:pos x="116" y="257"/>
                </a:cxn>
                <a:cxn ang="0">
                  <a:pos x="119" y="240"/>
                </a:cxn>
                <a:cxn ang="0">
                  <a:pos x="123" y="228"/>
                </a:cxn>
                <a:cxn ang="0">
                  <a:pos x="126" y="223"/>
                </a:cxn>
                <a:cxn ang="0">
                  <a:pos x="128" y="219"/>
                </a:cxn>
                <a:cxn ang="0">
                  <a:pos x="128" y="219"/>
                </a:cxn>
                <a:cxn ang="0">
                  <a:pos x="133" y="212"/>
                </a:cxn>
                <a:cxn ang="0">
                  <a:pos x="140" y="208"/>
                </a:cxn>
                <a:cxn ang="0">
                  <a:pos x="148" y="204"/>
                </a:cxn>
                <a:cxn ang="0">
                  <a:pos x="155" y="203"/>
                </a:cxn>
                <a:cxn ang="0">
                  <a:pos x="155" y="203"/>
                </a:cxn>
                <a:cxn ang="0">
                  <a:pos x="165" y="203"/>
                </a:cxn>
                <a:cxn ang="0">
                  <a:pos x="172" y="205"/>
                </a:cxn>
                <a:cxn ang="0">
                  <a:pos x="178" y="209"/>
                </a:cxn>
                <a:cxn ang="0">
                  <a:pos x="184" y="215"/>
                </a:cxn>
                <a:cxn ang="0">
                  <a:pos x="184" y="215"/>
                </a:cxn>
                <a:cxn ang="0">
                  <a:pos x="189" y="221"/>
                </a:cxn>
                <a:cxn ang="0">
                  <a:pos x="191" y="231"/>
                </a:cxn>
                <a:cxn ang="0">
                  <a:pos x="194" y="242"/>
                </a:cxn>
                <a:cxn ang="0">
                  <a:pos x="194" y="255"/>
                </a:cxn>
                <a:cxn ang="0">
                  <a:pos x="194" y="422"/>
                </a:cxn>
                <a:cxn ang="0">
                  <a:pos x="310" y="422"/>
                </a:cxn>
                <a:cxn ang="0">
                  <a:pos x="310" y="229"/>
                </a:cxn>
                <a:cxn ang="0">
                  <a:pos x="310" y="229"/>
                </a:cxn>
                <a:cxn ang="0">
                  <a:pos x="310" y="215"/>
                </a:cxn>
                <a:cxn ang="0">
                  <a:pos x="309" y="202"/>
                </a:cxn>
                <a:cxn ang="0">
                  <a:pos x="306" y="188"/>
                </a:cxn>
                <a:cxn ang="0">
                  <a:pos x="304" y="177"/>
                </a:cxn>
                <a:cxn ang="0">
                  <a:pos x="299" y="166"/>
                </a:cxn>
                <a:cxn ang="0">
                  <a:pos x="295" y="157"/>
                </a:cxn>
                <a:cxn ang="0">
                  <a:pos x="289" y="148"/>
                </a:cxn>
                <a:cxn ang="0">
                  <a:pos x="283" y="141"/>
                </a:cxn>
                <a:cxn ang="0">
                  <a:pos x="283" y="141"/>
                </a:cxn>
                <a:cxn ang="0">
                  <a:pos x="276" y="133"/>
                </a:cxn>
                <a:cxn ang="0">
                  <a:pos x="269" y="129"/>
                </a:cxn>
                <a:cxn ang="0">
                  <a:pos x="260" y="124"/>
                </a:cxn>
                <a:cxn ang="0">
                  <a:pos x="251" y="119"/>
                </a:cxn>
                <a:cxn ang="0">
                  <a:pos x="241" y="116"/>
                </a:cxn>
                <a:cxn ang="0">
                  <a:pos x="231" y="114"/>
                </a:cxn>
                <a:cxn ang="0">
                  <a:pos x="220" y="113"/>
                </a:cxn>
                <a:cxn ang="0">
                  <a:pos x="209" y="112"/>
                </a:cxn>
                <a:cxn ang="0">
                  <a:pos x="209" y="112"/>
                </a:cxn>
                <a:cxn ang="0">
                  <a:pos x="195" y="113"/>
                </a:cxn>
                <a:cxn ang="0">
                  <a:pos x="182" y="114"/>
                </a:cxn>
                <a:cxn ang="0">
                  <a:pos x="168" y="116"/>
                </a:cxn>
                <a:cxn ang="0">
                  <a:pos x="154" y="122"/>
                </a:cxn>
                <a:cxn ang="0">
                  <a:pos x="154" y="122"/>
                </a:cxn>
                <a:cxn ang="0">
                  <a:pos x="144" y="129"/>
                </a:cxn>
                <a:cxn ang="0">
                  <a:pos x="135" y="135"/>
                </a:cxn>
                <a:cxn ang="0">
                  <a:pos x="126" y="143"/>
                </a:cxn>
                <a:cxn ang="0">
                  <a:pos x="116" y="153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422"/>
                </a:cxn>
              </a:cxnLst>
              <a:rect l="0" t="0" r="r" b="b"/>
              <a:pathLst>
                <a:path w="310" h="422">
                  <a:moveTo>
                    <a:pt x="0" y="422"/>
                  </a:moveTo>
                  <a:lnTo>
                    <a:pt x="116" y="422"/>
                  </a:lnTo>
                  <a:lnTo>
                    <a:pt x="116" y="276"/>
                  </a:lnTo>
                  <a:lnTo>
                    <a:pt x="116" y="276"/>
                  </a:lnTo>
                  <a:lnTo>
                    <a:pt x="116" y="257"/>
                  </a:lnTo>
                  <a:lnTo>
                    <a:pt x="119" y="240"/>
                  </a:lnTo>
                  <a:lnTo>
                    <a:pt x="123" y="228"/>
                  </a:lnTo>
                  <a:lnTo>
                    <a:pt x="126" y="223"/>
                  </a:lnTo>
                  <a:lnTo>
                    <a:pt x="128" y="219"/>
                  </a:lnTo>
                  <a:lnTo>
                    <a:pt x="128" y="219"/>
                  </a:lnTo>
                  <a:lnTo>
                    <a:pt x="133" y="212"/>
                  </a:lnTo>
                  <a:lnTo>
                    <a:pt x="140" y="208"/>
                  </a:lnTo>
                  <a:lnTo>
                    <a:pt x="148" y="204"/>
                  </a:lnTo>
                  <a:lnTo>
                    <a:pt x="155" y="203"/>
                  </a:lnTo>
                  <a:lnTo>
                    <a:pt x="155" y="203"/>
                  </a:lnTo>
                  <a:lnTo>
                    <a:pt x="165" y="203"/>
                  </a:lnTo>
                  <a:lnTo>
                    <a:pt x="172" y="205"/>
                  </a:lnTo>
                  <a:lnTo>
                    <a:pt x="178" y="209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9" y="221"/>
                  </a:lnTo>
                  <a:lnTo>
                    <a:pt x="191" y="231"/>
                  </a:lnTo>
                  <a:lnTo>
                    <a:pt x="194" y="242"/>
                  </a:lnTo>
                  <a:lnTo>
                    <a:pt x="194" y="255"/>
                  </a:lnTo>
                  <a:lnTo>
                    <a:pt x="194" y="422"/>
                  </a:lnTo>
                  <a:lnTo>
                    <a:pt x="310" y="422"/>
                  </a:lnTo>
                  <a:lnTo>
                    <a:pt x="310" y="229"/>
                  </a:lnTo>
                  <a:lnTo>
                    <a:pt x="310" y="229"/>
                  </a:lnTo>
                  <a:lnTo>
                    <a:pt x="310" y="215"/>
                  </a:lnTo>
                  <a:lnTo>
                    <a:pt x="309" y="202"/>
                  </a:lnTo>
                  <a:lnTo>
                    <a:pt x="306" y="188"/>
                  </a:lnTo>
                  <a:lnTo>
                    <a:pt x="304" y="177"/>
                  </a:lnTo>
                  <a:lnTo>
                    <a:pt x="299" y="166"/>
                  </a:lnTo>
                  <a:lnTo>
                    <a:pt x="295" y="157"/>
                  </a:lnTo>
                  <a:lnTo>
                    <a:pt x="289" y="148"/>
                  </a:lnTo>
                  <a:lnTo>
                    <a:pt x="283" y="141"/>
                  </a:lnTo>
                  <a:lnTo>
                    <a:pt x="283" y="141"/>
                  </a:lnTo>
                  <a:lnTo>
                    <a:pt x="276" y="133"/>
                  </a:lnTo>
                  <a:lnTo>
                    <a:pt x="269" y="129"/>
                  </a:lnTo>
                  <a:lnTo>
                    <a:pt x="260" y="124"/>
                  </a:lnTo>
                  <a:lnTo>
                    <a:pt x="251" y="119"/>
                  </a:lnTo>
                  <a:lnTo>
                    <a:pt x="241" y="116"/>
                  </a:lnTo>
                  <a:lnTo>
                    <a:pt x="231" y="114"/>
                  </a:lnTo>
                  <a:lnTo>
                    <a:pt x="220" y="113"/>
                  </a:lnTo>
                  <a:lnTo>
                    <a:pt x="209" y="112"/>
                  </a:lnTo>
                  <a:lnTo>
                    <a:pt x="209" y="112"/>
                  </a:lnTo>
                  <a:lnTo>
                    <a:pt x="195" y="113"/>
                  </a:lnTo>
                  <a:lnTo>
                    <a:pt x="182" y="114"/>
                  </a:lnTo>
                  <a:lnTo>
                    <a:pt x="168" y="116"/>
                  </a:lnTo>
                  <a:lnTo>
                    <a:pt x="154" y="122"/>
                  </a:lnTo>
                  <a:lnTo>
                    <a:pt x="154" y="122"/>
                  </a:lnTo>
                  <a:lnTo>
                    <a:pt x="144" y="129"/>
                  </a:lnTo>
                  <a:lnTo>
                    <a:pt x="135" y="135"/>
                  </a:lnTo>
                  <a:lnTo>
                    <a:pt x="126" y="143"/>
                  </a:lnTo>
                  <a:lnTo>
                    <a:pt x="116" y="153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599" y="4169"/>
              <a:ext cx="41" cy="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3"/>
                </a:cxn>
                <a:cxn ang="0">
                  <a:pos x="0" y="178"/>
                </a:cxn>
                <a:cxn ang="0">
                  <a:pos x="0" y="284"/>
                </a:cxn>
                <a:cxn ang="0">
                  <a:pos x="0" y="284"/>
                </a:cxn>
                <a:cxn ang="0">
                  <a:pos x="0" y="307"/>
                </a:cxn>
                <a:cxn ang="0">
                  <a:pos x="2" y="328"/>
                </a:cxn>
                <a:cxn ang="0">
                  <a:pos x="6" y="345"/>
                </a:cxn>
                <a:cxn ang="0">
                  <a:pos x="11" y="359"/>
                </a:cxn>
                <a:cxn ang="0">
                  <a:pos x="11" y="359"/>
                </a:cxn>
                <a:cxn ang="0">
                  <a:pos x="17" y="370"/>
                </a:cxn>
                <a:cxn ang="0">
                  <a:pos x="23" y="379"/>
                </a:cxn>
                <a:cxn ang="0">
                  <a:pos x="31" y="385"/>
                </a:cxn>
                <a:cxn ang="0">
                  <a:pos x="40" y="391"/>
                </a:cxn>
                <a:cxn ang="0">
                  <a:pos x="40" y="391"/>
                </a:cxn>
                <a:cxn ang="0">
                  <a:pos x="51" y="396"/>
                </a:cxn>
                <a:cxn ang="0">
                  <a:pos x="64" y="399"/>
                </a:cxn>
                <a:cxn ang="0">
                  <a:pos x="80" y="402"/>
                </a:cxn>
                <a:cxn ang="0">
                  <a:pos x="99" y="402"/>
                </a:cxn>
                <a:cxn ang="0">
                  <a:pos x="99" y="402"/>
                </a:cxn>
                <a:cxn ang="0">
                  <a:pos x="113" y="402"/>
                </a:cxn>
                <a:cxn ang="0">
                  <a:pos x="128" y="399"/>
                </a:cxn>
                <a:cxn ang="0">
                  <a:pos x="145" y="397"/>
                </a:cxn>
                <a:cxn ang="0">
                  <a:pos x="161" y="392"/>
                </a:cxn>
                <a:cxn ang="0">
                  <a:pos x="161" y="317"/>
                </a:cxn>
                <a:cxn ang="0">
                  <a:pos x="161" y="317"/>
                </a:cxn>
                <a:cxn ang="0">
                  <a:pos x="156" y="318"/>
                </a:cxn>
                <a:cxn ang="0">
                  <a:pos x="148" y="319"/>
                </a:cxn>
                <a:cxn ang="0">
                  <a:pos x="131" y="320"/>
                </a:cxn>
                <a:cxn ang="0">
                  <a:pos x="131" y="320"/>
                </a:cxn>
                <a:cxn ang="0">
                  <a:pos x="125" y="319"/>
                </a:cxn>
                <a:cxn ang="0">
                  <a:pos x="120" y="315"/>
                </a:cxn>
                <a:cxn ang="0">
                  <a:pos x="117" y="313"/>
                </a:cxn>
                <a:cxn ang="0">
                  <a:pos x="115" y="311"/>
                </a:cxn>
                <a:cxn ang="0">
                  <a:pos x="115" y="311"/>
                </a:cxn>
                <a:cxn ang="0">
                  <a:pos x="114" y="307"/>
                </a:cxn>
                <a:cxn ang="0">
                  <a:pos x="113" y="301"/>
                </a:cxn>
                <a:cxn ang="0">
                  <a:pos x="111" y="285"/>
                </a:cxn>
                <a:cxn ang="0">
                  <a:pos x="111" y="178"/>
                </a:cxn>
                <a:cxn ang="0">
                  <a:pos x="161" y="178"/>
                </a:cxn>
                <a:cxn ang="0">
                  <a:pos x="161" y="93"/>
                </a:cxn>
                <a:cxn ang="0">
                  <a:pos x="111" y="93"/>
                </a:cxn>
                <a:cxn ang="0">
                  <a:pos x="111" y="0"/>
                </a:cxn>
                <a:cxn ang="0">
                  <a:pos x="0" y="0"/>
                </a:cxn>
              </a:cxnLst>
              <a:rect l="0" t="0" r="r" b="b"/>
              <a:pathLst>
                <a:path w="161" h="402">
                  <a:moveTo>
                    <a:pt x="0" y="0"/>
                  </a:moveTo>
                  <a:lnTo>
                    <a:pt x="0" y="93"/>
                  </a:lnTo>
                  <a:lnTo>
                    <a:pt x="0" y="178"/>
                  </a:lnTo>
                  <a:lnTo>
                    <a:pt x="0" y="284"/>
                  </a:lnTo>
                  <a:lnTo>
                    <a:pt x="0" y="284"/>
                  </a:lnTo>
                  <a:lnTo>
                    <a:pt x="0" y="307"/>
                  </a:lnTo>
                  <a:lnTo>
                    <a:pt x="2" y="328"/>
                  </a:lnTo>
                  <a:lnTo>
                    <a:pt x="6" y="345"/>
                  </a:lnTo>
                  <a:lnTo>
                    <a:pt x="11" y="359"/>
                  </a:lnTo>
                  <a:lnTo>
                    <a:pt x="11" y="359"/>
                  </a:lnTo>
                  <a:lnTo>
                    <a:pt x="17" y="370"/>
                  </a:lnTo>
                  <a:lnTo>
                    <a:pt x="23" y="379"/>
                  </a:lnTo>
                  <a:lnTo>
                    <a:pt x="31" y="385"/>
                  </a:lnTo>
                  <a:lnTo>
                    <a:pt x="40" y="391"/>
                  </a:lnTo>
                  <a:lnTo>
                    <a:pt x="40" y="391"/>
                  </a:lnTo>
                  <a:lnTo>
                    <a:pt x="51" y="396"/>
                  </a:lnTo>
                  <a:lnTo>
                    <a:pt x="64" y="399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99" y="402"/>
                  </a:lnTo>
                  <a:lnTo>
                    <a:pt x="113" y="402"/>
                  </a:lnTo>
                  <a:lnTo>
                    <a:pt x="128" y="399"/>
                  </a:lnTo>
                  <a:lnTo>
                    <a:pt x="145" y="397"/>
                  </a:lnTo>
                  <a:lnTo>
                    <a:pt x="161" y="392"/>
                  </a:lnTo>
                  <a:lnTo>
                    <a:pt x="161" y="317"/>
                  </a:lnTo>
                  <a:lnTo>
                    <a:pt x="161" y="317"/>
                  </a:lnTo>
                  <a:lnTo>
                    <a:pt x="156" y="318"/>
                  </a:lnTo>
                  <a:lnTo>
                    <a:pt x="148" y="319"/>
                  </a:lnTo>
                  <a:lnTo>
                    <a:pt x="131" y="320"/>
                  </a:lnTo>
                  <a:lnTo>
                    <a:pt x="131" y="320"/>
                  </a:lnTo>
                  <a:lnTo>
                    <a:pt x="125" y="319"/>
                  </a:lnTo>
                  <a:lnTo>
                    <a:pt x="120" y="315"/>
                  </a:lnTo>
                  <a:lnTo>
                    <a:pt x="117" y="313"/>
                  </a:lnTo>
                  <a:lnTo>
                    <a:pt x="115" y="311"/>
                  </a:lnTo>
                  <a:lnTo>
                    <a:pt x="115" y="311"/>
                  </a:lnTo>
                  <a:lnTo>
                    <a:pt x="114" y="307"/>
                  </a:lnTo>
                  <a:lnTo>
                    <a:pt x="113" y="301"/>
                  </a:lnTo>
                  <a:lnTo>
                    <a:pt x="111" y="285"/>
                  </a:lnTo>
                  <a:lnTo>
                    <a:pt x="111" y="178"/>
                  </a:lnTo>
                  <a:lnTo>
                    <a:pt x="161" y="178"/>
                  </a:lnTo>
                  <a:lnTo>
                    <a:pt x="161" y="93"/>
                  </a:lnTo>
                  <a:lnTo>
                    <a:pt x="111" y="93"/>
                  </a:lnTo>
                  <a:lnTo>
                    <a:pt x="1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62" y="4169"/>
              <a:ext cx="28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03" r:id="rId4"/>
    <p:sldLayoutId id="2147483816" r:id="rId5"/>
    <p:sldLayoutId id="2147483804" r:id="rId6"/>
    <p:sldLayoutId id="2147483805" r:id="rId7"/>
    <p:sldLayoutId id="2147483806" r:id="rId8"/>
    <p:sldLayoutId id="2147483817" r:id="rId9"/>
    <p:sldLayoutId id="2147483807" r:id="rId10"/>
    <p:sldLayoutId id="2147483808" r:id="rId11"/>
    <p:sldLayoutId id="2147483837" r:id="rId12"/>
    <p:sldLayoutId id="2147483838" r:id="rId13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0" y="-2"/>
            <a:ext cx="9144000" cy="6858001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-245662" y="6410696"/>
            <a:ext cx="9389661" cy="4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Q:\Design Catalog\Corporate Templates\Covers\abstract1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-177420" y="0"/>
            <a:ext cx="9321420" cy="141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0" y="1392071"/>
            <a:ext cx="9144000" cy="5465924"/>
          </a:xfrm>
          <a:prstGeom prst="rect">
            <a:avLst/>
          </a:prstGeom>
          <a:gradFill>
            <a:gsLst>
              <a:gs pos="0">
                <a:srgbClr val="0081C6">
                  <a:alpha val="44000"/>
                </a:srgbClr>
              </a:gs>
              <a:gs pos="100000">
                <a:srgbClr val="00539B">
                  <a:alpha val="6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Pie 34"/>
          <p:cNvSpPr/>
          <p:nvPr/>
        </p:nvSpPr>
        <p:spPr>
          <a:xfrm rot="5400000">
            <a:off x="7820167" y="-1940366"/>
            <a:ext cx="3486602" cy="3486602"/>
          </a:xfrm>
          <a:prstGeom prst="pie">
            <a:avLst>
              <a:gd name="adj1" fmla="val 0"/>
              <a:gd name="adj2" fmla="val 539999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ie 38"/>
          <p:cNvSpPr/>
          <p:nvPr/>
        </p:nvSpPr>
        <p:spPr>
          <a:xfrm rot="5400000">
            <a:off x="8194636" y="-2166788"/>
            <a:ext cx="3486602" cy="3486602"/>
          </a:xfrm>
          <a:prstGeom prst="pie">
            <a:avLst>
              <a:gd name="adj1" fmla="val 0"/>
              <a:gd name="adj2" fmla="val 5399995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0" y="-1"/>
            <a:ext cx="9144000" cy="1408111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 flipV="1">
            <a:off x="0" y="6389688"/>
            <a:ext cx="8339138" cy="468312"/>
          </a:xfrm>
          <a:prstGeom prst="rect">
            <a:avLst/>
          </a:prstGeom>
          <a:gradFill>
            <a:gsLst>
              <a:gs pos="0">
                <a:srgbClr val="10253F">
                  <a:alpha val="69804"/>
                </a:srgbClr>
              </a:gs>
              <a:gs pos="100000">
                <a:srgbClr val="17375E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334375" y="6457950"/>
            <a:ext cx="809625" cy="400050"/>
          </a:xfrm>
          <a:prstGeom prst="rect">
            <a:avLst/>
          </a:prstGeom>
          <a:gradFill>
            <a:gsLst>
              <a:gs pos="0">
                <a:srgbClr val="0081C6">
                  <a:alpha val="30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43900" y="6391275"/>
            <a:ext cx="800100" cy="4667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638651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238" y="6411913"/>
            <a:ext cx="954087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475" y="6411913"/>
            <a:ext cx="744538" cy="2111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6F338507-6B8F-48DF-862F-C00A1AA9D2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4932363" y="6635750"/>
            <a:ext cx="3406775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4696619" y="6623844"/>
            <a:ext cx="468312" cy="0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8102601" y="6626225"/>
            <a:ext cx="468312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224389" y="6510550"/>
            <a:ext cx="251534" cy="1588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rgbClr val="B2BB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3363" y="1489075"/>
            <a:ext cx="8910637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62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5" y="0"/>
            <a:ext cx="88995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40" name="Picture 39" descr="CDMSmith_logo_white.wm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411058" y="6479176"/>
            <a:ext cx="680690" cy="3004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09" r:id="rId4"/>
    <p:sldLayoutId id="2147483819" r:id="rId5"/>
    <p:sldLayoutId id="2147483810" r:id="rId6"/>
    <p:sldLayoutId id="2147483811" r:id="rId7"/>
    <p:sldLayoutId id="2147483812" r:id="rId8"/>
    <p:sldLayoutId id="2147483820" r:id="rId9"/>
    <p:sldLayoutId id="2147483813" r:id="rId10"/>
    <p:sldLayoutId id="2147483814" r:id="rId11"/>
    <p:sldLayoutId id="2147483839" r:id="rId12"/>
    <p:sldLayoutId id="2147483840" r:id="rId13"/>
  </p:sldLayoutIdLst>
  <p:hf hdr="0" ft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BE01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jammalamadakapr@cdmsmith.com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okkapati@" TargetMode="External"/><Relationship Id="rId5" Type="http://schemas.openxmlformats.org/officeDocument/2006/relationships/hyperlink" Target="mailto:hirunyanitiwattanaw@" TargetMode="External"/><Relationship Id="rId4" Type="http://schemas.openxmlformats.org/officeDocument/2006/relationships/hyperlink" Target="mailto:jarmarwala@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092230" cy="80924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Comparative Analysis of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Traffic and Revenue Risks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Associated with Priced Facilities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6688" y="1066800"/>
            <a:ext cx="6548437" cy="706588"/>
          </a:xfrm>
        </p:spPr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TRB National Transportation Planning Applications Conference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7, 2013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642100" y="1912865"/>
            <a:ext cx="3294380" cy="195809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latin typeface="Calibri" pitchFamily="34" charset="0"/>
              </a:rPr>
              <a:t>Phani </a:t>
            </a:r>
            <a:r>
              <a:rPr lang="en-US" sz="1400" dirty="0" smtClean="0">
                <a:latin typeface="Calibri" pitchFamily="34" charset="0"/>
              </a:rPr>
              <a:t>Jammalamadaka</a:t>
            </a:r>
            <a:endParaRPr lang="en-US" sz="1400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z="1400" b="0" dirty="0" smtClean="0">
                <a:latin typeface="Calibri" pitchFamily="34" charset="0"/>
              </a:rPr>
              <a:t>Yagnesh </a:t>
            </a:r>
            <a:r>
              <a:rPr lang="en-US" sz="1400" b="0" dirty="0">
                <a:latin typeface="Calibri" pitchFamily="34" charset="0"/>
              </a:rPr>
              <a:t>Jarmarwala</a:t>
            </a:r>
          </a:p>
          <a:p>
            <a:pPr>
              <a:spcBef>
                <a:spcPct val="0"/>
              </a:spcBef>
            </a:pPr>
            <a:r>
              <a:rPr lang="en-US" sz="1400" b="0" dirty="0">
                <a:latin typeface="Calibri" pitchFamily="34" charset="0"/>
              </a:rPr>
              <a:t>Worapong </a:t>
            </a:r>
            <a:r>
              <a:rPr lang="en-US" sz="1400" b="0" dirty="0" smtClean="0">
                <a:latin typeface="Calibri" pitchFamily="34" charset="0"/>
              </a:rPr>
              <a:t>Hirunyanitiwattana</a:t>
            </a:r>
          </a:p>
          <a:p>
            <a:pPr>
              <a:spcBef>
                <a:spcPct val="0"/>
              </a:spcBef>
            </a:pPr>
            <a:r>
              <a:rPr lang="en-US" sz="1400" b="0" dirty="0" smtClean="0">
                <a:latin typeface="Calibri" pitchFamily="34" charset="0"/>
              </a:rPr>
              <a:t>Naveen Mokkapati</a:t>
            </a:r>
            <a:endParaRPr lang="en-US" sz="1400" b="0" dirty="0">
              <a:latin typeface="Calibri" pitchFamily="34" charset="0"/>
            </a:endParaRPr>
          </a:p>
          <a:p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6800"/>
            <a:ext cx="6028267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Uncertainty Propagation Through TDM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0500" y="1520825"/>
            <a:ext cx="8763000" cy="4029075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According to Zhao and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Kockelman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(2002)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kern="1200" dirty="0" smtClean="0">
                <a:solidFill>
                  <a:schemeClr val="tx1"/>
                </a:solidFill>
                <a:latin typeface="Calibri" pitchFamily="34" charset="0"/>
              </a:rPr>
              <a:t>Uncertainty grows through trip generation, trip distribution and mode choice models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Uncertainty drops at the traffic assignment model</a:t>
            </a:r>
          </a:p>
          <a:p>
            <a:pPr marL="742950" lvl="2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Calibri" pitchFamily="34" charset="0"/>
              </a:rPr>
              <a:t>Final flow uncertainties higher than levels of input uncertainties</a:t>
            </a:r>
            <a:endParaRPr lang="en-US" sz="26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 More difficult to anticipate flows on uncongested networks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endParaRPr lang="en-US" sz="2800" kern="12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Case study #1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Case Study #1 - Overview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555546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Sub Area Network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Urban area highway model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AM, PM and OP time periods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741 Zones (including 116 External Zones)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4667 Roadway Links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3106 Nodes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816 Zone Connectors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612946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Assumptions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Validated travel demand model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Commuter corridor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High toll transponder participation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Market share based toll diversion algorithm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No congestion pricing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Mostly developed corridor (Brownfield corridor)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Growth in trips to 2030 (1.6% annual growth)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No transportation improvements through 2030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6248400" y="1676400"/>
            <a:ext cx="2667762" cy="3067062"/>
            <a:chOff x="6248400" y="1676400"/>
            <a:chExt cx="2667762" cy="3067062"/>
          </a:xfrm>
        </p:grpSpPr>
        <p:grpSp>
          <p:nvGrpSpPr>
            <p:cNvPr id="3" name="Group 28"/>
            <p:cNvGrpSpPr/>
            <p:nvPr/>
          </p:nvGrpSpPr>
          <p:grpSpPr>
            <a:xfrm>
              <a:off x="6248400" y="1676400"/>
              <a:ext cx="2438400" cy="2667000"/>
              <a:chOff x="5715000" y="2057400"/>
              <a:chExt cx="2438400" cy="2667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5580328" y="3352800"/>
                <a:ext cx="25908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715000" y="2590800"/>
                <a:ext cx="2362200" cy="76200"/>
              </a:xfrm>
              <a:prstGeom prst="line">
                <a:avLst/>
              </a:prstGeom>
              <a:ln w="317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4762500" y="3543300"/>
                <a:ext cx="2362200" cy="0"/>
              </a:xfrm>
              <a:prstGeom prst="line">
                <a:avLst/>
              </a:prstGeom>
              <a:ln w="317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791200" y="3505200"/>
                <a:ext cx="2362200" cy="990600"/>
              </a:xfrm>
              <a:prstGeom prst="line">
                <a:avLst/>
              </a:prstGeom>
              <a:ln w="317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7048500" y="3086100"/>
                <a:ext cx="1752600" cy="304800"/>
              </a:xfrm>
              <a:prstGeom prst="line">
                <a:avLst/>
              </a:prstGeom>
              <a:ln w="317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7772400" y="4267211"/>
              <a:ext cx="1143762" cy="476251"/>
              <a:chOff x="720" y="3312"/>
              <a:chExt cx="1223" cy="300"/>
            </a:xfrm>
          </p:grpSpPr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>
                <a:off x="720" y="3390"/>
                <a:ext cx="28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0"/>
              <p:cNvSpPr>
                <a:spLocks noChangeShapeType="1"/>
              </p:cNvSpPr>
              <p:nvPr/>
            </p:nvSpPr>
            <p:spPr bwMode="auto">
              <a:xfrm>
                <a:off x="720" y="3529"/>
                <a:ext cx="288" cy="0"/>
              </a:xfrm>
              <a:prstGeom prst="line">
                <a:avLst/>
              </a:prstGeom>
              <a:noFill/>
              <a:ln w="508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51"/>
              <p:cNvSpPr txBox="1">
                <a:spLocks noChangeArrowheads="1"/>
              </p:cNvSpPr>
              <p:nvPr/>
            </p:nvSpPr>
            <p:spPr bwMode="auto">
              <a:xfrm>
                <a:off x="768" y="3312"/>
                <a:ext cx="1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dirty="0" smtClean="0"/>
                  <a:t>Toll Road</a:t>
                </a:r>
                <a:endParaRPr lang="en-US" sz="1000" dirty="0"/>
              </a:p>
            </p:txBody>
          </p:sp>
          <p:sp>
            <p:nvSpPr>
              <p:cNvPr id="45" name="Text Box 52"/>
              <p:cNvSpPr txBox="1">
                <a:spLocks noChangeArrowheads="1"/>
              </p:cNvSpPr>
              <p:nvPr/>
            </p:nvSpPr>
            <p:spPr bwMode="auto">
              <a:xfrm>
                <a:off x="791" y="3458"/>
                <a:ext cx="1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dirty="0" smtClean="0"/>
                  <a:t>Freeways</a:t>
                </a:r>
                <a:endParaRPr lang="en-US" sz="1000" dirty="0"/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 rot="16200000" flipH="1">
            <a:off x="5829300" y="3086100"/>
            <a:ext cx="2133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819900" y="2933700"/>
            <a:ext cx="2133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48400" y="2667000"/>
            <a:ext cx="24384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50"/>
          <p:cNvSpPr>
            <a:spLocks noChangeShapeType="1"/>
          </p:cNvSpPr>
          <p:nvPr/>
        </p:nvSpPr>
        <p:spPr bwMode="auto">
          <a:xfrm>
            <a:off x="7780416" y="4825044"/>
            <a:ext cx="26934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7846816" y="4708524"/>
            <a:ext cx="1077362" cy="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Arterials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051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T&amp;R Risk Analysis Process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1143000"/>
            <a:ext cx="8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0" y="1703989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Uncertainties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Input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Variables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828" y="1982216"/>
          <a:ext cx="3886200" cy="27804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/>
              </a:tblGrid>
              <a:tr h="37311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</a:rPr>
                        <a:t>Transaction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Variables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Population (Census vs. Forecast)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56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Employment (Census vs. Forecast)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VOT (SP Survey, CPI)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Toll Rates, Vehicle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Operating Costs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(AAA, CPI)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General Uncertainty/Safety Factor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8200" y="1957574"/>
          <a:ext cx="4267200" cy="2514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/>
              </a:tblGrid>
              <a:tr h="4658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</a:rPr>
                        <a:t>Revenue Variables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5219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Truck Shares  (based 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observed trends on similar toll facilities)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5219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Revenue Days  (based 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observed trends on similar toll facilities)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43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Transponder 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Shares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 (based 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observed trends on similar toll facilities)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normal-distribution.gif"/>
          <p:cNvPicPr>
            <a:picLocks noChangeAspect="1"/>
          </p:cNvPicPr>
          <p:nvPr/>
        </p:nvPicPr>
        <p:blipFill rotWithShape="1">
          <a:blip r:embed="rId3" cstate="print"/>
          <a:srcRect l="5692" t="12600" r="11582"/>
          <a:stretch/>
        </p:blipFill>
        <p:spPr>
          <a:xfrm>
            <a:off x="6972300" y="4914900"/>
            <a:ext cx="1905000" cy="14307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14</a:t>
            </a:fld>
            <a:endParaRPr lang="en-US" sz="1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atin typeface="Calibri" pitchFamily="34" charset="0"/>
                <a:ea typeface="+mj-ea"/>
                <a:cs typeface="+mj-cs"/>
              </a:rPr>
              <a:t>Traffic Sensitivity Analysis Summary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2108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0" y="1828800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6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atin typeface="Calibri" pitchFamily="34" charset="0"/>
                <a:ea typeface="+mj-ea"/>
                <a:cs typeface="+mj-cs"/>
              </a:rPr>
              <a:t>Revenue Sensitivity Analysis Summary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620" y="174498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9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153879"/>
              </p:ext>
            </p:extLst>
          </p:nvPr>
        </p:nvGraphicFramePr>
        <p:xfrm>
          <a:off x="1457325" y="4084931"/>
          <a:ext cx="6391275" cy="204152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50190"/>
                <a:gridCol w="1888285"/>
                <a:gridCol w="1524000"/>
                <a:gridCol w="1828800"/>
              </a:tblGrid>
              <a:tr h="5095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Year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Revenue Distributions</a:t>
                      </a:r>
                      <a:endParaRPr kumimoji="0" lang="en-US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Lower Bound (P5)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Mean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Upper Bound (P95)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83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2030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141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62294"/>
              </p:ext>
            </p:extLst>
          </p:nvPr>
        </p:nvGraphicFramePr>
        <p:xfrm>
          <a:off x="1447800" y="1637006"/>
          <a:ext cx="6400800" cy="204152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12597"/>
                <a:gridCol w="1835403"/>
                <a:gridCol w="1517072"/>
                <a:gridCol w="1835728"/>
              </a:tblGrid>
              <a:tr h="5095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Year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Traffic Distributions</a:t>
                      </a:r>
                      <a:endParaRPr kumimoji="0" lang="en-US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5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Lower Bound (P5)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Mean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Upper Bound (P95)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2030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122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0" y="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T&amp;R Uncertainties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4112" y="1524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Sensitivity &amp; Traffic/Transaction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 Probabilities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87" y="1785010"/>
            <a:ext cx="8503920" cy="33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ular Callout 15"/>
          <p:cNvSpPr/>
          <p:nvPr/>
        </p:nvSpPr>
        <p:spPr>
          <a:xfrm>
            <a:off x="1905000" y="2047060"/>
            <a:ext cx="1334880" cy="344056"/>
          </a:xfrm>
          <a:prstGeom prst="wedgeRectCallout">
            <a:avLst>
              <a:gd name="adj1" fmla="val 89399"/>
              <a:gd name="adj2" fmla="val 65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year Demographic Lag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246520" y="2695916"/>
            <a:ext cx="1182480" cy="457200"/>
          </a:xfrm>
          <a:prstGeom prst="wedgeRectCallout">
            <a:avLst>
              <a:gd name="adj1" fmla="val 93137"/>
              <a:gd name="adj2" fmla="val 65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Toll Rates inflation of 5% per year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906880" y="2695916"/>
            <a:ext cx="1066800" cy="304800"/>
          </a:xfrm>
          <a:prstGeom prst="wedgeRectCallout">
            <a:avLst>
              <a:gd name="adj1" fmla="val -59199"/>
              <a:gd name="adj2" fmla="val 968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P95 of Population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5218771" y="3956680"/>
            <a:ext cx="1066800" cy="304800"/>
          </a:xfrm>
          <a:prstGeom prst="wedgeRectCallout">
            <a:avLst>
              <a:gd name="adj1" fmla="val -59199"/>
              <a:gd name="adj2" fmla="val 968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P95 of  VOC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3156" y="3165781"/>
            <a:ext cx="950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21492" y="3983696"/>
            <a:ext cx="3017520" cy="762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516959" y="3308015"/>
            <a:ext cx="25345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93292" y="3922736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9112" y="3686516"/>
            <a:ext cx="2318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Probability ~ 23%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4306680" y="2086316"/>
            <a:ext cx="1066800" cy="304800"/>
          </a:xfrm>
          <a:prstGeom prst="wedgeRectCallout">
            <a:avLst>
              <a:gd name="adj1" fmla="val -59199"/>
              <a:gd name="adj2" fmla="val 968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P5 of Population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999579" y="3993626"/>
            <a:ext cx="905164" cy="304800"/>
          </a:xfrm>
          <a:prstGeom prst="wedgeRectCallout">
            <a:avLst>
              <a:gd name="adj1" fmla="val -325"/>
              <a:gd name="adj2" fmla="val 1089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P5 of VOC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29" grpId="0" animBg="1"/>
      <p:bldP spid="30" grpId="0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524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Sensitivity &amp; Revenue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 Probabilities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12" y="2115312"/>
            <a:ext cx="7955280" cy="309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ular Callout 13"/>
          <p:cNvSpPr/>
          <p:nvPr/>
        </p:nvSpPr>
        <p:spPr>
          <a:xfrm>
            <a:off x="5345546" y="2402032"/>
            <a:ext cx="1055254" cy="304800"/>
          </a:xfrm>
          <a:prstGeom prst="wedgeRectCallout">
            <a:avLst>
              <a:gd name="adj1" fmla="val -52725"/>
              <a:gd name="adj2" fmla="val 138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10% increase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Revenue days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5523346" y="3339523"/>
            <a:ext cx="914400" cy="304800"/>
          </a:xfrm>
          <a:prstGeom prst="wedgeRectCallout">
            <a:avLst>
              <a:gd name="adj1" fmla="val -78825"/>
              <a:gd name="adj2" fmla="val 113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P95 for Revenue days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496097" y="3757470"/>
            <a:ext cx="1551903" cy="304800"/>
          </a:xfrm>
          <a:prstGeom prst="wedgeRectCallout">
            <a:avLst>
              <a:gd name="adj1" fmla="val 87628"/>
              <a:gd name="adj2" fmla="val 4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P5 for Revenue days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1630217" y="2607543"/>
            <a:ext cx="960581" cy="390237"/>
          </a:xfrm>
          <a:prstGeom prst="wedgeRectCallout">
            <a:avLst>
              <a:gd name="adj1" fmla="val 87628"/>
              <a:gd name="adj2" fmla="val 4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P5 for Toll Rates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7065817" y="2880016"/>
            <a:ext cx="960581" cy="390237"/>
          </a:xfrm>
          <a:prstGeom prst="wedgeRectCallout">
            <a:avLst>
              <a:gd name="adj1" fmla="val -63334"/>
              <a:gd name="adj2" fmla="val 766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P95 for Toll Rates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56494" y="3431998"/>
            <a:ext cx="1016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76300" y="3659236"/>
            <a:ext cx="34671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325589" y="3594053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14400" y="3328071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Probability ~ 44%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2399145" y="3136325"/>
            <a:ext cx="1447800" cy="304800"/>
          </a:xfrm>
          <a:prstGeom prst="wedgeRectCallout">
            <a:avLst>
              <a:gd name="adj1" fmla="val 87628"/>
              <a:gd name="adj2" fmla="val 4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 decrease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Revenue Recovery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490607" y="3548461"/>
            <a:ext cx="23650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2800927" y="2411270"/>
            <a:ext cx="1447800" cy="304800"/>
          </a:xfrm>
          <a:prstGeom prst="wedgeRectCallout">
            <a:avLst>
              <a:gd name="adj1" fmla="val 87628"/>
              <a:gd name="adj2" fmla="val 4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 in Truck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Shares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6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5" grpId="0" animBg="1"/>
      <p:bldP spid="26" grpId="0"/>
      <p:bldP spid="28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Outline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241300" y="1545023"/>
            <a:ext cx="6400799" cy="4950373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0" i="0" dirty="0" smtClean="0">
                <a:solidFill>
                  <a:schemeClr val="tx1"/>
                </a:solidFill>
              </a:rPr>
              <a:t> Background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i="0" dirty="0" smtClean="0">
                <a:solidFill>
                  <a:schemeClr val="tx1"/>
                </a:solidFill>
              </a:rPr>
              <a:t> Traffic/Transactions and Revenue (T&amp;R) process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i="0" dirty="0" smtClean="0">
                <a:solidFill>
                  <a:schemeClr val="tx1"/>
                </a:solidFill>
              </a:rPr>
              <a:t> Sensitivity analysis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i="0" dirty="0" smtClean="0">
                <a:solidFill>
                  <a:schemeClr val="tx1"/>
                </a:solidFill>
              </a:rPr>
              <a:t> Risk analysis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i="0" dirty="0" smtClean="0">
                <a:solidFill>
                  <a:schemeClr val="tx1"/>
                </a:solidFill>
              </a:rPr>
              <a:t> Discussion on uncertainty in T&amp;R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i="0" dirty="0" smtClean="0">
                <a:solidFill>
                  <a:schemeClr val="tx1"/>
                </a:solidFill>
              </a:rPr>
              <a:t> Case studies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0" i="0" dirty="0" smtClean="0">
                <a:solidFill>
                  <a:schemeClr val="tx1"/>
                </a:solidFill>
              </a:rPr>
              <a:t> Summary/next steps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yjarmarwala\Desktop\out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510" y="1571297"/>
            <a:ext cx="1989490" cy="19812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15AEAE-AA07-441B-B6E6-0463662632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Case study #2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Case Study Model #2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681674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Network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Semi-urban area roadway model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Daily model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600+ zones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16000+ Roadway Links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6000+ Nodes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3000+ Zone Connectors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739074"/>
            <a:ext cx="556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Assumptions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Validated travel demand model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New alternative river crossing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Market share based toll diversion algorithm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No congestion pricing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Greenfield corridor</a:t>
            </a:r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7772400" y="4511051"/>
            <a:ext cx="1143762" cy="476251"/>
            <a:chOff x="720" y="3312"/>
            <a:chExt cx="1223" cy="300"/>
          </a:xfrm>
        </p:grpSpPr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720" y="3390"/>
              <a:ext cx="28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0"/>
            <p:cNvSpPr>
              <a:spLocks noChangeShapeType="1"/>
            </p:cNvSpPr>
            <p:nvPr/>
          </p:nvSpPr>
          <p:spPr bwMode="auto">
            <a:xfrm>
              <a:off x="720" y="3529"/>
              <a:ext cx="288" cy="0"/>
            </a:xfrm>
            <a:prstGeom prst="line">
              <a:avLst/>
            </a:prstGeom>
            <a:noFill/>
            <a:ln w="50800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51"/>
            <p:cNvSpPr txBox="1">
              <a:spLocks noChangeArrowheads="1"/>
            </p:cNvSpPr>
            <p:nvPr/>
          </p:nvSpPr>
          <p:spPr bwMode="auto">
            <a:xfrm>
              <a:off x="768" y="3312"/>
              <a:ext cx="11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 smtClean="0"/>
                <a:t>Toll Bridge</a:t>
              </a:r>
              <a:endParaRPr lang="en-US" sz="1000" dirty="0"/>
            </a:p>
          </p:txBody>
        </p:sp>
        <p:sp>
          <p:nvSpPr>
            <p:cNvPr id="45" name="Text Box 52"/>
            <p:cNvSpPr txBox="1">
              <a:spLocks noChangeArrowheads="1"/>
            </p:cNvSpPr>
            <p:nvPr/>
          </p:nvSpPr>
          <p:spPr bwMode="auto">
            <a:xfrm>
              <a:off x="791" y="3458"/>
              <a:ext cx="115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 smtClean="0"/>
                <a:t>Freeways</a:t>
              </a:r>
              <a:endParaRPr lang="en-US" sz="1000" dirty="0"/>
            </a:p>
          </p:txBody>
        </p:sp>
      </p:grpSp>
      <p:sp>
        <p:nvSpPr>
          <p:cNvPr id="35" name="Line 50"/>
          <p:cNvSpPr>
            <a:spLocks noChangeShapeType="1"/>
          </p:cNvSpPr>
          <p:nvPr/>
        </p:nvSpPr>
        <p:spPr bwMode="auto">
          <a:xfrm>
            <a:off x="7780416" y="5068884"/>
            <a:ext cx="26934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7846816" y="4952364"/>
            <a:ext cx="1077362" cy="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Arterials</a:t>
            </a:r>
            <a:endParaRPr lang="en-US" sz="1000" dirty="0"/>
          </a:p>
        </p:txBody>
      </p:sp>
      <p:sp>
        <p:nvSpPr>
          <p:cNvPr id="10" name="Freeform 9"/>
          <p:cNvSpPr/>
          <p:nvPr/>
        </p:nvSpPr>
        <p:spPr>
          <a:xfrm>
            <a:off x="7802880" y="5257333"/>
            <a:ext cx="246877" cy="65246"/>
          </a:xfrm>
          <a:custGeom>
            <a:avLst/>
            <a:gdLst>
              <a:gd name="connsiteX0" fmla="*/ 0 w 365760"/>
              <a:gd name="connsiteY0" fmla="*/ 30947 h 65246"/>
              <a:gd name="connsiteX1" fmla="*/ 76200 w 365760"/>
              <a:gd name="connsiteY1" fmla="*/ 467 h 65246"/>
              <a:gd name="connsiteX2" fmla="*/ 213360 w 365760"/>
              <a:gd name="connsiteY2" fmla="*/ 30947 h 65246"/>
              <a:gd name="connsiteX3" fmla="*/ 365760 w 365760"/>
              <a:gd name="connsiteY3" fmla="*/ 61427 h 6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760" h="65246">
                <a:moveTo>
                  <a:pt x="0" y="30947"/>
                </a:moveTo>
                <a:cubicBezTo>
                  <a:pt x="25400" y="20787"/>
                  <a:pt x="48956" y="2944"/>
                  <a:pt x="76200" y="467"/>
                </a:cubicBezTo>
                <a:cubicBezTo>
                  <a:pt x="118348" y="-3365"/>
                  <a:pt x="172189" y="17223"/>
                  <a:pt x="213360" y="30947"/>
                </a:cubicBezTo>
                <a:cubicBezTo>
                  <a:pt x="288668" y="81152"/>
                  <a:pt x="240764" y="61427"/>
                  <a:pt x="365760" y="614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7785856" y="5180964"/>
            <a:ext cx="1077362" cy="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River</a:t>
            </a:r>
            <a:endParaRPr lang="en-US" sz="10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08320" y="2453650"/>
            <a:ext cx="3002280" cy="2552701"/>
            <a:chOff x="5151120" y="1676410"/>
            <a:chExt cx="3002280" cy="2552701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5212080" y="2095511"/>
              <a:ext cx="2362200" cy="76200"/>
            </a:xfrm>
            <a:prstGeom prst="line">
              <a:avLst/>
            </a:prstGeom>
            <a:ln w="952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305300" y="3048011"/>
              <a:ext cx="2362200" cy="0"/>
            </a:xfrm>
            <a:prstGeom prst="line">
              <a:avLst/>
            </a:prstGeom>
            <a:ln w="317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334000" y="3009911"/>
              <a:ext cx="2362200" cy="990600"/>
            </a:xfrm>
            <a:prstGeom prst="line">
              <a:avLst/>
            </a:prstGeom>
            <a:ln w="31750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4800600" y="2781311"/>
              <a:ext cx="21336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256020" y="1676410"/>
              <a:ext cx="396240" cy="2133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5151120" y="2209800"/>
              <a:ext cx="3002280" cy="929640"/>
            </a:xfrm>
            <a:custGeom>
              <a:avLst/>
              <a:gdLst>
                <a:gd name="connsiteX0" fmla="*/ 0 w 3002280"/>
                <a:gd name="connsiteY0" fmla="*/ 929640 h 929640"/>
                <a:gd name="connsiteX1" fmla="*/ 198120 w 3002280"/>
                <a:gd name="connsiteY1" fmla="*/ 899160 h 929640"/>
                <a:gd name="connsiteX2" fmla="*/ 289560 w 3002280"/>
                <a:gd name="connsiteY2" fmla="*/ 868680 h 929640"/>
                <a:gd name="connsiteX3" fmla="*/ 335280 w 3002280"/>
                <a:gd name="connsiteY3" fmla="*/ 838200 h 929640"/>
                <a:gd name="connsiteX4" fmla="*/ 381000 w 3002280"/>
                <a:gd name="connsiteY4" fmla="*/ 822960 h 929640"/>
                <a:gd name="connsiteX5" fmla="*/ 411480 w 3002280"/>
                <a:gd name="connsiteY5" fmla="*/ 777240 h 929640"/>
                <a:gd name="connsiteX6" fmla="*/ 472440 w 3002280"/>
                <a:gd name="connsiteY6" fmla="*/ 746760 h 929640"/>
                <a:gd name="connsiteX7" fmla="*/ 487680 w 3002280"/>
                <a:gd name="connsiteY7" fmla="*/ 701040 h 929640"/>
                <a:gd name="connsiteX8" fmla="*/ 533400 w 3002280"/>
                <a:gd name="connsiteY8" fmla="*/ 685800 h 929640"/>
                <a:gd name="connsiteX9" fmla="*/ 579120 w 3002280"/>
                <a:gd name="connsiteY9" fmla="*/ 655320 h 929640"/>
                <a:gd name="connsiteX10" fmla="*/ 960120 w 3002280"/>
                <a:gd name="connsiteY10" fmla="*/ 640080 h 929640"/>
                <a:gd name="connsiteX11" fmla="*/ 1021080 w 3002280"/>
                <a:gd name="connsiteY11" fmla="*/ 609600 h 929640"/>
                <a:gd name="connsiteX12" fmla="*/ 1143000 w 3002280"/>
                <a:gd name="connsiteY12" fmla="*/ 579120 h 929640"/>
                <a:gd name="connsiteX13" fmla="*/ 1249680 w 3002280"/>
                <a:gd name="connsiteY13" fmla="*/ 533400 h 929640"/>
                <a:gd name="connsiteX14" fmla="*/ 1295400 w 3002280"/>
                <a:gd name="connsiteY14" fmla="*/ 502920 h 929640"/>
                <a:gd name="connsiteX15" fmla="*/ 1493520 w 3002280"/>
                <a:gd name="connsiteY15" fmla="*/ 487680 h 929640"/>
                <a:gd name="connsiteX16" fmla="*/ 1737360 w 3002280"/>
                <a:gd name="connsiteY16" fmla="*/ 457200 h 929640"/>
                <a:gd name="connsiteX17" fmla="*/ 1828800 w 3002280"/>
                <a:gd name="connsiteY17" fmla="*/ 396240 h 929640"/>
                <a:gd name="connsiteX18" fmla="*/ 1920240 w 3002280"/>
                <a:gd name="connsiteY18" fmla="*/ 350520 h 929640"/>
                <a:gd name="connsiteX19" fmla="*/ 1950720 w 3002280"/>
                <a:gd name="connsiteY19" fmla="*/ 304800 h 929640"/>
                <a:gd name="connsiteX20" fmla="*/ 2377440 w 3002280"/>
                <a:gd name="connsiteY20" fmla="*/ 259080 h 929640"/>
                <a:gd name="connsiteX21" fmla="*/ 2468880 w 3002280"/>
                <a:gd name="connsiteY21" fmla="*/ 198120 h 929640"/>
                <a:gd name="connsiteX22" fmla="*/ 2560320 w 3002280"/>
                <a:gd name="connsiteY22" fmla="*/ 152400 h 929640"/>
                <a:gd name="connsiteX23" fmla="*/ 2865120 w 3002280"/>
                <a:gd name="connsiteY23" fmla="*/ 91440 h 929640"/>
                <a:gd name="connsiteX24" fmla="*/ 2956560 w 3002280"/>
                <a:gd name="connsiteY24" fmla="*/ 15240 h 929640"/>
                <a:gd name="connsiteX25" fmla="*/ 3002280 w 3002280"/>
                <a:gd name="connsiteY25" fmla="*/ 0 h 92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02280" h="929640">
                  <a:moveTo>
                    <a:pt x="0" y="929640"/>
                  </a:moveTo>
                  <a:cubicBezTo>
                    <a:pt x="66040" y="919480"/>
                    <a:pt x="132736" y="912925"/>
                    <a:pt x="198120" y="899160"/>
                  </a:cubicBezTo>
                  <a:cubicBezTo>
                    <a:pt x="229560" y="892541"/>
                    <a:pt x="289560" y="868680"/>
                    <a:pt x="289560" y="868680"/>
                  </a:cubicBezTo>
                  <a:cubicBezTo>
                    <a:pt x="304800" y="858520"/>
                    <a:pt x="318897" y="846391"/>
                    <a:pt x="335280" y="838200"/>
                  </a:cubicBezTo>
                  <a:cubicBezTo>
                    <a:pt x="349648" y="831016"/>
                    <a:pt x="368456" y="832995"/>
                    <a:pt x="381000" y="822960"/>
                  </a:cubicBezTo>
                  <a:cubicBezTo>
                    <a:pt x="395303" y="811518"/>
                    <a:pt x="397409" y="788966"/>
                    <a:pt x="411480" y="777240"/>
                  </a:cubicBezTo>
                  <a:cubicBezTo>
                    <a:pt x="428933" y="762696"/>
                    <a:pt x="452120" y="756920"/>
                    <a:pt x="472440" y="746760"/>
                  </a:cubicBezTo>
                  <a:cubicBezTo>
                    <a:pt x="477520" y="731520"/>
                    <a:pt x="476321" y="712399"/>
                    <a:pt x="487680" y="701040"/>
                  </a:cubicBezTo>
                  <a:cubicBezTo>
                    <a:pt x="499039" y="689681"/>
                    <a:pt x="519032" y="692984"/>
                    <a:pt x="533400" y="685800"/>
                  </a:cubicBezTo>
                  <a:cubicBezTo>
                    <a:pt x="549783" y="677609"/>
                    <a:pt x="560908" y="657271"/>
                    <a:pt x="579120" y="655320"/>
                  </a:cubicBezTo>
                  <a:cubicBezTo>
                    <a:pt x="705498" y="641779"/>
                    <a:pt x="833120" y="645160"/>
                    <a:pt x="960120" y="640080"/>
                  </a:cubicBezTo>
                  <a:cubicBezTo>
                    <a:pt x="980440" y="629920"/>
                    <a:pt x="1000198" y="618549"/>
                    <a:pt x="1021080" y="609600"/>
                  </a:cubicBezTo>
                  <a:cubicBezTo>
                    <a:pt x="1062085" y="592027"/>
                    <a:pt x="1098275" y="588065"/>
                    <a:pt x="1143000" y="579120"/>
                  </a:cubicBezTo>
                  <a:cubicBezTo>
                    <a:pt x="1257783" y="502598"/>
                    <a:pt x="1111904" y="592447"/>
                    <a:pt x="1249680" y="533400"/>
                  </a:cubicBezTo>
                  <a:cubicBezTo>
                    <a:pt x="1266515" y="526185"/>
                    <a:pt x="1277398" y="506295"/>
                    <a:pt x="1295400" y="502920"/>
                  </a:cubicBezTo>
                  <a:cubicBezTo>
                    <a:pt x="1360501" y="490714"/>
                    <a:pt x="1427636" y="494496"/>
                    <a:pt x="1493520" y="487680"/>
                  </a:cubicBezTo>
                  <a:cubicBezTo>
                    <a:pt x="1574998" y="479251"/>
                    <a:pt x="1656080" y="467360"/>
                    <a:pt x="1737360" y="457200"/>
                  </a:cubicBezTo>
                  <a:cubicBezTo>
                    <a:pt x="1817708" y="430417"/>
                    <a:pt x="1752694" y="459661"/>
                    <a:pt x="1828800" y="396240"/>
                  </a:cubicBezTo>
                  <a:cubicBezTo>
                    <a:pt x="1868191" y="363414"/>
                    <a:pt x="1874418" y="365794"/>
                    <a:pt x="1920240" y="350520"/>
                  </a:cubicBezTo>
                  <a:cubicBezTo>
                    <a:pt x="1930400" y="335280"/>
                    <a:pt x="1932759" y="308392"/>
                    <a:pt x="1950720" y="304800"/>
                  </a:cubicBezTo>
                  <a:cubicBezTo>
                    <a:pt x="2090996" y="276745"/>
                    <a:pt x="2377440" y="259080"/>
                    <a:pt x="2377440" y="259080"/>
                  </a:cubicBezTo>
                  <a:cubicBezTo>
                    <a:pt x="2457788" y="232297"/>
                    <a:pt x="2392774" y="261541"/>
                    <a:pt x="2468880" y="198120"/>
                  </a:cubicBezTo>
                  <a:cubicBezTo>
                    <a:pt x="2508271" y="165294"/>
                    <a:pt x="2514498" y="167674"/>
                    <a:pt x="2560320" y="152400"/>
                  </a:cubicBezTo>
                  <a:cubicBezTo>
                    <a:pt x="2674710" y="38010"/>
                    <a:pt x="2554426" y="138044"/>
                    <a:pt x="2865120" y="91440"/>
                  </a:cubicBezTo>
                  <a:cubicBezTo>
                    <a:pt x="2897289" y="86615"/>
                    <a:pt x="2934936" y="29656"/>
                    <a:pt x="2956560" y="15240"/>
                  </a:cubicBezTo>
                  <a:cubicBezTo>
                    <a:pt x="2969926" y="6329"/>
                    <a:pt x="3002280" y="0"/>
                    <a:pt x="300228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6951929" y="2133611"/>
              <a:ext cx="38100" cy="11582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67169" y="2499360"/>
              <a:ext cx="0" cy="24384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T&amp;R Risk Analysis Process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1143000"/>
            <a:ext cx="8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96262901"/>
              </p:ext>
            </p:extLst>
          </p:nvPr>
        </p:nvGraphicFramePr>
        <p:xfrm>
          <a:off x="76200" y="1609412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Population Forecast Comparisons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72" y="1418682"/>
            <a:ext cx="5575935" cy="494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Uncertainties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Input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Variables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200696"/>
              </p:ext>
            </p:extLst>
          </p:nvPr>
        </p:nvGraphicFramePr>
        <p:xfrm>
          <a:off x="2166308" y="1824556"/>
          <a:ext cx="5141272" cy="23328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41272"/>
              </a:tblGrid>
              <a:tr h="37311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</a:rPr>
                        <a:t>Transaction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 and Revenue Variables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Households (Census vs. Forecast, Comparison of Multiple Forecasts)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VOT (SP Survey, CPI)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Toll Rates, Vehicle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Operating Costs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(AAA, CPI)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General Uncertainty/Safety Factor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normal-distribu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1236" y="4267200"/>
            <a:ext cx="2302764" cy="16370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600" y="42672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81800" y="4267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Sensitivity Test Results - Traffic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160" y="475488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2025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72261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2035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877972"/>
            <a:ext cx="4428977" cy="279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72" y="1905884"/>
            <a:ext cx="4347528" cy="2752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2025 Sensitivity and Transaction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Probabilities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24" y="1565597"/>
            <a:ext cx="8271902" cy="466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2025 Sensitivity and Revenue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Probabilities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29320"/>
            <a:ext cx="7886700" cy="444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SUMMARY AND NEXT STEPS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Quantification of T&amp;R uncertainties very important given the inherent uncertainties/imperfections in inputs and models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Possible ways to quantify T&amp;R uncertainties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Discrete sensitivity analysis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Risk analysis to create probability ranges for the outputs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Combined sensitivity analysis, risk analysis and extreme event impacts (recommended)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Case studies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Estimation of input variable uncertainties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Estimation of T&amp;R uncertainties using Monte Carlo simulations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Sensitivity analyses, including extreme event impacts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Approaches can vary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based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on type of facility, data and base models available</a:t>
            </a:r>
          </a:p>
          <a:p>
            <a:pPr lvl="1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Background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Traffic and revenue (T&amp;R) forecasts - typically point estimates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Bond investors, rating agencies, etc. prefer rigorous sensitivity/risk assessments in toll road T&amp;R forecasts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Risk analysis helps to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Quantify uncertainties in inputs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Determine impacts of inputs on output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Analyze output sensitivities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Quantify uncertainties of the output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Multi-agency toll project financing negotiations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 Evolving risk analysis processes in T&amp;R estimation</a:t>
            </a:r>
          </a:p>
          <a:p>
            <a:pPr lvl="1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" name="Picture 8" descr="Six%20great%20secrets%20to%20boost%20blog%20traffic%20and%20social%20media%20influ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4351" y="3275858"/>
            <a:ext cx="2057400" cy="140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Quantification of T&amp;R risks associated with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Trip rates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Modal splits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Trip distribution parameters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Volume delay functions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Revenue recovery rates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Toll facility “ramp-up” factors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Toll diversion algorithm impacts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Extent of sub-area model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itchFamily="34" charset="0"/>
              </a:rPr>
              <a:t> Managed lane facilities</a:t>
            </a:r>
          </a:p>
          <a:p>
            <a:pPr lvl="1" algn="l"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 descr="ste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653" y="2222938"/>
            <a:ext cx="3594539" cy="269590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</a:rPr>
              <a:t>Questions?</a:t>
            </a:r>
            <a:endParaRPr lang="en-US" sz="5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pic_quest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6318" y="4061460"/>
            <a:ext cx="2647682" cy="177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944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Phani Jammalamadaka, PE</a:t>
            </a:r>
          </a:p>
          <a:p>
            <a:pPr algn="ctr"/>
            <a:r>
              <a:rPr lang="en-US" dirty="0" smtClean="0">
                <a:hlinkClick r:id="rId3"/>
              </a:rPr>
              <a:t>jammalamadakapr@cdmsmith.com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67000" y="2858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Yagnesh Jarmarwala, PMP</a:t>
            </a:r>
          </a:p>
          <a:p>
            <a:pPr algn="ctr"/>
            <a:r>
              <a:rPr lang="en-US" dirty="0" smtClean="0">
                <a:hlinkClick r:id="rId4"/>
              </a:rPr>
              <a:t>jarmarwalaym@</a:t>
            </a:r>
            <a:r>
              <a:rPr lang="en-US" dirty="0" smtClean="0">
                <a:hlinkClick r:id="rId3"/>
              </a:rPr>
              <a:t>cdmsmith.com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77326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Worapong Hirunyanitiwattana, PE</a:t>
            </a:r>
          </a:p>
          <a:p>
            <a:pPr algn="ctr"/>
            <a:r>
              <a:rPr lang="en-US" dirty="0" smtClean="0">
                <a:hlinkClick r:id="rId5"/>
              </a:rPr>
              <a:t>hirunyanitiwattanaw@</a:t>
            </a:r>
            <a:r>
              <a:rPr lang="en-US" dirty="0" smtClean="0">
                <a:hlinkClick r:id="rId3"/>
              </a:rPr>
              <a:t>cdmsmith.com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4687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Naveen Mokkapati, PE</a:t>
            </a:r>
          </a:p>
          <a:p>
            <a:pPr algn="ctr"/>
            <a:r>
              <a:rPr lang="en-US" dirty="0" smtClean="0">
                <a:hlinkClick r:id="rId6"/>
              </a:rPr>
              <a:t>mokkapatin@</a:t>
            </a:r>
            <a:r>
              <a:rPr lang="en-US" dirty="0" smtClean="0">
                <a:hlinkClick r:id="rId3"/>
              </a:rPr>
              <a:t>cdmsmith.com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Typical T&amp;R Process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Typical T&amp;R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590967"/>
            <a:ext cx="8413750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015AEAE-AA07-441B-B6E6-04636626325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SENSITIVITY AND RISK ANALYSIS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6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36027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Sensitivity Analysis</a:t>
            </a:r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</a:rPr>
              <a:t> Demonstrate impacts of changes to inputs</a:t>
            </a:r>
          </a:p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</a:rPr>
              <a:t> Determine most and least influential inputs</a:t>
            </a:r>
          </a:p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</a:rPr>
              <a:t> Test impacts of extreme events</a:t>
            </a:r>
          </a:p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</a:rPr>
              <a:t> Estimate reasonable high and low</a:t>
            </a:r>
          </a:p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</a:rPr>
              <a:t> Typically not a time-intensive process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886200"/>
            <a:ext cx="5943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i="1" dirty="0" smtClean="0">
                <a:latin typeface="Calibri" pitchFamily="34" charset="0"/>
              </a:rPr>
              <a:t>A relatively common and reasonably effective method for accommodating risk in demand and revenue</a:t>
            </a:r>
          </a:p>
          <a:p>
            <a:r>
              <a:rPr lang="en-US" sz="2000" i="1" dirty="0" smtClean="0">
                <a:latin typeface="Calibri" pitchFamily="34" charset="0"/>
              </a:rPr>
              <a:t>forecasts is the use of sensitivity analyses or “stress tests”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Kriger</a:t>
            </a:r>
            <a:r>
              <a:rPr lang="en-US" sz="2000" dirty="0" smtClean="0">
                <a:latin typeface="Calibri" pitchFamily="34" charset="0"/>
              </a:rPr>
              <a:t> et al., 2006)</a:t>
            </a:r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6096000" y="2209800"/>
          <a:ext cx="304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16B1F24-0B1F-4224-B3D5-7049272DD40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32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Risk Analysis</a:t>
            </a:r>
          </a:p>
        </p:txBody>
      </p:sp>
      <p:sp>
        <p:nvSpPr>
          <p:cNvPr id="10" name="Subtitle 2"/>
          <p:cNvSpPr>
            <a:spLocks noGrp="1"/>
          </p:cNvSpPr>
          <p:nvPr>
            <p:ph idx="1"/>
          </p:nvPr>
        </p:nvSpPr>
        <p:spPr>
          <a:xfrm>
            <a:off x="31518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Typical Process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Determine uncertainty distributions of inputs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Model relationship between inputs and outputs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Estimate output ranges/probabilities using multiple simulations (Monte Carlo)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Sensitivities/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elasticities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are a by-product of risk analysis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 Challenges (in T&amp;R risk analysis)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Variables to include in risk analysis and correlations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Quantification of uncertainty of inputs not easy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 Could lead to misleading conclusions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Variables used for risk analysis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Extreme events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1724" y="4922520"/>
            <a:ext cx="2480243" cy="3932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53200" y="4488968"/>
            <a:ext cx="2590800" cy="1828800"/>
            <a:chOff x="6083968" y="3637544"/>
            <a:chExt cx="3048000" cy="2182092"/>
          </a:xfrm>
        </p:grpSpPr>
        <p:pic>
          <p:nvPicPr>
            <p:cNvPr id="15" name="Picture 14" descr="facts2modelw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9880" y="3886200"/>
              <a:ext cx="2867920" cy="1905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7010400" y="3637544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3968" y="5450304"/>
              <a:ext cx="304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9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Select Uncertainty Factors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en-US" sz="240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442544"/>
          <a:ext cx="883920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2358"/>
                <a:gridCol w="3876842"/>
              </a:tblGrid>
              <a:tr h="50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Demographics (Population, Employment)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Weather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Value of time (Income)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Accidents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Vehicle operating cost (Gas prices)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Construction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activity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Toll rates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Feeder/Competing routes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Trip generation rates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Congestion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management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policies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Revenue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days (Weekend/Weekday traffic)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Travel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Demand Modeling Factors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Toll revenue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recovery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Truck traffic shares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Toll transponder usage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echnical-risk-analysis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5338" y="4433395"/>
            <a:ext cx="2209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3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T_FCS_Presentation">
  <a:themeElements>
    <a:clrScheme name="PPT_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7AC143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work Dark">
  <a:themeElements>
    <a:clrScheme name="Spla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00314C"/>
      </a:accent1>
      <a:accent2>
        <a:srgbClr val="9BCEF0"/>
      </a:accent2>
      <a:accent3>
        <a:srgbClr val="003399"/>
      </a:accent3>
      <a:accent4>
        <a:srgbClr val="A3A5A8"/>
      </a:accent4>
      <a:accent5>
        <a:srgbClr val="33DBFF"/>
      </a:accent5>
      <a:accent6>
        <a:srgbClr val="000000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e82d9c9c-0106-4092-b4b0-0a0a115e3169">Landscape</Orientation>
    <Size xmlns="e82d9c9c-0106-4092-b4b0-0a0a115e3169">Other</Size>
    <Product xmlns="e82d9c9c-0106-4092-b4b0-0a0a115e3169">PPT Presentations</Product>
    <Design_x0020_Theme xmlns="e82d9c9c-0106-4092-b4b0-0a0a115e3169">Focus</Design_x0020_Theme>
    <Document_x0020_Type xmlns="e82d9c9c-0106-4092-b4b0-0a0a115e3169">PowerPoint</Document_x0020_Type>
    <Notes0 xmlns="9cbe29b2-509b-4a47-a80f-d7996855ab22">10/16/12 Registered Trademark added to logo</Notes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7DDF731A7245BD9C9D6BB8130A5F" ma:contentTypeVersion="7" ma:contentTypeDescription="Create a new document." ma:contentTypeScope="" ma:versionID="64dab4e9a7f700a261231036c08858b1">
  <xsd:schema xmlns:xsd="http://www.w3.org/2001/XMLSchema" xmlns:xs="http://www.w3.org/2001/XMLSchema" xmlns:p="http://schemas.microsoft.com/office/2006/metadata/properties" xmlns:ns2="e82d9c9c-0106-4092-b4b0-0a0a115e3169" xmlns:ns3="9cbe29b2-509b-4a47-a80f-d7996855ab22" targetNamespace="http://schemas.microsoft.com/office/2006/metadata/properties" ma:root="true" ma:fieldsID="d146448109f35443a1f5902a519ea85d" ns2:_="" ns3:_="">
    <xsd:import namespace="e82d9c9c-0106-4092-b4b0-0a0a115e3169"/>
    <xsd:import namespace="9cbe29b2-509b-4a47-a80f-d7996855ab22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ign_x0020_Theme" minOccurs="0"/>
                <xsd:element ref="ns2:Size" minOccurs="0"/>
                <xsd:element ref="ns2:Orientation" minOccurs="0"/>
                <xsd:element ref="ns2:Product" minOccurs="0"/>
                <xsd:element ref="ns3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9c9c-0106-4092-b4b0-0a0a115e31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Document Type" ma:format="RadioButtons" ma:internalName="Document_x0020_Type">
      <xsd:simpleType>
        <xsd:restriction base="dms:Choice">
          <xsd:enumeration value="InDesign"/>
          <xsd:enumeration value="Word"/>
          <xsd:enumeration value="PowerPoint"/>
          <xsd:enumeration value="Other"/>
        </xsd:restriction>
      </xsd:simpleType>
    </xsd:element>
    <xsd:element name="Design_x0020_Theme" ma:index="2" nillable="true" ma:displayName="Design Theme" ma:format="RadioButtons" ma:internalName="Design_x0020_Theme">
      <xsd:simpleType>
        <xsd:restriction base="dms:Choice">
          <xsd:enumeration value="Foundation"/>
          <xsd:enumeration value="Framework"/>
          <xsd:enumeration value="Focus"/>
          <xsd:enumeration value="N/A"/>
        </xsd:restriction>
      </xsd:simpleType>
    </xsd:element>
    <xsd:element name="Size" ma:index="3" nillable="true" ma:displayName="Size" ma:format="RadioButtons" ma:internalName="Size">
      <xsd:simpleType>
        <xsd:restriction base="dms:Choice">
          <xsd:enumeration value="US Letter"/>
          <xsd:enumeration value="A4"/>
          <xsd:enumeration value="Binder"/>
          <xsd:enumeration value="Other"/>
        </xsd:restriction>
      </xsd:simpleType>
    </xsd:element>
    <xsd:element name="Orientation" ma:index="4" nillable="true" ma:displayName="Orientation" ma:default="Portrait" ma:format="RadioButtons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Product" ma:index="5" nillable="true" ma:displayName="Product" ma:format="RadioButtons" ma:internalName="Product">
      <xsd:simpleType>
        <xsd:restriction base="dms:Choice">
          <xsd:enumeration value="Covers"/>
          <xsd:enumeration value="Tabs"/>
          <xsd:enumeration value="CDs"/>
          <xsd:enumeration value="Brochures"/>
          <xsd:enumeration value="Leave-behinds"/>
          <xsd:enumeration value="PPT Presentations"/>
          <xsd:enumeration value="Exhibit Booth"/>
          <xsd:enumeration value="Fact Sheet"/>
          <xsd:enumeration value="Ads"/>
          <xsd:enumeration value="Newsletter"/>
          <xsd:enumeration value="SPI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e29b2-509b-4a47-a80f-d7996855ab22" elementFormDefault="qualified">
    <xsd:import namespace="http://schemas.microsoft.com/office/2006/documentManagement/types"/>
    <xsd:import namespace="http://schemas.microsoft.com/office/infopath/2007/PartnerControls"/>
    <xsd:element name="Notes0" ma:index="13" nillable="true" ma:displayName="Notes" ma:description="Notes:" ma:internalName="Note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06038-C04B-4412-A661-C139E2EEFB2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e82d9c9c-0106-4092-b4b0-0a0a115e3169"/>
    <ds:schemaRef ds:uri="9cbe29b2-509b-4a47-a80f-d7996855ab22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FFBD2E-78D0-4A55-9467-1D0D6A61C6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EA93FC-75B8-42A4-90FD-C97705BF96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9c9c-0106-4092-b4b0-0a0a115e3169"/>
    <ds:schemaRef ds:uri="9cbe29b2-509b-4a47-a80f-d7996855ab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1240</Words>
  <Application>Microsoft Office PowerPoint</Application>
  <PresentationFormat>On-screen Show (4:3)</PresentationFormat>
  <Paragraphs>491</Paragraphs>
  <Slides>31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LFT_FCS_Presentation</vt:lpstr>
      <vt:lpstr>Framework Dark</vt:lpstr>
      <vt:lpstr>PowerPoint Presentation</vt:lpstr>
      <vt:lpstr>Outline</vt:lpstr>
      <vt:lpstr>Background</vt:lpstr>
      <vt:lpstr>Typical T&amp;R Process</vt:lpstr>
      <vt:lpstr>Typical T&amp;R Process</vt:lpstr>
      <vt:lpstr>SENSITIVITY AND RISK ANALYSIS</vt:lpstr>
      <vt:lpstr>Sensitivity Analysis</vt:lpstr>
      <vt:lpstr>Risk Analysis</vt:lpstr>
      <vt:lpstr>Select Uncertainty Factors</vt:lpstr>
      <vt:lpstr>Uncertainty Propagation Through TDM</vt:lpstr>
      <vt:lpstr>Case study #1</vt:lpstr>
      <vt:lpstr>Case Study #1 - Overview</vt:lpstr>
      <vt:lpstr>T&amp;R Risk Analysis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#2</vt:lpstr>
      <vt:lpstr>Case Study Model #2</vt:lpstr>
      <vt:lpstr>T&amp;R Risk Analysis Process</vt:lpstr>
      <vt:lpstr>Population Forecast Comparisons</vt:lpstr>
      <vt:lpstr>PowerPoint Presentation</vt:lpstr>
      <vt:lpstr>PowerPoint Presentation</vt:lpstr>
      <vt:lpstr>PowerPoint Presentation</vt:lpstr>
      <vt:lpstr>PowerPoint Presentation</vt:lpstr>
      <vt:lpstr>SUMMARY AND NEXT STEPS</vt:lpstr>
      <vt:lpstr>Summary</vt:lpstr>
      <vt:lpstr>Next Steps</vt:lpstr>
      <vt:lpstr>Questions?</vt:lpstr>
    </vt:vector>
  </TitlesOfParts>
  <Company>CDM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LFT_FCS_Presentation.potx</dc:title>
  <dc:creator>CDM</dc:creator>
  <cp:lastModifiedBy>Phani</cp:lastModifiedBy>
  <cp:revision>33</cp:revision>
  <dcterms:created xsi:type="dcterms:W3CDTF">2011-11-17T16:57:48Z</dcterms:created>
  <dcterms:modified xsi:type="dcterms:W3CDTF">2013-05-07T11:07:27Z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0x010100A04C7DDF731A7245BD9C9D6BB8130A5F</vt:lpwstr>
  </property>
  <property fmtid="{D5CDD505-2E9C-101B-9397-08002B2CF9AE}" pid="3" name="Order">
    <vt:r8>3700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</Properties>
</file>