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4.xml" ContentType="application/vnd.openxmlformats-officedocument.presentationml.notesSlide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7" r:id="rId1"/>
  </p:sldMasterIdLst>
  <p:notesMasterIdLst>
    <p:notesMasterId r:id="rId27"/>
  </p:notesMasterIdLst>
  <p:handoutMasterIdLst>
    <p:handoutMasterId r:id="rId28"/>
  </p:handoutMasterIdLst>
  <p:sldIdLst>
    <p:sldId id="404" r:id="rId2"/>
    <p:sldId id="562" r:id="rId3"/>
    <p:sldId id="408" r:id="rId4"/>
    <p:sldId id="563" r:id="rId5"/>
    <p:sldId id="559" r:id="rId6"/>
    <p:sldId id="575" r:id="rId7"/>
    <p:sldId id="576" r:id="rId8"/>
    <p:sldId id="561" r:id="rId9"/>
    <p:sldId id="545" r:id="rId10"/>
    <p:sldId id="566" r:id="rId11"/>
    <p:sldId id="567" r:id="rId12"/>
    <p:sldId id="569" r:id="rId13"/>
    <p:sldId id="456" r:id="rId14"/>
    <p:sldId id="568" r:id="rId15"/>
    <p:sldId id="571" r:id="rId16"/>
    <p:sldId id="572" r:id="rId17"/>
    <p:sldId id="573" r:id="rId18"/>
    <p:sldId id="495" r:id="rId19"/>
    <p:sldId id="574" r:id="rId20"/>
    <p:sldId id="577" r:id="rId21"/>
    <p:sldId id="560" r:id="rId22"/>
    <p:sldId id="578" r:id="rId23"/>
    <p:sldId id="579" r:id="rId24"/>
    <p:sldId id="580" r:id="rId25"/>
    <p:sldId id="406" r:id="rId26"/>
  </p:sldIdLst>
  <p:sldSz cx="14630400" cy="9144000"/>
  <p:notesSz cx="6950075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Gungsuh" pitchFamily="18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Gungsuh" pitchFamily="18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Gungsuh" pitchFamily="18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Gungsuh" pitchFamily="18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700" kern="1200">
        <a:solidFill>
          <a:schemeClr val="tx1"/>
        </a:solidFill>
        <a:latin typeface="Arial" charset="0"/>
        <a:ea typeface="Gungsuh" pitchFamily="18" charset="-127"/>
        <a:cs typeface="+mn-cs"/>
      </a:defRPr>
    </a:lvl5pPr>
    <a:lvl6pPr marL="2286000" algn="l" defTabSz="914400" rtl="0" eaLnBrk="1" latinLnBrk="0" hangingPunct="1">
      <a:defRPr sz="2700" kern="1200">
        <a:solidFill>
          <a:schemeClr val="tx1"/>
        </a:solidFill>
        <a:latin typeface="Arial" charset="0"/>
        <a:ea typeface="Gungsuh" pitchFamily="18" charset="-127"/>
        <a:cs typeface="+mn-cs"/>
      </a:defRPr>
    </a:lvl6pPr>
    <a:lvl7pPr marL="2743200" algn="l" defTabSz="914400" rtl="0" eaLnBrk="1" latinLnBrk="0" hangingPunct="1">
      <a:defRPr sz="2700" kern="1200">
        <a:solidFill>
          <a:schemeClr val="tx1"/>
        </a:solidFill>
        <a:latin typeface="Arial" charset="0"/>
        <a:ea typeface="Gungsuh" pitchFamily="18" charset="-127"/>
        <a:cs typeface="+mn-cs"/>
      </a:defRPr>
    </a:lvl7pPr>
    <a:lvl8pPr marL="3200400" algn="l" defTabSz="914400" rtl="0" eaLnBrk="1" latinLnBrk="0" hangingPunct="1">
      <a:defRPr sz="2700" kern="1200">
        <a:solidFill>
          <a:schemeClr val="tx1"/>
        </a:solidFill>
        <a:latin typeface="Arial" charset="0"/>
        <a:ea typeface="Gungsuh" pitchFamily="18" charset="-127"/>
        <a:cs typeface="+mn-cs"/>
      </a:defRPr>
    </a:lvl8pPr>
    <a:lvl9pPr marL="3657600" algn="l" defTabSz="914400" rtl="0" eaLnBrk="1" latinLnBrk="0" hangingPunct="1">
      <a:defRPr sz="2700" kern="1200">
        <a:solidFill>
          <a:schemeClr val="tx1"/>
        </a:solidFill>
        <a:latin typeface="Arial" charset="0"/>
        <a:ea typeface="Gungsuh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3BFF"/>
    <a:srgbClr val="996633"/>
    <a:srgbClr val="FFCC00"/>
    <a:srgbClr val="CC0000"/>
    <a:srgbClr val="FFFF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59" autoAdjust="0"/>
    <p:restoredTop sz="86410" autoAdjust="0"/>
  </p:normalViewPr>
  <p:slideViewPr>
    <p:cSldViewPr snapToGrid="0">
      <p:cViewPr>
        <p:scale>
          <a:sx n="70" d="100"/>
          <a:sy n="70" d="100"/>
        </p:scale>
        <p:origin x="-456" y="-180"/>
      </p:cViewPr>
      <p:guideLst>
        <p:guide orient="horz" pos="2880"/>
        <p:guide pos="46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-1842" y="-96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Projects\SERPM7\Tasks\Calibration\Work_Location_Calibration_121228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Projects\SERPM7\Tasks\Calibration\TOD_Calibration_120829_run0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Projects\SERPM7\Tasks\Calibration\TOD_Calibration_120829_run0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Projects\SERPM7\Tasks\Calibration\TOD_Calibration_120829_run14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Projects\SERPM7\Tasks\Calibration\Work_Location_Calibration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Projects\SERPM7\Tasks\Calibration\School_Location_Calibration_13010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Projects\SERPM7\Tasks\Calibration\School_Location_Calibration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Projects\SERPM7\Tasks\Calibration\NonMandatoryTourLocation_Calibration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Projects\SERPM7\Tasks\Calibration\NonMandatoryTourFrequency_Calibration-kdk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Projects\SERPM7\Tasks\Calibration\NonMandatoryTourFrequency_Calibration-kdk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Projects\SERPM7\Tasks\Calibration\NonMandatoryTourFrequency_Calibration-kdk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Projects\SERPM7\Tasks\Calibration\NonMandatoryTourFrequency_Calibration-kd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822342519685039"/>
          <c:y val="5.4327280918243431E-2"/>
          <c:w val="0.85360640857392822"/>
          <c:h val="0.68954358783510272"/>
        </c:manualLayout>
      </c:layout>
      <c:scatterChart>
        <c:scatterStyle val="smoothMarker"/>
        <c:varyColors val="0"/>
        <c:ser>
          <c:idx val="0"/>
          <c:order val="0"/>
          <c:tx>
            <c:v>Observed</c:v>
          </c:tx>
          <c:spPr>
            <a:ln w="34925">
              <a:solidFill>
                <a:schemeClr val="tx1">
                  <a:lumMod val="75000"/>
                </a:schemeClr>
              </a:solidFill>
              <a:prstDash val="sysDash"/>
            </a:ln>
          </c:spPr>
          <c:marker>
            <c:spPr>
              <a:solidFill>
                <a:schemeClr val="tx1">
                  <a:lumMod val="75000"/>
                </a:schemeClr>
              </a:solidFill>
              <a:ln>
                <a:solidFill>
                  <a:schemeClr val="tx1">
                    <a:lumMod val="75000"/>
                  </a:schemeClr>
                </a:solidFill>
              </a:ln>
            </c:spPr>
          </c:marker>
          <c:xVal>
            <c:numRef>
              <c:f>tlfd_charts!$B$8:$B$58</c:f>
              <c:numCache>
                <c:formatCode>0.0</c:formatCode>
                <c:ptCount val="5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</c:numCache>
            </c:numRef>
          </c:xVal>
          <c:yVal>
            <c:numRef>
              <c:f>tlfd_charts!$F$8:$F$58</c:f>
              <c:numCache>
                <c:formatCode>0.00%</c:formatCode>
                <c:ptCount val="51"/>
                <c:pt idx="0">
                  <c:v>9.1827079600021368E-3</c:v>
                </c:pt>
                <c:pt idx="1">
                  <c:v>5.4093277674973933E-2</c:v>
                </c:pt>
                <c:pt idx="2">
                  <c:v>6.5211459508379324E-2</c:v>
                </c:pt>
                <c:pt idx="3">
                  <c:v>6.0273989047828262E-2</c:v>
                </c:pt>
                <c:pt idx="4">
                  <c:v>9.0397689851532126E-2</c:v>
                </c:pt>
                <c:pt idx="5">
                  <c:v>8.1699079484925163E-2</c:v>
                </c:pt>
                <c:pt idx="6">
                  <c:v>7.9849077329605819E-2</c:v>
                </c:pt>
                <c:pt idx="7">
                  <c:v>4.3239965494329076E-2</c:v>
                </c:pt>
                <c:pt idx="8">
                  <c:v>3.6888869292144778E-2</c:v>
                </c:pt>
                <c:pt idx="9">
                  <c:v>5.5173249048716504E-2</c:v>
                </c:pt>
                <c:pt idx="10">
                  <c:v>3.9564003212989834E-2</c:v>
                </c:pt>
                <c:pt idx="11">
                  <c:v>3.3723197536498745E-2</c:v>
                </c:pt>
                <c:pt idx="12">
                  <c:v>5.8318577924251713E-2</c:v>
                </c:pt>
                <c:pt idx="13">
                  <c:v>3.2315150993389455E-2</c:v>
                </c:pt>
                <c:pt idx="14">
                  <c:v>3.2332263145318042E-2</c:v>
                </c:pt>
                <c:pt idx="15">
                  <c:v>1.7779353076323907E-2</c:v>
                </c:pt>
                <c:pt idx="16">
                  <c:v>3.1432223534698003E-2</c:v>
                </c:pt>
                <c:pt idx="17">
                  <c:v>2.4199732937452936E-2</c:v>
                </c:pt>
                <c:pt idx="18">
                  <c:v>1.6975884643213462E-2</c:v>
                </c:pt>
                <c:pt idx="19">
                  <c:v>2.8765473496139751E-2</c:v>
                </c:pt>
                <c:pt idx="20">
                  <c:v>1.0240765053373841E-2</c:v>
                </c:pt>
                <c:pt idx="21">
                  <c:v>1.4553517208517453E-2</c:v>
                </c:pt>
                <c:pt idx="22">
                  <c:v>1.5289599025616869E-2</c:v>
                </c:pt>
                <c:pt idx="23">
                  <c:v>4.4269787657675334E-3</c:v>
                </c:pt>
                <c:pt idx="24">
                  <c:v>1.0087725485031483E-2</c:v>
                </c:pt>
                <c:pt idx="25">
                  <c:v>2.5792341383610675E-3</c:v>
                </c:pt>
                <c:pt idx="26">
                  <c:v>3.3692560517451812E-3</c:v>
                </c:pt>
                <c:pt idx="27">
                  <c:v>1.0220382260504401E-2</c:v>
                </c:pt>
                <c:pt idx="28">
                  <c:v>3.7702587842985643E-3</c:v>
                </c:pt>
                <c:pt idx="29">
                  <c:v>6.9033846895943394E-3</c:v>
                </c:pt>
                <c:pt idx="30">
                  <c:v>5.8927487387397685E-4</c:v>
                </c:pt>
                <c:pt idx="31">
                  <c:v>1.2262356633865495E-3</c:v>
                </c:pt>
                <c:pt idx="32">
                  <c:v>2.9549069177354161E-3</c:v>
                </c:pt>
                <c:pt idx="33">
                  <c:v>1.1016483622145513E-3</c:v>
                </c:pt>
                <c:pt idx="34">
                  <c:v>3.7406129664151215E-3</c:v>
                </c:pt>
                <c:pt idx="35">
                  <c:v>2.7581501369464806E-3</c:v>
                </c:pt>
                <c:pt idx="36">
                  <c:v>8.1132333610596248E-4</c:v>
                </c:pt>
                <c:pt idx="37">
                  <c:v>3.8045362524148689E-4</c:v>
                </c:pt>
                <c:pt idx="38">
                  <c:v>5.2494101661564464E-4</c:v>
                </c:pt>
                <c:pt idx="39">
                  <c:v>1.0185112344649101E-3</c:v>
                </c:pt>
                <c:pt idx="40">
                  <c:v>1.7353871343767731E-4</c:v>
                </c:pt>
                <c:pt idx="41">
                  <c:v>1.9505199600552672E-3</c:v>
                </c:pt>
                <c:pt idx="42">
                  <c:v>7.6421920874342986E-5</c:v>
                </c:pt>
                <c:pt idx="43">
                  <c:v>0</c:v>
                </c:pt>
                <c:pt idx="44">
                  <c:v>0</c:v>
                </c:pt>
                <c:pt idx="45">
                  <c:v>8.8755647401574274E-4</c:v>
                </c:pt>
                <c:pt idx="46">
                  <c:v>3.3444827270319997E-4</c:v>
                </c:pt>
                <c:pt idx="47">
                  <c:v>1.3104535659704849E-3</c:v>
                </c:pt>
                <c:pt idx="48">
                  <c:v>0</c:v>
                </c:pt>
                <c:pt idx="49">
                  <c:v>0</c:v>
                </c:pt>
                <c:pt idx="50">
                  <c:v>7.3046763044199237E-3</c:v>
                </c:pt>
              </c:numCache>
            </c:numRef>
          </c:yVal>
          <c:smooth val="1"/>
        </c:ser>
        <c:ser>
          <c:idx val="1"/>
          <c:order val="1"/>
          <c:tx>
            <c:v>Estimated</c:v>
          </c:tx>
          <c:spPr>
            <a:ln w="34925">
              <a:solidFill>
                <a:srgbClr val="FFC000"/>
              </a:solidFill>
            </a:ln>
          </c:spPr>
          <c:marker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</c:spPr>
          </c:marker>
          <c:xVal>
            <c:numRef>
              <c:f>tlfd_charts!$B$8:$B$58</c:f>
              <c:numCache>
                <c:formatCode>0.0</c:formatCode>
                <c:ptCount val="5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</c:numCache>
            </c:numRef>
          </c:xVal>
          <c:yVal>
            <c:numRef>
              <c:f>tlfd_charts!$J$8:$J$58</c:f>
              <c:numCache>
                <c:formatCode>0.00%</c:formatCode>
                <c:ptCount val="51"/>
                <c:pt idx="0">
                  <c:v>6.8454730915028326E-3</c:v>
                </c:pt>
                <c:pt idx="1">
                  <c:v>7.5387737456813944E-2</c:v>
                </c:pt>
                <c:pt idx="2">
                  <c:v>8.4346518133715395E-2</c:v>
                </c:pt>
                <c:pt idx="3">
                  <c:v>7.9544683146774001E-2</c:v>
                </c:pt>
                <c:pt idx="4">
                  <c:v>7.5264476067640182E-2</c:v>
                </c:pt>
                <c:pt idx="5">
                  <c:v>6.8890611769497678E-2</c:v>
                </c:pt>
                <c:pt idx="6">
                  <c:v>6.3118763241667389E-2</c:v>
                </c:pt>
                <c:pt idx="7">
                  <c:v>5.6900315477700407E-2</c:v>
                </c:pt>
                <c:pt idx="8">
                  <c:v>5.180729778879789E-2</c:v>
                </c:pt>
                <c:pt idx="9">
                  <c:v>4.7661070480505073E-2</c:v>
                </c:pt>
                <c:pt idx="10">
                  <c:v>4.2737760501334481E-2</c:v>
                </c:pt>
                <c:pt idx="11">
                  <c:v>3.8809473620276362E-2</c:v>
                </c:pt>
                <c:pt idx="12">
                  <c:v>3.5138427899232924E-2</c:v>
                </c:pt>
                <c:pt idx="13">
                  <c:v>3.1192277048729376E-2</c:v>
                </c:pt>
                <c:pt idx="14">
                  <c:v>2.8291168410785581E-2</c:v>
                </c:pt>
                <c:pt idx="15">
                  <c:v>2.5240002429499881E-2</c:v>
                </c:pt>
                <c:pt idx="16">
                  <c:v>2.2794425012415468E-2</c:v>
                </c:pt>
                <c:pt idx="17">
                  <c:v>2.0695408602573157E-2</c:v>
                </c:pt>
                <c:pt idx="18">
                  <c:v>1.8342723826605178E-2</c:v>
                </c:pt>
                <c:pt idx="19">
                  <c:v>1.6120446027589126E-2</c:v>
                </c:pt>
                <c:pt idx="20">
                  <c:v>1.4039293587192241E-2</c:v>
                </c:pt>
                <c:pt idx="21">
                  <c:v>1.2626253604055842E-2</c:v>
                </c:pt>
                <c:pt idx="22">
                  <c:v>1.1229291193420343E-2</c:v>
                </c:pt>
                <c:pt idx="23">
                  <c:v>9.6983490119438506E-3</c:v>
                </c:pt>
                <c:pt idx="24">
                  <c:v>8.2692314563065205E-3</c:v>
                </c:pt>
                <c:pt idx="25">
                  <c:v>7.1402285873530327E-3</c:v>
                </c:pt>
                <c:pt idx="26">
                  <c:v>6.2827580539706312E-3</c:v>
                </c:pt>
                <c:pt idx="27">
                  <c:v>5.5199665586491984E-3</c:v>
                </c:pt>
                <c:pt idx="28">
                  <c:v>4.7875438113850702E-3</c:v>
                </c:pt>
                <c:pt idx="29">
                  <c:v>4.2266151707974105E-3</c:v>
                </c:pt>
                <c:pt idx="30">
                  <c:v>3.7049872629897895E-3</c:v>
                </c:pt>
                <c:pt idx="31">
                  <c:v>3.2530288360194805E-3</c:v>
                </c:pt>
                <c:pt idx="32">
                  <c:v>2.7778472487700696E-3</c:v>
                </c:pt>
                <c:pt idx="33">
                  <c:v>2.3616167606906957E-3</c:v>
                </c:pt>
                <c:pt idx="34">
                  <c:v>1.9668230359458803E-3</c:v>
                </c:pt>
                <c:pt idx="35">
                  <c:v>1.8971535551085613E-3</c:v>
                </c:pt>
                <c:pt idx="36">
                  <c:v>1.5505925478665075E-3</c:v>
                </c:pt>
                <c:pt idx="37">
                  <c:v>1.2862058000736008E-3</c:v>
                </c:pt>
                <c:pt idx="38">
                  <c:v>1.0682653728389072E-3</c:v>
                </c:pt>
                <c:pt idx="39">
                  <c:v>9.003440600515208E-4</c:v>
                </c:pt>
                <c:pt idx="40">
                  <c:v>8.0209222810145322E-4</c:v>
                </c:pt>
                <c:pt idx="41">
                  <c:v>7.8601465560053331E-4</c:v>
                </c:pt>
                <c:pt idx="42">
                  <c:v>6.7883083892773409E-4</c:v>
                </c:pt>
                <c:pt idx="43">
                  <c:v>5.7521981614402722E-4</c:v>
                </c:pt>
                <c:pt idx="44">
                  <c:v>4.3945364835848005E-4</c:v>
                </c:pt>
                <c:pt idx="45">
                  <c:v>3.7335696141025369E-4</c:v>
                </c:pt>
                <c:pt idx="46">
                  <c:v>3.2869703779658691E-4</c:v>
                </c:pt>
                <c:pt idx="47">
                  <c:v>2.8225071723837346E-4</c:v>
                </c:pt>
                <c:pt idx="48">
                  <c:v>2.3937719056925364E-4</c:v>
                </c:pt>
                <c:pt idx="49">
                  <c:v>2.0722204556741338E-4</c:v>
                </c:pt>
                <c:pt idx="50">
                  <c:v>1.5720293112010675E-3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2830592"/>
        <c:axId val="32832896"/>
      </c:scatterChart>
      <c:valAx>
        <c:axId val="32830592"/>
        <c:scaling>
          <c:orientation val="minMax"/>
          <c:max val="51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 dirty="0" smtClean="0"/>
                  <a:t>Distance</a:t>
                </a:r>
                <a:r>
                  <a:rPr lang="en-US" sz="2000" baseline="0" dirty="0" smtClean="0"/>
                  <a:t> (miles)</a:t>
                </a:r>
                <a:endParaRPr lang="en-US" sz="2000" dirty="0"/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32832896"/>
        <c:crosses val="autoZero"/>
        <c:crossBetween val="midCat"/>
        <c:majorUnit val="5"/>
      </c:valAx>
      <c:valAx>
        <c:axId val="32832896"/>
        <c:scaling>
          <c:orientation val="minMax"/>
          <c:min val="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32830592"/>
        <c:crosses val="autoZero"/>
        <c:crossBetween val="midCat"/>
      </c:valAx>
    </c:plotArea>
    <c:legend>
      <c:legendPos val="b"/>
      <c:layout/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WorkData!$F$2</c:f>
              <c:strCache>
                <c:ptCount val="1"/>
                <c:pt idx="0">
                  <c:v>Work Departure Observed</c:v>
                </c:pt>
              </c:strCache>
            </c:strRef>
          </c:tx>
          <c:spPr>
            <a:ln>
              <a:solidFill>
                <a:schemeClr val="accent1">
                  <a:lumMod val="60000"/>
                  <a:lumOff val="40000"/>
                </a:schemeClr>
              </a:solidFill>
              <a:prstDash val="sysDash"/>
            </a:ln>
          </c:spPr>
          <c:marker>
            <c:spPr>
              <a:solidFill>
                <a:schemeClr val="accent1">
                  <a:lumMod val="60000"/>
                  <a:lumOff val="40000"/>
                </a:schemeClr>
              </a:solidFill>
              <a:ln>
                <a:solidFill>
                  <a:srgbClr val="7FD13B">
                    <a:lumMod val="60000"/>
                    <a:lumOff val="40000"/>
                  </a:srgbClr>
                </a:solidFill>
              </a:ln>
            </c:spPr>
          </c:marker>
          <c:cat>
            <c:strRef>
              <c:f>WorkData!$D$3:$D$42</c:f>
              <c:strCache>
                <c:ptCount val="40"/>
                <c:pt idx="0">
                  <c:v>Before 5 am</c:v>
                </c:pt>
                <c:pt idx="1">
                  <c:v> 5:00 am to 5:30 am</c:v>
                </c:pt>
                <c:pt idx="2">
                  <c:v> 5:30 am to 6:00 am</c:v>
                </c:pt>
                <c:pt idx="3">
                  <c:v> 6:00 am to 6:30 am</c:v>
                </c:pt>
                <c:pt idx="4">
                  <c:v> 6:30 am to 7:00 am</c:v>
                </c:pt>
                <c:pt idx="5">
                  <c:v> 7:00 am to 7:30 am</c:v>
                </c:pt>
                <c:pt idx="6">
                  <c:v> 7:30 am to 8:00 am</c:v>
                </c:pt>
                <c:pt idx="7">
                  <c:v> 8:00 am to 8:30 am</c:v>
                </c:pt>
                <c:pt idx="8">
                  <c:v> 8:30 am to 9:00 am</c:v>
                </c:pt>
                <c:pt idx="9">
                  <c:v> 9:00 am to 9:30 am</c:v>
                </c:pt>
                <c:pt idx="10">
                  <c:v> 9:30 am to 10:00 am</c:v>
                </c:pt>
                <c:pt idx="11">
                  <c:v> 10:00 am to 10:30 am</c:v>
                </c:pt>
                <c:pt idx="12">
                  <c:v> 10:30 am to 11:00 am</c:v>
                </c:pt>
                <c:pt idx="13">
                  <c:v> 11:00 am to 11:30 am</c:v>
                </c:pt>
                <c:pt idx="14">
                  <c:v> 11:30 am to 12:00 pm</c:v>
                </c:pt>
                <c:pt idx="15">
                  <c:v> 12:00 pm to 12:30 pm</c:v>
                </c:pt>
                <c:pt idx="16">
                  <c:v> 12:30 pm to 1:00 pm</c:v>
                </c:pt>
                <c:pt idx="17">
                  <c:v> 1:00 pm to 1:30 pm</c:v>
                </c:pt>
                <c:pt idx="18">
                  <c:v> 1:30 pm to 2:00 pm</c:v>
                </c:pt>
                <c:pt idx="19">
                  <c:v> 2:00 pm to 2:30 pm</c:v>
                </c:pt>
                <c:pt idx="20">
                  <c:v> 2:30 pm to 3:00 pm</c:v>
                </c:pt>
                <c:pt idx="21">
                  <c:v> 3:00 pm to 3:30 pm</c:v>
                </c:pt>
                <c:pt idx="22">
                  <c:v> 3:30 pm to 4:00 pm</c:v>
                </c:pt>
                <c:pt idx="23">
                  <c:v> 4:00 pm to 4:30 pm</c:v>
                </c:pt>
                <c:pt idx="24">
                  <c:v> 4:30 pm to 5:00 pm</c:v>
                </c:pt>
                <c:pt idx="25">
                  <c:v> 5:00 pm to 5:30 pm</c:v>
                </c:pt>
                <c:pt idx="26">
                  <c:v> 5:30 pm to 6:00 pm</c:v>
                </c:pt>
                <c:pt idx="27">
                  <c:v> 6:00 pm to 6:30 pm</c:v>
                </c:pt>
                <c:pt idx="28">
                  <c:v> 6:30 pm to 7:00 pm</c:v>
                </c:pt>
                <c:pt idx="29">
                  <c:v> 7:00 pm to 7:30 pm</c:v>
                </c:pt>
                <c:pt idx="30">
                  <c:v> 7:30 pm to 8:00 pm</c:v>
                </c:pt>
                <c:pt idx="31">
                  <c:v> 8:00 pm to 8:30 pm</c:v>
                </c:pt>
                <c:pt idx="32">
                  <c:v> 8:30 pm to 9:00 pm</c:v>
                </c:pt>
                <c:pt idx="33">
                  <c:v> 9:00 pm to 9:30 pm</c:v>
                </c:pt>
                <c:pt idx="34">
                  <c:v> 9:30 pm to 10:00 pm</c:v>
                </c:pt>
                <c:pt idx="35">
                  <c:v> 10:00 pm to 10:30 pm</c:v>
                </c:pt>
                <c:pt idx="36">
                  <c:v> 10:30 pm to 11:00 pm</c:v>
                </c:pt>
                <c:pt idx="37">
                  <c:v> 11:00 pm to 11:30 pm</c:v>
                </c:pt>
                <c:pt idx="38">
                  <c:v> 11:30 pm to 12:00 am</c:v>
                </c:pt>
                <c:pt idx="39">
                  <c:v> After 12:00 am</c:v>
                </c:pt>
              </c:strCache>
            </c:strRef>
          </c:cat>
          <c:val>
            <c:numRef>
              <c:f>WorkData!$F$3:$F$42</c:f>
              <c:numCache>
                <c:formatCode>0%</c:formatCode>
                <c:ptCount val="40"/>
                <c:pt idx="0">
                  <c:v>1.6012260801423591E-2</c:v>
                </c:pt>
                <c:pt idx="1">
                  <c:v>1.4506905607116436E-2</c:v>
                </c:pt>
                <c:pt idx="2">
                  <c:v>2.4792214467888606E-2</c:v>
                </c:pt>
                <c:pt idx="3">
                  <c:v>7.1998885516275174E-2</c:v>
                </c:pt>
                <c:pt idx="4">
                  <c:v>0.10935850985755236</c:v>
                </c:pt>
                <c:pt idx="5">
                  <c:v>0.14622255604325221</c:v>
                </c:pt>
                <c:pt idx="6">
                  <c:v>0.16495670387978192</c:v>
                </c:pt>
                <c:pt idx="7">
                  <c:v>0.11139734339722139</c:v>
                </c:pt>
                <c:pt idx="8">
                  <c:v>8.2898776063346696E-2</c:v>
                </c:pt>
                <c:pt idx="9">
                  <c:v>3.8349160640271135E-2</c:v>
                </c:pt>
                <c:pt idx="10">
                  <c:v>1.8156180145995071E-2</c:v>
                </c:pt>
                <c:pt idx="11">
                  <c:v>2.2993322986331638E-2</c:v>
                </c:pt>
                <c:pt idx="12">
                  <c:v>1.1470694991372904E-2</c:v>
                </c:pt>
                <c:pt idx="13">
                  <c:v>1.3876889294129127E-2</c:v>
                </c:pt>
                <c:pt idx="14">
                  <c:v>2.6021474577666386E-2</c:v>
                </c:pt>
                <c:pt idx="15">
                  <c:v>1.6992441286021918E-2</c:v>
                </c:pt>
                <c:pt idx="16">
                  <c:v>9.9457214383841339E-3</c:v>
                </c:pt>
                <c:pt idx="17">
                  <c:v>1.0913948635346045E-2</c:v>
                </c:pt>
                <c:pt idx="18">
                  <c:v>9.2061479678786622E-3</c:v>
                </c:pt>
                <c:pt idx="19">
                  <c:v>6.1525744999355514E-3</c:v>
                </c:pt>
                <c:pt idx="20">
                  <c:v>1.2782256148498631E-2</c:v>
                </c:pt>
                <c:pt idx="21">
                  <c:v>7.8532369692081994E-3</c:v>
                </c:pt>
                <c:pt idx="22">
                  <c:v>9.7049840243152944E-3</c:v>
                </c:pt>
                <c:pt idx="23">
                  <c:v>1.2783631934486806E-2</c:v>
                </c:pt>
                <c:pt idx="24">
                  <c:v>7.1308992622207464E-3</c:v>
                </c:pt>
                <c:pt idx="25">
                  <c:v>5.2014564326725229E-3</c:v>
                </c:pt>
                <c:pt idx="26">
                  <c:v>1.0723049998369826E-2</c:v>
                </c:pt>
                <c:pt idx="27">
                  <c:v>1.5623708060638551E-4</c:v>
                </c:pt>
                <c:pt idx="28">
                  <c:v>4.3285923561266716E-3</c:v>
                </c:pt>
                <c:pt idx="29">
                  <c:v>2.3255170649041403E-3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7.8742663139999872E-4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WorkData!$J$2</c:f>
              <c:strCache>
                <c:ptCount val="1"/>
                <c:pt idx="0">
                  <c:v>Work Departure Estimated</c:v>
                </c:pt>
              </c:strCache>
            </c:strRef>
          </c:tx>
          <c:spPr>
            <a:ln w="38100">
              <a:solidFill>
                <a:schemeClr val="accent1">
                  <a:lumMod val="75000"/>
                </a:schemeClr>
              </a:solidFill>
              <a:prstDash val="solid"/>
            </a:ln>
          </c:spPr>
          <c:marker>
            <c:symbol val="square"/>
            <c:size val="7"/>
            <c:spPr>
              <a:solidFill>
                <a:schemeClr val="accent1">
                  <a:lumMod val="75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</c:spPr>
          </c:marker>
          <c:cat>
            <c:strRef>
              <c:f>WorkData!$D$3:$D$42</c:f>
              <c:strCache>
                <c:ptCount val="40"/>
                <c:pt idx="0">
                  <c:v>Before 5 am</c:v>
                </c:pt>
                <c:pt idx="1">
                  <c:v> 5:00 am to 5:30 am</c:v>
                </c:pt>
                <c:pt idx="2">
                  <c:v> 5:30 am to 6:00 am</c:v>
                </c:pt>
                <c:pt idx="3">
                  <c:v> 6:00 am to 6:30 am</c:v>
                </c:pt>
                <c:pt idx="4">
                  <c:v> 6:30 am to 7:00 am</c:v>
                </c:pt>
                <c:pt idx="5">
                  <c:v> 7:00 am to 7:30 am</c:v>
                </c:pt>
                <c:pt idx="6">
                  <c:v> 7:30 am to 8:00 am</c:v>
                </c:pt>
                <c:pt idx="7">
                  <c:v> 8:00 am to 8:30 am</c:v>
                </c:pt>
                <c:pt idx="8">
                  <c:v> 8:30 am to 9:00 am</c:v>
                </c:pt>
                <c:pt idx="9">
                  <c:v> 9:00 am to 9:30 am</c:v>
                </c:pt>
                <c:pt idx="10">
                  <c:v> 9:30 am to 10:00 am</c:v>
                </c:pt>
                <c:pt idx="11">
                  <c:v> 10:00 am to 10:30 am</c:v>
                </c:pt>
                <c:pt idx="12">
                  <c:v> 10:30 am to 11:00 am</c:v>
                </c:pt>
                <c:pt idx="13">
                  <c:v> 11:00 am to 11:30 am</c:v>
                </c:pt>
                <c:pt idx="14">
                  <c:v> 11:30 am to 12:00 pm</c:v>
                </c:pt>
                <c:pt idx="15">
                  <c:v> 12:00 pm to 12:30 pm</c:v>
                </c:pt>
                <c:pt idx="16">
                  <c:v> 12:30 pm to 1:00 pm</c:v>
                </c:pt>
                <c:pt idx="17">
                  <c:v> 1:00 pm to 1:30 pm</c:v>
                </c:pt>
                <c:pt idx="18">
                  <c:v> 1:30 pm to 2:00 pm</c:v>
                </c:pt>
                <c:pt idx="19">
                  <c:v> 2:00 pm to 2:30 pm</c:v>
                </c:pt>
                <c:pt idx="20">
                  <c:v> 2:30 pm to 3:00 pm</c:v>
                </c:pt>
                <c:pt idx="21">
                  <c:v> 3:00 pm to 3:30 pm</c:v>
                </c:pt>
                <c:pt idx="22">
                  <c:v> 3:30 pm to 4:00 pm</c:v>
                </c:pt>
                <c:pt idx="23">
                  <c:v> 4:00 pm to 4:30 pm</c:v>
                </c:pt>
                <c:pt idx="24">
                  <c:v> 4:30 pm to 5:00 pm</c:v>
                </c:pt>
                <c:pt idx="25">
                  <c:v> 5:00 pm to 5:30 pm</c:v>
                </c:pt>
                <c:pt idx="26">
                  <c:v> 5:30 pm to 6:00 pm</c:v>
                </c:pt>
                <c:pt idx="27">
                  <c:v> 6:00 pm to 6:30 pm</c:v>
                </c:pt>
                <c:pt idx="28">
                  <c:v> 6:30 pm to 7:00 pm</c:v>
                </c:pt>
                <c:pt idx="29">
                  <c:v> 7:00 pm to 7:30 pm</c:v>
                </c:pt>
                <c:pt idx="30">
                  <c:v> 7:30 pm to 8:00 pm</c:v>
                </c:pt>
                <c:pt idx="31">
                  <c:v> 8:00 pm to 8:30 pm</c:v>
                </c:pt>
                <c:pt idx="32">
                  <c:v> 8:30 pm to 9:00 pm</c:v>
                </c:pt>
                <c:pt idx="33">
                  <c:v> 9:00 pm to 9:30 pm</c:v>
                </c:pt>
                <c:pt idx="34">
                  <c:v> 9:30 pm to 10:00 pm</c:v>
                </c:pt>
                <c:pt idx="35">
                  <c:v> 10:00 pm to 10:30 pm</c:v>
                </c:pt>
                <c:pt idx="36">
                  <c:v> 10:30 pm to 11:00 pm</c:v>
                </c:pt>
                <c:pt idx="37">
                  <c:v> 11:00 pm to 11:30 pm</c:v>
                </c:pt>
                <c:pt idx="38">
                  <c:v> 11:30 pm to 12:00 am</c:v>
                </c:pt>
                <c:pt idx="39">
                  <c:v> After 12:00 am</c:v>
                </c:pt>
              </c:strCache>
            </c:strRef>
          </c:cat>
          <c:val>
            <c:numRef>
              <c:f>WorkData!$J$3:$J$42</c:f>
              <c:numCache>
                <c:formatCode>0%</c:formatCode>
                <c:ptCount val="40"/>
                <c:pt idx="0">
                  <c:v>1.8665649695968133E-2</c:v>
                </c:pt>
                <c:pt idx="1">
                  <c:v>2.066251403631433E-2</c:v>
                </c:pt>
                <c:pt idx="2">
                  <c:v>5.3300917392317633E-2</c:v>
                </c:pt>
                <c:pt idx="3">
                  <c:v>5.8634716837221129E-2</c:v>
                </c:pt>
                <c:pt idx="4">
                  <c:v>8.9286849297654611E-2</c:v>
                </c:pt>
                <c:pt idx="5">
                  <c:v>0.12122078857602915</c:v>
                </c:pt>
                <c:pt idx="6">
                  <c:v>0.14385368334074874</c:v>
                </c:pt>
                <c:pt idx="7">
                  <c:v>0.10861988601453421</c:v>
                </c:pt>
                <c:pt idx="8">
                  <c:v>7.7369223924235689E-2</c:v>
                </c:pt>
                <c:pt idx="9">
                  <c:v>4.6960740693658763E-2</c:v>
                </c:pt>
                <c:pt idx="10">
                  <c:v>2.8310981164855187E-2</c:v>
                </c:pt>
                <c:pt idx="11">
                  <c:v>1.9322443272103224E-2</c:v>
                </c:pt>
                <c:pt idx="12">
                  <c:v>1.6859467361596644E-2</c:v>
                </c:pt>
                <c:pt idx="13">
                  <c:v>1.6615818131740078E-2</c:v>
                </c:pt>
                <c:pt idx="14">
                  <c:v>1.5360494925739952E-2</c:v>
                </c:pt>
                <c:pt idx="15">
                  <c:v>1.4730184961545795E-2</c:v>
                </c:pt>
                <c:pt idx="16">
                  <c:v>1.4507722621241975E-2</c:v>
                </c:pt>
                <c:pt idx="17">
                  <c:v>1.4264073391385411E-2</c:v>
                </c:pt>
                <c:pt idx="18">
                  <c:v>1.4046907773469777E-2</c:v>
                </c:pt>
                <c:pt idx="19">
                  <c:v>1.3008750185385283E-2</c:v>
                </c:pt>
                <c:pt idx="20">
                  <c:v>1.167927286595055E-2</c:v>
                </c:pt>
                <c:pt idx="21">
                  <c:v>1.1530964639081336E-2</c:v>
                </c:pt>
                <c:pt idx="22">
                  <c:v>9.7459691942625905E-3</c:v>
                </c:pt>
                <c:pt idx="23">
                  <c:v>8.4482722091569745E-3</c:v>
                </c:pt>
                <c:pt idx="24">
                  <c:v>8.0510180300430098E-3</c:v>
                </c:pt>
                <c:pt idx="25">
                  <c:v>7.3412572300260602E-3</c:v>
                </c:pt>
                <c:pt idx="26">
                  <c:v>6.8062882688192548E-3</c:v>
                </c:pt>
                <c:pt idx="27">
                  <c:v>5.9270323523803467E-3</c:v>
                </c:pt>
                <c:pt idx="28">
                  <c:v>5.1484141613169767E-3</c:v>
                </c:pt>
                <c:pt idx="29">
                  <c:v>4.2161910209962076E-3</c:v>
                </c:pt>
                <c:pt idx="30">
                  <c:v>3.5911777791902372E-3</c:v>
                </c:pt>
                <c:pt idx="31">
                  <c:v>2.7119218627513295E-3</c:v>
                </c:pt>
                <c:pt idx="32">
                  <c:v>2.2564037373673171E-3</c:v>
                </c:pt>
                <c:pt idx="33">
                  <c:v>1.694951164219581E-3</c:v>
                </c:pt>
                <c:pt idx="34">
                  <c:v>1.3082904298819891E-3</c:v>
                </c:pt>
                <c:pt idx="35">
                  <c:v>1.0858280895781689E-3</c:v>
                </c:pt>
                <c:pt idx="36">
                  <c:v>8.63365749274349E-4</c:v>
                </c:pt>
                <c:pt idx="37">
                  <c:v>6.4090340897052906E-4</c:v>
                </c:pt>
                <c:pt idx="38">
                  <c:v>5.6674929553592241E-4</c:v>
                </c:pt>
                <c:pt idx="39">
                  <c:v>7.8391491345155618E-4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WorkData!$H$2</c:f>
              <c:strCache>
                <c:ptCount val="1"/>
                <c:pt idx="0">
                  <c:v>Work Arrival Observed</c:v>
                </c:pt>
              </c:strCache>
            </c:strRef>
          </c:tx>
          <c:spPr>
            <a:ln>
              <a:solidFill>
                <a:schemeClr val="accent2">
                  <a:lumMod val="40000"/>
                  <a:lumOff val="60000"/>
                </a:schemeClr>
              </a:solidFill>
              <a:prstDash val="sysDash"/>
            </a:ln>
          </c:spPr>
          <c:marker>
            <c:spPr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accent2">
                    <a:lumMod val="40000"/>
                    <a:lumOff val="60000"/>
                  </a:schemeClr>
                </a:solidFill>
              </a:ln>
            </c:spPr>
          </c:marker>
          <c:cat>
            <c:strRef>
              <c:f>WorkData!$D$3:$D$42</c:f>
              <c:strCache>
                <c:ptCount val="40"/>
                <c:pt idx="0">
                  <c:v>Before 5 am</c:v>
                </c:pt>
                <c:pt idx="1">
                  <c:v> 5:00 am to 5:30 am</c:v>
                </c:pt>
                <c:pt idx="2">
                  <c:v> 5:30 am to 6:00 am</c:v>
                </c:pt>
                <c:pt idx="3">
                  <c:v> 6:00 am to 6:30 am</c:v>
                </c:pt>
                <c:pt idx="4">
                  <c:v> 6:30 am to 7:00 am</c:v>
                </c:pt>
                <c:pt idx="5">
                  <c:v> 7:00 am to 7:30 am</c:v>
                </c:pt>
                <c:pt idx="6">
                  <c:v> 7:30 am to 8:00 am</c:v>
                </c:pt>
                <c:pt idx="7">
                  <c:v> 8:00 am to 8:30 am</c:v>
                </c:pt>
                <c:pt idx="8">
                  <c:v> 8:30 am to 9:00 am</c:v>
                </c:pt>
                <c:pt idx="9">
                  <c:v> 9:00 am to 9:30 am</c:v>
                </c:pt>
                <c:pt idx="10">
                  <c:v> 9:30 am to 10:00 am</c:v>
                </c:pt>
                <c:pt idx="11">
                  <c:v> 10:00 am to 10:30 am</c:v>
                </c:pt>
                <c:pt idx="12">
                  <c:v> 10:30 am to 11:00 am</c:v>
                </c:pt>
                <c:pt idx="13">
                  <c:v> 11:00 am to 11:30 am</c:v>
                </c:pt>
                <c:pt idx="14">
                  <c:v> 11:30 am to 12:00 pm</c:v>
                </c:pt>
                <c:pt idx="15">
                  <c:v> 12:00 pm to 12:30 pm</c:v>
                </c:pt>
                <c:pt idx="16">
                  <c:v> 12:30 pm to 1:00 pm</c:v>
                </c:pt>
                <c:pt idx="17">
                  <c:v> 1:00 pm to 1:30 pm</c:v>
                </c:pt>
                <c:pt idx="18">
                  <c:v> 1:30 pm to 2:00 pm</c:v>
                </c:pt>
                <c:pt idx="19">
                  <c:v> 2:00 pm to 2:30 pm</c:v>
                </c:pt>
                <c:pt idx="20">
                  <c:v> 2:30 pm to 3:00 pm</c:v>
                </c:pt>
                <c:pt idx="21">
                  <c:v> 3:00 pm to 3:30 pm</c:v>
                </c:pt>
                <c:pt idx="22">
                  <c:v> 3:30 pm to 4:00 pm</c:v>
                </c:pt>
                <c:pt idx="23">
                  <c:v> 4:00 pm to 4:30 pm</c:v>
                </c:pt>
                <c:pt idx="24">
                  <c:v> 4:30 pm to 5:00 pm</c:v>
                </c:pt>
                <c:pt idx="25">
                  <c:v> 5:00 pm to 5:30 pm</c:v>
                </c:pt>
                <c:pt idx="26">
                  <c:v> 5:30 pm to 6:00 pm</c:v>
                </c:pt>
                <c:pt idx="27">
                  <c:v> 6:00 pm to 6:30 pm</c:v>
                </c:pt>
                <c:pt idx="28">
                  <c:v> 6:30 pm to 7:00 pm</c:v>
                </c:pt>
                <c:pt idx="29">
                  <c:v> 7:00 pm to 7:30 pm</c:v>
                </c:pt>
                <c:pt idx="30">
                  <c:v> 7:30 pm to 8:00 pm</c:v>
                </c:pt>
                <c:pt idx="31">
                  <c:v> 8:00 pm to 8:30 pm</c:v>
                </c:pt>
                <c:pt idx="32">
                  <c:v> 8:30 pm to 9:00 pm</c:v>
                </c:pt>
                <c:pt idx="33">
                  <c:v> 9:00 pm to 9:30 pm</c:v>
                </c:pt>
                <c:pt idx="34">
                  <c:v> 9:30 pm to 10:00 pm</c:v>
                </c:pt>
                <c:pt idx="35">
                  <c:v> 10:00 pm to 10:30 pm</c:v>
                </c:pt>
                <c:pt idx="36">
                  <c:v> 10:30 pm to 11:00 pm</c:v>
                </c:pt>
                <c:pt idx="37">
                  <c:v> 11:00 pm to 11:30 pm</c:v>
                </c:pt>
                <c:pt idx="38">
                  <c:v> 11:30 pm to 12:00 am</c:v>
                </c:pt>
                <c:pt idx="39">
                  <c:v> After 12:00 am</c:v>
                </c:pt>
              </c:strCache>
            </c:strRef>
          </c:cat>
          <c:val>
            <c:numRef>
              <c:f>WorkData!$H$3:$H$42</c:f>
              <c:numCache>
                <c:formatCode>0%</c:formatCode>
                <c:ptCount val="40"/>
                <c:pt idx="0">
                  <c:v>0</c:v>
                </c:pt>
                <c:pt idx="1">
                  <c:v>0</c:v>
                </c:pt>
                <c:pt idx="2">
                  <c:v>4.2374767112428541E-4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3.4114943163064958E-4</c:v>
                </c:pt>
                <c:pt idx="8">
                  <c:v>2.8431848417238576E-4</c:v>
                </c:pt>
                <c:pt idx="9">
                  <c:v>3.1621313265409907E-3</c:v>
                </c:pt>
                <c:pt idx="10">
                  <c:v>1.1556722250365779E-3</c:v>
                </c:pt>
                <c:pt idx="11">
                  <c:v>1.835929786089771E-3</c:v>
                </c:pt>
                <c:pt idx="12">
                  <c:v>8.6738456557424234E-3</c:v>
                </c:pt>
                <c:pt idx="13">
                  <c:v>2.3758231045292503E-3</c:v>
                </c:pt>
                <c:pt idx="14">
                  <c:v>8.9142797001955289E-3</c:v>
                </c:pt>
                <c:pt idx="15">
                  <c:v>1.0255585327084812E-2</c:v>
                </c:pt>
                <c:pt idx="16">
                  <c:v>1.0129799980781406E-2</c:v>
                </c:pt>
                <c:pt idx="17">
                  <c:v>2.1875998631139093E-2</c:v>
                </c:pt>
                <c:pt idx="18">
                  <c:v>2.0718956142515808E-2</c:v>
                </c:pt>
                <c:pt idx="19">
                  <c:v>3.0618185176551061E-2</c:v>
                </c:pt>
                <c:pt idx="20">
                  <c:v>6.824580325436265E-3</c:v>
                </c:pt>
                <c:pt idx="21">
                  <c:v>2.6921642190824647E-2</c:v>
                </c:pt>
                <c:pt idx="22">
                  <c:v>5.6324533425229417E-2</c:v>
                </c:pt>
                <c:pt idx="23">
                  <c:v>6.3324201768506311E-2</c:v>
                </c:pt>
                <c:pt idx="24">
                  <c:v>5.1081414229615221E-2</c:v>
                </c:pt>
                <c:pt idx="25">
                  <c:v>0.13291186447648173</c:v>
                </c:pt>
                <c:pt idx="26">
                  <c:v>0.10512150557180537</c:v>
                </c:pt>
                <c:pt idx="27">
                  <c:v>0.10328367116469124</c:v>
                </c:pt>
                <c:pt idx="28">
                  <c:v>6.4929781688784369E-2</c:v>
                </c:pt>
                <c:pt idx="29">
                  <c:v>5.9507280460698815E-2</c:v>
                </c:pt>
                <c:pt idx="30">
                  <c:v>4.3442387992064048E-2</c:v>
                </c:pt>
                <c:pt idx="31">
                  <c:v>2.3893101926572007E-2</c:v>
                </c:pt>
                <c:pt idx="32">
                  <c:v>3.1690390806028104E-2</c:v>
                </c:pt>
                <c:pt idx="33">
                  <c:v>1.862185066912465E-2</c:v>
                </c:pt>
                <c:pt idx="34">
                  <c:v>8.8348437720871236E-3</c:v>
                </c:pt>
                <c:pt idx="35">
                  <c:v>2.1969006285253424E-2</c:v>
                </c:pt>
                <c:pt idx="36">
                  <c:v>1.1806173858450276E-2</c:v>
                </c:pt>
                <c:pt idx="37">
                  <c:v>7.0796755476251784E-3</c:v>
                </c:pt>
                <c:pt idx="38">
                  <c:v>1.7919700788282877E-2</c:v>
                </c:pt>
                <c:pt idx="39">
                  <c:v>2.3746970409304919E-2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WorkData!$L$2</c:f>
              <c:strCache>
                <c:ptCount val="1"/>
                <c:pt idx="0">
                  <c:v>Work Arrival Estimated</c:v>
                </c:pt>
              </c:strCache>
            </c:strRef>
          </c:tx>
          <c:spPr>
            <a:ln w="38100">
              <a:solidFill>
                <a:schemeClr val="accent2"/>
              </a:solidFill>
              <a:prstDash val="solid"/>
            </a:ln>
          </c:spPr>
          <c:marker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</c:spPr>
          </c:marker>
          <c:cat>
            <c:strRef>
              <c:f>WorkData!$D$3:$D$42</c:f>
              <c:strCache>
                <c:ptCount val="40"/>
                <c:pt idx="0">
                  <c:v>Before 5 am</c:v>
                </c:pt>
                <c:pt idx="1">
                  <c:v> 5:00 am to 5:30 am</c:v>
                </c:pt>
                <c:pt idx="2">
                  <c:v> 5:30 am to 6:00 am</c:v>
                </c:pt>
                <c:pt idx="3">
                  <c:v> 6:00 am to 6:30 am</c:v>
                </c:pt>
                <c:pt idx="4">
                  <c:v> 6:30 am to 7:00 am</c:v>
                </c:pt>
                <c:pt idx="5">
                  <c:v> 7:00 am to 7:30 am</c:v>
                </c:pt>
                <c:pt idx="6">
                  <c:v> 7:30 am to 8:00 am</c:v>
                </c:pt>
                <c:pt idx="7">
                  <c:v> 8:00 am to 8:30 am</c:v>
                </c:pt>
                <c:pt idx="8">
                  <c:v> 8:30 am to 9:00 am</c:v>
                </c:pt>
                <c:pt idx="9">
                  <c:v> 9:00 am to 9:30 am</c:v>
                </c:pt>
                <c:pt idx="10">
                  <c:v> 9:30 am to 10:00 am</c:v>
                </c:pt>
                <c:pt idx="11">
                  <c:v> 10:00 am to 10:30 am</c:v>
                </c:pt>
                <c:pt idx="12">
                  <c:v> 10:30 am to 11:00 am</c:v>
                </c:pt>
                <c:pt idx="13">
                  <c:v> 11:00 am to 11:30 am</c:v>
                </c:pt>
                <c:pt idx="14">
                  <c:v> 11:30 am to 12:00 pm</c:v>
                </c:pt>
                <c:pt idx="15">
                  <c:v> 12:00 pm to 12:30 pm</c:v>
                </c:pt>
                <c:pt idx="16">
                  <c:v> 12:30 pm to 1:00 pm</c:v>
                </c:pt>
                <c:pt idx="17">
                  <c:v> 1:00 pm to 1:30 pm</c:v>
                </c:pt>
                <c:pt idx="18">
                  <c:v> 1:30 pm to 2:00 pm</c:v>
                </c:pt>
                <c:pt idx="19">
                  <c:v> 2:00 pm to 2:30 pm</c:v>
                </c:pt>
                <c:pt idx="20">
                  <c:v> 2:30 pm to 3:00 pm</c:v>
                </c:pt>
                <c:pt idx="21">
                  <c:v> 3:00 pm to 3:30 pm</c:v>
                </c:pt>
                <c:pt idx="22">
                  <c:v> 3:30 pm to 4:00 pm</c:v>
                </c:pt>
                <c:pt idx="23">
                  <c:v> 4:00 pm to 4:30 pm</c:v>
                </c:pt>
                <c:pt idx="24">
                  <c:v> 4:30 pm to 5:00 pm</c:v>
                </c:pt>
                <c:pt idx="25">
                  <c:v> 5:00 pm to 5:30 pm</c:v>
                </c:pt>
                <c:pt idx="26">
                  <c:v> 5:30 pm to 6:00 pm</c:v>
                </c:pt>
                <c:pt idx="27">
                  <c:v> 6:00 pm to 6:30 pm</c:v>
                </c:pt>
                <c:pt idx="28">
                  <c:v> 6:30 pm to 7:00 pm</c:v>
                </c:pt>
                <c:pt idx="29">
                  <c:v> 7:00 pm to 7:30 pm</c:v>
                </c:pt>
                <c:pt idx="30">
                  <c:v> 7:30 pm to 8:00 pm</c:v>
                </c:pt>
                <c:pt idx="31">
                  <c:v> 8:00 pm to 8:30 pm</c:v>
                </c:pt>
                <c:pt idx="32">
                  <c:v> 8:30 pm to 9:00 pm</c:v>
                </c:pt>
                <c:pt idx="33">
                  <c:v> 9:00 pm to 9:30 pm</c:v>
                </c:pt>
                <c:pt idx="34">
                  <c:v> 9:30 pm to 10:00 pm</c:v>
                </c:pt>
                <c:pt idx="35">
                  <c:v> 10:00 pm to 10:30 pm</c:v>
                </c:pt>
                <c:pt idx="36">
                  <c:v> 10:30 pm to 11:00 pm</c:v>
                </c:pt>
                <c:pt idx="37">
                  <c:v> 11:00 pm to 11:30 pm</c:v>
                </c:pt>
                <c:pt idx="38">
                  <c:v> 11:30 pm to 12:00 am</c:v>
                </c:pt>
                <c:pt idx="39">
                  <c:v> After 12:00 am</c:v>
                </c:pt>
              </c:strCache>
            </c:strRef>
          </c:cat>
          <c:val>
            <c:numRef>
              <c:f>WorkData!$L$3:$L$42</c:f>
              <c:numCache>
                <c:formatCode>0%</c:formatCode>
                <c:ptCount val="40"/>
                <c:pt idx="0">
                  <c:v>2.7013284179749572E-4</c:v>
                </c:pt>
                <c:pt idx="1">
                  <c:v>5.2967223881861905E-5</c:v>
                </c:pt>
                <c:pt idx="2">
                  <c:v>1.2712133731646857E-4</c:v>
                </c:pt>
                <c:pt idx="3">
                  <c:v>1.694951164219581E-4</c:v>
                </c:pt>
                <c:pt idx="4">
                  <c:v>3.0720989851479904E-4</c:v>
                </c:pt>
                <c:pt idx="5">
                  <c:v>5.9852962986503956E-4</c:v>
                </c:pt>
                <c:pt idx="6">
                  <c:v>9.6930019703807279E-4</c:v>
                </c:pt>
                <c:pt idx="7">
                  <c:v>1.3241805970465475E-3</c:v>
                </c:pt>
                <c:pt idx="8">
                  <c:v>1.9333036716879595E-3</c:v>
                </c:pt>
                <c:pt idx="9">
                  <c:v>2.6324710269285366E-3</c:v>
                </c:pt>
                <c:pt idx="10">
                  <c:v>3.0773957075361765E-3</c:v>
                </c:pt>
                <c:pt idx="11">
                  <c:v>4.0308057374096908E-3</c:v>
                </c:pt>
                <c:pt idx="12">
                  <c:v>5.6410093434182927E-3</c:v>
                </c:pt>
                <c:pt idx="13">
                  <c:v>6.9175194389711646E-3</c:v>
                </c:pt>
                <c:pt idx="14">
                  <c:v>9.03620839424564E-3</c:v>
                </c:pt>
                <c:pt idx="15">
                  <c:v>1.0847687451005318E-2</c:v>
                </c:pt>
                <c:pt idx="16">
                  <c:v>1.3808555266001398E-2</c:v>
                </c:pt>
                <c:pt idx="17">
                  <c:v>1.6615818131740078E-2</c:v>
                </c:pt>
                <c:pt idx="18">
                  <c:v>2.1679484734846079E-2</c:v>
                </c:pt>
                <c:pt idx="19">
                  <c:v>2.7479395749909957E-2</c:v>
                </c:pt>
                <c:pt idx="20">
                  <c:v>3.3427614991843047E-2</c:v>
                </c:pt>
                <c:pt idx="21">
                  <c:v>5.062077586389542E-2</c:v>
                </c:pt>
                <c:pt idx="22">
                  <c:v>5.8036187207356087E-2</c:v>
                </c:pt>
                <c:pt idx="23">
                  <c:v>7.3931651094302844E-2</c:v>
                </c:pt>
                <c:pt idx="24">
                  <c:v>0.10347147185321723</c:v>
                </c:pt>
                <c:pt idx="25">
                  <c:v>0.12294752007457785</c:v>
                </c:pt>
                <c:pt idx="26">
                  <c:v>0.10568550181147905</c:v>
                </c:pt>
                <c:pt idx="27">
                  <c:v>7.5541854700311453E-2</c:v>
                </c:pt>
                <c:pt idx="28">
                  <c:v>4.7172609589186211E-2</c:v>
                </c:pt>
                <c:pt idx="29">
                  <c:v>4.4789084514502427E-2</c:v>
                </c:pt>
                <c:pt idx="30">
                  <c:v>2.8453992669336216E-2</c:v>
                </c:pt>
                <c:pt idx="31">
                  <c:v>2.145172567215407E-2</c:v>
                </c:pt>
                <c:pt idx="32">
                  <c:v>1.7802283946693784E-2</c:v>
                </c:pt>
                <c:pt idx="33">
                  <c:v>1.4518316066018349E-2</c:v>
                </c:pt>
                <c:pt idx="34">
                  <c:v>1.2023559821182653E-2</c:v>
                </c:pt>
                <c:pt idx="35">
                  <c:v>1.065170872264243E-2</c:v>
                </c:pt>
                <c:pt idx="36">
                  <c:v>1.0513993940549587E-2</c:v>
                </c:pt>
                <c:pt idx="37">
                  <c:v>1.0757643170406153E-2</c:v>
                </c:pt>
                <c:pt idx="38">
                  <c:v>1.1477997415199474E-2</c:v>
                </c:pt>
                <c:pt idx="39">
                  <c:v>1.9205915379563128E-2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201408"/>
        <c:axId val="61215872"/>
      </c:lineChart>
      <c:catAx>
        <c:axId val="61201408"/>
        <c:scaling>
          <c:orientation val="minMax"/>
        </c:scaling>
        <c:delete val="0"/>
        <c:axPos val="b"/>
        <c:majorTickMark val="out"/>
        <c:minorTickMark val="none"/>
        <c:tickLblPos val="nextTo"/>
        <c:crossAx val="61215872"/>
        <c:crosses val="autoZero"/>
        <c:auto val="1"/>
        <c:lblAlgn val="ctr"/>
        <c:lblOffset val="100"/>
        <c:noMultiLvlLbl val="0"/>
      </c:catAx>
      <c:valAx>
        <c:axId val="6121587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6120140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ShoppingData!$F$2</c:f>
              <c:strCache>
                <c:ptCount val="1"/>
                <c:pt idx="0">
                  <c:v>Shopping Departure Observed</c:v>
                </c:pt>
              </c:strCache>
            </c:strRef>
          </c:tx>
          <c:spPr>
            <a:ln>
              <a:solidFill>
                <a:schemeClr val="tx1"/>
              </a:solidFill>
              <a:prstDash val="sysDash"/>
            </a:ln>
          </c:spPr>
          <c:marker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ShoppingData!$D$3:$D$42</c:f>
              <c:strCache>
                <c:ptCount val="40"/>
                <c:pt idx="0">
                  <c:v>Before 5 am</c:v>
                </c:pt>
                <c:pt idx="1">
                  <c:v> 5:00 am to 5:30 am</c:v>
                </c:pt>
                <c:pt idx="2">
                  <c:v> 5:30 am to 6:00 am</c:v>
                </c:pt>
                <c:pt idx="3">
                  <c:v> 6:00 am to 6:30 am</c:v>
                </c:pt>
                <c:pt idx="4">
                  <c:v> 6:30 am to 7:00 am</c:v>
                </c:pt>
                <c:pt idx="5">
                  <c:v> 7:00 am to 7:30 am</c:v>
                </c:pt>
                <c:pt idx="6">
                  <c:v> 7:30 am to 8:00 am</c:v>
                </c:pt>
                <c:pt idx="7">
                  <c:v> 8:00 am to 8:30 am</c:v>
                </c:pt>
                <c:pt idx="8">
                  <c:v> 8:30 am to 9:00 am</c:v>
                </c:pt>
                <c:pt idx="9">
                  <c:v> 9:00 am to 9:30 am</c:v>
                </c:pt>
                <c:pt idx="10">
                  <c:v> 9:30 am to 10:00 am</c:v>
                </c:pt>
                <c:pt idx="11">
                  <c:v> 10:00 am to 10:30 am</c:v>
                </c:pt>
                <c:pt idx="12">
                  <c:v> 10:30 am to 11:00 am</c:v>
                </c:pt>
                <c:pt idx="13">
                  <c:v> 11:00 am to 11:30 am</c:v>
                </c:pt>
                <c:pt idx="14">
                  <c:v> 11:30 am to 12:00 pm</c:v>
                </c:pt>
                <c:pt idx="15">
                  <c:v> 12:00 pm to 12:30 pm</c:v>
                </c:pt>
                <c:pt idx="16">
                  <c:v> 12:30 pm to 1:00 pm</c:v>
                </c:pt>
                <c:pt idx="17">
                  <c:v> 1:00 pm to 1:30 pm</c:v>
                </c:pt>
                <c:pt idx="18">
                  <c:v> 1:30 pm to 2:00 pm</c:v>
                </c:pt>
                <c:pt idx="19">
                  <c:v> 2:00 pm to 2:30 pm</c:v>
                </c:pt>
                <c:pt idx="20">
                  <c:v> 2:30 pm to 3:00 pm</c:v>
                </c:pt>
                <c:pt idx="21">
                  <c:v> 3:00 pm to 3:30 pm</c:v>
                </c:pt>
                <c:pt idx="22">
                  <c:v> 3:30 pm to 4:00 pm</c:v>
                </c:pt>
                <c:pt idx="23">
                  <c:v> 4:00 pm to 4:30 pm</c:v>
                </c:pt>
                <c:pt idx="24">
                  <c:v> 4:30 pm to 5:00 pm</c:v>
                </c:pt>
                <c:pt idx="25">
                  <c:v> 5:00 pm to 5:30 pm</c:v>
                </c:pt>
                <c:pt idx="26">
                  <c:v> 5:30 pm to 6:00 pm</c:v>
                </c:pt>
                <c:pt idx="27">
                  <c:v> 6:00 pm to 6:30 pm</c:v>
                </c:pt>
                <c:pt idx="28">
                  <c:v> 6:30 pm to 7:00 pm</c:v>
                </c:pt>
                <c:pt idx="29">
                  <c:v> 7:00 pm to 7:30 pm</c:v>
                </c:pt>
                <c:pt idx="30">
                  <c:v> 7:30 pm to 8:00 pm</c:v>
                </c:pt>
                <c:pt idx="31">
                  <c:v> 8:00 pm to 8:30 pm</c:v>
                </c:pt>
                <c:pt idx="32">
                  <c:v> 8:30 pm to 9:00 pm</c:v>
                </c:pt>
                <c:pt idx="33">
                  <c:v> 9:00 pm to 9:30 pm</c:v>
                </c:pt>
                <c:pt idx="34">
                  <c:v> 9:30 pm to 10:00 pm</c:v>
                </c:pt>
                <c:pt idx="35">
                  <c:v> 10:00 pm to 10:30 pm</c:v>
                </c:pt>
                <c:pt idx="36">
                  <c:v> 10:30 pm to 11:00 pm</c:v>
                </c:pt>
                <c:pt idx="37">
                  <c:v> 11:00 pm to 11:30 pm</c:v>
                </c:pt>
                <c:pt idx="38">
                  <c:v> 11:30 pm to 12:00 am</c:v>
                </c:pt>
                <c:pt idx="39">
                  <c:v> After 12:00 am</c:v>
                </c:pt>
              </c:strCache>
            </c:strRef>
          </c:cat>
          <c:val>
            <c:numRef>
              <c:f>ShoppingData!$F$3:$F$42</c:f>
              <c:numCache>
                <c:formatCode>0%</c:formatCode>
                <c:ptCount val="40"/>
                <c:pt idx="0">
                  <c:v>2.7888153801100879E-2</c:v>
                </c:pt>
                <c:pt idx="1">
                  <c:v>3.6284458905862693E-4</c:v>
                </c:pt>
                <c:pt idx="2">
                  <c:v>8.8495858461959691E-4</c:v>
                </c:pt>
                <c:pt idx="3">
                  <c:v>1.4031806693845659E-2</c:v>
                </c:pt>
                <c:pt idx="4">
                  <c:v>1.0479775203132508E-4</c:v>
                </c:pt>
                <c:pt idx="5">
                  <c:v>1.6033480285200186E-2</c:v>
                </c:pt>
                <c:pt idx="6">
                  <c:v>1.2892263202820071E-2</c:v>
                </c:pt>
                <c:pt idx="7">
                  <c:v>2.3656777969338041E-2</c:v>
                </c:pt>
                <c:pt idx="8">
                  <c:v>2.1959328235764367E-2</c:v>
                </c:pt>
                <c:pt idx="9">
                  <c:v>4.9395064768075599E-2</c:v>
                </c:pt>
                <c:pt idx="10">
                  <c:v>4.4335210680590265E-2</c:v>
                </c:pt>
                <c:pt idx="11">
                  <c:v>9.9960022628660675E-2</c:v>
                </c:pt>
                <c:pt idx="12">
                  <c:v>4.4696422489403705E-2</c:v>
                </c:pt>
                <c:pt idx="13">
                  <c:v>5.9090097027092954E-2</c:v>
                </c:pt>
                <c:pt idx="14">
                  <c:v>2.5141326668837023E-2</c:v>
                </c:pt>
                <c:pt idx="15">
                  <c:v>2.8274261092610008E-2</c:v>
                </c:pt>
                <c:pt idx="16">
                  <c:v>3.9095708134606166E-2</c:v>
                </c:pt>
                <c:pt idx="17">
                  <c:v>4.3706713005175798E-2</c:v>
                </c:pt>
                <c:pt idx="18">
                  <c:v>5.3025142258644964E-2</c:v>
                </c:pt>
                <c:pt idx="19">
                  <c:v>5.7076583370723938E-2</c:v>
                </c:pt>
                <c:pt idx="20">
                  <c:v>3.0850602477293959E-2</c:v>
                </c:pt>
                <c:pt idx="21">
                  <c:v>1.9807840829050367E-2</c:v>
                </c:pt>
                <c:pt idx="22">
                  <c:v>2.4531346191916017E-2</c:v>
                </c:pt>
                <c:pt idx="23">
                  <c:v>5.3828985235452063E-2</c:v>
                </c:pt>
                <c:pt idx="24">
                  <c:v>2.4555879150820092E-2</c:v>
                </c:pt>
                <c:pt idx="25">
                  <c:v>3.8050522019741753E-2</c:v>
                </c:pt>
                <c:pt idx="26">
                  <c:v>1.7379662545523287E-2</c:v>
                </c:pt>
                <c:pt idx="27">
                  <c:v>3.6397380891256985E-2</c:v>
                </c:pt>
                <c:pt idx="28">
                  <c:v>2.2142376397083201E-2</c:v>
                </c:pt>
                <c:pt idx="29">
                  <c:v>2.8671228995497306E-2</c:v>
                </c:pt>
                <c:pt idx="30">
                  <c:v>1.9546734833229312E-2</c:v>
                </c:pt>
                <c:pt idx="31">
                  <c:v>1.5655619261799796E-2</c:v>
                </c:pt>
                <c:pt idx="32">
                  <c:v>5.5279333734716441E-4</c:v>
                </c:pt>
                <c:pt idx="33">
                  <c:v>4.8059683200660838E-3</c:v>
                </c:pt>
                <c:pt idx="34">
                  <c:v>0</c:v>
                </c:pt>
                <c:pt idx="35">
                  <c:v>1.6120962757230739E-3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ShoppingData!$J$2</c:f>
              <c:strCache>
                <c:ptCount val="1"/>
                <c:pt idx="0">
                  <c:v>Shopping Departure Estimated</c:v>
                </c:pt>
              </c:strCache>
            </c:strRef>
          </c:tx>
          <c:spPr>
            <a:ln w="38100">
              <a:solidFill>
                <a:schemeClr val="accent3"/>
              </a:solidFill>
              <a:prstDash val="solid"/>
            </a:ln>
          </c:spPr>
          <c:marker>
            <c:symbol val="square"/>
            <c:size val="7"/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cat>
            <c:strRef>
              <c:f>ShoppingData!$D$3:$D$42</c:f>
              <c:strCache>
                <c:ptCount val="40"/>
                <c:pt idx="0">
                  <c:v>Before 5 am</c:v>
                </c:pt>
                <c:pt idx="1">
                  <c:v> 5:00 am to 5:30 am</c:v>
                </c:pt>
                <c:pt idx="2">
                  <c:v> 5:30 am to 6:00 am</c:v>
                </c:pt>
                <c:pt idx="3">
                  <c:v> 6:00 am to 6:30 am</c:v>
                </c:pt>
                <c:pt idx="4">
                  <c:v> 6:30 am to 7:00 am</c:v>
                </c:pt>
                <c:pt idx="5">
                  <c:v> 7:00 am to 7:30 am</c:v>
                </c:pt>
                <c:pt idx="6">
                  <c:v> 7:30 am to 8:00 am</c:v>
                </c:pt>
                <c:pt idx="7">
                  <c:v> 8:00 am to 8:30 am</c:v>
                </c:pt>
                <c:pt idx="8">
                  <c:v> 8:30 am to 9:00 am</c:v>
                </c:pt>
                <c:pt idx="9">
                  <c:v> 9:00 am to 9:30 am</c:v>
                </c:pt>
                <c:pt idx="10">
                  <c:v> 9:30 am to 10:00 am</c:v>
                </c:pt>
                <c:pt idx="11">
                  <c:v> 10:00 am to 10:30 am</c:v>
                </c:pt>
                <c:pt idx="12">
                  <c:v> 10:30 am to 11:00 am</c:v>
                </c:pt>
                <c:pt idx="13">
                  <c:v> 11:00 am to 11:30 am</c:v>
                </c:pt>
                <c:pt idx="14">
                  <c:v> 11:30 am to 12:00 pm</c:v>
                </c:pt>
                <c:pt idx="15">
                  <c:v> 12:00 pm to 12:30 pm</c:v>
                </c:pt>
                <c:pt idx="16">
                  <c:v> 12:30 pm to 1:00 pm</c:v>
                </c:pt>
                <c:pt idx="17">
                  <c:v> 1:00 pm to 1:30 pm</c:v>
                </c:pt>
                <c:pt idx="18">
                  <c:v> 1:30 pm to 2:00 pm</c:v>
                </c:pt>
                <c:pt idx="19">
                  <c:v> 2:00 pm to 2:30 pm</c:v>
                </c:pt>
                <c:pt idx="20">
                  <c:v> 2:30 pm to 3:00 pm</c:v>
                </c:pt>
                <c:pt idx="21">
                  <c:v> 3:00 pm to 3:30 pm</c:v>
                </c:pt>
                <c:pt idx="22">
                  <c:v> 3:30 pm to 4:00 pm</c:v>
                </c:pt>
                <c:pt idx="23">
                  <c:v> 4:00 pm to 4:30 pm</c:v>
                </c:pt>
                <c:pt idx="24">
                  <c:v> 4:30 pm to 5:00 pm</c:v>
                </c:pt>
                <c:pt idx="25">
                  <c:v> 5:00 pm to 5:30 pm</c:v>
                </c:pt>
                <c:pt idx="26">
                  <c:v> 5:30 pm to 6:00 pm</c:v>
                </c:pt>
                <c:pt idx="27">
                  <c:v> 6:00 pm to 6:30 pm</c:v>
                </c:pt>
                <c:pt idx="28">
                  <c:v> 6:30 pm to 7:00 pm</c:v>
                </c:pt>
                <c:pt idx="29">
                  <c:v> 7:00 pm to 7:30 pm</c:v>
                </c:pt>
                <c:pt idx="30">
                  <c:v> 7:30 pm to 8:00 pm</c:v>
                </c:pt>
                <c:pt idx="31">
                  <c:v> 8:00 pm to 8:30 pm</c:v>
                </c:pt>
                <c:pt idx="32">
                  <c:v> 8:30 pm to 9:00 pm</c:v>
                </c:pt>
                <c:pt idx="33">
                  <c:v> 9:00 pm to 9:30 pm</c:v>
                </c:pt>
                <c:pt idx="34">
                  <c:v> 9:30 pm to 10:00 pm</c:v>
                </c:pt>
                <c:pt idx="35">
                  <c:v> 10:00 pm to 10:30 pm</c:v>
                </c:pt>
                <c:pt idx="36">
                  <c:v> 10:30 pm to 11:00 pm</c:v>
                </c:pt>
                <c:pt idx="37">
                  <c:v> 11:00 pm to 11:30 pm</c:v>
                </c:pt>
                <c:pt idx="38">
                  <c:v> 11:30 pm to 12:00 am</c:v>
                </c:pt>
                <c:pt idx="39">
                  <c:v> After 12:00 am</c:v>
                </c:pt>
              </c:strCache>
            </c:strRef>
          </c:cat>
          <c:val>
            <c:numRef>
              <c:f>ShoppingData!$J$3:$J$42</c:f>
              <c:numCache>
                <c:formatCode>0%</c:formatCode>
                <c:ptCount val="40"/>
                <c:pt idx="0">
                  <c:v>1.2600457919080474E-3</c:v>
                </c:pt>
                <c:pt idx="1">
                  <c:v>1.9669007483442691E-3</c:v>
                </c:pt>
                <c:pt idx="2">
                  <c:v>3.1347480676736789E-3</c:v>
                </c:pt>
                <c:pt idx="3">
                  <c:v>3.9645343208814174E-3</c:v>
                </c:pt>
                <c:pt idx="4">
                  <c:v>5.6855724756826528E-3</c:v>
                </c:pt>
                <c:pt idx="5">
                  <c:v>7.7907709328948783E-3</c:v>
                </c:pt>
                <c:pt idx="6">
                  <c:v>1.0710389231218403E-2</c:v>
                </c:pt>
                <c:pt idx="7">
                  <c:v>1.4490526606942545E-2</c:v>
                </c:pt>
                <c:pt idx="8">
                  <c:v>2.2142999830969467E-2</c:v>
                </c:pt>
                <c:pt idx="9">
                  <c:v>3.6848656207262166E-2</c:v>
                </c:pt>
                <c:pt idx="10">
                  <c:v>5.6594495751187059E-2</c:v>
                </c:pt>
                <c:pt idx="11">
                  <c:v>7.329778570001691E-2</c:v>
                </c:pt>
                <c:pt idx="12">
                  <c:v>8.0074373434546764E-2</c:v>
                </c:pt>
                <c:pt idx="13">
                  <c:v>6.3125220892173886E-2</c:v>
                </c:pt>
                <c:pt idx="14">
                  <c:v>4.1504679072483369E-2</c:v>
                </c:pt>
                <c:pt idx="15">
                  <c:v>3.9291915730596066E-2</c:v>
                </c:pt>
                <c:pt idx="16">
                  <c:v>3.8492862301581207E-2</c:v>
                </c:pt>
                <c:pt idx="17">
                  <c:v>4.1304915715229651E-2</c:v>
                </c:pt>
                <c:pt idx="18">
                  <c:v>3.7908938641916502E-2</c:v>
                </c:pt>
                <c:pt idx="19">
                  <c:v>3.6449129492754737E-2</c:v>
                </c:pt>
                <c:pt idx="20">
                  <c:v>3.6280098959693904E-2</c:v>
                </c:pt>
                <c:pt idx="21">
                  <c:v>3.5619343239546998E-2</c:v>
                </c:pt>
                <c:pt idx="22">
                  <c:v>3.5942037893572233E-2</c:v>
                </c:pt>
                <c:pt idx="23">
                  <c:v>3.3575610430720534E-2</c:v>
                </c:pt>
                <c:pt idx="24">
                  <c:v>2.9442045576778278E-2</c:v>
                </c:pt>
                <c:pt idx="25">
                  <c:v>2.8934953977595771E-2</c:v>
                </c:pt>
                <c:pt idx="26">
                  <c:v>2.9288381455813882E-2</c:v>
                </c:pt>
                <c:pt idx="27">
                  <c:v>2.7244648646987415E-2</c:v>
                </c:pt>
                <c:pt idx="28">
                  <c:v>2.7014152465540821E-2</c:v>
                </c:pt>
                <c:pt idx="29">
                  <c:v>2.5907770794597169E-2</c:v>
                </c:pt>
                <c:pt idx="30">
                  <c:v>2.2634725018055534E-2</c:v>
                </c:pt>
                <c:pt idx="31">
                  <c:v>1.7440877729458949E-2</c:v>
                </c:pt>
                <c:pt idx="32">
                  <c:v>1.2446793798116078E-2</c:v>
                </c:pt>
                <c:pt idx="33">
                  <c:v>8.11346558692011E-3</c:v>
                </c:pt>
                <c:pt idx="34">
                  <c:v>6.0389999539007637E-3</c:v>
                </c:pt>
                <c:pt idx="35">
                  <c:v>3.4881755458917897E-3</c:v>
                </c:pt>
                <c:pt idx="36">
                  <c:v>2.2281297539837423E-3</c:v>
                </c:pt>
                <c:pt idx="37">
                  <c:v>1.3983435007760038E-3</c:v>
                </c:pt>
                <c:pt idx="38">
                  <c:v>6.761221322433425E-4</c:v>
                </c:pt>
                <c:pt idx="39">
                  <c:v>2.4586259354303364E-4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257984"/>
        <c:axId val="61260160"/>
      </c:lineChart>
      <c:catAx>
        <c:axId val="61257984"/>
        <c:scaling>
          <c:orientation val="minMax"/>
        </c:scaling>
        <c:delete val="0"/>
        <c:axPos val="b"/>
        <c:majorTickMark val="out"/>
        <c:minorTickMark val="none"/>
        <c:tickLblPos val="nextTo"/>
        <c:crossAx val="61260160"/>
        <c:crosses val="autoZero"/>
        <c:auto val="1"/>
        <c:lblAlgn val="ctr"/>
        <c:lblOffset val="100"/>
        <c:noMultiLvlLbl val="0"/>
      </c:catAx>
      <c:valAx>
        <c:axId val="61260160"/>
        <c:scaling>
          <c:orientation val="minMax"/>
          <c:max val="0.12000000000000001"/>
          <c:min val="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6125798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ShoppingData!$F$2</c:f>
              <c:strCache>
                <c:ptCount val="1"/>
                <c:pt idx="0">
                  <c:v>Shopping Departure Observed</c:v>
                </c:pt>
              </c:strCache>
            </c:strRef>
          </c:tx>
          <c:spPr>
            <a:ln>
              <a:solidFill>
                <a:prstClr val="white"/>
              </a:solidFill>
              <a:prstDash val="sysDash"/>
            </a:ln>
          </c:spPr>
          <c:marker>
            <c:spPr>
              <a:solidFill>
                <a:prstClr val="white"/>
              </a:solidFill>
              <a:ln>
                <a:solidFill>
                  <a:prstClr val="white"/>
                </a:solidFill>
              </a:ln>
            </c:spPr>
          </c:marker>
          <c:cat>
            <c:strRef>
              <c:f>ShoppingData!$D$3:$D$42</c:f>
              <c:strCache>
                <c:ptCount val="40"/>
                <c:pt idx="0">
                  <c:v>Before 5 am</c:v>
                </c:pt>
                <c:pt idx="1">
                  <c:v> 5:00 am to 5:30 am</c:v>
                </c:pt>
                <c:pt idx="2">
                  <c:v> 5:30 am to 6:00 am</c:v>
                </c:pt>
                <c:pt idx="3">
                  <c:v> 6:00 am to 6:30 am</c:v>
                </c:pt>
                <c:pt idx="4">
                  <c:v> 6:30 am to 7:00 am</c:v>
                </c:pt>
                <c:pt idx="5">
                  <c:v> 7:00 am to 7:30 am</c:v>
                </c:pt>
                <c:pt idx="6">
                  <c:v> 7:30 am to 8:00 am</c:v>
                </c:pt>
                <c:pt idx="7">
                  <c:v> 8:00 am to 8:30 am</c:v>
                </c:pt>
                <c:pt idx="8">
                  <c:v> 8:30 am to 9:00 am</c:v>
                </c:pt>
                <c:pt idx="9">
                  <c:v> 9:00 am to 9:30 am</c:v>
                </c:pt>
                <c:pt idx="10">
                  <c:v> 9:30 am to 10:00 am</c:v>
                </c:pt>
                <c:pt idx="11">
                  <c:v> 10:00 am to 10:30 am</c:v>
                </c:pt>
                <c:pt idx="12">
                  <c:v> 10:30 am to 11:00 am</c:v>
                </c:pt>
                <c:pt idx="13">
                  <c:v> 11:00 am to 11:30 am</c:v>
                </c:pt>
                <c:pt idx="14">
                  <c:v> 11:30 am to 12:00 pm</c:v>
                </c:pt>
                <c:pt idx="15">
                  <c:v> 12:00 pm to 12:30 pm</c:v>
                </c:pt>
                <c:pt idx="16">
                  <c:v> 12:30 pm to 1:00 pm</c:v>
                </c:pt>
                <c:pt idx="17">
                  <c:v> 1:00 pm to 1:30 pm</c:v>
                </c:pt>
                <c:pt idx="18">
                  <c:v> 1:30 pm to 2:00 pm</c:v>
                </c:pt>
                <c:pt idx="19">
                  <c:v> 2:00 pm to 2:30 pm</c:v>
                </c:pt>
                <c:pt idx="20">
                  <c:v> 2:30 pm to 3:00 pm</c:v>
                </c:pt>
                <c:pt idx="21">
                  <c:v> 3:00 pm to 3:30 pm</c:v>
                </c:pt>
                <c:pt idx="22">
                  <c:v> 3:30 pm to 4:00 pm</c:v>
                </c:pt>
                <c:pt idx="23">
                  <c:v> 4:00 pm to 4:30 pm</c:v>
                </c:pt>
                <c:pt idx="24">
                  <c:v> 4:30 pm to 5:00 pm</c:v>
                </c:pt>
                <c:pt idx="25">
                  <c:v> 5:00 pm to 5:30 pm</c:v>
                </c:pt>
                <c:pt idx="26">
                  <c:v> 5:30 pm to 6:00 pm</c:v>
                </c:pt>
                <c:pt idx="27">
                  <c:v> 6:00 pm to 6:30 pm</c:v>
                </c:pt>
                <c:pt idx="28">
                  <c:v> 6:30 pm to 7:00 pm</c:v>
                </c:pt>
                <c:pt idx="29">
                  <c:v> 7:00 pm to 7:30 pm</c:v>
                </c:pt>
                <c:pt idx="30">
                  <c:v> 7:30 pm to 8:00 pm</c:v>
                </c:pt>
                <c:pt idx="31">
                  <c:v> 8:00 pm to 8:30 pm</c:v>
                </c:pt>
                <c:pt idx="32">
                  <c:v> 8:30 pm to 9:00 pm</c:v>
                </c:pt>
                <c:pt idx="33">
                  <c:v> 9:00 pm to 9:30 pm</c:v>
                </c:pt>
                <c:pt idx="34">
                  <c:v> 9:30 pm to 10:00 pm</c:v>
                </c:pt>
                <c:pt idx="35">
                  <c:v> 10:00 pm to 10:30 pm</c:v>
                </c:pt>
                <c:pt idx="36">
                  <c:v> 10:30 pm to 11:00 pm</c:v>
                </c:pt>
                <c:pt idx="37">
                  <c:v> 11:00 pm to 11:30 pm</c:v>
                </c:pt>
                <c:pt idx="38">
                  <c:v> 11:30 pm to 12:00 am</c:v>
                </c:pt>
                <c:pt idx="39">
                  <c:v> After 12:00 am</c:v>
                </c:pt>
              </c:strCache>
            </c:strRef>
          </c:cat>
          <c:val>
            <c:numRef>
              <c:f>ShoppingData!$F$3:$F$42</c:f>
              <c:numCache>
                <c:formatCode>0%</c:formatCode>
                <c:ptCount val="40"/>
                <c:pt idx="0">
                  <c:v>2.7888153801100879E-2</c:v>
                </c:pt>
                <c:pt idx="1">
                  <c:v>3.6284458905862693E-4</c:v>
                </c:pt>
                <c:pt idx="2">
                  <c:v>8.8495858461959691E-4</c:v>
                </c:pt>
                <c:pt idx="3">
                  <c:v>1.4031806693845659E-2</c:v>
                </c:pt>
                <c:pt idx="4">
                  <c:v>1.0479775203132508E-4</c:v>
                </c:pt>
                <c:pt idx="5">
                  <c:v>1.6033480285200186E-2</c:v>
                </c:pt>
                <c:pt idx="6">
                  <c:v>1.2892263202820071E-2</c:v>
                </c:pt>
                <c:pt idx="7">
                  <c:v>2.3656777969338041E-2</c:v>
                </c:pt>
                <c:pt idx="8">
                  <c:v>2.1959328235764367E-2</c:v>
                </c:pt>
                <c:pt idx="9">
                  <c:v>4.9395064768075599E-2</c:v>
                </c:pt>
                <c:pt idx="10">
                  <c:v>4.4335210680590265E-2</c:v>
                </c:pt>
                <c:pt idx="11">
                  <c:v>9.9960022628660675E-2</c:v>
                </c:pt>
                <c:pt idx="12">
                  <c:v>4.4696422489403705E-2</c:v>
                </c:pt>
                <c:pt idx="13">
                  <c:v>5.9090097027092954E-2</c:v>
                </c:pt>
                <c:pt idx="14">
                  <c:v>2.5141326668837023E-2</c:v>
                </c:pt>
                <c:pt idx="15">
                  <c:v>2.8274261092610008E-2</c:v>
                </c:pt>
                <c:pt idx="16">
                  <c:v>3.9095708134606166E-2</c:v>
                </c:pt>
                <c:pt idx="17">
                  <c:v>4.3706713005175798E-2</c:v>
                </c:pt>
                <c:pt idx="18">
                  <c:v>5.3025142258644964E-2</c:v>
                </c:pt>
                <c:pt idx="19">
                  <c:v>5.7076583370723938E-2</c:v>
                </c:pt>
                <c:pt idx="20">
                  <c:v>3.0850602477293959E-2</c:v>
                </c:pt>
                <c:pt idx="21">
                  <c:v>1.9807840829050367E-2</c:v>
                </c:pt>
                <c:pt idx="22">
                  <c:v>2.4531346191916017E-2</c:v>
                </c:pt>
                <c:pt idx="23">
                  <c:v>5.3828985235452063E-2</c:v>
                </c:pt>
                <c:pt idx="24">
                  <c:v>2.4555879150820092E-2</c:v>
                </c:pt>
                <c:pt idx="25">
                  <c:v>3.8050522019741753E-2</c:v>
                </c:pt>
                <c:pt idx="26">
                  <c:v>1.7379662545523287E-2</c:v>
                </c:pt>
                <c:pt idx="27">
                  <c:v>3.6397380891256985E-2</c:v>
                </c:pt>
                <c:pt idx="28">
                  <c:v>2.2142376397083201E-2</c:v>
                </c:pt>
                <c:pt idx="29">
                  <c:v>2.8671228995497306E-2</c:v>
                </c:pt>
                <c:pt idx="30">
                  <c:v>1.9546734833229312E-2</c:v>
                </c:pt>
                <c:pt idx="31">
                  <c:v>1.5655619261799796E-2</c:v>
                </c:pt>
                <c:pt idx="32">
                  <c:v>5.5279333734716441E-4</c:v>
                </c:pt>
                <c:pt idx="33">
                  <c:v>4.8059683200660838E-3</c:v>
                </c:pt>
                <c:pt idx="34">
                  <c:v>0</c:v>
                </c:pt>
                <c:pt idx="35">
                  <c:v>1.6120962757230739E-3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ShoppingData!$J$2</c:f>
              <c:strCache>
                <c:ptCount val="1"/>
                <c:pt idx="0">
                  <c:v>Shopping Departure Estimated</c:v>
                </c:pt>
              </c:strCache>
            </c:strRef>
          </c:tx>
          <c:spPr>
            <a:ln w="38100">
              <a:solidFill>
                <a:schemeClr val="accent2"/>
              </a:solidFill>
              <a:prstDash val="solid"/>
            </a:ln>
          </c:spPr>
          <c:marker>
            <c:symbol val="square"/>
            <c:size val="7"/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</c:spPr>
          </c:marker>
          <c:cat>
            <c:strRef>
              <c:f>ShoppingData!$D$3:$D$42</c:f>
              <c:strCache>
                <c:ptCount val="40"/>
                <c:pt idx="0">
                  <c:v>Before 5 am</c:v>
                </c:pt>
                <c:pt idx="1">
                  <c:v> 5:00 am to 5:30 am</c:v>
                </c:pt>
                <c:pt idx="2">
                  <c:v> 5:30 am to 6:00 am</c:v>
                </c:pt>
                <c:pt idx="3">
                  <c:v> 6:00 am to 6:30 am</c:v>
                </c:pt>
                <c:pt idx="4">
                  <c:v> 6:30 am to 7:00 am</c:v>
                </c:pt>
                <c:pt idx="5">
                  <c:v> 7:00 am to 7:30 am</c:v>
                </c:pt>
                <c:pt idx="6">
                  <c:v> 7:30 am to 8:00 am</c:v>
                </c:pt>
                <c:pt idx="7">
                  <c:v> 8:00 am to 8:30 am</c:v>
                </c:pt>
                <c:pt idx="8">
                  <c:v> 8:30 am to 9:00 am</c:v>
                </c:pt>
                <c:pt idx="9">
                  <c:v> 9:00 am to 9:30 am</c:v>
                </c:pt>
                <c:pt idx="10">
                  <c:v> 9:30 am to 10:00 am</c:v>
                </c:pt>
                <c:pt idx="11">
                  <c:v> 10:00 am to 10:30 am</c:v>
                </c:pt>
                <c:pt idx="12">
                  <c:v> 10:30 am to 11:00 am</c:v>
                </c:pt>
                <c:pt idx="13">
                  <c:v> 11:00 am to 11:30 am</c:v>
                </c:pt>
                <c:pt idx="14">
                  <c:v> 11:30 am to 12:00 pm</c:v>
                </c:pt>
                <c:pt idx="15">
                  <c:v> 12:00 pm to 12:30 pm</c:v>
                </c:pt>
                <c:pt idx="16">
                  <c:v> 12:30 pm to 1:00 pm</c:v>
                </c:pt>
                <c:pt idx="17">
                  <c:v> 1:00 pm to 1:30 pm</c:v>
                </c:pt>
                <c:pt idx="18">
                  <c:v> 1:30 pm to 2:00 pm</c:v>
                </c:pt>
                <c:pt idx="19">
                  <c:v> 2:00 pm to 2:30 pm</c:v>
                </c:pt>
                <c:pt idx="20">
                  <c:v> 2:30 pm to 3:00 pm</c:v>
                </c:pt>
                <c:pt idx="21">
                  <c:v> 3:00 pm to 3:30 pm</c:v>
                </c:pt>
                <c:pt idx="22">
                  <c:v> 3:30 pm to 4:00 pm</c:v>
                </c:pt>
                <c:pt idx="23">
                  <c:v> 4:00 pm to 4:30 pm</c:v>
                </c:pt>
                <c:pt idx="24">
                  <c:v> 4:30 pm to 5:00 pm</c:v>
                </c:pt>
                <c:pt idx="25">
                  <c:v> 5:00 pm to 5:30 pm</c:v>
                </c:pt>
                <c:pt idx="26">
                  <c:v> 5:30 pm to 6:00 pm</c:v>
                </c:pt>
                <c:pt idx="27">
                  <c:v> 6:00 pm to 6:30 pm</c:v>
                </c:pt>
                <c:pt idx="28">
                  <c:v> 6:30 pm to 7:00 pm</c:v>
                </c:pt>
                <c:pt idx="29">
                  <c:v> 7:00 pm to 7:30 pm</c:v>
                </c:pt>
                <c:pt idx="30">
                  <c:v> 7:30 pm to 8:00 pm</c:v>
                </c:pt>
                <c:pt idx="31">
                  <c:v> 8:00 pm to 8:30 pm</c:v>
                </c:pt>
                <c:pt idx="32">
                  <c:v> 8:30 pm to 9:00 pm</c:v>
                </c:pt>
                <c:pt idx="33">
                  <c:v> 9:00 pm to 9:30 pm</c:v>
                </c:pt>
                <c:pt idx="34">
                  <c:v> 9:30 pm to 10:00 pm</c:v>
                </c:pt>
                <c:pt idx="35">
                  <c:v> 10:00 pm to 10:30 pm</c:v>
                </c:pt>
                <c:pt idx="36">
                  <c:v> 10:30 pm to 11:00 pm</c:v>
                </c:pt>
                <c:pt idx="37">
                  <c:v> 11:00 pm to 11:30 pm</c:v>
                </c:pt>
                <c:pt idx="38">
                  <c:v> 11:30 pm to 12:00 am</c:v>
                </c:pt>
                <c:pt idx="39">
                  <c:v> After 12:00 am</c:v>
                </c:pt>
              </c:strCache>
            </c:strRef>
          </c:cat>
          <c:val>
            <c:numRef>
              <c:f>ShoppingData!$J$3:$J$42</c:f>
              <c:numCache>
                <c:formatCode>0%</c:formatCode>
                <c:ptCount val="40"/>
                <c:pt idx="0">
                  <c:v>5.4886039520004115E-3</c:v>
                </c:pt>
                <c:pt idx="1">
                  <c:v>6.8658940822776682E-3</c:v>
                </c:pt>
                <c:pt idx="2">
                  <c:v>7.7549656962252996E-3</c:v>
                </c:pt>
                <c:pt idx="3">
                  <c:v>9.2504560988770981E-3</c:v>
                </c:pt>
                <c:pt idx="4">
                  <c:v>9.8157617493640319E-3</c:v>
                </c:pt>
                <c:pt idx="5">
                  <c:v>1.0432458822622503E-2</c:v>
                </c:pt>
                <c:pt idx="6">
                  <c:v>1.1789192383791145E-2</c:v>
                </c:pt>
                <c:pt idx="7">
                  <c:v>1.531464398591875E-2</c:v>
                </c:pt>
                <c:pt idx="8">
                  <c:v>2.3568106483027984E-2</c:v>
                </c:pt>
                <c:pt idx="9">
                  <c:v>3.8060487704602103E-2</c:v>
                </c:pt>
                <c:pt idx="10">
                  <c:v>6.2183621553562711E-2</c:v>
                </c:pt>
                <c:pt idx="11">
                  <c:v>8.4899401289924722E-2</c:v>
                </c:pt>
                <c:pt idx="12" formatCode="0.0%">
                  <c:v>6.7284862656422639E-2</c:v>
                </c:pt>
                <c:pt idx="13">
                  <c:v>5.1545597039854049E-2</c:v>
                </c:pt>
                <c:pt idx="14" formatCode="0.0%">
                  <c:v>3.8394146516946316E-2</c:v>
                </c:pt>
                <c:pt idx="15">
                  <c:v>4.0954210242310558E-2</c:v>
                </c:pt>
                <c:pt idx="16">
                  <c:v>3.9073284168872215E-2</c:v>
                </c:pt>
                <c:pt idx="17">
                  <c:v>3.8086568851658661E-2</c:v>
                </c:pt>
                <c:pt idx="18">
                  <c:v>3.9576920112033301E-2</c:v>
                </c:pt>
                <c:pt idx="19">
                  <c:v>4.2187604388827508E-2</c:v>
                </c:pt>
                <c:pt idx="20">
                  <c:v>3.3044684842099853E-2</c:v>
                </c:pt>
                <c:pt idx="21">
                  <c:v>2.9241719557005937E-2</c:v>
                </c:pt>
                <c:pt idx="22">
                  <c:v>3.3630547061695402E-2</c:v>
                </c:pt>
                <c:pt idx="23">
                  <c:v>3.0290104581545341E-2</c:v>
                </c:pt>
                <c:pt idx="24">
                  <c:v>2.9539789809080865E-2</c:v>
                </c:pt>
                <c:pt idx="25">
                  <c:v>2.7381350052676209E-2</c:v>
                </c:pt>
                <c:pt idx="26">
                  <c:v>2.9735077215612714E-2</c:v>
                </c:pt>
                <c:pt idx="27">
                  <c:v>2.7484132898219289E-2</c:v>
                </c:pt>
                <c:pt idx="28">
                  <c:v>2.441092581648123E-2</c:v>
                </c:pt>
                <c:pt idx="29">
                  <c:v>2.1265770742863017E-2</c:v>
                </c:pt>
                <c:pt idx="30">
                  <c:v>1.8603695043297272E-2</c:v>
                </c:pt>
                <c:pt idx="31">
                  <c:v>1.5150191433049824E-2</c:v>
                </c:pt>
                <c:pt idx="32">
                  <c:v>1.2035871213094535E-2</c:v>
                </c:pt>
                <c:pt idx="33">
                  <c:v>8.0581750905773832E-3</c:v>
                </c:pt>
                <c:pt idx="34">
                  <c:v>5.1391422771539432E-3</c:v>
                </c:pt>
                <c:pt idx="35">
                  <c:v>3.443225325693142E-3</c:v>
                </c:pt>
                <c:pt idx="36">
                  <c:v>1.9631523498728062E-3</c:v>
                </c:pt>
                <c:pt idx="37">
                  <c:v>1.2847855692884858E-3</c:v>
                </c:pt>
                <c:pt idx="38">
                  <c:v>6.2697535781278103E-4</c:v>
                </c:pt>
                <c:pt idx="39">
                  <c:v>1.4389598376031041E-4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553664"/>
        <c:axId val="61559936"/>
      </c:lineChart>
      <c:catAx>
        <c:axId val="61553664"/>
        <c:scaling>
          <c:orientation val="minMax"/>
        </c:scaling>
        <c:delete val="0"/>
        <c:axPos val="b"/>
        <c:majorTickMark val="out"/>
        <c:minorTickMark val="none"/>
        <c:tickLblPos val="nextTo"/>
        <c:crossAx val="61559936"/>
        <c:crosses val="autoZero"/>
        <c:auto val="1"/>
        <c:lblAlgn val="ctr"/>
        <c:lblOffset val="100"/>
        <c:noMultiLvlLbl val="0"/>
      </c:catAx>
      <c:valAx>
        <c:axId val="61559936"/>
        <c:scaling>
          <c:orientation val="minMax"/>
          <c:max val="0.15000000000000024"/>
          <c:min val="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6155366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tx>
            <c:v>Observed</c:v>
          </c:tx>
          <c:spPr>
            <a:ln w="34925">
              <a:solidFill>
                <a:schemeClr val="tx1"/>
              </a:solidFill>
              <a:prstDash val="sysDash"/>
            </a:ln>
          </c:spPr>
          <c:marker>
            <c:symbol val="diamond"/>
            <c:size val="6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tlfd_charts!$B$10:$B$60</c:f>
              <c:numCache>
                <c:formatCode>0.0</c:formatCode>
                <c:ptCount val="5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</c:numCache>
            </c:numRef>
          </c:xVal>
          <c:yVal>
            <c:numRef>
              <c:f>tlfd_charts!$G$10:$G$60</c:f>
              <c:numCache>
                <c:formatCode>0.00%</c:formatCode>
                <c:ptCount val="51"/>
                <c:pt idx="0">
                  <c:v>9.1827079600021368E-3</c:v>
                </c:pt>
                <c:pt idx="1">
                  <c:v>5.4093277674973933E-2</c:v>
                </c:pt>
                <c:pt idx="2">
                  <c:v>6.521145950837931E-2</c:v>
                </c:pt>
                <c:pt idx="3">
                  <c:v>6.0273989047828262E-2</c:v>
                </c:pt>
                <c:pt idx="4">
                  <c:v>9.0397689851532126E-2</c:v>
                </c:pt>
                <c:pt idx="5">
                  <c:v>8.1699079484925163E-2</c:v>
                </c:pt>
                <c:pt idx="6">
                  <c:v>7.9849077329605833E-2</c:v>
                </c:pt>
                <c:pt idx="7">
                  <c:v>4.3239965494329062E-2</c:v>
                </c:pt>
                <c:pt idx="8">
                  <c:v>3.6888869292144771E-2</c:v>
                </c:pt>
                <c:pt idx="9">
                  <c:v>5.5173249048716504E-2</c:v>
                </c:pt>
                <c:pt idx="10">
                  <c:v>3.9564003212989834E-2</c:v>
                </c:pt>
                <c:pt idx="11">
                  <c:v>3.3723197536498731E-2</c:v>
                </c:pt>
                <c:pt idx="12">
                  <c:v>5.831857792425172E-2</c:v>
                </c:pt>
                <c:pt idx="13">
                  <c:v>3.2315150993389455E-2</c:v>
                </c:pt>
                <c:pt idx="14">
                  <c:v>3.2332263145318042E-2</c:v>
                </c:pt>
                <c:pt idx="15">
                  <c:v>1.7779353076323896E-2</c:v>
                </c:pt>
                <c:pt idx="16">
                  <c:v>3.1432223534697996E-2</c:v>
                </c:pt>
                <c:pt idx="17">
                  <c:v>2.4199732937452933E-2</c:v>
                </c:pt>
                <c:pt idx="18">
                  <c:v>1.6975884643213469E-2</c:v>
                </c:pt>
                <c:pt idx="19">
                  <c:v>2.8765473496139751E-2</c:v>
                </c:pt>
                <c:pt idx="20">
                  <c:v>1.0240765053373841E-2</c:v>
                </c:pt>
                <c:pt idx="21">
                  <c:v>1.4553517208517453E-2</c:v>
                </c:pt>
                <c:pt idx="22">
                  <c:v>1.5289599025616865E-2</c:v>
                </c:pt>
                <c:pt idx="23">
                  <c:v>4.4269787657675325E-3</c:v>
                </c:pt>
                <c:pt idx="24">
                  <c:v>1.0087725485031481E-2</c:v>
                </c:pt>
                <c:pt idx="25">
                  <c:v>2.579234138361068E-3</c:v>
                </c:pt>
                <c:pt idx="26">
                  <c:v>3.3692560517451812E-3</c:v>
                </c:pt>
                <c:pt idx="27">
                  <c:v>1.0220382260504401E-2</c:v>
                </c:pt>
                <c:pt idx="28">
                  <c:v>3.7702587842985648E-3</c:v>
                </c:pt>
                <c:pt idx="29">
                  <c:v>6.9033846895943411E-3</c:v>
                </c:pt>
                <c:pt idx="30">
                  <c:v>5.8927487387397685E-4</c:v>
                </c:pt>
                <c:pt idx="31">
                  <c:v>1.2262356633865499E-3</c:v>
                </c:pt>
                <c:pt idx="32">
                  <c:v>2.9549069177354169E-3</c:v>
                </c:pt>
                <c:pt idx="33">
                  <c:v>1.1016483622145509E-3</c:v>
                </c:pt>
                <c:pt idx="34">
                  <c:v>3.740612966415121E-3</c:v>
                </c:pt>
                <c:pt idx="35">
                  <c:v>2.7581501369464811E-3</c:v>
                </c:pt>
                <c:pt idx="36">
                  <c:v>8.1132333610596226E-4</c:v>
                </c:pt>
                <c:pt idx="37">
                  <c:v>3.8045362524148695E-4</c:v>
                </c:pt>
                <c:pt idx="38">
                  <c:v>5.2494101661564453E-4</c:v>
                </c:pt>
                <c:pt idx="39">
                  <c:v>1.0185112344649101E-3</c:v>
                </c:pt>
                <c:pt idx="40">
                  <c:v>1.7353871343767733E-4</c:v>
                </c:pt>
                <c:pt idx="41">
                  <c:v>1.9505199600552679E-3</c:v>
                </c:pt>
                <c:pt idx="42">
                  <c:v>7.6421920874342986E-5</c:v>
                </c:pt>
                <c:pt idx="43">
                  <c:v>0</c:v>
                </c:pt>
                <c:pt idx="44">
                  <c:v>0</c:v>
                </c:pt>
                <c:pt idx="45">
                  <c:v>8.8755647401574263E-4</c:v>
                </c:pt>
                <c:pt idx="46">
                  <c:v>3.3444827270320002E-4</c:v>
                </c:pt>
                <c:pt idx="47">
                  <c:v>1.3104535659704847E-3</c:v>
                </c:pt>
                <c:pt idx="48">
                  <c:v>0</c:v>
                </c:pt>
                <c:pt idx="49">
                  <c:v>0</c:v>
                </c:pt>
                <c:pt idx="50">
                  <c:v>7.3046763044199228E-3</c:v>
                </c:pt>
              </c:numCache>
            </c:numRef>
          </c:yVal>
          <c:smooth val="1"/>
        </c:ser>
        <c:ser>
          <c:idx val="1"/>
          <c:order val="1"/>
          <c:tx>
            <c:v>Estimated</c:v>
          </c:tx>
          <c:spPr>
            <a:ln w="38100">
              <a:solidFill>
                <a:schemeClr val="accent2"/>
              </a:solidFill>
            </a:ln>
          </c:spPr>
          <c:marker>
            <c:symbol val="square"/>
            <c:size val="7"/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</c:spPr>
          </c:marker>
          <c:xVal>
            <c:numRef>
              <c:f>tlfd_charts!$B$10:$B$60</c:f>
              <c:numCache>
                <c:formatCode>0.0</c:formatCode>
                <c:ptCount val="5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</c:numCache>
            </c:numRef>
          </c:xVal>
          <c:yVal>
            <c:numRef>
              <c:f>tlfd_charts!$M$10:$M$60</c:f>
              <c:numCache>
                <c:formatCode>0.00%</c:formatCode>
                <c:ptCount val="51"/>
                <c:pt idx="0">
                  <c:v>5.3401880413135108E-3</c:v>
                </c:pt>
                <c:pt idx="1">
                  <c:v>5.3012829419665633E-2</c:v>
                </c:pt>
                <c:pt idx="2">
                  <c:v>6.3058681858181781E-2</c:v>
                </c:pt>
                <c:pt idx="3">
                  <c:v>6.9371497383168931E-2</c:v>
                </c:pt>
                <c:pt idx="4">
                  <c:v>7.2122643694131822E-2</c:v>
                </c:pt>
                <c:pt idx="5">
                  <c:v>7.2497800009263133E-2</c:v>
                </c:pt>
                <c:pt idx="6">
                  <c:v>6.848223796952442E-2</c:v>
                </c:pt>
                <c:pt idx="7">
                  <c:v>6.1275531471446439E-2</c:v>
                </c:pt>
                <c:pt idx="8">
                  <c:v>5.5805659765643098E-2</c:v>
                </c:pt>
                <c:pt idx="9">
                  <c:v>4.9761474688527686E-2</c:v>
                </c:pt>
                <c:pt idx="10">
                  <c:v>4.4472233801120926E-2</c:v>
                </c:pt>
                <c:pt idx="11">
                  <c:v>4.1174563475522168E-2</c:v>
                </c:pt>
                <c:pt idx="12">
                  <c:v>3.7071001806308214E-2</c:v>
                </c:pt>
                <c:pt idx="13">
                  <c:v>3.3342596452225474E-2</c:v>
                </c:pt>
                <c:pt idx="14">
                  <c:v>3.1411236163216193E-2</c:v>
                </c:pt>
                <c:pt idx="15">
                  <c:v>2.6839886989949553E-2</c:v>
                </c:pt>
                <c:pt idx="16">
                  <c:v>2.5038210365430056E-2</c:v>
                </c:pt>
                <c:pt idx="17">
                  <c:v>2.2736325320735492E-2</c:v>
                </c:pt>
                <c:pt idx="18">
                  <c:v>2.0615071094437488E-2</c:v>
                </c:pt>
                <c:pt idx="19">
                  <c:v>1.8215923301375579E-2</c:v>
                </c:pt>
                <c:pt idx="20">
                  <c:v>1.5654670927701359E-2</c:v>
                </c:pt>
                <c:pt idx="21">
                  <c:v>1.4431939233940073E-2</c:v>
                </c:pt>
                <c:pt idx="22">
                  <c:v>1.2630262609420594E-2</c:v>
                </c:pt>
                <c:pt idx="23">
                  <c:v>1.133805752396832E-2</c:v>
                </c:pt>
                <c:pt idx="24">
                  <c:v>9.5224862211106629E-3</c:v>
                </c:pt>
                <c:pt idx="25">
                  <c:v>8.4989115835301682E-3</c:v>
                </c:pt>
                <c:pt idx="26">
                  <c:v>7.3317586031216835E-3</c:v>
                </c:pt>
                <c:pt idx="27">
                  <c:v>6.1275531471446454E-3</c:v>
                </c:pt>
                <c:pt idx="28">
                  <c:v>5.2290306146079392E-3</c:v>
                </c:pt>
                <c:pt idx="29">
                  <c:v>4.8816636561530343E-3</c:v>
                </c:pt>
                <c:pt idx="30">
                  <c:v>4.0016673614005904E-3</c:v>
                </c:pt>
                <c:pt idx="31">
                  <c:v>3.6543004029456756E-3</c:v>
                </c:pt>
                <c:pt idx="32">
                  <c:v>3.2004075772312586E-3</c:v>
                </c:pt>
                <c:pt idx="33">
                  <c:v>2.5936732897966766E-3</c:v>
                </c:pt>
                <c:pt idx="34">
                  <c:v>2.1675698207586492E-3</c:v>
                </c:pt>
                <c:pt idx="35">
                  <c:v>1.959149645685704E-3</c:v>
                </c:pt>
                <c:pt idx="36">
                  <c:v>1.5932564494465309E-3</c:v>
                </c:pt>
                <c:pt idx="37">
                  <c:v>1.440414987726368E-3</c:v>
                </c:pt>
                <c:pt idx="38">
                  <c:v>1.2181001343152258E-3</c:v>
                </c:pt>
                <c:pt idx="39">
                  <c:v>1.1069427076096524E-3</c:v>
                </c:pt>
                <c:pt idx="40">
                  <c:v>9.5410124588949188E-4</c:v>
                </c:pt>
                <c:pt idx="41">
                  <c:v>7.8736510583113427E-4</c:v>
                </c:pt>
                <c:pt idx="42">
                  <c:v>7.9662822472326513E-4</c:v>
                </c:pt>
                <c:pt idx="43">
                  <c:v>5.9747116854244923E-4</c:v>
                </c:pt>
                <c:pt idx="44">
                  <c:v>4.8631374183687664E-4</c:v>
                </c:pt>
                <c:pt idx="45">
                  <c:v>4.9557686072900821E-4</c:v>
                </c:pt>
                <c:pt idx="46">
                  <c:v>4.0294567180769773E-4</c:v>
                </c:pt>
                <c:pt idx="47">
                  <c:v>3.2420916122458457E-4</c:v>
                </c:pt>
                <c:pt idx="48">
                  <c:v>2.454726506414712E-4</c:v>
                </c:pt>
                <c:pt idx="49">
                  <c:v>1.8063081839655437E-4</c:v>
                </c:pt>
                <c:pt idx="50">
                  <c:v>4.5018757815756608E-3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2672768"/>
        <c:axId val="44958080"/>
      </c:scatterChart>
      <c:valAx>
        <c:axId val="52672768"/>
        <c:scaling>
          <c:orientation val="minMax"/>
          <c:max val="51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 dirty="0" smtClean="0"/>
                  <a:t>Distance</a:t>
                </a:r>
                <a:r>
                  <a:rPr lang="en-US" sz="2000" baseline="0" dirty="0" smtClean="0"/>
                  <a:t> (miles)</a:t>
                </a:r>
                <a:endParaRPr lang="en-US" sz="2000" dirty="0"/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en-US"/>
          </a:p>
        </c:txPr>
        <c:crossAx val="44958080"/>
        <c:crosses val="autoZero"/>
        <c:crossBetween val="midCat"/>
        <c:majorUnit val="5"/>
      </c:valAx>
      <c:valAx>
        <c:axId val="44958080"/>
        <c:scaling>
          <c:orientation val="minMax"/>
          <c:max val="0.1"/>
          <c:min val="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2000" b="1"/>
            </a:pPr>
            <a:endParaRPr lang="en-US"/>
          </a:p>
        </c:txPr>
        <c:crossAx val="52672768"/>
        <c:crosses val="autoZero"/>
        <c:crossBetween val="midCat"/>
      </c:valAx>
    </c:plotArea>
    <c:legend>
      <c:legendPos val="b"/>
      <c:layout/>
      <c:overlay val="0"/>
      <c:txPr>
        <a:bodyPr/>
        <a:lstStyle/>
        <a:p>
          <a:pPr>
            <a:defRPr sz="20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v>Observed</c:v>
          </c:tx>
          <c:spPr>
            <a:ln w="38100">
              <a:solidFill>
                <a:schemeClr val="tx1"/>
              </a:solidFill>
              <a:prstDash val="sysDash"/>
            </a:ln>
          </c:spPr>
          <c:marker>
            <c:spPr>
              <a:solidFill>
                <a:schemeClr val="tx1"/>
              </a:solidFill>
              <a:ln>
                <a:solidFill>
                  <a:prstClr val="white"/>
                </a:solidFill>
              </a:ln>
            </c:spPr>
          </c:marker>
          <c:xVal>
            <c:numRef>
              <c:f>tlfd!$B$8:$B$28</c:f>
              <c:numCache>
                <c:formatCode>0.0</c:formatCode>
                <c:ptCount val="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</c:numCache>
            </c:numRef>
          </c:xVal>
          <c:yVal>
            <c:numRef>
              <c:f>tlfd!$F$8:$F$28</c:f>
              <c:numCache>
                <c:formatCode>0.00%</c:formatCode>
                <c:ptCount val="21"/>
                <c:pt idx="0">
                  <c:v>1.5148230000228234E-2</c:v>
                </c:pt>
                <c:pt idx="1">
                  <c:v>0.33079276030186705</c:v>
                </c:pt>
                <c:pt idx="2">
                  <c:v>0.28535145708286175</c:v>
                </c:pt>
                <c:pt idx="3">
                  <c:v>7.3451324028370374E-2</c:v>
                </c:pt>
                <c:pt idx="4">
                  <c:v>0.11392408394721712</c:v>
                </c:pt>
                <c:pt idx="5">
                  <c:v>4.2956743494402171E-2</c:v>
                </c:pt>
                <c:pt idx="6">
                  <c:v>1.8902662309182354E-2</c:v>
                </c:pt>
                <c:pt idx="7">
                  <c:v>2.8287546974596085E-2</c:v>
                </c:pt>
                <c:pt idx="8">
                  <c:v>7.9890836900077481E-3</c:v>
                </c:pt>
                <c:pt idx="9">
                  <c:v>5.575781530163729E-3</c:v>
                </c:pt>
                <c:pt idx="10">
                  <c:v>8.3477400084748417E-3</c:v>
                </c:pt>
                <c:pt idx="11">
                  <c:v>1.4893349018181518E-3</c:v>
                </c:pt>
                <c:pt idx="12">
                  <c:v>4.0331586775774635E-2</c:v>
                </c:pt>
                <c:pt idx="13">
                  <c:v>0</c:v>
                </c:pt>
                <c:pt idx="14">
                  <c:v>1.3039582416990964E-2</c:v>
                </c:pt>
                <c:pt idx="15">
                  <c:v>1.0300043317889061E-2</c:v>
                </c:pt>
                <c:pt idx="16">
                  <c:v>0</c:v>
                </c:pt>
                <c:pt idx="17">
                  <c:v>4.8240455506173103E-4</c:v>
                </c:pt>
                <c:pt idx="18">
                  <c:v>0</c:v>
                </c:pt>
                <c:pt idx="19">
                  <c:v>0</c:v>
                </c:pt>
                <c:pt idx="20">
                  <c:v>3.6296346650939748E-3</c:v>
                </c:pt>
              </c:numCache>
            </c:numRef>
          </c:yVal>
          <c:smooth val="1"/>
        </c:ser>
        <c:ser>
          <c:idx val="1"/>
          <c:order val="1"/>
          <c:tx>
            <c:v>Estimated</c:v>
          </c:tx>
          <c:spPr>
            <a:ln w="38100">
              <a:solidFill>
                <a:schemeClr val="accent3"/>
              </a:solidFill>
            </a:ln>
          </c:spPr>
          <c:marker>
            <c:spPr>
              <a:solidFill>
                <a:schemeClr val="accent3"/>
              </a:solidFill>
              <a:ln>
                <a:solidFill>
                  <a:schemeClr val="accent3"/>
                </a:solidFill>
              </a:ln>
            </c:spPr>
          </c:marker>
          <c:xVal>
            <c:numRef>
              <c:f>tlfd!$B$8:$B$28</c:f>
              <c:numCache>
                <c:formatCode>0.0</c:formatCode>
                <c:ptCount val="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</c:numCache>
            </c:numRef>
          </c:xVal>
          <c:yVal>
            <c:numRef>
              <c:f>tlfd!$J$8:$J$28</c:f>
              <c:numCache>
                <c:formatCode>0.00%</c:formatCode>
                <c:ptCount val="21"/>
                <c:pt idx="0">
                  <c:v>3.0616282863906805E-2</c:v>
                </c:pt>
                <c:pt idx="1">
                  <c:v>0.3196103887087704</c:v>
                </c:pt>
                <c:pt idx="2">
                  <c:v>0.1319068876222742</c:v>
                </c:pt>
                <c:pt idx="3">
                  <c:v>7.8533195409640308E-2</c:v>
                </c:pt>
                <c:pt idx="4">
                  <c:v>5.2977971549767078E-2</c:v>
                </c:pt>
                <c:pt idx="5">
                  <c:v>4.1175776341458338E-2</c:v>
                </c:pt>
                <c:pt idx="6">
                  <c:v>3.3164168535347573E-2</c:v>
                </c:pt>
                <c:pt idx="7">
                  <c:v>2.9679049715011698E-2</c:v>
                </c:pt>
                <c:pt idx="8">
                  <c:v>2.6700731041856138E-2</c:v>
                </c:pt>
                <c:pt idx="9">
                  <c:v>2.3111475204976362E-2</c:v>
                </c:pt>
                <c:pt idx="10">
                  <c:v>2.2854603897501404E-2</c:v>
                </c:pt>
                <c:pt idx="11">
                  <c:v>2.1695211779979313E-2</c:v>
                </c:pt>
                <c:pt idx="12">
                  <c:v>2.0390027839295756E-2</c:v>
                </c:pt>
                <c:pt idx="13">
                  <c:v>1.8071243604251566E-2</c:v>
                </c:pt>
                <c:pt idx="14">
                  <c:v>1.6266201984157288E-2</c:v>
                </c:pt>
                <c:pt idx="15">
                  <c:v>1.5065155060017633E-2</c:v>
                </c:pt>
                <c:pt idx="16">
                  <c:v>1.4086267104504967E-2</c:v>
                </c:pt>
                <c:pt idx="17">
                  <c:v>1.2753313292743039E-2</c:v>
                </c:pt>
                <c:pt idx="18">
                  <c:v>1.1705000659534438E-2</c:v>
                </c:pt>
                <c:pt idx="19">
                  <c:v>9.9832686526752801E-3</c:v>
                </c:pt>
                <c:pt idx="20">
                  <c:v>6.9653779132330382E-2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4997248"/>
        <c:axId val="44999808"/>
      </c:scatterChart>
      <c:valAx>
        <c:axId val="44997248"/>
        <c:scaling>
          <c:orientation val="minMax"/>
          <c:max val="2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 dirty="0" smtClean="0"/>
                  <a:t>Distance (miles)</a:t>
                </a:r>
                <a:endParaRPr lang="en-US" sz="2000" dirty="0"/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44999808"/>
        <c:crosses val="autoZero"/>
        <c:crossBetween val="midCat"/>
        <c:majorUnit val="1"/>
      </c:valAx>
      <c:valAx>
        <c:axId val="44999808"/>
        <c:scaling>
          <c:orientation val="minMax"/>
          <c:min val="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44997248"/>
        <c:crosses val="autoZero"/>
        <c:crossBetween val="midCat"/>
      </c:valAx>
    </c:plotArea>
    <c:legend>
      <c:legendPos val="b"/>
      <c:layout/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tx>
            <c:v>Observed</c:v>
          </c:tx>
          <c:spPr>
            <a:ln w="38100">
              <a:solidFill>
                <a:schemeClr val="tx1"/>
              </a:solidFill>
              <a:prstDash val="sysDash"/>
            </a:ln>
          </c:spPr>
          <c:marker>
            <c:spPr>
              <a:solidFill>
                <a:schemeClr val="tx1"/>
              </a:solidFill>
              <a:ln>
                <a:solidFill>
                  <a:prstClr val="white"/>
                </a:solidFill>
              </a:ln>
            </c:spPr>
          </c:marker>
          <c:xVal>
            <c:numRef>
              <c:f>tlfd!$B$8:$B$28</c:f>
              <c:numCache>
                <c:formatCode>0.0</c:formatCode>
                <c:ptCount val="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</c:numCache>
            </c:numRef>
          </c:xVal>
          <c:yVal>
            <c:numRef>
              <c:f>tlfd!$F$8:$F$28</c:f>
              <c:numCache>
                <c:formatCode>0.00%</c:formatCode>
                <c:ptCount val="21"/>
                <c:pt idx="0">
                  <c:v>1.5148230000228234E-2</c:v>
                </c:pt>
                <c:pt idx="1">
                  <c:v>0.33079276030186727</c:v>
                </c:pt>
                <c:pt idx="2">
                  <c:v>0.28535145708286191</c:v>
                </c:pt>
                <c:pt idx="3">
                  <c:v>7.3451324028370374E-2</c:v>
                </c:pt>
                <c:pt idx="4">
                  <c:v>0.11392408394721715</c:v>
                </c:pt>
                <c:pt idx="5">
                  <c:v>4.2956743494402171E-2</c:v>
                </c:pt>
                <c:pt idx="6">
                  <c:v>1.8902662309182361E-2</c:v>
                </c:pt>
                <c:pt idx="7">
                  <c:v>2.8287546974596085E-2</c:v>
                </c:pt>
                <c:pt idx="8">
                  <c:v>7.9890836900077516E-3</c:v>
                </c:pt>
                <c:pt idx="9">
                  <c:v>5.5757815301637308E-3</c:v>
                </c:pt>
                <c:pt idx="10">
                  <c:v>8.3477400084748452E-3</c:v>
                </c:pt>
                <c:pt idx="11">
                  <c:v>1.4893349018181524E-3</c:v>
                </c:pt>
                <c:pt idx="12">
                  <c:v>4.0331586775774635E-2</c:v>
                </c:pt>
                <c:pt idx="13">
                  <c:v>0</c:v>
                </c:pt>
                <c:pt idx="14">
                  <c:v>1.3039582416990964E-2</c:v>
                </c:pt>
                <c:pt idx="15">
                  <c:v>1.0300043317889064E-2</c:v>
                </c:pt>
                <c:pt idx="16">
                  <c:v>0</c:v>
                </c:pt>
                <c:pt idx="17">
                  <c:v>4.8240455506173082E-4</c:v>
                </c:pt>
                <c:pt idx="18">
                  <c:v>0</c:v>
                </c:pt>
                <c:pt idx="19">
                  <c:v>0</c:v>
                </c:pt>
                <c:pt idx="20">
                  <c:v>3.6296346650939774E-3</c:v>
                </c:pt>
              </c:numCache>
            </c:numRef>
          </c:yVal>
          <c:smooth val="1"/>
        </c:ser>
        <c:ser>
          <c:idx val="1"/>
          <c:order val="1"/>
          <c:tx>
            <c:v>Estimated</c:v>
          </c:tx>
          <c:xVal>
            <c:numRef>
              <c:f>tlfd!$B$8:$B$28</c:f>
              <c:numCache>
                <c:formatCode>0.0</c:formatCode>
                <c:ptCount val="2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</c:numCache>
            </c:numRef>
          </c:xVal>
          <c:yVal>
            <c:numRef>
              <c:f>tlfd!$L$8:$L$28</c:f>
              <c:numCache>
                <c:formatCode>0.00%</c:formatCode>
                <c:ptCount val="21"/>
                <c:pt idx="0">
                  <c:v>2.715908698504783E-2</c:v>
                </c:pt>
                <c:pt idx="1">
                  <c:v>0.32445871749715138</c:v>
                </c:pt>
                <c:pt idx="2">
                  <c:v>0.20943402741807388</c:v>
                </c:pt>
                <c:pt idx="3">
                  <c:v>0.1409751717946062</c:v>
                </c:pt>
                <c:pt idx="4">
                  <c:v>8.2996650436824498E-2</c:v>
                </c:pt>
                <c:pt idx="5">
                  <c:v>4.9949929210262776E-2</c:v>
                </c:pt>
                <c:pt idx="6">
                  <c:v>3.5325805449083203E-2</c:v>
                </c:pt>
                <c:pt idx="7">
                  <c:v>2.6710176456369365E-2</c:v>
                </c:pt>
                <c:pt idx="8">
                  <c:v>2.0684415898339036E-2</c:v>
                </c:pt>
                <c:pt idx="9">
                  <c:v>1.7041334300217557E-2</c:v>
                </c:pt>
                <c:pt idx="10">
                  <c:v>1.193066058910874E-2</c:v>
                </c:pt>
                <c:pt idx="11">
                  <c:v>9.6688421561518002E-3</c:v>
                </c:pt>
                <c:pt idx="12">
                  <c:v>7.8732000414378986E-3</c:v>
                </c:pt>
                <c:pt idx="13">
                  <c:v>6.45740529714424E-3</c:v>
                </c:pt>
                <c:pt idx="14">
                  <c:v>4.5581684450429934E-3</c:v>
                </c:pt>
                <c:pt idx="15">
                  <c:v>3.2114368590075637E-3</c:v>
                </c:pt>
                <c:pt idx="16">
                  <c:v>3.2632342277012357E-3</c:v>
                </c:pt>
                <c:pt idx="17">
                  <c:v>2.9179184364100971E-3</c:v>
                </c:pt>
                <c:pt idx="18">
                  <c:v>2.1409579060050416E-3</c:v>
                </c:pt>
                <c:pt idx="19">
                  <c:v>2.089160537311373E-3</c:v>
                </c:pt>
                <c:pt idx="20">
                  <c:v>1.1153700058703685E-2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5021824"/>
        <c:axId val="52708096"/>
      </c:scatterChart>
      <c:valAx>
        <c:axId val="45021824"/>
        <c:scaling>
          <c:orientation val="minMax"/>
          <c:max val="2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 dirty="0" smtClean="0"/>
                  <a:t>Distance (miles)</a:t>
                </a:r>
                <a:endParaRPr lang="en-US" sz="2000" dirty="0"/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52708096"/>
        <c:crosses val="autoZero"/>
        <c:crossBetween val="midCat"/>
        <c:majorUnit val="1"/>
      </c:valAx>
      <c:valAx>
        <c:axId val="52708096"/>
        <c:scaling>
          <c:orientation val="minMax"/>
          <c:min val="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45021824"/>
        <c:crosses val="autoZero"/>
        <c:crossBetween val="midCat"/>
      </c:valAx>
    </c:plotArea>
    <c:legend>
      <c:legendPos val="b"/>
      <c:layout/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9999831991602"/>
          <c:y val="7.6534508303391771E-2"/>
          <c:w val="0.85356624203122911"/>
          <c:h val="0.71295482760645035"/>
        </c:manualLayout>
      </c:layout>
      <c:scatterChart>
        <c:scatterStyle val="smoothMarker"/>
        <c:varyColors val="0"/>
        <c:ser>
          <c:idx val="0"/>
          <c:order val="0"/>
          <c:tx>
            <c:v>Survey</c:v>
          </c:tx>
          <c:spPr>
            <a:ln w="38100">
              <a:solidFill>
                <a:schemeClr val="tx1"/>
              </a:solidFill>
              <a:prstDash val="sysDash"/>
            </a:ln>
          </c:spPr>
          <c:marker>
            <c:spPr>
              <a:solidFill>
                <a:schemeClr val="tx1"/>
              </a:solidFill>
              <a:ln>
                <a:solidFill>
                  <a:prstClr val="white"/>
                </a:solidFill>
              </a:ln>
            </c:spPr>
          </c:marker>
          <c:yVal>
            <c:numRef>
              <c:f>EatFormatted!$H$12:$H$72</c:f>
              <c:numCache>
                <c:formatCode>_(* #,##0.000_);_(* \(#,##0.000\);_(* "-"??_);_(@_)</c:formatCode>
                <c:ptCount val="61"/>
                <c:pt idx="0">
                  <c:v>0.1956334005360075</c:v>
                </c:pt>
                <c:pt idx="1">
                  <c:v>0.25758140066837842</c:v>
                </c:pt>
                <c:pt idx="2">
                  <c:v>0.12027545718378474</c:v>
                </c:pt>
                <c:pt idx="3">
                  <c:v>0.1570100601487574</c:v>
                </c:pt>
                <c:pt idx="4">
                  <c:v>4.9178202706191311E-2</c:v>
                </c:pt>
                <c:pt idx="5">
                  <c:v>3.8095125788430606E-2</c:v>
                </c:pt>
                <c:pt idx="6">
                  <c:v>1.6868789525623151E-2</c:v>
                </c:pt>
                <c:pt idx="7">
                  <c:v>3.9566248015358081E-2</c:v>
                </c:pt>
                <c:pt idx="8">
                  <c:v>4.936932864233661E-3</c:v>
                </c:pt>
                <c:pt idx="9">
                  <c:v>3.0812549998161496E-2</c:v>
                </c:pt>
                <c:pt idx="10">
                  <c:v>6.5499966524147461E-3</c:v>
                </c:pt>
                <c:pt idx="11">
                  <c:v>2.0119402483198916E-2</c:v>
                </c:pt>
                <c:pt idx="12">
                  <c:v>5.9946901556123897E-3</c:v>
                </c:pt>
                <c:pt idx="13">
                  <c:v>0</c:v>
                </c:pt>
                <c:pt idx="14">
                  <c:v>1.9094958937220421E-2</c:v>
                </c:pt>
                <c:pt idx="15">
                  <c:v>6.0575407834528071E-3</c:v>
                </c:pt>
                <c:pt idx="16">
                  <c:v>5.4730740006229883E-3</c:v>
                </c:pt>
                <c:pt idx="17">
                  <c:v>1.9789805452118427E-3</c:v>
                </c:pt>
                <c:pt idx="18">
                  <c:v>8.4851795788859069E-3</c:v>
                </c:pt>
                <c:pt idx="19">
                  <c:v>3.6549356224512722E-3</c:v>
                </c:pt>
                <c:pt idx="20">
                  <c:v>0</c:v>
                </c:pt>
                <c:pt idx="21">
                  <c:v>7.5964522338650567E-4</c:v>
                </c:pt>
                <c:pt idx="22">
                  <c:v>9.7782169902374278E-3</c:v>
                </c:pt>
                <c:pt idx="23">
                  <c:v>2.0952115923783994E-3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</c:numCache>
            </c:numRef>
          </c:yVal>
          <c:smooth val="1"/>
        </c:ser>
        <c:ser>
          <c:idx val="1"/>
          <c:order val="1"/>
          <c:tx>
            <c:v>Model</c:v>
          </c:tx>
          <c:spPr>
            <a:ln>
              <a:solidFill>
                <a:schemeClr val="accent3"/>
              </a:solidFill>
            </a:ln>
          </c:spPr>
          <c:marker>
            <c:spPr>
              <a:solidFill>
                <a:schemeClr val="accent3"/>
              </a:solidFill>
              <a:ln>
                <a:solidFill>
                  <a:srgbClr val="FEB80A"/>
                </a:solidFill>
              </a:ln>
            </c:spPr>
          </c:marker>
          <c:yVal>
            <c:numRef>
              <c:f>EatFormatted!$M$12:$M$72</c:f>
              <c:numCache>
                <c:formatCode>0.000</c:formatCode>
                <c:ptCount val="61"/>
                <c:pt idx="0">
                  <c:v>0.14718666269723132</c:v>
                </c:pt>
                <c:pt idx="1">
                  <c:v>0.1133472263570507</c:v>
                </c:pt>
                <c:pt idx="2">
                  <c:v>0.10328470775032252</c:v>
                </c:pt>
                <c:pt idx="3">
                  <c:v>8.9193212265555225E-2</c:v>
                </c:pt>
                <c:pt idx="4">
                  <c:v>8.0857398035129507E-2</c:v>
                </c:pt>
                <c:pt idx="5">
                  <c:v>7.5855909496874069E-2</c:v>
                </c:pt>
                <c:pt idx="6">
                  <c:v>7.1251364493400818E-2</c:v>
                </c:pt>
                <c:pt idx="7">
                  <c:v>6.0811749528629555E-2</c:v>
                </c:pt>
                <c:pt idx="8">
                  <c:v>5.2753795772551355E-2</c:v>
                </c:pt>
                <c:pt idx="9">
                  <c:v>4.6442393569514739E-2</c:v>
                </c:pt>
                <c:pt idx="10">
                  <c:v>3.5089808474744466E-2</c:v>
                </c:pt>
                <c:pt idx="11">
                  <c:v>2.6198273295623697E-2</c:v>
                </c:pt>
                <c:pt idx="12">
                  <c:v>1.8299096953458372E-2</c:v>
                </c:pt>
                <c:pt idx="13">
                  <c:v>1.4964771261288081E-2</c:v>
                </c:pt>
                <c:pt idx="14">
                  <c:v>1.115411332737918E-2</c:v>
                </c:pt>
                <c:pt idx="15">
                  <c:v>7.9785650491217622E-3</c:v>
                </c:pt>
                <c:pt idx="16">
                  <c:v>5.3984320730376106E-3</c:v>
                </c:pt>
                <c:pt idx="17">
                  <c:v>4.1282127617346433E-3</c:v>
                </c:pt>
                <c:pt idx="18">
                  <c:v>3.0167708643445471E-3</c:v>
                </c:pt>
                <c:pt idx="19">
                  <c:v>2.5007442691277167E-3</c:v>
                </c:pt>
                <c:pt idx="20">
                  <c:v>2.3816612086930635E-3</c:v>
                </c:pt>
                <c:pt idx="21">
                  <c:v>1.3496080182594026E-3</c:v>
                </c:pt>
                <c:pt idx="22">
                  <c:v>2.143495087823757E-3</c:v>
                </c:pt>
                <c:pt idx="23">
                  <c:v>1.0320531904336608E-3</c:v>
                </c:pt>
                <c:pt idx="24">
                  <c:v>1.1114418973900962E-3</c:v>
                </c:pt>
                <c:pt idx="25">
                  <c:v>1.0717475439118785E-3</c:v>
                </c:pt>
                <c:pt idx="26">
                  <c:v>1.2305249578247494E-3</c:v>
                </c:pt>
                <c:pt idx="27">
                  <c:v>1.309913664781185E-3</c:v>
                </c:pt>
                <c:pt idx="28">
                  <c:v>8.3358142304257223E-4</c:v>
                </c:pt>
                <c:pt idx="29">
                  <c:v>5.1602659521683041E-4</c:v>
                </c:pt>
                <c:pt idx="30">
                  <c:v>1.0717475439118785E-3</c:v>
                </c:pt>
                <c:pt idx="31">
                  <c:v>8.3358142304257223E-4</c:v>
                </c:pt>
                <c:pt idx="32">
                  <c:v>3.9694353478217723E-4</c:v>
                </c:pt>
                <c:pt idx="33">
                  <c:v>7.5419271608613678E-4</c:v>
                </c:pt>
                <c:pt idx="34">
                  <c:v>8.7327577652078991E-4</c:v>
                </c:pt>
                <c:pt idx="35">
                  <c:v>6.3510965565148354E-4</c:v>
                </c:pt>
                <c:pt idx="36">
                  <c:v>7.5419271608613678E-4</c:v>
                </c:pt>
                <c:pt idx="37">
                  <c:v>3.9694353478217723E-4</c:v>
                </c:pt>
                <c:pt idx="38">
                  <c:v>5.1602659521683041E-4</c:v>
                </c:pt>
                <c:pt idx="39">
                  <c:v>6.3510965565148354E-4</c:v>
                </c:pt>
                <c:pt idx="40">
                  <c:v>5.1602659521683041E-4</c:v>
                </c:pt>
                <c:pt idx="41">
                  <c:v>4.3663788826039495E-4</c:v>
                </c:pt>
                <c:pt idx="42">
                  <c:v>6.3510965565148354E-4</c:v>
                </c:pt>
                <c:pt idx="43">
                  <c:v>4.3663788826039495E-4</c:v>
                </c:pt>
                <c:pt idx="44">
                  <c:v>7.5419271608613678E-4</c:v>
                </c:pt>
                <c:pt idx="45">
                  <c:v>5.9541530217326586E-4</c:v>
                </c:pt>
                <c:pt idx="46">
                  <c:v>4.3663788826039495E-4</c:v>
                </c:pt>
                <c:pt idx="47">
                  <c:v>3.9694353478217723E-4</c:v>
                </c:pt>
                <c:pt idx="48">
                  <c:v>2.3816612086930634E-4</c:v>
                </c:pt>
                <c:pt idx="49">
                  <c:v>4.7633224173861268E-4</c:v>
                </c:pt>
                <c:pt idx="50">
                  <c:v>5.5175151334722634E-3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2744576"/>
        <c:axId val="52746880"/>
      </c:scatterChart>
      <c:valAx>
        <c:axId val="52744576"/>
        <c:scaling>
          <c:orientation val="minMax"/>
          <c:max val="30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/>
                  <a:t>Distance</a:t>
                </a:r>
              </a:p>
            </c:rich>
          </c:tx>
          <c:layout/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52746880"/>
        <c:crosses val="autoZero"/>
        <c:crossBetween val="midCat"/>
        <c:majorUnit val="2"/>
      </c:valAx>
      <c:valAx>
        <c:axId val="52746880"/>
        <c:scaling>
          <c:orientation val="minMax"/>
          <c:min val="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5274457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25806564340662513"/>
          <c:y val="0.91749287694670834"/>
          <c:w val="0.47569871123413232"/>
          <c:h val="8.2507123053291706E-2"/>
        </c:manualLayout>
      </c:layout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6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1"/>
          <c:order val="0"/>
          <c:tx>
            <c:v>Full-time Workers</c:v>
          </c:tx>
          <c:spPr>
            <a:ln w="28575">
              <a:noFill/>
            </a:ln>
          </c:spPr>
          <c:marker>
            <c:symbol val="square"/>
            <c:size val="9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</c:spPr>
          </c:marker>
          <c:xVal>
            <c:numRef>
              <c:f>plots!$C$15:$C$24</c:f>
              <c:numCache>
                <c:formatCode>0%</c:formatCode>
                <c:ptCount val="10"/>
                <c:pt idx="0">
                  <c:v>9.6271064666560976E-2</c:v>
                </c:pt>
                <c:pt idx="1">
                  <c:v>0.08</c:v>
                </c:pt>
                <c:pt idx="2">
                  <c:v>7.7137177688811301E-2</c:v>
                </c:pt>
                <c:pt idx="3">
                  <c:v>9.4704029700059547E-2</c:v>
                </c:pt>
                <c:pt idx="4">
                  <c:v>3.9718397237147936E-2</c:v>
                </c:pt>
                <c:pt idx="5">
                  <c:v>2.1711737202859242E-2</c:v>
                </c:pt>
                <c:pt idx="6">
                  <c:v>4.7715001211822584E-3</c:v>
                </c:pt>
                <c:pt idx="7">
                  <c:v>0.02</c:v>
                </c:pt>
                <c:pt idx="8">
                  <c:v>2.2733134427181594E-2</c:v>
                </c:pt>
                <c:pt idx="9">
                  <c:v>1.0314013556524417E-2</c:v>
                </c:pt>
              </c:numCache>
            </c:numRef>
          </c:xVal>
          <c:yVal>
            <c:numRef>
              <c:f>plots!$D$15:$D$24</c:f>
              <c:numCache>
                <c:formatCode>0%</c:formatCode>
                <c:ptCount val="10"/>
                <c:pt idx="0">
                  <c:v>5.9957066546852379E-2</c:v>
                </c:pt>
                <c:pt idx="1">
                  <c:v>9.9479140665302113E-2</c:v>
                </c:pt>
                <c:pt idx="2">
                  <c:v>6.342391515373394E-2</c:v>
                </c:pt>
                <c:pt idx="3">
                  <c:v>7.0080264478946525E-2</c:v>
                </c:pt>
                <c:pt idx="4">
                  <c:v>1.5975238380510209E-2</c:v>
                </c:pt>
                <c:pt idx="5">
                  <c:v>2.5388425717915008E-2</c:v>
                </c:pt>
                <c:pt idx="6">
                  <c:v>4.7925715141530628E-3</c:v>
                </c:pt>
                <c:pt idx="7">
                  <c:v>3.7358760587755648E-2</c:v>
                </c:pt>
                <c:pt idx="8">
                  <c:v>1.0123197932094144E-2</c:v>
                </c:pt>
                <c:pt idx="9">
                  <c:v>8.0652765990492509E-3</c:v>
                </c:pt>
              </c:numCache>
            </c:numRef>
          </c:yVal>
          <c:smooth val="0"/>
        </c:ser>
        <c:ser>
          <c:idx val="4"/>
          <c:order val="1"/>
          <c:tx>
            <c:v>Part-time workers</c:v>
          </c:tx>
          <c:spPr>
            <a:ln w="28575">
              <a:noFill/>
            </a:ln>
          </c:spPr>
          <c:marker>
            <c:symbol val="diamond"/>
            <c:size val="10"/>
            <c:spPr>
              <a:solidFill>
                <a:srgbClr val="92D050"/>
              </a:solidFill>
              <a:ln>
                <a:solidFill>
                  <a:srgbClr val="92D050"/>
                </a:solidFill>
              </a:ln>
            </c:spPr>
          </c:marker>
          <c:xVal>
            <c:numRef>
              <c:f>plots!$C$45:$C$54</c:f>
              <c:numCache>
                <c:formatCode>0%</c:formatCode>
                <c:ptCount val="10"/>
                <c:pt idx="0">
                  <c:v>0.11422815575697828</c:v>
                </c:pt>
                <c:pt idx="1">
                  <c:v>0.12</c:v>
                </c:pt>
                <c:pt idx="2">
                  <c:v>0.17233555790956759</c:v>
                </c:pt>
                <c:pt idx="3">
                  <c:v>0.27415331313090008</c:v>
                </c:pt>
                <c:pt idx="4">
                  <c:v>9.2416295714960031E-2</c:v>
                </c:pt>
                <c:pt idx="5">
                  <c:v>1.1235225114051794E-2</c:v>
                </c:pt>
                <c:pt idx="6">
                  <c:v>2.3013699412493781E-2</c:v>
                </c:pt>
                <c:pt idx="7">
                  <c:v>0.06</c:v>
                </c:pt>
                <c:pt idx="8">
                  <c:v>3.4273060832402689E-2</c:v>
                </c:pt>
                <c:pt idx="9">
                  <c:v>1.7129434173440684E-2</c:v>
                </c:pt>
              </c:numCache>
            </c:numRef>
          </c:xVal>
          <c:yVal>
            <c:numRef>
              <c:f>plots!$D$45:$D$54</c:f>
              <c:numCache>
                <c:formatCode>0%</c:formatCode>
                <c:ptCount val="10"/>
                <c:pt idx="0">
                  <c:v>0.14146077341768545</c:v>
                </c:pt>
                <c:pt idx="1">
                  <c:v>0.13977943062323672</c:v>
                </c:pt>
                <c:pt idx="2">
                  <c:v>0.13596078766635319</c:v>
                </c:pt>
                <c:pt idx="3">
                  <c:v>0.13715767575731669</c:v>
                </c:pt>
                <c:pt idx="4">
                  <c:v>3.0606138326066512E-2</c:v>
                </c:pt>
                <c:pt idx="5">
                  <c:v>4.0608703086261431E-2</c:v>
                </c:pt>
                <c:pt idx="6">
                  <c:v>1.0771992818671455E-2</c:v>
                </c:pt>
                <c:pt idx="7">
                  <c:v>0.10603858539226582</c:v>
                </c:pt>
                <c:pt idx="8">
                  <c:v>3.9212333646804022E-2</c:v>
                </c:pt>
                <c:pt idx="9">
                  <c:v>1.0401527457182754E-2</c:v>
                </c:pt>
              </c:numCache>
            </c:numRef>
          </c:yVal>
          <c:smooth val="0"/>
        </c:ser>
        <c:ser>
          <c:idx val="7"/>
          <c:order val="2"/>
          <c:tx>
            <c:v>University students</c:v>
          </c:tx>
          <c:spPr>
            <a:ln w="28575">
              <a:noFill/>
            </a:ln>
          </c:spPr>
          <c:marker>
            <c:symbol val="triangle"/>
            <c:size val="9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</c:spPr>
          </c:marker>
          <c:xVal>
            <c:numRef>
              <c:f>plots!$C$75:$C$84</c:f>
              <c:numCache>
                <c:formatCode>0%</c:formatCode>
                <c:ptCount val="10"/>
                <c:pt idx="0">
                  <c:v>0.13144228449011094</c:v>
                </c:pt>
                <c:pt idx="1">
                  <c:v>0.04</c:v>
                </c:pt>
                <c:pt idx="2">
                  <c:v>9.2537299352117325E-2</c:v>
                </c:pt>
                <c:pt idx="3">
                  <c:v>0.15299985368721111</c:v>
                </c:pt>
                <c:pt idx="4">
                  <c:v>1.3236439078871461E-2</c:v>
                </c:pt>
                <c:pt idx="5">
                  <c:v>8.8534755730516446E-2</c:v>
                </c:pt>
                <c:pt idx="6">
                  <c:v>8.0096717554670235E-3</c:v>
                </c:pt>
                <c:pt idx="7">
                  <c:v>0.01</c:v>
                </c:pt>
                <c:pt idx="8">
                  <c:v>3.791004531067358E-2</c:v>
                </c:pt>
                <c:pt idx="9">
                  <c:v>6.4868588149984635E-3</c:v>
                </c:pt>
              </c:numCache>
            </c:numRef>
          </c:xVal>
          <c:yVal>
            <c:numRef>
              <c:f>plots!$D$75:$D$84</c:f>
              <c:numCache>
                <c:formatCode>0%</c:formatCode>
                <c:ptCount val="10"/>
                <c:pt idx="0">
                  <c:v>7.8658714601493096E-2</c:v>
                </c:pt>
                <c:pt idx="1">
                  <c:v>6.2643366559619634E-2</c:v>
                </c:pt>
                <c:pt idx="2">
                  <c:v>7.3945864787087631E-2</c:v>
                </c:pt>
                <c:pt idx="3">
                  <c:v>9.8886432831463492E-2</c:v>
                </c:pt>
                <c:pt idx="4">
                  <c:v>1.0968845143262292E-2</c:v>
                </c:pt>
                <c:pt idx="5">
                  <c:v>5.2842307211077286E-2</c:v>
                </c:pt>
                <c:pt idx="6">
                  <c:v>8.0910872919881562E-3</c:v>
                </c:pt>
                <c:pt idx="7">
                  <c:v>6.4103098803019565E-2</c:v>
                </c:pt>
                <c:pt idx="8">
                  <c:v>2.0853317762856071E-3</c:v>
                </c:pt>
                <c:pt idx="9">
                  <c:v>7.5489010301538978E-3</c:v>
                </c:pt>
              </c:numCache>
            </c:numRef>
          </c:yVal>
          <c:smooth val="0"/>
        </c:ser>
        <c:ser>
          <c:idx val="8"/>
          <c:order val="3"/>
          <c:spPr>
            <a:ln w="28575">
              <a:solidFill>
                <a:schemeClr val="tx1"/>
              </a:solidFill>
              <a:prstDash val="sysDash"/>
            </a:ln>
          </c:spPr>
          <c:marker>
            <c:symbol val="none"/>
          </c:marker>
          <c:xVal>
            <c:numRef>
              <c:f>plots!$C$86:$C$87</c:f>
              <c:numCache>
                <c:formatCode>0%</c:formatCode>
                <c:ptCount val="2"/>
                <c:pt idx="0">
                  <c:v>0</c:v>
                </c:pt>
                <c:pt idx="1">
                  <c:v>0.3</c:v>
                </c:pt>
              </c:numCache>
            </c:numRef>
          </c:xVal>
          <c:yVal>
            <c:numRef>
              <c:f>plots!$D$86:$D$87</c:f>
              <c:numCache>
                <c:formatCode>0%</c:formatCode>
                <c:ptCount val="2"/>
                <c:pt idx="0">
                  <c:v>0</c:v>
                </c:pt>
                <c:pt idx="1">
                  <c:v>0.3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9794176"/>
        <c:axId val="59796096"/>
      </c:scatterChart>
      <c:valAx>
        <c:axId val="59794176"/>
        <c:scaling>
          <c:orientation val="minMax"/>
          <c:max val="0.30000000000000016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Observed Tour Frequency</a:t>
                </a:r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crossAx val="59796096"/>
        <c:crosses val="autoZero"/>
        <c:crossBetween val="midCat"/>
      </c:valAx>
      <c:valAx>
        <c:axId val="59796096"/>
        <c:scaling>
          <c:orientation val="minMax"/>
          <c:max val="0.30000000000000016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59794176"/>
        <c:crosses val="autoZero"/>
        <c:crossBetween val="midCat"/>
      </c:valAx>
    </c:plotArea>
    <c:legend>
      <c:legendPos val="b"/>
      <c:legendEntry>
        <c:idx val="3"/>
        <c:delete val="1"/>
      </c:legendEntry>
      <c:layout>
        <c:manualLayout>
          <c:xMode val="edge"/>
          <c:yMode val="edge"/>
          <c:x val="0.14204257401091097"/>
          <c:y val="0.86741204669675687"/>
          <c:w val="0.8146053917050835"/>
          <c:h val="0.1203191624505444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89501312335958"/>
          <c:y val="2.3225799685998156E-2"/>
          <c:w val="0.81407574053243348"/>
          <c:h val="0.68905068373302647"/>
        </c:manualLayout>
      </c:layout>
      <c:scatterChart>
        <c:scatterStyle val="lineMarker"/>
        <c:varyColors val="0"/>
        <c:ser>
          <c:idx val="1"/>
          <c:order val="0"/>
          <c:tx>
            <c:v>Full-time Workers</c:v>
          </c:tx>
          <c:spPr>
            <a:ln w="28575">
              <a:noFill/>
            </a:ln>
          </c:spPr>
          <c:marker>
            <c:symbol val="square"/>
            <c:size val="9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</c:spPr>
          </c:marker>
          <c:xVal>
            <c:numRef>
              <c:f>plots!$C$15:$C$24</c:f>
              <c:numCache>
                <c:formatCode>0%</c:formatCode>
                <c:ptCount val="10"/>
                <c:pt idx="0">
                  <c:v>9.6271064666560976E-2</c:v>
                </c:pt>
                <c:pt idx="1">
                  <c:v>0.08</c:v>
                </c:pt>
                <c:pt idx="2">
                  <c:v>7.7137177688811301E-2</c:v>
                </c:pt>
                <c:pt idx="3">
                  <c:v>9.4704029700059547E-2</c:v>
                </c:pt>
                <c:pt idx="4">
                  <c:v>3.9718397237147936E-2</c:v>
                </c:pt>
                <c:pt idx="5">
                  <c:v>2.1711737202859242E-2</c:v>
                </c:pt>
                <c:pt idx="6">
                  <c:v>4.7715001211822584E-3</c:v>
                </c:pt>
                <c:pt idx="7">
                  <c:v>0.02</c:v>
                </c:pt>
                <c:pt idx="8">
                  <c:v>2.2733134427181594E-2</c:v>
                </c:pt>
                <c:pt idx="9">
                  <c:v>1.0314013556524417E-2</c:v>
                </c:pt>
              </c:numCache>
            </c:numRef>
          </c:xVal>
          <c:yVal>
            <c:numRef>
              <c:f>plots!$F$15:$F$24</c:f>
              <c:numCache>
                <c:formatCode>0%</c:formatCode>
                <c:ptCount val="10"/>
                <c:pt idx="0">
                  <c:v>9.4245745601384476E-2</c:v>
                </c:pt>
                <c:pt idx="1">
                  <c:v>8.0339908144926891E-2</c:v>
                </c:pt>
                <c:pt idx="2">
                  <c:v>7.6523707040003552E-2</c:v>
                </c:pt>
                <c:pt idx="3">
                  <c:v>9.344700583523774E-2</c:v>
                </c:pt>
                <c:pt idx="4">
                  <c:v>3.8677863814869873E-2</c:v>
                </c:pt>
                <c:pt idx="5">
                  <c:v>2.1449490803399082E-2</c:v>
                </c:pt>
                <c:pt idx="6">
                  <c:v>4.8035322047436267E-3</c:v>
                </c:pt>
                <c:pt idx="7">
                  <c:v>2.053426815468927E-2</c:v>
                </c:pt>
                <c:pt idx="8">
                  <c:v>2.171019058818309E-2</c:v>
                </c:pt>
                <c:pt idx="9">
                  <c:v>9.8954982139291339E-3</c:v>
                </c:pt>
              </c:numCache>
            </c:numRef>
          </c:yVal>
          <c:smooth val="0"/>
        </c:ser>
        <c:ser>
          <c:idx val="4"/>
          <c:order val="1"/>
          <c:tx>
            <c:v>Part-time workers</c:v>
          </c:tx>
          <c:spPr>
            <a:ln w="28575">
              <a:noFill/>
            </a:ln>
          </c:spPr>
          <c:marker>
            <c:symbol val="diamond"/>
            <c:size val="10"/>
            <c:spPr>
              <a:solidFill>
                <a:srgbClr val="92D050"/>
              </a:solidFill>
              <a:ln>
                <a:solidFill>
                  <a:srgbClr val="92D050"/>
                </a:solidFill>
              </a:ln>
            </c:spPr>
          </c:marker>
          <c:xVal>
            <c:numRef>
              <c:f>plots!$C$45:$C$54</c:f>
              <c:numCache>
                <c:formatCode>0%</c:formatCode>
                <c:ptCount val="10"/>
                <c:pt idx="0">
                  <c:v>0.11422815575697828</c:v>
                </c:pt>
                <c:pt idx="1">
                  <c:v>0.12</c:v>
                </c:pt>
                <c:pt idx="2">
                  <c:v>0.17233555790956759</c:v>
                </c:pt>
                <c:pt idx="3">
                  <c:v>0.27415331313090008</c:v>
                </c:pt>
                <c:pt idx="4">
                  <c:v>9.2416295714960031E-2</c:v>
                </c:pt>
                <c:pt idx="5">
                  <c:v>1.1235225114051794E-2</c:v>
                </c:pt>
                <c:pt idx="6">
                  <c:v>2.3013699412493781E-2</c:v>
                </c:pt>
                <c:pt idx="7">
                  <c:v>0.06</c:v>
                </c:pt>
                <c:pt idx="8">
                  <c:v>3.4273060832402689E-2</c:v>
                </c:pt>
                <c:pt idx="9">
                  <c:v>1.7129434173440684E-2</c:v>
                </c:pt>
              </c:numCache>
            </c:numRef>
          </c:xVal>
          <c:yVal>
            <c:numRef>
              <c:f>plots!$F$45:$F$54</c:f>
              <c:numCache>
                <c:formatCode>0%</c:formatCode>
                <c:ptCount val="10"/>
                <c:pt idx="0">
                  <c:v>0.11063987248092906</c:v>
                </c:pt>
                <c:pt idx="1">
                  <c:v>0.11897984743254013</c:v>
                </c:pt>
                <c:pt idx="2">
                  <c:v>0.1702436525105317</c:v>
                </c:pt>
                <c:pt idx="3">
                  <c:v>0.26727769554821817</c:v>
                </c:pt>
                <c:pt idx="4">
                  <c:v>8.8153250597745647E-2</c:v>
                </c:pt>
                <c:pt idx="5">
                  <c:v>1.155641580325629E-2</c:v>
                </c:pt>
                <c:pt idx="6">
                  <c:v>2.3397472389844017E-2</c:v>
                </c:pt>
                <c:pt idx="7">
                  <c:v>6.0258453831264942E-2</c:v>
                </c:pt>
                <c:pt idx="8">
                  <c:v>3.3189115336445404E-2</c:v>
                </c:pt>
                <c:pt idx="9">
                  <c:v>1.6964590686553569E-2</c:v>
                </c:pt>
              </c:numCache>
            </c:numRef>
          </c:yVal>
          <c:smooth val="0"/>
        </c:ser>
        <c:ser>
          <c:idx val="7"/>
          <c:order val="2"/>
          <c:tx>
            <c:v>University students</c:v>
          </c:tx>
          <c:spPr>
            <a:ln w="28575">
              <a:noFill/>
            </a:ln>
          </c:spPr>
          <c:marker>
            <c:symbol val="triangle"/>
            <c:size val="10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</c:spPr>
          </c:marker>
          <c:xVal>
            <c:numRef>
              <c:f>plots!$C$75:$C$84</c:f>
              <c:numCache>
                <c:formatCode>0%</c:formatCode>
                <c:ptCount val="10"/>
                <c:pt idx="0">
                  <c:v>0.13144228449011094</c:v>
                </c:pt>
                <c:pt idx="1">
                  <c:v>0.04</c:v>
                </c:pt>
                <c:pt idx="2">
                  <c:v>9.2537299352117325E-2</c:v>
                </c:pt>
                <c:pt idx="3">
                  <c:v>0.15299985368721111</c:v>
                </c:pt>
                <c:pt idx="4">
                  <c:v>1.3236439078871461E-2</c:v>
                </c:pt>
                <c:pt idx="5">
                  <c:v>8.8534755730516446E-2</c:v>
                </c:pt>
                <c:pt idx="6">
                  <c:v>8.0096717554670235E-3</c:v>
                </c:pt>
                <c:pt idx="7">
                  <c:v>0.01</c:v>
                </c:pt>
                <c:pt idx="8">
                  <c:v>3.791004531067358E-2</c:v>
                </c:pt>
                <c:pt idx="9">
                  <c:v>6.4868588149984635E-3</c:v>
                </c:pt>
              </c:numCache>
            </c:numRef>
          </c:xVal>
          <c:yVal>
            <c:numRef>
              <c:f>plots!$F$75:$F$84</c:f>
              <c:numCache>
                <c:formatCode>0%</c:formatCode>
                <c:ptCount val="10"/>
                <c:pt idx="0">
                  <c:v>0.12493744787322769</c:v>
                </c:pt>
                <c:pt idx="1">
                  <c:v>3.8782318598832362E-2</c:v>
                </c:pt>
                <c:pt idx="2">
                  <c:v>8.9449541284403675E-2</c:v>
                </c:pt>
                <c:pt idx="3">
                  <c:v>0.14662218515429526</c:v>
                </c:pt>
                <c:pt idx="4">
                  <c:v>1.317764804003336E-2</c:v>
                </c:pt>
                <c:pt idx="5">
                  <c:v>8.41534612176814E-2</c:v>
                </c:pt>
                <c:pt idx="6">
                  <c:v>7.7147623019182656E-3</c:v>
                </c:pt>
                <c:pt idx="7">
                  <c:v>1.0050041701417848E-2</c:v>
                </c:pt>
                <c:pt idx="8">
                  <c:v>3.336113427856547E-2</c:v>
                </c:pt>
                <c:pt idx="9">
                  <c:v>6.6305254378648875E-3</c:v>
                </c:pt>
              </c:numCache>
            </c:numRef>
          </c:yVal>
          <c:smooth val="0"/>
        </c:ser>
        <c:ser>
          <c:idx val="8"/>
          <c:order val="3"/>
          <c:spPr>
            <a:ln w="28575">
              <a:solidFill>
                <a:schemeClr val="tx1"/>
              </a:solidFill>
              <a:prstDash val="sysDash"/>
            </a:ln>
          </c:spPr>
          <c:marker>
            <c:symbol val="none"/>
          </c:marker>
          <c:xVal>
            <c:numRef>
              <c:f>plots!$C$86:$C$87</c:f>
              <c:numCache>
                <c:formatCode>0%</c:formatCode>
                <c:ptCount val="2"/>
                <c:pt idx="0">
                  <c:v>0</c:v>
                </c:pt>
                <c:pt idx="1">
                  <c:v>0.3</c:v>
                </c:pt>
              </c:numCache>
            </c:numRef>
          </c:xVal>
          <c:yVal>
            <c:numRef>
              <c:f>plots!$D$86:$D$87</c:f>
              <c:numCache>
                <c:formatCode>0%</c:formatCode>
                <c:ptCount val="2"/>
                <c:pt idx="0">
                  <c:v>0</c:v>
                </c:pt>
                <c:pt idx="1">
                  <c:v>0.3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9835520"/>
        <c:axId val="59837440"/>
      </c:scatterChart>
      <c:valAx>
        <c:axId val="59835520"/>
        <c:scaling>
          <c:orientation val="minMax"/>
          <c:max val="0.30000000000000027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/>
                  <a:t>Observed Tour Frequency</a:t>
                </a:r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59837440"/>
        <c:crosses val="autoZero"/>
        <c:crossBetween val="midCat"/>
      </c:valAx>
      <c:valAx>
        <c:axId val="59837440"/>
        <c:scaling>
          <c:orientation val="minMax"/>
          <c:max val="0.30000000000000027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59835520"/>
        <c:crosses val="autoZero"/>
        <c:crossBetween val="midCat"/>
      </c:valAx>
    </c:plotArea>
    <c:legend>
      <c:legendPos val="b"/>
      <c:legendEntry>
        <c:idx val="3"/>
        <c:delete val="1"/>
      </c:legendEntry>
      <c:layout/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1"/>
          <c:order val="0"/>
          <c:tx>
            <c:v>Driving students</c:v>
          </c:tx>
          <c:spPr>
            <a:ln w="28575">
              <a:noFill/>
            </a:ln>
          </c:spPr>
          <c:marker>
            <c:symbol val="square"/>
            <c:size val="9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</c:spPr>
          </c:marker>
          <c:xVal>
            <c:numRef>
              <c:f>plots!$C$5:$C$14</c:f>
              <c:numCache>
                <c:formatCode>0%</c:formatCode>
                <c:ptCount val="10"/>
                <c:pt idx="0">
                  <c:v>0.14000000000000001</c:v>
                </c:pt>
                <c:pt idx="1">
                  <c:v>5.6631812847984901E-3</c:v>
                </c:pt>
                <c:pt idx="2">
                  <c:v>9.9730611215710623E-3</c:v>
                </c:pt>
                <c:pt idx="3">
                  <c:v>5.9054570073909076E-3</c:v>
                </c:pt>
                <c:pt idx="4">
                  <c:v>5.0307361356171799E-3</c:v>
                </c:pt>
                <c:pt idx="5">
                  <c:v>2.1923818774134761E-2</c:v>
                </c:pt>
                <c:pt idx="6">
                  <c:v>0.05</c:v>
                </c:pt>
                <c:pt idx="7">
                  <c:v>3.3820465681789265E-4</c:v>
                </c:pt>
                <c:pt idx="8">
                  <c:v>0</c:v>
                </c:pt>
                <c:pt idx="9">
                  <c:v>2.9592907471565604E-3</c:v>
                </c:pt>
              </c:numCache>
            </c:numRef>
          </c:xVal>
          <c:yVal>
            <c:numRef>
              <c:f>plots!$D$5:$D$14</c:f>
              <c:numCache>
                <c:formatCode>0%</c:formatCode>
                <c:ptCount val="10"/>
                <c:pt idx="0">
                  <c:v>0.10270565396748361</c:v>
                </c:pt>
                <c:pt idx="1">
                  <c:v>1.5590876000970639E-2</c:v>
                </c:pt>
                <c:pt idx="2">
                  <c:v>1.7653482164523174E-2</c:v>
                </c:pt>
                <c:pt idx="3">
                  <c:v>1.2557631642805144E-2</c:v>
                </c:pt>
                <c:pt idx="4">
                  <c:v>6.5518078136374671E-3</c:v>
                </c:pt>
                <c:pt idx="5">
                  <c:v>5.1443824314486776E-2</c:v>
                </c:pt>
                <c:pt idx="6">
                  <c:v>3.9432176656151417E-3</c:v>
                </c:pt>
                <c:pt idx="7">
                  <c:v>3.6398932297985928E-4</c:v>
                </c:pt>
                <c:pt idx="8">
                  <c:v>7.8864353312302837E-4</c:v>
                </c:pt>
                <c:pt idx="9">
                  <c:v>6.0664887163309877E-5</c:v>
                </c:pt>
              </c:numCache>
            </c:numRef>
          </c:yVal>
          <c:smooth val="0"/>
        </c:ser>
        <c:ser>
          <c:idx val="4"/>
          <c:order val="1"/>
          <c:tx>
            <c:v>Pre-driving students</c:v>
          </c:tx>
          <c:spPr>
            <a:ln w="28575">
              <a:noFill/>
            </a:ln>
          </c:spPr>
          <c:marker>
            <c:symbol val="diamond"/>
            <c:size val="10"/>
            <c:spPr>
              <a:solidFill>
                <a:srgbClr val="92D050"/>
              </a:solidFill>
              <a:ln>
                <a:solidFill>
                  <a:srgbClr val="92D050"/>
                </a:solidFill>
              </a:ln>
            </c:spPr>
          </c:marker>
          <c:xVal>
            <c:numRef>
              <c:f>plots!$C$55:$C$64</c:f>
              <c:numCache>
                <c:formatCode>0%</c:formatCode>
                <c:ptCount val="10"/>
                <c:pt idx="0">
                  <c:v>9.8885498887353332E-2</c:v>
                </c:pt>
                <c:pt idx="1">
                  <c:v>0.01</c:v>
                </c:pt>
                <c:pt idx="2">
                  <c:v>1.7400002881198435E-2</c:v>
                </c:pt>
                <c:pt idx="3">
                  <c:v>2.0294597191383094E-2</c:v>
                </c:pt>
                <c:pt idx="4">
                  <c:v>0.01</c:v>
                </c:pt>
                <c:pt idx="5">
                  <c:v>4.1288415092248593E-2</c:v>
                </c:pt>
                <c:pt idx="6">
                  <c:v>2.1484123036314615E-2</c:v>
                </c:pt>
                <c:pt idx="7">
                  <c:v>7.7712958506061312E-4</c:v>
                </c:pt>
                <c:pt idx="8">
                  <c:v>0</c:v>
                </c:pt>
                <c:pt idx="9">
                  <c:v>2.3094919143351049E-3</c:v>
                </c:pt>
              </c:numCache>
            </c:numRef>
          </c:xVal>
          <c:yVal>
            <c:numRef>
              <c:f>plots!$D$55:$D$64</c:f>
              <c:numCache>
                <c:formatCode>0%</c:formatCode>
                <c:ptCount val="10"/>
                <c:pt idx="0">
                  <c:v>5.772145128220367E-2</c:v>
                </c:pt>
                <c:pt idx="1">
                  <c:v>4.0991887796036013E-2</c:v>
                </c:pt>
                <c:pt idx="2">
                  <c:v>2.6550381838171933E-2</c:v>
                </c:pt>
                <c:pt idx="3">
                  <c:v>1.424835824443586E-2</c:v>
                </c:pt>
                <c:pt idx="4">
                  <c:v>5.45270852524292E-3</c:v>
                </c:pt>
                <c:pt idx="5">
                  <c:v>1.2450598757911628E-2</c:v>
                </c:pt>
                <c:pt idx="6">
                  <c:v>1.7086143880188987E-3</c:v>
                </c:pt>
                <c:pt idx="7">
                  <c:v>2.3474875939737913E-3</c:v>
                </c:pt>
                <c:pt idx="8">
                  <c:v>5.2149882625620305E-3</c:v>
                </c:pt>
                <c:pt idx="9">
                  <c:v>1.4857516417555642E-5</c:v>
                </c:pt>
              </c:numCache>
            </c:numRef>
          </c:yVal>
          <c:smooth val="0"/>
        </c:ser>
        <c:ser>
          <c:idx val="7"/>
          <c:order val="2"/>
          <c:tx>
            <c:v>Pre-school children</c:v>
          </c:tx>
          <c:spPr>
            <a:ln w="28575">
              <a:noFill/>
            </a:ln>
          </c:spPr>
          <c:marker>
            <c:symbol val="triangle"/>
            <c:size val="10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</c:spPr>
          </c:marker>
          <c:xVal>
            <c:numRef>
              <c:f>plots!$C$65:$C$74</c:f>
              <c:numCache>
                <c:formatCode>0%</c:formatCode>
                <c:ptCount val="10"/>
                <c:pt idx="0">
                  <c:v>7.0166266113465783E-2</c:v>
                </c:pt>
                <c:pt idx="1">
                  <c:v>0.16</c:v>
                </c:pt>
                <c:pt idx="2">
                  <c:v>2.2339800256585916E-2</c:v>
                </c:pt>
                <c:pt idx="3">
                  <c:v>1.5771661346645503E-2</c:v>
                </c:pt>
                <c:pt idx="4">
                  <c:v>5.8038026742933029E-3</c:v>
                </c:pt>
                <c:pt idx="5">
                  <c:v>6.8777305310518712E-3</c:v>
                </c:pt>
                <c:pt idx="6">
                  <c:v>3.956883474214295E-3</c:v>
                </c:pt>
                <c:pt idx="7">
                  <c:v>0.09</c:v>
                </c:pt>
                <c:pt idx="8">
                  <c:v>0</c:v>
                </c:pt>
                <c:pt idx="9">
                  <c:v>8.4977183143701285E-3</c:v>
                </c:pt>
              </c:numCache>
            </c:numRef>
          </c:xVal>
          <c:yVal>
            <c:numRef>
              <c:f>plots!$D$65:$D$74</c:f>
              <c:numCache>
                <c:formatCode>0%</c:formatCode>
                <c:ptCount val="10"/>
                <c:pt idx="0">
                  <c:v>4.0980840613400321E-2</c:v>
                </c:pt>
                <c:pt idx="1">
                  <c:v>0.19568070188594353</c:v>
                </c:pt>
                <c:pt idx="2">
                  <c:v>6.4639496081886696E-2</c:v>
                </c:pt>
                <c:pt idx="3">
                  <c:v>6.0140227213077872E-2</c:v>
                </c:pt>
                <c:pt idx="4">
                  <c:v>1.1548123429942634E-2</c:v>
                </c:pt>
                <c:pt idx="5">
                  <c:v>4.1393273593041131E-2</c:v>
                </c:pt>
                <c:pt idx="6">
                  <c:v>0</c:v>
                </c:pt>
                <c:pt idx="7">
                  <c:v>0.1053578793446065</c:v>
                </c:pt>
                <c:pt idx="8">
                  <c:v>2.9245247647257319E-3</c:v>
                </c:pt>
                <c:pt idx="9">
                  <c:v>4.1243297964080839E-3</c:v>
                </c:pt>
              </c:numCache>
            </c:numRef>
          </c:yVal>
          <c:smooth val="0"/>
        </c:ser>
        <c:ser>
          <c:idx val="8"/>
          <c:order val="3"/>
          <c:spPr>
            <a:ln w="28575">
              <a:solidFill>
                <a:schemeClr val="tx1"/>
              </a:solidFill>
              <a:prstDash val="sysDash"/>
            </a:ln>
          </c:spPr>
          <c:marker>
            <c:symbol val="none"/>
          </c:marker>
          <c:xVal>
            <c:numRef>
              <c:f>plots!$C$86:$C$87</c:f>
              <c:numCache>
                <c:formatCode>0%</c:formatCode>
                <c:ptCount val="2"/>
                <c:pt idx="0">
                  <c:v>0</c:v>
                </c:pt>
                <c:pt idx="1">
                  <c:v>0.3</c:v>
                </c:pt>
              </c:numCache>
            </c:numRef>
          </c:xVal>
          <c:yVal>
            <c:numRef>
              <c:f>plots!$D$86:$D$87</c:f>
              <c:numCache>
                <c:formatCode>0%</c:formatCode>
                <c:ptCount val="2"/>
                <c:pt idx="0">
                  <c:v>0</c:v>
                </c:pt>
                <c:pt idx="1">
                  <c:v>0.3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1108992"/>
        <c:axId val="61110912"/>
      </c:scatterChart>
      <c:valAx>
        <c:axId val="61108992"/>
        <c:scaling>
          <c:orientation val="minMax"/>
          <c:max val="0.30000000000000027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/>
                  <a:t>Observed Tour Frequency</a:t>
                </a:r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61110912"/>
        <c:crosses val="autoZero"/>
        <c:crossBetween val="midCat"/>
        <c:majorUnit val="0.05"/>
      </c:valAx>
      <c:valAx>
        <c:axId val="61110912"/>
        <c:scaling>
          <c:orientation val="minMax"/>
          <c:max val="0.30000000000000027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61108992"/>
        <c:crosses val="autoZero"/>
        <c:crossBetween val="midCat"/>
      </c:valAx>
    </c:plotArea>
    <c:legend>
      <c:legendPos val="b"/>
      <c:legendEntry>
        <c:idx val="3"/>
        <c:delete val="1"/>
      </c:legendEntry>
      <c:layout/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1"/>
          <c:order val="0"/>
          <c:tx>
            <c:v>Driving students</c:v>
          </c:tx>
          <c:spPr>
            <a:ln w="28575">
              <a:noFill/>
            </a:ln>
          </c:spPr>
          <c:marker>
            <c:symbol val="square"/>
            <c:size val="9"/>
            <c:spPr>
              <a:solidFill>
                <a:srgbClr val="FFC000"/>
              </a:solidFill>
              <a:ln>
                <a:solidFill>
                  <a:srgbClr val="FFC000"/>
                </a:solidFill>
              </a:ln>
            </c:spPr>
          </c:marker>
          <c:xVal>
            <c:numRef>
              <c:f>plots!$C$5:$C$14</c:f>
              <c:numCache>
                <c:formatCode>0%</c:formatCode>
                <c:ptCount val="10"/>
                <c:pt idx="0">
                  <c:v>0.14000000000000001</c:v>
                </c:pt>
                <c:pt idx="1">
                  <c:v>5.6631812847984901E-3</c:v>
                </c:pt>
                <c:pt idx="2">
                  <c:v>9.9730611215710623E-3</c:v>
                </c:pt>
                <c:pt idx="3">
                  <c:v>5.9054570073909076E-3</c:v>
                </c:pt>
                <c:pt idx="4">
                  <c:v>5.0307361356171799E-3</c:v>
                </c:pt>
                <c:pt idx="5">
                  <c:v>2.1923818774134761E-2</c:v>
                </c:pt>
                <c:pt idx="6">
                  <c:v>0.05</c:v>
                </c:pt>
                <c:pt idx="7">
                  <c:v>3.3820465681789265E-4</c:v>
                </c:pt>
                <c:pt idx="8">
                  <c:v>0</c:v>
                </c:pt>
                <c:pt idx="9">
                  <c:v>2.9592907471565604E-3</c:v>
                </c:pt>
              </c:numCache>
            </c:numRef>
          </c:xVal>
          <c:yVal>
            <c:numRef>
              <c:f>plots!$F$5:$F$14</c:f>
              <c:numCache>
                <c:formatCode>0%</c:formatCode>
                <c:ptCount val="10"/>
                <c:pt idx="0">
                  <c:v>0.118193696691065</c:v>
                </c:pt>
                <c:pt idx="1">
                  <c:v>3.9320065331800861E-3</c:v>
                </c:pt>
                <c:pt idx="2">
                  <c:v>8.892384005807271E-3</c:v>
                </c:pt>
                <c:pt idx="3">
                  <c:v>9.0738612304155832E-4</c:v>
                </c:pt>
                <c:pt idx="4">
                  <c:v>7.8640130663601721E-3</c:v>
                </c:pt>
                <c:pt idx="5">
                  <c:v>1.5062609642489868E-2</c:v>
                </c:pt>
                <c:pt idx="6">
                  <c:v>5.6923356118807091E-2</c:v>
                </c:pt>
                <c:pt idx="7">
                  <c:v>9.6787853124432883E-4</c:v>
                </c:pt>
                <c:pt idx="8">
                  <c:v>6.0492408202770555E-4</c:v>
                </c:pt>
                <c:pt idx="9">
                  <c:v>1.2763898130784587E-2</c:v>
                </c:pt>
              </c:numCache>
            </c:numRef>
          </c:yVal>
          <c:smooth val="0"/>
        </c:ser>
        <c:ser>
          <c:idx val="4"/>
          <c:order val="1"/>
          <c:tx>
            <c:v>Pre-driving students</c:v>
          </c:tx>
          <c:spPr>
            <a:ln w="28575">
              <a:noFill/>
            </a:ln>
          </c:spPr>
          <c:marker>
            <c:symbol val="diamond"/>
            <c:size val="10"/>
            <c:spPr>
              <a:solidFill>
                <a:srgbClr val="92D050"/>
              </a:solidFill>
              <a:ln>
                <a:solidFill>
                  <a:srgbClr val="92D050"/>
                </a:solidFill>
              </a:ln>
            </c:spPr>
          </c:marker>
          <c:xVal>
            <c:numRef>
              <c:f>plots!$C$55:$C$64</c:f>
              <c:numCache>
                <c:formatCode>0%</c:formatCode>
                <c:ptCount val="10"/>
                <c:pt idx="0">
                  <c:v>9.8885498887353332E-2</c:v>
                </c:pt>
                <c:pt idx="1">
                  <c:v>0.01</c:v>
                </c:pt>
                <c:pt idx="2">
                  <c:v>1.7400002881198435E-2</c:v>
                </c:pt>
                <c:pt idx="3">
                  <c:v>2.0294597191383094E-2</c:v>
                </c:pt>
                <c:pt idx="4">
                  <c:v>0.01</c:v>
                </c:pt>
                <c:pt idx="5">
                  <c:v>4.1288415092248593E-2</c:v>
                </c:pt>
                <c:pt idx="6">
                  <c:v>2.1484123036314615E-2</c:v>
                </c:pt>
                <c:pt idx="7">
                  <c:v>7.7712958506061312E-4</c:v>
                </c:pt>
                <c:pt idx="8">
                  <c:v>0</c:v>
                </c:pt>
                <c:pt idx="9">
                  <c:v>2.3094919143351049E-3</c:v>
                </c:pt>
              </c:numCache>
            </c:numRef>
          </c:xVal>
          <c:yVal>
            <c:numRef>
              <c:f>plots!$F$55:$F$64</c:f>
              <c:numCache>
                <c:formatCode>0%</c:formatCode>
                <c:ptCount val="10"/>
                <c:pt idx="0">
                  <c:v>9.6088688105569753E-2</c:v>
                </c:pt>
                <c:pt idx="1">
                  <c:v>1.0001188848600131E-2</c:v>
                </c:pt>
                <c:pt idx="2">
                  <c:v>1.7193722879391308E-2</c:v>
                </c:pt>
                <c:pt idx="3">
                  <c:v>2.0373892884741129E-2</c:v>
                </c:pt>
                <c:pt idx="4">
                  <c:v>1.0105213101111574E-2</c:v>
                </c:pt>
                <c:pt idx="5">
                  <c:v>3.9677822029364561E-2</c:v>
                </c:pt>
                <c:pt idx="6">
                  <c:v>1.9630862509659393E-2</c:v>
                </c:pt>
                <c:pt idx="7">
                  <c:v>8.1733341258990663E-4</c:v>
                </c:pt>
                <c:pt idx="8">
                  <c:v>5.1566308030672296E-3</c:v>
                </c:pt>
                <c:pt idx="9">
                  <c:v>2.0507638352255842E-3</c:v>
                </c:pt>
              </c:numCache>
            </c:numRef>
          </c:yVal>
          <c:smooth val="0"/>
        </c:ser>
        <c:ser>
          <c:idx val="7"/>
          <c:order val="2"/>
          <c:tx>
            <c:v>Pre-school children</c:v>
          </c:tx>
          <c:spPr>
            <a:ln w="28575">
              <a:noFill/>
            </a:ln>
          </c:spPr>
          <c:marker>
            <c:symbol val="triangle"/>
            <c:size val="10"/>
            <c:spPr>
              <a:solidFill>
                <a:srgbClr val="00B0F0"/>
              </a:solidFill>
              <a:ln>
                <a:solidFill>
                  <a:srgbClr val="00B0F0"/>
                </a:solidFill>
              </a:ln>
            </c:spPr>
          </c:marker>
          <c:xVal>
            <c:numRef>
              <c:f>plots!$C$65:$C$74</c:f>
              <c:numCache>
                <c:formatCode>0%</c:formatCode>
                <c:ptCount val="10"/>
                <c:pt idx="0">
                  <c:v>7.0166266113465783E-2</c:v>
                </c:pt>
                <c:pt idx="1">
                  <c:v>0.16</c:v>
                </c:pt>
                <c:pt idx="2">
                  <c:v>2.2339800256585916E-2</c:v>
                </c:pt>
                <c:pt idx="3">
                  <c:v>1.5771661346645503E-2</c:v>
                </c:pt>
                <c:pt idx="4">
                  <c:v>5.8038026742933029E-3</c:v>
                </c:pt>
                <c:pt idx="5">
                  <c:v>6.8777305310518712E-3</c:v>
                </c:pt>
                <c:pt idx="6">
                  <c:v>3.956883474214295E-3</c:v>
                </c:pt>
                <c:pt idx="7">
                  <c:v>0.09</c:v>
                </c:pt>
                <c:pt idx="8">
                  <c:v>0</c:v>
                </c:pt>
                <c:pt idx="9">
                  <c:v>8.4977183143701285E-3</c:v>
                </c:pt>
              </c:numCache>
            </c:numRef>
          </c:xVal>
          <c:yVal>
            <c:numRef>
              <c:f>plots!$F$65:$F$74</c:f>
              <c:numCache>
                <c:formatCode>0%</c:formatCode>
                <c:ptCount val="10"/>
                <c:pt idx="0">
                  <c:v>8.0329316667914E-2</c:v>
                </c:pt>
                <c:pt idx="1">
                  <c:v>0.18065040041913</c:v>
                </c:pt>
                <c:pt idx="2">
                  <c:v>3.3418157323553625E-2</c:v>
                </c:pt>
                <c:pt idx="3">
                  <c:v>2.3725769029264276E-2</c:v>
                </c:pt>
                <c:pt idx="4">
                  <c:v>8.7194072299977554E-3</c:v>
                </c:pt>
                <c:pt idx="5">
                  <c:v>1.0178878826435147E-2</c:v>
                </c:pt>
                <c:pt idx="6">
                  <c:v>0</c:v>
                </c:pt>
                <c:pt idx="7">
                  <c:v>9.8703689843574999E-2</c:v>
                </c:pt>
                <c:pt idx="8">
                  <c:v>9.7672329915425484E-3</c:v>
                </c:pt>
                <c:pt idx="9">
                  <c:v>1.2124840955018337E-2</c:v>
                </c:pt>
              </c:numCache>
            </c:numRef>
          </c:yVal>
          <c:smooth val="0"/>
        </c:ser>
        <c:ser>
          <c:idx val="8"/>
          <c:order val="3"/>
          <c:spPr>
            <a:ln w="28575">
              <a:solidFill>
                <a:schemeClr val="tx1"/>
              </a:solidFill>
              <a:prstDash val="sysDash"/>
            </a:ln>
          </c:spPr>
          <c:marker>
            <c:symbol val="none"/>
          </c:marker>
          <c:xVal>
            <c:numRef>
              <c:f>plots!$C$86:$C$87</c:f>
              <c:numCache>
                <c:formatCode>0%</c:formatCode>
                <c:ptCount val="2"/>
                <c:pt idx="0">
                  <c:v>0</c:v>
                </c:pt>
                <c:pt idx="1">
                  <c:v>0.3</c:v>
                </c:pt>
              </c:numCache>
            </c:numRef>
          </c:xVal>
          <c:yVal>
            <c:numRef>
              <c:f>plots!$D$86:$D$87</c:f>
              <c:numCache>
                <c:formatCode>0%</c:formatCode>
                <c:ptCount val="2"/>
                <c:pt idx="0">
                  <c:v>0</c:v>
                </c:pt>
                <c:pt idx="1">
                  <c:v>0.3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1146240"/>
        <c:axId val="61148160"/>
      </c:scatterChart>
      <c:valAx>
        <c:axId val="61146240"/>
        <c:scaling>
          <c:orientation val="minMax"/>
          <c:max val="0.30000000000000032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/>
                  <a:t>Observed Tour Frequency</a:t>
                </a:r>
              </a:p>
            </c:rich>
          </c:tx>
          <c:layout/>
          <c:overlay val="0"/>
        </c:title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61148160"/>
        <c:crosses val="autoZero"/>
        <c:crossBetween val="midCat"/>
        <c:majorUnit val="0.05"/>
      </c:valAx>
      <c:valAx>
        <c:axId val="61148160"/>
        <c:scaling>
          <c:orientation val="minMax"/>
          <c:max val="0.30000000000000032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61146240"/>
        <c:crosses val="autoZero"/>
        <c:crossBetween val="midCat"/>
      </c:valAx>
    </c:plotArea>
    <c:legend>
      <c:legendPos val="b"/>
      <c:legendEntry>
        <c:idx val="3"/>
        <c:delete val="1"/>
      </c:legendEntry>
      <c:layout/>
      <c:overlay val="0"/>
      <c:txPr>
        <a:bodyPr/>
        <a:lstStyle/>
        <a:p>
          <a:pPr>
            <a:defRPr sz="20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10756" cy="462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778" tIns="44888" rIns="89778" bIns="44888" numCol="1" anchor="t" anchorCtr="0" compatLnSpc="1">
            <a:prstTxWarp prst="textNoShape">
              <a:avLst/>
            </a:prstTxWarp>
          </a:bodyPr>
          <a:lstStyle>
            <a:lvl1pPr defTabSz="898611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772379"/>
            <a:ext cx="3010756" cy="462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778" tIns="44888" rIns="89778" bIns="44888" numCol="1" anchor="b" anchorCtr="0" compatLnSpc="1">
            <a:prstTxWarp prst="textNoShape">
              <a:avLst/>
            </a:prstTxWarp>
          </a:bodyPr>
          <a:lstStyle>
            <a:lvl1pPr defTabSz="898611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5919212" y="8788151"/>
            <a:ext cx="1030864" cy="2771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611" tIns="45805" rIns="91611" bIns="45805">
            <a:spAutoFit/>
          </a:bodyPr>
          <a:lstStyle/>
          <a:p>
            <a:pPr algn="r" defTabSz="1361435">
              <a:spcBef>
                <a:spcPct val="50000"/>
              </a:spcBef>
              <a:defRPr/>
            </a:pPr>
            <a:r>
              <a:rPr lang="en-US" sz="1200" dirty="0"/>
              <a:t>1-</a:t>
            </a:r>
            <a:fld id="{BDB0F23A-10FA-4E1B-B8FC-639ABB1C39B1}" type="slidenum">
              <a:rPr lang="en-US" sz="1200"/>
              <a:pPr algn="r" defTabSz="1361435">
                <a:spcBef>
                  <a:spcPct val="50000"/>
                </a:spcBef>
                <a:defRPr/>
              </a:pPr>
              <a:t>‹#›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7192146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10756" cy="462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333" tIns="46667" rIns="93333" bIns="46667" numCol="1" anchor="t" anchorCtr="0" compatLnSpc="1">
            <a:prstTxWarp prst="textNoShape">
              <a:avLst/>
            </a:prstTxWarp>
          </a:bodyPr>
          <a:lstStyle>
            <a:lvl1pPr defTabSz="933601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747" y="0"/>
            <a:ext cx="3010756" cy="462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333" tIns="46667" rIns="93333" bIns="46667" numCol="1" anchor="t" anchorCtr="0" compatLnSpc="1">
            <a:prstTxWarp prst="textNoShape">
              <a:avLst/>
            </a:prstTxWarp>
          </a:bodyPr>
          <a:lstStyle>
            <a:lvl1pPr algn="r" defTabSz="933601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099B1DD-968D-4661-ACAF-C606944FE6B1}" type="datetime1">
              <a:rPr lang="en-US"/>
              <a:pPr>
                <a:defRPr/>
              </a:pPr>
              <a:t>5/3/2013</a:t>
            </a:fld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6438" y="692150"/>
            <a:ext cx="5541962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638" y="4386190"/>
            <a:ext cx="5558801" cy="415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333" tIns="46667" rIns="93333" bIns="466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72379"/>
            <a:ext cx="3010756" cy="462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333" tIns="46667" rIns="93333" bIns="46667" numCol="1" anchor="b" anchorCtr="0" compatLnSpc="1">
            <a:prstTxWarp prst="textNoShape">
              <a:avLst/>
            </a:prstTxWarp>
          </a:bodyPr>
          <a:lstStyle>
            <a:lvl1pPr defTabSz="933601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747" y="8772379"/>
            <a:ext cx="3010756" cy="462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333" tIns="46667" rIns="93333" bIns="46667" numCol="1" anchor="b" anchorCtr="0" compatLnSpc="1">
            <a:prstTxWarp prst="textNoShape">
              <a:avLst/>
            </a:prstTxWarp>
          </a:bodyPr>
          <a:lstStyle>
            <a:lvl1pPr algn="r" defTabSz="933601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E4BA6BE8-04BF-41E9-B420-1D6F95A994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9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6438" y="692150"/>
            <a:ext cx="5541962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BA6BE8-04BF-41E9-B420-1D6F95A9946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BE3BBF-B17F-49AD-9A38-A1D762AC90FE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4BA6BE8-04BF-41E9-B420-1D6F95A9946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616911-3DAA-4900-A063-CC7B4E4C00A2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TOD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en-US" smtClean="0"/>
              <a:t>2/21/2013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585216" cy="913927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5852" tIns="67926" rIns="135852" bIns="6792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495293" y="907303"/>
            <a:ext cx="73152" cy="48768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5852" tIns="67926" rIns="135852" bIns="6792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430517" y="907303"/>
            <a:ext cx="43891" cy="48768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5852" tIns="67926" rIns="135852" bIns="6792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400032" y="907303"/>
            <a:ext cx="14630" cy="48768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5852" tIns="67926" rIns="135852" bIns="6792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354829" y="907303"/>
            <a:ext cx="14630" cy="48768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5852" tIns="67926" rIns="135852" bIns="6792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463040" y="5791200"/>
            <a:ext cx="12435840" cy="2633472"/>
          </a:xfrm>
        </p:spPr>
        <p:txBody>
          <a:bodyPr/>
          <a:lstStyle>
            <a:lvl1pPr marR="13585" algn="l">
              <a:defRPr sz="59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463040" y="3779520"/>
            <a:ext cx="12435840" cy="2011680"/>
          </a:xfrm>
        </p:spPr>
        <p:txBody>
          <a:bodyPr lIns="149438" tIns="67926" anchor="b"/>
          <a:lstStyle>
            <a:lvl1pPr marL="0" indent="0" algn="l">
              <a:spcBef>
                <a:spcPts val="0"/>
              </a:spcBef>
              <a:buNone/>
              <a:defRPr sz="3000">
                <a:solidFill>
                  <a:schemeClr val="tx1"/>
                </a:solidFill>
              </a:defRPr>
            </a:lvl1pPr>
            <a:lvl2pPr marL="679262" indent="0" algn="ctr">
              <a:buNone/>
            </a:lvl2pPr>
            <a:lvl3pPr marL="1358524" indent="0" algn="ctr">
              <a:buNone/>
            </a:lvl3pPr>
            <a:lvl4pPr marL="2037786" indent="0" algn="ctr">
              <a:buNone/>
            </a:lvl4pPr>
            <a:lvl5pPr marL="2717048" indent="0" algn="ctr">
              <a:buNone/>
            </a:lvl5pPr>
            <a:lvl6pPr marL="3396310" indent="0" algn="ctr">
              <a:buNone/>
            </a:lvl6pPr>
            <a:lvl7pPr marL="4075572" indent="0" algn="ctr">
              <a:buNone/>
            </a:lvl7pPr>
            <a:lvl8pPr marL="4754834" indent="0" algn="ctr">
              <a:buNone/>
            </a:lvl8pPr>
            <a:lvl9pPr marL="5434096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408466" y="6729859"/>
            <a:ext cx="117043" cy="225552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5852" tIns="67926" rIns="135852" bIns="6792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408466" y="6395759"/>
            <a:ext cx="117043" cy="3048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5852" tIns="67926" rIns="135852" bIns="6792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408466" y="6183580"/>
            <a:ext cx="117043" cy="18288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5852" tIns="67926" rIns="135852" bIns="6792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408466" y="6056745"/>
            <a:ext cx="117043" cy="9753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5852" tIns="67926" rIns="135852" bIns="6792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en-US" smtClean="0"/>
              <a:t>2/21/2013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07040" y="366186"/>
            <a:ext cx="3169920" cy="7802033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5360" y="366186"/>
            <a:ext cx="9387840" cy="780203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en-US" smtClean="0"/>
              <a:t>2/21/2013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9796" y="823384"/>
            <a:ext cx="13440566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825190" y="2690284"/>
            <a:ext cx="13502951" cy="54864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463040" y="8432800"/>
            <a:ext cx="3048000" cy="609600"/>
          </a:xfrm>
          <a:prstGeom prst="rect">
            <a:avLst/>
          </a:prstGeom>
        </p:spPr>
        <p:txBody>
          <a:bodyPr lIns="135852" tIns="67926" rIns="135852" bIns="67926"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64480" y="8432800"/>
            <a:ext cx="4632960" cy="609600"/>
          </a:xfrm>
          <a:prstGeom prst="rect">
            <a:avLst/>
          </a:prstGeom>
        </p:spPr>
        <p:txBody>
          <a:bodyPr lIns="135852" tIns="67926" rIns="135852" bIns="67926"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84th TRB Meeting, Washington DC, 9-14 January 2005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60480" y="8432800"/>
            <a:ext cx="3048000" cy="609600"/>
          </a:xfrm>
          <a:prstGeom prst="rect">
            <a:avLst/>
          </a:prstGeom>
        </p:spPr>
        <p:txBody>
          <a:bodyPr lIns="135852" tIns="67926" rIns="135852" bIns="67926"/>
          <a:lstStyle>
            <a:lvl1pPr>
              <a:defRPr smtClean="0"/>
            </a:lvl1pPr>
          </a:lstStyle>
          <a:p>
            <a:pPr>
              <a:defRPr/>
            </a:pPr>
            <a:fld id="{9F5B4F62-7952-4221-8D77-E7516AF95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458" y="2006636"/>
            <a:ext cx="13167360" cy="6034617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r>
              <a:rPr lang="en-US" smtClean="0"/>
              <a:t>2/21/2013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500" b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376" y="682752"/>
            <a:ext cx="13207504" cy="1219200"/>
          </a:xfrm>
        </p:spPr>
        <p:txBody>
          <a:bodyPr/>
          <a:lstStyle>
            <a:lvl1pPr>
              <a:defRPr sz="5400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376" y="2378080"/>
            <a:ext cx="13207504" cy="60960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en-US" smtClean="0"/>
              <a:t>2/21/2013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3678" y="8586439"/>
            <a:ext cx="9649522" cy="455962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500" b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7726323" y="1431851"/>
            <a:ext cx="6915418" cy="7721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5852" tIns="67926" rIns="135852" bIns="67926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598345" y="0"/>
            <a:ext cx="8823258" cy="882044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5852" tIns="67926" rIns="135852" bIns="67926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7688045" y="1819637"/>
            <a:ext cx="5486400" cy="190195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5852" tIns="67926" rIns="135852" bIns="67926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9509760" y="0"/>
            <a:ext cx="4389120" cy="5689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5852" tIns="67926" rIns="135852" bIns="67926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9509760" y="5689600"/>
            <a:ext cx="5120640" cy="1524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5852" tIns="67926" rIns="135852" bIns="67926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9509760" y="0"/>
            <a:ext cx="2194560" cy="5689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5852" tIns="67926" rIns="135852" bIns="67926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9517382" y="5662085"/>
            <a:ext cx="3345179" cy="348191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5852" tIns="67926" rIns="135852" bIns="67926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9509760" y="5689600"/>
            <a:ext cx="2560320" cy="3454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5852" tIns="67926" rIns="135852" bIns="67926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9509760" y="1828800"/>
            <a:ext cx="5120640" cy="386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5852" tIns="67926" rIns="135852" bIns="67926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9509760" y="2336800"/>
            <a:ext cx="5120640" cy="3352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5852" tIns="67926" rIns="135852" bIns="67926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1584960" y="5689600"/>
            <a:ext cx="7924800" cy="3454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5852" tIns="67926" rIns="135852" bIns="67926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853440" y="5689600"/>
            <a:ext cx="8534400" cy="3454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5852" tIns="67926" rIns="135852" bIns="67926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586918" y="3251200"/>
            <a:ext cx="9022080" cy="2438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5852" tIns="67926" rIns="135852" bIns="67926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586918" y="2844800"/>
            <a:ext cx="9022080" cy="2844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5852" tIns="67926" rIns="135852" bIns="67926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7315200" y="5689600"/>
            <a:ext cx="2194560" cy="3454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5852" tIns="67926" rIns="135852" bIns="67926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1043" y="1802229"/>
            <a:ext cx="9148877" cy="1303315"/>
          </a:xfrm>
        </p:spPr>
        <p:txBody>
          <a:bodyPr lIns="122267" tIns="67926" bIns="0" anchor="t"/>
          <a:lstStyle>
            <a:lvl1pPr marL="81511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en-US" smtClean="0"/>
              <a:t>2/21/2013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500" b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81056" y="536353"/>
            <a:ext cx="13606272" cy="1181687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5852" tIns="67926" rIns="135852" bIns="6792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43" y="682752"/>
            <a:ext cx="13050317" cy="1036320"/>
          </a:xfrm>
        </p:spPr>
        <p:txBody>
          <a:bodyPr tIns="95097"/>
          <a:lstStyle>
            <a:lvl1pPr algn="l">
              <a:buNone/>
              <a:defRPr sz="5600" b="0" cap="none" spc="-223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594461" y="907303"/>
            <a:ext cx="43891" cy="48768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5852" tIns="67926" rIns="135852" bIns="6792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657775" y="907303"/>
            <a:ext cx="43891" cy="48768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5852" tIns="67926" rIns="135852" bIns="6792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717520" y="907303"/>
            <a:ext cx="14630" cy="48768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5852" tIns="67926" rIns="135852" bIns="6792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762723" y="907303"/>
            <a:ext cx="14630" cy="48768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5852" tIns="67926" rIns="135852" bIns="6792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800765" y="907303"/>
            <a:ext cx="58522" cy="48768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5852" tIns="67926" rIns="135852" bIns="6792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682752"/>
            <a:ext cx="13167360" cy="12192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950" y="2360669"/>
            <a:ext cx="6461760" cy="6034617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48550" y="2360669"/>
            <a:ext cx="6461760" cy="6034617"/>
          </a:xfrm>
        </p:spPr>
        <p:txBody>
          <a:bodyPr/>
          <a:lstStyle>
            <a:lvl1pPr>
              <a:defRPr sz="4200"/>
            </a:lvl1pPr>
            <a:lvl2pPr>
              <a:defRPr sz="3600"/>
            </a:lvl2pPr>
            <a:lvl3pPr>
              <a:defRPr sz="3000"/>
            </a:lvl3pPr>
            <a:lvl4pPr>
              <a:defRPr sz="2700"/>
            </a:lvl4pPr>
            <a:lvl5pPr>
              <a:defRPr sz="27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en-US" smtClean="0"/>
              <a:t>2/21/2013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500" b="0">
              <a:solidFill>
                <a:schemeClr val="tx1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536354"/>
            <a:ext cx="14187328" cy="1181687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5852" tIns="67926" rIns="135852" bIns="6792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7718" y="682752"/>
            <a:ext cx="12435840" cy="1219200"/>
          </a:xfrm>
        </p:spPr>
        <p:txBody>
          <a:bodyPr anchor="t"/>
          <a:lstStyle>
            <a:lvl1pPr>
              <a:defRPr sz="59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413000"/>
            <a:ext cx="6464301" cy="853016"/>
          </a:xfrm>
        </p:spPr>
        <p:txBody>
          <a:bodyPr anchor="ctr"/>
          <a:lstStyle>
            <a:lvl1pPr marL="108682" indent="0" algn="l">
              <a:buNone/>
              <a:defRPr sz="3600" b="1">
                <a:solidFill>
                  <a:schemeClr val="accent2"/>
                </a:solidFill>
              </a:defRPr>
            </a:lvl1pPr>
            <a:lvl2pPr>
              <a:buNone/>
              <a:defRPr sz="3000" b="1"/>
            </a:lvl2pPr>
            <a:lvl3pPr>
              <a:buNone/>
              <a:defRPr sz="2700" b="1"/>
            </a:lvl3pPr>
            <a:lvl4pPr>
              <a:buNone/>
              <a:defRPr sz="2400" b="1"/>
            </a:lvl4pPr>
            <a:lvl5pPr>
              <a:buNone/>
              <a:defRPr sz="24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7432041" y="2413000"/>
            <a:ext cx="6466840" cy="853016"/>
          </a:xfrm>
        </p:spPr>
        <p:txBody>
          <a:bodyPr anchor="ctr"/>
          <a:lstStyle>
            <a:lvl1pPr marL="108682" indent="0">
              <a:buNone/>
              <a:defRPr sz="3600" b="1">
                <a:solidFill>
                  <a:schemeClr val="accent2"/>
                </a:solidFill>
              </a:defRPr>
            </a:lvl1pPr>
            <a:lvl2pPr>
              <a:buNone/>
              <a:defRPr sz="3000" b="1"/>
            </a:lvl2pPr>
            <a:lvl3pPr>
              <a:buNone/>
              <a:defRPr sz="2700" b="1"/>
            </a:lvl3pPr>
            <a:lvl4pPr>
              <a:buNone/>
              <a:defRPr sz="2400" b="1"/>
            </a:lvl4pPr>
            <a:lvl5pPr>
              <a:buNone/>
              <a:defRPr sz="24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731520" y="3278716"/>
            <a:ext cx="6464301" cy="5279136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3278716"/>
            <a:ext cx="6466840" cy="5279136"/>
          </a:xfrm>
        </p:spPr>
        <p:txBody>
          <a:bodyPr/>
          <a:lstStyle>
            <a:lvl1pPr>
              <a:defRPr sz="3600"/>
            </a:lvl1pPr>
            <a:lvl2pPr>
              <a:defRPr sz="30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en-US" smtClean="0"/>
              <a:t>2/21/2013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6" name="Rectangle 15"/>
          <p:cNvSpPr/>
          <p:nvPr/>
        </p:nvSpPr>
        <p:spPr>
          <a:xfrm>
            <a:off x="140464" y="907303"/>
            <a:ext cx="73152" cy="48768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5852" tIns="67926" rIns="135852" bIns="6792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5688" y="907303"/>
            <a:ext cx="43891" cy="48768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5852" tIns="67926" rIns="135852" bIns="6792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45203" y="907303"/>
            <a:ext cx="14630" cy="48768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5852" tIns="67926" rIns="135852" bIns="6792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907303"/>
            <a:ext cx="14630" cy="48768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5852" tIns="67926" rIns="135852" bIns="6792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239632" y="907303"/>
            <a:ext cx="43891" cy="48768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5852" tIns="67926" rIns="135852" bIns="6792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302946" y="907303"/>
            <a:ext cx="43891" cy="48768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5852" tIns="67926" rIns="135852" bIns="6792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362691" y="907303"/>
            <a:ext cx="14630" cy="48768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5852" tIns="67926" rIns="135852" bIns="6792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407895" y="907303"/>
            <a:ext cx="14630" cy="48768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5852" tIns="67926" rIns="135852" bIns="6792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445936" y="907303"/>
            <a:ext cx="58522" cy="48768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5852" tIns="67926" rIns="135852" bIns="6792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2752"/>
            <a:ext cx="12984480" cy="1219200"/>
          </a:xfrm>
        </p:spPr>
        <p:txBody>
          <a:bodyPr/>
          <a:lstStyle>
            <a:lvl1pPr>
              <a:defRPr sz="5400" cap="none" baseline="0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0B3F0E-98D6-4EE3-A157-55F0DCE8E06E}" type="datetimeFigureOut">
              <a:rPr lang="en-US" smtClean="0"/>
              <a:pPr/>
              <a:t>5/3/2013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914400" y="8541834"/>
            <a:ext cx="9448800" cy="500567"/>
          </a:xfrm>
        </p:spPr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37DB56-D701-40D0-94D4-A9662114D5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en-US" smtClean="0"/>
              <a:t>2/21/2013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364067"/>
            <a:ext cx="13167360" cy="1549400"/>
          </a:xfrm>
        </p:spPr>
        <p:txBody>
          <a:bodyPr anchor="ctr"/>
          <a:lstStyle>
            <a:lvl1pPr algn="l">
              <a:buNone/>
              <a:defRPr sz="53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097280" y="1913467"/>
            <a:ext cx="4023360" cy="6096000"/>
          </a:xfrm>
        </p:spPr>
        <p:txBody>
          <a:bodyPr/>
          <a:lstStyle>
            <a:lvl1pPr marL="81511" indent="0">
              <a:buNone/>
              <a:defRPr sz="2700"/>
            </a:lvl1pPr>
            <a:lvl2pPr>
              <a:buNone/>
              <a:defRPr sz="1800"/>
            </a:lvl2pPr>
            <a:lvl3pPr>
              <a:buNone/>
              <a:defRPr sz="1500"/>
            </a:lvl3pPr>
            <a:lvl4pPr>
              <a:buNone/>
              <a:defRPr sz="1300"/>
            </a:lvl4pPr>
            <a:lvl5pPr>
              <a:buNone/>
              <a:defRPr sz="13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5486400" y="1913467"/>
            <a:ext cx="8778240" cy="6096000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en-US" smtClean="0"/>
              <a:t>2/21/2013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88851" y="1"/>
            <a:ext cx="14045184" cy="2504049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5852" tIns="67926" rIns="135852" bIns="6792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581112" y="2513371"/>
            <a:ext cx="14052195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13641032" y="1608471"/>
            <a:ext cx="177017" cy="20554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1463040" y="588336"/>
            <a:ext cx="10972800" cy="935665"/>
          </a:xfrm>
        </p:spPr>
        <p:txBody>
          <a:bodyPr anchor="b"/>
          <a:lstStyle>
            <a:lvl1pPr algn="l">
              <a:buNone/>
              <a:defRPr sz="3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88851" y="2525041"/>
            <a:ext cx="14045184" cy="6613525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48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1463040" y="1533525"/>
            <a:ext cx="10972800" cy="914400"/>
          </a:xfrm>
        </p:spPr>
        <p:txBody>
          <a:bodyPr/>
          <a:lstStyle>
            <a:lvl1pPr marL="40756" indent="0">
              <a:spcBef>
                <a:spcPts val="0"/>
              </a:spcBef>
              <a:buNone/>
              <a:defRPr sz="2100">
                <a:solidFill>
                  <a:srgbClr val="FFFFFF"/>
                </a:solidFill>
              </a:defRPr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13884872" y="1811671"/>
            <a:ext cx="177017" cy="20554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13329844" y="1949222"/>
            <a:ext cx="177017" cy="20554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363200" y="73999"/>
            <a:ext cx="3413760" cy="486833"/>
          </a:xfrm>
        </p:spPr>
        <p:txBody>
          <a:bodyPr/>
          <a:lstStyle>
            <a:extLst/>
          </a:lstStyle>
          <a:p>
            <a:pPr eaLnBrk="1" latinLnBrk="0" hangingPunct="1"/>
            <a:r>
              <a:rPr lang="en-US" smtClean="0"/>
              <a:t>2/21/2013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63040" y="73999"/>
            <a:ext cx="8900160" cy="486833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76960" y="73999"/>
            <a:ext cx="731520" cy="486833"/>
          </a:xfrm>
        </p:spPr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500" b="0">
              <a:solidFill>
                <a:schemeClr val="tx1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585216" cy="913927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5852" tIns="67926" rIns="135852" bIns="6792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408466" y="6729859"/>
            <a:ext cx="117043" cy="225552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5852" tIns="67926" rIns="135852" bIns="6792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408466" y="6395759"/>
            <a:ext cx="117043" cy="3048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5852" tIns="67926" rIns="135852" bIns="6792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08466" y="6183580"/>
            <a:ext cx="117043" cy="18288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5852" tIns="67926" rIns="135852" bIns="6792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08466" y="6056745"/>
            <a:ext cx="117043" cy="9753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5852" tIns="67926" rIns="135852" bIns="6792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95293" y="907303"/>
            <a:ext cx="73152" cy="48768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5852" tIns="67926" rIns="135852" bIns="6792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30517" y="907303"/>
            <a:ext cx="43891" cy="48768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5852" tIns="67926" rIns="135852" bIns="6792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00032" y="907303"/>
            <a:ext cx="14630" cy="48768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5852" tIns="67926" rIns="135852" bIns="67926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354829" y="907303"/>
            <a:ext cx="14630" cy="48768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5852" tIns="67926" rIns="135852" bIns="67926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463040" y="682752"/>
            <a:ext cx="12435840" cy="1219200"/>
          </a:xfrm>
          <a:prstGeom prst="rect">
            <a:avLst/>
          </a:prstGeom>
        </p:spPr>
        <p:txBody>
          <a:bodyPr vert="horz" lIns="135852" tIns="67926" rIns="135852" bIns="67926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463040" y="2378080"/>
            <a:ext cx="12435840" cy="6096000"/>
          </a:xfrm>
          <a:prstGeom prst="rect">
            <a:avLst/>
          </a:prstGeom>
        </p:spPr>
        <p:txBody>
          <a:bodyPr vert="horz" lIns="135852" tIns="67926" rIns="135852" bIns="67926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10363200" y="8555568"/>
            <a:ext cx="3413760" cy="486833"/>
          </a:xfrm>
          <a:prstGeom prst="rect">
            <a:avLst/>
          </a:prstGeom>
        </p:spPr>
        <p:txBody>
          <a:bodyPr vert="horz" lIns="135852" tIns="67926" rIns="135852" bIns="67926" anchor="b"/>
          <a:lstStyle>
            <a:lvl1pPr algn="l" eaLnBrk="1" latinLnBrk="0" hangingPunct="1">
              <a:defRPr kumimoji="0" sz="1600">
                <a:solidFill>
                  <a:schemeClr val="tx2"/>
                </a:solidFill>
              </a:defRPr>
            </a:lvl1pPr>
            <a:extLst/>
          </a:lstStyle>
          <a:p>
            <a:pPr eaLnBrk="1" latinLnBrk="0" hangingPunct="1"/>
            <a:r>
              <a:rPr lang="en-US" smtClean="0"/>
              <a:t>2/21/2013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463040" y="8555568"/>
            <a:ext cx="8900160" cy="486833"/>
          </a:xfrm>
          <a:prstGeom prst="rect">
            <a:avLst/>
          </a:prstGeom>
        </p:spPr>
        <p:txBody>
          <a:bodyPr vert="horz" lIns="135852" tIns="67926" rIns="135852" bIns="67926" anchor="b"/>
          <a:lstStyle>
            <a:lvl1pPr algn="r" eaLnBrk="1" latinLnBrk="0" hangingPunct="1">
              <a:defRPr kumimoji="0" sz="16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3776960" y="8555568"/>
            <a:ext cx="731520" cy="486833"/>
          </a:xfrm>
          <a:prstGeom prst="rect">
            <a:avLst/>
          </a:prstGeom>
        </p:spPr>
        <p:txBody>
          <a:bodyPr vert="horz" lIns="135852" tIns="67926" rIns="135852" bIns="67926" anchor="b"/>
          <a:lstStyle>
            <a:lvl1pPr algn="l" eaLnBrk="1" latinLnBrk="0" hangingPunct="1">
              <a:defRPr kumimoji="0" sz="1800">
                <a:solidFill>
                  <a:schemeClr val="tx2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500" b="0">
              <a:solidFill>
                <a:schemeClr val="tx1"/>
              </a:solidFill>
            </a:endParaRPr>
          </a:p>
        </p:txBody>
      </p:sp>
      <p:sp>
        <p:nvSpPr>
          <p:cNvPr id="18" name="Rectangle 2"/>
          <p:cNvSpPr>
            <a:spLocks noChangeArrowheads="1"/>
          </p:cNvSpPr>
          <p:nvPr userDrawn="1"/>
        </p:nvSpPr>
        <p:spPr bwMode="auto">
          <a:xfrm>
            <a:off x="0" y="8670926"/>
            <a:ext cx="14630400" cy="473075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 tIns="0" anchor="ctr"/>
          <a:lstStyle/>
          <a:p>
            <a:pPr defTabSz="1358900">
              <a:defRPr/>
            </a:pPr>
            <a:endParaRPr lang="en-US" sz="1600" b="1" dirty="0">
              <a:solidFill>
                <a:schemeClr val="folHlink"/>
              </a:solidFill>
              <a:effectDag name="">
                <a:cont type="tree" name="">
                  <a:effect ref="fillLine"/>
                  <a:outerShdw dist="38100" dir="13500000" algn="br">
                    <a:srgbClr val="4CE5E5"/>
                  </a:outerShdw>
                </a:cont>
                <a:cont type="tree" name="">
                  <a:effect ref="fillLine"/>
                  <a:outerShdw dist="38100" dir="2700000" algn="tl">
                    <a:srgbClr val="005B5B"/>
                  </a:outerShdw>
                </a:cont>
                <a:effect ref="fillLine"/>
              </a:effectDag>
            </a:endParaRPr>
          </a:p>
        </p:txBody>
      </p:sp>
      <p:sp>
        <p:nvSpPr>
          <p:cNvPr id="19" name="Rectangle 9"/>
          <p:cNvSpPr>
            <a:spLocks noChangeArrowheads="1"/>
          </p:cNvSpPr>
          <p:nvPr userDrawn="1"/>
        </p:nvSpPr>
        <p:spPr bwMode="auto">
          <a:xfrm>
            <a:off x="0" y="8712200"/>
            <a:ext cx="405630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1358900">
              <a:defRPr/>
            </a:pPr>
            <a:r>
              <a:rPr lang="en-US" sz="1600" b="1" dirty="0" smtClean="0"/>
              <a:t>Introduction to Activity</a:t>
            </a:r>
            <a:r>
              <a:rPr lang="en-US" sz="1600" b="1" baseline="0" dirty="0" smtClean="0"/>
              <a:t> Based Modeling</a:t>
            </a:r>
            <a:endParaRPr lang="en-US" sz="1600" b="1" dirty="0"/>
          </a:p>
        </p:txBody>
      </p:sp>
      <p:grpSp>
        <p:nvGrpSpPr>
          <p:cNvPr id="20" name="Group 10"/>
          <p:cNvGrpSpPr>
            <a:grpSpLocks/>
          </p:cNvGrpSpPr>
          <p:nvPr userDrawn="1"/>
        </p:nvGrpSpPr>
        <p:grpSpPr bwMode="auto">
          <a:xfrm>
            <a:off x="260359" y="149231"/>
            <a:ext cx="1006475" cy="995363"/>
            <a:chOff x="164" y="94"/>
            <a:chExt cx="634" cy="627"/>
          </a:xfrm>
        </p:grpSpPr>
        <p:sp>
          <p:nvSpPr>
            <p:cNvPr id="21" name="Oval 11"/>
            <p:cNvSpPr>
              <a:spLocks noChangeArrowheads="1"/>
            </p:cNvSpPr>
            <p:nvPr userDrawn="1"/>
          </p:nvSpPr>
          <p:spPr bwMode="auto">
            <a:xfrm>
              <a:off x="164" y="94"/>
              <a:ext cx="633" cy="62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pic>
          <p:nvPicPr>
            <p:cNvPr id="24" name="Picture 12" descr="Fdotseal"/>
            <p:cNvPicPr>
              <a:picLocks noChangeAspect="1" noChangeArrowheads="1"/>
            </p:cNvPicPr>
            <p:nvPr userDrawn="1"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169" y="95"/>
              <a:ext cx="629" cy="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5" name="Text Box 12"/>
          <p:cNvSpPr txBox="1">
            <a:spLocks noChangeArrowheads="1"/>
          </p:cNvSpPr>
          <p:nvPr userDrawn="1"/>
        </p:nvSpPr>
        <p:spPr bwMode="auto">
          <a:xfrm>
            <a:off x="12749215" y="8651875"/>
            <a:ext cx="147637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1358900">
              <a:spcBef>
                <a:spcPct val="50000"/>
              </a:spcBef>
              <a:defRPr/>
            </a:pPr>
            <a:fld id="{D43C15AE-1BAA-48DF-9E90-2A555F33AC70}" type="slidenum">
              <a:rPr lang="en-US" sz="1600"/>
              <a:pPr algn="r" defTabSz="1358900">
                <a:spcBef>
                  <a:spcPct val="50000"/>
                </a:spcBef>
                <a:defRPr/>
              </a:pPr>
              <a:t>‹#›</a:t>
            </a:fld>
            <a:endParaRPr lang="en-US" sz="160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48" r:id="rId1"/>
    <p:sldLayoutId id="2147484149" r:id="rId2"/>
    <p:sldLayoutId id="2147484150" r:id="rId3"/>
    <p:sldLayoutId id="2147484151" r:id="rId4"/>
    <p:sldLayoutId id="2147484152" r:id="rId5"/>
    <p:sldLayoutId id="2147484153" r:id="rId6"/>
    <p:sldLayoutId id="2147484154" r:id="rId7"/>
    <p:sldLayoutId id="2147484155" r:id="rId8"/>
    <p:sldLayoutId id="2147484156" r:id="rId9"/>
    <p:sldLayoutId id="2147484157" r:id="rId10"/>
    <p:sldLayoutId id="2147484158" r:id="rId11"/>
    <p:sldLayoutId id="2147484159" r:id="rId12"/>
    <p:sldLayoutId id="2147484126" r:id="rId13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900" kern="1200" spc="-149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611336" indent="-509447" algn="l" rtl="0" eaLnBrk="1" latinLnBrk="0" hangingPunct="1">
        <a:spcBef>
          <a:spcPts val="1040"/>
        </a:spcBef>
        <a:buClr>
          <a:schemeClr val="tx2"/>
        </a:buClr>
        <a:buSzPct val="95000"/>
        <a:buFont typeface="Wingdings"/>
        <a:buChar char=""/>
        <a:defRPr kumimoji="0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100405" indent="-424539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480791" indent="-339631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1874763" indent="-339631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3300" kern="1200">
          <a:solidFill>
            <a:schemeClr val="tx1"/>
          </a:solidFill>
          <a:latin typeface="+mn-lt"/>
          <a:ea typeface="+mn-ea"/>
          <a:cs typeface="+mn-cs"/>
        </a:defRPr>
      </a:lvl4pPr>
      <a:lvl5pPr marL="2200809" indent="-312461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0440" indent="-312461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2825730" indent="-271705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3111020" indent="-271705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3396310" indent="-271705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67926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35852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20377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7170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339631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40755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475483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543409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picado@pbworld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3830" y="3114907"/>
            <a:ext cx="12435840" cy="2633472"/>
          </a:xfrm>
        </p:spPr>
        <p:txBody>
          <a:bodyPr/>
          <a:lstStyle/>
          <a:p>
            <a:r>
              <a:rPr lang="en-US" sz="4800" dirty="0" smtClean="0"/>
              <a:t>a test of transferability:</a:t>
            </a:r>
            <a:br>
              <a:rPr lang="en-US" sz="4800" dirty="0" smtClean="0"/>
            </a:br>
            <a:r>
              <a:rPr lang="en-US" sz="4800" dirty="0" smtClean="0"/>
              <a:t>the </a:t>
            </a:r>
            <a:r>
              <a:rPr lang="en-US" sz="4800" dirty="0" err="1" smtClean="0"/>
              <a:t>sE</a:t>
            </a:r>
            <a:r>
              <a:rPr lang="en-US" sz="4800" dirty="0" smtClean="0"/>
              <a:t> </a:t>
            </a:r>
            <a:r>
              <a:rPr lang="en-US" sz="4800" dirty="0" err="1" smtClean="0"/>
              <a:t>florida</a:t>
            </a:r>
            <a:r>
              <a:rPr lang="en-US" sz="4800" dirty="0" smtClean="0"/>
              <a:t> activity-based model</a:t>
            </a:r>
            <a:endParaRPr lang="en-US" sz="4800" dirty="0"/>
          </a:p>
        </p:txBody>
      </p:sp>
      <p:sp>
        <p:nvSpPr>
          <p:cNvPr id="3717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29225" y="880203"/>
            <a:ext cx="12435840" cy="2011680"/>
          </a:xfrm>
        </p:spPr>
        <p:txBody>
          <a:bodyPr/>
          <a:lstStyle/>
          <a:p>
            <a:r>
              <a:rPr lang="en-US" dirty="0" smtClean="0"/>
              <a:t>14</a:t>
            </a:r>
            <a:r>
              <a:rPr lang="en-US" baseline="30000" dirty="0" smtClean="0"/>
              <a:t>th</a:t>
            </a:r>
            <a:r>
              <a:rPr lang="en-US" dirty="0" smtClean="0"/>
              <a:t> TRB National Planning Applications Conference</a:t>
            </a:r>
          </a:p>
          <a:p>
            <a:r>
              <a:rPr lang="en-US" dirty="0" smtClean="0"/>
              <a:t>May 5-9, 2013, Columbus, Ohio </a:t>
            </a:r>
            <a:endParaRPr lang="en-US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414718" y="6072954"/>
            <a:ext cx="12435840" cy="2011680"/>
          </a:xfrm>
          <a:prstGeom prst="rect">
            <a:avLst/>
          </a:prstGeom>
        </p:spPr>
        <p:txBody>
          <a:bodyPr vert="horz" lIns="149438" tIns="67926" rIns="135852" bIns="67926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Rosella Picado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95000"/>
              <a:buFont typeface="Wingdings"/>
              <a:buNone/>
              <a:tabLst/>
              <a:defRPr/>
            </a:pPr>
            <a:r>
              <a:rPr lang="en-US" sz="3000" dirty="0" smtClean="0">
                <a:latin typeface="+mn-lt"/>
                <a:ea typeface="+mn-ea"/>
              </a:rPr>
              <a:t>Parsons Brinckerhoff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 Location Model - initial</a:t>
            </a:r>
            <a:endParaRPr lang="en-US" dirty="0"/>
          </a:p>
        </p:txBody>
      </p:sp>
      <p:graphicFrame>
        <p:nvGraphicFramePr>
          <p:cNvPr id="3" name="Chart 2"/>
          <p:cNvGraphicFramePr/>
          <p:nvPr/>
        </p:nvGraphicFramePr>
        <p:xfrm>
          <a:off x="1000007" y="2168561"/>
          <a:ext cx="9144000" cy="6492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14399" y="1828799"/>
            <a:ext cx="24309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n-lt"/>
              </a:rPr>
              <a:t>Tour Frequency (%)</a:t>
            </a:r>
            <a:endParaRPr lang="en-US" sz="20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 Location Model - calibrated</a:t>
            </a:r>
            <a:endParaRPr lang="en-US" dirty="0"/>
          </a:p>
        </p:txBody>
      </p:sp>
      <p:graphicFrame>
        <p:nvGraphicFramePr>
          <p:cNvPr id="3" name="Chart 2"/>
          <p:cNvGraphicFramePr/>
          <p:nvPr/>
        </p:nvGraphicFramePr>
        <p:xfrm>
          <a:off x="1028234" y="2168562"/>
          <a:ext cx="9144000" cy="6492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14399" y="1828799"/>
            <a:ext cx="24309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n-lt"/>
              </a:rPr>
              <a:t>Tour Frequency (%)</a:t>
            </a:r>
            <a:endParaRPr lang="en-US" sz="20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Eating Out Location Model - initial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/>
        </p:nvGraphicFramePr>
        <p:xfrm>
          <a:off x="1119972" y="1972508"/>
          <a:ext cx="9139150" cy="6492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914399" y="1828799"/>
            <a:ext cx="24309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n-lt"/>
              </a:rPr>
              <a:t>Tour Frequency (%)</a:t>
            </a:r>
            <a:endParaRPr lang="en-US" sz="2000" b="1" dirty="0">
              <a:latin typeface="+mn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Activity Pattern Model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66383" y="2303651"/>
          <a:ext cx="12161520" cy="5836160"/>
        </p:xfrm>
        <a:graphic>
          <a:graphicData uri="http://schemas.openxmlformats.org/drawingml/2006/table">
            <a:tbl>
              <a:tblPr/>
              <a:tblGrid>
                <a:gridCol w="2834640"/>
                <a:gridCol w="1645920"/>
                <a:gridCol w="1645920"/>
                <a:gridCol w="1280160"/>
                <a:gridCol w="1737360"/>
                <a:gridCol w="1737360"/>
                <a:gridCol w="1280160"/>
              </a:tblGrid>
              <a:tr h="640080">
                <a:tc>
                  <a:txBody>
                    <a:bodyPr/>
                    <a:lstStyle/>
                    <a:p>
                      <a:pPr algn="l" fontAlgn="b"/>
                      <a:endParaRPr lang="en-US" sz="2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Target DAP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FFFF00"/>
                          </a:solidFill>
                          <a:latin typeface="+mn-lt"/>
                        </a:rPr>
                        <a:t>Model</a:t>
                      </a:r>
                      <a:r>
                        <a:rPr lang="en-US" sz="2400" b="1" i="0" u="none" strike="noStrike" baseline="0" dirty="0" smtClean="0">
                          <a:solidFill>
                            <a:srgbClr val="FFFF00"/>
                          </a:solidFill>
                          <a:latin typeface="+mn-lt"/>
                        </a:rPr>
                        <a:t> Initial DAP</a:t>
                      </a:r>
                      <a:endParaRPr lang="en-US" sz="2400" b="1" i="0" u="none" strike="noStrike" dirty="0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0696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Person type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Mandatory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Non Mandatory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Home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Mandatory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Non Mandatory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Home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Full-time worker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80%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81%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12%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Part-time worker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55%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37%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63%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26%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11%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University student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78%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18%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63%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25%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12%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Non-working adult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76%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24%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74%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26%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Non-working senior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72%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28%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FFFF00"/>
                          </a:solidFill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75%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25%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Driving age student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89%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FFFF00"/>
                          </a:solidFill>
                          <a:latin typeface="+mn-lt"/>
                        </a:rPr>
                        <a:t>92%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Pre-driving student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94%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96%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Pre-school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35%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43%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22%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43%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41%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15%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Daily Activity Pattern Model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66383" y="2303651"/>
          <a:ext cx="12161520" cy="5836160"/>
        </p:xfrm>
        <a:graphic>
          <a:graphicData uri="http://schemas.openxmlformats.org/drawingml/2006/table">
            <a:tbl>
              <a:tblPr/>
              <a:tblGrid>
                <a:gridCol w="2834640"/>
                <a:gridCol w="1645920"/>
                <a:gridCol w="1645920"/>
                <a:gridCol w="1280160"/>
                <a:gridCol w="1737360"/>
                <a:gridCol w="1737360"/>
                <a:gridCol w="1280160"/>
              </a:tblGrid>
              <a:tr h="640080">
                <a:tc>
                  <a:txBody>
                    <a:bodyPr/>
                    <a:lstStyle/>
                    <a:p>
                      <a:pPr algn="l" fontAlgn="b"/>
                      <a:endParaRPr lang="en-US" sz="2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Target DAP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FFFF00"/>
                          </a:solidFill>
                          <a:latin typeface="+mn-lt"/>
                        </a:rPr>
                        <a:t>Model</a:t>
                      </a:r>
                      <a:r>
                        <a:rPr lang="en-US" sz="2400" b="1" i="0" u="none" strike="noStrike" baseline="0" dirty="0" smtClean="0">
                          <a:solidFill>
                            <a:srgbClr val="FFFF00"/>
                          </a:solidFill>
                          <a:latin typeface="+mn-lt"/>
                        </a:rPr>
                        <a:t> Initial DAP</a:t>
                      </a:r>
                      <a:endParaRPr lang="en-US" sz="2400" b="1" i="0" u="none" strike="noStrike" dirty="0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0696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Person type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Mandatory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Non Mandatory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Home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Mandatory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Non Mandatory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Home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Full-time worker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80%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14%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81%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12%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Part-time worker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55%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37%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63%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26%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11%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University student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78%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63%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25%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12%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Non-working adult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76%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24%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74%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26%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Non-working senior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72%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28%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75%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25%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Driving age student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89%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92%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Pre-driving student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94%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96%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bg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Pre-school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35%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43%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22%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43%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41%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15%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Non-Mandatory Tour Frequency</a:t>
            </a:r>
            <a:endParaRPr lang="en-US" dirty="0"/>
          </a:p>
        </p:txBody>
      </p:sp>
      <p:graphicFrame>
        <p:nvGraphicFramePr>
          <p:cNvPr id="3" name="Chart 2"/>
          <p:cNvGraphicFramePr/>
          <p:nvPr/>
        </p:nvGraphicFramePr>
        <p:xfrm>
          <a:off x="836342" y="2386361"/>
          <a:ext cx="6434254" cy="6757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12956" y="1784194"/>
            <a:ext cx="24309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n-lt"/>
              </a:rPr>
              <a:t>Estimated Tour Frequency (%)</a:t>
            </a:r>
            <a:endParaRPr lang="en-US" sz="2000" b="1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12273" y="1873405"/>
            <a:ext cx="2074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2"/>
                </a:solidFill>
                <a:latin typeface="+mn-lt"/>
              </a:rPr>
              <a:t>Initial</a:t>
            </a:r>
            <a:endParaRPr lang="en-US" sz="3600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946889" y="1758176"/>
            <a:ext cx="2386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2"/>
                </a:solidFill>
                <a:latin typeface="+mn-lt"/>
              </a:rPr>
              <a:t>Calibrated</a:t>
            </a:r>
            <a:endParaRPr lang="en-US" sz="3600" b="1" dirty="0">
              <a:solidFill>
                <a:schemeClr val="tx2"/>
              </a:solidFill>
              <a:latin typeface="+mn-lt"/>
            </a:endParaRPr>
          </a:p>
        </p:txBody>
      </p:sp>
      <p:graphicFrame>
        <p:nvGraphicFramePr>
          <p:cNvPr id="8" name="Chart 7"/>
          <p:cNvGraphicFramePr/>
          <p:nvPr/>
        </p:nvGraphicFramePr>
        <p:xfrm>
          <a:off x="7928518" y="2468880"/>
          <a:ext cx="6400800" cy="6675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Non-Mandatory Tour Frequency</a:t>
            </a:r>
            <a:endParaRPr lang="en-US" dirty="0"/>
          </a:p>
        </p:txBody>
      </p:sp>
      <p:graphicFrame>
        <p:nvGraphicFramePr>
          <p:cNvPr id="3" name="Chart 2"/>
          <p:cNvGraphicFramePr/>
          <p:nvPr/>
        </p:nvGraphicFramePr>
        <p:xfrm>
          <a:off x="1059366" y="2377440"/>
          <a:ext cx="6400800" cy="6766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12956" y="1784194"/>
            <a:ext cx="24309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n-lt"/>
              </a:rPr>
              <a:t>Estimated Tour Frequency (%)</a:t>
            </a:r>
            <a:endParaRPr lang="en-US" sz="2000" b="1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12273" y="1873405"/>
            <a:ext cx="2074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2"/>
                </a:solidFill>
                <a:latin typeface="+mn-lt"/>
              </a:rPr>
              <a:t>Initial</a:t>
            </a:r>
            <a:endParaRPr lang="en-US" sz="3600" b="1" dirty="0">
              <a:solidFill>
                <a:schemeClr val="tx2"/>
              </a:solidFill>
              <a:latin typeface="+mn-lt"/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8017727" y="2487069"/>
          <a:ext cx="6400800" cy="6766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326030" y="1847386"/>
            <a:ext cx="2386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2"/>
                </a:solidFill>
                <a:latin typeface="+mn-lt"/>
              </a:rPr>
              <a:t>Calibrated</a:t>
            </a:r>
            <a:endParaRPr lang="en-US" sz="3600" b="1" dirty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Departure and Arrival Times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 noGrp="1"/>
          </p:cNvGraphicFramePr>
          <p:nvPr/>
        </p:nvGraphicFramePr>
        <p:xfrm>
          <a:off x="1236092" y="2103120"/>
          <a:ext cx="10972800" cy="7040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731727" y="1672683"/>
            <a:ext cx="2074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2"/>
                </a:solidFill>
                <a:latin typeface="+mn-lt"/>
              </a:rPr>
              <a:t>Initial</a:t>
            </a:r>
            <a:endParaRPr lang="en-US" sz="3600" b="1" dirty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Shop Tour Departure Time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731727" y="1672683"/>
            <a:ext cx="2074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2"/>
                </a:solidFill>
                <a:latin typeface="+mn-lt"/>
              </a:rPr>
              <a:t>Initial</a:t>
            </a:r>
            <a:endParaRPr lang="en-US" sz="3600" b="1" dirty="0">
              <a:solidFill>
                <a:schemeClr val="tx2"/>
              </a:solidFill>
              <a:latin typeface="+mn-lt"/>
            </a:endParaRPr>
          </a:p>
        </p:txBody>
      </p:sp>
      <p:graphicFrame>
        <p:nvGraphicFramePr>
          <p:cNvPr id="7" name="Chart 6"/>
          <p:cNvGraphicFramePr>
            <a:graphicFrameLocks noGrp="1"/>
          </p:cNvGraphicFramePr>
          <p:nvPr/>
        </p:nvGraphicFramePr>
        <p:xfrm>
          <a:off x="901556" y="2014144"/>
          <a:ext cx="10972800" cy="7040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4603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6702" y="682752"/>
            <a:ext cx="12984480" cy="1219200"/>
          </a:xfrm>
        </p:spPr>
        <p:txBody>
          <a:bodyPr/>
          <a:lstStyle/>
          <a:p>
            <a:r>
              <a:rPr lang="en-US" dirty="0" smtClean="0"/>
              <a:t>Shop Tour Departure Time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1013068" y="1813422"/>
          <a:ext cx="10972800" cy="7040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575611" y="1624361"/>
            <a:ext cx="2386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2"/>
                </a:solidFill>
                <a:latin typeface="+mn-lt"/>
              </a:rPr>
              <a:t>Calibrated</a:t>
            </a:r>
            <a:endParaRPr lang="en-US" sz="3600" b="1" dirty="0">
              <a:solidFill>
                <a:schemeClr val="tx2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Southeast Florida is home to 5.5 million people, spanning Miami-Dade, Broward and Palm Beach counties</a:t>
            </a:r>
          </a:p>
          <a:p>
            <a:r>
              <a:rPr lang="en-US" sz="4000" dirty="0" smtClean="0"/>
              <a:t>Relatively disperse travel patterns  with significant congestion on Turnpike and north-south freeways</a:t>
            </a:r>
          </a:p>
          <a:p>
            <a:r>
              <a:rPr lang="en-US" sz="4000" dirty="0" smtClean="0"/>
              <a:t>Growing interest in improving transit, expand toll and managed lane infrastructure, mitigate adverse EJ impacts</a:t>
            </a:r>
          </a:p>
          <a:p>
            <a:r>
              <a:rPr lang="en-US" sz="4000" dirty="0" smtClean="0"/>
              <a:t>Trip-based model reaching its limits, especially regarding variably-priced tolling, fare policies, spatial detail, EJ analysis</a:t>
            </a:r>
            <a:endParaRPr lang="en-US" sz="4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Tour Mode Choice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71909" y="2013585"/>
          <a:ext cx="11515575" cy="6928485"/>
        </p:xfrm>
        <a:graphic>
          <a:graphicData uri="http://schemas.openxmlformats.org/drawingml/2006/table">
            <a:tbl>
              <a:tblPr/>
              <a:tblGrid>
                <a:gridCol w="2007770"/>
                <a:gridCol w="1188720"/>
                <a:gridCol w="1188720"/>
                <a:gridCol w="1188720"/>
                <a:gridCol w="1003885"/>
                <a:gridCol w="182880"/>
                <a:gridCol w="1188720"/>
                <a:gridCol w="1188720"/>
                <a:gridCol w="1188720"/>
                <a:gridCol w="1188720"/>
              </a:tblGrid>
              <a:tr h="548640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Target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FFFF00"/>
                          </a:solidFill>
                          <a:latin typeface="+mn-lt"/>
                        </a:rPr>
                        <a:t>Initial</a:t>
                      </a:r>
                      <a:r>
                        <a:rPr lang="en-US" sz="2400" b="1" i="0" u="none" strike="noStrike" baseline="0" dirty="0" smtClean="0">
                          <a:solidFill>
                            <a:srgbClr val="FFFF00"/>
                          </a:solidFill>
                          <a:latin typeface="+mn-lt"/>
                        </a:rPr>
                        <a:t> Estimate</a:t>
                      </a:r>
                      <a:endParaRPr lang="en-US" sz="2400" b="1" i="0" u="none" strike="noStrike" dirty="0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auto sufficiency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FFFF00"/>
                          </a:solidFill>
                          <a:latin typeface="+mn-lt"/>
                        </a:rPr>
                        <a:t>auto </a:t>
                      </a:r>
                      <a:r>
                        <a:rPr lang="en-US" sz="2400" b="1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s</a:t>
                      </a:r>
                      <a:r>
                        <a:rPr lang="en-US" sz="2400" b="1" i="0" u="none" strike="noStrike" dirty="0" smtClean="0">
                          <a:solidFill>
                            <a:srgbClr val="FFFF00"/>
                          </a:solidFill>
                          <a:latin typeface="+mn-lt"/>
                        </a:rPr>
                        <a:t>ufficiency</a:t>
                      </a:r>
                      <a:endParaRPr lang="en-US" sz="2400" b="1" i="0" u="none" strike="noStrike" dirty="0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Tour Mode</a:t>
                      </a:r>
                    </a:p>
                  </a:txBody>
                  <a:tcPr marL="45720" marR="9144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no </a:t>
                      </a:r>
                      <a:r>
                        <a:rPr lang="en-US" sz="2400" b="1" i="0" u="none" strike="noStrike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veh</a:t>
                      </a:r>
                      <a:r>
                        <a:rPr lang="en-US" sz="24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.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 err="1" smtClean="0">
                          <a:solidFill>
                            <a:schemeClr val="tx1"/>
                          </a:solidFill>
                          <a:latin typeface="+mn-lt"/>
                        </a:rPr>
                        <a:t>insuf</a:t>
                      </a:r>
                      <a:r>
                        <a:rPr lang="en-US" sz="24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.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suf.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total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n</a:t>
                      </a:r>
                      <a:r>
                        <a:rPr lang="en-US" sz="2400" b="1" i="0" u="none" strike="noStrike" dirty="0" smtClean="0">
                          <a:solidFill>
                            <a:srgbClr val="FFFF00"/>
                          </a:solidFill>
                          <a:latin typeface="+mn-lt"/>
                        </a:rPr>
                        <a:t>o </a:t>
                      </a:r>
                      <a:r>
                        <a:rPr lang="en-US" sz="2400" b="1" i="0" u="none" strike="noStrike" dirty="0" err="1" smtClean="0">
                          <a:solidFill>
                            <a:srgbClr val="FFFF00"/>
                          </a:solidFill>
                          <a:latin typeface="+mn-lt"/>
                        </a:rPr>
                        <a:t>veh</a:t>
                      </a:r>
                      <a:r>
                        <a:rPr lang="en-US" sz="2400" b="1" i="0" u="none" strike="noStrike" dirty="0" smtClean="0">
                          <a:solidFill>
                            <a:srgbClr val="FFFF00"/>
                          </a:solidFill>
                          <a:latin typeface="+mn-lt"/>
                        </a:rPr>
                        <a:t>.</a:t>
                      </a:r>
                      <a:endParaRPr lang="en-US" sz="2400" b="1" i="0" u="none" strike="noStrike" dirty="0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 err="1" smtClean="0">
                          <a:solidFill>
                            <a:srgbClr val="FFFF00"/>
                          </a:solidFill>
                          <a:latin typeface="+mn-lt"/>
                        </a:rPr>
                        <a:t>insuf</a:t>
                      </a:r>
                      <a:r>
                        <a:rPr lang="en-US" sz="2400" b="1" i="0" u="none" strike="noStrike" dirty="0" smtClean="0">
                          <a:solidFill>
                            <a:srgbClr val="FFFF00"/>
                          </a:solidFill>
                          <a:latin typeface="+mn-lt"/>
                        </a:rPr>
                        <a:t>.</a:t>
                      </a:r>
                      <a:endParaRPr lang="en-US" sz="2400" b="1" i="0" u="none" strike="noStrike" dirty="0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 smtClean="0">
                          <a:solidFill>
                            <a:srgbClr val="FFFF00"/>
                          </a:solidFill>
                          <a:latin typeface="+mn-lt"/>
                        </a:rPr>
                        <a:t>suf.</a:t>
                      </a:r>
                      <a:endParaRPr lang="en-US" sz="2400" b="1" i="0" u="none" strike="noStrike" dirty="0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t</a:t>
                      </a:r>
                      <a:r>
                        <a:rPr lang="en-US" sz="2400" b="1" i="0" u="none" strike="noStrike" dirty="0" smtClean="0">
                          <a:solidFill>
                            <a:srgbClr val="FFFF00"/>
                          </a:solidFill>
                          <a:latin typeface="+mn-lt"/>
                        </a:rPr>
                        <a:t>otal</a:t>
                      </a:r>
                      <a:endParaRPr lang="en-US" sz="2400" b="1" i="0" u="none" strike="noStrike" dirty="0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Drive-Alone</a:t>
                      </a:r>
                    </a:p>
                  </a:txBody>
                  <a:tcPr marL="45720" marR="9144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0%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49%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78%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67%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0%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51%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FFFF00"/>
                          </a:solidFill>
                          <a:latin typeface="+mn-lt"/>
                        </a:rPr>
                        <a:t>67%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FFFF00"/>
                          </a:solidFill>
                          <a:latin typeface="+mn-lt"/>
                        </a:rPr>
                        <a:t>60%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Shared 2</a:t>
                      </a:r>
                    </a:p>
                  </a:txBody>
                  <a:tcPr marL="45720" marR="9144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13%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30%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13%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18%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24%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25%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FFFF00"/>
                          </a:solidFill>
                          <a:latin typeface="+mn-lt"/>
                        </a:rPr>
                        <a:t>17%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FFFF00"/>
                          </a:solidFill>
                          <a:latin typeface="+mn-lt"/>
                        </a:rPr>
                        <a:t>20%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Shared 3+</a:t>
                      </a:r>
                    </a:p>
                  </a:txBody>
                  <a:tcPr marL="45720" marR="9144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8%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11%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6%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8%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0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12%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13%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13%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FFFF00"/>
                          </a:solidFill>
                          <a:latin typeface="+mn-lt"/>
                        </a:rPr>
                        <a:t>13%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Walk</a:t>
                      </a:r>
                    </a:p>
                  </a:txBody>
                  <a:tcPr marL="45720" marR="9144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11%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3%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0%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0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31%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6%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1%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FFFF00"/>
                          </a:solidFill>
                          <a:latin typeface="+mn-lt"/>
                        </a:rPr>
                        <a:t>4%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Bike</a:t>
                      </a:r>
                    </a:p>
                  </a:txBody>
                  <a:tcPr marL="45720" marR="9144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5%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1%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0%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0%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FFFF00"/>
                          </a:solidFill>
                          <a:latin typeface="+mn-lt"/>
                        </a:rPr>
                        <a:t>18%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2%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0%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1%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Walk-Transit</a:t>
                      </a:r>
                    </a:p>
                  </a:txBody>
                  <a:tcPr marL="45720" marR="9144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62%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5%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4%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0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15%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3%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1%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2%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PNR-Transit</a:t>
                      </a:r>
                    </a:p>
                  </a:txBody>
                  <a:tcPr marL="45720" marR="9144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0%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1%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1%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0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FFFF00"/>
                          </a:solidFill>
                          <a:latin typeface="+mn-lt"/>
                        </a:rPr>
                        <a:t>0%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0%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0%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0%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KNR-Transit</a:t>
                      </a:r>
                    </a:p>
                  </a:txBody>
                  <a:tcPr marL="45720" marR="9144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2%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latin typeface="+mn-lt"/>
                        </a:rPr>
                        <a:t>1%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0%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0%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0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FFFF00"/>
                          </a:solidFill>
                          <a:latin typeface="+mn-lt"/>
                        </a:rPr>
                        <a:t>0%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0%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0%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0%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45720" marR="9144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0" i="0" u="none" strike="noStrike" dirty="0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0" i="0" u="none" strike="noStrike" dirty="0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0" i="0" u="none" strike="noStrike" dirty="0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0" i="0" u="none" strike="noStrike" dirty="0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Toll</a:t>
                      </a:r>
                    </a:p>
                  </a:txBody>
                  <a:tcPr marL="45720" marR="9144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13%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0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14%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Local Bus</a:t>
                      </a:r>
                    </a:p>
                  </a:txBody>
                  <a:tcPr marL="45720" marR="9144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68%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0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51%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Express Bus</a:t>
                      </a:r>
                    </a:p>
                  </a:txBody>
                  <a:tcPr marL="45720" marR="9144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5%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0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9%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BRT</a:t>
                      </a:r>
                    </a:p>
                  </a:txBody>
                  <a:tcPr marL="45720" marR="9144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0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13%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Urban Rail</a:t>
                      </a:r>
                    </a:p>
                  </a:txBody>
                  <a:tcPr marL="45720" marR="9144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21%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0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23%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Com Rail</a:t>
                      </a:r>
                    </a:p>
                  </a:txBody>
                  <a:tcPr marL="45720" marR="9144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5%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FFFF00"/>
                        </a:solidFill>
                        <a:latin typeface="+mn-lt"/>
                      </a:endParaRP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FFFF00"/>
                          </a:solidFill>
                          <a:latin typeface="+mn-lt"/>
                        </a:rPr>
                        <a:t>3%</a:t>
                      </a:r>
                    </a:p>
                  </a:txBody>
                  <a:tcPr marL="9144" marR="45720" marT="9144" marB="0" anchor="b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Ahead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Finalize model calibration</a:t>
            </a:r>
          </a:p>
          <a:p>
            <a:r>
              <a:rPr lang="en-US" dirty="0" smtClean="0"/>
              <a:t>Validation to traffic counts and transit </a:t>
            </a:r>
            <a:r>
              <a:rPr lang="en-US" dirty="0" err="1" smtClean="0"/>
              <a:t>boardings</a:t>
            </a:r>
            <a:endParaRPr lang="en-US" dirty="0" smtClean="0"/>
          </a:p>
          <a:p>
            <a:r>
              <a:rPr lang="en-US" dirty="0" smtClean="0"/>
              <a:t>Future year forecast and sensitivity tests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/ 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SANDAG CT-RAMP ABM is able to reproduce most regional travel patterns in SE Florida</a:t>
            </a:r>
          </a:p>
          <a:p>
            <a:r>
              <a:rPr lang="en-US" dirty="0" smtClean="0"/>
              <a:t>Largest differences between observed and initial model forecasts:</a:t>
            </a:r>
          </a:p>
          <a:p>
            <a:pPr lvl="1"/>
            <a:r>
              <a:rPr lang="en-US" dirty="0" smtClean="0"/>
              <a:t>non-mandatory tour location</a:t>
            </a:r>
          </a:p>
          <a:p>
            <a:pPr lvl="1"/>
            <a:r>
              <a:rPr lang="en-US" dirty="0" smtClean="0"/>
              <a:t>CDAP and tour frequency for college students, part-time workers, pre-school children</a:t>
            </a:r>
          </a:p>
          <a:p>
            <a:r>
              <a:rPr lang="en-US" dirty="0" smtClean="0"/>
              <a:t>Modest constant adjustments sufficient to calibrate the model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/ Lessons Learned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Supplemental data sources important to validate calibration targets and selected model outputs</a:t>
            </a:r>
          </a:p>
          <a:p>
            <a:r>
              <a:rPr lang="en-US" dirty="0" smtClean="0"/>
              <a:t>Unable to observe transferability at high levels of disaggregation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Shi-Chiang Li, Florida DOT</a:t>
            </a:r>
          </a:p>
          <a:p>
            <a:r>
              <a:rPr lang="en-US" dirty="0" smtClean="0"/>
              <a:t>Paul Larsen, Palm Beach MPO</a:t>
            </a:r>
          </a:p>
          <a:p>
            <a:r>
              <a:rPr lang="en-US" dirty="0" smtClean="0"/>
              <a:t>Paul Flavien, Broward MPO</a:t>
            </a:r>
          </a:p>
          <a:p>
            <a:r>
              <a:rPr lang="en-US" dirty="0" smtClean="0"/>
              <a:t>Larry Foutz, HNTB (formerly Miami-Dade MPO)</a:t>
            </a:r>
          </a:p>
          <a:p>
            <a:r>
              <a:rPr lang="en-US" dirty="0" smtClean="0"/>
              <a:t>Ken Kaltenbach, The </a:t>
            </a:r>
            <a:r>
              <a:rPr lang="en-US" dirty="0" err="1" smtClean="0"/>
              <a:t>Corradino</a:t>
            </a:r>
            <a:r>
              <a:rPr lang="en-US" dirty="0" smtClean="0"/>
              <a:t> Group</a:t>
            </a:r>
          </a:p>
          <a:p>
            <a:r>
              <a:rPr lang="en-US" dirty="0" smtClean="0"/>
              <a:t>Sung-Ryong Han, BCC Engineering</a:t>
            </a:r>
          </a:p>
          <a:p>
            <a:r>
              <a:rPr lang="en-US" dirty="0" smtClean="0"/>
              <a:t>Bill Davidson, Ben Stabler, Jinghua Xu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81308" y="5047038"/>
            <a:ext cx="7315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Rosella Picado</a:t>
            </a:r>
          </a:p>
          <a:p>
            <a:r>
              <a:rPr lang="en-US" dirty="0" smtClean="0"/>
              <a:t>Parsons Brinckerhoff</a:t>
            </a:r>
          </a:p>
          <a:p>
            <a:r>
              <a:rPr lang="en-US" dirty="0" smtClean="0"/>
              <a:t>Seattle, WA</a:t>
            </a:r>
          </a:p>
          <a:p>
            <a:endParaRPr lang="en-US" dirty="0" smtClean="0"/>
          </a:p>
        </p:txBody>
      </p:sp>
      <p:sp>
        <p:nvSpPr>
          <p:cNvPr id="6" name="Rectangle 5"/>
          <p:cNvSpPr/>
          <p:nvPr/>
        </p:nvSpPr>
        <p:spPr>
          <a:xfrm>
            <a:off x="977590" y="6515282"/>
            <a:ext cx="7315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hlinkClick r:id="rId2"/>
              </a:rPr>
              <a:t>picado@pbworld.com</a:t>
            </a:r>
            <a:r>
              <a:rPr lang="en-US" dirty="0" smtClean="0"/>
              <a:t> | (206) 382-5227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 Florida ABM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800" b="1" dirty="0" smtClean="0"/>
              <a:t>C</a:t>
            </a:r>
            <a:r>
              <a:rPr lang="en-US" dirty="0" smtClean="0"/>
              <a:t>oordinated </a:t>
            </a:r>
            <a:r>
              <a:rPr lang="en-US" sz="4800" b="1" dirty="0" smtClean="0"/>
              <a:t>T</a:t>
            </a:r>
            <a:r>
              <a:rPr lang="en-US" dirty="0" smtClean="0"/>
              <a:t>ravel – </a:t>
            </a:r>
            <a:r>
              <a:rPr lang="en-US" sz="4800" b="1" dirty="0" smtClean="0"/>
              <a:t>R</a:t>
            </a:r>
            <a:r>
              <a:rPr lang="en-US" dirty="0" smtClean="0"/>
              <a:t>egional </a:t>
            </a:r>
            <a:r>
              <a:rPr lang="en-US" sz="4800" b="1" dirty="0" smtClean="0"/>
              <a:t>A</a:t>
            </a:r>
            <a:r>
              <a:rPr lang="en-US" dirty="0" smtClean="0"/>
              <a:t>ctivity-based </a:t>
            </a:r>
            <a:r>
              <a:rPr lang="en-US" sz="4800" b="1" dirty="0" smtClean="0"/>
              <a:t>M</a:t>
            </a:r>
            <a:r>
              <a:rPr lang="en-US" dirty="0" smtClean="0"/>
              <a:t>odeling </a:t>
            </a:r>
            <a:r>
              <a:rPr lang="en-US" sz="4800" b="1" dirty="0" smtClean="0"/>
              <a:t>P</a:t>
            </a:r>
            <a:r>
              <a:rPr lang="en-US" dirty="0" smtClean="0"/>
              <a:t>latform Family of ABMs</a:t>
            </a:r>
          </a:p>
          <a:p>
            <a:r>
              <a:rPr lang="en-US" dirty="0" smtClean="0"/>
              <a:t>Main features:</a:t>
            </a:r>
          </a:p>
          <a:p>
            <a:pPr lvl="1"/>
            <a:r>
              <a:rPr lang="en-US" dirty="0" smtClean="0"/>
              <a:t>Explicit intra-household interactions </a:t>
            </a:r>
          </a:p>
          <a:p>
            <a:pPr lvl="1"/>
            <a:r>
              <a:rPr lang="en-US" dirty="0" smtClean="0"/>
              <a:t>Continuous temporal dimension (half-hour time periods)</a:t>
            </a:r>
          </a:p>
          <a:p>
            <a:pPr lvl="1"/>
            <a:r>
              <a:rPr lang="en-US" dirty="0" smtClean="0"/>
              <a:t>Fine spatial dimension (12,000 MAZs)</a:t>
            </a:r>
          </a:p>
          <a:p>
            <a:pPr lvl="1"/>
            <a:r>
              <a:rPr lang="en-US" dirty="0" smtClean="0"/>
              <a:t>Faithful transit access coding </a:t>
            </a:r>
          </a:p>
          <a:p>
            <a:pPr lvl="1"/>
            <a:r>
              <a:rPr lang="en-US" dirty="0" smtClean="0"/>
              <a:t>Distributed values of time</a:t>
            </a:r>
          </a:p>
          <a:p>
            <a:pPr lvl="1"/>
            <a:r>
              <a:rPr lang="en-US" dirty="0" smtClean="0"/>
              <a:t>Integration of location, time-of-day, and mode choice models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Development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Transfer the San Diego ABM</a:t>
            </a:r>
          </a:p>
          <a:p>
            <a:pPr lvl="1"/>
            <a:r>
              <a:rPr lang="en-US" dirty="0" smtClean="0"/>
              <a:t>Adopt CT-RAMP structure and sub-models</a:t>
            </a:r>
          </a:p>
          <a:p>
            <a:pPr lvl="1"/>
            <a:r>
              <a:rPr lang="en-US" dirty="0" smtClean="0"/>
              <a:t>Adopt model parameters estimated with San Diego household survey data</a:t>
            </a:r>
          </a:p>
          <a:p>
            <a:pPr lvl="1"/>
            <a:r>
              <a:rPr lang="en-US" dirty="0" smtClean="0"/>
              <a:t>Update certain models to reflect SE Florida conditions:</a:t>
            </a:r>
          </a:p>
          <a:p>
            <a:pPr lvl="2"/>
            <a:r>
              <a:rPr lang="en-US" dirty="0" smtClean="0"/>
              <a:t>input data availability (employment, population controls)</a:t>
            </a:r>
          </a:p>
          <a:p>
            <a:pPr lvl="2"/>
            <a:r>
              <a:rPr lang="en-US" dirty="0" smtClean="0"/>
              <a:t>modal supply</a:t>
            </a:r>
          </a:p>
          <a:p>
            <a:pPr lvl="2"/>
            <a:r>
              <a:rPr lang="en-US" dirty="0" smtClean="0"/>
              <a:t>trip assignment methods</a:t>
            </a:r>
          </a:p>
          <a:p>
            <a:pPr lvl="2"/>
            <a:r>
              <a:rPr lang="en-US" dirty="0" smtClean="0"/>
              <a:t>ancillary models</a:t>
            </a:r>
          </a:p>
          <a:p>
            <a:pPr lvl="1"/>
            <a:r>
              <a:rPr lang="en-US" dirty="0" smtClean="0"/>
              <a:t>Calibrate models to SE Florida travel patterns</a:t>
            </a:r>
          </a:p>
          <a:p>
            <a:pPr lvl="1"/>
            <a:r>
              <a:rPr lang="en-US" dirty="0" smtClean="0"/>
              <a:t>Re-specify models that fail to perform well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Model Transfer?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Schedule:</a:t>
            </a:r>
          </a:p>
          <a:p>
            <a:pPr lvl="1"/>
            <a:r>
              <a:rPr lang="en-US" dirty="0" smtClean="0"/>
              <a:t>To use the ABM in the development of the 2013 Long Range Transportation Plan</a:t>
            </a:r>
          </a:p>
          <a:p>
            <a:pPr lvl="1"/>
            <a:r>
              <a:rPr lang="en-US" dirty="0" smtClean="0"/>
              <a:t>Approximately 18 months available for model development was insufficient time to estimate &amp; validate all models</a:t>
            </a:r>
          </a:p>
          <a:p>
            <a:r>
              <a:rPr lang="en-US" dirty="0" smtClean="0"/>
              <a:t>Data:</a:t>
            </a:r>
          </a:p>
          <a:p>
            <a:pPr lvl="1"/>
            <a:r>
              <a:rPr lang="en-US" dirty="0" smtClean="0"/>
              <a:t>Quantity and quality of NHTS SE Florida sample may preclude statistically significant estimation of some models and/or population effects</a:t>
            </a:r>
          </a:p>
          <a:p>
            <a:pPr lvl="1"/>
            <a:r>
              <a:rPr lang="en-US" dirty="0" smtClean="0"/>
              <a:t>Largely sufficient for calibration, with caveats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Small sample size – 2,000 households</a:t>
            </a:r>
          </a:p>
          <a:p>
            <a:r>
              <a:rPr lang="en-US" dirty="0" smtClean="0"/>
              <a:t>Some subareas within model region under-represented</a:t>
            </a:r>
          </a:p>
          <a:p>
            <a:r>
              <a:rPr lang="en-US" dirty="0" smtClean="0"/>
              <a:t>Retired households over-sampled</a:t>
            </a:r>
          </a:p>
          <a:p>
            <a:r>
              <a:rPr lang="en-US" dirty="0" smtClean="0"/>
              <a:t>College students and children under-represented</a:t>
            </a:r>
          </a:p>
          <a:p>
            <a:r>
              <a:rPr lang="en-US" dirty="0" smtClean="0"/>
              <a:t>Missing data, ‘</a:t>
            </a:r>
            <a:r>
              <a:rPr lang="en-US" dirty="0" err="1" smtClean="0"/>
              <a:t>ungeocodable</a:t>
            </a:r>
            <a:r>
              <a:rPr lang="en-US" dirty="0" smtClean="0"/>
              <a:t>’ activity locations, etc.</a:t>
            </a:r>
          </a:p>
          <a:p>
            <a:r>
              <a:rPr lang="en-US" dirty="0" smtClean="0"/>
              <a:t>Incomplete transit on-board survey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Assessing the Model Transfer Outcome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Evaluate initial estimated travel patterns against model calibration targets</a:t>
            </a:r>
          </a:p>
          <a:p>
            <a:pPr lvl="1"/>
            <a:r>
              <a:rPr lang="en-US" dirty="0" smtClean="0"/>
              <a:t>Regional targets for important person markets</a:t>
            </a:r>
          </a:p>
          <a:p>
            <a:pPr lvl="1"/>
            <a:r>
              <a:rPr lang="en-US" dirty="0" smtClean="0"/>
              <a:t>Sub-regional where data allow</a:t>
            </a:r>
          </a:p>
          <a:p>
            <a:r>
              <a:rPr lang="en-US" dirty="0" smtClean="0"/>
              <a:t>Assess the magnitude of constant or parameter adjustments to match targets</a:t>
            </a:r>
          </a:p>
          <a:p>
            <a:r>
              <a:rPr lang="en-US" dirty="0" smtClean="0"/>
              <a:t>Importance of model calibration targets</a:t>
            </a:r>
          </a:p>
          <a:p>
            <a:pPr lvl="1"/>
            <a:r>
              <a:rPr lang="en-US" dirty="0" smtClean="0"/>
              <a:t>Based on NHTS and supplemented with other sources</a:t>
            </a:r>
          </a:p>
          <a:p>
            <a:pPr lvl="1"/>
            <a:r>
              <a:rPr lang="en-US" dirty="0" smtClean="0"/>
              <a:t>Evaluated for reasonableness</a:t>
            </a:r>
          </a:p>
          <a:p>
            <a:pPr lvl="1"/>
            <a:r>
              <a:rPr lang="en-US" dirty="0" smtClean="0"/>
              <a:t>Compared to targets from other regions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2098" y="682752"/>
            <a:ext cx="13738302" cy="1219200"/>
          </a:xfrm>
        </p:spPr>
        <p:txBody>
          <a:bodyPr>
            <a:noAutofit/>
          </a:bodyPr>
          <a:lstStyle/>
          <a:p>
            <a:r>
              <a:rPr lang="en-US" dirty="0" smtClean="0"/>
              <a:t>Work Location Model - initial results</a:t>
            </a:r>
            <a:endParaRPr lang="en-US" dirty="0"/>
          </a:p>
        </p:txBody>
      </p:sp>
      <p:graphicFrame>
        <p:nvGraphicFramePr>
          <p:cNvPr id="3" name="Chart 2"/>
          <p:cNvGraphicFramePr/>
          <p:nvPr/>
        </p:nvGraphicFramePr>
        <p:xfrm>
          <a:off x="544361" y="2051824"/>
          <a:ext cx="9144000" cy="6766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931386" y="3306518"/>
          <a:ext cx="3931920" cy="2286000"/>
        </p:xfrm>
        <a:graphic>
          <a:graphicData uri="http://schemas.openxmlformats.org/drawingml/2006/table">
            <a:tbl>
              <a:tblPr/>
              <a:tblGrid>
                <a:gridCol w="1645920"/>
                <a:gridCol w="1188720"/>
                <a:gridCol w="1097280"/>
              </a:tblGrid>
              <a:tr h="190500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Person Type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Avg. Length (mi.)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Obs.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Est.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Full-time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10.6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9.4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Part-time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7.5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5.3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All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9.9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8.7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4399" y="1895707"/>
            <a:ext cx="24309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n-lt"/>
              </a:rPr>
              <a:t>Tour Frequency (%)</a:t>
            </a:r>
            <a:endParaRPr lang="en-US" sz="20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Work Location Model - calibrated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920865" y="3328821"/>
          <a:ext cx="3931920" cy="2286000"/>
        </p:xfrm>
        <a:graphic>
          <a:graphicData uri="http://schemas.openxmlformats.org/drawingml/2006/table">
            <a:tbl>
              <a:tblPr/>
              <a:tblGrid>
                <a:gridCol w="1645920"/>
                <a:gridCol w="1188720"/>
                <a:gridCol w="1097280"/>
              </a:tblGrid>
              <a:tr h="190500"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Person Type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chemeClr val="tx1"/>
                          </a:solidFill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Avg. Length (mi.)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Obs.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Est.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Full-time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10.6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10.2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Part-time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7.5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7.0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chemeClr val="tx1"/>
                          </a:solidFill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All</a:t>
                      </a: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9.9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Tahoma" pitchFamily="34" charset="0"/>
                          <a:cs typeface="Calibri" pitchFamily="34" charset="0"/>
                        </a:rPr>
                        <a:t>9.7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latin typeface="Calibri" pitchFamily="34" charset="0"/>
                        <a:ea typeface="Tahoma" pitchFamily="34" charset="0"/>
                        <a:cs typeface="Calibri" pitchFamily="34" charset="0"/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750117" y="2087509"/>
          <a:ext cx="9144000" cy="6766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4399" y="1828799"/>
            <a:ext cx="24309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n-lt"/>
              </a:rPr>
              <a:t>Tour Frequency (%)</a:t>
            </a:r>
            <a:endParaRPr lang="en-US" sz="20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7497</TotalTime>
  <Words>1131</Words>
  <Application>Microsoft Office PowerPoint</Application>
  <PresentationFormat>Custom</PresentationFormat>
  <Paragraphs>379</Paragraphs>
  <Slides>25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Metro</vt:lpstr>
      <vt:lpstr>a test of transferability: the sE florida activity-based model</vt:lpstr>
      <vt:lpstr>Background</vt:lpstr>
      <vt:lpstr>SE Florida ABM</vt:lpstr>
      <vt:lpstr>Model Development Strategy</vt:lpstr>
      <vt:lpstr>Why Model Transfer?</vt:lpstr>
      <vt:lpstr>Data Limitations</vt:lpstr>
      <vt:lpstr>Assessing the Model Transfer Outcome</vt:lpstr>
      <vt:lpstr>Work Location Model - initial results</vt:lpstr>
      <vt:lpstr>Work Location Model - calibrated</vt:lpstr>
      <vt:lpstr>School Location Model - initial</vt:lpstr>
      <vt:lpstr>School Location Model - calibrated</vt:lpstr>
      <vt:lpstr>Eating Out Location Model - initial</vt:lpstr>
      <vt:lpstr>Daily Activity Pattern Model</vt:lpstr>
      <vt:lpstr>Daily Activity Pattern Model</vt:lpstr>
      <vt:lpstr>Non-Mandatory Tour Frequency</vt:lpstr>
      <vt:lpstr>Non-Mandatory Tour Frequency</vt:lpstr>
      <vt:lpstr>Work Departure and Arrival Times</vt:lpstr>
      <vt:lpstr>Shop Tour Departure Time</vt:lpstr>
      <vt:lpstr>Shop Tour Departure Time</vt:lpstr>
      <vt:lpstr>Work Tour Mode Choice</vt:lpstr>
      <vt:lpstr>Work Ahead</vt:lpstr>
      <vt:lpstr>Conclusions / Lessons Learned</vt:lpstr>
      <vt:lpstr>Conclusions / Lessons Learned</vt:lpstr>
      <vt:lpstr>Acknowledgments</vt:lpstr>
      <vt:lpstr>Questions?</vt:lpstr>
    </vt:vector>
  </TitlesOfParts>
  <Company>Florida Department of Transportation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Todd Brauer</dc:creator>
  <cp:lastModifiedBy>Rebekah Anderson</cp:lastModifiedBy>
  <cp:revision>744</cp:revision>
  <dcterms:created xsi:type="dcterms:W3CDTF">2007-08-06T18:47:17Z</dcterms:created>
  <dcterms:modified xsi:type="dcterms:W3CDTF">2013-05-03T16:45:03Z</dcterms:modified>
</cp:coreProperties>
</file>