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17" r:id="rId2"/>
  </p:sldMasterIdLst>
  <p:notesMasterIdLst>
    <p:notesMasterId r:id="rId49"/>
  </p:notesMasterIdLst>
  <p:handoutMasterIdLst>
    <p:handoutMasterId r:id="rId50"/>
  </p:handoutMasterIdLst>
  <p:sldIdLst>
    <p:sldId id="258" r:id="rId3"/>
    <p:sldId id="342" r:id="rId4"/>
    <p:sldId id="453" r:id="rId5"/>
    <p:sldId id="492" r:id="rId6"/>
    <p:sldId id="493" r:id="rId7"/>
    <p:sldId id="494" r:id="rId8"/>
    <p:sldId id="495" r:id="rId9"/>
    <p:sldId id="428" r:id="rId10"/>
    <p:sldId id="496" r:id="rId11"/>
    <p:sldId id="497" r:id="rId12"/>
    <p:sldId id="447" r:id="rId13"/>
    <p:sldId id="448" r:id="rId14"/>
    <p:sldId id="449" r:id="rId15"/>
    <p:sldId id="450" r:id="rId16"/>
    <p:sldId id="451" r:id="rId17"/>
    <p:sldId id="474" r:id="rId18"/>
    <p:sldId id="475" r:id="rId19"/>
    <p:sldId id="498" r:id="rId20"/>
    <p:sldId id="452" r:id="rId21"/>
    <p:sldId id="490" r:id="rId22"/>
    <p:sldId id="487" r:id="rId23"/>
    <p:sldId id="488" r:id="rId24"/>
    <p:sldId id="489" r:id="rId25"/>
    <p:sldId id="477" r:id="rId26"/>
    <p:sldId id="486" r:id="rId27"/>
    <p:sldId id="408" r:id="rId28"/>
    <p:sldId id="476" r:id="rId29"/>
    <p:sldId id="472" r:id="rId30"/>
    <p:sldId id="473" r:id="rId31"/>
    <p:sldId id="478" r:id="rId32"/>
    <p:sldId id="465" r:id="rId33"/>
    <p:sldId id="413" r:id="rId34"/>
    <p:sldId id="401" r:id="rId35"/>
    <p:sldId id="479" r:id="rId36"/>
    <p:sldId id="418" r:id="rId37"/>
    <p:sldId id="419" r:id="rId38"/>
    <p:sldId id="480" r:id="rId39"/>
    <p:sldId id="481" r:id="rId40"/>
    <p:sldId id="482" r:id="rId41"/>
    <p:sldId id="483" r:id="rId42"/>
    <p:sldId id="484" r:id="rId43"/>
    <p:sldId id="399" r:id="rId44"/>
    <p:sldId id="405" r:id="rId45"/>
    <p:sldId id="485" r:id="rId46"/>
    <p:sldId id="466" r:id="rId47"/>
    <p:sldId id="458" r:id="rId48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FFCC00"/>
    <a:srgbClr val="CC3300"/>
    <a:srgbClr val="006699"/>
    <a:srgbClr val="009999"/>
    <a:srgbClr val="FF9900"/>
    <a:srgbClr val="FF9933"/>
    <a:srgbClr val="00CCFF"/>
    <a:srgbClr val="FFFF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32" autoAdjust="0"/>
    <p:restoredTop sz="76199" autoAdjust="0"/>
  </p:normalViewPr>
  <p:slideViewPr>
    <p:cSldViewPr>
      <p:cViewPr varScale="1">
        <p:scale>
          <a:sx n="51" d="100"/>
          <a:sy n="51" d="100"/>
        </p:scale>
        <p:origin x="-191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43" d="100"/>
          <a:sy n="43" d="100"/>
        </p:scale>
        <p:origin x="-2069" y="-5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7EA9DC-1FB3-494D-AEF5-646F7FD2BF44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F1FE6C4-CF97-45EB-9E50-349D4CA41079}">
      <dgm:prSet custT="1"/>
      <dgm:spPr>
        <a:solidFill>
          <a:schemeClr val="tx1">
            <a:lumMod val="75000"/>
            <a:lumOff val="25000"/>
            <a:alpha val="70000"/>
          </a:schemeClr>
        </a:solidFill>
      </dgm:spPr>
      <dgm:t>
        <a:bodyPr/>
        <a:lstStyle/>
        <a:p>
          <a:pPr rtl="0"/>
          <a:r>
            <a:rPr lang="en-US" sz="2300" dirty="0" smtClean="0">
              <a:solidFill>
                <a:schemeClr val="bg1"/>
              </a:solidFill>
            </a:rPr>
            <a:t>Nation’s largest Metropolitan Planning Organization (MPO)</a:t>
          </a:r>
          <a:endParaRPr lang="en-US" sz="2300" dirty="0">
            <a:solidFill>
              <a:schemeClr val="bg1"/>
            </a:solidFill>
          </a:endParaRPr>
        </a:p>
      </dgm:t>
    </dgm:pt>
    <dgm:pt modelId="{C90785E6-F636-4C67-A558-D5CFB71DED55}" type="parTrans" cxnId="{A2E3124A-2295-4316-A2E2-78B51519BCFD}">
      <dgm:prSet/>
      <dgm:spPr/>
      <dgm:t>
        <a:bodyPr/>
        <a:lstStyle/>
        <a:p>
          <a:endParaRPr lang="en-US" sz="2300">
            <a:solidFill>
              <a:schemeClr val="bg1"/>
            </a:solidFill>
          </a:endParaRPr>
        </a:p>
      </dgm:t>
    </dgm:pt>
    <dgm:pt modelId="{ED8DADE0-C980-459D-8154-2A2F755313E6}" type="sibTrans" cxnId="{A2E3124A-2295-4316-A2E2-78B51519BCFD}">
      <dgm:prSet/>
      <dgm:spPr/>
      <dgm:t>
        <a:bodyPr/>
        <a:lstStyle/>
        <a:p>
          <a:endParaRPr lang="en-US" sz="2300">
            <a:solidFill>
              <a:schemeClr val="bg1"/>
            </a:solidFill>
          </a:endParaRPr>
        </a:p>
      </dgm:t>
    </dgm:pt>
    <dgm:pt modelId="{49F1694C-963E-4463-914C-19EC04AFF83C}">
      <dgm:prSet custT="1"/>
      <dgm:spPr>
        <a:solidFill>
          <a:schemeClr val="tx1">
            <a:lumMod val="75000"/>
            <a:lumOff val="25000"/>
            <a:alpha val="70000"/>
          </a:schemeClr>
        </a:solidFill>
      </dgm:spPr>
      <dgm:t>
        <a:bodyPr/>
        <a:lstStyle/>
        <a:p>
          <a:pPr rtl="0"/>
          <a:r>
            <a:rPr lang="en-US" sz="2300" dirty="0" smtClean="0">
              <a:solidFill>
                <a:schemeClr val="bg1"/>
              </a:solidFill>
            </a:rPr>
            <a:t>6 counties and near 200 cities</a:t>
          </a:r>
          <a:endParaRPr lang="en-US" sz="2300" dirty="0">
            <a:solidFill>
              <a:schemeClr val="bg1"/>
            </a:solidFill>
          </a:endParaRPr>
        </a:p>
      </dgm:t>
    </dgm:pt>
    <dgm:pt modelId="{7C0E0D94-EF99-45EB-861B-B8EE09CD2C23}" type="parTrans" cxnId="{A0D5A3C8-25A6-4C77-A779-C64521839533}">
      <dgm:prSet/>
      <dgm:spPr/>
      <dgm:t>
        <a:bodyPr/>
        <a:lstStyle/>
        <a:p>
          <a:endParaRPr lang="en-US" sz="2300">
            <a:solidFill>
              <a:schemeClr val="bg1"/>
            </a:solidFill>
          </a:endParaRPr>
        </a:p>
      </dgm:t>
    </dgm:pt>
    <dgm:pt modelId="{18BACD98-CD7E-4396-9929-09471CD10407}" type="sibTrans" cxnId="{A0D5A3C8-25A6-4C77-A779-C64521839533}">
      <dgm:prSet/>
      <dgm:spPr/>
      <dgm:t>
        <a:bodyPr/>
        <a:lstStyle/>
        <a:p>
          <a:endParaRPr lang="en-US" sz="2300">
            <a:solidFill>
              <a:schemeClr val="bg1"/>
            </a:solidFill>
          </a:endParaRPr>
        </a:p>
      </dgm:t>
    </dgm:pt>
    <dgm:pt modelId="{F858BBD4-02F6-4896-BABD-D67DAC26E834}">
      <dgm:prSet custT="1"/>
      <dgm:spPr>
        <a:solidFill>
          <a:schemeClr val="tx1">
            <a:lumMod val="75000"/>
            <a:lumOff val="25000"/>
            <a:alpha val="70000"/>
          </a:schemeClr>
        </a:solidFill>
      </dgm:spPr>
      <dgm:t>
        <a:bodyPr/>
        <a:lstStyle/>
        <a:p>
          <a:pPr rtl="0"/>
          <a:r>
            <a:rPr lang="en-US" sz="2300" dirty="0" smtClean="0">
              <a:solidFill>
                <a:schemeClr val="bg1"/>
              </a:solidFill>
            </a:rPr>
            <a:t>18 million people within 38,000+ square miles</a:t>
          </a:r>
          <a:endParaRPr lang="en-US" sz="2300" dirty="0">
            <a:solidFill>
              <a:schemeClr val="bg1"/>
            </a:solidFill>
          </a:endParaRPr>
        </a:p>
      </dgm:t>
    </dgm:pt>
    <dgm:pt modelId="{0FF3BA21-4AE9-42E7-BBA5-7B7E790ACC7F}" type="parTrans" cxnId="{7C2560B0-23CE-4DA6-A81F-1F15A912E4A8}">
      <dgm:prSet/>
      <dgm:spPr/>
      <dgm:t>
        <a:bodyPr/>
        <a:lstStyle/>
        <a:p>
          <a:endParaRPr lang="en-US" sz="2300">
            <a:solidFill>
              <a:schemeClr val="bg1"/>
            </a:solidFill>
          </a:endParaRPr>
        </a:p>
      </dgm:t>
    </dgm:pt>
    <dgm:pt modelId="{5489AB3A-C544-47D7-A9AE-9D352E4601AE}" type="sibTrans" cxnId="{7C2560B0-23CE-4DA6-A81F-1F15A912E4A8}">
      <dgm:prSet/>
      <dgm:spPr/>
      <dgm:t>
        <a:bodyPr/>
        <a:lstStyle/>
        <a:p>
          <a:endParaRPr lang="en-US" sz="2300">
            <a:solidFill>
              <a:schemeClr val="bg1"/>
            </a:solidFill>
          </a:endParaRPr>
        </a:p>
      </dgm:t>
    </dgm:pt>
    <dgm:pt modelId="{6BF015B5-AEAF-4283-A799-198F2CDD855F}">
      <dgm:prSet custT="1"/>
      <dgm:spPr>
        <a:solidFill>
          <a:schemeClr val="tx1">
            <a:lumMod val="75000"/>
            <a:lumOff val="25000"/>
            <a:alpha val="70000"/>
          </a:schemeClr>
        </a:solidFill>
      </dgm:spPr>
      <dgm:t>
        <a:bodyPr/>
        <a:lstStyle/>
        <a:p>
          <a:pPr rtl="0"/>
          <a:r>
            <a:rPr lang="en-US" sz="2300" dirty="0" smtClean="0">
              <a:solidFill>
                <a:schemeClr val="bg1"/>
              </a:solidFill>
            </a:rPr>
            <a:t>GDP in 2012: $890 Billion, 16th largest economy in the world</a:t>
          </a:r>
          <a:endParaRPr lang="en-US" sz="2300" dirty="0">
            <a:solidFill>
              <a:schemeClr val="bg1"/>
            </a:solidFill>
          </a:endParaRPr>
        </a:p>
      </dgm:t>
    </dgm:pt>
    <dgm:pt modelId="{A56D6449-3FBF-4390-A36C-5AAEA3DED607}" type="parTrans" cxnId="{8D43DF6A-5A13-4D84-A7B6-78D7B5B5E3ED}">
      <dgm:prSet/>
      <dgm:spPr/>
      <dgm:t>
        <a:bodyPr/>
        <a:lstStyle/>
        <a:p>
          <a:endParaRPr lang="en-US" sz="2300">
            <a:solidFill>
              <a:schemeClr val="bg1"/>
            </a:solidFill>
          </a:endParaRPr>
        </a:p>
      </dgm:t>
    </dgm:pt>
    <dgm:pt modelId="{AEE67CF3-8EB1-4333-9034-BDC718C751BC}" type="sibTrans" cxnId="{8D43DF6A-5A13-4D84-A7B6-78D7B5B5E3ED}">
      <dgm:prSet/>
      <dgm:spPr/>
      <dgm:t>
        <a:bodyPr/>
        <a:lstStyle/>
        <a:p>
          <a:endParaRPr lang="en-US" sz="2300">
            <a:solidFill>
              <a:schemeClr val="bg1"/>
            </a:solidFill>
          </a:endParaRPr>
        </a:p>
      </dgm:t>
    </dgm:pt>
    <dgm:pt modelId="{0CCEB3C6-FBBC-4D76-9499-40DE8A6FAF7B}" type="pres">
      <dgm:prSet presAssocID="{C67EA9DC-1FB3-494D-AEF5-646F7FD2BF4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F235AB9-94BB-435C-AC9D-B1C82FDCC501}" type="pres">
      <dgm:prSet presAssocID="{5F1FE6C4-CF97-45EB-9E50-349D4CA41079}" presName="linNode" presStyleCnt="0"/>
      <dgm:spPr/>
    </dgm:pt>
    <dgm:pt modelId="{EA49169C-58DF-4686-BDDF-84113C4A6834}" type="pres">
      <dgm:prSet presAssocID="{5F1FE6C4-CF97-45EB-9E50-349D4CA41079}" presName="parentText" presStyleLbl="node1" presStyleIdx="0" presStyleCnt="4" custScaleX="277778" custLinFactNeighborY="-363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A197FB-E8DD-4925-B951-3070AA0370CA}" type="pres">
      <dgm:prSet presAssocID="{ED8DADE0-C980-459D-8154-2A2F755313E6}" presName="sp" presStyleCnt="0"/>
      <dgm:spPr/>
    </dgm:pt>
    <dgm:pt modelId="{26E6F570-0B75-4871-8067-AD00AFA5BE6E}" type="pres">
      <dgm:prSet presAssocID="{49F1694C-963E-4463-914C-19EC04AFF83C}" presName="linNode" presStyleCnt="0"/>
      <dgm:spPr/>
    </dgm:pt>
    <dgm:pt modelId="{E2E801AB-12D7-49C3-BAF2-4C2D1346BAC8}" type="pres">
      <dgm:prSet presAssocID="{49F1694C-963E-4463-914C-19EC04AFF83C}" presName="parentText" presStyleLbl="node1" presStyleIdx="1" presStyleCnt="4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F5D15B-14D2-40D0-AE10-BB1BD3649BF8}" type="pres">
      <dgm:prSet presAssocID="{18BACD98-CD7E-4396-9929-09471CD10407}" presName="sp" presStyleCnt="0"/>
      <dgm:spPr/>
    </dgm:pt>
    <dgm:pt modelId="{DF65180B-914F-4A34-AFC9-FDF4D5EA2D4C}" type="pres">
      <dgm:prSet presAssocID="{F858BBD4-02F6-4896-BABD-D67DAC26E834}" presName="linNode" presStyleCnt="0"/>
      <dgm:spPr/>
    </dgm:pt>
    <dgm:pt modelId="{48E5336A-CCF0-4557-A69D-3EB135CD3ED2}" type="pres">
      <dgm:prSet presAssocID="{F858BBD4-02F6-4896-BABD-D67DAC26E834}" presName="parentText" presStyleLbl="node1" presStyleIdx="2" presStyleCnt="4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2CF82F-9154-4E75-87F6-8F2DE3CB6EFA}" type="pres">
      <dgm:prSet presAssocID="{5489AB3A-C544-47D7-A9AE-9D352E4601AE}" presName="sp" presStyleCnt="0"/>
      <dgm:spPr/>
    </dgm:pt>
    <dgm:pt modelId="{721F50EA-B7AE-469A-A276-86C248439242}" type="pres">
      <dgm:prSet presAssocID="{6BF015B5-AEAF-4283-A799-198F2CDD855F}" presName="linNode" presStyleCnt="0"/>
      <dgm:spPr/>
    </dgm:pt>
    <dgm:pt modelId="{57D0DDB9-641A-4E06-8F86-D43C7A50AAD2}" type="pres">
      <dgm:prSet presAssocID="{6BF015B5-AEAF-4283-A799-198F2CDD855F}" presName="parentText" presStyleLbl="node1" presStyleIdx="3" presStyleCnt="4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C2560B0-23CE-4DA6-A81F-1F15A912E4A8}" srcId="{C67EA9DC-1FB3-494D-AEF5-646F7FD2BF44}" destId="{F858BBD4-02F6-4896-BABD-D67DAC26E834}" srcOrd="2" destOrd="0" parTransId="{0FF3BA21-4AE9-42E7-BBA5-7B7E790ACC7F}" sibTransId="{5489AB3A-C544-47D7-A9AE-9D352E4601AE}"/>
    <dgm:cxn modelId="{F0E649A0-5AA6-4C36-BD97-2511DE6B0784}" type="presOf" srcId="{F858BBD4-02F6-4896-BABD-D67DAC26E834}" destId="{48E5336A-CCF0-4557-A69D-3EB135CD3ED2}" srcOrd="0" destOrd="0" presId="urn:microsoft.com/office/officeart/2005/8/layout/vList5"/>
    <dgm:cxn modelId="{8D43DF6A-5A13-4D84-A7B6-78D7B5B5E3ED}" srcId="{C67EA9DC-1FB3-494D-AEF5-646F7FD2BF44}" destId="{6BF015B5-AEAF-4283-A799-198F2CDD855F}" srcOrd="3" destOrd="0" parTransId="{A56D6449-3FBF-4390-A36C-5AAEA3DED607}" sibTransId="{AEE67CF3-8EB1-4333-9034-BDC718C751BC}"/>
    <dgm:cxn modelId="{A0D5A3C8-25A6-4C77-A779-C64521839533}" srcId="{C67EA9DC-1FB3-494D-AEF5-646F7FD2BF44}" destId="{49F1694C-963E-4463-914C-19EC04AFF83C}" srcOrd="1" destOrd="0" parTransId="{7C0E0D94-EF99-45EB-861B-B8EE09CD2C23}" sibTransId="{18BACD98-CD7E-4396-9929-09471CD10407}"/>
    <dgm:cxn modelId="{B0F149D3-F1E0-48CF-AC87-05275189AD60}" type="presOf" srcId="{6BF015B5-AEAF-4283-A799-198F2CDD855F}" destId="{57D0DDB9-641A-4E06-8F86-D43C7A50AAD2}" srcOrd="0" destOrd="0" presId="urn:microsoft.com/office/officeart/2005/8/layout/vList5"/>
    <dgm:cxn modelId="{5EF87B43-D158-4A3F-83CC-5B54720350CC}" type="presOf" srcId="{49F1694C-963E-4463-914C-19EC04AFF83C}" destId="{E2E801AB-12D7-49C3-BAF2-4C2D1346BAC8}" srcOrd="0" destOrd="0" presId="urn:microsoft.com/office/officeart/2005/8/layout/vList5"/>
    <dgm:cxn modelId="{1A41A738-7756-4526-AD2F-DDA7D4F852EB}" type="presOf" srcId="{C67EA9DC-1FB3-494D-AEF5-646F7FD2BF44}" destId="{0CCEB3C6-FBBC-4D76-9499-40DE8A6FAF7B}" srcOrd="0" destOrd="0" presId="urn:microsoft.com/office/officeart/2005/8/layout/vList5"/>
    <dgm:cxn modelId="{A2E3124A-2295-4316-A2E2-78B51519BCFD}" srcId="{C67EA9DC-1FB3-494D-AEF5-646F7FD2BF44}" destId="{5F1FE6C4-CF97-45EB-9E50-349D4CA41079}" srcOrd="0" destOrd="0" parTransId="{C90785E6-F636-4C67-A558-D5CFB71DED55}" sibTransId="{ED8DADE0-C980-459D-8154-2A2F755313E6}"/>
    <dgm:cxn modelId="{4673BBD5-AEF2-41A1-AF36-A0C4E4236D26}" type="presOf" srcId="{5F1FE6C4-CF97-45EB-9E50-349D4CA41079}" destId="{EA49169C-58DF-4686-BDDF-84113C4A6834}" srcOrd="0" destOrd="0" presId="urn:microsoft.com/office/officeart/2005/8/layout/vList5"/>
    <dgm:cxn modelId="{02D130F8-9693-427F-8B36-43D14E7CA1DE}" type="presParOf" srcId="{0CCEB3C6-FBBC-4D76-9499-40DE8A6FAF7B}" destId="{FF235AB9-94BB-435C-AC9D-B1C82FDCC501}" srcOrd="0" destOrd="0" presId="urn:microsoft.com/office/officeart/2005/8/layout/vList5"/>
    <dgm:cxn modelId="{F9E215D8-7A85-408C-8681-676AFBF90C61}" type="presParOf" srcId="{FF235AB9-94BB-435C-AC9D-B1C82FDCC501}" destId="{EA49169C-58DF-4686-BDDF-84113C4A6834}" srcOrd="0" destOrd="0" presId="urn:microsoft.com/office/officeart/2005/8/layout/vList5"/>
    <dgm:cxn modelId="{A9EDF47D-D283-4CB1-A5C7-8F470A247F70}" type="presParOf" srcId="{0CCEB3C6-FBBC-4D76-9499-40DE8A6FAF7B}" destId="{D8A197FB-E8DD-4925-B951-3070AA0370CA}" srcOrd="1" destOrd="0" presId="urn:microsoft.com/office/officeart/2005/8/layout/vList5"/>
    <dgm:cxn modelId="{453ECA81-ECF4-4902-B37D-DFB7E315E812}" type="presParOf" srcId="{0CCEB3C6-FBBC-4D76-9499-40DE8A6FAF7B}" destId="{26E6F570-0B75-4871-8067-AD00AFA5BE6E}" srcOrd="2" destOrd="0" presId="urn:microsoft.com/office/officeart/2005/8/layout/vList5"/>
    <dgm:cxn modelId="{6AA95FBF-A602-4058-8F7D-FB6275E859A0}" type="presParOf" srcId="{26E6F570-0B75-4871-8067-AD00AFA5BE6E}" destId="{E2E801AB-12D7-49C3-BAF2-4C2D1346BAC8}" srcOrd="0" destOrd="0" presId="urn:microsoft.com/office/officeart/2005/8/layout/vList5"/>
    <dgm:cxn modelId="{15CD135D-A34C-4DAE-B645-71BADFB46F15}" type="presParOf" srcId="{0CCEB3C6-FBBC-4D76-9499-40DE8A6FAF7B}" destId="{F2F5D15B-14D2-40D0-AE10-BB1BD3649BF8}" srcOrd="3" destOrd="0" presId="urn:microsoft.com/office/officeart/2005/8/layout/vList5"/>
    <dgm:cxn modelId="{297F7EAB-71BA-4419-A32C-8FDDE4E7A6C7}" type="presParOf" srcId="{0CCEB3C6-FBBC-4D76-9499-40DE8A6FAF7B}" destId="{DF65180B-914F-4A34-AFC9-FDF4D5EA2D4C}" srcOrd="4" destOrd="0" presId="urn:microsoft.com/office/officeart/2005/8/layout/vList5"/>
    <dgm:cxn modelId="{C57D4906-C4BD-482C-A10C-1814465408E4}" type="presParOf" srcId="{DF65180B-914F-4A34-AFC9-FDF4D5EA2D4C}" destId="{48E5336A-CCF0-4557-A69D-3EB135CD3ED2}" srcOrd="0" destOrd="0" presId="urn:microsoft.com/office/officeart/2005/8/layout/vList5"/>
    <dgm:cxn modelId="{B49C5DE3-3764-49DD-AAB3-C2A4415A60A7}" type="presParOf" srcId="{0CCEB3C6-FBBC-4D76-9499-40DE8A6FAF7B}" destId="{162CF82F-9154-4E75-87F6-8F2DE3CB6EFA}" srcOrd="5" destOrd="0" presId="urn:microsoft.com/office/officeart/2005/8/layout/vList5"/>
    <dgm:cxn modelId="{243F5A6A-0C55-4BD1-8E4C-24771F3F7F00}" type="presParOf" srcId="{0CCEB3C6-FBBC-4D76-9499-40DE8A6FAF7B}" destId="{721F50EA-B7AE-469A-A276-86C248439242}" srcOrd="6" destOrd="0" presId="urn:microsoft.com/office/officeart/2005/8/layout/vList5"/>
    <dgm:cxn modelId="{1FDD251D-85AB-4735-AF61-1893CAB62751}" type="presParOf" srcId="{721F50EA-B7AE-469A-A276-86C248439242}" destId="{57D0DDB9-641A-4E06-8F86-D43C7A50AAD2}" srcOrd="0" destOrd="0" presId="urn:microsoft.com/office/officeart/2005/8/layout/vList5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C2F095F-43F0-4107-A391-37DB409F3704}" type="doc">
      <dgm:prSet loTypeId="urn:microsoft.com/office/officeart/2005/8/layout/hList6" loCatId="list" qsTypeId="urn:microsoft.com/office/officeart/2005/8/quickstyle/3d4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6056D3F-CBEA-4D99-96E3-0810FBCF3466}">
      <dgm:prSet custT="1"/>
      <dgm:spPr/>
      <dgm:t>
        <a:bodyPr/>
        <a:lstStyle/>
        <a:p>
          <a:pPr marL="0" indent="0" algn="ctr" rtl="0">
            <a:lnSpc>
              <a:spcPct val="100000"/>
            </a:lnSpc>
            <a:spcAft>
              <a:spcPts val="600"/>
            </a:spcAft>
          </a:pPr>
          <a:r>
            <a:rPr lang="en-US" sz="2200" b="0" baseline="0" dirty="0" smtClean="0">
              <a:solidFill>
                <a:schemeClr val="tx1"/>
              </a:solidFill>
            </a:rPr>
            <a:t>Land Use Scenarios</a:t>
          </a:r>
        </a:p>
      </dgm:t>
    </dgm:pt>
    <dgm:pt modelId="{590C2825-C68A-450D-A9A9-66CCF521A55A}" type="sibTrans" cxnId="{4DC5339D-E61C-4E71-AE9D-0A244A3CB354}">
      <dgm:prSet/>
      <dgm:spPr/>
      <dgm:t>
        <a:bodyPr/>
        <a:lstStyle/>
        <a:p>
          <a:pPr algn="ctr"/>
          <a:endParaRPr lang="en-US" sz="2200" b="0">
            <a:solidFill>
              <a:schemeClr val="tx1"/>
            </a:solidFill>
          </a:endParaRPr>
        </a:p>
      </dgm:t>
    </dgm:pt>
    <dgm:pt modelId="{8CFAD16D-36A3-4C3D-99EE-FD9962C9D8FA}" type="parTrans" cxnId="{4DC5339D-E61C-4E71-AE9D-0A244A3CB354}">
      <dgm:prSet/>
      <dgm:spPr/>
      <dgm:t>
        <a:bodyPr/>
        <a:lstStyle/>
        <a:p>
          <a:pPr algn="ctr"/>
          <a:endParaRPr lang="en-US" sz="2200" b="0">
            <a:solidFill>
              <a:schemeClr val="tx1"/>
            </a:solidFill>
          </a:endParaRPr>
        </a:p>
      </dgm:t>
    </dgm:pt>
    <dgm:pt modelId="{11EFBC2A-60BC-4DEA-96D6-E105D7D005E3}">
      <dgm:prSet custT="1"/>
      <dgm:spPr/>
      <dgm:t>
        <a:bodyPr/>
        <a:lstStyle/>
        <a:p>
          <a:pPr marL="0" indent="0" algn="ctr" rtl="0">
            <a:lnSpc>
              <a:spcPct val="100000"/>
            </a:lnSpc>
            <a:spcAft>
              <a:spcPts val="600"/>
            </a:spcAft>
          </a:pPr>
          <a:r>
            <a:rPr lang="en-US" sz="2200" b="0" baseline="0" dirty="0" smtClean="0">
              <a:solidFill>
                <a:schemeClr val="tx1"/>
              </a:solidFill>
            </a:rPr>
            <a:t>Travel Behavior</a:t>
          </a:r>
        </a:p>
        <a:p>
          <a:pPr marL="0" indent="0" algn="ctr" rtl="0">
            <a:lnSpc>
              <a:spcPct val="100000"/>
            </a:lnSpc>
            <a:spcAft>
              <a:spcPts val="600"/>
            </a:spcAft>
          </a:pPr>
          <a:r>
            <a:rPr lang="en-US" sz="2200" b="0" baseline="0" dirty="0" smtClean="0">
              <a:solidFill>
                <a:schemeClr val="tx1"/>
              </a:solidFill>
            </a:rPr>
            <a:t>Vehicle Miles of Travel (VMT)</a:t>
          </a:r>
        </a:p>
      </dgm:t>
    </dgm:pt>
    <dgm:pt modelId="{BF144282-E2FF-4B25-80EF-CF593804ECAD}" type="parTrans" cxnId="{8D7EBBE2-525F-45B8-8FD4-88F4B4E775B1}">
      <dgm:prSet/>
      <dgm:spPr/>
      <dgm:t>
        <a:bodyPr/>
        <a:lstStyle/>
        <a:p>
          <a:pPr algn="ctr"/>
          <a:endParaRPr lang="en-US" sz="2200" b="0">
            <a:solidFill>
              <a:schemeClr val="tx1"/>
            </a:solidFill>
          </a:endParaRPr>
        </a:p>
      </dgm:t>
    </dgm:pt>
    <dgm:pt modelId="{40B2DC5D-FE02-47C9-95AE-41ECA1BF2B99}" type="sibTrans" cxnId="{8D7EBBE2-525F-45B8-8FD4-88F4B4E775B1}">
      <dgm:prSet/>
      <dgm:spPr/>
      <dgm:t>
        <a:bodyPr/>
        <a:lstStyle/>
        <a:p>
          <a:pPr algn="ctr"/>
          <a:endParaRPr lang="en-US" sz="2200" b="0">
            <a:solidFill>
              <a:schemeClr val="tx1"/>
            </a:solidFill>
          </a:endParaRPr>
        </a:p>
      </dgm:t>
    </dgm:pt>
    <dgm:pt modelId="{497E9C93-6E12-42AC-B13A-58BE3B8BBD71}">
      <dgm:prSet custT="1"/>
      <dgm:spPr/>
      <dgm:t>
        <a:bodyPr/>
        <a:lstStyle/>
        <a:p>
          <a:pPr rtl="0">
            <a:spcAft>
              <a:spcPts val="600"/>
            </a:spcAft>
          </a:pPr>
          <a:r>
            <a:rPr lang="en-US" sz="2200" b="0" baseline="0" dirty="0" smtClean="0">
              <a:solidFill>
                <a:schemeClr val="tx1"/>
              </a:solidFill>
              <a:sym typeface="Wingdings" pitchFamily="2" charset="2"/>
            </a:rPr>
            <a:t>GHS Emissions</a:t>
          </a:r>
        </a:p>
      </dgm:t>
    </dgm:pt>
    <dgm:pt modelId="{CD9F2833-A177-48A1-8FD5-D4751D9C98AB}" type="parTrans" cxnId="{9F07835A-6869-4B4B-89BF-E37585AB2241}">
      <dgm:prSet/>
      <dgm:spPr/>
      <dgm:t>
        <a:bodyPr/>
        <a:lstStyle/>
        <a:p>
          <a:endParaRPr lang="en-US" sz="2200" b="0">
            <a:solidFill>
              <a:schemeClr val="tx1"/>
            </a:solidFill>
          </a:endParaRPr>
        </a:p>
      </dgm:t>
    </dgm:pt>
    <dgm:pt modelId="{FBAC74F2-E2D2-4F96-80A7-3C3ADA247A1E}" type="sibTrans" cxnId="{9F07835A-6869-4B4B-89BF-E37585AB2241}">
      <dgm:prSet/>
      <dgm:spPr/>
      <dgm:t>
        <a:bodyPr/>
        <a:lstStyle/>
        <a:p>
          <a:endParaRPr lang="en-US" sz="2200" b="0">
            <a:solidFill>
              <a:schemeClr val="tx1"/>
            </a:solidFill>
          </a:endParaRPr>
        </a:p>
      </dgm:t>
    </dgm:pt>
    <dgm:pt modelId="{5ACAC54A-F081-4DAB-A046-9A0CAF4813AF}" type="pres">
      <dgm:prSet presAssocID="{BC2F095F-43F0-4107-A391-37DB409F370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4A1FF5C-D67B-4B8B-B238-967C31878E4F}" type="pres">
      <dgm:prSet presAssocID="{E6056D3F-CBEA-4D99-96E3-0810FBCF3466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40552A-0E3D-4A0D-A49F-99BB39B41509}" type="pres">
      <dgm:prSet presAssocID="{590C2825-C68A-450D-A9A9-66CCF521A55A}" presName="sibTrans" presStyleCnt="0"/>
      <dgm:spPr/>
    </dgm:pt>
    <dgm:pt modelId="{8E2696D6-CEBE-4452-B404-8A65160D6ECD}" type="pres">
      <dgm:prSet presAssocID="{11EFBC2A-60BC-4DEA-96D6-E105D7D005E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17EF4C-F579-499F-8DC3-6927615F09B8}" type="pres">
      <dgm:prSet presAssocID="{40B2DC5D-FE02-47C9-95AE-41ECA1BF2B99}" presName="sibTrans" presStyleCnt="0"/>
      <dgm:spPr/>
    </dgm:pt>
    <dgm:pt modelId="{4122E6A6-8AD8-4364-B871-D061531FF858}" type="pres">
      <dgm:prSet presAssocID="{497E9C93-6E12-42AC-B13A-58BE3B8BBD71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62FBB65-C3E1-48CD-83D4-B3FC544FA732}" type="presOf" srcId="{E6056D3F-CBEA-4D99-96E3-0810FBCF3466}" destId="{94A1FF5C-D67B-4B8B-B238-967C31878E4F}" srcOrd="0" destOrd="0" presId="urn:microsoft.com/office/officeart/2005/8/layout/hList6"/>
    <dgm:cxn modelId="{0A45DE56-D919-48AF-B2BB-887EE364CA68}" type="presOf" srcId="{497E9C93-6E12-42AC-B13A-58BE3B8BBD71}" destId="{4122E6A6-8AD8-4364-B871-D061531FF858}" srcOrd="0" destOrd="0" presId="urn:microsoft.com/office/officeart/2005/8/layout/hList6"/>
    <dgm:cxn modelId="{E60CE6C6-CFAA-43C4-B96E-3C4DCBDA16B1}" type="presOf" srcId="{BC2F095F-43F0-4107-A391-37DB409F3704}" destId="{5ACAC54A-F081-4DAB-A046-9A0CAF4813AF}" srcOrd="0" destOrd="0" presId="urn:microsoft.com/office/officeart/2005/8/layout/hList6"/>
    <dgm:cxn modelId="{9F07835A-6869-4B4B-89BF-E37585AB2241}" srcId="{BC2F095F-43F0-4107-A391-37DB409F3704}" destId="{497E9C93-6E12-42AC-B13A-58BE3B8BBD71}" srcOrd="2" destOrd="0" parTransId="{CD9F2833-A177-48A1-8FD5-D4751D9C98AB}" sibTransId="{FBAC74F2-E2D2-4F96-80A7-3C3ADA247A1E}"/>
    <dgm:cxn modelId="{8D7EBBE2-525F-45B8-8FD4-88F4B4E775B1}" srcId="{BC2F095F-43F0-4107-A391-37DB409F3704}" destId="{11EFBC2A-60BC-4DEA-96D6-E105D7D005E3}" srcOrd="1" destOrd="0" parTransId="{BF144282-E2FF-4B25-80EF-CF593804ECAD}" sibTransId="{40B2DC5D-FE02-47C9-95AE-41ECA1BF2B99}"/>
    <dgm:cxn modelId="{4DC5339D-E61C-4E71-AE9D-0A244A3CB354}" srcId="{BC2F095F-43F0-4107-A391-37DB409F3704}" destId="{E6056D3F-CBEA-4D99-96E3-0810FBCF3466}" srcOrd="0" destOrd="0" parTransId="{8CFAD16D-36A3-4C3D-99EE-FD9962C9D8FA}" sibTransId="{590C2825-C68A-450D-A9A9-66CCF521A55A}"/>
    <dgm:cxn modelId="{762C5A5C-100E-46EA-A9FE-C2994F31C700}" type="presOf" srcId="{11EFBC2A-60BC-4DEA-96D6-E105D7D005E3}" destId="{8E2696D6-CEBE-4452-B404-8A65160D6ECD}" srcOrd="0" destOrd="0" presId="urn:microsoft.com/office/officeart/2005/8/layout/hList6"/>
    <dgm:cxn modelId="{FCCF1567-9B40-4AD3-BECF-0C530F29C83C}" type="presParOf" srcId="{5ACAC54A-F081-4DAB-A046-9A0CAF4813AF}" destId="{94A1FF5C-D67B-4B8B-B238-967C31878E4F}" srcOrd="0" destOrd="0" presId="urn:microsoft.com/office/officeart/2005/8/layout/hList6"/>
    <dgm:cxn modelId="{0B5F6620-B270-415D-81E0-8DDCC8072CCF}" type="presParOf" srcId="{5ACAC54A-F081-4DAB-A046-9A0CAF4813AF}" destId="{D040552A-0E3D-4A0D-A49F-99BB39B41509}" srcOrd="1" destOrd="0" presId="urn:microsoft.com/office/officeart/2005/8/layout/hList6"/>
    <dgm:cxn modelId="{F15FBE9C-EDFC-4268-8E62-CB459581927E}" type="presParOf" srcId="{5ACAC54A-F081-4DAB-A046-9A0CAF4813AF}" destId="{8E2696D6-CEBE-4452-B404-8A65160D6ECD}" srcOrd="2" destOrd="0" presId="urn:microsoft.com/office/officeart/2005/8/layout/hList6"/>
    <dgm:cxn modelId="{E6B33392-1180-4AB1-B661-A44F1DF8D817}" type="presParOf" srcId="{5ACAC54A-F081-4DAB-A046-9A0CAF4813AF}" destId="{0F17EF4C-F579-499F-8DC3-6927615F09B8}" srcOrd="3" destOrd="0" presId="urn:microsoft.com/office/officeart/2005/8/layout/hList6"/>
    <dgm:cxn modelId="{7F032739-17DC-4346-B6B8-01C6BE774182}" type="presParOf" srcId="{5ACAC54A-F081-4DAB-A046-9A0CAF4813AF}" destId="{4122E6A6-8AD8-4364-B871-D061531FF858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49169C-58DF-4686-BDDF-84113C4A6834}">
      <dsp:nvSpPr>
        <dsp:cNvPr id="0" name=""/>
        <dsp:cNvSpPr/>
      </dsp:nvSpPr>
      <dsp:spPr>
        <a:xfrm>
          <a:off x="4077" y="0"/>
          <a:ext cx="8348445" cy="1008868"/>
        </a:xfrm>
        <a:prstGeom prst="roundRect">
          <a:avLst/>
        </a:prstGeom>
        <a:solidFill>
          <a:schemeClr val="tx1">
            <a:lumMod val="75000"/>
            <a:lumOff val="25000"/>
            <a:alpha val="7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solidFill>
                <a:schemeClr val="bg1"/>
              </a:solidFill>
            </a:rPr>
            <a:t>Nation’s largest Metropolitan Planning Organization (MPO)</a:t>
          </a:r>
          <a:endParaRPr lang="en-US" sz="2300" kern="1200" dirty="0">
            <a:solidFill>
              <a:schemeClr val="bg1"/>
            </a:solidFill>
          </a:endParaRPr>
        </a:p>
      </dsp:txBody>
      <dsp:txXfrm>
        <a:off x="53326" y="49249"/>
        <a:ext cx="8249947" cy="910370"/>
      </dsp:txXfrm>
    </dsp:sp>
    <dsp:sp modelId="{E2E801AB-12D7-49C3-BAF2-4C2D1346BAC8}">
      <dsp:nvSpPr>
        <dsp:cNvPr id="0" name=""/>
        <dsp:cNvSpPr/>
      </dsp:nvSpPr>
      <dsp:spPr>
        <a:xfrm>
          <a:off x="4077" y="1061409"/>
          <a:ext cx="8348445" cy="1008868"/>
        </a:xfrm>
        <a:prstGeom prst="roundRect">
          <a:avLst/>
        </a:prstGeom>
        <a:solidFill>
          <a:schemeClr val="tx1">
            <a:lumMod val="75000"/>
            <a:lumOff val="25000"/>
            <a:alpha val="7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solidFill>
                <a:schemeClr val="bg1"/>
              </a:solidFill>
            </a:rPr>
            <a:t>6 counties and near 200 cities</a:t>
          </a:r>
          <a:endParaRPr lang="en-US" sz="2300" kern="1200" dirty="0">
            <a:solidFill>
              <a:schemeClr val="bg1"/>
            </a:solidFill>
          </a:endParaRPr>
        </a:p>
      </dsp:txBody>
      <dsp:txXfrm>
        <a:off x="53326" y="1110658"/>
        <a:ext cx="8249947" cy="910370"/>
      </dsp:txXfrm>
    </dsp:sp>
    <dsp:sp modelId="{48E5336A-CCF0-4557-A69D-3EB135CD3ED2}">
      <dsp:nvSpPr>
        <dsp:cNvPr id="0" name=""/>
        <dsp:cNvSpPr/>
      </dsp:nvSpPr>
      <dsp:spPr>
        <a:xfrm>
          <a:off x="4077" y="2120721"/>
          <a:ext cx="8348445" cy="1008868"/>
        </a:xfrm>
        <a:prstGeom prst="roundRect">
          <a:avLst/>
        </a:prstGeom>
        <a:solidFill>
          <a:schemeClr val="tx1">
            <a:lumMod val="75000"/>
            <a:lumOff val="25000"/>
            <a:alpha val="7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solidFill>
                <a:schemeClr val="bg1"/>
              </a:solidFill>
            </a:rPr>
            <a:t>18 million people within 38,000+ square miles</a:t>
          </a:r>
          <a:endParaRPr lang="en-US" sz="2300" kern="1200" dirty="0">
            <a:solidFill>
              <a:schemeClr val="bg1"/>
            </a:solidFill>
          </a:endParaRPr>
        </a:p>
      </dsp:txBody>
      <dsp:txXfrm>
        <a:off x="53326" y="2169970"/>
        <a:ext cx="8249947" cy="910370"/>
      </dsp:txXfrm>
    </dsp:sp>
    <dsp:sp modelId="{57D0DDB9-641A-4E06-8F86-D43C7A50AAD2}">
      <dsp:nvSpPr>
        <dsp:cNvPr id="0" name=""/>
        <dsp:cNvSpPr/>
      </dsp:nvSpPr>
      <dsp:spPr>
        <a:xfrm>
          <a:off x="4077" y="3180033"/>
          <a:ext cx="8348445" cy="1008868"/>
        </a:xfrm>
        <a:prstGeom prst="roundRect">
          <a:avLst/>
        </a:prstGeom>
        <a:solidFill>
          <a:schemeClr val="tx1">
            <a:lumMod val="75000"/>
            <a:lumOff val="25000"/>
            <a:alpha val="7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solidFill>
                <a:schemeClr val="bg1"/>
              </a:solidFill>
            </a:rPr>
            <a:t>GDP in 2012: $890 Billion, 16th largest economy in the world</a:t>
          </a:r>
          <a:endParaRPr lang="en-US" sz="2300" kern="1200" dirty="0">
            <a:solidFill>
              <a:schemeClr val="bg1"/>
            </a:solidFill>
          </a:endParaRPr>
        </a:p>
      </dsp:txBody>
      <dsp:txXfrm>
        <a:off x="53326" y="3229282"/>
        <a:ext cx="8249947" cy="9103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A1FF5C-D67B-4B8B-B238-967C31878E4F}">
      <dsp:nvSpPr>
        <dsp:cNvPr id="0" name=""/>
        <dsp:cNvSpPr/>
      </dsp:nvSpPr>
      <dsp:spPr>
        <a:xfrm rot="16200000">
          <a:off x="93157" y="-92236"/>
          <a:ext cx="2209800" cy="2394272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0" tIns="0" rIns="139700" bIns="0" numCol="1" spcCol="1270" anchor="ctr" anchorCtr="0">
          <a:noAutofit/>
        </a:bodyPr>
        <a:lstStyle/>
        <a:p>
          <a:pPr marL="0" lvl="0" indent="0" algn="ctr" defTabSz="977900" rtl="0">
            <a:lnSpc>
              <a:spcPct val="100000"/>
            </a:lnSpc>
            <a:spcBef>
              <a:spcPct val="0"/>
            </a:spcBef>
            <a:spcAft>
              <a:spcPts val="600"/>
            </a:spcAft>
          </a:pPr>
          <a:r>
            <a:rPr lang="en-US" sz="2200" b="0" kern="1200" baseline="0" dirty="0" smtClean="0">
              <a:solidFill>
                <a:schemeClr val="tx1"/>
              </a:solidFill>
            </a:rPr>
            <a:t>Land Use Scenarios</a:t>
          </a:r>
        </a:p>
      </dsp:txBody>
      <dsp:txXfrm rot="5400000">
        <a:off x="921" y="441960"/>
        <a:ext cx="2394272" cy="1325880"/>
      </dsp:txXfrm>
    </dsp:sp>
    <dsp:sp modelId="{8E2696D6-CEBE-4452-B404-8A65160D6ECD}">
      <dsp:nvSpPr>
        <dsp:cNvPr id="0" name=""/>
        <dsp:cNvSpPr/>
      </dsp:nvSpPr>
      <dsp:spPr>
        <a:xfrm rot="16200000">
          <a:off x="2667000" y="-92236"/>
          <a:ext cx="2209800" cy="2394272"/>
        </a:xfrm>
        <a:prstGeom prst="flowChartManualOperati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0" tIns="0" rIns="139700" bIns="0" numCol="1" spcCol="1270" anchor="ctr" anchorCtr="0">
          <a:noAutofit/>
        </a:bodyPr>
        <a:lstStyle/>
        <a:p>
          <a:pPr marL="0" lvl="0" indent="0" algn="ctr" defTabSz="977900" rtl="0">
            <a:lnSpc>
              <a:spcPct val="100000"/>
            </a:lnSpc>
            <a:spcBef>
              <a:spcPct val="0"/>
            </a:spcBef>
            <a:spcAft>
              <a:spcPts val="600"/>
            </a:spcAft>
          </a:pPr>
          <a:r>
            <a:rPr lang="en-US" sz="2200" b="0" kern="1200" baseline="0" dirty="0" smtClean="0">
              <a:solidFill>
                <a:schemeClr val="tx1"/>
              </a:solidFill>
            </a:rPr>
            <a:t>Travel Behavior</a:t>
          </a:r>
        </a:p>
        <a:p>
          <a:pPr marL="0" lvl="0" indent="0" algn="ctr" defTabSz="977900" rtl="0">
            <a:lnSpc>
              <a:spcPct val="100000"/>
            </a:lnSpc>
            <a:spcBef>
              <a:spcPct val="0"/>
            </a:spcBef>
            <a:spcAft>
              <a:spcPts val="600"/>
            </a:spcAft>
          </a:pPr>
          <a:r>
            <a:rPr lang="en-US" sz="2200" b="0" kern="1200" baseline="0" dirty="0" smtClean="0">
              <a:solidFill>
                <a:schemeClr val="tx1"/>
              </a:solidFill>
            </a:rPr>
            <a:t>Vehicle Miles of Travel (VMT)</a:t>
          </a:r>
        </a:p>
      </dsp:txBody>
      <dsp:txXfrm rot="5400000">
        <a:off x="2574764" y="441960"/>
        <a:ext cx="2394272" cy="1325880"/>
      </dsp:txXfrm>
    </dsp:sp>
    <dsp:sp modelId="{4122E6A6-8AD8-4364-B871-D061531FF858}">
      <dsp:nvSpPr>
        <dsp:cNvPr id="0" name=""/>
        <dsp:cNvSpPr/>
      </dsp:nvSpPr>
      <dsp:spPr>
        <a:xfrm rot="16200000">
          <a:off x="5240842" y="-92236"/>
          <a:ext cx="2209800" cy="2394272"/>
        </a:xfrm>
        <a:prstGeom prst="flowChartManualOperati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0" tIns="0" rIns="139700" bIns="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2200" b="0" kern="1200" baseline="0" dirty="0" smtClean="0">
              <a:solidFill>
                <a:schemeClr val="tx1"/>
              </a:solidFill>
              <a:sym typeface="Wingdings" pitchFamily="2" charset="2"/>
            </a:rPr>
            <a:t>GHS Emissions</a:t>
          </a:r>
        </a:p>
      </dsp:txBody>
      <dsp:txXfrm rot="5400000">
        <a:off x="5148606" y="441960"/>
        <a:ext cx="2394272" cy="13258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413" cy="464180"/>
          </a:xfrm>
          <a:prstGeom prst="rect">
            <a:avLst/>
          </a:prstGeom>
        </p:spPr>
        <p:txBody>
          <a:bodyPr vert="horz" lIns="92438" tIns="46219" rIns="92438" bIns="4621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1387" y="0"/>
            <a:ext cx="3037413" cy="464180"/>
          </a:xfrm>
          <a:prstGeom prst="rect">
            <a:avLst/>
          </a:prstGeom>
        </p:spPr>
        <p:txBody>
          <a:bodyPr vert="horz" lIns="92438" tIns="46219" rIns="92438" bIns="46219" rtlCol="0"/>
          <a:lstStyle>
            <a:lvl1pPr algn="r">
              <a:defRPr sz="1200"/>
            </a:lvl1pPr>
          </a:lstStyle>
          <a:p>
            <a:fld id="{DDF735BB-46D2-415A-9854-1D96765A6255}" type="datetimeFigureOut">
              <a:rPr lang="en-US" smtClean="0"/>
              <a:t>5/7/2013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30621"/>
            <a:ext cx="3037413" cy="464180"/>
          </a:xfrm>
          <a:prstGeom prst="rect">
            <a:avLst/>
          </a:prstGeom>
        </p:spPr>
        <p:txBody>
          <a:bodyPr vert="horz" lIns="92438" tIns="46219" rIns="92438" bIns="4621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1387" y="8830621"/>
            <a:ext cx="3037413" cy="464180"/>
          </a:xfrm>
          <a:prstGeom prst="rect">
            <a:avLst/>
          </a:prstGeom>
        </p:spPr>
        <p:txBody>
          <a:bodyPr vert="horz" lIns="92438" tIns="46219" rIns="92438" bIns="46219" rtlCol="0" anchor="b"/>
          <a:lstStyle>
            <a:lvl1pPr algn="r">
              <a:defRPr sz="1200"/>
            </a:lvl1pPr>
          </a:lstStyle>
          <a:p>
            <a:fld id="{715CA549-05E5-4AA8-8CB3-521147BA9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530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7840" cy="4648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390" tIns="46695" rIns="93390" bIns="46695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939" y="1"/>
            <a:ext cx="3037840" cy="4648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390" tIns="46695" rIns="93390" bIns="4669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BC640F3C-5F7A-4F8A-A484-1DD50782FAD8}" type="datetimeFigureOut">
              <a:rPr lang="en-US"/>
              <a:pPr>
                <a:defRPr/>
              </a:pPr>
              <a:t>5/7/2013</a:t>
            </a:fld>
            <a:endParaRPr lang="en-US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9513" y="698500"/>
            <a:ext cx="4651375" cy="34877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415791"/>
            <a:ext cx="5608320" cy="418338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390" tIns="46695" rIns="93390" bIns="466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968"/>
            <a:ext cx="3037840" cy="4648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390" tIns="46695" rIns="93390" bIns="46695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939" y="8829968"/>
            <a:ext cx="3037840" cy="4648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390" tIns="46695" rIns="93390" bIns="4669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9973887D-4CC9-4335-8692-D0173F1259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5001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73887D-4CC9-4335-8692-D0173F125979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3764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defTabSz="916503">
              <a:buFont typeface="Arial" pitchFamily="34" charset="0"/>
              <a:buChar char="•"/>
              <a:defRPr/>
            </a:pP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73887D-4CC9-4335-8692-D0173F12597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32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450" indent="-171450" eaLnBrk="1" hangingPunct="1">
              <a:lnSpc>
                <a:spcPct val="80000"/>
              </a:lnSpc>
              <a:buFont typeface="Arial" pitchFamily="34" charset="0"/>
              <a:buChar char="•"/>
            </a:pPr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450" indent="-171450" eaLnBrk="1" hangingPunct="1">
              <a:lnSpc>
                <a:spcPct val="80000"/>
              </a:lnSpc>
              <a:buFont typeface="Arial" pitchFamily="34" charset="0"/>
              <a:buChar char="•"/>
            </a:pPr>
            <a:endParaRPr lang="en-US" sz="12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450" indent="-171450" eaLnBrk="1" hangingPunct="1">
              <a:lnSpc>
                <a:spcPct val="80000"/>
              </a:lnSpc>
              <a:buFont typeface="Arial" pitchFamily="34" charset="0"/>
              <a:buChar char="•"/>
            </a:pPr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450" indent="-171450" eaLnBrk="1" hangingPunct="1">
              <a:lnSpc>
                <a:spcPct val="80000"/>
              </a:lnSpc>
              <a:buFont typeface="Arial" pitchFamily="34" charset="0"/>
              <a:buChar char="•"/>
            </a:pPr>
            <a:endParaRPr lang="en-US" sz="1200" baseline="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450" indent="-171450" eaLnBrk="1" hangingPunct="1">
              <a:lnSpc>
                <a:spcPct val="80000"/>
              </a:lnSpc>
              <a:buFont typeface="Arial" pitchFamily="34" charset="0"/>
              <a:buChar char="•"/>
            </a:pPr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450" indent="-171450" eaLnBrk="1" hangingPunct="1">
              <a:lnSpc>
                <a:spcPct val="80000"/>
              </a:lnSpc>
              <a:buFont typeface="Arial" pitchFamily="34" charset="0"/>
              <a:buChar char="•"/>
            </a:pPr>
            <a:endParaRPr lang="en-US" sz="12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450" indent="-171450" eaLnBrk="1" hangingPunct="1">
              <a:lnSpc>
                <a:spcPct val="80000"/>
              </a:lnSpc>
              <a:buFont typeface="Arial" pitchFamily="34" charset="0"/>
              <a:buChar char="•"/>
            </a:pPr>
            <a:endParaRPr lang="en-US" sz="12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0" y="4415792"/>
            <a:ext cx="5608320" cy="4184994"/>
          </a:xfrm>
          <a:noFill/>
        </p:spPr>
        <p:txBody>
          <a:bodyPr lIns="93365" tIns="46682" rIns="93365" bIns="46682"/>
          <a:lstStyle/>
          <a:p>
            <a:pPr marL="286407" indent="-286407" eaLnBrk="1" hangingPunct="1">
              <a:buFont typeface="Arial" pitchFamily="34" charset="0"/>
              <a:buChar char="•"/>
            </a:pPr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450" indent="-171450" eaLnBrk="1" hangingPunct="1">
              <a:lnSpc>
                <a:spcPct val="80000"/>
              </a:lnSpc>
              <a:buFont typeface="Arial" pitchFamily="34" charset="0"/>
              <a:buChar char="•"/>
            </a:pPr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450" indent="-171450" eaLnBrk="1" hangingPunct="1">
              <a:lnSpc>
                <a:spcPct val="80000"/>
              </a:lnSpc>
              <a:buFont typeface="Arial" pitchFamily="34" charset="0"/>
              <a:buChar char="•"/>
            </a:pPr>
            <a:endParaRPr lang="en-US" sz="1200" baseline="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450" marR="0" indent="-171450" algn="l" defTabSz="91650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12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450" marR="0" indent="-171450" algn="l" defTabSz="91650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1200" baseline="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450" indent="-171450" eaLnBrk="1" hangingPunct="1">
              <a:lnSpc>
                <a:spcPct val="80000"/>
              </a:lnSpc>
              <a:buFont typeface="Arial" pitchFamily="34" charset="0"/>
              <a:buChar char="•"/>
            </a:pPr>
            <a:endParaRPr lang="en-US" sz="1200" baseline="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450" marR="0" indent="-171450" algn="l" defTabSz="914400" rtl="0" eaLnBrk="1" fontAlgn="base" latinLnBrk="0" hangingPunct="1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450" marR="0" indent="-171450" algn="l" defTabSz="91650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12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450" marR="0" indent="-171450" algn="l" defTabSz="91650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12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450" marR="0" indent="-171450" algn="l" defTabSz="914400" rtl="0" eaLnBrk="1" fontAlgn="base" latinLnBrk="0" hangingPunct="1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450" marR="0" indent="-171450" algn="l" defTabSz="914400" rtl="0" eaLnBrk="1" fontAlgn="base" latinLnBrk="0" hangingPunct="1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0" y="4415792"/>
            <a:ext cx="5608320" cy="4184994"/>
          </a:xfrm>
          <a:noFill/>
        </p:spPr>
        <p:txBody>
          <a:bodyPr lIns="93365" tIns="46682" rIns="93365" bIns="46682"/>
          <a:lstStyle/>
          <a:p>
            <a:pPr marL="286407" indent="-286407" eaLnBrk="1" hangingPunct="1">
              <a:buFont typeface="Arial" pitchFamily="34" charset="0"/>
              <a:buChar char="•"/>
            </a:pPr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450" marR="0" indent="-171450" algn="l" defTabSz="91650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12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450" indent="-171450" eaLnBrk="1" hangingPunct="1">
              <a:lnSpc>
                <a:spcPct val="80000"/>
              </a:lnSpc>
              <a:buFont typeface="Arial" pitchFamily="34" charset="0"/>
              <a:buChar char="•"/>
            </a:pPr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450" indent="-171450" eaLnBrk="1" hangingPunct="1">
              <a:lnSpc>
                <a:spcPct val="80000"/>
              </a:lnSpc>
              <a:buFont typeface="Arial" pitchFamily="34" charset="0"/>
              <a:buChar char="•"/>
            </a:pPr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450" indent="-171450" eaLnBrk="1" hangingPunct="1">
              <a:lnSpc>
                <a:spcPct val="80000"/>
              </a:lnSpc>
              <a:buFont typeface="Arial" pitchFamily="34" charset="0"/>
              <a:buChar char="•"/>
            </a:pPr>
            <a:endParaRPr lang="en-US" sz="1200" baseline="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450" marR="0" indent="-171450" algn="l" defTabSz="91650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12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450" marR="0" indent="-171450" algn="l" defTabSz="914400" rtl="0" eaLnBrk="1" fontAlgn="base" latinLnBrk="0" hangingPunct="1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12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450" indent="-171450" eaLnBrk="1" hangingPunct="1">
              <a:lnSpc>
                <a:spcPct val="80000"/>
              </a:lnSpc>
              <a:buFont typeface="Arial" pitchFamily="34" charset="0"/>
              <a:buChar char="•"/>
            </a:pPr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450" marR="0" indent="-171450" algn="l" defTabSz="91650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1200" baseline="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450" indent="-171450" eaLnBrk="1" hangingPunct="1">
              <a:lnSpc>
                <a:spcPct val="80000"/>
              </a:lnSpc>
              <a:buFont typeface="Arial" pitchFamily="34" charset="0"/>
              <a:buChar char="•"/>
            </a:pPr>
            <a:endParaRPr lang="en-US" sz="1200" baseline="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eaLnBrk="1" hangingPunct="1">
              <a:lnSpc>
                <a:spcPct val="80000"/>
              </a:lnSpc>
              <a:buFont typeface="Arial" pitchFamily="34" charset="0"/>
              <a:buChar char="•"/>
            </a:pPr>
            <a:endParaRPr lang="en-US" sz="1200" b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73887D-4CC9-4335-8692-D0173F12597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325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1200" baseline="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450" indent="-171450" eaLnBrk="1" hangingPunct="1">
              <a:lnSpc>
                <a:spcPct val="80000"/>
              </a:lnSpc>
              <a:buFont typeface="Arial" pitchFamily="34" charset="0"/>
              <a:buChar char="•"/>
            </a:pPr>
            <a:endParaRPr lang="en-US" sz="1200" baseline="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450" indent="-171450" eaLnBrk="1" hangingPunct="1">
              <a:lnSpc>
                <a:spcPct val="80000"/>
              </a:lnSpc>
              <a:buFont typeface="Arial" pitchFamily="34" charset="0"/>
              <a:buChar char="•"/>
            </a:pPr>
            <a:endParaRPr lang="en-US" sz="12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450" indent="-171450" eaLnBrk="1" hangingPunct="1">
              <a:lnSpc>
                <a:spcPct val="80000"/>
              </a:lnSpc>
              <a:buFont typeface="Arial" pitchFamily="34" charset="0"/>
              <a:buChar char="•"/>
            </a:pPr>
            <a:endParaRPr lang="en-US" sz="12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450" marR="0" indent="-171450" algn="l" defTabSz="914400" rtl="0" eaLnBrk="1" fontAlgn="base" latinLnBrk="0" hangingPunct="1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12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450" indent="-171450" eaLnBrk="1" hangingPunct="1">
              <a:lnSpc>
                <a:spcPct val="80000"/>
              </a:lnSpc>
              <a:buFont typeface="Arial" pitchFamily="34" charset="0"/>
              <a:buChar char="•"/>
            </a:pPr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73887D-4CC9-4335-8692-D0173F125979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769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844" indent="-171844" eaLnBrk="1" hangingPunct="1">
              <a:lnSpc>
                <a:spcPct val="80000"/>
              </a:lnSpc>
              <a:buFont typeface="Arial" pitchFamily="34" charset="0"/>
              <a:buChar char="•"/>
            </a:pPr>
            <a:endParaRPr lang="en-US" sz="1200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73887D-4CC9-4335-8692-D0173F125979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32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844" indent="-171844" defTabSz="916503">
              <a:buFont typeface="Arial" pitchFamily="34" charset="0"/>
              <a:buChar char="•"/>
              <a:defRPr/>
            </a:pPr>
            <a:endParaRPr lang="en-US" sz="1200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73887D-4CC9-4335-8692-D0173F125979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32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Clr>
                <a:srgbClr val="FF9900"/>
              </a:buClr>
              <a:buFont typeface="Arial" pitchFamily="34" charset="0"/>
              <a:buChar char="•"/>
            </a:pP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73887D-4CC9-4335-8692-D0173F125979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32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844" indent="-171844">
              <a:spcBef>
                <a:spcPts val="0"/>
              </a:spcBef>
              <a:buClr>
                <a:srgbClr val="FF9900"/>
              </a:buClr>
              <a:buFont typeface="Arial" pitchFamily="34" charset="0"/>
              <a:buChar char="•"/>
            </a:pPr>
            <a:endParaRPr lang="en-US" sz="1200" dirty="0">
              <a:solidFill>
                <a:schemeClr val="tx1"/>
              </a:solidFill>
              <a:cs typeface="Calibri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defTabSz="916503">
              <a:buFont typeface="Arial" pitchFamily="34" charset="0"/>
              <a:buChar char="•"/>
              <a:defRPr/>
            </a:pP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73887D-4CC9-4335-8692-D0173F12597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3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B217EA-F4D9-4848-B4EC-2AB158ADDF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D84B6-8646-4E40-A89D-F133C7F134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1EFE52-AACA-4EE7-B9A6-789E90730A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7 h 1912"/>
              <a:gd name="T4" fmla="*/ 0 w 1588"/>
              <a:gd name="T5" fmla="*/ 2147483647 h 1912"/>
              <a:gd name="T6" fmla="*/ 0 w 1588"/>
              <a:gd name="T7" fmla="*/ 2147483647 h 1912"/>
              <a:gd name="T8" fmla="*/ 0 w 1588"/>
              <a:gd name="T9" fmla="*/ 2147483647 h 1912"/>
              <a:gd name="T10" fmla="*/ 0 w 1588"/>
              <a:gd name="T11" fmla="*/ 2147483647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Rectangle 29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3F4D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7 h 1912"/>
              <a:gd name="T4" fmla="*/ 0 w 1588"/>
              <a:gd name="T5" fmla="*/ 2147483647 h 1912"/>
              <a:gd name="T6" fmla="*/ 0 w 1588"/>
              <a:gd name="T7" fmla="*/ 2147483647 h 1912"/>
              <a:gd name="T8" fmla="*/ 0 w 1588"/>
              <a:gd name="T9" fmla="*/ 2147483647 h 1912"/>
              <a:gd name="T10" fmla="*/ 0 w 1588"/>
              <a:gd name="T11" fmla="*/ 2147483647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000" smtClean="0">
              <a:solidFill>
                <a:srgbClr val="155A93"/>
              </a:solidFill>
              <a:latin typeface="Tahoma" pitchFamily="34" charset="0"/>
              <a:cs typeface="Arial" pitchFamily="34" charset="0"/>
            </a:endParaRPr>
          </a:p>
        </p:txBody>
      </p:sp>
      <p:sp>
        <p:nvSpPr>
          <p:cNvPr id="3" name="Rectangle 29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3F4DB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  <a:buClr>
                <a:srgbClr val="6699FF"/>
              </a:buClr>
              <a:buFont typeface="Wingdings" pitchFamily="2" charset="2"/>
              <a:buChar char="§"/>
            </a:pPr>
            <a:endParaRPr lang="en-US" sz="2000" smtClean="0">
              <a:solidFill>
                <a:srgbClr val="155A93"/>
              </a:solidFill>
              <a:latin typeface="Tahoma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83852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7 h 1912"/>
              <a:gd name="T4" fmla="*/ 0 w 1588"/>
              <a:gd name="T5" fmla="*/ 2147483647 h 1912"/>
              <a:gd name="T6" fmla="*/ 0 w 1588"/>
              <a:gd name="T7" fmla="*/ 2147483647 h 1912"/>
              <a:gd name="T8" fmla="*/ 0 w 1588"/>
              <a:gd name="T9" fmla="*/ 2147483647 h 1912"/>
              <a:gd name="T10" fmla="*/ 0 w 1588"/>
              <a:gd name="T11" fmla="*/ 2147483647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000" smtClean="0">
              <a:solidFill>
                <a:srgbClr val="155A93"/>
              </a:solidFill>
              <a:latin typeface="Tahoma" pitchFamily="34" charset="0"/>
              <a:cs typeface="Arial" pitchFamily="34" charset="0"/>
            </a:endParaRPr>
          </a:p>
        </p:txBody>
      </p:sp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6961188" y="6500813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eaLnBrk="0" hangingPunct="0"/>
            <a:fld id="{527E7E73-04B0-443B-8D91-AED56E79CA7E}" type="slidenum">
              <a:rPr lang="en-US" sz="1400" smtClean="0">
                <a:solidFill>
                  <a:srgbClr val="FFFFFF"/>
                </a:solidFill>
                <a:latin typeface="Franklin Gothic Medium" pitchFamily="34" charset="0"/>
                <a:cs typeface="Arial" pitchFamily="34" charset="0"/>
              </a:rPr>
              <a:pPr algn="r" eaLnBrk="0" hangingPunct="0"/>
              <a:t>‹#›</a:t>
            </a:fld>
            <a:endParaRPr lang="en-US" sz="1400" smtClean="0">
              <a:solidFill>
                <a:srgbClr val="FFFFFF"/>
              </a:solidFill>
              <a:latin typeface="Franklin Gothic Medium" pitchFamily="34" charset="0"/>
              <a:cs typeface="Arial" pitchFamily="34" charset="0"/>
            </a:endParaRPr>
          </a:p>
        </p:txBody>
      </p:sp>
      <p:pic>
        <p:nvPicPr>
          <p:cNvPr id="6" name="Picture 24" descr="2277 GA pagegear Master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25791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>
            <a:lvl1pPr>
              <a:defRPr b="0" i="0" baseline="0">
                <a:solidFill>
                  <a:schemeClr val="bg1"/>
                </a:solidFill>
                <a:latin typeface="Tahom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600200"/>
            <a:ext cx="7315200" cy="4525963"/>
          </a:xfrm>
        </p:spPr>
        <p:txBody>
          <a:bodyPr/>
          <a:lstStyle>
            <a:lvl1pPr>
              <a:defRPr baseline="0">
                <a:latin typeface="Calibri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8F8E3-FE2D-4ACE-AB8A-1748D976DE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0E3FF-B003-4C61-9AFE-73B912A995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FA9462-F625-4091-A390-DF10DC655A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744E3-20F4-4C5B-9EF7-0036157974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86017-90C1-4F19-BA95-AE29FFF945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1803E-1977-4046-8B75-494872D808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1B787B-1A4A-467F-972C-3F2D8AB451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616AB-BDDA-4B74-894F-64895E9BB0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4967A49-0C7C-4611-A3F8-7D949D9AE7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1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6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770853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18" r:id="rId1"/>
    <p:sldLayoutId id="2147483819" r:id="rId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rgbClr val="000000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rgbClr val="000000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rgbClr val="000000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000000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6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5.jpg"/><Relationship Id="rId9" Type="http://schemas.microsoft.com/office/2007/relationships/diagramDrawing" Target="../diagrams/drawing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mailto:seo@scag.ca.gov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3" descr="Template Title Slid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ext Box 9"/>
          <p:cNvSpPr txBox="1">
            <a:spLocks noChangeArrowheads="1"/>
          </p:cNvSpPr>
          <p:nvPr/>
        </p:nvSpPr>
        <p:spPr bwMode="auto">
          <a:xfrm>
            <a:off x="549275" y="2750403"/>
            <a:ext cx="81661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dirty="0"/>
              <a:t>Integration of a Parcel-Based Sketch Planning Model with GIS to Measure GHG Emissions</a:t>
            </a:r>
          </a:p>
        </p:txBody>
      </p:sp>
      <p:sp>
        <p:nvSpPr>
          <p:cNvPr id="4100" name="Text Box 11"/>
          <p:cNvSpPr txBox="1">
            <a:spLocks noChangeArrowheads="1"/>
          </p:cNvSpPr>
          <p:nvPr/>
        </p:nvSpPr>
        <p:spPr bwMode="auto">
          <a:xfrm>
            <a:off x="945107" y="4038600"/>
            <a:ext cx="743585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dirty="0" smtClean="0">
                <a:solidFill>
                  <a:srgbClr val="131406"/>
                </a:solidFill>
                <a:latin typeface="+mn-lt"/>
              </a:rPr>
              <a:t>Jung Seo, Hsi-Hwa </a:t>
            </a:r>
            <a:r>
              <a:rPr lang="en-US" dirty="0">
                <a:solidFill>
                  <a:srgbClr val="131406"/>
                </a:solidFill>
                <a:latin typeface="+mn-lt"/>
              </a:rPr>
              <a:t>Hu, </a:t>
            </a:r>
            <a:r>
              <a:rPr lang="en-US" dirty="0">
                <a:solidFill>
                  <a:srgbClr val="131406"/>
                </a:solidFill>
              </a:rPr>
              <a:t>Frank </a:t>
            </a:r>
            <a:r>
              <a:rPr lang="en-US" dirty="0" smtClean="0">
                <a:solidFill>
                  <a:srgbClr val="131406"/>
                </a:solidFill>
              </a:rPr>
              <a:t>Wen, </a:t>
            </a:r>
            <a:r>
              <a:rPr lang="en-US" dirty="0">
                <a:solidFill>
                  <a:srgbClr val="131406"/>
                </a:solidFill>
              </a:rPr>
              <a:t>Simon Choi, </a:t>
            </a:r>
            <a:r>
              <a:rPr lang="en-US" dirty="0" smtClean="0">
                <a:solidFill>
                  <a:srgbClr val="131406"/>
                </a:solidFill>
              </a:rPr>
              <a:t>Lu </a:t>
            </a:r>
            <a:r>
              <a:rPr lang="en-US" dirty="0" err="1" smtClean="0">
                <a:solidFill>
                  <a:srgbClr val="131406"/>
                </a:solidFill>
              </a:rPr>
              <a:t>Lu</a:t>
            </a:r>
            <a:r>
              <a:rPr lang="en-US" dirty="0" smtClean="0">
                <a:solidFill>
                  <a:srgbClr val="131406"/>
                </a:solidFill>
                <a:latin typeface="+mn-lt"/>
              </a:rPr>
              <a:t> </a:t>
            </a:r>
          </a:p>
          <a:p>
            <a:pPr algn="ctr">
              <a:spcBef>
                <a:spcPts val="0"/>
              </a:spcBef>
            </a:pPr>
            <a:endParaRPr lang="en-US" dirty="0" smtClean="0">
              <a:solidFill>
                <a:srgbClr val="131406"/>
              </a:solidFill>
              <a:latin typeface="+mn-lt"/>
            </a:endParaRPr>
          </a:p>
          <a:p>
            <a:pPr algn="ctr">
              <a:spcBef>
                <a:spcPts val="0"/>
              </a:spcBef>
            </a:pPr>
            <a:r>
              <a:rPr lang="en-US" dirty="0" smtClean="0">
                <a:solidFill>
                  <a:srgbClr val="131406"/>
                </a:solidFill>
                <a:latin typeface="+mn-lt"/>
              </a:rPr>
              <a:t>Southern California Association of Governments </a:t>
            </a:r>
            <a:endParaRPr lang="en-US" altLang="ko-KR" dirty="0">
              <a:solidFill>
                <a:srgbClr val="131406"/>
              </a:solidFill>
              <a:latin typeface="+mn-lt"/>
              <a:ea typeface="굴림" charset="-127"/>
            </a:endParaRPr>
          </a:p>
        </p:txBody>
      </p:sp>
      <p:sp>
        <p:nvSpPr>
          <p:cNvPr id="4101" name="Text Box 14"/>
          <p:cNvSpPr txBox="1">
            <a:spLocks noChangeArrowheads="1"/>
          </p:cNvSpPr>
          <p:nvPr/>
        </p:nvSpPr>
        <p:spPr bwMode="auto">
          <a:xfrm>
            <a:off x="0" y="2211388"/>
            <a:ext cx="9144000" cy="37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300"/>
              </a:spcBef>
            </a:pPr>
            <a:endParaRPr lang="en-US" sz="2800" baseline="-2000" dirty="0">
              <a:solidFill>
                <a:srgbClr val="48484A"/>
              </a:solidFill>
              <a:latin typeface="+mn-lt"/>
            </a:endParaRPr>
          </a:p>
        </p:txBody>
      </p:sp>
      <p:sp>
        <p:nvSpPr>
          <p:cNvPr id="4102" name="TextBox 1"/>
          <p:cNvSpPr txBox="1">
            <a:spLocks noChangeArrowheads="1"/>
          </p:cNvSpPr>
          <p:nvPr/>
        </p:nvSpPr>
        <p:spPr bwMode="auto">
          <a:xfrm>
            <a:off x="762001" y="5562600"/>
            <a:ext cx="76189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/>
              <a:t>14th TRB National Transportation Planning Applications Conference</a:t>
            </a:r>
          </a:p>
          <a:p>
            <a:pPr algn="ctr"/>
            <a:r>
              <a:rPr lang="en-US" dirty="0" smtClean="0">
                <a:latin typeface="+mn-lt"/>
              </a:rPr>
              <a:t>May 5-9, 2013, Columbus, Ohio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+mj-lt"/>
              </a:rPr>
              <a:t>Neighborhood-Based Analysis</a:t>
            </a:r>
            <a:br>
              <a:rPr lang="en-US" sz="3200" dirty="0">
                <a:latin typeface="+mj-lt"/>
              </a:rPr>
            </a:br>
            <a:r>
              <a:rPr lang="en-US" sz="2400" dirty="0">
                <a:latin typeface="+mj-lt"/>
              </a:rPr>
              <a:t>(1/4 mile buffer)</a:t>
            </a:r>
            <a:endParaRPr lang="en-US" sz="3200" dirty="0">
              <a:latin typeface="+mj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600200"/>
            <a:ext cx="7467600" cy="4297363"/>
          </a:xfrm>
        </p:spPr>
        <p:txBody>
          <a:bodyPr/>
          <a:lstStyle/>
          <a:p>
            <a:pPr marL="338138" indent="-338138">
              <a:spcAft>
                <a:spcPts val="1800"/>
              </a:spcAft>
              <a:buFont typeface="Arial" pitchFamily="34" charset="0"/>
              <a:buChar char="•"/>
            </a:pPr>
            <a:r>
              <a:rPr lang="en-US" sz="3000" dirty="0" smtClean="0">
                <a:latin typeface="+mj-lt"/>
              </a:rPr>
              <a:t>Household </a:t>
            </a:r>
            <a:r>
              <a:rPr lang="en-US" sz="3000" dirty="0">
                <a:latin typeface="+mj-lt"/>
              </a:rPr>
              <a:t>Density &amp; Employment </a:t>
            </a:r>
            <a:r>
              <a:rPr lang="en-US" sz="3000" dirty="0" smtClean="0">
                <a:latin typeface="+mj-lt"/>
              </a:rPr>
              <a:t>Density</a:t>
            </a:r>
          </a:p>
          <a:p>
            <a:pPr marL="338138" indent="-338138">
              <a:spcAft>
                <a:spcPts val="1800"/>
              </a:spcAft>
              <a:buFont typeface="Arial" pitchFamily="34" charset="0"/>
              <a:buChar char="•"/>
            </a:pPr>
            <a:r>
              <a:rPr lang="en-US" sz="3000" dirty="0" smtClean="0">
                <a:latin typeface="+mj-lt"/>
              </a:rPr>
              <a:t>Walkability</a:t>
            </a:r>
            <a:endParaRPr lang="en-US" sz="3000" dirty="0">
              <a:latin typeface="+mj-lt"/>
            </a:endParaRPr>
          </a:p>
          <a:p>
            <a:pPr marL="338138" indent="-338138">
              <a:spcAft>
                <a:spcPts val="1800"/>
              </a:spcAft>
              <a:buFont typeface="Arial" pitchFamily="34" charset="0"/>
              <a:buChar char="•"/>
            </a:pPr>
            <a:r>
              <a:rPr lang="en-US" sz="3000" dirty="0" smtClean="0">
                <a:latin typeface="+mj-lt"/>
              </a:rPr>
              <a:t>Job Diversity</a:t>
            </a:r>
          </a:p>
          <a:p>
            <a:pPr marL="338138" indent="-338138">
              <a:spcAft>
                <a:spcPts val="1800"/>
              </a:spcAft>
              <a:buFont typeface="Arial" pitchFamily="34" charset="0"/>
              <a:buChar char="•"/>
            </a:pPr>
            <a:r>
              <a:rPr lang="en-US" sz="3000" dirty="0" smtClean="0">
                <a:latin typeface="+mj-lt"/>
              </a:rPr>
              <a:t>Bus </a:t>
            </a:r>
            <a:r>
              <a:rPr lang="en-US" sz="3000" dirty="0">
                <a:latin typeface="+mj-lt"/>
              </a:rPr>
              <a:t>Stop </a:t>
            </a:r>
            <a:r>
              <a:rPr lang="en-US" sz="3000" dirty="0" smtClean="0">
                <a:latin typeface="+mj-lt"/>
              </a:rPr>
              <a:t>Density</a:t>
            </a:r>
          </a:p>
          <a:p>
            <a:pPr marL="338138" indent="-338138">
              <a:spcAft>
                <a:spcPts val="1800"/>
              </a:spcAft>
              <a:buFont typeface="Arial" pitchFamily="34" charset="0"/>
              <a:buChar char="•"/>
            </a:pPr>
            <a:r>
              <a:rPr lang="en-US" sz="3000" dirty="0" smtClean="0">
                <a:latin typeface="+mj-lt"/>
              </a:rPr>
              <a:t>Urban rail access</a:t>
            </a:r>
            <a:endParaRPr lang="en-US" sz="3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9469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42913" y="0"/>
            <a:ext cx="8229600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kern="1200" baseline="0">
                <a:solidFill>
                  <a:schemeClr val="bg1"/>
                </a:solidFill>
                <a:latin typeface="Tahoma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dirty="0" smtClean="0">
                <a:solidFill>
                  <a:srgbClr val="F9F9EF"/>
                </a:solidFill>
                <a:latin typeface="+mj-lt"/>
              </a:rPr>
              <a:t>Neighborhood Household Density</a:t>
            </a:r>
            <a:endParaRPr lang="en-US" sz="3200" dirty="0">
              <a:solidFill>
                <a:srgbClr val="F9F9EF"/>
              </a:solidFill>
              <a:latin typeface="+mj-lt"/>
            </a:endParaRPr>
          </a:p>
          <a:p>
            <a:r>
              <a:rPr lang="en-US" sz="2400" dirty="0" smtClean="0">
                <a:solidFill>
                  <a:srgbClr val="F9F9EF"/>
                </a:solidFill>
                <a:latin typeface="+mn-lt"/>
              </a:rPr>
              <a:t>( </a:t>
            </a:r>
            <a:r>
              <a:rPr lang="en-US" sz="2400" dirty="0" smtClean="0">
                <a:latin typeface="+mn-lt"/>
                <a:cs typeface="Sakkal Majalla" pitchFamily="2" charset="-78"/>
              </a:rPr>
              <a:t>Select </a:t>
            </a:r>
            <a:r>
              <a:rPr lang="en-US" sz="2400" dirty="0">
                <a:latin typeface="+mn-lt"/>
                <a:cs typeface="Sakkal Majalla" pitchFamily="2" charset="-78"/>
              </a:rPr>
              <a:t>Parcels within ¼ Mile </a:t>
            </a:r>
            <a:r>
              <a:rPr lang="en-US" sz="2400" dirty="0" smtClean="0">
                <a:latin typeface="+mn-lt"/>
                <a:cs typeface="Sakkal Majalla" pitchFamily="2" charset="-78"/>
              </a:rPr>
              <a:t>from Residential Parcels</a:t>
            </a:r>
            <a:r>
              <a:rPr lang="en-US" sz="2400" dirty="0" smtClean="0">
                <a:solidFill>
                  <a:srgbClr val="F9F9EF"/>
                </a:solidFill>
                <a:latin typeface="+mn-lt"/>
              </a:rPr>
              <a:t> </a:t>
            </a:r>
            <a:r>
              <a:rPr lang="en-US" sz="2400" dirty="0" smtClean="0">
                <a:solidFill>
                  <a:srgbClr val="F9F9EF"/>
                </a:solidFill>
                <a:latin typeface="+mn-lt"/>
              </a:rPr>
              <a:t>)</a:t>
            </a:r>
            <a:endParaRPr lang="en-US" sz="2400" dirty="0" smtClean="0">
              <a:solidFill>
                <a:srgbClr val="FFFFCC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380" y="1356358"/>
            <a:ext cx="5349240" cy="5349240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18900000">
            <a:off x="4380495" y="2964247"/>
            <a:ext cx="2183790" cy="484632"/>
          </a:xfrm>
          <a:prstGeom prst="rightArrow">
            <a:avLst/>
          </a:prstGeom>
          <a:gradFill flip="none" rotWithShape="1">
            <a:gsLst>
              <a:gs pos="0">
                <a:srgbClr val="FFC000">
                  <a:alpha val="60000"/>
                </a:srgbClr>
              </a:gs>
              <a:gs pos="100000">
                <a:srgbClr val="FFFF99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18900000">
            <a:off x="5119296" y="3118941"/>
            <a:ext cx="676788" cy="2523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1300" dirty="0">
                <a:solidFill>
                  <a:srgbClr val="0070C0"/>
                </a:solidFill>
              </a:rPr>
              <a:t>¼ Mile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686982" y="4218801"/>
            <a:ext cx="1770036" cy="276999"/>
          </a:xfrm>
          <a:prstGeom prst="rect">
            <a:avLst/>
          </a:prstGeom>
          <a:solidFill>
            <a:srgbClr val="00CCFF">
              <a:alpha val="50000"/>
            </a:srgbClr>
          </a:solidFill>
        </p:spPr>
        <p:txBody>
          <a:bodyPr wrap="none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1500" b="1" dirty="0">
                <a:solidFill>
                  <a:schemeClr val="bg1"/>
                </a:solidFill>
              </a:rPr>
              <a:t>Parcel </a:t>
            </a:r>
            <a:r>
              <a:rPr lang="en-US" sz="1500" b="1" dirty="0" smtClean="0">
                <a:solidFill>
                  <a:schemeClr val="bg1"/>
                </a:solidFill>
              </a:rPr>
              <a:t>ID: 123456</a:t>
            </a:r>
            <a:endParaRPr lang="en-US" sz="1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42913" y="0"/>
            <a:ext cx="8229600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kern="1200" baseline="0">
                <a:solidFill>
                  <a:schemeClr val="bg1"/>
                </a:solidFill>
                <a:latin typeface="Tahoma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dirty="0" smtClean="0">
                <a:solidFill>
                  <a:srgbClr val="F9F9EF"/>
                </a:solidFill>
                <a:latin typeface="+mj-lt"/>
              </a:rPr>
              <a:t>Neighborhood Household </a:t>
            </a:r>
            <a:r>
              <a:rPr lang="en-US" sz="3200" dirty="0">
                <a:solidFill>
                  <a:srgbClr val="F9F9EF"/>
                </a:solidFill>
                <a:latin typeface="+mj-lt"/>
              </a:rPr>
              <a:t>Density </a:t>
            </a:r>
            <a:r>
              <a:rPr lang="en-US" sz="3200" dirty="0" smtClean="0">
                <a:solidFill>
                  <a:srgbClr val="F9F9EF"/>
                </a:solidFill>
                <a:latin typeface="+mj-lt"/>
              </a:rPr>
              <a:t>(cont.)</a:t>
            </a:r>
            <a:endParaRPr lang="en-US" sz="3200" dirty="0">
              <a:solidFill>
                <a:srgbClr val="F9F9EF"/>
              </a:solidFill>
              <a:latin typeface="+mj-lt"/>
            </a:endParaRPr>
          </a:p>
          <a:p>
            <a:r>
              <a:rPr lang="en-US" sz="2400" dirty="0" smtClean="0">
                <a:solidFill>
                  <a:srgbClr val="F9F9EF"/>
                </a:solidFill>
                <a:latin typeface="+mj-lt"/>
              </a:rPr>
              <a:t>( </a:t>
            </a:r>
            <a:r>
              <a:rPr lang="en-US" sz="2400" dirty="0" smtClean="0">
                <a:solidFill>
                  <a:srgbClr val="F9F9EF"/>
                </a:solidFill>
                <a:latin typeface="+mj-lt"/>
              </a:rPr>
              <a:t>Identify Land Uses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>
                <a:latin typeface="+mj-lt"/>
              </a:rPr>
              <a:t>within ¼ Mile </a:t>
            </a:r>
            <a:r>
              <a:rPr lang="en-US" sz="2400" dirty="0" smtClean="0">
                <a:latin typeface="+mj-lt"/>
              </a:rPr>
              <a:t>Buffer</a:t>
            </a:r>
            <a:r>
              <a:rPr lang="en-US" sz="2400" dirty="0" smtClean="0">
                <a:solidFill>
                  <a:srgbClr val="F9F9EF"/>
                </a:solidFill>
                <a:latin typeface="+mj-lt"/>
              </a:rPr>
              <a:t> )</a:t>
            </a:r>
            <a:endParaRPr lang="en-US" sz="2400" dirty="0" smtClean="0">
              <a:solidFill>
                <a:srgbClr val="FFFFCC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380" y="1356358"/>
            <a:ext cx="5349240" cy="5349240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392646"/>
            <a:ext cx="1700098" cy="1276665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  <a:effectLst/>
        </p:spPr>
      </p:pic>
      <p:sp>
        <p:nvSpPr>
          <p:cNvPr id="15" name="Rectangle 14"/>
          <p:cNvSpPr/>
          <p:nvPr/>
        </p:nvSpPr>
        <p:spPr>
          <a:xfrm>
            <a:off x="3686982" y="4218801"/>
            <a:ext cx="1770036" cy="276999"/>
          </a:xfrm>
          <a:prstGeom prst="rect">
            <a:avLst/>
          </a:prstGeom>
          <a:solidFill>
            <a:srgbClr val="00CCFF">
              <a:alpha val="50000"/>
            </a:srgbClr>
          </a:solidFill>
        </p:spPr>
        <p:txBody>
          <a:bodyPr wrap="none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1500" b="1" dirty="0">
                <a:solidFill>
                  <a:schemeClr val="bg1"/>
                </a:solidFill>
              </a:rPr>
              <a:t>Parcel </a:t>
            </a:r>
            <a:r>
              <a:rPr lang="en-US" sz="1500" b="1" dirty="0" smtClean="0">
                <a:solidFill>
                  <a:schemeClr val="bg1"/>
                </a:solidFill>
              </a:rPr>
              <a:t>ID: 123456</a:t>
            </a:r>
            <a:endParaRPr lang="en-US" sz="1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30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42913" y="0"/>
            <a:ext cx="8229600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kern="1200" baseline="0">
                <a:solidFill>
                  <a:schemeClr val="bg1"/>
                </a:solidFill>
                <a:latin typeface="Tahoma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dirty="0" smtClean="0">
                <a:solidFill>
                  <a:srgbClr val="F9F9EF"/>
                </a:solidFill>
                <a:latin typeface="+mj-lt"/>
              </a:rPr>
              <a:t>Neighborhood Household </a:t>
            </a:r>
            <a:r>
              <a:rPr lang="en-US" sz="3200" dirty="0">
                <a:solidFill>
                  <a:srgbClr val="F9F9EF"/>
                </a:solidFill>
                <a:latin typeface="+mj-lt"/>
              </a:rPr>
              <a:t>Density </a:t>
            </a:r>
            <a:r>
              <a:rPr lang="en-US" sz="3200" dirty="0" smtClean="0">
                <a:solidFill>
                  <a:srgbClr val="F9F9EF"/>
                </a:solidFill>
                <a:latin typeface="+mj-lt"/>
              </a:rPr>
              <a:t>(cont.)</a:t>
            </a:r>
            <a:endParaRPr lang="en-US" sz="3200" dirty="0">
              <a:solidFill>
                <a:srgbClr val="F9F9EF"/>
              </a:solidFill>
              <a:latin typeface="+mj-lt"/>
            </a:endParaRPr>
          </a:p>
          <a:p>
            <a:r>
              <a:rPr lang="en-US" sz="2400" dirty="0" smtClean="0">
                <a:solidFill>
                  <a:srgbClr val="F9F9EF"/>
                </a:solidFill>
                <a:latin typeface="+mj-lt"/>
              </a:rPr>
              <a:t>( </a:t>
            </a:r>
            <a:r>
              <a:rPr lang="en-US" sz="2400" dirty="0" smtClean="0">
                <a:solidFill>
                  <a:srgbClr val="F9F9EF"/>
                </a:solidFill>
                <a:latin typeface="+mj-lt"/>
              </a:rPr>
              <a:t>Total </a:t>
            </a:r>
            <a:r>
              <a:rPr lang="en-US" sz="2400" dirty="0" smtClean="0">
                <a:latin typeface="+mj-lt"/>
              </a:rPr>
              <a:t>Number </a:t>
            </a:r>
            <a:r>
              <a:rPr lang="en-US" sz="2400" dirty="0">
                <a:latin typeface="+mj-lt"/>
              </a:rPr>
              <a:t>of Households within ¼ Mile </a:t>
            </a:r>
            <a:r>
              <a:rPr lang="en-US" sz="2400" dirty="0" smtClean="0">
                <a:latin typeface="+mj-lt"/>
              </a:rPr>
              <a:t>Buffer</a:t>
            </a:r>
            <a:r>
              <a:rPr lang="en-US" sz="2400" dirty="0" smtClean="0">
                <a:solidFill>
                  <a:srgbClr val="F9F9EF"/>
                </a:solidFill>
                <a:latin typeface="+mj-lt"/>
              </a:rPr>
              <a:t> )</a:t>
            </a:r>
            <a:endParaRPr lang="en-US" sz="2400" dirty="0" smtClean="0">
              <a:solidFill>
                <a:srgbClr val="FFFFCC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380" y="1356358"/>
            <a:ext cx="5349240" cy="534924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686982" y="4218801"/>
            <a:ext cx="1770036" cy="276999"/>
          </a:xfrm>
          <a:prstGeom prst="rect">
            <a:avLst/>
          </a:prstGeom>
          <a:solidFill>
            <a:srgbClr val="00CCFF">
              <a:alpha val="50000"/>
            </a:srgbClr>
          </a:solidFill>
        </p:spPr>
        <p:txBody>
          <a:bodyPr wrap="none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1500" b="1" dirty="0">
                <a:solidFill>
                  <a:schemeClr val="bg1"/>
                </a:solidFill>
              </a:rPr>
              <a:t>Parcel </a:t>
            </a:r>
            <a:r>
              <a:rPr lang="en-US" sz="1500" b="1" dirty="0" smtClean="0">
                <a:solidFill>
                  <a:schemeClr val="bg1"/>
                </a:solidFill>
              </a:rPr>
              <a:t>ID: 123456</a:t>
            </a:r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315200" y="3358454"/>
            <a:ext cx="1676400" cy="134504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Total Households 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within ¼ Miles 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of Parcel 123456 : 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1400" b="1" dirty="0" smtClean="0"/>
              <a:t>2,624 </a:t>
            </a:r>
            <a:r>
              <a:rPr lang="en-US" sz="1400" b="1" dirty="0"/>
              <a:t>HH</a:t>
            </a:r>
          </a:p>
        </p:txBody>
      </p:sp>
    </p:spTree>
    <p:extLst>
      <p:ext uri="{BB962C8B-B14F-4D97-AF65-F5344CB8AC3E}">
        <p14:creationId xmlns:p14="http://schemas.microsoft.com/office/powerpoint/2010/main" val="273531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42913" y="0"/>
            <a:ext cx="8229600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kern="1200" baseline="0">
                <a:solidFill>
                  <a:schemeClr val="bg1"/>
                </a:solidFill>
                <a:latin typeface="Tahoma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dirty="0" smtClean="0">
                <a:solidFill>
                  <a:srgbClr val="F9F9EF"/>
                </a:solidFill>
                <a:latin typeface="+mj-lt"/>
              </a:rPr>
              <a:t>Neighborhood Household </a:t>
            </a:r>
            <a:r>
              <a:rPr lang="en-US" sz="3200" dirty="0">
                <a:solidFill>
                  <a:srgbClr val="F9F9EF"/>
                </a:solidFill>
                <a:latin typeface="+mj-lt"/>
              </a:rPr>
              <a:t>Density </a:t>
            </a:r>
            <a:r>
              <a:rPr lang="en-US" sz="3200" dirty="0" smtClean="0">
                <a:solidFill>
                  <a:srgbClr val="F9F9EF"/>
                </a:solidFill>
                <a:latin typeface="+mj-lt"/>
              </a:rPr>
              <a:t>(cont.)</a:t>
            </a:r>
            <a:endParaRPr lang="en-US" sz="3200" dirty="0">
              <a:solidFill>
                <a:srgbClr val="F9F9EF"/>
              </a:solidFill>
              <a:latin typeface="+mj-lt"/>
            </a:endParaRPr>
          </a:p>
          <a:p>
            <a:r>
              <a:rPr lang="en-US" sz="2400" dirty="0" smtClean="0">
                <a:latin typeface="+mj-lt"/>
              </a:rPr>
              <a:t>( </a:t>
            </a:r>
            <a:r>
              <a:rPr lang="en-US" sz="2400" dirty="0" smtClean="0">
                <a:latin typeface="+mj-lt"/>
              </a:rPr>
              <a:t>Total </a:t>
            </a:r>
            <a:r>
              <a:rPr lang="en-US" sz="2400" dirty="0">
                <a:latin typeface="+mj-lt"/>
              </a:rPr>
              <a:t>Households </a:t>
            </a:r>
            <a:r>
              <a:rPr lang="en-US" sz="2400" dirty="0" smtClean="0">
                <a:latin typeface="+mj-lt"/>
              </a:rPr>
              <a:t>Divided by </a:t>
            </a:r>
            <a:r>
              <a:rPr lang="en-US" sz="2400" dirty="0">
                <a:latin typeface="+mj-lt"/>
              </a:rPr>
              <a:t>Area </a:t>
            </a:r>
            <a:r>
              <a:rPr lang="en-US" sz="2400" dirty="0" smtClean="0">
                <a:latin typeface="+mj-lt"/>
              </a:rPr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380" y="1356358"/>
            <a:ext cx="5349240" cy="534924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97380" y="2057400"/>
            <a:ext cx="5349240" cy="1754326"/>
          </a:xfrm>
          <a:prstGeom prst="rect">
            <a:avLst/>
          </a:prstGeom>
          <a:solidFill>
            <a:schemeClr val="tx1">
              <a:lumMod val="75000"/>
              <a:lumOff val="25000"/>
              <a:alpha val="60000"/>
            </a:schemeClr>
          </a:solidFill>
          <a:ln w="12700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</a:rPr>
              <a:t>Total Households within ¼ Miles Buffer: </a:t>
            </a:r>
            <a:r>
              <a:rPr lang="en-US" dirty="0" smtClean="0">
                <a:solidFill>
                  <a:schemeClr val="bg1"/>
                </a:solidFill>
              </a:rPr>
              <a:t> 2,624 HH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Acreage </a:t>
            </a:r>
            <a:r>
              <a:rPr lang="en-US" dirty="0">
                <a:solidFill>
                  <a:schemeClr val="bg1"/>
                </a:solidFill>
              </a:rPr>
              <a:t>of ¼ Mile Buffer: </a:t>
            </a:r>
            <a:r>
              <a:rPr lang="en-US" dirty="0" smtClean="0">
                <a:solidFill>
                  <a:schemeClr val="bg1"/>
                </a:solidFill>
              </a:rPr>
              <a:t> 125.7  </a:t>
            </a:r>
            <a:r>
              <a:rPr lang="en-US" dirty="0">
                <a:solidFill>
                  <a:schemeClr val="bg1"/>
                </a:solidFill>
              </a:rPr>
              <a:t>Acres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b="1" dirty="0">
                <a:solidFill>
                  <a:srgbClr val="FFC000"/>
                </a:solidFill>
              </a:rPr>
              <a:t>Neighborhood Household </a:t>
            </a:r>
            <a:r>
              <a:rPr lang="en-US" b="1" dirty="0" smtClean="0">
                <a:solidFill>
                  <a:srgbClr val="FFC000"/>
                </a:solidFill>
              </a:rPr>
              <a:t>Density:  20.9 </a:t>
            </a:r>
            <a:br>
              <a:rPr lang="en-US" b="1" dirty="0" smtClean="0">
                <a:solidFill>
                  <a:srgbClr val="FFC000"/>
                </a:solidFill>
              </a:rPr>
            </a:br>
            <a:r>
              <a:rPr lang="en-US" dirty="0" smtClean="0">
                <a:solidFill>
                  <a:srgbClr val="FFC000"/>
                </a:solidFill>
              </a:rPr>
              <a:t>( 2,624 </a:t>
            </a:r>
            <a:r>
              <a:rPr lang="en-US" dirty="0">
                <a:solidFill>
                  <a:srgbClr val="FFC000"/>
                </a:solidFill>
              </a:rPr>
              <a:t>HH / 125.7 </a:t>
            </a:r>
            <a:r>
              <a:rPr lang="en-US" dirty="0" smtClean="0">
                <a:solidFill>
                  <a:srgbClr val="FFC000"/>
                </a:solidFill>
              </a:rPr>
              <a:t>Acres )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686982" y="4218801"/>
            <a:ext cx="1770036" cy="276999"/>
          </a:xfrm>
          <a:prstGeom prst="rect">
            <a:avLst/>
          </a:prstGeom>
          <a:solidFill>
            <a:srgbClr val="00CCFF">
              <a:alpha val="50000"/>
            </a:srgbClr>
          </a:solidFill>
        </p:spPr>
        <p:txBody>
          <a:bodyPr wrap="none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1500" b="1" dirty="0">
                <a:solidFill>
                  <a:schemeClr val="bg1"/>
                </a:solidFill>
              </a:rPr>
              <a:t>Parcel </a:t>
            </a:r>
            <a:r>
              <a:rPr lang="en-US" sz="1500" b="1" dirty="0" smtClean="0">
                <a:solidFill>
                  <a:schemeClr val="bg1"/>
                </a:solidFill>
              </a:rPr>
              <a:t>ID: 123456</a:t>
            </a:r>
            <a:endParaRPr lang="en-US" sz="1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11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42913" y="0"/>
            <a:ext cx="8229600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kern="1200" baseline="0">
                <a:solidFill>
                  <a:schemeClr val="bg1"/>
                </a:solidFill>
                <a:latin typeface="Tahoma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dirty="0" smtClean="0">
                <a:solidFill>
                  <a:srgbClr val="F9F9EF"/>
                </a:solidFill>
                <a:latin typeface="+mj-lt"/>
              </a:rPr>
              <a:t>Neighborhood Household </a:t>
            </a:r>
            <a:r>
              <a:rPr lang="en-US" sz="3200" dirty="0">
                <a:solidFill>
                  <a:srgbClr val="F9F9EF"/>
                </a:solidFill>
                <a:latin typeface="+mj-lt"/>
              </a:rPr>
              <a:t>Density </a:t>
            </a:r>
            <a:r>
              <a:rPr lang="en-US" sz="3200" dirty="0" smtClean="0">
                <a:solidFill>
                  <a:srgbClr val="F9F9EF"/>
                </a:solidFill>
                <a:latin typeface="+mj-lt"/>
              </a:rPr>
              <a:t>(cont.)</a:t>
            </a:r>
            <a:endParaRPr lang="en-US" sz="3200" dirty="0">
              <a:solidFill>
                <a:srgbClr val="F9F9EF"/>
              </a:solidFill>
              <a:latin typeface="+mj-lt"/>
            </a:endParaRPr>
          </a:p>
          <a:p>
            <a:r>
              <a:rPr lang="en-US" sz="2400" dirty="0" smtClean="0">
                <a:latin typeface="+mj-lt"/>
              </a:rPr>
              <a:t>( Calculate </a:t>
            </a:r>
            <a:r>
              <a:rPr lang="en-US" sz="2400" dirty="0">
                <a:latin typeface="+mj-lt"/>
              </a:rPr>
              <a:t>the </a:t>
            </a:r>
            <a:r>
              <a:rPr lang="en-US" sz="2400" dirty="0" smtClean="0">
                <a:latin typeface="+mj-lt"/>
              </a:rPr>
              <a:t>Household </a:t>
            </a:r>
            <a:r>
              <a:rPr lang="en-US" sz="2400" dirty="0">
                <a:latin typeface="+mj-lt"/>
              </a:rPr>
              <a:t>Density for the Entire </a:t>
            </a:r>
            <a:r>
              <a:rPr lang="en-US" sz="2400" dirty="0" smtClean="0">
                <a:latin typeface="+mj-lt"/>
              </a:rPr>
              <a:t>Parcels</a:t>
            </a:r>
            <a:r>
              <a:rPr lang="en-US" sz="2400" dirty="0" smtClean="0">
                <a:solidFill>
                  <a:srgbClr val="F9F9EF"/>
                </a:solidFill>
                <a:latin typeface="+mj-lt"/>
              </a:rPr>
              <a:t> )</a:t>
            </a:r>
            <a:endParaRPr lang="en-US" sz="2400" dirty="0" smtClean="0">
              <a:solidFill>
                <a:srgbClr val="FFFFCC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380" y="1356358"/>
            <a:ext cx="5349240" cy="534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58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42913" y="0"/>
            <a:ext cx="8229600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kern="1200" baseline="0">
                <a:solidFill>
                  <a:schemeClr val="bg1"/>
                </a:solidFill>
                <a:latin typeface="Tahoma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dirty="0" smtClean="0">
                <a:solidFill>
                  <a:srgbClr val="F9F9EF"/>
                </a:solidFill>
                <a:latin typeface="+mn-lt"/>
              </a:rPr>
              <a:t>Walkability Index</a:t>
            </a:r>
            <a:endParaRPr lang="en-US" sz="3200" dirty="0" smtClean="0">
              <a:solidFill>
                <a:srgbClr val="F9F9EF"/>
              </a:solidFill>
            </a:endParaRPr>
          </a:p>
          <a:p>
            <a:r>
              <a:rPr lang="en-US" sz="2400" dirty="0" smtClean="0">
                <a:solidFill>
                  <a:srgbClr val="F9F9EF"/>
                </a:solidFill>
                <a:latin typeface="+mn-lt"/>
              </a:rPr>
              <a:t>( Street Connectivity within ¼ Mile Buffer )</a:t>
            </a:r>
            <a:endParaRPr lang="en-US" sz="2400" dirty="0" smtClean="0">
              <a:solidFill>
                <a:srgbClr val="FFFFCC"/>
              </a:solidFill>
              <a:latin typeface="+mn-lt"/>
            </a:endParaRPr>
          </a:p>
        </p:txBody>
      </p:sp>
      <p:pic>
        <p:nvPicPr>
          <p:cNvPr id="8" name="Picture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47900" y="1343025"/>
            <a:ext cx="4648200" cy="5358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7903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42913" y="0"/>
            <a:ext cx="8229600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kern="1200" baseline="0">
                <a:solidFill>
                  <a:schemeClr val="bg1"/>
                </a:solidFill>
                <a:latin typeface="Tahoma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tabLst>
                <a:tab pos="1027113" algn="l"/>
              </a:tabLst>
            </a:pPr>
            <a:r>
              <a:rPr lang="en-US" sz="3200" dirty="0" smtClean="0">
                <a:solidFill>
                  <a:srgbClr val="F9F9EF"/>
                </a:solidFill>
                <a:latin typeface="+mn-lt"/>
              </a:rPr>
              <a:t>Study Area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89" y="1211045"/>
            <a:ext cx="7307823" cy="5646955"/>
          </a:xfrm>
        </p:spPr>
      </p:pic>
    </p:spTree>
    <p:extLst>
      <p:ext uri="{BB962C8B-B14F-4D97-AF65-F5344CB8AC3E}">
        <p14:creationId xmlns:p14="http://schemas.microsoft.com/office/powerpoint/2010/main" val="356645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42913" y="0"/>
            <a:ext cx="8229600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kern="1200" baseline="0">
                <a:solidFill>
                  <a:schemeClr val="bg1"/>
                </a:solidFill>
                <a:latin typeface="Tahoma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tabLst>
                <a:tab pos="1027113" algn="l"/>
              </a:tabLst>
            </a:pPr>
            <a:r>
              <a:rPr lang="en-US" sz="3200" dirty="0" smtClean="0">
                <a:solidFill>
                  <a:srgbClr val="F9F9EF"/>
                </a:solidFill>
                <a:latin typeface="+mn-lt"/>
              </a:rPr>
              <a:t>Study </a:t>
            </a:r>
            <a:r>
              <a:rPr lang="en-US" sz="3200" dirty="0" smtClean="0">
                <a:solidFill>
                  <a:srgbClr val="F9F9EF"/>
                </a:solidFill>
                <a:latin typeface="+mn-lt"/>
              </a:rPr>
              <a:t>Area</a:t>
            </a:r>
            <a:endParaRPr lang="en-US" sz="3200" dirty="0" smtClean="0">
              <a:solidFill>
                <a:srgbClr val="F9F9EF"/>
              </a:solidFill>
              <a:latin typeface="+mn-lt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199" y="1804208"/>
            <a:ext cx="5201525" cy="1937530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" t="8615" r="4826" b="23383"/>
          <a:stretch>
            <a:fillRect/>
          </a:stretch>
        </p:blipFill>
        <p:spPr bwMode="auto">
          <a:xfrm>
            <a:off x="3505199" y="4191000"/>
            <a:ext cx="5167313" cy="212977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442913" y="1600200"/>
            <a:ext cx="29098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 baseline="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smtClean="0"/>
              <a:t>Surrounding area of Exposition </a:t>
            </a:r>
            <a:r>
              <a:rPr lang="en-US" sz="2600" dirty="0"/>
              <a:t>Line (</a:t>
            </a:r>
            <a:r>
              <a:rPr lang="en-US" sz="2600" dirty="0" smtClean="0"/>
              <a:t>LRT) Phase I (opened in 2012)</a:t>
            </a:r>
          </a:p>
          <a:p>
            <a:r>
              <a:rPr lang="en-US" sz="2600" dirty="0" smtClean="0"/>
              <a:t>½ mile buffer and bounded by major streets</a:t>
            </a:r>
          </a:p>
          <a:p>
            <a:endParaRPr lang="en-US" sz="1200" dirty="0" smtClean="0"/>
          </a:p>
          <a:p>
            <a:pPr marL="0" indent="0">
              <a:buFont typeface="Arial" charset="0"/>
              <a:buNone/>
            </a:pPr>
            <a:r>
              <a:rPr lang="en-US" sz="2600" u="sng" dirty="0" smtClean="0"/>
              <a:t>Analysis</a:t>
            </a:r>
            <a:r>
              <a:rPr lang="en-US" sz="2600" dirty="0" smtClean="0"/>
              <a:t>:</a:t>
            </a:r>
          </a:p>
          <a:p>
            <a:r>
              <a:rPr lang="en-US" sz="2600" dirty="0" smtClean="0"/>
              <a:t>2008 vs. 2035 Plan (TOD)</a:t>
            </a:r>
          </a:p>
          <a:p>
            <a:endParaRPr lang="en-US" sz="2600" dirty="0" smtClean="0"/>
          </a:p>
        </p:txBody>
      </p:sp>
    </p:spTree>
    <p:extLst>
      <p:ext uri="{BB962C8B-B14F-4D97-AF65-F5344CB8AC3E}">
        <p14:creationId xmlns:p14="http://schemas.microsoft.com/office/powerpoint/2010/main" val="421446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42913" y="0"/>
            <a:ext cx="8229600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kern="1200" baseline="0">
                <a:solidFill>
                  <a:schemeClr val="bg1"/>
                </a:solidFill>
                <a:latin typeface="Tahoma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dirty="0" smtClean="0">
                <a:solidFill>
                  <a:srgbClr val="F9F9EF"/>
                </a:solidFill>
                <a:latin typeface="+mn-lt"/>
              </a:rPr>
              <a:t>Existing Land Use</a:t>
            </a:r>
          </a:p>
          <a:p>
            <a:r>
              <a:rPr lang="en-US" sz="2400" dirty="0" smtClean="0">
                <a:solidFill>
                  <a:srgbClr val="F9F9EF"/>
                </a:solidFill>
                <a:latin typeface="+mn-lt"/>
              </a:rPr>
              <a:t>( 2008 )</a:t>
            </a:r>
            <a:endParaRPr lang="en-US" sz="2400" dirty="0" smtClean="0">
              <a:solidFill>
                <a:srgbClr val="FFFFCC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65" y="1219200"/>
            <a:ext cx="7297270" cy="5638800"/>
          </a:xfrm>
        </p:spPr>
      </p:pic>
    </p:spTree>
    <p:extLst>
      <p:ext uri="{BB962C8B-B14F-4D97-AF65-F5344CB8AC3E}">
        <p14:creationId xmlns:p14="http://schemas.microsoft.com/office/powerpoint/2010/main" val="266419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8"/>
          <p:cNvSpPr>
            <a:spLocks noChangeArrowheads="1"/>
          </p:cNvSpPr>
          <p:nvPr/>
        </p:nvSpPr>
        <p:spPr bwMode="auto">
          <a:xfrm>
            <a:off x="171450" y="0"/>
            <a:ext cx="88011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ctr">
              <a:defRPr/>
            </a:pPr>
            <a:r>
              <a:rPr lang="en-US" sz="3200" dirty="0" smtClean="0">
                <a:solidFill>
                  <a:srgbClr val="F9F9EF"/>
                </a:solidFill>
                <a:latin typeface="+mj-lt"/>
              </a:rPr>
              <a:t>Southern California Association of Governments (SCAG)</a:t>
            </a:r>
            <a:endParaRPr lang="en-US" sz="32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32" y="1351644"/>
            <a:ext cx="7495535" cy="5353954"/>
          </a:xfrm>
          <a:prstGeom prst="rect">
            <a:avLst/>
          </a:prstGeom>
          <a:blipFill dpi="0" rotWithShape="1">
            <a:blip r:embed="rId4"/>
            <a:srcRect/>
            <a:stretch>
              <a:fillRect l="50000"/>
            </a:stretch>
          </a:blipFill>
        </p:spPr>
      </p:pic>
    </p:spTree>
    <p:extLst>
      <p:ext uri="{BB962C8B-B14F-4D97-AF65-F5344CB8AC3E}">
        <p14:creationId xmlns:p14="http://schemas.microsoft.com/office/powerpoint/2010/main" val="11172094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42913" y="0"/>
            <a:ext cx="8229600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kern="1200" baseline="0">
                <a:solidFill>
                  <a:schemeClr val="bg1"/>
                </a:solidFill>
                <a:latin typeface="Tahoma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dirty="0" smtClean="0">
                <a:solidFill>
                  <a:srgbClr val="F9F9EF"/>
                </a:solidFill>
                <a:latin typeface="+mn-lt"/>
              </a:rPr>
              <a:t>Existing Land Use</a:t>
            </a:r>
          </a:p>
          <a:p>
            <a:r>
              <a:rPr lang="en-US" sz="2400" dirty="0" smtClean="0">
                <a:solidFill>
                  <a:srgbClr val="F9F9EF"/>
                </a:solidFill>
                <a:latin typeface="+mn-lt"/>
              </a:rPr>
              <a:t>( 2008 )</a:t>
            </a:r>
            <a:endParaRPr lang="en-US" sz="2400" dirty="0" smtClean="0">
              <a:solidFill>
                <a:srgbClr val="FFFFCC"/>
              </a:solidFill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77" y="1676400"/>
            <a:ext cx="7480847" cy="44957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0405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42913" y="0"/>
            <a:ext cx="8229600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kern="1200" baseline="0">
                <a:solidFill>
                  <a:schemeClr val="bg1"/>
                </a:solidFill>
                <a:latin typeface="Tahoma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dirty="0" smtClean="0">
                <a:solidFill>
                  <a:srgbClr val="F9F9EF"/>
                </a:solidFill>
                <a:latin typeface="+mj-lt"/>
              </a:rPr>
              <a:t>Number of Households</a:t>
            </a:r>
            <a:endParaRPr lang="en-US" sz="3200" dirty="0">
              <a:solidFill>
                <a:srgbClr val="F9F9EF"/>
              </a:solidFill>
              <a:latin typeface="+mj-lt"/>
            </a:endParaRPr>
          </a:p>
          <a:p>
            <a:r>
              <a:rPr lang="en-US" sz="2400" dirty="0" smtClean="0">
                <a:solidFill>
                  <a:srgbClr val="F9F9EF"/>
                </a:solidFill>
                <a:latin typeface="+mn-lt"/>
              </a:rPr>
              <a:t>( 2008 )</a:t>
            </a:r>
            <a:endParaRPr lang="en-US" sz="2400" dirty="0" smtClean="0">
              <a:solidFill>
                <a:srgbClr val="FFFFCC"/>
              </a:solidFill>
              <a:latin typeface="+mn-lt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98" y="1210541"/>
            <a:ext cx="7310005" cy="5647459"/>
          </a:xfrm>
        </p:spPr>
      </p:pic>
    </p:spTree>
    <p:extLst>
      <p:ext uri="{BB962C8B-B14F-4D97-AF65-F5344CB8AC3E}">
        <p14:creationId xmlns:p14="http://schemas.microsoft.com/office/powerpoint/2010/main" val="400513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42913" y="0"/>
            <a:ext cx="8229600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kern="1200" baseline="0">
                <a:solidFill>
                  <a:schemeClr val="bg1"/>
                </a:solidFill>
                <a:latin typeface="Tahoma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dirty="0">
                <a:solidFill>
                  <a:srgbClr val="F9F9EF"/>
                </a:solidFill>
                <a:latin typeface="+mj-lt"/>
              </a:rPr>
              <a:t>Number of </a:t>
            </a:r>
            <a:r>
              <a:rPr lang="en-US" sz="3200" dirty="0" smtClean="0">
                <a:solidFill>
                  <a:srgbClr val="F9F9EF"/>
                </a:solidFill>
                <a:latin typeface="+mj-lt"/>
              </a:rPr>
              <a:t>Households</a:t>
            </a:r>
          </a:p>
          <a:p>
            <a:r>
              <a:rPr lang="en-US" sz="2400" dirty="0" smtClean="0">
                <a:solidFill>
                  <a:srgbClr val="F9F9EF"/>
                </a:solidFill>
                <a:latin typeface="+mj-lt"/>
              </a:rPr>
              <a:t>( 2035 Plan )</a:t>
            </a:r>
            <a:endParaRPr lang="en-US" sz="2400" dirty="0" smtClean="0">
              <a:solidFill>
                <a:srgbClr val="FFFFCC"/>
              </a:solidFill>
              <a:latin typeface="+mj-lt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65" y="1219200"/>
            <a:ext cx="7297270" cy="5638800"/>
          </a:xfrm>
        </p:spPr>
      </p:pic>
    </p:spTree>
    <p:extLst>
      <p:ext uri="{BB962C8B-B14F-4D97-AF65-F5344CB8AC3E}">
        <p14:creationId xmlns:p14="http://schemas.microsoft.com/office/powerpoint/2010/main" val="274347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42913" y="0"/>
            <a:ext cx="8229600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kern="1200" baseline="0">
                <a:solidFill>
                  <a:schemeClr val="bg1"/>
                </a:solidFill>
                <a:latin typeface="Tahoma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dirty="0">
                <a:solidFill>
                  <a:srgbClr val="F9F9EF"/>
                </a:solidFill>
                <a:latin typeface="+mj-lt"/>
              </a:rPr>
              <a:t>Number of </a:t>
            </a:r>
            <a:r>
              <a:rPr lang="en-US" sz="3200" dirty="0" smtClean="0">
                <a:solidFill>
                  <a:srgbClr val="F9F9EF"/>
                </a:solidFill>
                <a:latin typeface="+mj-lt"/>
              </a:rPr>
              <a:t>Households</a:t>
            </a:r>
          </a:p>
          <a:p>
            <a:r>
              <a:rPr lang="en-US" sz="2400" dirty="0" smtClean="0">
                <a:solidFill>
                  <a:srgbClr val="F9F9EF"/>
                </a:solidFill>
                <a:latin typeface="+mj-lt"/>
              </a:rPr>
              <a:t>( 2008 to 2035 )</a:t>
            </a:r>
            <a:endParaRPr lang="en-US" sz="2400" dirty="0" smtClean="0">
              <a:solidFill>
                <a:srgbClr val="FFFFCC"/>
              </a:solidFill>
              <a:latin typeface="+mj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98" y="1210541"/>
            <a:ext cx="7310005" cy="5647459"/>
          </a:xfrm>
        </p:spPr>
      </p:pic>
    </p:spTree>
    <p:extLst>
      <p:ext uri="{BB962C8B-B14F-4D97-AF65-F5344CB8AC3E}">
        <p14:creationId xmlns:p14="http://schemas.microsoft.com/office/powerpoint/2010/main" val="273608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42913" y="0"/>
            <a:ext cx="8229600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kern="1200" baseline="0">
                <a:solidFill>
                  <a:schemeClr val="bg1"/>
                </a:solidFill>
                <a:latin typeface="Tahoma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dirty="0" smtClean="0">
                <a:solidFill>
                  <a:srgbClr val="F9F9EF"/>
                </a:solidFill>
                <a:latin typeface="+mn-lt"/>
              </a:rPr>
              <a:t>Land Use &amp; Socioeconomic Characteristics</a:t>
            </a:r>
            <a:endParaRPr lang="en-US" sz="3200" dirty="0">
              <a:solidFill>
                <a:srgbClr val="F9F9EF"/>
              </a:solidFill>
              <a:latin typeface="+mn-lt"/>
            </a:endParaRPr>
          </a:p>
          <a:p>
            <a:r>
              <a:rPr lang="en-US" sz="2400" dirty="0" smtClean="0">
                <a:solidFill>
                  <a:srgbClr val="F9F9EF"/>
                </a:solidFill>
                <a:latin typeface="+mj-lt"/>
              </a:rPr>
              <a:t>( 2008 vs. 2035 </a:t>
            </a:r>
            <a:r>
              <a:rPr lang="en-US" sz="2400" dirty="0">
                <a:solidFill>
                  <a:srgbClr val="F9F9EF"/>
                </a:solidFill>
                <a:latin typeface="+mj-lt"/>
              </a:rPr>
              <a:t>Plan )</a:t>
            </a:r>
            <a:endParaRPr lang="en-US" sz="2400" dirty="0">
              <a:solidFill>
                <a:srgbClr val="FFFFCC"/>
              </a:solidFill>
              <a:latin typeface="+mj-lt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5273018"/>
              </p:ext>
            </p:extLst>
          </p:nvPr>
        </p:nvGraphicFramePr>
        <p:xfrm>
          <a:off x="1476854" y="1600200"/>
          <a:ext cx="6342692" cy="452596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85673"/>
                <a:gridCol w="1585673"/>
                <a:gridCol w="1585673"/>
                <a:gridCol w="1585673"/>
              </a:tblGrid>
              <a:tr h="75432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u="none" strike="noStrike" dirty="0">
                          <a:effectLst/>
                        </a:rPr>
                        <a:t>Study Area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u="none" strike="noStrike" dirty="0">
                          <a:effectLst/>
                        </a:rPr>
                        <a:t>2008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u="none" strike="noStrike" dirty="0">
                          <a:effectLst/>
                        </a:rPr>
                        <a:t>2035 Plan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u="none" strike="noStrike" dirty="0">
                          <a:effectLst/>
                        </a:rPr>
                        <a:t>% Change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75432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Residential  Density</a:t>
                      </a:r>
                      <a:endParaRPr lang="en-US" sz="18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11.25</a:t>
                      </a:r>
                      <a:endParaRPr lang="en-US" sz="1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13.86</a:t>
                      </a:r>
                      <a:endParaRPr lang="en-US" sz="1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23%</a:t>
                      </a:r>
                      <a:endParaRPr lang="en-US" sz="1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</a:tr>
              <a:tr h="7543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Job Density</a:t>
                      </a:r>
                      <a:endParaRPr lang="en-US" sz="18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7.04</a:t>
                      </a:r>
                      <a:endParaRPr lang="en-US" sz="1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7.61</a:t>
                      </a:r>
                      <a:endParaRPr lang="en-US" sz="1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8%</a:t>
                      </a:r>
                      <a:endParaRPr lang="en-US" sz="1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</a:tr>
              <a:tr h="7543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Household Size</a:t>
                      </a:r>
                      <a:endParaRPr lang="en-US" sz="18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2.73</a:t>
                      </a:r>
                      <a:endParaRPr lang="en-US" sz="18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2.57</a:t>
                      </a:r>
                      <a:endParaRPr lang="en-US" sz="1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-6%</a:t>
                      </a:r>
                      <a:endParaRPr lang="en-US" sz="1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</a:tr>
              <a:tr h="75432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Household Income</a:t>
                      </a:r>
                      <a:endParaRPr lang="en-US" sz="18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$35,500</a:t>
                      </a:r>
                      <a:endParaRPr lang="en-US" sz="1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$35,600</a:t>
                      </a:r>
                      <a:endParaRPr lang="en-US" sz="1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0.3%</a:t>
                      </a:r>
                      <a:endParaRPr lang="en-US" sz="1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</a:tr>
              <a:tr h="75432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Total Household</a:t>
                      </a:r>
                      <a:endParaRPr lang="en-US" sz="18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38,119</a:t>
                      </a:r>
                      <a:endParaRPr lang="en-US" sz="1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46,479</a:t>
                      </a:r>
                      <a:endParaRPr lang="en-US" sz="1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22%</a:t>
                      </a:r>
                      <a:endParaRPr lang="en-US" sz="1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751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42913" y="0"/>
            <a:ext cx="8229600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kern="1200" baseline="0">
                <a:solidFill>
                  <a:schemeClr val="bg1"/>
                </a:solidFill>
                <a:latin typeface="Tahoma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dirty="0" smtClean="0">
                <a:solidFill>
                  <a:srgbClr val="F9F9EF"/>
                </a:solidFill>
                <a:latin typeface="+mj-lt"/>
              </a:rPr>
              <a:t>Neighborhood Household Density</a:t>
            </a:r>
            <a:endParaRPr lang="en-US" sz="3200" dirty="0">
              <a:solidFill>
                <a:srgbClr val="F9F9EF"/>
              </a:solidFill>
              <a:latin typeface="+mj-lt"/>
            </a:endParaRPr>
          </a:p>
          <a:p>
            <a:r>
              <a:rPr lang="en-US" sz="2400" dirty="0" smtClean="0">
                <a:solidFill>
                  <a:srgbClr val="F9F9EF"/>
                </a:solidFill>
                <a:latin typeface="+mn-lt"/>
              </a:rPr>
              <a:t>( 2008 )</a:t>
            </a:r>
            <a:endParaRPr lang="en-US" sz="2400" dirty="0" smtClean="0">
              <a:solidFill>
                <a:srgbClr val="FFFFCC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98" y="1210541"/>
            <a:ext cx="7310005" cy="5647459"/>
          </a:xfrm>
        </p:spPr>
      </p:pic>
    </p:spTree>
    <p:extLst>
      <p:ext uri="{BB962C8B-B14F-4D97-AF65-F5344CB8AC3E}">
        <p14:creationId xmlns:p14="http://schemas.microsoft.com/office/powerpoint/2010/main" val="347800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42913" y="0"/>
            <a:ext cx="8229600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kern="1200" baseline="0">
                <a:solidFill>
                  <a:schemeClr val="bg1"/>
                </a:solidFill>
                <a:latin typeface="Tahoma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dirty="0">
                <a:solidFill>
                  <a:srgbClr val="F9F9EF"/>
                </a:solidFill>
                <a:latin typeface="+mj-lt"/>
              </a:rPr>
              <a:t>Neighborhood Household Density</a:t>
            </a:r>
            <a:endParaRPr lang="en-US" sz="3200" dirty="0" smtClean="0">
              <a:solidFill>
                <a:srgbClr val="F9F9EF"/>
              </a:solidFill>
              <a:latin typeface="+mj-lt"/>
            </a:endParaRPr>
          </a:p>
          <a:p>
            <a:r>
              <a:rPr lang="en-US" sz="2400" dirty="0" smtClean="0">
                <a:solidFill>
                  <a:srgbClr val="F9F9EF"/>
                </a:solidFill>
                <a:latin typeface="+mn-lt"/>
              </a:rPr>
              <a:t>( 2035 Plan )</a:t>
            </a:r>
            <a:endParaRPr lang="en-US" sz="2400" dirty="0" smtClean="0">
              <a:solidFill>
                <a:srgbClr val="FFFFCC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98" y="1210541"/>
            <a:ext cx="7310005" cy="5647459"/>
          </a:xfrm>
        </p:spPr>
      </p:pic>
    </p:spTree>
    <p:extLst>
      <p:ext uri="{BB962C8B-B14F-4D97-AF65-F5344CB8AC3E}">
        <p14:creationId xmlns:p14="http://schemas.microsoft.com/office/powerpoint/2010/main" val="285089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42913" y="0"/>
            <a:ext cx="8229600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kern="1200" baseline="0">
                <a:solidFill>
                  <a:schemeClr val="bg1"/>
                </a:solidFill>
                <a:latin typeface="Tahoma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dirty="0" smtClean="0">
                <a:solidFill>
                  <a:srgbClr val="F9F9EF"/>
                </a:solidFill>
                <a:latin typeface="+mn-lt"/>
              </a:rPr>
              <a:t> Neighborhood Household Density</a:t>
            </a:r>
          </a:p>
          <a:p>
            <a:r>
              <a:rPr lang="en-US" sz="2400" dirty="0" smtClean="0">
                <a:solidFill>
                  <a:srgbClr val="F9F9EF"/>
                </a:solidFill>
                <a:latin typeface="+mn-lt"/>
              </a:rPr>
              <a:t>( 2008 to 2035 Plan )</a:t>
            </a:r>
            <a:endParaRPr lang="en-US" sz="2400" dirty="0" smtClean="0">
              <a:solidFill>
                <a:srgbClr val="FFFFCC"/>
              </a:solidFill>
              <a:latin typeface="+mn-lt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98" y="1210541"/>
            <a:ext cx="7310005" cy="5647459"/>
          </a:xfrm>
        </p:spPr>
      </p:pic>
    </p:spTree>
    <p:extLst>
      <p:ext uri="{BB962C8B-B14F-4D97-AF65-F5344CB8AC3E}">
        <p14:creationId xmlns:p14="http://schemas.microsoft.com/office/powerpoint/2010/main" val="335315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42913" y="0"/>
            <a:ext cx="8229600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kern="1200" baseline="0">
                <a:solidFill>
                  <a:schemeClr val="bg1"/>
                </a:solidFill>
                <a:latin typeface="Tahoma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dirty="0" smtClean="0">
                <a:solidFill>
                  <a:srgbClr val="F9F9EF"/>
                </a:solidFill>
                <a:latin typeface="+mj-lt"/>
              </a:rPr>
              <a:t>Job </a:t>
            </a:r>
            <a:r>
              <a:rPr lang="en-US" sz="3200" dirty="0" smtClean="0">
                <a:solidFill>
                  <a:srgbClr val="F9F9EF"/>
                </a:solidFill>
                <a:latin typeface="+mj-lt"/>
              </a:rPr>
              <a:t>Density</a:t>
            </a:r>
            <a:endParaRPr lang="en-US" sz="3200" dirty="0">
              <a:solidFill>
                <a:srgbClr val="F9F9EF"/>
              </a:solidFill>
              <a:latin typeface="+mj-lt"/>
            </a:endParaRPr>
          </a:p>
          <a:p>
            <a:r>
              <a:rPr lang="en-US" sz="2400" dirty="0" smtClean="0">
                <a:solidFill>
                  <a:srgbClr val="F9F9EF"/>
                </a:solidFill>
                <a:latin typeface="+mn-lt"/>
              </a:rPr>
              <a:t>( 2008 )</a:t>
            </a:r>
            <a:endParaRPr lang="en-US" sz="2400" dirty="0" smtClean="0">
              <a:solidFill>
                <a:srgbClr val="FFFFCC"/>
              </a:solidFill>
              <a:latin typeface="+mn-lt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98" y="1210541"/>
            <a:ext cx="7310005" cy="5647459"/>
          </a:xfrm>
        </p:spPr>
      </p:pic>
    </p:spTree>
    <p:extLst>
      <p:ext uri="{BB962C8B-B14F-4D97-AF65-F5344CB8AC3E}">
        <p14:creationId xmlns:p14="http://schemas.microsoft.com/office/powerpoint/2010/main" val="183803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42913" y="0"/>
            <a:ext cx="8229600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kern="1200" baseline="0">
                <a:solidFill>
                  <a:schemeClr val="bg1"/>
                </a:solidFill>
                <a:latin typeface="Tahoma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dirty="0" smtClean="0">
                <a:solidFill>
                  <a:srgbClr val="F9F9EF"/>
                </a:solidFill>
                <a:latin typeface="+mj-lt"/>
              </a:rPr>
              <a:t>Job </a:t>
            </a:r>
            <a:r>
              <a:rPr lang="en-US" sz="3200" dirty="0">
                <a:solidFill>
                  <a:srgbClr val="F9F9EF"/>
                </a:solidFill>
                <a:latin typeface="+mj-lt"/>
              </a:rPr>
              <a:t>Density</a:t>
            </a:r>
            <a:endParaRPr lang="en-US" sz="3200" dirty="0" smtClean="0">
              <a:solidFill>
                <a:srgbClr val="F9F9EF"/>
              </a:solidFill>
              <a:latin typeface="+mj-lt"/>
            </a:endParaRPr>
          </a:p>
          <a:p>
            <a:r>
              <a:rPr lang="en-US" sz="2400" dirty="0" smtClean="0">
                <a:solidFill>
                  <a:srgbClr val="F9F9EF"/>
                </a:solidFill>
                <a:latin typeface="+mn-lt"/>
              </a:rPr>
              <a:t>( 2035 Plan )</a:t>
            </a:r>
            <a:endParaRPr lang="en-US" sz="2400" dirty="0" smtClean="0">
              <a:solidFill>
                <a:srgbClr val="FFFFCC"/>
              </a:solidFill>
              <a:latin typeface="+mn-lt"/>
            </a:endParaRPr>
          </a:p>
        </p:txBody>
      </p:sp>
      <p:pic>
        <p:nvPicPr>
          <p:cNvPr id="8" name="Content Placeholder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086" y="1200222"/>
            <a:ext cx="7321829" cy="5657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5800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32" y="1351644"/>
            <a:ext cx="7495536" cy="5353954"/>
          </a:xfrm>
          <a:prstGeom prst="rect">
            <a:avLst/>
          </a:prstGeom>
          <a:blipFill dpi="0" rotWithShape="1">
            <a:blip r:embed="rId4"/>
            <a:srcRect/>
            <a:stretch>
              <a:fillRect l="50000"/>
            </a:stretch>
          </a:blipFill>
        </p:spPr>
      </p:pic>
      <p:sp>
        <p:nvSpPr>
          <p:cNvPr id="13316" name="Rectangle 8"/>
          <p:cNvSpPr>
            <a:spLocks noChangeArrowheads="1"/>
          </p:cNvSpPr>
          <p:nvPr/>
        </p:nvSpPr>
        <p:spPr bwMode="auto">
          <a:xfrm>
            <a:off x="165100" y="76200"/>
            <a:ext cx="8801100" cy="1046163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rgbClr val="F9F9EF"/>
                </a:solidFill>
                <a:latin typeface="+mj-lt"/>
              </a:rPr>
              <a:t>SCAG Quick Facts</a:t>
            </a:r>
            <a:endParaRPr lang="en-US" sz="3200" dirty="0">
              <a:solidFill>
                <a:schemeClr val="tx2"/>
              </a:solidFill>
              <a:latin typeface="+mj-lt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853904630"/>
              </p:ext>
            </p:extLst>
          </p:nvPr>
        </p:nvGraphicFramePr>
        <p:xfrm>
          <a:off x="393700" y="1933121"/>
          <a:ext cx="8356600" cy="419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0572280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A49169C-58DF-4686-BDDF-84113C4A68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EA49169C-58DF-4686-BDDF-84113C4A68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2E801AB-12D7-49C3-BAF2-4C2D1346BA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dgm id="{E2E801AB-12D7-49C3-BAF2-4C2D1346BA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8E5336A-CCF0-4557-A69D-3EB135CD3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graphicEl>
                                              <a:dgm id="{48E5336A-CCF0-4557-A69D-3EB135CD3E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7D0DDB9-641A-4E06-8F86-D43C7A50AA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graphicEl>
                                              <a:dgm id="{57D0DDB9-641A-4E06-8F86-D43C7A50AA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42913" y="0"/>
            <a:ext cx="8229600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kern="1200" baseline="0">
                <a:solidFill>
                  <a:schemeClr val="bg1"/>
                </a:solidFill>
                <a:latin typeface="Tahoma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dirty="0" smtClean="0">
                <a:solidFill>
                  <a:srgbClr val="F9F9EF"/>
                </a:solidFill>
                <a:latin typeface="+mj-lt"/>
              </a:rPr>
              <a:t>Job </a:t>
            </a:r>
            <a:r>
              <a:rPr lang="en-US" sz="3200" dirty="0">
                <a:solidFill>
                  <a:srgbClr val="F9F9EF"/>
                </a:solidFill>
                <a:latin typeface="+mj-lt"/>
              </a:rPr>
              <a:t>Density</a:t>
            </a:r>
            <a:endParaRPr lang="en-US" sz="3200" dirty="0" smtClean="0">
              <a:solidFill>
                <a:srgbClr val="F9F9EF"/>
              </a:solidFill>
              <a:latin typeface="+mj-lt"/>
            </a:endParaRPr>
          </a:p>
          <a:p>
            <a:r>
              <a:rPr lang="en-US" sz="2400" dirty="0" smtClean="0">
                <a:solidFill>
                  <a:srgbClr val="F9F9EF"/>
                </a:solidFill>
                <a:latin typeface="+mn-lt"/>
              </a:rPr>
              <a:t>( 2008 to 2035 )</a:t>
            </a:r>
            <a:endParaRPr lang="en-US" sz="2400" dirty="0" smtClean="0">
              <a:solidFill>
                <a:srgbClr val="FFFFCC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77" y="1213500"/>
            <a:ext cx="7304646" cy="5644500"/>
          </a:xfrm>
        </p:spPr>
      </p:pic>
    </p:spTree>
    <p:extLst>
      <p:ext uri="{BB962C8B-B14F-4D97-AF65-F5344CB8AC3E}">
        <p14:creationId xmlns:p14="http://schemas.microsoft.com/office/powerpoint/2010/main" val="134500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42913" y="0"/>
            <a:ext cx="8229600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kern="1200" baseline="0">
                <a:solidFill>
                  <a:schemeClr val="bg1"/>
                </a:solidFill>
                <a:latin typeface="Tahoma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dirty="0" smtClean="0">
                <a:solidFill>
                  <a:srgbClr val="F9F9EF"/>
                </a:solidFill>
                <a:latin typeface="+mj-lt"/>
              </a:rPr>
              <a:t>Mode Share Change</a:t>
            </a:r>
            <a:endParaRPr lang="en-US" sz="3200" dirty="0">
              <a:solidFill>
                <a:srgbClr val="F9F9EF"/>
              </a:solidFill>
              <a:latin typeface="+mj-lt"/>
            </a:endParaRPr>
          </a:p>
          <a:p>
            <a:r>
              <a:rPr lang="en-US" sz="2400" dirty="0">
                <a:solidFill>
                  <a:srgbClr val="F9F9EF"/>
                </a:solidFill>
                <a:latin typeface="+mj-lt"/>
              </a:rPr>
              <a:t>( </a:t>
            </a:r>
            <a:r>
              <a:rPr lang="en-US" sz="2400" dirty="0" smtClean="0">
                <a:solidFill>
                  <a:srgbClr val="F9F9EF"/>
                </a:solidFill>
                <a:latin typeface="+mj-lt"/>
              </a:rPr>
              <a:t>2008 vs. 2035 </a:t>
            </a:r>
            <a:r>
              <a:rPr lang="en-US" sz="2400" dirty="0">
                <a:solidFill>
                  <a:srgbClr val="F9F9EF"/>
                </a:solidFill>
                <a:latin typeface="+mj-lt"/>
              </a:rPr>
              <a:t>Plan )</a:t>
            </a:r>
            <a:endParaRPr lang="en-US" sz="2400" dirty="0">
              <a:solidFill>
                <a:srgbClr val="FFFFCC"/>
              </a:solidFill>
              <a:latin typeface="+mj-lt"/>
            </a:endParaRPr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3815236"/>
              </p:ext>
            </p:extLst>
          </p:nvPr>
        </p:nvGraphicFramePr>
        <p:xfrm>
          <a:off x="1250156" y="1981200"/>
          <a:ext cx="6643689" cy="380657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847184"/>
                <a:gridCol w="1598835"/>
                <a:gridCol w="1598835"/>
                <a:gridCol w="1598835"/>
              </a:tblGrid>
              <a:tr h="63442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u="none" strike="noStrike" dirty="0">
                          <a:effectLst/>
                        </a:rPr>
                        <a:t>Mode Share</a:t>
                      </a:r>
                      <a:endParaRPr lang="en-US" sz="18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u="none" strike="noStrike" dirty="0">
                          <a:effectLst/>
                        </a:rPr>
                        <a:t>2008</a:t>
                      </a:r>
                      <a:endParaRPr lang="en-US" sz="18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u="none" strike="noStrike" dirty="0">
                          <a:effectLst/>
                        </a:rPr>
                        <a:t>2035 </a:t>
                      </a:r>
                      <a:r>
                        <a:rPr lang="en-US" sz="1800" b="1" u="none" strike="noStrike" dirty="0" smtClean="0">
                          <a:effectLst/>
                        </a:rPr>
                        <a:t>Plan</a:t>
                      </a:r>
                      <a:endParaRPr lang="en-US" sz="18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u="none" strike="noStrike" dirty="0">
                          <a:effectLst/>
                        </a:rPr>
                        <a:t>Diff</a:t>
                      </a:r>
                      <a:endParaRPr lang="en-US" sz="18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63442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Auto (Driver)</a:t>
                      </a:r>
                      <a:endParaRPr lang="en-US" sz="18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51.4 %</a:t>
                      </a:r>
                      <a:endParaRPr lang="en-US" sz="1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39.4 %</a:t>
                      </a:r>
                      <a:endParaRPr lang="en-US" sz="1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-</a:t>
                      </a:r>
                      <a:r>
                        <a:rPr lang="en-US" sz="1800" b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12 %</a:t>
                      </a:r>
                      <a:endParaRPr lang="en-US" sz="1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</a:tr>
              <a:tr h="63442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Auto (Passenger)</a:t>
                      </a:r>
                      <a:endParaRPr lang="en-US" sz="18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18.9 %</a:t>
                      </a:r>
                      <a:endParaRPr lang="en-US" sz="1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23.2 %</a:t>
                      </a:r>
                      <a:endParaRPr lang="en-US" sz="1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4.3 %</a:t>
                      </a:r>
                      <a:endParaRPr lang="en-US" sz="1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</a:tr>
              <a:tr h="63442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Transit</a:t>
                      </a:r>
                      <a:endParaRPr lang="en-US" sz="18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3.9 %</a:t>
                      </a:r>
                      <a:endParaRPr lang="en-US" sz="1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11.8 %</a:t>
                      </a:r>
                      <a:endParaRPr lang="en-US" sz="1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7.9 %</a:t>
                      </a:r>
                      <a:endParaRPr lang="en-US" sz="1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</a:tr>
              <a:tr h="63442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Non-Motorized</a:t>
                      </a:r>
                      <a:endParaRPr lang="en-US" sz="18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23.6 %</a:t>
                      </a:r>
                      <a:endParaRPr lang="en-US" sz="1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23.9 %</a:t>
                      </a:r>
                      <a:endParaRPr lang="en-US" sz="1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0.3 %</a:t>
                      </a:r>
                      <a:endParaRPr lang="en-US" sz="1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</a:tr>
              <a:tr h="63442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Other</a:t>
                      </a:r>
                      <a:endParaRPr lang="en-US" sz="18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2.2 %</a:t>
                      </a:r>
                      <a:endParaRPr lang="en-US" sz="1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1.6 %</a:t>
                      </a:r>
                      <a:endParaRPr lang="en-US" sz="1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-</a:t>
                      </a:r>
                      <a:r>
                        <a:rPr lang="en-US" sz="1800" b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0.6 %</a:t>
                      </a:r>
                      <a:endParaRPr lang="en-US" sz="1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781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42913" y="0"/>
            <a:ext cx="8229600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kern="1200" baseline="0">
                <a:solidFill>
                  <a:schemeClr val="bg1"/>
                </a:solidFill>
                <a:latin typeface="Tahoma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dirty="0" smtClean="0">
                <a:solidFill>
                  <a:srgbClr val="F9F9EF"/>
                </a:solidFill>
                <a:latin typeface="+mn-lt"/>
              </a:rPr>
              <a:t>Mode Share – Auto</a:t>
            </a:r>
          </a:p>
          <a:p>
            <a:r>
              <a:rPr lang="en-US" sz="2400" dirty="0" smtClean="0">
                <a:solidFill>
                  <a:srgbClr val="F9F9EF"/>
                </a:solidFill>
                <a:latin typeface="+mn-lt"/>
              </a:rPr>
              <a:t>( 2008 )</a:t>
            </a:r>
            <a:endParaRPr lang="en-US" sz="2400" dirty="0" smtClean="0">
              <a:solidFill>
                <a:srgbClr val="FFFFCC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65" y="1219200"/>
            <a:ext cx="7297270" cy="5638800"/>
          </a:xfrm>
        </p:spPr>
      </p:pic>
    </p:spTree>
    <p:extLst>
      <p:ext uri="{BB962C8B-B14F-4D97-AF65-F5344CB8AC3E}">
        <p14:creationId xmlns:p14="http://schemas.microsoft.com/office/powerpoint/2010/main" val="267087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42913" y="0"/>
            <a:ext cx="8229600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kern="1200" baseline="0">
                <a:solidFill>
                  <a:schemeClr val="bg1"/>
                </a:solidFill>
                <a:latin typeface="Tahoma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dirty="0" smtClean="0">
                <a:solidFill>
                  <a:srgbClr val="F9F9EF"/>
                </a:solidFill>
                <a:latin typeface="+mn-lt"/>
              </a:rPr>
              <a:t>Mode Share – Auto</a:t>
            </a:r>
          </a:p>
          <a:p>
            <a:r>
              <a:rPr lang="en-US" sz="2400" dirty="0" smtClean="0">
                <a:solidFill>
                  <a:srgbClr val="F9F9EF"/>
                </a:solidFill>
                <a:latin typeface="+mn-lt"/>
              </a:rPr>
              <a:t>( 2035 Plan )</a:t>
            </a:r>
            <a:endParaRPr lang="en-US" sz="2400" dirty="0" smtClean="0">
              <a:solidFill>
                <a:srgbClr val="FFFFCC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65" y="1219200"/>
            <a:ext cx="7297270" cy="5638800"/>
          </a:xfrm>
        </p:spPr>
      </p:pic>
    </p:spTree>
    <p:extLst>
      <p:ext uri="{BB962C8B-B14F-4D97-AF65-F5344CB8AC3E}">
        <p14:creationId xmlns:p14="http://schemas.microsoft.com/office/powerpoint/2010/main" val="187655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42913" y="0"/>
            <a:ext cx="8229600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kern="1200" baseline="0">
                <a:solidFill>
                  <a:schemeClr val="bg1"/>
                </a:solidFill>
                <a:latin typeface="Tahoma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dirty="0" smtClean="0">
                <a:solidFill>
                  <a:srgbClr val="F9F9EF"/>
                </a:solidFill>
                <a:latin typeface="+mn-lt"/>
              </a:rPr>
              <a:t>Mode Share – Auto</a:t>
            </a:r>
          </a:p>
          <a:p>
            <a:r>
              <a:rPr lang="en-US" sz="2400" dirty="0" smtClean="0">
                <a:solidFill>
                  <a:srgbClr val="F9F9EF"/>
                </a:solidFill>
                <a:latin typeface="+mn-lt"/>
              </a:rPr>
              <a:t>( 2008 to 2035 )</a:t>
            </a:r>
            <a:endParaRPr lang="en-US" sz="2400" dirty="0" smtClean="0">
              <a:solidFill>
                <a:srgbClr val="FFFFCC"/>
              </a:solidFill>
              <a:latin typeface="+mn-lt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98" y="1210541"/>
            <a:ext cx="7310005" cy="5647459"/>
          </a:xfrm>
        </p:spPr>
      </p:pic>
    </p:spTree>
    <p:extLst>
      <p:ext uri="{BB962C8B-B14F-4D97-AF65-F5344CB8AC3E}">
        <p14:creationId xmlns:p14="http://schemas.microsoft.com/office/powerpoint/2010/main" val="127606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42913" y="0"/>
            <a:ext cx="8229600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kern="1200" baseline="0">
                <a:solidFill>
                  <a:schemeClr val="bg1"/>
                </a:solidFill>
                <a:latin typeface="Tahoma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dirty="0" smtClean="0">
                <a:solidFill>
                  <a:srgbClr val="F9F9EF"/>
                </a:solidFill>
                <a:latin typeface="+mn-lt"/>
              </a:rPr>
              <a:t>Mode Share – Transit Passenger</a:t>
            </a:r>
          </a:p>
          <a:p>
            <a:r>
              <a:rPr lang="en-US" sz="2400" dirty="0" smtClean="0">
                <a:solidFill>
                  <a:srgbClr val="F9F9EF"/>
                </a:solidFill>
                <a:latin typeface="+mn-lt"/>
              </a:rPr>
              <a:t>( 2008 )</a:t>
            </a:r>
            <a:endParaRPr lang="en-US" sz="2400" dirty="0" smtClean="0">
              <a:solidFill>
                <a:srgbClr val="FFFFCC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65" y="1219200"/>
            <a:ext cx="7297270" cy="5638800"/>
          </a:xfrm>
        </p:spPr>
      </p:pic>
    </p:spTree>
    <p:extLst>
      <p:ext uri="{BB962C8B-B14F-4D97-AF65-F5344CB8AC3E}">
        <p14:creationId xmlns:p14="http://schemas.microsoft.com/office/powerpoint/2010/main" val="317375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42913" y="0"/>
            <a:ext cx="8229600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kern="1200" baseline="0">
                <a:solidFill>
                  <a:schemeClr val="bg1"/>
                </a:solidFill>
                <a:latin typeface="Tahoma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dirty="0">
                <a:solidFill>
                  <a:srgbClr val="F9F9EF"/>
                </a:solidFill>
                <a:latin typeface="+mj-lt"/>
              </a:rPr>
              <a:t>Mode Share – Transit </a:t>
            </a:r>
            <a:r>
              <a:rPr lang="en-US" sz="3200" dirty="0" smtClean="0">
                <a:solidFill>
                  <a:srgbClr val="F9F9EF"/>
                </a:solidFill>
                <a:latin typeface="+mj-lt"/>
              </a:rPr>
              <a:t>Passenger</a:t>
            </a:r>
          </a:p>
          <a:p>
            <a:r>
              <a:rPr lang="en-US" sz="2400" dirty="0" smtClean="0">
                <a:solidFill>
                  <a:srgbClr val="F9F9EF"/>
                </a:solidFill>
                <a:latin typeface="+mn-lt"/>
              </a:rPr>
              <a:t>( 2035 Plan )</a:t>
            </a:r>
            <a:endParaRPr lang="en-US" sz="2400" dirty="0" smtClean="0">
              <a:solidFill>
                <a:srgbClr val="FFFFCC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65" y="1219200"/>
            <a:ext cx="7297270" cy="5638800"/>
          </a:xfrm>
        </p:spPr>
      </p:pic>
    </p:spTree>
    <p:extLst>
      <p:ext uri="{BB962C8B-B14F-4D97-AF65-F5344CB8AC3E}">
        <p14:creationId xmlns:p14="http://schemas.microsoft.com/office/powerpoint/2010/main" val="105344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42913" y="0"/>
            <a:ext cx="8229600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kern="1200" baseline="0">
                <a:solidFill>
                  <a:schemeClr val="bg1"/>
                </a:solidFill>
                <a:latin typeface="Tahoma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dirty="0" smtClean="0">
                <a:solidFill>
                  <a:srgbClr val="F9F9EF"/>
                </a:solidFill>
                <a:latin typeface="+mj-lt"/>
              </a:rPr>
              <a:t>Mode Share – </a:t>
            </a:r>
            <a:r>
              <a:rPr lang="en-US" sz="3200" dirty="0">
                <a:solidFill>
                  <a:srgbClr val="F9F9EF"/>
                </a:solidFill>
                <a:latin typeface="+mj-lt"/>
              </a:rPr>
              <a:t>Transit Passenger</a:t>
            </a:r>
            <a:endParaRPr lang="en-US" sz="3200" dirty="0" smtClean="0">
              <a:solidFill>
                <a:srgbClr val="F9F9EF"/>
              </a:solidFill>
              <a:latin typeface="+mj-lt"/>
            </a:endParaRPr>
          </a:p>
          <a:p>
            <a:r>
              <a:rPr lang="en-US" sz="2400" dirty="0" smtClean="0">
                <a:solidFill>
                  <a:srgbClr val="F9F9EF"/>
                </a:solidFill>
                <a:latin typeface="+mn-lt"/>
              </a:rPr>
              <a:t>( 2008 to 2035)</a:t>
            </a:r>
            <a:endParaRPr lang="en-US" sz="2400" dirty="0" smtClean="0">
              <a:solidFill>
                <a:srgbClr val="FFFFCC"/>
              </a:solidFill>
              <a:latin typeface="+mn-lt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65" y="1219200"/>
            <a:ext cx="7297270" cy="5638800"/>
          </a:xfrm>
        </p:spPr>
      </p:pic>
    </p:spTree>
    <p:extLst>
      <p:ext uri="{BB962C8B-B14F-4D97-AF65-F5344CB8AC3E}">
        <p14:creationId xmlns:p14="http://schemas.microsoft.com/office/powerpoint/2010/main" val="127606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42913" y="0"/>
            <a:ext cx="8229600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kern="1200" baseline="0">
                <a:solidFill>
                  <a:schemeClr val="bg1"/>
                </a:solidFill>
                <a:latin typeface="Tahoma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dirty="0" smtClean="0">
                <a:solidFill>
                  <a:srgbClr val="F9F9EF"/>
                </a:solidFill>
                <a:latin typeface="+mn-lt"/>
              </a:rPr>
              <a:t>Mode Share – Walking</a:t>
            </a:r>
          </a:p>
          <a:p>
            <a:r>
              <a:rPr lang="en-US" sz="2400" dirty="0" smtClean="0">
                <a:solidFill>
                  <a:srgbClr val="F9F9EF"/>
                </a:solidFill>
                <a:latin typeface="+mn-lt"/>
              </a:rPr>
              <a:t>( 2008 )</a:t>
            </a:r>
            <a:endParaRPr lang="en-US" sz="2400" dirty="0" smtClean="0">
              <a:solidFill>
                <a:srgbClr val="FFFFCC"/>
              </a:solidFill>
              <a:latin typeface="+mn-lt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65" y="1219200"/>
            <a:ext cx="7297270" cy="5638800"/>
          </a:xfrm>
        </p:spPr>
      </p:pic>
    </p:spTree>
    <p:extLst>
      <p:ext uri="{BB962C8B-B14F-4D97-AF65-F5344CB8AC3E}">
        <p14:creationId xmlns:p14="http://schemas.microsoft.com/office/powerpoint/2010/main" val="327705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42913" y="0"/>
            <a:ext cx="8229600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kern="1200" baseline="0">
                <a:solidFill>
                  <a:schemeClr val="bg1"/>
                </a:solidFill>
                <a:latin typeface="Tahoma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dirty="0">
                <a:solidFill>
                  <a:srgbClr val="F9F9EF"/>
                </a:solidFill>
                <a:latin typeface="+mj-lt"/>
              </a:rPr>
              <a:t>Mode Share – </a:t>
            </a:r>
            <a:r>
              <a:rPr lang="en-US" sz="3200" dirty="0" smtClean="0">
                <a:solidFill>
                  <a:srgbClr val="F9F9EF"/>
                </a:solidFill>
                <a:latin typeface="+mj-lt"/>
              </a:rPr>
              <a:t>Walking</a:t>
            </a:r>
          </a:p>
          <a:p>
            <a:r>
              <a:rPr lang="en-US" sz="2400" dirty="0" smtClean="0">
                <a:solidFill>
                  <a:srgbClr val="F9F9EF"/>
                </a:solidFill>
                <a:latin typeface="+mn-lt"/>
              </a:rPr>
              <a:t>( 2035 Plan )</a:t>
            </a:r>
            <a:endParaRPr lang="en-US" sz="2400" dirty="0" smtClean="0">
              <a:solidFill>
                <a:srgbClr val="FFFFCC"/>
              </a:solidFill>
              <a:latin typeface="+mn-lt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98" y="1210541"/>
            <a:ext cx="7310005" cy="5647459"/>
          </a:xfrm>
        </p:spPr>
      </p:pic>
    </p:spTree>
    <p:extLst>
      <p:ext uri="{BB962C8B-B14F-4D97-AF65-F5344CB8AC3E}">
        <p14:creationId xmlns:p14="http://schemas.microsoft.com/office/powerpoint/2010/main" val="333662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rgbClr val="F9F9EF"/>
                </a:solidFill>
                <a:latin typeface="+mj-lt"/>
              </a:rPr>
              <a:t>RTP/SCS </a:t>
            </a:r>
            <a:r>
              <a:rPr lang="en-US" sz="3200" dirty="0">
                <a:solidFill>
                  <a:srgbClr val="F9F9EF"/>
                </a:solidFill>
                <a:latin typeface="+mj-lt"/>
              </a:rPr>
              <a:t>and </a:t>
            </a:r>
            <a:r>
              <a:rPr lang="en-US" sz="3200" dirty="0" smtClean="0">
                <a:solidFill>
                  <a:srgbClr val="F9F9EF"/>
                </a:solidFill>
                <a:latin typeface="+mj-lt"/>
              </a:rPr>
              <a:t>SB </a:t>
            </a:r>
            <a:r>
              <a:rPr lang="en-US" sz="3200" dirty="0">
                <a:solidFill>
                  <a:srgbClr val="F9F9EF"/>
                </a:solidFill>
                <a:latin typeface="+mj-lt"/>
              </a:rPr>
              <a:t>375</a:t>
            </a:r>
            <a:endParaRPr lang="en-US" sz="3200" dirty="0">
              <a:latin typeface="+mj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600200"/>
            <a:ext cx="7315200" cy="4297363"/>
          </a:xfrm>
        </p:spPr>
        <p:txBody>
          <a:bodyPr/>
          <a:lstStyle/>
          <a:p>
            <a:pPr marL="338138" indent="-338138">
              <a:spcAft>
                <a:spcPts val="1800"/>
              </a:spcAft>
              <a:buFont typeface="Arial" pitchFamily="34" charset="0"/>
              <a:buChar char="•"/>
            </a:pPr>
            <a:r>
              <a:rPr lang="en-US" dirty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+mj-lt"/>
              </a:rPr>
              <a:t>Regional Transportation Plan (RTP)</a:t>
            </a:r>
          </a:p>
          <a:p>
            <a:pPr marL="338138" lvl="0" indent="-338138">
              <a:spcAft>
                <a:spcPts val="1800"/>
              </a:spcAft>
              <a:buFont typeface="Arial" pitchFamily="34" charset="0"/>
              <a:buChar char="•"/>
            </a:pPr>
            <a:r>
              <a:rPr lang="en-US" dirty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+mj-lt"/>
              </a:rPr>
              <a:t>SB 375 - Nation’s first law to control greenhouse gas (GHG)</a:t>
            </a:r>
          </a:p>
          <a:p>
            <a:pPr marL="338138" indent="-338138">
              <a:spcAft>
                <a:spcPts val="1800"/>
              </a:spcAft>
              <a:buFont typeface="Arial" pitchFamily="34" charset="0"/>
              <a:buChar char="•"/>
            </a:pPr>
            <a:r>
              <a:rPr lang="en-US" dirty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+mj-lt"/>
              </a:rPr>
              <a:t>Sustainable Communities Strategy (SCS)</a:t>
            </a:r>
          </a:p>
          <a:p>
            <a:pPr marL="338138" indent="-338138">
              <a:spcAft>
                <a:spcPts val="1800"/>
              </a:spcAft>
              <a:buFont typeface="Arial" pitchFamily="34" charset="0"/>
              <a:buChar char="•"/>
            </a:pPr>
            <a:r>
              <a:rPr lang="en-US" dirty="0">
                <a:latin typeface="+mj-lt"/>
              </a:rPr>
              <a:t>Reductions in GHG emissions from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automobiles and light duty </a:t>
            </a:r>
            <a:r>
              <a:rPr lang="en-US" dirty="0" smtClean="0">
                <a:latin typeface="+mj-lt"/>
              </a:rPr>
              <a:t>trucks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4823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42913" y="0"/>
            <a:ext cx="8229600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kern="1200" baseline="0">
                <a:solidFill>
                  <a:schemeClr val="bg1"/>
                </a:solidFill>
                <a:latin typeface="Tahoma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dirty="0" smtClean="0">
                <a:solidFill>
                  <a:srgbClr val="F9F9EF"/>
                </a:solidFill>
                <a:latin typeface="+mn-lt"/>
              </a:rPr>
              <a:t>Mode Share – Walking</a:t>
            </a:r>
          </a:p>
          <a:p>
            <a:r>
              <a:rPr lang="en-US" sz="2400" dirty="0" smtClean="0">
                <a:solidFill>
                  <a:srgbClr val="F9F9EF"/>
                </a:solidFill>
                <a:latin typeface="+mn-lt"/>
              </a:rPr>
              <a:t>( 2008 to 2035)</a:t>
            </a:r>
            <a:endParaRPr lang="en-US" sz="2400" dirty="0" smtClean="0">
              <a:solidFill>
                <a:srgbClr val="FFFFCC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98" y="1210541"/>
            <a:ext cx="7310005" cy="5647459"/>
          </a:xfrm>
        </p:spPr>
      </p:pic>
    </p:spTree>
    <p:extLst>
      <p:ext uri="{BB962C8B-B14F-4D97-AF65-F5344CB8AC3E}">
        <p14:creationId xmlns:p14="http://schemas.microsoft.com/office/powerpoint/2010/main" val="28310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42913" y="0"/>
            <a:ext cx="8229600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kern="1200" baseline="0">
                <a:solidFill>
                  <a:schemeClr val="bg1"/>
                </a:solidFill>
                <a:latin typeface="Tahoma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dirty="0">
                <a:solidFill>
                  <a:srgbClr val="F9F9EF"/>
                </a:solidFill>
                <a:latin typeface="+mj-lt"/>
              </a:rPr>
              <a:t>VMT Per </a:t>
            </a:r>
            <a:r>
              <a:rPr lang="en-US" sz="3200" dirty="0" smtClean="0">
                <a:solidFill>
                  <a:srgbClr val="F9F9EF"/>
                </a:solidFill>
                <a:latin typeface="+mj-lt"/>
              </a:rPr>
              <a:t>Household</a:t>
            </a:r>
            <a:endParaRPr lang="en-US" sz="3200" dirty="0">
              <a:solidFill>
                <a:srgbClr val="F9F9EF"/>
              </a:solidFill>
              <a:latin typeface="+mj-lt"/>
            </a:endParaRPr>
          </a:p>
          <a:p>
            <a:r>
              <a:rPr lang="en-US" sz="2400" dirty="0">
                <a:solidFill>
                  <a:srgbClr val="F9F9EF"/>
                </a:solidFill>
                <a:latin typeface="+mj-lt"/>
              </a:rPr>
              <a:t>( </a:t>
            </a:r>
            <a:r>
              <a:rPr lang="en-US" sz="2400" dirty="0" smtClean="0">
                <a:solidFill>
                  <a:srgbClr val="F9F9EF"/>
                </a:solidFill>
                <a:latin typeface="+mj-lt"/>
              </a:rPr>
              <a:t>2008 vs. 2035 </a:t>
            </a:r>
            <a:r>
              <a:rPr lang="en-US" sz="2400" dirty="0">
                <a:solidFill>
                  <a:srgbClr val="F9F9EF"/>
                </a:solidFill>
                <a:latin typeface="+mj-lt"/>
              </a:rPr>
              <a:t>Plan )</a:t>
            </a:r>
            <a:endParaRPr lang="en-US" sz="2400" dirty="0">
              <a:solidFill>
                <a:srgbClr val="FFFFCC"/>
              </a:solidFill>
              <a:latin typeface="+mj-lt"/>
            </a:endParaRPr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5364754"/>
              </p:ext>
            </p:extLst>
          </p:nvPr>
        </p:nvGraphicFramePr>
        <p:xfrm>
          <a:off x="1371600" y="2971800"/>
          <a:ext cx="6400801" cy="12192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60321"/>
                <a:gridCol w="1280160"/>
                <a:gridCol w="1280160"/>
                <a:gridCol w="1280160"/>
              </a:tblGrid>
              <a:tr h="609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smtClean="0">
                          <a:effectLst/>
                        </a:rPr>
                        <a:t>Study Area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2008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smtClean="0">
                          <a:effectLst/>
                        </a:rPr>
                        <a:t>2035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% Diff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VMT Per Household</a:t>
                      </a:r>
                      <a:endParaRPr lang="en-US" sz="18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32.1</a:t>
                      </a:r>
                      <a:endParaRPr lang="en-US" sz="18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22.5</a:t>
                      </a:r>
                      <a:endParaRPr lang="en-US" sz="18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-</a:t>
                      </a:r>
                      <a:r>
                        <a:rPr lang="en-US" sz="1800" b="1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29.9%</a:t>
                      </a:r>
                      <a:endParaRPr lang="en-US" sz="18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450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42913" y="0"/>
            <a:ext cx="8229600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kern="1200" baseline="0">
                <a:solidFill>
                  <a:schemeClr val="bg1"/>
                </a:solidFill>
                <a:latin typeface="Tahoma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dirty="0" smtClean="0">
                <a:solidFill>
                  <a:srgbClr val="F9F9EF"/>
                </a:solidFill>
                <a:latin typeface="+mj-lt"/>
              </a:rPr>
              <a:t>VMT </a:t>
            </a:r>
            <a:r>
              <a:rPr lang="en-US" sz="3200" dirty="0">
                <a:solidFill>
                  <a:srgbClr val="F9F9EF"/>
                </a:solidFill>
                <a:latin typeface="+mj-lt"/>
              </a:rPr>
              <a:t>Per </a:t>
            </a:r>
            <a:r>
              <a:rPr lang="en-US" sz="3200" dirty="0" smtClean="0">
                <a:solidFill>
                  <a:srgbClr val="F9F9EF"/>
                </a:solidFill>
                <a:latin typeface="+mj-lt"/>
              </a:rPr>
              <a:t>Household</a:t>
            </a:r>
          </a:p>
          <a:p>
            <a:r>
              <a:rPr lang="en-US" sz="2400" dirty="0" smtClean="0">
                <a:solidFill>
                  <a:srgbClr val="F9F9EF"/>
                </a:solidFill>
                <a:latin typeface="+mj-lt"/>
              </a:rPr>
              <a:t>( 2008 )</a:t>
            </a:r>
            <a:endParaRPr lang="en-US" sz="2400" dirty="0" smtClean="0">
              <a:solidFill>
                <a:srgbClr val="FFFFCC"/>
              </a:solidFill>
              <a:latin typeface="+mj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65" y="1219200"/>
            <a:ext cx="7297270" cy="5638800"/>
          </a:xfrm>
        </p:spPr>
      </p:pic>
    </p:spTree>
    <p:extLst>
      <p:ext uri="{BB962C8B-B14F-4D97-AF65-F5344CB8AC3E}">
        <p14:creationId xmlns:p14="http://schemas.microsoft.com/office/powerpoint/2010/main" val="428245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42913" y="0"/>
            <a:ext cx="8229600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kern="1200" baseline="0">
                <a:solidFill>
                  <a:schemeClr val="bg1"/>
                </a:solidFill>
                <a:latin typeface="Tahoma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dirty="0" smtClean="0">
                <a:solidFill>
                  <a:srgbClr val="F9F9EF"/>
                </a:solidFill>
                <a:latin typeface="+mj-lt"/>
              </a:rPr>
              <a:t>VMT </a:t>
            </a:r>
            <a:r>
              <a:rPr lang="en-US" sz="3200" dirty="0">
                <a:solidFill>
                  <a:srgbClr val="F9F9EF"/>
                </a:solidFill>
                <a:latin typeface="+mj-lt"/>
              </a:rPr>
              <a:t>Per </a:t>
            </a:r>
            <a:r>
              <a:rPr lang="en-US" sz="3200" dirty="0" smtClean="0">
                <a:solidFill>
                  <a:srgbClr val="F9F9EF"/>
                </a:solidFill>
                <a:latin typeface="+mj-lt"/>
              </a:rPr>
              <a:t>Household</a:t>
            </a:r>
          </a:p>
          <a:p>
            <a:r>
              <a:rPr lang="en-US" sz="2400" dirty="0" smtClean="0">
                <a:solidFill>
                  <a:srgbClr val="F9F9EF"/>
                </a:solidFill>
                <a:latin typeface="+mj-lt"/>
              </a:rPr>
              <a:t>( 2035 Plan )</a:t>
            </a:r>
            <a:endParaRPr lang="en-US" sz="2400" dirty="0" smtClean="0">
              <a:solidFill>
                <a:srgbClr val="FFFFCC"/>
              </a:solidFill>
              <a:latin typeface="+mj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65" y="1219200"/>
            <a:ext cx="7297270" cy="5638800"/>
          </a:xfrm>
        </p:spPr>
      </p:pic>
    </p:spTree>
    <p:extLst>
      <p:ext uri="{BB962C8B-B14F-4D97-AF65-F5344CB8AC3E}">
        <p14:creationId xmlns:p14="http://schemas.microsoft.com/office/powerpoint/2010/main" val="42804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42913" y="0"/>
            <a:ext cx="8229600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kern="1200" baseline="0">
                <a:solidFill>
                  <a:schemeClr val="bg1"/>
                </a:solidFill>
                <a:latin typeface="Tahoma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dirty="0" smtClean="0">
                <a:solidFill>
                  <a:srgbClr val="F9F9EF"/>
                </a:solidFill>
                <a:latin typeface="+mj-lt"/>
              </a:rPr>
              <a:t>VMT </a:t>
            </a:r>
            <a:r>
              <a:rPr lang="en-US" sz="3200" dirty="0">
                <a:solidFill>
                  <a:srgbClr val="F9F9EF"/>
                </a:solidFill>
                <a:latin typeface="+mj-lt"/>
              </a:rPr>
              <a:t>Per </a:t>
            </a:r>
            <a:r>
              <a:rPr lang="en-US" sz="3200" dirty="0" smtClean="0">
                <a:solidFill>
                  <a:srgbClr val="F9F9EF"/>
                </a:solidFill>
                <a:latin typeface="+mj-lt"/>
              </a:rPr>
              <a:t>Household</a:t>
            </a:r>
          </a:p>
          <a:p>
            <a:r>
              <a:rPr lang="en-US" sz="2400" dirty="0" smtClean="0">
                <a:solidFill>
                  <a:srgbClr val="F9F9EF"/>
                </a:solidFill>
                <a:latin typeface="+mj-lt"/>
              </a:rPr>
              <a:t>( 2008 to 2035 )</a:t>
            </a:r>
            <a:endParaRPr lang="en-US" sz="2400" dirty="0" smtClean="0">
              <a:solidFill>
                <a:srgbClr val="FFFFCC"/>
              </a:solidFill>
              <a:latin typeface="+mj-lt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98" y="1210541"/>
            <a:ext cx="7310005" cy="5647459"/>
          </a:xfrm>
        </p:spPr>
      </p:pic>
    </p:spTree>
    <p:extLst>
      <p:ext uri="{BB962C8B-B14F-4D97-AF65-F5344CB8AC3E}">
        <p14:creationId xmlns:p14="http://schemas.microsoft.com/office/powerpoint/2010/main" val="224413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42913" y="0"/>
            <a:ext cx="8229600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kern="1200" baseline="0">
                <a:solidFill>
                  <a:schemeClr val="bg1"/>
                </a:solidFill>
                <a:latin typeface="Tahoma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dirty="0" smtClean="0">
                <a:solidFill>
                  <a:srgbClr val="F9F9EF"/>
                </a:solidFill>
                <a:latin typeface="+mn-lt"/>
              </a:rPr>
              <a:t>Conclusion</a:t>
            </a:r>
            <a:endParaRPr lang="en-US" sz="3200" dirty="0" smtClean="0">
              <a:solidFill>
                <a:srgbClr val="FFFFCC"/>
              </a:solidFill>
              <a:latin typeface="+mn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81000" y="1828800"/>
            <a:ext cx="8382000" cy="731832"/>
            <a:chOff x="0" y="137636"/>
            <a:chExt cx="8382000" cy="731832"/>
          </a:xfrm>
        </p:grpSpPr>
        <p:sp>
          <p:nvSpPr>
            <p:cNvPr id="8" name="Rounded Rectangle 7"/>
            <p:cNvSpPr/>
            <p:nvPr/>
          </p:nvSpPr>
          <p:spPr>
            <a:xfrm>
              <a:off x="0" y="137636"/>
              <a:ext cx="8382000" cy="731832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-4314"/>
                <a:alphaOff val="0"/>
              </a:schemeClr>
            </a:fillRef>
            <a:effectRef idx="2">
              <a:schemeClr val="accent3">
                <a:hueOff val="0"/>
                <a:satOff val="0"/>
                <a:lumOff val="-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ounded Rectangle 4"/>
            <p:cNvSpPr/>
            <p:nvPr/>
          </p:nvSpPr>
          <p:spPr>
            <a:xfrm>
              <a:off x="35725" y="173361"/>
              <a:ext cx="8310550" cy="6603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804863" lvl="0" algn="ctr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tabLst>
                  <a:tab pos="7434263" algn="l"/>
                </a:tabLst>
              </a:pPr>
              <a:r>
                <a:rPr lang="en-US" sz="2400" kern="1200" dirty="0" smtClean="0">
                  <a:solidFill>
                    <a:schemeClr val="bg1"/>
                  </a:solidFill>
                </a:rPr>
                <a:t>Reasonable Model </a:t>
              </a:r>
              <a:r>
                <a:rPr lang="en-US" sz="2400" dirty="0">
                  <a:solidFill>
                    <a:schemeClr val="bg1"/>
                  </a:solidFill>
                </a:rPr>
                <a:t>R</a:t>
              </a:r>
              <a:r>
                <a:rPr lang="en-US" sz="2400" kern="1200" dirty="0" smtClean="0">
                  <a:solidFill>
                    <a:schemeClr val="bg1"/>
                  </a:solidFill>
                </a:rPr>
                <a:t>esults</a:t>
              </a:r>
              <a:endParaRPr lang="en-US" sz="2400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81000" y="3048000"/>
            <a:ext cx="8382000" cy="731832"/>
            <a:chOff x="0" y="137636"/>
            <a:chExt cx="8382000" cy="731832"/>
          </a:xfrm>
        </p:grpSpPr>
        <p:sp>
          <p:nvSpPr>
            <p:cNvPr id="11" name="Rounded Rectangle 10"/>
            <p:cNvSpPr/>
            <p:nvPr/>
          </p:nvSpPr>
          <p:spPr>
            <a:xfrm>
              <a:off x="0" y="137636"/>
              <a:ext cx="8382000" cy="731832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-4314"/>
                <a:alphaOff val="0"/>
              </a:schemeClr>
            </a:fillRef>
            <a:effectRef idx="2">
              <a:schemeClr val="accent3">
                <a:hueOff val="0"/>
                <a:satOff val="0"/>
                <a:lumOff val="-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ounded Rectangle 4"/>
            <p:cNvSpPr/>
            <p:nvPr/>
          </p:nvSpPr>
          <p:spPr>
            <a:xfrm>
              <a:off x="35725" y="173361"/>
              <a:ext cx="8310550" cy="6603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228600"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400" dirty="0" smtClean="0">
                  <a:solidFill>
                    <a:schemeClr val="bg1"/>
                  </a:solidFill>
                </a:rPr>
                <a:t>Impacts of Land Use Scenarios </a:t>
              </a:r>
              <a:r>
                <a:rPr lang="en-US" sz="2400" dirty="0">
                  <a:solidFill>
                    <a:schemeClr val="bg1"/>
                  </a:solidFill>
                </a:rPr>
                <a:t>on GHG </a:t>
              </a:r>
              <a:r>
                <a:rPr lang="en-US" sz="2400" dirty="0" smtClean="0">
                  <a:solidFill>
                    <a:schemeClr val="bg1"/>
                  </a:solidFill>
                </a:rPr>
                <a:t>reduction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4244657"/>
              </p:ext>
            </p:extLst>
          </p:nvPr>
        </p:nvGraphicFramePr>
        <p:xfrm>
          <a:off x="838200" y="4038600"/>
          <a:ext cx="7543800" cy="220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9425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0" y="1219200"/>
            <a:ext cx="9144000" cy="125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ct val="85000"/>
              </a:lnSpc>
            </a:pPr>
            <a:r>
              <a:rPr lang="en-US" sz="4700" dirty="0" smtClean="0">
                <a:solidFill>
                  <a:srgbClr val="48484A"/>
                </a:solidFill>
                <a:latin typeface="Tahoma" pitchFamily="34" charset="0"/>
              </a:rPr>
              <a:t>Thank you!</a:t>
            </a:r>
          </a:p>
          <a:p>
            <a:pPr algn="ctr" eaLnBrk="0" hangingPunct="0">
              <a:lnSpc>
                <a:spcPct val="85000"/>
              </a:lnSpc>
            </a:pPr>
            <a:endParaRPr lang="en-US" sz="4700" dirty="0" smtClean="0">
              <a:solidFill>
                <a:srgbClr val="48484A"/>
              </a:solidFill>
              <a:latin typeface="Tahoma" pitchFamily="34" charset="0"/>
            </a:endParaRPr>
          </a:p>
          <a:p>
            <a:pPr algn="ctr" eaLnBrk="0" hangingPunct="0">
              <a:lnSpc>
                <a:spcPct val="85000"/>
              </a:lnSpc>
            </a:pPr>
            <a:endParaRPr lang="en-US" sz="4700" dirty="0" smtClean="0">
              <a:solidFill>
                <a:srgbClr val="48484A"/>
              </a:solidFill>
              <a:latin typeface="Tahoma" pitchFamily="34" charset="0"/>
            </a:endParaRPr>
          </a:p>
          <a:p>
            <a:pPr algn="ctr" eaLnBrk="0" hangingPunct="0">
              <a:lnSpc>
                <a:spcPct val="85000"/>
              </a:lnSpc>
            </a:pPr>
            <a:r>
              <a:rPr lang="en-US" sz="2400" dirty="0" smtClean="0">
                <a:solidFill>
                  <a:srgbClr val="043964"/>
                </a:solidFill>
                <a:latin typeface="Tahoma" pitchFamily="34" charset="0"/>
              </a:rPr>
              <a:t>Jung H. Seo</a:t>
            </a:r>
          </a:p>
          <a:p>
            <a:pPr algn="ctr" eaLnBrk="0" hangingPunct="0">
              <a:lnSpc>
                <a:spcPct val="85000"/>
              </a:lnSpc>
            </a:pPr>
            <a:endParaRPr lang="en-US" sz="2400" dirty="0">
              <a:solidFill>
                <a:srgbClr val="043964"/>
              </a:solidFill>
              <a:latin typeface="Tahoma" pitchFamily="34" charset="0"/>
            </a:endParaRPr>
          </a:p>
          <a:p>
            <a:pPr algn="ctr" eaLnBrk="0" hangingPunct="0">
              <a:lnSpc>
                <a:spcPct val="85000"/>
              </a:lnSpc>
            </a:pPr>
            <a:r>
              <a:rPr lang="en-US" sz="2400" dirty="0">
                <a:solidFill>
                  <a:srgbClr val="043964"/>
                </a:solidFill>
                <a:latin typeface="Tahoma" pitchFamily="34" charset="0"/>
              </a:rPr>
              <a:t>Southern California Association of Governments</a:t>
            </a:r>
          </a:p>
          <a:p>
            <a:pPr algn="ctr" eaLnBrk="0" hangingPunct="0">
              <a:lnSpc>
                <a:spcPct val="85000"/>
              </a:lnSpc>
            </a:pPr>
            <a:r>
              <a:rPr lang="en-US" sz="2400" dirty="0" smtClean="0">
                <a:solidFill>
                  <a:srgbClr val="043964"/>
                </a:solidFill>
                <a:latin typeface="Tahoma" pitchFamily="34" charset="0"/>
                <a:hlinkClick r:id="rId3"/>
              </a:rPr>
              <a:t>seo@scag.ca.gov</a:t>
            </a:r>
            <a:endParaRPr lang="en-US" sz="2400" dirty="0">
              <a:solidFill>
                <a:srgbClr val="043964"/>
              </a:solidFill>
              <a:latin typeface="Tahoma" pitchFamily="34" charset="0"/>
            </a:endParaRPr>
          </a:p>
          <a:p>
            <a:pPr algn="ctr" eaLnBrk="0" hangingPunct="0">
              <a:lnSpc>
                <a:spcPct val="85000"/>
              </a:lnSpc>
            </a:pPr>
            <a:endParaRPr lang="en-US" sz="2400" dirty="0">
              <a:solidFill>
                <a:srgbClr val="043964"/>
              </a:solidFill>
              <a:latin typeface="Tahoma" pitchFamily="34" charset="0"/>
            </a:endParaRPr>
          </a:p>
        </p:txBody>
      </p:sp>
      <p:grpSp>
        <p:nvGrpSpPr>
          <p:cNvPr id="36867" name="Group 8"/>
          <p:cNvGrpSpPr>
            <a:grpSpLocks/>
          </p:cNvGrpSpPr>
          <p:nvPr/>
        </p:nvGrpSpPr>
        <p:grpSpPr bwMode="auto">
          <a:xfrm>
            <a:off x="2312988" y="5205413"/>
            <a:ext cx="4543425" cy="1144587"/>
            <a:chOff x="1449" y="3023"/>
            <a:chExt cx="2862" cy="721"/>
          </a:xfrm>
        </p:grpSpPr>
        <p:pic>
          <p:nvPicPr>
            <p:cNvPr id="36868" name="Picture 6" descr="SCAG color logo solid landscap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49" y="3023"/>
              <a:ext cx="2862" cy="4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69" name="Text Box 7"/>
            <p:cNvSpPr txBox="1">
              <a:spLocks noChangeArrowheads="1"/>
            </p:cNvSpPr>
            <p:nvPr/>
          </p:nvSpPr>
          <p:spPr bwMode="auto">
            <a:xfrm>
              <a:off x="1992" y="3337"/>
              <a:ext cx="1916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85000"/>
                </a:lnSpc>
              </a:pPr>
              <a:r>
                <a:rPr lang="en-US" sz="2600">
                  <a:solidFill>
                    <a:srgbClr val="131406"/>
                  </a:solidFill>
                  <a:latin typeface="Tahoma" pitchFamily="34" charset="0"/>
                  <a:cs typeface="Tahoma" pitchFamily="34" charset="0"/>
                </a:rPr>
                <a:t>www.scag.ca.gov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03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F9F9EF"/>
                </a:solidFill>
                <a:latin typeface="+mj-lt"/>
              </a:rPr>
              <a:t>Research Objective</a:t>
            </a:r>
            <a:endParaRPr lang="en-US" sz="3200" dirty="0">
              <a:latin typeface="+mj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600200"/>
            <a:ext cx="7467600" cy="4297363"/>
          </a:xfrm>
        </p:spPr>
        <p:txBody>
          <a:bodyPr/>
          <a:lstStyle/>
          <a:p>
            <a:pPr marL="338138" indent="-338138">
              <a:spcAft>
                <a:spcPts val="1800"/>
              </a:spcAft>
              <a:buFont typeface="Arial" pitchFamily="34" charset="0"/>
              <a:buChar char="•"/>
            </a:pPr>
            <a:r>
              <a:rPr lang="en-US" sz="3000" dirty="0" smtClean="0">
                <a:latin typeface="+mj-lt"/>
              </a:rPr>
              <a:t>Parcel-Based </a:t>
            </a:r>
            <a:r>
              <a:rPr lang="en-US" sz="3000" dirty="0">
                <a:latin typeface="+mj-lt"/>
              </a:rPr>
              <a:t>Transportation Model</a:t>
            </a:r>
            <a:br>
              <a:rPr lang="en-US" sz="3000" dirty="0">
                <a:latin typeface="+mj-lt"/>
              </a:rPr>
            </a:br>
            <a:r>
              <a:rPr lang="en-US" sz="3000" dirty="0">
                <a:latin typeface="+mj-lt"/>
              </a:rPr>
              <a:t>as a Supplemental Analysis </a:t>
            </a:r>
            <a:r>
              <a:rPr lang="en-US" sz="3000" dirty="0" smtClean="0">
                <a:latin typeface="+mj-lt"/>
              </a:rPr>
              <a:t>Tool</a:t>
            </a:r>
          </a:p>
          <a:p>
            <a:pPr marL="338138" indent="-338138">
              <a:spcAft>
                <a:spcPts val="1800"/>
              </a:spcAft>
              <a:buFont typeface="Arial" pitchFamily="34" charset="0"/>
              <a:buChar char="•"/>
            </a:pPr>
            <a:r>
              <a:rPr lang="en-US" sz="3000" dirty="0" smtClean="0">
                <a:latin typeface="+mj-lt"/>
                <a:sym typeface="Wingdings" pitchFamily="2" charset="2"/>
              </a:rPr>
              <a:t>Analysis of I</a:t>
            </a:r>
            <a:r>
              <a:rPr lang="en-US" sz="3000" dirty="0" smtClean="0">
                <a:latin typeface="+mj-lt"/>
              </a:rPr>
              <a:t>mpact </a:t>
            </a:r>
            <a:r>
              <a:rPr lang="en-US" sz="3000" dirty="0">
                <a:latin typeface="+mj-lt"/>
              </a:rPr>
              <a:t>of Land Use Scenario</a:t>
            </a:r>
            <a:br>
              <a:rPr lang="en-US" sz="3000" dirty="0">
                <a:latin typeface="+mj-lt"/>
              </a:rPr>
            </a:br>
            <a:r>
              <a:rPr lang="en-US" sz="3000" dirty="0">
                <a:latin typeface="+mj-lt"/>
              </a:rPr>
              <a:t>on Travel Behavior and GHG </a:t>
            </a:r>
            <a:r>
              <a:rPr lang="en-US" sz="3000" dirty="0" smtClean="0">
                <a:latin typeface="+mj-lt"/>
              </a:rPr>
              <a:t>Emissions.</a:t>
            </a:r>
          </a:p>
          <a:p>
            <a:pPr marL="338138" indent="-338138">
              <a:spcAft>
                <a:spcPts val="1800"/>
              </a:spcAft>
              <a:buFont typeface="Arial" pitchFamily="34" charset="0"/>
              <a:buChar char="•"/>
            </a:pPr>
            <a:r>
              <a:rPr lang="en-US" sz="3000" dirty="0" smtClean="0">
                <a:latin typeface="+mj-lt"/>
              </a:rPr>
              <a:t>Estimates of Greenhouse </a:t>
            </a:r>
            <a:r>
              <a:rPr lang="en-US" sz="3000" dirty="0">
                <a:latin typeface="+mj-lt"/>
              </a:rPr>
              <a:t>Gas (GHG) </a:t>
            </a:r>
            <a:r>
              <a:rPr lang="en-US" sz="3000" dirty="0" smtClean="0">
                <a:latin typeface="+mj-lt"/>
              </a:rPr>
              <a:t>Emission using Vehicle </a:t>
            </a:r>
            <a:r>
              <a:rPr lang="en-US" sz="3000" dirty="0">
                <a:latin typeface="+mj-lt"/>
              </a:rPr>
              <a:t>Miles of Travel (VMT)</a:t>
            </a:r>
          </a:p>
        </p:txBody>
      </p:sp>
    </p:spTree>
    <p:extLst>
      <p:ext uri="{BB962C8B-B14F-4D97-AF65-F5344CB8AC3E}">
        <p14:creationId xmlns:p14="http://schemas.microsoft.com/office/powerpoint/2010/main" val="48952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F9F9EF"/>
                </a:solidFill>
                <a:latin typeface="+mj-lt"/>
              </a:rPr>
              <a:t>Land Use and Regional Transportation Plan</a:t>
            </a:r>
            <a:endParaRPr lang="en-US" sz="3200" dirty="0">
              <a:latin typeface="+mj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600200"/>
            <a:ext cx="7543800" cy="4297363"/>
          </a:xfrm>
        </p:spPr>
        <p:txBody>
          <a:bodyPr/>
          <a:lstStyle/>
          <a:p>
            <a:pPr marL="338138" indent="-338138">
              <a:spcAft>
                <a:spcPts val="1800"/>
              </a:spcAft>
              <a:buFont typeface="Arial" pitchFamily="34" charset="0"/>
              <a:buChar char="•"/>
            </a:pPr>
            <a:r>
              <a:rPr lang="en-US" sz="3000" dirty="0" smtClean="0">
                <a:latin typeface="+mj-lt"/>
              </a:rPr>
              <a:t>Transit-Oriented </a:t>
            </a:r>
            <a:r>
              <a:rPr lang="en-US" sz="3000" dirty="0">
                <a:latin typeface="+mj-lt"/>
              </a:rPr>
              <a:t>Development (</a:t>
            </a:r>
            <a:r>
              <a:rPr lang="en-US" sz="3000" dirty="0" smtClean="0">
                <a:latin typeface="+mj-lt"/>
              </a:rPr>
              <a:t>TOD)</a:t>
            </a:r>
            <a:br>
              <a:rPr lang="en-US" sz="3000" dirty="0" smtClean="0">
                <a:latin typeface="+mj-lt"/>
              </a:rPr>
            </a:br>
            <a:r>
              <a:rPr lang="en-US" sz="3000" dirty="0" smtClean="0">
                <a:latin typeface="+mj-lt"/>
                <a:sym typeface="Wingdings" pitchFamily="2" charset="2"/>
              </a:rPr>
              <a:t> </a:t>
            </a:r>
            <a:r>
              <a:rPr lang="en-US" sz="3000" dirty="0" smtClean="0">
                <a:latin typeface="+mj-lt"/>
              </a:rPr>
              <a:t>Approach to reduce GHG emissions.</a:t>
            </a:r>
          </a:p>
          <a:p>
            <a:pPr marL="338138" indent="-338138">
              <a:spcAft>
                <a:spcPts val="1800"/>
              </a:spcAft>
              <a:buFont typeface="Arial" pitchFamily="34" charset="0"/>
              <a:buChar char="•"/>
            </a:pPr>
            <a:r>
              <a:rPr lang="en-US" sz="3000" dirty="0" smtClean="0">
                <a:latin typeface="+mj-lt"/>
              </a:rPr>
              <a:t>TOD </a:t>
            </a:r>
            <a:r>
              <a:rPr lang="en-US" sz="3000" dirty="0">
                <a:latin typeface="+mj-lt"/>
              </a:rPr>
              <a:t>land use scenario for SCAG’s 2012 RTP/SCS. </a:t>
            </a:r>
            <a:endParaRPr lang="en-US" sz="3000" dirty="0" smtClean="0">
              <a:latin typeface="+mj-lt"/>
            </a:endParaRPr>
          </a:p>
          <a:p>
            <a:pPr marL="857250" lvl="1" indent="-457200">
              <a:spcBef>
                <a:spcPts val="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smtClean="0">
                <a:latin typeface="+mj-lt"/>
              </a:rPr>
              <a:t>More </a:t>
            </a:r>
            <a:r>
              <a:rPr lang="en-US" dirty="0">
                <a:latin typeface="+mj-lt"/>
              </a:rPr>
              <a:t>housing supply in TOD </a:t>
            </a:r>
            <a:r>
              <a:rPr lang="en-US" dirty="0" smtClean="0">
                <a:latin typeface="+mj-lt"/>
              </a:rPr>
              <a:t>areas </a:t>
            </a:r>
            <a:r>
              <a:rPr lang="en-US" dirty="0" smtClean="0">
                <a:latin typeface="+mj-lt"/>
                <a:sym typeface="Wingdings" pitchFamily="2" charset="2"/>
              </a:rPr>
              <a:t> </a:t>
            </a:r>
            <a:r>
              <a:rPr lang="en-US" dirty="0">
                <a:latin typeface="+mj-lt"/>
                <a:sym typeface="Wingdings" pitchFamily="2" charset="2"/>
              </a:rPr>
              <a:t>Reduction in </a:t>
            </a:r>
            <a:r>
              <a:rPr lang="en-US" dirty="0">
                <a:latin typeface="+mj-lt"/>
              </a:rPr>
              <a:t>Regional GHG </a:t>
            </a:r>
            <a:r>
              <a:rPr lang="en-US" dirty="0" smtClean="0">
                <a:latin typeface="+mj-lt"/>
              </a:rPr>
              <a:t>emissions</a:t>
            </a:r>
          </a:p>
          <a:p>
            <a:pPr marL="857250" lvl="1" indent="-457200">
              <a:spcBef>
                <a:spcPts val="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smtClean="0">
                <a:latin typeface="+mj-lt"/>
              </a:rPr>
              <a:t>High </a:t>
            </a:r>
            <a:r>
              <a:rPr lang="en-US" dirty="0">
                <a:latin typeface="+mj-lt"/>
              </a:rPr>
              <a:t>Residential Density, Better Accessibility, Mixed Use,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Proximity to Major Transit Services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889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+mj-lt"/>
              </a:rPr>
              <a:t>SCAG Parcel-Based Sketch Model</a:t>
            </a:r>
            <a:endParaRPr lang="en-US" sz="3200" dirty="0">
              <a:latin typeface="+mj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600200"/>
            <a:ext cx="7467600" cy="4297363"/>
          </a:xfrm>
        </p:spPr>
        <p:txBody>
          <a:bodyPr/>
          <a:lstStyle/>
          <a:p>
            <a:pPr marL="338138" indent="-338138">
              <a:spcAft>
                <a:spcPts val="1800"/>
              </a:spcAft>
              <a:buFont typeface="Arial" pitchFamily="34" charset="0"/>
              <a:buChar char="•"/>
            </a:pPr>
            <a:r>
              <a:rPr lang="en-US" sz="3000" dirty="0" smtClean="0">
                <a:latin typeface="+mj-lt"/>
              </a:rPr>
              <a:t>Alternative modeling approach </a:t>
            </a:r>
            <a:r>
              <a:rPr lang="en-US" sz="3000" dirty="0">
                <a:latin typeface="+mj-lt"/>
              </a:rPr>
              <a:t>to</a:t>
            </a:r>
            <a:br>
              <a:rPr lang="en-US" sz="3000" dirty="0">
                <a:latin typeface="+mj-lt"/>
              </a:rPr>
            </a:br>
            <a:r>
              <a:rPr lang="en-US" sz="3000" dirty="0">
                <a:latin typeface="+mj-lt"/>
              </a:rPr>
              <a:t>TAZ-Based SCAG Regional Travel Demand </a:t>
            </a:r>
            <a:r>
              <a:rPr lang="en-US" sz="3000" dirty="0" smtClean="0">
                <a:latin typeface="+mj-lt"/>
              </a:rPr>
              <a:t>Model</a:t>
            </a:r>
          </a:p>
          <a:p>
            <a:pPr marL="338138" indent="-338138">
              <a:spcAft>
                <a:spcPts val="1800"/>
              </a:spcAft>
              <a:buFont typeface="Arial" pitchFamily="34" charset="0"/>
              <a:buChar char="•"/>
            </a:pPr>
            <a:r>
              <a:rPr lang="en-US" sz="3000" dirty="0">
                <a:latin typeface="+mj-lt"/>
              </a:rPr>
              <a:t>Supplemental Analysis Tool </a:t>
            </a:r>
            <a:r>
              <a:rPr lang="en-US" sz="3000" dirty="0" smtClean="0">
                <a:latin typeface="+mj-lt"/>
              </a:rPr>
              <a:t>to e</a:t>
            </a:r>
            <a:r>
              <a:rPr lang="en-US" sz="3000" dirty="0" smtClean="0">
                <a:latin typeface="+mj-lt"/>
                <a:cs typeface="Calibri" pitchFamily="34" charset="0"/>
              </a:rPr>
              <a:t>stimate of the impact of land use on vehicle use</a:t>
            </a:r>
            <a:endParaRPr lang="en-US" sz="3000" dirty="0">
              <a:latin typeface="+mj-lt"/>
            </a:endParaRPr>
          </a:p>
          <a:p>
            <a:pPr marL="338138" indent="-338138">
              <a:spcAft>
                <a:spcPts val="1800"/>
              </a:spcAft>
              <a:buFont typeface="Arial" pitchFamily="34" charset="0"/>
              <a:buChar char="•"/>
            </a:pPr>
            <a:r>
              <a:rPr lang="en-US" sz="3000" dirty="0" smtClean="0">
                <a:latin typeface="+mj-lt"/>
              </a:rPr>
              <a:t>Estimated </a:t>
            </a:r>
            <a:r>
              <a:rPr lang="en-US" sz="3000" dirty="0">
                <a:latin typeface="+mj-lt"/>
              </a:rPr>
              <a:t>by </a:t>
            </a:r>
            <a:r>
              <a:rPr lang="en-US" sz="3000" dirty="0" smtClean="0">
                <a:latin typeface="+mj-lt"/>
              </a:rPr>
              <a:t>using 2009 </a:t>
            </a:r>
            <a:r>
              <a:rPr lang="en-US" sz="3000" dirty="0">
                <a:latin typeface="+mj-lt"/>
              </a:rPr>
              <a:t>National Household Travel </a:t>
            </a:r>
            <a:r>
              <a:rPr lang="en-US" sz="3000" dirty="0" smtClean="0">
                <a:latin typeface="+mj-lt"/>
              </a:rPr>
              <a:t>Survey (NHTS) data</a:t>
            </a:r>
            <a:endParaRPr lang="en-US" sz="3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9289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42913" y="36576"/>
            <a:ext cx="8229600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kern="1200" baseline="0">
                <a:solidFill>
                  <a:schemeClr val="bg1"/>
                </a:solidFill>
                <a:latin typeface="Tahoma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dirty="0" smtClean="0">
                <a:latin typeface="+mn-lt"/>
              </a:rPr>
              <a:t>Modeling Approach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8988913"/>
              </p:ext>
            </p:extLst>
          </p:nvPr>
        </p:nvGraphicFramePr>
        <p:xfrm>
          <a:off x="1207005" y="1295400"/>
          <a:ext cx="6853167" cy="556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2" r:id="rId4" imgW="5948343" imgH="4827003" progId="Visio.Drawing.11">
                  <p:embed/>
                </p:oleObj>
              </mc:Choice>
              <mc:Fallback>
                <p:oleObj r:id="rId4" imgW="5948343" imgH="4827003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7005" y="1295400"/>
                        <a:ext cx="6853167" cy="55626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4079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+mj-lt"/>
              </a:rPr>
              <a:t>Variable Description</a:t>
            </a:r>
            <a:endParaRPr lang="en-US" sz="3200" dirty="0">
              <a:latin typeface="+mj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600200"/>
            <a:ext cx="7467600" cy="4297363"/>
          </a:xfrm>
        </p:spPr>
        <p:txBody>
          <a:bodyPr/>
          <a:lstStyle/>
          <a:p>
            <a:pPr marL="338138" indent="-338138">
              <a:spcAft>
                <a:spcPts val="1800"/>
              </a:spcAft>
              <a:buFont typeface="Arial" pitchFamily="34" charset="0"/>
              <a:buChar char="•"/>
            </a:pPr>
            <a:r>
              <a:rPr lang="en-US" sz="3000" dirty="0" smtClean="0">
                <a:latin typeface="+mj-lt"/>
              </a:rPr>
              <a:t>Household </a:t>
            </a:r>
            <a:r>
              <a:rPr lang="en-US" sz="3000" dirty="0">
                <a:latin typeface="+mj-lt"/>
              </a:rPr>
              <a:t>Travel </a:t>
            </a:r>
            <a:r>
              <a:rPr lang="en-US" sz="3000" dirty="0" smtClean="0">
                <a:latin typeface="+mj-lt"/>
              </a:rPr>
              <a:t>Data</a:t>
            </a:r>
          </a:p>
          <a:p>
            <a:pPr marL="338138" indent="-338138">
              <a:spcAft>
                <a:spcPts val="1800"/>
              </a:spcAft>
              <a:buFont typeface="Arial" pitchFamily="34" charset="0"/>
              <a:buChar char="•"/>
            </a:pPr>
            <a:r>
              <a:rPr lang="en-US" sz="3000" dirty="0" smtClean="0">
                <a:latin typeface="+mj-lt"/>
              </a:rPr>
              <a:t>Socioeconomic Characteristics</a:t>
            </a:r>
          </a:p>
          <a:p>
            <a:pPr marL="338138" indent="-338138">
              <a:spcAft>
                <a:spcPts val="1800"/>
              </a:spcAft>
              <a:buFont typeface="Arial" pitchFamily="34" charset="0"/>
              <a:buChar char="•"/>
            </a:pPr>
            <a:r>
              <a:rPr lang="en-US" sz="3000" dirty="0" smtClean="0">
                <a:latin typeface="+mj-lt"/>
              </a:rPr>
              <a:t>Accessibility</a:t>
            </a:r>
            <a:endParaRPr lang="en-US" sz="3000" dirty="0">
              <a:latin typeface="+mj-lt"/>
            </a:endParaRPr>
          </a:p>
          <a:p>
            <a:pPr marL="338138" indent="-338138">
              <a:spcAft>
                <a:spcPts val="1800"/>
              </a:spcAft>
              <a:buFont typeface="Arial" pitchFamily="34" charset="0"/>
              <a:buChar char="•"/>
            </a:pPr>
            <a:r>
              <a:rPr lang="en-US" sz="3000" dirty="0" smtClean="0">
                <a:latin typeface="+mj-lt"/>
              </a:rPr>
              <a:t>Job-household </a:t>
            </a:r>
            <a:r>
              <a:rPr lang="en-US" sz="3000" dirty="0">
                <a:latin typeface="+mj-lt"/>
              </a:rPr>
              <a:t>Ratio</a:t>
            </a:r>
          </a:p>
        </p:txBody>
      </p:sp>
    </p:spTree>
    <p:extLst>
      <p:ext uri="{BB962C8B-B14F-4D97-AF65-F5344CB8AC3E}">
        <p14:creationId xmlns:p14="http://schemas.microsoft.com/office/powerpoint/2010/main" val="376675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Presentatio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1_Presentation">
      <a:majorFont>
        <a:latin typeface="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12864</TotalTime>
  <Words>691</Words>
  <Application>Microsoft Office PowerPoint</Application>
  <PresentationFormat>On-screen Show (4:3)</PresentationFormat>
  <Paragraphs>201</Paragraphs>
  <Slides>46</Slides>
  <Notes>46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9" baseType="lpstr">
      <vt:lpstr>Office Theme</vt:lpstr>
      <vt:lpstr>5_Presentation</vt:lpstr>
      <vt:lpstr>Visio.Drawing.11</vt:lpstr>
      <vt:lpstr>PowerPoint Presentation</vt:lpstr>
      <vt:lpstr>PowerPoint Presentation</vt:lpstr>
      <vt:lpstr>PowerPoint Presentation</vt:lpstr>
      <vt:lpstr>RTP/SCS and SB 375</vt:lpstr>
      <vt:lpstr>Research Objective</vt:lpstr>
      <vt:lpstr>Land Use and Regional Transportation Plan</vt:lpstr>
      <vt:lpstr>SCAG Parcel-Based Sketch Model</vt:lpstr>
      <vt:lpstr>PowerPoint Presentation</vt:lpstr>
      <vt:lpstr>Variable Description</vt:lpstr>
      <vt:lpstr>Neighborhood-Based Analysis (1/4 mile buffer)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Cheol-Ho Lee</dc:creator>
  <cp:lastModifiedBy>Seo</cp:lastModifiedBy>
  <cp:revision>631</cp:revision>
  <cp:lastPrinted>2012-07-20T00:52:59Z</cp:lastPrinted>
  <dcterms:created xsi:type="dcterms:W3CDTF">2011-07-11T21:43:21Z</dcterms:created>
  <dcterms:modified xsi:type="dcterms:W3CDTF">2013-05-08T05:19:27Z</dcterms:modified>
</cp:coreProperties>
</file>