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Lst>
  <p:notesMasterIdLst>
    <p:notesMasterId r:id="rId26"/>
  </p:notesMasterIdLst>
  <p:sldIdLst>
    <p:sldId id="256" r:id="rId4"/>
    <p:sldId id="284" r:id="rId5"/>
    <p:sldId id="304" r:id="rId6"/>
    <p:sldId id="313" r:id="rId7"/>
    <p:sldId id="314" r:id="rId8"/>
    <p:sldId id="315" r:id="rId9"/>
    <p:sldId id="305" r:id="rId10"/>
    <p:sldId id="306" r:id="rId11"/>
    <p:sldId id="316" r:id="rId12"/>
    <p:sldId id="317" r:id="rId13"/>
    <p:sldId id="318" r:id="rId14"/>
    <p:sldId id="319" r:id="rId15"/>
    <p:sldId id="320" r:id="rId16"/>
    <p:sldId id="309" r:id="rId17"/>
    <p:sldId id="323" r:id="rId18"/>
    <p:sldId id="329" r:id="rId19"/>
    <p:sldId id="327" r:id="rId20"/>
    <p:sldId id="326" r:id="rId21"/>
    <p:sldId id="330" r:id="rId22"/>
    <p:sldId id="311" r:id="rId23"/>
    <p:sldId id="312" r:id="rId24"/>
    <p:sldId id="25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CA8"/>
    <a:srgbClr val="111111"/>
    <a:srgbClr val="9AA088"/>
    <a:srgbClr val="6C0000"/>
    <a:srgbClr val="3A443C"/>
    <a:srgbClr val="63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74" autoAdjust="0"/>
  </p:normalViewPr>
  <p:slideViewPr>
    <p:cSldViewPr>
      <p:cViewPr>
        <p:scale>
          <a:sx n="60" d="100"/>
          <a:sy n="60" d="100"/>
        </p:scale>
        <p:origin x="-1656" y="-42"/>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26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490B3-704A-4665-9184-D81948C70926}" type="doc">
      <dgm:prSet loTypeId="urn:microsoft.com/office/officeart/2005/8/layout/cycle5" loCatId="cycle" qsTypeId="urn:microsoft.com/office/officeart/2005/8/quickstyle/simple2" qsCatId="simple" csTypeId="urn:microsoft.com/office/officeart/2005/8/colors/accent2_2" csCatId="accent2" phldr="1"/>
      <dgm:spPr/>
      <dgm:t>
        <a:bodyPr/>
        <a:lstStyle/>
        <a:p>
          <a:endParaRPr lang="en-US"/>
        </a:p>
      </dgm:t>
    </dgm:pt>
    <dgm:pt modelId="{BC2BC8BF-455A-4AF4-904A-9AC3ED9BC8F1}">
      <dgm:prSet phldrT="[Text]"/>
      <dgm:spPr/>
      <dgm:t>
        <a:bodyPr/>
        <a:lstStyle/>
        <a:p>
          <a:r>
            <a:rPr lang="en-US" dirty="0" smtClean="0"/>
            <a:t>Capacity (signal timing)</a:t>
          </a:r>
          <a:endParaRPr lang="en-US" dirty="0"/>
        </a:p>
      </dgm:t>
    </dgm:pt>
    <dgm:pt modelId="{6DC59150-6D98-4233-9BDE-3918BD8C7930}" type="parTrans" cxnId="{DC5C30F0-51CE-4B92-B022-446E6A30D9C7}">
      <dgm:prSet/>
      <dgm:spPr/>
      <dgm:t>
        <a:bodyPr/>
        <a:lstStyle/>
        <a:p>
          <a:endParaRPr lang="en-US"/>
        </a:p>
      </dgm:t>
    </dgm:pt>
    <dgm:pt modelId="{6F9FA873-58BA-482D-B18D-98159436B06C}" type="sibTrans" cxnId="{DC5C30F0-51CE-4B92-B022-446E6A30D9C7}">
      <dgm:prSet/>
      <dgm:spPr/>
      <dgm:t>
        <a:bodyPr/>
        <a:lstStyle/>
        <a:p>
          <a:endParaRPr lang="en-US"/>
        </a:p>
      </dgm:t>
    </dgm:pt>
    <dgm:pt modelId="{FEB1B0E3-93EE-4EE5-B3A6-5294D3816B6E}">
      <dgm:prSet phldrT="[Text]"/>
      <dgm:spPr/>
      <dgm:t>
        <a:bodyPr/>
        <a:lstStyle/>
        <a:p>
          <a:r>
            <a:rPr lang="en-US" dirty="0" smtClean="0"/>
            <a:t>Traffic volumes</a:t>
          </a:r>
          <a:endParaRPr lang="en-US" dirty="0"/>
        </a:p>
      </dgm:t>
    </dgm:pt>
    <dgm:pt modelId="{8A717E9A-22FD-4D36-93F2-E1E02ACDA403}" type="parTrans" cxnId="{F1ADC12D-4B67-462B-A9B0-9BA35394430A}">
      <dgm:prSet/>
      <dgm:spPr/>
      <dgm:t>
        <a:bodyPr/>
        <a:lstStyle/>
        <a:p>
          <a:endParaRPr lang="en-US"/>
        </a:p>
      </dgm:t>
    </dgm:pt>
    <dgm:pt modelId="{BB3FBDC7-B2CF-4BBB-9742-4D68B692409E}" type="sibTrans" cxnId="{F1ADC12D-4B67-462B-A9B0-9BA35394430A}">
      <dgm:prSet/>
      <dgm:spPr/>
      <dgm:t>
        <a:bodyPr/>
        <a:lstStyle/>
        <a:p>
          <a:endParaRPr lang="en-US"/>
        </a:p>
      </dgm:t>
    </dgm:pt>
    <dgm:pt modelId="{F0575FA3-C00C-4AE0-B594-392ADD5D7204}">
      <dgm:prSet phldrT="[Text]"/>
      <dgm:spPr/>
      <dgm:t>
        <a:bodyPr/>
        <a:lstStyle/>
        <a:p>
          <a:r>
            <a:rPr lang="en-US" dirty="0" smtClean="0"/>
            <a:t>Policy decisions</a:t>
          </a:r>
          <a:endParaRPr lang="en-US" dirty="0"/>
        </a:p>
      </dgm:t>
    </dgm:pt>
    <dgm:pt modelId="{430197A5-E9BC-4349-B3FB-51FA84433773}" type="parTrans" cxnId="{AA38932D-F96F-4B14-80E0-7A6A231AD636}">
      <dgm:prSet/>
      <dgm:spPr/>
      <dgm:t>
        <a:bodyPr/>
        <a:lstStyle/>
        <a:p>
          <a:endParaRPr lang="en-US"/>
        </a:p>
      </dgm:t>
    </dgm:pt>
    <dgm:pt modelId="{1C9B3D00-C935-4953-AC8E-B011986ED27C}" type="sibTrans" cxnId="{AA38932D-F96F-4B14-80E0-7A6A231AD636}">
      <dgm:prSet/>
      <dgm:spPr/>
      <dgm:t>
        <a:bodyPr/>
        <a:lstStyle/>
        <a:p>
          <a:endParaRPr lang="en-US"/>
        </a:p>
      </dgm:t>
    </dgm:pt>
    <dgm:pt modelId="{277C9E9A-69D7-46D8-868E-B4CB0FEF833F}">
      <dgm:prSet phldrT="[Text]"/>
      <dgm:spPr/>
      <dgm:t>
        <a:bodyPr/>
        <a:lstStyle/>
        <a:p>
          <a:r>
            <a:rPr lang="en-US" dirty="0" smtClean="0"/>
            <a:t>Congestion</a:t>
          </a:r>
          <a:endParaRPr lang="en-US" dirty="0"/>
        </a:p>
      </dgm:t>
    </dgm:pt>
    <dgm:pt modelId="{5FF0C02E-6C89-4D88-8A70-2D95BE557935}" type="parTrans" cxnId="{5E48A1BF-A0BF-4725-A550-5F7B8D5644E0}">
      <dgm:prSet/>
      <dgm:spPr/>
      <dgm:t>
        <a:bodyPr/>
        <a:lstStyle/>
        <a:p>
          <a:endParaRPr lang="en-US"/>
        </a:p>
      </dgm:t>
    </dgm:pt>
    <dgm:pt modelId="{4014AF8A-4642-442D-943E-4F42DF411691}" type="sibTrans" cxnId="{5E48A1BF-A0BF-4725-A550-5F7B8D5644E0}">
      <dgm:prSet/>
      <dgm:spPr/>
      <dgm:t>
        <a:bodyPr/>
        <a:lstStyle/>
        <a:p>
          <a:endParaRPr lang="en-US"/>
        </a:p>
      </dgm:t>
    </dgm:pt>
    <dgm:pt modelId="{DF6EB808-9199-44E1-821F-F77BD18BDE9B}" type="pres">
      <dgm:prSet presAssocID="{FF7490B3-704A-4665-9184-D81948C70926}" presName="cycle" presStyleCnt="0">
        <dgm:presLayoutVars>
          <dgm:dir/>
          <dgm:resizeHandles val="exact"/>
        </dgm:presLayoutVars>
      </dgm:prSet>
      <dgm:spPr/>
      <dgm:t>
        <a:bodyPr/>
        <a:lstStyle/>
        <a:p>
          <a:endParaRPr lang="en-US"/>
        </a:p>
      </dgm:t>
    </dgm:pt>
    <dgm:pt modelId="{BBE27BAA-6085-4E42-9335-986857C83E61}" type="pres">
      <dgm:prSet presAssocID="{BC2BC8BF-455A-4AF4-904A-9AC3ED9BC8F1}" presName="node" presStyleLbl="node1" presStyleIdx="0" presStyleCnt="4">
        <dgm:presLayoutVars>
          <dgm:bulletEnabled val="1"/>
        </dgm:presLayoutVars>
      </dgm:prSet>
      <dgm:spPr/>
      <dgm:t>
        <a:bodyPr/>
        <a:lstStyle/>
        <a:p>
          <a:endParaRPr lang="en-US"/>
        </a:p>
      </dgm:t>
    </dgm:pt>
    <dgm:pt modelId="{64E51614-D48C-4633-8A52-D1438E0127D4}" type="pres">
      <dgm:prSet presAssocID="{BC2BC8BF-455A-4AF4-904A-9AC3ED9BC8F1}" presName="spNode" presStyleCnt="0"/>
      <dgm:spPr/>
    </dgm:pt>
    <dgm:pt modelId="{0C7EAA17-B2EC-4BCD-B268-7BE60F967161}" type="pres">
      <dgm:prSet presAssocID="{6F9FA873-58BA-482D-B18D-98159436B06C}" presName="sibTrans" presStyleLbl="sibTrans1D1" presStyleIdx="0" presStyleCnt="4"/>
      <dgm:spPr/>
      <dgm:t>
        <a:bodyPr/>
        <a:lstStyle/>
        <a:p>
          <a:endParaRPr lang="en-US"/>
        </a:p>
      </dgm:t>
    </dgm:pt>
    <dgm:pt modelId="{81EF0BFA-450D-45CF-9278-F955974E2BC5}" type="pres">
      <dgm:prSet presAssocID="{FEB1B0E3-93EE-4EE5-B3A6-5294D3816B6E}" presName="node" presStyleLbl="node1" presStyleIdx="1" presStyleCnt="4">
        <dgm:presLayoutVars>
          <dgm:bulletEnabled val="1"/>
        </dgm:presLayoutVars>
      </dgm:prSet>
      <dgm:spPr/>
      <dgm:t>
        <a:bodyPr/>
        <a:lstStyle/>
        <a:p>
          <a:endParaRPr lang="en-US"/>
        </a:p>
      </dgm:t>
    </dgm:pt>
    <dgm:pt modelId="{0C581D3B-70AD-48F6-BE08-0A9F303C6FAC}" type="pres">
      <dgm:prSet presAssocID="{FEB1B0E3-93EE-4EE5-B3A6-5294D3816B6E}" presName="spNode" presStyleCnt="0"/>
      <dgm:spPr/>
    </dgm:pt>
    <dgm:pt modelId="{881D4B62-0275-4C88-9781-A8F50375CA0C}" type="pres">
      <dgm:prSet presAssocID="{BB3FBDC7-B2CF-4BBB-9742-4D68B692409E}" presName="sibTrans" presStyleLbl="sibTrans1D1" presStyleIdx="1" presStyleCnt="4"/>
      <dgm:spPr/>
      <dgm:t>
        <a:bodyPr/>
        <a:lstStyle/>
        <a:p>
          <a:endParaRPr lang="en-US"/>
        </a:p>
      </dgm:t>
    </dgm:pt>
    <dgm:pt modelId="{84CF57AE-993F-44B1-90F5-1C26D8890B4F}" type="pres">
      <dgm:prSet presAssocID="{277C9E9A-69D7-46D8-868E-B4CB0FEF833F}" presName="node" presStyleLbl="node1" presStyleIdx="2" presStyleCnt="4">
        <dgm:presLayoutVars>
          <dgm:bulletEnabled val="1"/>
        </dgm:presLayoutVars>
      </dgm:prSet>
      <dgm:spPr/>
      <dgm:t>
        <a:bodyPr/>
        <a:lstStyle/>
        <a:p>
          <a:endParaRPr lang="en-US"/>
        </a:p>
      </dgm:t>
    </dgm:pt>
    <dgm:pt modelId="{0EB28090-AB3F-4862-9337-2068A5B2AEA3}" type="pres">
      <dgm:prSet presAssocID="{277C9E9A-69D7-46D8-868E-B4CB0FEF833F}" presName="spNode" presStyleCnt="0"/>
      <dgm:spPr/>
    </dgm:pt>
    <dgm:pt modelId="{645ABE05-E208-4653-B908-F951E2B1B79B}" type="pres">
      <dgm:prSet presAssocID="{4014AF8A-4642-442D-943E-4F42DF411691}" presName="sibTrans" presStyleLbl="sibTrans1D1" presStyleIdx="2" presStyleCnt="4"/>
      <dgm:spPr/>
      <dgm:t>
        <a:bodyPr/>
        <a:lstStyle/>
        <a:p>
          <a:endParaRPr lang="en-US"/>
        </a:p>
      </dgm:t>
    </dgm:pt>
    <dgm:pt modelId="{ED9E93FC-ED06-41FD-8AC1-39B90B59E4FB}" type="pres">
      <dgm:prSet presAssocID="{F0575FA3-C00C-4AE0-B594-392ADD5D7204}" presName="node" presStyleLbl="node1" presStyleIdx="3" presStyleCnt="4">
        <dgm:presLayoutVars>
          <dgm:bulletEnabled val="1"/>
        </dgm:presLayoutVars>
      </dgm:prSet>
      <dgm:spPr/>
      <dgm:t>
        <a:bodyPr/>
        <a:lstStyle/>
        <a:p>
          <a:endParaRPr lang="en-US"/>
        </a:p>
      </dgm:t>
    </dgm:pt>
    <dgm:pt modelId="{B2995EAF-B25A-4C5A-8CB2-C5352CCECA55}" type="pres">
      <dgm:prSet presAssocID="{F0575FA3-C00C-4AE0-B594-392ADD5D7204}" presName="spNode" presStyleCnt="0"/>
      <dgm:spPr/>
    </dgm:pt>
    <dgm:pt modelId="{6C10F578-89B9-4641-A21C-7CEA7C569254}" type="pres">
      <dgm:prSet presAssocID="{1C9B3D00-C935-4953-AC8E-B011986ED27C}" presName="sibTrans" presStyleLbl="sibTrans1D1" presStyleIdx="3" presStyleCnt="4"/>
      <dgm:spPr/>
      <dgm:t>
        <a:bodyPr/>
        <a:lstStyle/>
        <a:p>
          <a:endParaRPr lang="en-US"/>
        </a:p>
      </dgm:t>
    </dgm:pt>
  </dgm:ptLst>
  <dgm:cxnLst>
    <dgm:cxn modelId="{39C46A92-18A8-405C-9CC6-F02B38EC443A}" type="presOf" srcId="{1C9B3D00-C935-4953-AC8E-B011986ED27C}" destId="{6C10F578-89B9-4641-A21C-7CEA7C569254}" srcOrd="0" destOrd="0" presId="urn:microsoft.com/office/officeart/2005/8/layout/cycle5"/>
    <dgm:cxn modelId="{5E48A1BF-A0BF-4725-A550-5F7B8D5644E0}" srcId="{FF7490B3-704A-4665-9184-D81948C70926}" destId="{277C9E9A-69D7-46D8-868E-B4CB0FEF833F}" srcOrd="2" destOrd="0" parTransId="{5FF0C02E-6C89-4D88-8A70-2D95BE557935}" sibTransId="{4014AF8A-4642-442D-943E-4F42DF411691}"/>
    <dgm:cxn modelId="{90B83740-8FAA-4B97-9F49-94BB467720D3}" type="presOf" srcId="{FF7490B3-704A-4665-9184-D81948C70926}" destId="{DF6EB808-9199-44E1-821F-F77BD18BDE9B}" srcOrd="0" destOrd="0" presId="urn:microsoft.com/office/officeart/2005/8/layout/cycle5"/>
    <dgm:cxn modelId="{F1ADC12D-4B67-462B-A9B0-9BA35394430A}" srcId="{FF7490B3-704A-4665-9184-D81948C70926}" destId="{FEB1B0E3-93EE-4EE5-B3A6-5294D3816B6E}" srcOrd="1" destOrd="0" parTransId="{8A717E9A-22FD-4D36-93F2-E1E02ACDA403}" sibTransId="{BB3FBDC7-B2CF-4BBB-9742-4D68B692409E}"/>
    <dgm:cxn modelId="{2CDFF7C9-4A55-410F-AF57-6AE2F55D0976}" type="presOf" srcId="{FEB1B0E3-93EE-4EE5-B3A6-5294D3816B6E}" destId="{81EF0BFA-450D-45CF-9278-F955974E2BC5}" srcOrd="0" destOrd="0" presId="urn:microsoft.com/office/officeart/2005/8/layout/cycle5"/>
    <dgm:cxn modelId="{1C853B66-00C1-4EA1-BAC9-6A734CD1932A}" type="presOf" srcId="{F0575FA3-C00C-4AE0-B594-392ADD5D7204}" destId="{ED9E93FC-ED06-41FD-8AC1-39B90B59E4FB}" srcOrd="0" destOrd="0" presId="urn:microsoft.com/office/officeart/2005/8/layout/cycle5"/>
    <dgm:cxn modelId="{AA38932D-F96F-4B14-80E0-7A6A231AD636}" srcId="{FF7490B3-704A-4665-9184-D81948C70926}" destId="{F0575FA3-C00C-4AE0-B594-392ADD5D7204}" srcOrd="3" destOrd="0" parTransId="{430197A5-E9BC-4349-B3FB-51FA84433773}" sibTransId="{1C9B3D00-C935-4953-AC8E-B011986ED27C}"/>
    <dgm:cxn modelId="{F05714B8-7E46-422D-B3D5-F30975A74BFA}" type="presOf" srcId="{BC2BC8BF-455A-4AF4-904A-9AC3ED9BC8F1}" destId="{BBE27BAA-6085-4E42-9335-986857C83E61}" srcOrd="0" destOrd="0" presId="urn:microsoft.com/office/officeart/2005/8/layout/cycle5"/>
    <dgm:cxn modelId="{29687E1B-865F-4DF9-9714-510426A161D4}" type="presOf" srcId="{6F9FA873-58BA-482D-B18D-98159436B06C}" destId="{0C7EAA17-B2EC-4BCD-B268-7BE60F967161}" srcOrd="0" destOrd="0" presId="urn:microsoft.com/office/officeart/2005/8/layout/cycle5"/>
    <dgm:cxn modelId="{43DBAE59-3F52-4FFD-80BB-EBF980973685}" type="presOf" srcId="{4014AF8A-4642-442D-943E-4F42DF411691}" destId="{645ABE05-E208-4653-B908-F951E2B1B79B}" srcOrd="0" destOrd="0" presId="urn:microsoft.com/office/officeart/2005/8/layout/cycle5"/>
    <dgm:cxn modelId="{39A1B1F8-A213-46BF-A137-978F8E95566D}" type="presOf" srcId="{277C9E9A-69D7-46D8-868E-B4CB0FEF833F}" destId="{84CF57AE-993F-44B1-90F5-1C26D8890B4F}" srcOrd="0" destOrd="0" presId="urn:microsoft.com/office/officeart/2005/8/layout/cycle5"/>
    <dgm:cxn modelId="{F57316A4-88F4-49DC-B9DB-FB48AA4D3F0C}" type="presOf" srcId="{BB3FBDC7-B2CF-4BBB-9742-4D68B692409E}" destId="{881D4B62-0275-4C88-9781-A8F50375CA0C}" srcOrd="0" destOrd="0" presId="urn:microsoft.com/office/officeart/2005/8/layout/cycle5"/>
    <dgm:cxn modelId="{DC5C30F0-51CE-4B92-B022-446E6A30D9C7}" srcId="{FF7490B3-704A-4665-9184-D81948C70926}" destId="{BC2BC8BF-455A-4AF4-904A-9AC3ED9BC8F1}" srcOrd="0" destOrd="0" parTransId="{6DC59150-6D98-4233-9BDE-3918BD8C7930}" sibTransId="{6F9FA873-58BA-482D-B18D-98159436B06C}"/>
    <dgm:cxn modelId="{BD7140F8-8DE6-4A7E-9001-4EF4A0665423}" type="presParOf" srcId="{DF6EB808-9199-44E1-821F-F77BD18BDE9B}" destId="{BBE27BAA-6085-4E42-9335-986857C83E61}" srcOrd="0" destOrd="0" presId="urn:microsoft.com/office/officeart/2005/8/layout/cycle5"/>
    <dgm:cxn modelId="{EB08803E-3031-438F-8A15-6D5E5F3A2C85}" type="presParOf" srcId="{DF6EB808-9199-44E1-821F-F77BD18BDE9B}" destId="{64E51614-D48C-4633-8A52-D1438E0127D4}" srcOrd="1" destOrd="0" presId="urn:microsoft.com/office/officeart/2005/8/layout/cycle5"/>
    <dgm:cxn modelId="{25011DDF-4D94-4133-9409-AEFFC1AE7BDC}" type="presParOf" srcId="{DF6EB808-9199-44E1-821F-F77BD18BDE9B}" destId="{0C7EAA17-B2EC-4BCD-B268-7BE60F967161}" srcOrd="2" destOrd="0" presId="urn:microsoft.com/office/officeart/2005/8/layout/cycle5"/>
    <dgm:cxn modelId="{C28B7858-3BCD-4DB0-884E-B05FDFC2AE59}" type="presParOf" srcId="{DF6EB808-9199-44E1-821F-F77BD18BDE9B}" destId="{81EF0BFA-450D-45CF-9278-F955974E2BC5}" srcOrd="3" destOrd="0" presId="urn:microsoft.com/office/officeart/2005/8/layout/cycle5"/>
    <dgm:cxn modelId="{A725758B-FA28-4EA7-8821-B291D664EE81}" type="presParOf" srcId="{DF6EB808-9199-44E1-821F-F77BD18BDE9B}" destId="{0C581D3B-70AD-48F6-BE08-0A9F303C6FAC}" srcOrd="4" destOrd="0" presId="urn:microsoft.com/office/officeart/2005/8/layout/cycle5"/>
    <dgm:cxn modelId="{DF1A7006-689C-48D9-A4D5-CDC1057426C5}" type="presParOf" srcId="{DF6EB808-9199-44E1-821F-F77BD18BDE9B}" destId="{881D4B62-0275-4C88-9781-A8F50375CA0C}" srcOrd="5" destOrd="0" presId="urn:microsoft.com/office/officeart/2005/8/layout/cycle5"/>
    <dgm:cxn modelId="{F866BDE8-3521-43D8-A956-2DEDC6759D09}" type="presParOf" srcId="{DF6EB808-9199-44E1-821F-F77BD18BDE9B}" destId="{84CF57AE-993F-44B1-90F5-1C26D8890B4F}" srcOrd="6" destOrd="0" presId="urn:microsoft.com/office/officeart/2005/8/layout/cycle5"/>
    <dgm:cxn modelId="{7BAF68C0-E63C-4BF3-BE98-ECE5CE649564}" type="presParOf" srcId="{DF6EB808-9199-44E1-821F-F77BD18BDE9B}" destId="{0EB28090-AB3F-4862-9337-2068A5B2AEA3}" srcOrd="7" destOrd="0" presId="urn:microsoft.com/office/officeart/2005/8/layout/cycle5"/>
    <dgm:cxn modelId="{4F410A6A-A0D5-4E8A-B1A1-67BF571BB202}" type="presParOf" srcId="{DF6EB808-9199-44E1-821F-F77BD18BDE9B}" destId="{645ABE05-E208-4653-B908-F951E2B1B79B}" srcOrd="8" destOrd="0" presId="urn:microsoft.com/office/officeart/2005/8/layout/cycle5"/>
    <dgm:cxn modelId="{1407A19C-88B7-4DA4-AC37-93C822EACBA0}" type="presParOf" srcId="{DF6EB808-9199-44E1-821F-F77BD18BDE9B}" destId="{ED9E93FC-ED06-41FD-8AC1-39B90B59E4FB}" srcOrd="9" destOrd="0" presId="urn:microsoft.com/office/officeart/2005/8/layout/cycle5"/>
    <dgm:cxn modelId="{90702BC2-329C-4DE0-8DDF-D42532E9758F}" type="presParOf" srcId="{DF6EB808-9199-44E1-821F-F77BD18BDE9B}" destId="{B2995EAF-B25A-4C5A-8CB2-C5352CCECA55}" srcOrd="10" destOrd="0" presId="urn:microsoft.com/office/officeart/2005/8/layout/cycle5"/>
    <dgm:cxn modelId="{9B6048E0-5D09-4542-9B37-2DA5107F97ED}" type="presParOf" srcId="{DF6EB808-9199-44E1-821F-F77BD18BDE9B}" destId="{6C10F578-89B9-4641-A21C-7CEA7C569254}"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B7CE5-F201-4D79-9E1F-31B857D71790}" type="doc">
      <dgm:prSet loTypeId="urn:microsoft.com/office/officeart/2005/8/layout/lProcess2" loCatId="list" qsTypeId="urn:microsoft.com/office/officeart/2005/8/quickstyle/simple3" qsCatId="simple" csTypeId="urn:microsoft.com/office/officeart/2005/8/colors/accent6_2" csCatId="accent6" phldr="1"/>
      <dgm:spPr/>
      <dgm:t>
        <a:bodyPr/>
        <a:lstStyle/>
        <a:p>
          <a:endParaRPr lang="en-US"/>
        </a:p>
      </dgm:t>
    </dgm:pt>
    <dgm:pt modelId="{E29E3825-5F3D-4CD0-BD83-64EBACF27C4C}">
      <dgm:prSet phldrT="[Text]" custT="1"/>
      <dgm:spPr/>
      <dgm:t>
        <a:bodyPr/>
        <a:lstStyle/>
        <a:p>
          <a:r>
            <a:rPr lang="en-US" sz="2800" dirty="0" smtClean="0"/>
            <a:t>Don’t only…</a:t>
          </a:r>
          <a:endParaRPr lang="en-US" sz="2800" dirty="0"/>
        </a:p>
      </dgm:t>
    </dgm:pt>
    <dgm:pt modelId="{83E0298F-667C-46F7-9C6E-DD7AC0E8DA6F}" type="parTrans" cxnId="{8685BBD0-673C-4E87-AFBE-5ADA15908AEB}">
      <dgm:prSet/>
      <dgm:spPr/>
      <dgm:t>
        <a:bodyPr/>
        <a:lstStyle/>
        <a:p>
          <a:endParaRPr lang="en-US"/>
        </a:p>
      </dgm:t>
    </dgm:pt>
    <dgm:pt modelId="{60950C6B-908A-4A2A-8C80-AC09057879CE}" type="sibTrans" cxnId="{8685BBD0-673C-4E87-AFBE-5ADA15908AEB}">
      <dgm:prSet/>
      <dgm:spPr/>
      <dgm:t>
        <a:bodyPr/>
        <a:lstStyle/>
        <a:p>
          <a:endParaRPr lang="en-US"/>
        </a:p>
      </dgm:t>
    </dgm:pt>
    <dgm:pt modelId="{3BF9B19D-69B3-4CCA-A21F-BE57FA385749}">
      <dgm:prSet phldrT="[Text]"/>
      <dgm:spPr/>
      <dgm:t>
        <a:bodyPr/>
        <a:lstStyle/>
        <a:p>
          <a:r>
            <a:rPr lang="en-US" dirty="0" smtClean="0"/>
            <a:t>rely on V/C ratios or volumes alone as a metric</a:t>
          </a:r>
          <a:endParaRPr lang="en-US" dirty="0"/>
        </a:p>
      </dgm:t>
    </dgm:pt>
    <dgm:pt modelId="{A17E7F03-5ED9-4018-866F-A8A0958FBD87}" type="parTrans" cxnId="{7D0C7BEB-024F-4AA8-BE60-E7F6B6B16AA8}">
      <dgm:prSet/>
      <dgm:spPr/>
      <dgm:t>
        <a:bodyPr/>
        <a:lstStyle/>
        <a:p>
          <a:endParaRPr lang="en-US"/>
        </a:p>
      </dgm:t>
    </dgm:pt>
    <dgm:pt modelId="{4EBBBDC4-5983-4E3E-8164-4CE8E0034F48}" type="sibTrans" cxnId="{7D0C7BEB-024F-4AA8-BE60-E7F6B6B16AA8}">
      <dgm:prSet/>
      <dgm:spPr/>
      <dgm:t>
        <a:bodyPr/>
        <a:lstStyle/>
        <a:p>
          <a:endParaRPr lang="en-US"/>
        </a:p>
      </dgm:t>
    </dgm:pt>
    <dgm:pt modelId="{8A763C0C-B3A4-4C41-AF3C-151BE3722B29}">
      <dgm:prSet phldrT="[Text]"/>
      <dgm:spPr/>
      <dgm:t>
        <a:bodyPr/>
        <a:lstStyle/>
        <a:p>
          <a:r>
            <a:rPr lang="en-US" dirty="0" smtClean="0"/>
            <a:t>assume that travel times  tell the whole story</a:t>
          </a:r>
          <a:endParaRPr lang="en-US" dirty="0"/>
        </a:p>
      </dgm:t>
    </dgm:pt>
    <dgm:pt modelId="{D10036C6-A2B5-4AAF-923A-89FE5DE8AF4A}" type="parTrans" cxnId="{1C61ABBD-2592-46EC-BFAD-9A0C547212C2}">
      <dgm:prSet/>
      <dgm:spPr/>
      <dgm:t>
        <a:bodyPr/>
        <a:lstStyle/>
        <a:p>
          <a:endParaRPr lang="en-US"/>
        </a:p>
      </dgm:t>
    </dgm:pt>
    <dgm:pt modelId="{E30E7F50-33A5-4569-9BDA-3B1E5243DA45}" type="sibTrans" cxnId="{1C61ABBD-2592-46EC-BFAD-9A0C547212C2}">
      <dgm:prSet/>
      <dgm:spPr/>
      <dgm:t>
        <a:bodyPr/>
        <a:lstStyle/>
        <a:p>
          <a:endParaRPr lang="en-US"/>
        </a:p>
      </dgm:t>
    </dgm:pt>
    <dgm:pt modelId="{BBE6AF23-D2F5-4928-A388-86F9C3086CF3}">
      <dgm:prSet phldrT="[Text]" custT="1"/>
      <dgm:spPr/>
      <dgm:t>
        <a:bodyPr/>
        <a:lstStyle/>
        <a:p>
          <a:r>
            <a:rPr lang="en-US" sz="2800" dirty="0" smtClean="0"/>
            <a:t>Do consider…</a:t>
          </a:r>
          <a:endParaRPr lang="en-US" sz="2800" dirty="0"/>
        </a:p>
      </dgm:t>
    </dgm:pt>
    <dgm:pt modelId="{14792153-5E1F-4874-A9D2-FEE890CC0812}" type="parTrans" cxnId="{1AAF9977-A99F-4936-81BB-57850177C5B3}">
      <dgm:prSet/>
      <dgm:spPr/>
      <dgm:t>
        <a:bodyPr/>
        <a:lstStyle/>
        <a:p>
          <a:endParaRPr lang="en-US"/>
        </a:p>
      </dgm:t>
    </dgm:pt>
    <dgm:pt modelId="{683FFD3F-D50B-4140-9AC5-C2FD101B3152}" type="sibTrans" cxnId="{1AAF9977-A99F-4936-81BB-57850177C5B3}">
      <dgm:prSet/>
      <dgm:spPr/>
      <dgm:t>
        <a:bodyPr/>
        <a:lstStyle/>
        <a:p>
          <a:endParaRPr lang="en-US"/>
        </a:p>
      </dgm:t>
    </dgm:pt>
    <dgm:pt modelId="{A6E9BBD9-CEDD-48E5-858B-5B32DE48CD04}">
      <dgm:prSet phldrT="[Text]"/>
      <dgm:spPr/>
      <dgm:t>
        <a:bodyPr/>
        <a:lstStyle/>
        <a:p>
          <a:r>
            <a:rPr lang="en-US" dirty="0" smtClean="0"/>
            <a:t>queuing and its effects on the whole network</a:t>
          </a:r>
          <a:endParaRPr lang="en-US" dirty="0"/>
        </a:p>
      </dgm:t>
    </dgm:pt>
    <dgm:pt modelId="{7735A03D-E21D-49D5-BE9F-A2F8481D8931}" type="parTrans" cxnId="{AC174B13-3F22-4B45-92E5-FA5886C75A41}">
      <dgm:prSet/>
      <dgm:spPr/>
      <dgm:t>
        <a:bodyPr/>
        <a:lstStyle/>
        <a:p>
          <a:endParaRPr lang="en-US"/>
        </a:p>
      </dgm:t>
    </dgm:pt>
    <dgm:pt modelId="{85B9B12A-BBC8-4E8D-AF37-EF8A3C2F822F}" type="sibTrans" cxnId="{AC174B13-3F22-4B45-92E5-FA5886C75A41}">
      <dgm:prSet/>
      <dgm:spPr/>
      <dgm:t>
        <a:bodyPr/>
        <a:lstStyle/>
        <a:p>
          <a:endParaRPr lang="en-US"/>
        </a:p>
      </dgm:t>
    </dgm:pt>
    <dgm:pt modelId="{1EB5A298-90BD-45BA-BB3F-C8E768C2A573}">
      <dgm:prSet/>
      <dgm:spPr/>
      <dgm:t>
        <a:bodyPr/>
        <a:lstStyle/>
        <a:p>
          <a:r>
            <a:rPr lang="en-US" dirty="0" smtClean="0"/>
            <a:t>bottlenecks (assumptions or real constraints)</a:t>
          </a:r>
          <a:endParaRPr lang="en-US" dirty="0"/>
        </a:p>
      </dgm:t>
    </dgm:pt>
    <dgm:pt modelId="{52C020F4-2105-4F5E-84E8-A8981CB915AA}" type="parTrans" cxnId="{FD707456-AD7E-4A24-A543-BD4C38D4F71D}">
      <dgm:prSet/>
      <dgm:spPr/>
      <dgm:t>
        <a:bodyPr/>
        <a:lstStyle/>
        <a:p>
          <a:endParaRPr lang="en-US"/>
        </a:p>
      </dgm:t>
    </dgm:pt>
    <dgm:pt modelId="{BF67F3D4-07FE-469D-81AA-F2026E38DECC}" type="sibTrans" cxnId="{FD707456-AD7E-4A24-A543-BD4C38D4F71D}">
      <dgm:prSet/>
      <dgm:spPr/>
      <dgm:t>
        <a:bodyPr/>
        <a:lstStyle/>
        <a:p>
          <a:endParaRPr lang="en-US"/>
        </a:p>
      </dgm:t>
    </dgm:pt>
    <dgm:pt modelId="{368DC11F-4A96-48E0-9C0B-53A4CE58269A}">
      <dgm:prSet/>
      <dgm:spPr/>
      <dgm:t>
        <a:bodyPr/>
        <a:lstStyle/>
        <a:p>
          <a:r>
            <a:rPr lang="en-US" dirty="0" smtClean="0"/>
            <a:t>alternate routes</a:t>
          </a:r>
          <a:endParaRPr lang="en-US" dirty="0"/>
        </a:p>
      </dgm:t>
    </dgm:pt>
    <dgm:pt modelId="{255E544C-393D-4685-81C8-1CC30EFB8488}" type="parTrans" cxnId="{02F94C40-1B54-48A3-A794-A8D274ABBD67}">
      <dgm:prSet/>
      <dgm:spPr/>
      <dgm:t>
        <a:bodyPr/>
        <a:lstStyle/>
        <a:p>
          <a:endParaRPr lang="en-US"/>
        </a:p>
      </dgm:t>
    </dgm:pt>
    <dgm:pt modelId="{B286E6BE-4E60-488A-A07A-1E54408BFF80}" type="sibTrans" cxnId="{02F94C40-1B54-48A3-A794-A8D274ABBD67}">
      <dgm:prSet/>
      <dgm:spPr/>
      <dgm:t>
        <a:bodyPr/>
        <a:lstStyle/>
        <a:p>
          <a:endParaRPr lang="en-US"/>
        </a:p>
      </dgm:t>
    </dgm:pt>
    <dgm:pt modelId="{9588E278-850D-467A-9C16-AE1899104ECB}">
      <dgm:prSet/>
      <dgm:spPr/>
      <dgm:t>
        <a:bodyPr/>
        <a:lstStyle/>
        <a:p>
          <a:r>
            <a:rPr lang="en-US" dirty="0" smtClean="0"/>
            <a:t>travel time and delay outside of the analysis period</a:t>
          </a:r>
          <a:endParaRPr lang="en-US" dirty="0"/>
        </a:p>
      </dgm:t>
    </dgm:pt>
    <dgm:pt modelId="{29BDC5D7-2792-401A-820E-99711D1C9862}" type="parTrans" cxnId="{68BD6E4D-0DE6-46E7-A7E1-2EDD95389D2C}">
      <dgm:prSet/>
      <dgm:spPr/>
      <dgm:t>
        <a:bodyPr/>
        <a:lstStyle/>
        <a:p>
          <a:endParaRPr lang="en-US"/>
        </a:p>
      </dgm:t>
    </dgm:pt>
    <dgm:pt modelId="{3CD3835E-A8A9-4043-8BF8-00DD01764093}" type="sibTrans" cxnId="{68BD6E4D-0DE6-46E7-A7E1-2EDD95389D2C}">
      <dgm:prSet/>
      <dgm:spPr/>
      <dgm:t>
        <a:bodyPr/>
        <a:lstStyle/>
        <a:p>
          <a:endParaRPr lang="en-US"/>
        </a:p>
      </dgm:t>
    </dgm:pt>
    <dgm:pt modelId="{52C0E56E-8975-440B-9D1F-E7D224613645}" type="pres">
      <dgm:prSet presAssocID="{761B7CE5-F201-4D79-9E1F-31B857D71790}" presName="theList" presStyleCnt="0">
        <dgm:presLayoutVars>
          <dgm:dir/>
          <dgm:animLvl val="lvl"/>
          <dgm:resizeHandles val="exact"/>
        </dgm:presLayoutVars>
      </dgm:prSet>
      <dgm:spPr/>
      <dgm:t>
        <a:bodyPr/>
        <a:lstStyle/>
        <a:p>
          <a:endParaRPr lang="en-US"/>
        </a:p>
      </dgm:t>
    </dgm:pt>
    <dgm:pt modelId="{1E85165C-7D21-4B80-8C7A-A532A218ED9A}" type="pres">
      <dgm:prSet presAssocID="{E29E3825-5F3D-4CD0-BD83-64EBACF27C4C}" presName="compNode" presStyleCnt="0"/>
      <dgm:spPr/>
    </dgm:pt>
    <dgm:pt modelId="{B60CE50D-E915-4C60-B3DF-2C3C701C7ED3}" type="pres">
      <dgm:prSet presAssocID="{E29E3825-5F3D-4CD0-BD83-64EBACF27C4C}" presName="aNode" presStyleLbl="bgShp" presStyleIdx="0" presStyleCnt="2"/>
      <dgm:spPr/>
      <dgm:t>
        <a:bodyPr/>
        <a:lstStyle/>
        <a:p>
          <a:endParaRPr lang="en-US"/>
        </a:p>
      </dgm:t>
    </dgm:pt>
    <dgm:pt modelId="{A41B86A3-8C5F-4377-BAFF-2DAF3CED5A4B}" type="pres">
      <dgm:prSet presAssocID="{E29E3825-5F3D-4CD0-BD83-64EBACF27C4C}" presName="textNode" presStyleLbl="bgShp" presStyleIdx="0" presStyleCnt="2"/>
      <dgm:spPr/>
      <dgm:t>
        <a:bodyPr/>
        <a:lstStyle/>
        <a:p>
          <a:endParaRPr lang="en-US"/>
        </a:p>
      </dgm:t>
    </dgm:pt>
    <dgm:pt modelId="{26EDE8FC-BD34-401C-A2B8-55039AFBDFF3}" type="pres">
      <dgm:prSet presAssocID="{E29E3825-5F3D-4CD0-BD83-64EBACF27C4C}" presName="compChildNode" presStyleCnt="0"/>
      <dgm:spPr/>
    </dgm:pt>
    <dgm:pt modelId="{2F3AA470-5977-4713-85D5-6B1B007F310C}" type="pres">
      <dgm:prSet presAssocID="{E29E3825-5F3D-4CD0-BD83-64EBACF27C4C}" presName="theInnerList" presStyleCnt="0"/>
      <dgm:spPr/>
    </dgm:pt>
    <dgm:pt modelId="{E1F4C58A-7662-4C66-97E9-5EE7CEAB9DFD}" type="pres">
      <dgm:prSet presAssocID="{3BF9B19D-69B3-4CCA-A21F-BE57FA385749}" presName="childNode" presStyleLbl="node1" presStyleIdx="0" presStyleCnt="6">
        <dgm:presLayoutVars>
          <dgm:bulletEnabled val="1"/>
        </dgm:presLayoutVars>
      </dgm:prSet>
      <dgm:spPr/>
      <dgm:t>
        <a:bodyPr/>
        <a:lstStyle/>
        <a:p>
          <a:endParaRPr lang="en-US"/>
        </a:p>
      </dgm:t>
    </dgm:pt>
    <dgm:pt modelId="{83EF2692-1BBB-4E4A-A1EE-7B968E920F85}" type="pres">
      <dgm:prSet presAssocID="{3BF9B19D-69B3-4CCA-A21F-BE57FA385749}" presName="aSpace2" presStyleCnt="0"/>
      <dgm:spPr/>
    </dgm:pt>
    <dgm:pt modelId="{9285F6DD-FD78-48E3-ACD8-6CBEFCE6554B}" type="pres">
      <dgm:prSet presAssocID="{8A763C0C-B3A4-4C41-AF3C-151BE3722B29}" presName="childNode" presStyleLbl="node1" presStyleIdx="1" presStyleCnt="6">
        <dgm:presLayoutVars>
          <dgm:bulletEnabled val="1"/>
        </dgm:presLayoutVars>
      </dgm:prSet>
      <dgm:spPr/>
      <dgm:t>
        <a:bodyPr/>
        <a:lstStyle/>
        <a:p>
          <a:endParaRPr lang="en-US"/>
        </a:p>
      </dgm:t>
    </dgm:pt>
    <dgm:pt modelId="{35D528D1-8D72-4A37-B8AA-CF36D64FEBBD}" type="pres">
      <dgm:prSet presAssocID="{E29E3825-5F3D-4CD0-BD83-64EBACF27C4C}" presName="aSpace" presStyleCnt="0"/>
      <dgm:spPr/>
    </dgm:pt>
    <dgm:pt modelId="{07D515E7-8E15-4332-BF0C-03568E907E5C}" type="pres">
      <dgm:prSet presAssocID="{BBE6AF23-D2F5-4928-A388-86F9C3086CF3}" presName="compNode" presStyleCnt="0"/>
      <dgm:spPr/>
    </dgm:pt>
    <dgm:pt modelId="{CFD7647D-0010-4176-8854-EDB948924137}" type="pres">
      <dgm:prSet presAssocID="{BBE6AF23-D2F5-4928-A388-86F9C3086CF3}" presName="aNode" presStyleLbl="bgShp" presStyleIdx="1" presStyleCnt="2" custLinFactNeighborX="-1827"/>
      <dgm:spPr/>
      <dgm:t>
        <a:bodyPr/>
        <a:lstStyle/>
        <a:p>
          <a:endParaRPr lang="en-US"/>
        </a:p>
      </dgm:t>
    </dgm:pt>
    <dgm:pt modelId="{C49E9C1C-AB82-4135-8AA4-75FAE256950D}" type="pres">
      <dgm:prSet presAssocID="{BBE6AF23-D2F5-4928-A388-86F9C3086CF3}" presName="textNode" presStyleLbl="bgShp" presStyleIdx="1" presStyleCnt="2"/>
      <dgm:spPr/>
      <dgm:t>
        <a:bodyPr/>
        <a:lstStyle/>
        <a:p>
          <a:endParaRPr lang="en-US"/>
        </a:p>
      </dgm:t>
    </dgm:pt>
    <dgm:pt modelId="{03C8B656-8823-42DA-86AF-35F7EE97C0B5}" type="pres">
      <dgm:prSet presAssocID="{BBE6AF23-D2F5-4928-A388-86F9C3086CF3}" presName="compChildNode" presStyleCnt="0"/>
      <dgm:spPr/>
    </dgm:pt>
    <dgm:pt modelId="{5C5ACDAC-B28D-4023-8F2C-324E08F5C3B0}" type="pres">
      <dgm:prSet presAssocID="{BBE6AF23-D2F5-4928-A388-86F9C3086CF3}" presName="theInnerList" presStyleCnt="0"/>
      <dgm:spPr/>
    </dgm:pt>
    <dgm:pt modelId="{78D2D127-C7D8-4B66-BE01-7171935C7D2F}" type="pres">
      <dgm:prSet presAssocID="{A6E9BBD9-CEDD-48E5-858B-5B32DE48CD04}" presName="childNode" presStyleLbl="node1" presStyleIdx="2" presStyleCnt="6">
        <dgm:presLayoutVars>
          <dgm:bulletEnabled val="1"/>
        </dgm:presLayoutVars>
      </dgm:prSet>
      <dgm:spPr/>
      <dgm:t>
        <a:bodyPr/>
        <a:lstStyle/>
        <a:p>
          <a:endParaRPr lang="en-US"/>
        </a:p>
      </dgm:t>
    </dgm:pt>
    <dgm:pt modelId="{5339541C-4ABC-416A-94AE-234A07867909}" type="pres">
      <dgm:prSet presAssocID="{A6E9BBD9-CEDD-48E5-858B-5B32DE48CD04}" presName="aSpace2" presStyleCnt="0"/>
      <dgm:spPr/>
    </dgm:pt>
    <dgm:pt modelId="{CD8D04C3-D678-48C0-BE62-6A1495C40AC4}" type="pres">
      <dgm:prSet presAssocID="{1EB5A298-90BD-45BA-BB3F-C8E768C2A573}" presName="childNode" presStyleLbl="node1" presStyleIdx="3" presStyleCnt="6">
        <dgm:presLayoutVars>
          <dgm:bulletEnabled val="1"/>
        </dgm:presLayoutVars>
      </dgm:prSet>
      <dgm:spPr/>
      <dgm:t>
        <a:bodyPr/>
        <a:lstStyle/>
        <a:p>
          <a:endParaRPr lang="en-US"/>
        </a:p>
      </dgm:t>
    </dgm:pt>
    <dgm:pt modelId="{E454CA2D-362E-44D4-803C-6350EA29A81A}" type="pres">
      <dgm:prSet presAssocID="{1EB5A298-90BD-45BA-BB3F-C8E768C2A573}" presName="aSpace2" presStyleCnt="0"/>
      <dgm:spPr/>
    </dgm:pt>
    <dgm:pt modelId="{A16DEA7F-AF2D-424C-B20C-2B8DBAD36FE7}" type="pres">
      <dgm:prSet presAssocID="{368DC11F-4A96-48E0-9C0B-53A4CE58269A}" presName="childNode" presStyleLbl="node1" presStyleIdx="4" presStyleCnt="6">
        <dgm:presLayoutVars>
          <dgm:bulletEnabled val="1"/>
        </dgm:presLayoutVars>
      </dgm:prSet>
      <dgm:spPr/>
      <dgm:t>
        <a:bodyPr/>
        <a:lstStyle/>
        <a:p>
          <a:endParaRPr lang="en-US"/>
        </a:p>
      </dgm:t>
    </dgm:pt>
    <dgm:pt modelId="{487C2466-71AF-44CA-97FF-829F1B459D39}" type="pres">
      <dgm:prSet presAssocID="{368DC11F-4A96-48E0-9C0B-53A4CE58269A}" presName="aSpace2" presStyleCnt="0"/>
      <dgm:spPr/>
    </dgm:pt>
    <dgm:pt modelId="{D459A4E1-8011-42F2-8FA6-8084B557FE02}" type="pres">
      <dgm:prSet presAssocID="{9588E278-850D-467A-9C16-AE1899104ECB}" presName="childNode" presStyleLbl="node1" presStyleIdx="5" presStyleCnt="6">
        <dgm:presLayoutVars>
          <dgm:bulletEnabled val="1"/>
        </dgm:presLayoutVars>
      </dgm:prSet>
      <dgm:spPr/>
      <dgm:t>
        <a:bodyPr/>
        <a:lstStyle/>
        <a:p>
          <a:endParaRPr lang="en-US"/>
        </a:p>
      </dgm:t>
    </dgm:pt>
  </dgm:ptLst>
  <dgm:cxnLst>
    <dgm:cxn modelId="{1AAF9977-A99F-4936-81BB-57850177C5B3}" srcId="{761B7CE5-F201-4D79-9E1F-31B857D71790}" destId="{BBE6AF23-D2F5-4928-A388-86F9C3086CF3}" srcOrd="1" destOrd="0" parTransId="{14792153-5E1F-4874-A9D2-FEE890CC0812}" sibTransId="{683FFD3F-D50B-4140-9AC5-C2FD101B3152}"/>
    <dgm:cxn modelId="{68BD6E4D-0DE6-46E7-A7E1-2EDD95389D2C}" srcId="{BBE6AF23-D2F5-4928-A388-86F9C3086CF3}" destId="{9588E278-850D-467A-9C16-AE1899104ECB}" srcOrd="3" destOrd="0" parTransId="{29BDC5D7-2792-401A-820E-99711D1C9862}" sibTransId="{3CD3835E-A8A9-4043-8BF8-00DD01764093}"/>
    <dgm:cxn modelId="{FD707456-AD7E-4A24-A543-BD4C38D4F71D}" srcId="{BBE6AF23-D2F5-4928-A388-86F9C3086CF3}" destId="{1EB5A298-90BD-45BA-BB3F-C8E768C2A573}" srcOrd="1" destOrd="0" parTransId="{52C020F4-2105-4F5E-84E8-A8981CB915AA}" sibTransId="{BF67F3D4-07FE-469D-81AA-F2026E38DECC}"/>
    <dgm:cxn modelId="{B707319C-FFC5-4DCC-AD33-F5239EFBBFEC}" type="presOf" srcId="{BBE6AF23-D2F5-4928-A388-86F9C3086CF3}" destId="{C49E9C1C-AB82-4135-8AA4-75FAE256950D}" srcOrd="1" destOrd="0" presId="urn:microsoft.com/office/officeart/2005/8/layout/lProcess2"/>
    <dgm:cxn modelId="{366F92A8-7B66-45A2-B539-75F8A2734493}" type="presOf" srcId="{8A763C0C-B3A4-4C41-AF3C-151BE3722B29}" destId="{9285F6DD-FD78-48E3-ACD8-6CBEFCE6554B}" srcOrd="0" destOrd="0" presId="urn:microsoft.com/office/officeart/2005/8/layout/lProcess2"/>
    <dgm:cxn modelId="{8685BBD0-673C-4E87-AFBE-5ADA15908AEB}" srcId="{761B7CE5-F201-4D79-9E1F-31B857D71790}" destId="{E29E3825-5F3D-4CD0-BD83-64EBACF27C4C}" srcOrd="0" destOrd="0" parTransId="{83E0298F-667C-46F7-9C6E-DD7AC0E8DA6F}" sibTransId="{60950C6B-908A-4A2A-8C80-AC09057879CE}"/>
    <dgm:cxn modelId="{AA824DA0-C5E9-4A27-8979-AB145BB49615}" type="presOf" srcId="{761B7CE5-F201-4D79-9E1F-31B857D71790}" destId="{52C0E56E-8975-440B-9D1F-E7D224613645}" srcOrd="0" destOrd="0" presId="urn:microsoft.com/office/officeart/2005/8/layout/lProcess2"/>
    <dgm:cxn modelId="{8178CEAD-D2A6-4450-B3C8-4C6953844923}" type="presOf" srcId="{A6E9BBD9-CEDD-48E5-858B-5B32DE48CD04}" destId="{78D2D127-C7D8-4B66-BE01-7171935C7D2F}" srcOrd="0" destOrd="0" presId="urn:microsoft.com/office/officeart/2005/8/layout/lProcess2"/>
    <dgm:cxn modelId="{02F94C40-1B54-48A3-A794-A8D274ABBD67}" srcId="{BBE6AF23-D2F5-4928-A388-86F9C3086CF3}" destId="{368DC11F-4A96-48E0-9C0B-53A4CE58269A}" srcOrd="2" destOrd="0" parTransId="{255E544C-393D-4685-81C8-1CC30EFB8488}" sibTransId="{B286E6BE-4E60-488A-A07A-1E54408BFF80}"/>
    <dgm:cxn modelId="{A1F60983-082C-4DCB-B978-BBAF9E06AF32}" type="presOf" srcId="{E29E3825-5F3D-4CD0-BD83-64EBACF27C4C}" destId="{A41B86A3-8C5F-4377-BAFF-2DAF3CED5A4B}" srcOrd="1" destOrd="0" presId="urn:microsoft.com/office/officeart/2005/8/layout/lProcess2"/>
    <dgm:cxn modelId="{140CBF90-B74C-4138-9CF2-D70353047351}" type="presOf" srcId="{BBE6AF23-D2F5-4928-A388-86F9C3086CF3}" destId="{CFD7647D-0010-4176-8854-EDB948924137}" srcOrd="0" destOrd="0" presId="urn:microsoft.com/office/officeart/2005/8/layout/lProcess2"/>
    <dgm:cxn modelId="{7D0C7BEB-024F-4AA8-BE60-E7F6B6B16AA8}" srcId="{E29E3825-5F3D-4CD0-BD83-64EBACF27C4C}" destId="{3BF9B19D-69B3-4CCA-A21F-BE57FA385749}" srcOrd="0" destOrd="0" parTransId="{A17E7F03-5ED9-4018-866F-A8A0958FBD87}" sibTransId="{4EBBBDC4-5983-4E3E-8164-4CE8E0034F48}"/>
    <dgm:cxn modelId="{1C61ABBD-2592-46EC-BFAD-9A0C547212C2}" srcId="{E29E3825-5F3D-4CD0-BD83-64EBACF27C4C}" destId="{8A763C0C-B3A4-4C41-AF3C-151BE3722B29}" srcOrd="1" destOrd="0" parTransId="{D10036C6-A2B5-4AAF-923A-89FE5DE8AF4A}" sibTransId="{E30E7F50-33A5-4569-9BDA-3B1E5243DA45}"/>
    <dgm:cxn modelId="{EA753B1D-11EA-4CD3-8B23-3F083C1214A8}" type="presOf" srcId="{E29E3825-5F3D-4CD0-BD83-64EBACF27C4C}" destId="{B60CE50D-E915-4C60-B3DF-2C3C701C7ED3}" srcOrd="0" destOrd="0" presId="urn:microsoft.com/office/officeart/2005/8/layout/lProcess2"/>
    <dgm:cxn modelId="{E742A511-55CF-47F5-B125-83AF42CC945A}" type="presOf" srcId="{3BF9B19D-69B3-4CCA-A21F-BE57FA385749}" destId="{E1F4C58A-7662-4C66-97E9-5EE7CEAB9DFD}" srcOrd="0" destOrd="0" presId="urn:microsoft.com/office/officeart/2005/8/layout/lProcess2"/>
    <dgm:cxn modelId="{6A470574-1622-4547-8F33-5B7D52FB5722}" type="presOf" srcId="{1EB5A298-90BD-45BA-BB3F-C8E768C2A573}" destId="{CD8D04C3-D678-48C0-BE62-6A1495C40AC4}" srcOrd="0" destOrd="0" presId="urn:microsoft.com/office/officeart/2005/8/layout/lProcess2"/>
    <dgm:cxn modelId="{B87EB59D-8143-40AF-B577-D10827FD1A6D}" type="presOf" srcId="{368DC11F-4A96-48E0-9C0B-53A4CE58269A}" destId="{A16DEA7F-AF2D-424C-B20C-2B8DBAD36FE7}" srcOrd="0" destOrd="0" presId="urn:microsoft.com/office/officeart/2005/8/layout/lProcess2"/>
    <dgm:cxn modelId="{AC174B13-3F22-4B45-92E5-FA5886C75A41}" srcId="{BBE6AF23-D2F5-4928-A388-86F9C3086CF3}" destId="{A6E9BBD9-CEDD-48E5-858B-5B32DE48CD04}" srcOrd="0" destOrd="0" parTransId="{7735A03D-E21D-49D5-BE9F-A2F8481D8931}" sibTransId="{85B9B12A-BBC8-4E8D-AF37-EF8A3C2F822F}"/>
    <dgm:cxn modelId="{EB5D2584-991B-41FD-8B1D-B57BF9412C5E}" type="presOf" srcId="{9588E278-850D-467A-9C16-AE1899104ECB}" destId="{D459A4E1-8011-42F2-8FA6-8084B557FE02}" srcOrd="0" destOrd="0" presId="urn:microsoft.com/office/officeart/2005/8/layout/lProcess2"/>
    <dgm:cxn modelId="{A735F805-707B-4F19-9AC0-A557EF0D2C4D}" type="presParOf" srcId="{52C0E56E-8975-440B-9D1F-E7D224613645}" destId="{1E85165C-7D21-4B80-8C7A-A532A218ED9A}" srcOrd="0" destOrd="0" presId="urn:microsoft.com/office/officeart/2005/8/layout/lProcess2"/>
    <dgm:cxn modelId="{1B048E67-D228-48F1-B222-01CC9C03AE9E}" type="presParOf" srcId="{1E85165C-7D21-4B80-8C7A-A532A218ED9A}" destId="{B60CE50D-E915-4C60-B3DF-2C3C701C7ED3}" srcOrd="0" destOrd="0" presId="urn:microsoft.com/office/officeart/2005/8/layout/lProcess2"/>
    <dgm:cxn modelId="{66C57B76-74DF-4A23-A2FF-A8C58F733DAE}" type="presParOf" srcId="{1E85165C-7D21-4B80-8C7A-A532A218ED9A}" destId="{A41B86A3-8C5F-4377-BAFF-2DAF3CED5A4B}" srcOrd="1" destOrd="0" presId="urn:microsoft.com/office/officeart/2005/8/layout/lProcess2"/>
    <dgm:cxn modelId="{65819C14-ED41-471F-B206-8198B2A66516}" type="presParOf" srcId="{1E85165C-7D21-4B80-8C7A-A532A218ED9A}" destId="{26EDE8FC-BD34-401C-A2B8-55039AFBDFF3}" srcOrd="2" destOrd="0" presId="urn:microsoft.com/office/officeart/2005/8/layout/lProcess2"/>
    <dgm:cxn modelId="{2C4FCD95-0656-4946-BA95-CD8D415AACD7}" type="presParOf" srcId="{26EDE8FC-BD34-401C-A2B8-55039AFBDFF3}" destId="{2F3AA470-5977-4713-85D5-6B1B007F310C}" srcOrd="0" destOrd="0" presId="urn:microsoft.com/office/officeart/2005/8/layout/lProcess2"/>
    <dgm:cxn modelId="{7073B297-B7AD-4048-A516-23868FCAEEFB}" type="presParOf" srcId="{2F3AA470-5977-4713-85D5-6B1B007F310C}" destId="{E1F4C58A-7662-4C66-97E9-5EE7CEAB9DFD}" srcOrd="0" destOrd="0" presId="urn:microsoft.com/office/officeart/2005/8/layout/lProcess2"/>
    <dgm:cxn modelId="{1746D189-A49B-4C8A-A246-F3D51AB7916D}" type="presParOf" srcId="{2F3AA470-5977-4713-85D5-6B1B007F310C}" destId="{83EF2692-1BBB-4E4A-A1EE-7B968E920F85}" srcOrd="1" destOrd="0" presId="urn:microsoft.com/office/officeart/2005/8/layout/lProcess2"/>
    <dgm:cxn modelId="{1E76D0F3-E7BD-4CEE-9C5A-16D63D2A9E66}" type="presParOf" srcId="{2F3AA470-5977-4713-85D5-6B1B007F310C}" destId="{9285F6DD-FD78-48E3-ACD8-6CBEFCE6554B}" srcOrd="2" destOrd="0" presId="urn:microsoft.com/office/officeart/2005/8/layout/lProcess2"/>
    <dgm:cxn modelId="{FBF6BB68-388C-4F38-99C7-21D34F7C2C22}" type="presParOf" srcId="{52C0E56E-8975-440B-9D1F-E7D224613645}" destId="{35D528D1-8D72-4A37-B8AA-CF36D64FEBBD}" srcOrd="1" destOrd="0" presId="urn:microsoft.com/office/officeart/2005/8/layout/lProcess2"/>
    <dgm:cxn modelId="{315F6132-073E-4A93-A6C0-FC90AA7F0DA8}" type="presParOf" srcId="{52C0E56E-8975-440B-9D1F-E7D224613645}" destId="{07D515E7-8E15-4332-BF0C-03568E907E5C}" srcOrd="2" destOrd="0" presId="urn:microsoft.com/office/officeart/2005/8/layout/lProcess2"/>
    <dgm:cxn modelId="{9C4F6CBE-9C8F-4F6C-9ADA-DAC64B7C4DDB}" type="presParOf" srcId="{07D515E7-8E15-4332-BF0C-03568E907E5C}" destId="{CFD7647D-0010-4176-8854-EDB948924137}" srcOrd="0" destOrd="0" presId="urn:microsoft.com/office/officeart/2005/8/layout/lProcess2"/>
    <dgm:cxn modelId="{206CB360-F8DB-4CFD-82DB-87B07B529647}" type="presParOf" srcId="{07D515E7-8E15-4332-BF0C-03568E907E5C}" destId="{C49E9C1C-AB82-4135-8AA4-75FAE256950D}" srcOrd="1" destOrd="0" presId="urn:microsoft.com/office/officeart/2005/8/layout/lProcess2"/>
    <dgm:cxn modelId="{85B64722-7189-4B02-8C98-EDBDB7A484DB}" type="presParOf" srcId="{07D515E7-8E15-4332-BF0C-03568E907E5C}" destId="{03C8B656-8823-42DA-86AF-35F7EE97C0B5}" srcOrd="2" destOrd="0" presId="urn:microsoft.com/office/officeart/2005/8/layout/lProcess2"/>
    <dgm:cxn modelId="{28F6EF13-9CB1-4975-BED0-31AC99230BB0}" type="presParOf" srcId="{03C8B656-8823-42DA-86AF-35F7EE97C0B5}" destId="{5C5ACDAC-B28D-4023-8F2C-324E08F5C3B0}" srcOrd="0" destOrd="0" presId="urn:microsoft.com/office/officeart/2005/8/layout/lProcess2"/>
    <dgm:cxn modelId="{FD5B1E76-91F2-467A-831E-73BA63914023}" type="presParOf" srcId="{5C5ACDAC-B28D-4023-8F2C-324E08F5C3B0}" destId="{78D2D127-C7D8-4B66-BE01-7171935C7D2F}" srcOrd="0" destOrd="0" presId="urn:microsoft.com/office/officeart/2005/8/layout/lProcess2"/>
    <dgm:cxn modelId="{31EAE5A0-473C-4ACF-92E4-687E3EF0D1D0}" type="presParOf" srcId="{5C5ACDAC-B28D-4023-8F2C-324E08F5C3B0}" destId="{5339541C-4ABC-416A-94AE-234A07867909}" srcOrd="1" destOrd="0" presId="urn:microsoft.com/office/officeart/2005/8/layout/lProcess2"/>
    <dgm:cxn modelId="{A09DDB84-A60C-4A5B-A398-03EF454ED695}" type="presParOf" srcId="{5C5ACDAC-B28D-4023-8F2C-324E08F5C3B0}" destId="{CD8D04C3-D678-48C0-BE62-6A1495C40AC4}" srcOrd="2" destOrd="0" presId="urn:microsoft.com/office/officeart/2005/8/layout/lProcess2"/>
    <dgm:cxn modelId="{77A3C2A3-F64B-4245-A073-9A71BCB0533C}" type="presParOf" srcId="{5C5ACDAC-B28D-4023-8F2C-324E08F5C3B0}" destId="{E454CA2D-362E-44D4-803C-6350EA29A81A}" srcOrd="3" destOrd="0" presId="urn:microsoft.com/office/officeart/2005/8/layout/lProcess2"/>
    <dgm:cxn modelId="{40903FC7-CF14-4932-8A6A-37251957CC95}" type="presParOf" srcId="{5C5ACDAC-B28D-4023-8F2C-324E08F5C3B0}" destId="{A16DEA7F-AF2D-424C-B20C-2B8DBAD36FE7}" srcOrd="4" destOrd="0" presId="urn:microsoft.com/office/officeart/2005/8/layout/lProcess2"/>
    <dgm:cxn modelId="{FD896AAC-CB5F-46A9-BC55-54CA93254D0C}" type="presParOf" srcId="{5C5ACDAC-B28D-4023-8F2C-324E08F5C3B0}" destId="{487C2466-71AF-44CA-97FF-829F1B459D39}" srcOrd="5" destOrd="0" presId="urn:microsoft.com/office/officeart/2005/8/layout/lProcess2"/>
    <dgm:cxn modelId="{35260BCD-4D79-43EA-9200-91E4CC75488E}" type="presParOf" srcId="{5C5ACDAC-B28D-4023-8F2C-324E08F5C3B0}" destId="{D459A4E1-8011-42F2-8FA6-8084B557FE02}"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27BAA-6085-4E42-9335-986857C83E61}">
      <dsp:nvSpPr>
        <dsp:cNvPr id="0" name=""/>
        <dsp:cNvSpPr/>
      </dsp:nvSpPr>
      <dsp:spPr>
        <a:xfrm>
          <a:off x="3339256" y="1046"/>
          <a:ext cx="1551086" cy="100820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Capacity (signal timing)</a:t>
          </a:r>
          <a:endParaRPr lang="en-US" sz="1900" kern="1200" dirty="0"/>
        </a:p>
      </dsp:txBody>
      <dsp:txXfrm>
        <a:off x="3388473" y="50263"/>
        <a:ext cx="1452652" cy="909772"/>
      </dsp:txXfrm>
    </dsp:sp>
    <dsp:sp modelId="{0C7EAA17-B2EC-4BCD-B268-7BE60F967161}">
      <dsp:nvSpPr>
        <dsp:cNvPr id="0" name=""/>
        <dsp:cNvSpPr/>
      </dsp:nvSpPr>
      <dsp:spPr>
        <a:xfrm>
          <a:off x="2448249" y="505149"/>
          <a:ext cx="3333100" cy="3333100"/>
        </a:xfrm>
        <a:custGeom>
          <a:avLst/>
          <a:gdLst/>
          <a:ahLst/>
          <a:cxnLst/>
          <a:rect l="0" t="0" r="0" b="0"/>
          <a:pathLst>
            <a:path>
              <a:moveTo>
                <a:pt x="2656471" y="325861"/>
              </a:moveTo>
              <a:arcTo wR="1666550" hR="1666550" stAng="18386459" swAng="163468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1EF0BFA-450D-45CF-9278-F955974E2BC5}">
      <dsp:nvSpPr>
        <dsp:cNvPr id="0" name=""/>
        <dsp:cNvSpPr/>
      </dsp:nvSpPr>
      <dsp:spPr>
        <a:xfrm>
          <a:off x="5005806" y="1667596"/>
          <a:ext cx="1551086" cy="100820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Traffic volumes</a:t>
          </a:r>
          <a:endParaRPr lang="en-US" sz="1900" kern="1200" dirty="0"/>
        </a:p>
      </dsp:txBody>
      <dsp:txXfrm>
        <a:off x="5055023" y="1716813"/>
        <a:ext cx="1452652" cy="909772"/>
      </dsp:txXfrm>
    </dsp:sp>
    <dsp:sp modelId="{881D4B62-0275-4C88-9781-A8F50375CA0C}">
      <dsp:nvSpPr>
        <dsp:cNvPr id="0" name=""/>
        <dsp:cNvSpPr/>
      </dsp:nvSpPr>
      <dsp:spPr>
        <a:xfrm>
          <a:off x="2448249" y="505149"/>
          <a:ext cx="3333100" cy="3333100"/>
        </a:xfrm>
        <a:custGeom>
          <a:avLst/>
          <a:gdLst/>
          <a:ahLst/>
          <a:cxnLst/>
          <a:rect l="0" t="0" r="0" b="0"/>
          <a:pathLst>
            <a:path>
              <a:moveTo>
                <a:pt x="3160405" y="2405325"/>
              </a:moveTo>
              <a:arcTo wR="1666550" hR="1666550" stAng="1578861" swAng="163468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4CF57AE-993F-44B1-90F5-1C26D8890B4F}">
      <dsp:nvSpPr>
        <dsp:cNvPr id="0" name=""/>
        <dsp:cNvSpPr/>
      </dsp:nvSpPr>
      <dsp:spPr>
        <a:xfrm>
          <a:off x="3339256" y="3334147"/>
          <a:ext cx="1551086" cy="100820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Congestion</a:t>
          </a:r>
          <a:endParaRPr lang="en-US" sz="1900" kern="1200" dirty="0"/>
        </a:p>
      </dsp:txBody>
      <dsp:txXfrm>
        <a:off x="3388473" y="3383364"/>
        <a:ext cx="1452652" cy="909772"/>
      </dsp:txXfrm>
    </dsp:sp>
    <dsp:sp modelId="{645ABE05-E208-4653-B908-F951E2B1B79B}">
      <dsp:nvSpPr>
        <dsp:cNvPr id="0" name=""/>
        <dsp:cNvSpPr/>
      </dsp:nvSpPr>
      <dsp:spPr>
        <a:xfrm>
          <a:off x="2448249" y="505149"/>
          <a:ext cx="3333100" cy="3333100"/>
        </a:xfrm>
        <a:custGeom>
          <a:avLst/>
          <a:gdLst/>
          <a:ahLst/>
          <a:cxnLst/>
          <a:rect l="0" t="0" r="0" b="0"/>
          <a:pathLst>
            <a:path>
              <a:moveTo>
                <a:pt x="676628" y="3007238"/>
              </a:moveTo>
              <a:arcTo wR="1666550" hR="1666550" stAng="7586459" swAng="163468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D9E93FC-ED06-41FD-8AC1-39B90B59E4FB}">
      <dsp:nvSpPr>
        <dsp:cNvPr id="0" name=""/>
        <dsp:cNvSpPr/>
      </dsp:nvSpPr>
      <dsp:spPr>
        <a:xfrm>
          <a:off x="1672706" y="1667596"/>
          <a:ext cx="1551086" cy="1008206"/>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Policy decisions</a:t>
          </a:r>
          <a:endParaRPr lang="en-US" sz="1900" kern="1200" dirty="0"/>
        </a:p>
      </dsp:txBody>
      <dsp:txXfrm>
        <a:off x="1721923" y="1716813"/>
        <a:ext cx="1452652" cy="909772"/>
      </dsp:txXfrm>
    </dsp:sp>
    <dsp:sp modelId="{6C10F578-89B9-4641-A21C-7CEA7C569254}">
      <dsp:nvSpPr>
        <dsp:cNvPr id="0" name=""/>
        <dsp:cNvSpPr/>
      </dsp:nvSpPr>
      <dsp:spPr>
        <a:xfrm>
          <a:off x="2448249" y="505149"/>
          <a:ext cx="3333100" cy="3333100"/>
        </a:xfrm>
        <a:custGeom>
          <a:avLst/>
          <a:gdLst/>
          <a:ahLst/>
          <a:cxnLst/>
          <a:rect l="0" t="0" r="0" b="0"/>
          <a:pathLst>
            <a:path>
              <a:moveTo>
                <a:pt x="172695" y="927775"/>
              </a:moveTo>
              <a:arcTo wR="1666550" hR="1666550" stAng="12378861" swAng="1634680"/>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CE50D-E915-4C60-B3DF-2C3C701C7ED3}">
      <dsp:nvSpPr>
        <dsp:cNvPr id="0" name=""/>
        <dsp:cNvSpPr/>
      </dsp:nvSpPr>
      <dsp:spPr>
        <a:xfrm>
          <a:off x="4118" y="0"/>
          <a:ext cx="3962102" cy="4572000"/>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Don’t only…</a:t>
          </a:r>
          <a:endParaRPr lang="en-US" sz="2800" kern="1200" dirty="0"/>
        </a:p>
      </dsp:txBody>
      <dsp:txXfrm>
        <a:off x="4118" y="0"/>
        <a:ext cx="3962102" cy="1371600"/>
      </dsp:txXfrm>
    </dsp:sp>
    <dsp:sp modelId="{E1F4C58A-7662-4C66-97E9-5EE7CEAB9DFD}">
      <dsp:nvSpPr>
        <dsp:cNvPr id="0" name=""/>
        <dsp:cNvSpPr/>
      </dsp:nvSpPr>
      <dsp:spPr>
        <a:xfrm>
          <a:off x="400329" y="1372939"/>
          <a:ext cx="3169681" cy="13785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rely on V/C ratios or volumes alone as a metric</a:t>
          </a:r>
          <a:endParaRPr lang="en-US" sz="1900" kern="1200" dirty="0"/>
        </a:p>
      </dsp:txBody>
      <dsp:txXfrm>
        <a:off x="440704" y="1413314"/>
        <a:ext cx="3088931" cy="1297770"/>
      </dsp:txXfrm>
    </dsp:sp>
    <dsp:sp modelId="{9285F6DD-FD78-48E3-ACD8-6CBEFCE6554B}">
      <dsp:nvSpPr>
        <dsp:cNvPr id="0" name=""/>
        <dsp:cNvSpPr/>
      </dsp:nvSpPr>
      <dsp:spPr>
        <a:xfrm>
          <a:off x="400329" y="2963540"/>
          <a:ext cx="3169681" cy="1378520"/>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assume that travel times  tell the whole story</a:t>
          </a:r>
          <a:endParaRPr lang="en-US" sz="1900" kern="1200" dirty="0"/>
        </a:p>
      </dsp:txBody>
      <dsp:txXfrm>
        <a:off x="440704" y="3003915"/>
        <a:ext cx="3088931" cy="1297770"/>
      </dsp:txXfrm>
    </dsp:sp>
    <dsp:sp modelId="{CFD7647D-0010-4176-8854-EDB948924137}">
      <dsp:nvSpPr>
        <dsp:cNvPr id="0" name=""/>
        <dsp:cNvSpPr/>
      </dsp:nvSpPr>
      <dsp:spPr>
        <a:xfrm>
          <a:off x="4190991" y="0"/>
          <a:ext cx="3962102" cy="4572000"/>
        </a:xfrm>
        <a:prstGeom prst="roundRect">
          <a:avLst>
            <a:gd name="adj" fmla="val 10000"/>
          </a:avLst>
        </a:prstGeom>
        <a:solidFill>
          <a:schemeClr val="accent6">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Do consider…</a:t>
          </a:r>
          <a:endParaRPr lang="en-US" sz="2800" kern="1200" dirty="0"/>
        </a:p>
      </dsp:txBody>
      <dsp:txXfrm>
        <a:off x="4190991" y="0"/>
        <a:ext cx="3962102" cy="1371600"/>
      </dsp:txXfrm>
    </dsp:sp>
    <dsp:sp modelId="{78D2D127-C7D8-4B66-BE01-7171935C7D2F}">
      <dsp:nvSpPr>
        <dsp:cNvPr id="0" name=""/>
        <dsp:cNvSpPr/>
      </dsp:nvSpPr>
      <dsp:spPr>
        <a:xfrm>
          <a:off x="4659589" y="1371711"/>
          <a:ext cx="3169681" cy="66604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queuing and its effects on the whole network</a:t>
          </a:r>
          <a:endParaRPr lang="en-US" sz="1900" kern="1200" dirty="0"/>
        </a:p>
      </dsp:txBody>
      <dsp:txXfrm>
        <a:off x="4679097" y="1391219"/>
        <a:ext cx="3130665" cy="627027"/>
      </dsp:txXfrm>
    </dsp:sp>
    <dsp:sp modelId="{CD8D04C3-D678-48C0-BE62-6A1495C40AC4}">
      <dsp:nvSpPr>
        <dsp:cNvPr id="0" name=""/>
        <dsp:cNvSpPr/>
      </dsp:nvSpPr>
      <dsp:spPr>
        <a:xfrm>
          <a:off x="4659589" y="2140222"/>
          <a:ext cx="3169681" cy="66604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bottlenecks (assumptions or real constraints)</a:t>
          </a:r>
          <a:endParaRPr lang="en-US" sz="1900" kern="1200" dirty="0"/>
        </a:p>
      </dsp:txBody>
      <dsp:txXfrm>
        <a:off x="4679097" y="2159730"/>
        <a:ext cx="3130665" cy="627027"/>
      </dsp:txXfrm>
    </dsp:sp>
    <dsp:sp modelId="{A16DEA7F-AF2D-424C-B20C-2B8DBAD36FE7}">
      <dsp:nvSpPr>
        <dsp:cNvPr id="0" name=""/>
        <dsp:cNvSpPr/>
      </dsp:nvSpPr>
      <dsp:spPr>
        <a:xfrm>
          <a:off x="4659589" y="2908734"/>
          <a:ext cx="3169681" cy="66604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alternate routes</a:t>
          </a:r>
          <a:endParaRPr lang="en-US" sz="1900" kern="1200" dirty="0"/>
        </a:p>
      </dsp:txBody>
      <dsp:txXfrm>
        <a:off x="4679097" y="2928242"/>
        <a:ext cx="3130665" cy="627027"/>
      </dsp:txXfrm>
    </dsp:sp>
    <dsp:sp modelId="{D459A4E1-8011-42F2-8FA6-8084B557FE02}">
      <dsp:nvSpPr>
        <dsp:cNvPr id="0" name=""/>
        <dsp:cNvSpPr/>
      </dsp:nvSpPr>
      <dsp:spPr>
        <a:xfrm>
          <a:off x="4659589" y="3677245"/>
          <a:ext cx="3169681" cy="666043"/>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travel time and delay outside of the analysis period</a:t>
          </a:r>
          <a:endParaRPr lang="en-US" sz="1900" kern="1200" dirty="0"/>
        </a:p>
      </dsp:txBody>
      <dsp:txXfrm>
        <a:off x="4679097" y="3696753"/>
        <a:ext cx="3130665" cy="627027"/>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2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2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2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2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BB45573-C0E5-4DC9-9F4E-0E895860C6A7}" type="slidenum">
              <a:rPr lang="en-US"/>
              <a:pPr/>
              <a:t>‹#›</a:t>
            </a:fld>
            <a:endParaRPr lang="en-US"/>
          </a:p>
        </p:txBody>
      </p:sp>
    </p:spTree>
    <p:extLst>
      <p:ext uri="{BB962C8B-B14F-4D97-AF65-F5344CB8AC3E}">
        <p14:creationId xmlns:p14="http://schemas.microsoft.com/office/powerpoint/2010/main" val="5812858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1F3F1A-7B57-4E0E-89B0-55CC292B4390}" type="slidenum">
              <a:rPr lang="en-US"/>
              <a:pPr eaLnBrk="1" hangingPunct="1"/>
              <a:t>1</a:t>
            </a:fld>
            <a:endParaRPr lang="en-US"/>
          </a:p>
        </p:txBody>
      </p:sp>
      <p:sp>
        <p:nvSpPr>
          <p:cNvPr id="24579" name="Rectangle 3"/>
          <p:cNvSpPr>
            <a:spLocks noGrp="1" noChangeArrowheads="1"/>
          </p:cNvSpPr>
          <p:nvPr>
            <p:ph type="body" idx="1"/>
          </p:nvPr>
        </p:nvSpPr>
        <p:spPr>
          <a:xfrm>
            <a:off x="685800" y="4341813"/>
            <a:ext cx="5486400" cy="4113212"/>
          </a:xfrm>
          <a:noFill/>
        </p:spPr>
        <p:txBody>
          <a:bodyPr/>
          <a:lstStyle/>
          <a:p>
            <a:pPr eaLnBrk="1" hangingPunct="1"/>
            <a:r>
              <a:rPr lang="en-US" sz="1400" dirty="0" smtClean="0">
                <a:latin typeface="Georgia" pitchFamily="18" charset="0"/>
              </a:rPr>
              <a:t>Provide fair warning about interactivity</a:t>
            </a:r>
          </a:p>
        </p:txBody>
      </p:sp>
      <p:sp>
        <p:nvSpPr>
          <p:cNvPr id="24580" name="Rectangle 5"/>
          <p:cNvSpPr>
            <a:spLocks noGrp="1" noRot="1" noChangeAspect="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Next we ask our DTA model.</a:t>
            </a:r>
            <a:r>
              <a:rPr lang="en-US" sz="1200" kern="1200" baseline="0" dirty="0" smtClean="0">
                <a:solidFill>
                  <a:schemeClr val="tx1"/>
                </a:solidFill>
                <a:effectLst/>
                <a:latin typeface="Arial" charset="0"/>
                <a:ea typeface="+mn-ea"/>
                <a:cs typeface="+mn-cs"/>
              </a:rPr>
              <a:t>  DTA Model: What do YOU think will happen?  Well, the DTA model shows a very different story.  The dynamic car following-simulation assignment shows very few diversions to our arterial road.  Most traffic stays on the freeway or diverts elsewhere.  </a:t>
            </a:r>
            <a:r>
              <a:rPr lang="en-US" sz="1200" kern="1200" dirty="0" smtClean="0">
                <a:solidFill>
                  <a:schemeClr val="tx1"/>
                </a:solidFill>
                <a:effectLst/>
                <a:latin typeface="Arial" charset="0"/>
                <a:ea typeface="+mn-ea"/>
                <a:cs typeface="+mn-cs"/>
              </a:rPr>
              <a:t>If we summarize travel times and volumes from DTA it looks like our bus line is just fine with the HOV lane project.</a:t>
            </a:r>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10</a:t>
            </a:fld>
            <a:endParaRPr lang="en-US"/>
          </a:p>
        </p:txBody>
      </p:sp>
    </p:spTree>
    <p:extLst>
      <p:ext uri="{BB962C8B-B14F-4D97-AF65-F5344CB8AC3E}">
        <p14:creationId xmlns:p14="http://schemas.microsoft.com/office/powerpoint/2010/main" val="165701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 typeface="Arial" charset="0"/>
              <a:buNone/>
              <a:tabLst/>
              <a:defRPr/>
            </a:pPr>
            <a:r>
              <a:rPr lang="en-US" dirty="0" smtClean="0"/>
              <a:t>If we investigate further we find that a bottleneck caused by a traffic signal meters traffic coming from the freeway.</a:t>
            </a:r>
            <a:r>
              <a:rPr lang="en-US" baseline="0" dirty="0" smtClean="0"/>
              <a:t> S</a:t>
            </a:r>
            <a:r>
              <a:rPr lang="en-US" dirty="0" smtClean="0"/>
              <a:t>ignal timings are not like fixed infrastructure.</a:t>
            </a:r>
            <a:r>
              <a:rPr lang="en-US" baseline="0" dirty="0" smtClean="0"/>
              <a:t> I</a:t>
            </a:r>
            <a:r>
              <a:rPr lang="en-US" dirty="0" smtClean="0"/>
              <a:t>n</a:t>
            </a:r>
            <a:r>
              <a:rPr lang="en-US" baseline="0" dirty="0" smtClean="0"/>
              <a:t> the real world this signal </a:t>
            </a:r>
            <a:r>
              <a:rPr lang="en-US" dirty="0" smtClean="0"/>
              <a:t>would be routinely re-timed to serve demand</a:t>
            </a:r>
            <a:r>
              <a:rPr lang="en-US" baseline="0" dirty="0" smtClean="0"/>
              <a:t> so </a:t>
            </a:r>
            <a:r>
              <a:rPr lang="en-US" dirty="0" smtClean="0"/>
              <a:t>more of the traffic wanting to use the arterial would be able to use it.</a:t>
            </a:r>
            <a:r>
              <a:rPr lang="en-US" baseline="0" dirty="0" smtClean="0"/>
              <a:t> </a:t>
            </a:r>
            <a:r>
              <a:rPr lang="en-US" dirty="0" smtClean="0"/>
              <a:t>If we code the DTA model with more green time, we find that the arterial is very congested, transit service is slow and unreliable, and we do need that bus lane after all. </a:t>
            </a:r>
            <a:r>
              <a:rPr lang="en-US" sz="1200" kern="1200" dirty="0" smtClean="0">
                <a:solidFill>
                  <a:schemeClr val="tx1"/>
                </a:solidFill>
                <a:effectLst/>
                <a:latin typeface="Arial" charset="0"/>
                <a:ea typeface="+mn-ea"/>
                <a:cs typeface="+mn-cs"/>
              </a:rPr>
              <a:t>If we take</a:t>
            </a:r>
            <a:r>
              <a:rPr lang="en-US" sz="1200" kern="1200" baseline="0" dirty="0" smtClean="0">
                <a:solidFill>
                  <a:schemeClr val="tx1"/>
                </a:solidFill>
                <a:effectLst/>
                <a:latin typeface="Arial" charset="0"/>
                <a:ea typeface="+mn-ea"/>
                <a:cs typeface="+mn-cs"/>
              </a:rPr>
              <a:t> the time to investigate </a:t>
            </a:r>
            <a:r>
              <a:rPr lang="en-US" sz="1200" kern="1200" dirty="0" smtClean="0">
                <a:solidFill>
                  <a:schemeClr val="tx1"/>
                </a:solidFill>
                <a:effectLst/>
                <a:latin typeface="Arial" charset="0"/>
                <a:ea typeface="+mn-ea"/>
                <a:cs typeface="+mn-cs"/>
              </a:rPr>
              <a:t>queues, diversions, waiting vehicles, backups, and bottlenecks</a:t>
            </a:r>
            <a:r>
              <a:rPr lang="en-US" sz="1200" kern="1200" baseline="0" dirty="0" smtClean="0">
                <a:solidFill>
                  <a:schemeClr val="tx1"/>
                </a:solidFill>
                <a:effectLst/>
                <a:latin typeface="Arial" charset="0"/>
                <a:ea typeface="+mn-ea"/>
                <a:cs typeface="+mn-cs"/>
              </a:rPr>
              <a:t> beyond our core area of concentration then </a:t>
            </a:r>
            <a:r>
              <a:rPr lang="en-US" sz="1200" kern="1200" dirty="0" smtClean="0">
                <a:solidFill>
                  <a:schemeClr val="tx1"/>
                </a:solidFill>
                <a:effectLst/>
                <a:latin typeface="Arial" charset="0"/>
                <a:ea typeface="+mn-ea"/>
                <a:cs typeface="+mn-cs"/>
              </a:rPr>
              <a:t>DTA can give us a better understanding of project impacts, but if we use our traditional metrics, we get an answer that is less useful than that of the static model.</a:t>
            </a:r>
          </a:p>
          <a:p>
            <a:pPr marL="0" indent="0" eaLnBrk="1" hangingPunct="1">
              <a:buFont typeface="Arial" charset="0"/>
              <a:buNone/>
            </a:pPr>
            <a:endParaRPr lang="en-US" dirty="0" smtClean="0"/>
          </a:p>
        </p:txBody>
      </p:sp>
      <p:sp>
        <p:nvSpPr>
          <p:cNvPr id="4" name="Slide Number Placeholder 3"/>
          <p:cNvSpPr>
            <a:spLocks noGrp="1"/>
          </p:cNvSpPr>
          <p:nvPr>
            <p:ph type="sldNum" sz="quarter" idx="10"/>
          </p:nvPr>
        </p:nvSpPr>
        <p:spPr/>
        <p:txBody>
          <a:bodyPr/>
          <a:lstStyle/>
          <a:p>
            <a:fld id="{9BB45573-C0E5-4DC9-9F4E-0E895860C6A7}" type="slidenum">
              <a:rPr lang="en-US" smtClean="0"/>
              <a:pPr/>
              <a:t>11</a:t>
            </a:fld>
            <a:endParaRPr lang="en-US"/>
          </a:p>
        </p:txBody>
      </p:sp>
    </p:spTree>
    <p:extLst>
      <p:ext uri="{BB962C8B-B14F-4D97-AF65-F5344CB8AC3E}">
        <p14:creationId xmlns:p14="http://schemas.microsoft.com/office/powerpoint/2010/main" val="2530608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model to try to answer a question, but we have to make policy</a:t>
            </a:r>
            <a:r>
              <a:rPr lang="en-US" baseline="0" dirty="0" smtClean="0"/>
              <a:t> decisions related to </a:t>
            </a:r>
            <a:r>
              <a:rPr lang="en-US" dirty="0" smtClean="0"/>
              <a:t>the questions to determine inputs that return our answer.</a:t>
            </a:r>
            <a:r>
              <a:rPr lang="en-US" baseline="0" dirty="0" smtClean="0"/>
              <a:t> </a:t>
            </a:r>
            <a:r>
              <a:rPr lang="en-US" dirty="0" smtClean="0"/>
              <a:t>This creates a circular loop and</a:t>
            </a:r>
            <a:r>
              <a:rPr lang="en-US" baseline="0" dirty="0" smtClean="0"/>
              <a:t> it’s not just hypothetical. </a:t>
            </a:r>
            <a:r>
              <a:rPr lang="en-US" dirty="0" smtClean="0"/>
              <a:t>We’ve faced this in actual</a:t>
            </a:r>
            <a:r>
              <a:rPr lang="en-US" baseline="0" dirty="0" smtClean="0"/>
              <a:t> applications</a:t>
            </a:r>
            <a:r>
              <a:rPr lang="en-US" dirty="0" smtClean="0"/>
              <a:t>.  Less green time just means fewer cars, congestion never gets TOO bad and the metrics used in static models don’t tell us all that much.</a:t>
            </a:r>
          </a:p>
        </p:txBody>
      </p:sp>
      <p:sp>
        <p:nvSpPr>
          <p:cNvPr id="4" name="Slide Number Placeholder 3"/>
          <p:cNvSpPr>
            <a:spLocks noGrp="1"/>
          </p:cNvSpPr>
          <p:nvPr>
            <p:ph type="sldNum" sz="quarter" idx="10"/>
          </p:nvPr>
        </p:nvSpPr>
        <p:spPr/>
        <p:txBody>
          <a:bodyPr/>
          <a:lstStyle/>
          <a:p>
            <a:fld id="{9BB45573-C0E5-4DC9-9F4E-0E895860C6A7}" type="slidenum">
              <a:rPr lang="en-US" smtClean="0"/>
              <a:pPr/>
              <a:t>12</a:t>
            </a:fld>
            <a:endParaRPr lang="en-US"/>
          </a:p>
        </p:txBody>
      </p:sp>
    </p:spTree>
    <p:extLst>
      <p:ext uri="{BB962C8B-B14F-4D97-AF65-F5344CB8AC3E}">
        <p14:creationId xmlns:p14="http://schemas.microsoft.com/office/powerpoint/2010/main" val="230454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trying to create more realistic models just for the sake of it.</a:t>
            </a:r>
            <a:r>
              <a:rPr lang="en-US" baseline="0" dirty="0" smtClean="0"/>
              <a:t>  </a:t>
            </a:r>
            <a:r>
              <a:rPr lang="en-US" dirty="0" smtClean="0"/>
              <a:t>We are trying to become better at answering questions – so that we can provide better information to policy makers</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13</a:t>
            </a:fld>
            <a:endParaRPr lang="en-US"/>
          </a:p>
        </p:txBody>
      </p:sp>
    </p:spTree>
    <p:extLst>
      <p:ext uri="{BB962C8B-B14F-4D97-AF65-F5344CB8AC3E}">
        <p14:creationId xmlns:p14="http://schemas.microsoft.com/office/powerpoint/2010/main" val="2585803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old hat in </a:t>
            </a:r>
            <a:r>
              <a:rPr lang="en-US" dirty="0" err="1" smtClean="0"/>
              <a:t>microsimulation</a:t>
            </a:r>
            <a:r>
              <a:rPr lang="en-US" dirty="0" smtClean="0"/>
              <a:t>, but it is relatively</a:t>
            </a:r>
            <a:r>
              <a:rPr lang="en-US" baseline="0" dirty="0" smtClean="0"/>
              <a:t> new to travel demand modeling.  Long queues spilling back from bottleneck intersections or mergers are a key source of urban congestion.  Observing queuing patterns should be a key tool to understand DTA model results</a:t>
            </a:r>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16</a:t>
            </a:fld>
            <a:endParaRPr lang="en-US"/>
          </a:p>
        </p:txBody>
      </p:sp>
    </p:spTree>
    <p:extLst>
      <p:ext uri="{BB962C8B-B14F-4D97-AF65-F5344CB8AC3E}">
        <p14:creationId xmlns:p14="http://schemas.microsoft.com/office/powerpoint/2010/main" val="76577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charset="0"/>
              <a:buNone/>
            </a:pPr>
            <a:r>
              <a:rPr lang="en-US" dirty="0" smtClean="0"/>
              <a:t>Unlike V/C &gt; 1, vehicle delay is not bounded in the real world.</a:t>
            </a:r>
            <a:r>
              <a:rPr lang="en-US" baseline="0" dirty="0" smtClean="0"/>
              <a:t> </a:t>
            </a:r>
            <a:r>
              <a:rPr lang="en-US" dirty="0" smtClean="0"/>
              <a:t>Unlike flow rates, delay increases continuously as congestion worsens.</a:t>
            </a:r>
            <a:r>
              <a:rPr lang="en-US" baseline="0" dirty="0" smtClean="0"/>
              <a:t> </a:t>
            </a:r>
            <a:r>
              <a:rPr lang="en-US" dirty="0" smtClean="0"/>
              <a:t>Delay can be normalized in various ways.</a:t>
            </a:r>
            <a:r>
              <a:rPr lang="en-US" baseline="0" dirty="0" smtClean="0"/>
              <a:t>  For example: p</a:t>
            </a:r>
            <a:r>
              <a:rPr lang="en-US" dirty="0" smtClean="0"/>
              <a:t>er trip,  per person-trip, per mile traveled, absolute, etc.</a:t>
            </a:r>
            <a:r>
              <a:rPr lang="en-US" baseline="0" dirty="0" smtClean="0"/>
              <a:t> </a:t>
            </a:r>
            <a:r>
              <a:rPr lang="en-US" dirty="0" smtClean="0"/>
              <a:t>Needs thought in regards to impacts of changing demand on metric results</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17</a:t>
            </a:fld>
            <a:endParaRPr lang="en-US"/>
          </a:p>
        </p:txBody>
      </p:sp>
    </p:spTree>
    <p:extLst>
      <p:ext uri="{BB962C8B-B14F-4D97-AF65-F5344CB8AC3E}">
        <p14:creationId xmlns:p14="http://schemas.microsoft.com/office/powerpoint/2010/main" val="306790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Waiting vehicles represent demand queuing to enter a network where demand near an entry gate exceeds capacity.</a:t>
            </a:r>
            <a:r>
              <a:rPr lang="en-US" baseline="0" dirty="0" smtClean="0"/>
              <a:t> </a:t>
            </a:r>
            <a:r>
              <a:rPr lang="en-US" dirty="0" smtClean="0"/>
              <a:t>Waiting vehicles are subject to delay, and may cause spillback impacts on other off-network facilities.</a:t>
            </a:r>
            <a:r>
              <a:rPr lang="en-US" baseline="0" dirty="0" smtClean="0"/>
              <a:t> </a:t>
            </a:r>
            <a:r>
              <a:rPr lang="en-US" dirty="0" smtClean="0"/>
              <a:t>An increase in waiting vehicles is an indicator or worsening congestion cased by differences between two scenarios, even if operations within the network are similar.</a:t>
            </a:r>
            <a:r>
              <a:rPr lang="en-US" baseline="0" dirty="0" smtClean="0"/>
              <a:t> </a:t>
            </a:r>
            <a:r>
              <a:rPr lang="en-US" dirty="0" smtClean="0"/>
              <a:t>Like vehicle delay and queue formation, waiting vehicles replaces v/c as indicator of demand in excess of supply for network boundary areas, or congested downtown districts.</a:t>
            </a:r>
          </a:p>
        </p:txBody>
      </p:sp>
      <p:sp>
        <p:nvSpPr>
          <p:cNvPr id="4" name="Slide Number Placeholder 3"/>
          <p:cNvSpPr>
            <a:spLocks noGrp="1"/>
          </p:cNvSpPr>
          <p:nvPr>
            <p:ph type="sldNum" sz="quarter" idx="10"/>
          </p:nvPr>
        </p:nvSpPr>
        <p:spPr/>
        <p:txBody>
          <a:bodyPr/>
          <a:lstStyle/>
          <a:p>
            <a:fld id="{9BB45573-C0E5-4DC9-9F4E-0E895860C6A7}" type="slidenum">
              <a:rPr lang="en-US" smtClean="0"/>
              <a:pPr/>
              <a:t>18</a:t>
            </a:fld>
            <a:endParaRPr lang="en-US"/>
          </a:p>
        </p:txBody>
      </p:sp>
    </p:spTree>
    <p:extLst>
      <p:ext uri="{BB962C8B-B14F-4D97-AF65-F5344CB8AC3E}">
        <p14:creationId xmlns:p14="http://schemas.microsoft.com/office/powerpoint/2010/main" val="96229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Meso</a:t>
            </a:r>
            <a:r>
              <a:rPr lang="en-US" dirty="0" smtClean="0"/>
              <a:t>-level models tend to be sensitive to congestion.</a:t>
            </a:r>
            <a:r>
              <a:rPr lang="en-US" baseline="0" dirty="0" smtClean="0"/>
              <a:t> </a:t>
            </a:r>
            <a:r>
              <a:rPr lang="en-US" dirty="0" smtClean="0"/>
              <a:t>Unrealistic traffic volumes will result in a system breakdown.</a:t>
            </a:r>
            <a:r>
              <a:rPr lang="en-US" baseline="0" dirty="0" smtClean="0"/>
              <a:t> </a:t>
            </a:r>
            <a:r>
              <a:rPr lang="en-US" dirty="0" smtClean="0"/>
              <a:t>Simulation gridlock (in a well-calibrated model) is an indicator that demand levels are unrealistic and unlikely to materialize.</a:t>
            </a:r>
            <a:r>
              <a:rPr lang="en-US" baseline="0" dirty="0" smtClean="0"/>
              <a:t> </a:t>
            </a:r>
            <a:r>
              <a:rPr lang="en-US" dirty="0" smtClean="0"/>
              <a:t>Information about gridlock can be fed back into the model, but we aren’t there yet.  Also it raises the question of how can we calculate the loss of utility for people who are making 2nd choice?</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19</a:t>
            </a:fld>
            <a:endParaRPr lang="en-US"/>
          </a:p>
        </p:txBody>
      </p:sp>
    </p:spTree>
    <p:extLst>
      <p:ext uri="{BB962C8B-B14F-4D97-AF65-F5344CB8AC3E}">
        <p14:creationId xmlns:p14="http://schemas.microsoft.com/office/powerpoint/2010/main" val="2260207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this is the beginning of the conference, my colleagues and I want to try to set in motion as much collaboration and real-time information exchange as possible.</a:t>
            </a:r>
          </a:p>
          <a:p>
            <a:r>
              <a:rPr lang="en-US" dirty="0" smtClean="0"/>
              <a:t>-</a:t>
            </a:r>
            <a:r>
              <a:rPr lang="en-US" baseline="0" dirty="0" smtClean="0"/>
              <a:t> </a:t>
            </a:r>
            <a:r>
              <a:rPr lang="en-US" dirty="0" smtClean="0"/>
              <a:t>For agencies that have experience w/ DTA models, what metric or interpretation challenges have you encountered so far, particularly with regards to switching between capacity informed and capacity constrained models?</a:t>
            </a:r>
          </a:p>
          <a:p>
            <a:r>
              <a:rPr lang="en-US" dirty="0" smtClean="0"/>
              <a:t>-</a:t>
            </a:r>
            <a:r>
              <a:rPr lang="en-US" baseline="0" dirty="0" smtClean="0"/>
              <a:t> </a:t>
            </a:r>
            <a:r>
              <a:rPr lang="en-US" dirty="0" smtClean="0"/>
              <a:t>How have you addressed these issues? </a:t>
            </a:r>
          </a:p>
          <a:p>
            <a:r>
              <a:rPr lang="en-US" dirty="0" smtClean="0"/>
              <a:t>-</a:t>
            </a:r>
            <a:r>
              <a:rPr lang="en-US" baseline="0" dirty="0" smtClean="0"/>
              <a:t> </a:t>
            </a:r>
            <a:r>
              <a:rPr lang="en-US" dirty="0" smtClean="0"/>
              <a:t>What have you found to be the most effective ways of interpreting and communicating the results of DTA models? </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21</a:t>
            </a:fld>
            <a:endParaRPr lang="en-US"/>
          </a:p>
        </p:txBody>
      </p:sp>
    </p:spTree>
    <p:extLst>
      <p:ext uri="{BB962C8B-B14F-4D97-AF65-F5344CB8AC3E}">
        <p14:creationId xmlns:p14="http://schemas.microsoft.com/office/powerpoint/2010/main" val="297288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Start with very brief background because Elizabeth </a:t>
            </a:r>
            <a:r>
              <a:rPr lang="en-US" sz="1200" kern="1200" dirty="0" err="1" smtClean="0">
                <a:solidFill>
                  <a:schemeClr val="tx1"/>
                </a:solidFill>
                <a:effectLst/>
                <a:latin typeface="Arial" charset="0"/>
                <a:ea typeface="+mn-ea"/>
                <a:cs typeface="+mn-cs"/>
              </a:rPr>
              <a:t>Sall</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just </a:t>
            </a:r>
            <a:r>
              <a:rPr lang="en-US" sz="1200" kern="1200" dirty="0" err="1" smtClean="0">
                <a:solidFill>
                  <a:schemeClr val="tx1"/>
                </a:solidFill>
                <a:effectLst/>
                <a:latin typeface="Arial" charset="0"/>
                <a:ea typeface="+mn-ea"/>
                <a:cs typeface="+mn-cs"/>
              </a:rPr>
              <a:t>dicsucssed</a:t>
            </a:r>
            <a:r>
              <a:rPr lang="en-US" sz="1200" kern="120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SFCTA DTA model </a:t>
            </a:r>
            <a:r>
              <a:rPr lang="en-US" sz="1200" kern="1200" dirty="0" smtClean="0">
                <a:solidFill>
                  <a:schemeClr val="tx1"/>
                </a:solidFill>
                <a:effectLst/>
                <a:latin typeface="Arial" charset="0"/>
                <a:ea typeface="+mn-ea"/>
                <a:cs typeface="+mn-cs"/>
              </a:rPr>
              <a:t>development</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2</a:t>
            </a:fld>
            <a:endParaRPr lang="en-US"/>
          </a:p>
        </p:txBody>
      </p:sp>
    </p:spTree>
    <p:extLst>
      <p:ext uri="{BB962C8B-B14F-4D97-AF65-F5344CB8AC3E}">
        <p14:creationId xmlns:p14="http://schemas.microsoft.com/office/powerpoint/2010/main" val="263825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smtClean="0"/>
              <a:t>SFCTA</a:t>
            </a:r>
            <a:r>
              <a:rPr lang="en-US" baseline="0" dirty="0" smtClean="0"/>
              <a:t> has spent several years </a:t>
            </a:r>
            <a:r>
              <a:rPr lang="en-US" sz="1200" kern="1200" dirty="0" smtClean="0">
                <a:solidFill>
                  <a:schemeClr val="tx1"/>
                </a:solidFill>
                <a:effectLst/>
                <a:latin typeface="Arial" charset="0"/>
                <a:ea typeface="+mn-ea"/>
                <a:cs typeface="+mn-cs"/>
              </a:rPr>
              <a:t>developing an increasingly sophisticated DTA model covering an</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increasingly large network.  The</a:t>
            </a:r>
            <a:r>
              <a:rPr lang="en-US" sz="1200" kern="1200" baseline="0" dirty="0" smtClean="0">
                <a:solidFill>
                  <a:schemeClr val="tx1"/>
                </a:solidFill>
                <a:effectLst/>
                <a:latin typeface="Arial" charset="0"/>
                <a:ea typeface="+mn-ea"/>
                <a:cs typeface="+mn-cs"/>
              </a:rPr>
              <a:t> m</a:t>
            </a:r>
            <a:r>
              <a:rPr lang="en-US" sz="1200" kern="1200" dirty="0" smtClean="0">
                <a:solidFill>
                  <a:schemeClr val="tx1"/>
                </a:solidFill>
                <a:effectLst/>
                <a:latin typeface="Arial" charset="0"/>
                <a:ea typeface="+mn-ea"/>
                <a:cs typeface="+mn-cs"/>
              </a:rPr>
              <a:t>odel is used essentially as a CHAMP post-processor and a lubricant between our ABM and </a:t>
            </a:r>
            <a:r>
              <a:rPr lang="en-US" sz="1200" kern="1200" dirty="0" err="1" smtClean="0">
                <a:solidFill>
                  <a:schemeClr val="tx1"/>
                </a:solidFill>
                <a:effectLst/>
                <a:latin typeface="Arial" charset="0"/>
                <a:ea typeface="+mn-ea"/>
                <a:cs typeface="+mn-cs"/>
              </a:rPr>
              <a:t>microsimulation</a:t>
            </a:r>
            <a:r>
              <a:rPr lang="en-US" sz="1200" kern="1200" dirty="0" smtClean="0">
                <a:solidFill>
                  <a:schemeClr val="tx1"/>
                </a:solidFill>
                <a:effectLst/>
                <a:latin typeface="Arial" charset="0"/>
                <a:ea typeface="+mn-ea"/>
                <a:cs typeface="+mn-cs"/>
              </a:rPr>
              <a:t>.  This graphic shows the</a:t>
            </a:r>
            <a:r>
              <a:rPr lang="en-US" sz="1200" kern="1200" baseline="0" dirty="0" smtClean="0">
                <a:solidFill>
                  <a:schemeClr val="tx1"/>
                </a:solidFill>
                <a:effectLst/>
                <a:latin typeface="Arial" charset="0"/>
                <a:ea typeface="+mn-ea"/>
                <a:cs typeface="+mn-cs"/>
              </a:rPr>
              <a:t> modeling framework into which our DTA model is incorporated for a typical transportation project study. </a:t>
            </a:r>
            <a:r>
              <a:rPr lang="en-US" sz="1200" kern="1200" dirty="0" smtClean="0">
                <a:solidFill>
                  <a:schemeClr val="tx1"/>
                </a:solidFill>
                <a:effectLst/>
                <a:latin typeface="Arial" charset="0"/>
                <a:ea typeface="+mn-ea"/>
                <a:cs typeface="+mn-cs"/>
              </a:rPr>
              <a:t>We</a:t>
            </a:r>
            <a:r>
              <a:rPr lang="en-US" sz="1200" kern="1200" baseline="0" dirty="0" smtClean="0">
                <a:solidFill>
                  <a:schemeClr val="tx1"/>
                </a:solidFill>
                <a:effectLst/>
                <a:latin typeface="Arial" charset="0"/>
                <a:ea typeface="+mn-ea"/>
                <a:cs typeface="+mn-cs"/>
              </a:rPr>
              <a:t> do not currently feed DTA skims back into CHAMP.</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3</a:t>
            </a:fld>
            <a:endParaRPr lang="en-US"/>
          </a:p>
        </p:txBody>
      </p:sp>
    </p:spTree>
    <p:extLst>
      <p:ext uri="{BB962C8B-B14F-4D97-AF65-F5344CB8AC3E}">
        <p14:creationId xmlns:p14="http://schemas.microsoft.com/office/powerpoint/2010/main" val="39246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time that we’ve been developing the model we’ve had some opportunities to apply DTA models and learn from the experience.  Here are some</a:t>
            </a:r>
            <a:r>
              <a:rPr lang="en-US" baseline="0" dirty="0" smtClean="0"/>
              <a:t> applications where our DTA model has played some role.</a:t>
            </a:r>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4</a:t>
            </a:fld>
            <a:endParaRPr lang="en-US"/>
          </a:p>
        </p:txBody>
      </p:sp>
    </p:spTree>
    <p:extLst>
      <p:ext uri="{BB962C8B-B14F-4D97-AF65-F5344CB8AC3E}">
        <p14:creationId xmlns:p14="http://schemas.microsoft.com/office/powerpoint/2010/main" val="355906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In some ways very helpful, but in other ways raises questions or is frustrating</a:t>
            </a:r>
          </a:p>
        </p:txBody>
      </p:sp>
      <p:sp>
        <p:nvSpPr>
          <p:cNvPr id="4" name="Slide Number Placeholder 3"/>
          <p:cNvSpPr>
            <a:spLocks noGrp="1"/>
          </p:cNvSpPr>
          <p:nvPr>
            <p:ph type="sldNum" sz="quarter" idx="10"/>
          </p:nvPr>
        </p:nvSpPr>
        <p:spPr/>
        <p:txBody>
          <a:bodyPr/>
          <a:lstStyle/>
          <a:p>
            <a:fld id="{9BB45573-C0E5-4DC9-9F4E-0E895860C6A7}" type="slidenum">
              <a:rPr lang="en-US" smtClean="0"/>
              <a:pPr/>
              <a:t>5</a:t>
            </a:fld>
            <a:endParaRPr lang="en-US"/>
          </a:p>
        </p:txBody>
      </p:sp>
    </p:spTree>
    <p:extLst>
      <p:ext uri="{BB962C8B-B14F-4D97-AF65-F5344CB8AC3E}">
        <p14:creationId xmlns:p14="http://schemas.microsoft.com/office/powerpoint/2010/main" val="188610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dirty="0" smtClean="0"/>
              <a:t>Travel demand modelers are not necessarily prepared to ask the right questions of models or properly evaluate model performance that have more in common with </a:t>
            </a:r>
            <a:r>
              <a:rPr lang="en-US" sz="2400" dirty="0" err="1" smtClean="0"/>
              <a:t>microsimulation</a:t>
            </a:r>
            <a:r>
              <a:rPr lang="en-US" sz="2400" dirty="0" smtClean="0"/>
              <a:t> and traffic operations</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6</a:t>
            </a:fld>
            <a:endParaRPr lang="en-US"/>
          </a:p>
        </p:txBody>
      </p:sp>
    </p:spTree>
    <p:extLst>
      <p:ext uri="{BB962C8B-B14F-4D97-AF65-F5344CB8AC3E}">
        <p14:creationId xmlns:p14="http://schemas.microsoft.com/office/powerpoint/2010/main" val="26382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 of an</a:t>
            </a:r>
            <a:r>
              <a:rPr lang="en-US" baseline="0" dirty="0" smtClean="0"/>
              <a:t> issue that arises from the difference between constraining and not constraining flow to capacity. This example is hypothetical, but reflects a particular question and challenge we have faced in San Francisco.  Bonus points for anyone that can guess the real world example.</a:t>
            </a:r>
          </a:p>
        </p:txBody>
      </p:sp>
      <p:sp>
        <p:nvSpPr>
          <p:cNvPr id="4" name="Slide Number Placeholder 3"/>
          <p:cNvSpPr>
            <a:spLocks noGrp="1"/>
          </p:cNvSpPr>
          <p:nvPr>
            <p:ph type="sldNum" sz="quarter" idx="10"/>
          </p:nvPr>
        </p:nvSpPr>
        <p:spPr/>
        <p:txBody>
          <a:bodyPr/>
          <a:lstStyle/>
          <a:p>
            <a:fld id="{9BB45573-C0E5-4DC9-9F4E-0E895860C6A7}" type="slidenum">
              <a:rPr lang="en-US" smtClean="0"/>
              <a:pPr/>
              <a:t>7</a:t>
            </a:fld>
            <a:endParaRPr lang="en-US"/>
          </a:p>
        </p:txBody>
      </p:sp>
    </p:spTree>
    <p:extLst>
      <p:ext uri="{BB962C8B-B14F-4D97-AF65-F5344CB8AC3E}">
        <p14:creationId xmlns:p14="http://schemas.microsoft.com/office/powerpoint/2010/main" val="338041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a </a:t>
            </a:r>
            <a:r>
              <a:rPr lang="en-US" dirty="0" smtClean="0"/>
              <a:t>project that is considering adding an</a:t>
            </a:r>
            <a:r>
              <a:rPr lang="en-US" baseline="0" dirty="0" smtClean="0"/>
              <a:t> </a:t>
            </a:r>
            <a:r>
              <a:rPr lang="en-US" dirty="0" smtClean="0"/>
              <a:t>HOV lane to freeway. The HOV lane would occupy an existing lane, and no new lanes would be provided, thus the</a:t>
            </a:r>
            <a:r>
              <a:rPr lang="en-US" baseline="0" dirty="0" smtClean="0"/>
              <a:t> project would reduce highway capacity for single occupant vehicles. One of the questions we </a:t>
            </a:r>
            <a:r>
              <a:rPr lang="en-US" dirty="0" smtClean="0"/>
              <a:t>have is</a:t>
            </a:r>
            <a:r>
              <a:rPr lang="en-US" baseline="0" dirty="0" smtClean="0"/>
              <a:t> how the</a:t>
            </a:r>
            <a:r>
              <a:rPr lang="en-US" dirty="0" smtClean="0"/>
              <a:t> HOV lane would affect traffic on a parallel arterial.  The parallel arterial roadway features an</a:t>
            </a:r>
            <a:r>
              <a:rPr lang="en-US" baseline="0" dirty="0" smtClean="0"/>
              <a:t> important bus route</a:t>
            </a:r>
            <a:r>
              <a:rPr lang="en-US" dirty="0" smtClean="0"/>
              <a:t> and there is concern that the HOV lane project could worsen</a:t>
            </a:r>
            <a:r>
              <a:rPr lang="en-US" baseline="0" dirty="0" smtClean="0"/>
              <a:t> operating conditions for the transit line. </a:t>
            </a:r>
            <a:r>
              <a:rPr lang="en-US" dirty="0" smtClean="0"/>
              <a:t>Besides asking</a:t>
            </a:r>
            <a:r>
              <a:rPr lang="en-US" baseline="0" dirty="0" smtClean="0"/>
              <a:t> if the </a:t>
            </a:r>
            <a:r>
              <a:rPr lang="en-US" dirty="0" smtClean="0"/>
              <a:t>HOV lane is effective</a:t>
            </a:r>
            <a:r>
              <a:rPr lang="en-US" baseline="0" dirty="0" smtClean="0"/>
              <a:t> we also want to know if </a:t>
            </a:r>
            <a:r>
              <a:rPr lang="en-US" dirty="0" smtClean="0"/>
              <a:t>we need to add a dedicated bus lane to protect transit operations.</a:t>
            </a:r>
          </a:p>
          <a:p>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8</a:t>
            </a:fld>
            <a:endParaRPr lang="en-US"/>
          </a:p>
        </p:txBody>
      </p:sp>
    </p:spTree>
    <p:extLst>
      <p:ext uri="{BB962C8B-B14F-4D97-AF65-F5344CB8AC3E}">
        <p14:creationId xmlns:p14="http://schemas.microsoft.com/office/powerpoint/2010/main" val="1935977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First we see what our ABM tells us with static traffic assignment.  As might be expected, CHAMP shows that there is a lot of diversion from the highway to the local street.  This causes congestion on the arterial and slows the transit line.  Our transit line is now less reliable and more expensive to operate.</a:t>
            </a:r>
            <a:endParaRPr lang="en-US" dirty="0"/>
          </a:p>
        </p:txBody>
      </p:sp>
      <p:sp>
        <p:nvSpPr>
          <p:cNvPr id="4" name="Slide Number Placeholder 3"/>
          <p:cNvSpPr>
            <a:spLocks noGrp="1"/>
          </p:cNvSpPr>
          <p:nvPr>
            <p:ph type="sldNum" sz="quarter" idx="10"/>
          </p:nvPr>
        </p:nvSpPr>
        <p:spPr/>
        <p:txBody>
          <a:bodyPr/>
          <a:lstStyle/>
          <a:p>
            <a:fld id="{9BB45573-C0E5-4DC9-9F4E-0E895860C6A7}" type="slidenum">
              <a:rPr lang="en-US" smtClean="0"/>
              <a:pPr/>
              <a:t>9</a:t>
            </a:fld>
            <a:endParaRPr lang="en-US"/>
          </a:p>
        </p:txBody>
      </p:sp>
    </p:spTree>
    <p:extLst>
      <p:ext uri="{BB962C8B-B14F-4D97-AF65-F5344CB8AC3E}">
        <p14:creationId xmlns:p14="http://schemas.microsoft.com/office/powerpoint/2010/main" val="2400637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37366"/>
        </a:solid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2901950" y="0"/>
            <a:ext cx="3352800" cy="2016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pic>
        <p:nvPicPr>
          <p:cNvPr id="5" name="Picture 15" descr="SFCTA-logo--2col-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49700" y="4191000"/>
            <a:ext cx="1244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457200"/>
            <a:ext cx="7772400" cy="2286000"/>
          </a:xfrm>
        </p:spPr>
        <p:txBody>
          <a:bodyPr lIns="91440" tIns="45720" rIns="91440" bIns="45720" anchor="ctr"/>
          <a:lstStyle>
            <a:lvl1pPr algn="ctr">
              <a:defRPr sz="3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2971800"/>
            <a:ext cx="6400800" cy="1066800"/>
          </a:xfrm>
        </p:spPr>
        <p:txBody>
          <a:bodyPr/>
          <a:lstStyle>
            <a:lvl1pPr marL="0" indent="0" algn="ctr">
              <a:defRPr b="0">
                <a:solidFill>
                  <a:schemeClr val="bg1"/>
                </a:solidFill>
                <a:latin typeface="Georgia" pitchFamily="18" charset="0"/>
              </a:defRPr>
            </a:lvl1pPr>
          </a:lstStyle>
          <a:p>
            <a:pPr lvl="0"/>
            <a:r>
              <a:rPr lang="en-US" noProof="0" smtClean="0"/>
              <a:t>Click to edit Master subtitle style</a:t>
            </a:r>
          </a:p>
        </p:txBody>
      </p:sp>
      <p:sp>
        <p:nvSpPr>
          <p:cNvPr id="6" name="Rectangle 5"/>
          <p:cNvSpPr>
            <a:spLocks noGrp="1" noChangeArrowheads="1"/>
          </p:cNvSpPr>
          <p:nvPr>
            <p:ph type="ftr" sz="quarter" idx="10"/>
          </p:nvPr>
        </p:nvSpPr>
        <p:spPr>
          <a:xfrm>
            <a:off x="1370013" y="5486400"/>
            <a:ext cx="6399212" cy="301625"/>
          </a:xfrm>
        </p:spPr>
        <p:txBody>
          <a:bodyPr/>
          <a:lstStyle>
            <a:lvl1pPr>
              <a:defRPr>
                <a:solidFill>
                  <a:srgbClr val="3A443C"/>
                </a:solidFill>
              </a:defRPr>
            </a:lvl1pPr>
          </a:lstStyle>
          <a:p>
            <a:pPr>
              <a:defRPr/>
            </a:pPr>
            <a:r>
              <a:rPr lang="en-US"/>
              <a:t>SAN FRANCISCO COUNTY TRANSPORTATION AUTHORITY</a:t>
            </a:r>
          </a:p>
        </p:txBody>
      </p:sp>
    </p:spTree>
    <p:extLst>
      <p:ext uri="{BB962C8B-B14F-4D97-AF65-F5344CB8AC3E}">
        <p14:creationId xmlns:p14="http://schemas.microsoft.com/office/powerpoint/2010/main" val="226588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2"/>
          <p:cNvSpPr>
            <a:spLocks noGrp="1" noChangeArrowheads="1"/>
          </p:cNvSpPr>
          <p:nvPr>
            <p:ph type="sldNum" sz="quarter" idx="11"/>
          </p:nvPr>
        </p:nvSpPr>
        <p:spPr>
          <a:ln/>
        </p:spPr>
        <p:txBody>
          <a:bodyPr/>
          <a:lstStyle>
            <a:lvl1pPr>
              <a:defRPr/>
            </a:lvl1pPr>
          </a:lstStyle>
          <a:p>
            <a:fld id="{9856AEA7-5DEB-4840-AED8-084BD3B7DE69}" type="slidenum">
              <a:rPr lang="en-US"/>
              <a:pPr/>
              <a:t>‹#›</a:t>
            </a:fld>
            <a:endParaRPr lang="en-US"/>
          </a:p>
        </p:txBody>
      </p:sp>
    </p:spTree>
    <p:extLst>
      <p:ext uri="{BB962C8B-B14F-4D97-AF65-F5344CB8AC3E}">
        <p14:creationId xmlns:p14="http://schemas.microsoft.com/office/powerpoint/2010/main" val="36696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2"/>
          <p:cNvSpPr>
            <a:spLocks noGrp="1" noChangeArrowheads="1"/>
          </p:cNvSpPr>
          <p:nvPr>
            <p:ph type="sldNum" sz="quarter" idx="11"/>
          </p:nvPr>
        </p:nvSpPr>
        <p:spPr>
          <a:ln/>
        </p:spPr>
        <p:txBody>
          <a:bodyPr/>
          <a:lstStyle>
            <a:lvl1pPr>
              <a:defRPr/>
            </a:lvl1pPr>
          </a:lstStyle>
          <a:p>
            <a:fld id="{A282A747-FC50-4EB2-A4BC-A6E0FB97AEF2}" type="slidenum">
              <a:rPr lang="en-US"/>
              <a:pPr/>
              <a:t>‹#›</a:t>
            </a:fld>
            <a:endParaRPr lang="en-US"/>
          </a:p>
        </p:txBody>
      </p:sp>
    </p:spTree>
    <p:extLst>
      <p:ext uri="{BB962C8B-B14F-4D97-AF65-F5344CB8AC3E}">
        <p14:creationId xmlns:p14="http://schemas.microsoft.com/office/powerpoint/2010/main" val="64934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3"/>
          <p:cNvSpPr>
            <a:spLocks noGrp="1" noChangeArrowheads="1"/>
          </p:cNvSpPr>
          <p:nvPr>
            <p:ph type="sldNum" sz="quarter" idx="11"/>
          </p:nvPr>
        </p:nvSpPr>
        <p:spPr>
          <a:ln/>
        </p:spPr>
        <p:txBody>
          <a:bodyPr/>
          <a:lstStyle>
            <a:lvl1pPr>
              <a:defRPr/>
            </a:lvl1pPr>
          </a:lstStyle>
          <a:p>
            <a:fld id="{DD5E8E72-5DAE-4AEE-A1CF-8FAA49386114}" type="slidenum">
              <a:rPr lang="en-US"/>
              <a:pPr/>
              <a:t>‹#›</a:t>
            </a:fld>
            <a:endParaRPr lang="en-US"/>
          </a:p>
        </p:txBody>
      </p:sp>
    </p:spTree>
    <p:extLst>
      <p:ext uri="{BB962C8B-B14F-4D97-AF65-F5344CB8AC3E}">
        <p14:creationId xmlns:p14="http://schemas.microsoft.com/office/powerpoint/2010/main" val="318604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3"/>
          <p:cNvSpPr>
            <a:spLocks noGrp="1" noChangeArrowheads="1"/>
          </p:cNvSpPr>
          <p:nvPr>
            <p:ph type="sldNum" sz="quarter" idx="11"/>
          </p:nvPr>
        </p:nvSpPr>
        <p:spPr>
          <a:ln/>
        </p:spPr>
        <p:txBody>
          <a:bodyPr/>
          <a:lstStyle>
            <a:lvl1pPr>
              <a:defRPr/>
            </a:lvl1pPr>
          </a:lstStyle>
          <a:p>
            <a:fld id="{603CF61E-4150-44E9-A172-A0CD3AE23C37}" type="slidenum">
              <a:rPr lang="en-US"/>
              <a:pPr/>
              <a:t>‹#›</a:t>
            </a:fld>
            <a:endParaRPr lang="en-US"/>
          </a:p>
        </p:txBody>
      </p:sp>
    </p:spTree>
    <p:extLst>
      <p:ext uri="{BB962C8B-B14F-4D97-AF65-F5344CB8AC3E}">
        <p14:creationId xmlns:p14="http://schemas.microsoft.com/office/powerpoint/2010/main" val="3553785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3"/>
          <p:cNvSpPr>
            <a:spLocks noGrp="1" noChangeArrowheads="1"/>
          </p:cNvSpPr>
          <p:nvPr>
            <p:ph type="sldNum" sz="quarter" idx="11"/>
          </p:nvPr>
        </p:nvSpPr>
        <p:spPr>
          <a:ln/>
        </p:spPr>
        <p:txBody>
          <a:bodyPr/>
          <a:lstStyle>
            <a:lvl1pPr>
              <a:defRPr/>
            </a:lvl1pPr>
          </a:lstStyle>
          <a:p>
            <a:fld id="{125FDF3B-B6EE-4C00-91F2-4861442466B0}" type="slidenum">
              <a:rPr lang="en-US"/>
              <a:pPr/>
              <a:t>‹#›</a:t>
            </a:fld>
            <a:endParaRPr lang="en-US"/>
          </a:p>
        </p:txBody>
      </p:sp>
    </p:spTree>
    <p:extLst>
      <p:ext uri="{BB962C8B-B14F-4D97-AF65-F5344CB8AC3E}">
        <p14:creationId xmlns:p14="http://schemas.microsoft.com/office/powerpoint/2010/main" val="1279670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2700" y="1371600"/>
            <a:ext cx="1943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3"/>
          <p:cNvSpPr>
            <a:spLocks noGrp="1" noChangeArrowheads="1"/>
          </p:cNvSpPr>
          <p:nvPr>
            <p:ph type="sldNum" sz="quarter" idx="11"/>
          </p:nvPr>
        </p:nvSpPr>
        <p:spPr>
          <a:ln/>
        </p:spPr>
        <p:txBody>
          <a:bodyPr/>
          <a:lstStyle>
            <a:lvl1pPr>
              <a:defRPr/>
            </a:lvl1pPr>
          </a:lstStyle>
          <a:p>
            <a:fld id="{F968FAFA-AB27-4949-BC68-ED158F824BE2}" type="slidenum">
              <a:rPr lang="en-US"/>
              <a:pPr/>
              <a:t>‹#›</a:t>
            </a:fld>
            <a:endParaRPr lang="en-US"/>
          </a:p>
        </p:txBody>
      </p:sp>
    </p:spTree>
    <p:extLst>
      <p:ext uri="{BB962C8B-B14F-4D97-AF65-F5344CB8AC3E}">
        <p14:creationId xmlns:p14="http://schemas.microsoft.com/office/powerpoint/2010/main" val="3698783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8" name="Rectangle 13"/>
          <p:cNvSpPr>
            <a:spLocks noGrp="1" noChangeArrowheads="1"/>
          </p:cNvSpPr>
          <p:nvPr>
            <p:ph type="sldNum" sz="quarter" idx="11"/>
          </p:nvPr>
        </p:nvSpPr>
        <p:spPr>
          <a:ln/>
        </p:spPr>
        <p:txBody>
          <a:bodyPr/>
          <a:lstStyle>
            <a:lvl1pPr>
              <a:defRPr/>
            </a:lvl1pPr>
          </a:lstStyle>
          <a:p>
            <a:fld id="{9059253F-9B09-4697-A62B-F6AF54F61AD3}" type="slidenum">
              <a:rPr lang="en-US"/>
              <a:pPr/>
              <a:t>‹#›</a:t>
            </a:fld>
            <a:endParaRPr lang="en-US"/>
          </a:p>
        </p:txBody>
      </p:sp>
    </p:spTree>
    <p:extLst>
      <p:ext uri="{BB962C8B-B14F-4D97-AF65-F5344CB8AC3E}">
        <p14:creationId xmlns:p14="http://schemas.microsoft.com/office/powerpoint/2010/main" val="4255467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4" name="Rectangle 13"/>
          <p:cNvSpPr>
            <a:spLocks noGrp="1" noChangeArrowheads="1"/>
          </p:cNvSpPr>
          <p:nvPr>
            <p:ph type="sldNum" sz="quarter" idx="11"/>
          </p:nvPr>
        </p:nvSpPr>
        <p:spPr>
          <a:ln/>
        </p:spPr>
        <p:txBody>
          <a:bodyPr/>
          <a:lstStyle>
            <a:lvl1pPr>
              <a:defRPr/>
            </a:lvl1pPr>
          </a:lstStyle>
          <a:p>
            <a:fld id="{FFC057A7-B141-4B1D-B430-BDE9FD9BC0EE}" type="slidenum">
              <a:rPr lang="en-US"/>
              <a:pPr/>
              <a:t>‹#›</a:t>
            </a:fld>
            <a:endParaRPr lang="en-US"/>
          </a:p>
        </p:txBody>
      </p:sp>
    </p:spTree>
    <p:extLst>
      <p:ext uri="{BB962C8B-B14F-4D97-AF65-F5344CB8AC3E}">
        <p14:creationId xmlns:p14="http://schemas.microsoft.com/office/powerpoint/2010/main" val="3137869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3" name="Rectangle 13"/>
          <p:cNvSpPr>
            <a:spLocks noGrp="1" noChangeArrowheads="1"/>
          </p:cNvSpPr>
          <p:nvPr>
            <p:ph type="sldNum" sz="quarter" idx="11"/>
          </p:nvPr>
        </p:nvSpPr>
        <p:spPr>
          <a:ln/>
        </p:spPr>
        <p:txBody>
          <a:bodyPr/>
          <a:lstStyle>
            <a:lvl1pPr>
              <a:defRPr/>
            </a:lvl1pPr>
          </a:lstStyle>
          <a:p>
            <a:fld id="{8C611DC1-2004-4186-AE35-E4E5656DF58E}" type="slidenum">
              <a:rPr lang="en-US"/>
              <a:pPr/>
              <a:t>‹#›</a:t>
            </a:fld>
            <a:endParaRPr lang="en-US"/>
          </a:p>
        </p:txBody>
      </p:sp>
    </p:spTree>
    <p:extLst>
      <p:ext uri="{BB962C8B-B14F-4D97-AF65-F5344CB8AC3E}">
        <p14:creationId xmlns:p14="http://schemas.microsoft.com/office/powerpoint/2010/main" val="4249874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3"/>
          <p:cNvSpPr>
            <a:spLocks noGrp="1" noChangeArrowheads="1"/>
          </p:cNvSpPr>
          <p:nvPr>
            <p:ph type="sldNum" sz="quarter" idx="11"/>
          </p:nvPr>
        </p:nvSpPr>
        <p:spPr>
          <a:ln/>
        </p:spPr>
        <p:txBody>
          <a:bodyPr/>
          <a:lstStyle>
            <a:lvl1pPr>
              <a:defRPr/>
            </a:lvl1pPr>
          </a:lstStyle>
          <a:p>
            <a:fld id="{2A2D0CD5-E88A-446C-A52C-55ECC2CA634D}" type="slidenum">
              <a:rPr lang="en-US"/>
              <a:pPr/>
              <a:t>‹#›</a:t>
            </a:fld>
            <a:endParaRPr lang="en-US"/>
          </a:p>
        </p:txBody>
      </p:sp>
    </p:spTree>
    <p:extLst>
      <p:ext uri="{BB962C8B-B14F-4D97-AF65-F5344CB8AC3E}">
        <p14:creationId xmlns:p14="http://schemas.microsoft.com/office/powerpoint/2010/main" val="2960064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2"/>
          <p:cNvSpPr>
            <a:spLocks noGrp="1" noChangeArrowheads="1"/>
          </p:cNvSpPr>
          <p:nvPr>
            <p:ph type="sldNum" sz="quarter" idx="11"/>
          </p:nvPr>
        </p:nvSpPr>
        <p:spPr>
          <a:ln/>
        </p:spPr>
        <p:txBody>
          <a:bodyPr/>
          <a:lstStyle>
            <a:lvl1pPr>
              <a:defRPr/>
            </a:lvl1pPr>
          </a:lstStyle>
          <a:p>
            <a:fld id="{C8911175-90C8-4D8F-9E29-F98456D17874}" type="slidenum">
              <a:rPr lang="en-US"/>
              <a:pPr/>
              <a:t>‹#›</a:t>
            </a:fld>
            <a:endParaRPr lang="en-US"/>
          </a:p>
        </p:txBody>
      </p:sp>
    </p:spTree>
    <p:extLst>
      <p:ext uri="{BB962C8B-B14F-4D97-AF65-F5344CB8AC3E}">
        <p14:creationId xmlns:p14="http://schemas.microsoft.com/office/powerpoint/2010/main" val="1262743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3"/>
          <p:cNvSpPr>
            <a:spLocks noGrp="1" noChangeArrowheads="1"/>
          </p:cNvSpPr>
          <p:nvPr>
            <p:ph type="sldNum" sz="quarter" idx="11"/>
          </p:nvPr>
        </p:nvSpPr>
        <p:spPr>
          <a:ln/>
        </p:spPr>
        <p:txBody>
          <a:bodyPr/>
          <a:lstStyle>
            <a:lvl1pPr>
              <a:defRPr/>
            </a:lvl1pPr>
          </a:lstStyle>
          <a:p>
            <a:fld id="{D1DA044B-2433-4E51-BC02-4710EB458F41}" type="slidenum">
              <a:rPr lang="en-US"/>
              <a:pPr/>
              <a:t>‹#›</a:t>
            </a:fld>
            <a:endParaRPr lang="en-US"/>
          </a:p>
        </p:txBody>
      </p:sp>
    </p:spTree>
    <p:extLst>
      <p:ext uri="{BB962C8B-B14F-4D97-AF65-F5344CB8AC3E}">
        <p14:creationId xmlns:p14="http://schemas.microsoft.com/office/powerpoint/2010/main" val="4049522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3"/>
          <p:cNvSpPr>
            <a:spLocks noGrp="1" noChangeArrowheads="1"/>
          </p:cNvSpPr>
          <p:nvPr>
            <p:ph type="sldNum" sz="quarter" idx="11"/>
          </p:nvPr>
        </p:nvSpPr>
        <p:spPr>
          <a:ln/>
        </p:spPr>
        <p:txBody>
          <a:bodyPr/>
          <a:lstStyle>
            <a:lvl1pPr>
              <a:defRPr/>
            </a:lvl1pPr>
          </a:lstStyle>
          <a:p>
            <a:fld id="{84712D42-036B-4C4E-8426-0C4CDB69EAE2}" type="slidenum">
              <a:rPr lang="en-US"/>
              <a:pPr/>
              <a:t>‹#›</a:t>
            </a:fld>
            <a:endParaRPr lang="en-US"/>
          </a:p>
        </p:txBody>
      </p:sp>
    </p:spTree>
    <p:extLst>
      <p:ext uri="{BB962C8B-B14F-4D97-AF65-F5344CB8AC3E}">
        <p14:creationId xmlns:p14="http://schemas.microsoft.com/office/powerpoint/2010/main" val="420156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486150" y="152400"/>
            <a:ext cx="100965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287655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3"/>
          <p:cNvSpPr>
            <a:spLocks noGrp="1" noChangeArrowheads="1"/>
          </p:cNvSpPr>
          <p:nvPr>
            <p:ph type="sldNum" sz="quarter" idx="11"/>
          </p:nvPr>
        </p:nvSpPr>
        <p:spPr>
          <a:ln/>
        </p:spPr>
        <p:txBody>
          <a:bodyPr/>
          <a:lstStyle>
            <a:lvl1pPr>
              <a:defRPr/>
            </a:lvl1pPr>
          </a:lstStyle>
          <a:p>
            <a:fld id="{AB2163E7-D5F4-4A45-841D-F4C2A688EE98}" type="slidenum">
              <a:rPr lang="en-US"/>
              <a:pPr/>
              <a:t>‹#›</a:t>
            </a:fld>
            <a:endParaRPr lang="en-US"/>
          </a:p>
        </p:txBody>
      </p:sp>
    </p:spTree>
    <p:extLst>
      <p:ext uri="{BB962C8B-B14F-4D97-AF65-F5344CB8AC3E}">
        <p14:creationId xmlns:p14="http://schemas.microsoft.com/office/powerpoint/2010/main" val="3434282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4281421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130068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10654669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71800"/>
            <a:ext cx="4038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971800"/>
            <a:ext cx="403860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233745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9067548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20282833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317855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5" name="Rectangle 12"/>
          <p:cNvSpPr>
            <a:spLocks noGrp="1" noChangeArrowheads="1"/>
          </p:cNvSpPr>
          <p:nvPr>
            <p:ph type="sldNum" sz="quarter" idx="11"/>
          </p:nvPr>
        </p:nvSpPr>
        <p:spPr>
          <a:ln/>
        </p:spPr>
        <p:txBody>
          <a:bodyPr/>
          <a:lstStyle>
            <a:lvl1pPr>
              <a:defRPr/>
            </a:lvl1pPr>
          </a:lstStyle>
          <a:p>
            <a:fld id="{8D996FE1-B02B-4394-B0CF-E0CC19A277E3}" type="slidenum">
              <a:rPr lang="en-US"/>
              <a:pPr/>
              <a:t>‹#›</a:t>
            </a:fld>
            <a:endParaRPr lang="en-US"/>
          </a:p>
        </p:txBody>
      </p:sp>
    </p:spTree>
    <p:extLst>
      <p:ext uri="{BB962C8B-B14F-4D97-AF65-F5344CB8AC3E}">
        <p14:creationId xmlns:p14="http://schemas.microsoft.com/office/powerpoint/2010/main" val="1161495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3900567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19742992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2910707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Tree>
    <p:extLst>
      <p:ext uri="{BB962C8B-B14F-4D97-AF65-F5344CB8AC3E}">
        <p14:creationId xmlns:p14="http://schemas.microsoft.com/office/powerpoint/2010/main" val="4214212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2"/>
          <p:cNvSpPr>
            <a:spLocks noGrp="1" noChangeArrowheads="1"/>
          </p:cNvSpPr>
          <p:nvPr>
            <p:ph type="sldNum" sz="quarter" idx="11"/>
          </p:nvPr>
        </p:nvSpPr>
        <p:spPr>
          <a:ln/>
        </p:spPr>
        <p:txBody>
          <a:bodyPr/>
          <a:lstStyle>
            <a:lvl1pPr>
              <a:defRPr/>
            </a:lvl1pPr>
          </a:lstStyle>
          <a:p>
            <a:fld id="{65986F75-5038-43FF-BEE9-94D0BB17ED4B}" type="slidenum">
              <a:rPr lang="en-US"/>
              <a:pPr/>
              <a:t>‹#›</a:t>
            </a:fld>
            <a:endParaRPr lang="en-US"/>
          </a:p>
        </p:txBody>
      </p:sp>
    </p:spTree>
    <p:extLst>
      <p:ext uri="{BB962C8B-B14F-4D97-AF65-F5344CB8AC3E}">
        <p14:creationId xmlns:p14="http://schemas.microsoft.com/office/powerpoint/2010/main" val="411427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8" name="Rectangle 12"/>
          <p:cNvSpPr>
            <a:spLocks noGrp="1" noChangeArrowheads="1"/>
          </p:cNvSpPr>
          <p:nvPr>
            <p:ph type="sldNum" sz="quarter" idx="11"/>
          </p:nvPr>
        </p:nvSpPr>
        <p:spPr>
          <a:ln/>
        </p:spPr>
        <p:txBody>
          <a:bodyPr/>
          <a:lstStyle>
            <a:lvl1pPr>
              <a:defRPr/>
            </a:lvl1pPr>
          </a:lstStyle>
          <a:p>
            <a:fld id="{F3D4E075-597C-4119-8B06-7B0E6B7D891C}" type="slidenum">
              <a:rPr lang="en-US"/>
              <a:pPr/>
              <a:t>‹#›</a:t>
            </a:fld>
            <a:endParaRPr lang="en-US"/>
          </a:p>
        </p:txBody>
      </p:sp>
    </p:spTree>
    <p:extLst>
      <p:ext uri="{BB962C8B-B14F-4D97-AF65-F5344CB8AC3E}">
        <p14:creationId xmlns:p14="http://schemas.microsoft.com/office/powerpoint/2010/main" val="316829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4" name="Rectangle 12"/>
          <p:cNvSpPr>
            <a:spLocks noGrp="1" noChangeArrowheads="1"/>
          </p:cNvSpPr>
          <p:nvPr>
            <p:ph type="sldNum" sz="quarter" idx="11"/>
          </p:nvPr>
        </p:nvSpPr>
        <p:spPr>
          <a:ln/>
        </p:spPr>
        <p:txBody>
          <a:bodyPr/>
          <a:lstStyle>
            <a:lvl1pPr>
              <a:defRPr/>
            </a:lvl1pPr>
          </a:lstStyle>
          <a:p>
            <a:fld id="{6B808AD6-9BBB-44FE-AF14-2A79CE4CD38A}" type="slidenum">
              <a:rPr lang="en-US"/>
              <a:pPr/>
              <a:t>‹#›</a:t>
            </a:fld>
            <a:endParaRPr lang="en-US"/>
          </a:p>
        </p:txBody>
      </p:sp>
    </p:spTree>
    <p:extLst>
      <p:ext uri="{BB962C8B-B14F-4D97-AF65-F5344CB8AC3E}">
        <p14:creationId xmlns:p14="http://schemas.microsoft.com/office/powerpoint/2010/main" val="2601595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3" name="Rectangle 12"/>
          <p:cNvSpPr>
            <a:spLocks noGrp="1" noChangeArrowheads="1"/>
          </p:cNvSpPr>
          <p:nvPr>
            <p:ph type="sldNum" sz="quarter" idx="11"/>
          </p:nvPr>
        </p:nvSpPr>
        <p:spPr>
          <a:ln/>
        </p:spPr>
        <p:txBody>
          <a:bodyPr/>
          <a:lstStyle>
            <a:lvl1pPr>
              <a:defRPr/>
            </a:lvl1pPr>
          </a:lstStyle>
          <a:p>
            <a:fld id="{1F0825D8-8724-4F27-952B-F398269E1AAA}" type="slidenum">
              <a:rPr lang="en-US"/>
              <a:pPr/>
              <a:t>‹#›</a:t>
            </a:fld>
            <a:endParaRPr lang="en-US"/>
          </a:p>
        </p:txBody>
      </p:sp>
    </p:spTree>
    <p:extLst>
      <p:ext uri="{BB962C8B-B14F-4D97-AF65-F5344CB8AC3E}">
        <p14:creationId xmlns:p14="http://schemas.microsoft.com/office/powerpoint/2010/main" val="3777264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2"/>
          <p:cNvSpPr>
            <a:spLocks noGrp="1" noChangeArrowheads="1"/>
          </p:cNvSpPr>
          <p:nvPr>
            <p:ph type="sldNum" sz="quarter" idx="11"/>
          </p:nvPr>
        </p:nvSpPr>
        <p:spPr>
          <a:ln/>
        </p:spPr>
        <p:txBody>
          <a:bodyPr/>
          <a:lstStyle>
            <a:lvl1pPr>
              <a:defRPr/>
            </a:lvl1pPr>
          </a:lstStyle>
          <a:p>
            <a:fld id="{EFFDAF51-304A-4411-963A-84976894C428}" type="slidenum">
              <a:rPr lang="en-US"/>
              <a:pPr/>
              <a:t>‹#›</a:t>
            </a:fld>
            <a:endParaRPr lang="en-US"/>
          </a:p>
        </p:txBody>
      </p:sp>
    </p:spTree>
    <p:extLst>
      <p:ext uri="{BB962C8B-B14F-4D97-AF65-F5344CB8AC3E}">
        <p14:creationId xmlns:p14="http://schemas.microsoft.com/office/powerpoint/2010/main" val="72967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ftr" sz="quarter" idx="10"/>
          </p:nvPr>
        </p:nvSpPr>
        <p:spPr>
          <a:ln/>
        </p:spPr>
        <p:txBody>
          <a:bodyPr/>
          <a:lstStyle>
            <a:lvl1pPr>
              <a:defRPr/>
            </a:lvl1pPr>
          </a:lstStyle>
          <a:p>
            <a:pPr>
              <a:defRPr/>
            </a:pPr>
            <a:r>
              <a:rPr lang="en-US"/>
              <a:t>SAN FRANCISCO COUNTY TRANSPORTATION AUTHORITY</a:t>
            </a:r>
          </a:p>
        </p:txBody>
      </p:sp>
      <p:sp>
        <p:nvSpPr>
          <p:cNvPr id="6" name="Rectangle 12"/>
          <p:cNvSpPr>
            <a:spLocks noGrp="1" noChangeArrowheads="1"/>
          </p:cNvSpPr>
          <p:nvPr>
            <p:ph type="sldNum" sz="quarter" idx="11"/>
          </p:nvPr>
        </p:nvSpPr>
        <p:spPr>
          <a:ln/>
        </p:spPr>
        <p:txBody>
          <a:bodyPr/>
          <a:lstStyle>
            <a:lvl1pPr>
              <a:defRPr/>
            </a:lvl1pPr>
          </a:lstStyle>
          <a:p>
            <a:fld id="{2CC68AD5-9247-44C4-B4F2-7FCA3355F455}" type="slidenum">
              <a:rPr lang="en-US"/>
              <a:pPr/>
              <a:t>‹#›</a:t>
            </a:fld>
            <a:endParaRPr lang="en-US"/>
          </a:p>
        </p:txBody>
      </p:sp>
    </p:spTree>
    <p:extLst>
      <p:ext uri="{BB962C8B-B14F-4D97-AF65-F5344CB8AC3E}">
        <p14:creationId xmlns:p14="http://schemas.microsoft.com/office/powerpoint/2010/main" val="780465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13"/>
          <p:cNvSpPr>
            <a:spLocks noChangeArrowheads="1"/>
          </p:cNvSpPr>
          <p:nvPr userDrawn="1"/>
        </p:nvSpPr>
        <p:spPr bwMode="auto">
          <a:xfrm>
            <a:off x="0" y="0"/>
            <a:ext cx="9144000" cy="1196975"/>
          </a:xfrm>
          <a:prstGeom prst="rect">
            <a:avLst/>
          </a:prstGeom>
          <a:solidFill>
            <a:srgbClr val="637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
        <p:nvSpPr>
          <p:cNvPr id="1028" name="Rectangle 8"/>
          <p:cNvSpPr>
            <a:spLocks noGrp="1" noChangeArrowheads="1"/>
          </p:cNvSpPr>
          <p:nvPr>
            <p:ph type="title"/>
          </p:nvPr>
        </p:nvSpPr>
        <p:spPr bwMode="auto">
          <a:xfrm>
            <a:off x="457200" y="152400"/>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11"/>
          <p:cNvSpPr>
            <a:spLocks noChangeArrowheads="1"/>
          </p:cNvSpPr>
          <p:nvPr userDrawn="1"/>
        </p:nvSpPr>
        <p:spPr bwMode="auto">
          <a:xfrm>
            <a:off x="0" y="6324600"/>
            <a:ext cx="9144000" cy="539750"/>
          </a:xfrm>
          <a:prstGeom prst="rect">
            <a:avLst/>
          </a:prstGeom>
          <a:solidFill>
            <a:srgbClr val="637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
        <p:nvSpPr>
          <p:cNvPr id="1035" name="Rectangle 11"/>
          <p:cNvSpPr>
            <a:spLocks noGrp="1" noChangeArrowheads="1"/>
          </p:cNvSpPr>
          <p:nvPr>
            <p:ph type="ftr" sz="quarter" idx="3"/>
          </p:nvPr>
        </p:nvSpPr>
        <p:spPr bwMode="auto">
          <a:xfrm>
            <a:off x="1371600" y="6400800"/>
            <a:ext cx="64770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b="1">
                <a:solidFill>
                  <a:srgbClr val="9AA088"/>
                </a:solidFill>
                <a:latin typeface="+mn-lt"/>
              </a:defRPr>
            </a:lvl1pPr>
          </a:lstStyle>
          <a:p>
            <a:pPr>
              <a:defRPr/>
            </a:pPr>
            <a:r>
              <a:rPr lang="en-US"/>
              <a:t>SAN FRANCISCO COUNTY TRANSPORTATION AUTHORITY</a:t>
            </a:r>
          </a:p>
        </p:txBody>
      </p:sp>
      <p:sp>
        <p:nvSpPr>
          <p:cNvPr id="1036" name="Rectangle 12"/>
          <p:cNvSpPr>
            <a:spLocks noGrp="1" noChangeArrowheads="1"/>
          </p:cNvSpPr>
          <p:nvPr>
            <p:ph type="sldNum" sz="quarter" idx="4"/>
          </p:nvPr>
        </p:nvSpPr>
        <p:spPr bwMode="auto">
          <a:xfrm>
            <a:off x="7924800" y="6400800"/>
            <a:ext cx="838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a:latin typeface="Franklin Gothic Medium" pitchFamily="34" charset="0"/>
              </a:defRPr>
            </a:lvl1pPr>
          </a:lstStyle>
          <a:p>
            <a:fld id="{995DAA13-7CB0-464E-B6F3-4480E921FCEC}" type="slidenum">
              <a:rPr lang="en-US"/>
              <a:pPr/>
              <a:t>‹#›</a:t>
            </a:fld>
            <a:endParaRPr lang="en-US"/>
          </a:p>
        </p:txBody>
      </p:sp>
      <p:pic>
        <p:nvPicPr>
          <p:cNvPr id="1032" name="Picture 22" descr="SFCTA-logo--2col-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880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
          <p:cNvSpPr>
            <a:spLocks noChangeArrowheads="1"/>
          </p:cNvSpPr>
          <p:nvPr userDrawn="1"/>
        </p:nvSpPr>
        <p:spPr bwMode="auto">
          <a:xfrm>
            <a:off x="457200" y="0"/>
            <a:ext cx="1169988" cy="1095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Tree>
  </p:cSld>
  <p:clrMap bg1="lt1" tx1="dk1" bg2="lt2" tx2="dk2" accent1="accent1" accent2="accent2" accent3="accent3" accent4="accent4" accent5="accent5" accent6="accent6" hlink="hlink" folHlink="folHlink"/>
  <p:sldLayoutIdLst>
    <p:sldLayoutId id="2147483853"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Georgia" pitchFamily="18" charset="0"/>
        </a:defRPr>
      </a:lvl2pPr>
      <a:lvl3pPr algn="l" rtl="0" eaLnBrk="0" fontAlgn="base" hangingPunct="0">
        <a:spcBef>
          <a:spcPct val="0"/>
        </a:spcBef>
        <a:spcAft>
          <a:spcPct val="0"/>
        </a:spcAft>
        <a:defRPr sz="3200">
          <a:solidFill>
            <a:schemeClr val="bg1"/>
          </a:solidFill>
          <a:latin typeface="Georgia" pitchFamily="18" charset="0"/>
        </a:defRPr>
      </a:lvl3pPr>
      <a:lvl4pPr algn="l" rtl="0" eaLnBrk="0" fontAlgn="base" hangingPunct="0">
        <a:spcBef>
          <a:spcPct val="0"/>
        </a:spcBef>
        <a:spcAft>
          <a:spcPct val="0"/>
        </a:spcAft>
        <a:defRPr sz="3200">
          <a:solidFill>
            <a:schemeClr val="bg1"/>
          </a:solidFill>
          <a:latin typeface="Georgia" pitchFamily="18" charset="0"/>
        </a:defRPr>
      </a:lvl4pPr>
      <a:lvl5pPr algn="l" rtl="0" eaLnBrk="0" fontAlgn="base" hangingPunct="0">
        <a:spcBef>
          <a:spcPct val="0"/>
        </a:spcBef>
        <a:spcAft>
          <a:spcPct val="0"/>
        </a:spcAft>
        <a:defRPr sz="3200">
          <a:solidFill>
            <a:schemeClr val="bg1"/>
          </a:solidFill>
          <a:latin typeface="Georgia" pitchFamily="18" charset="0"/>
        </a:defRPr>
      </a:lvl5pPr>
      <a:lvl6pPr marL="457200" algn="l" rtl="0" fontAlgn="base">
        <a:spcBef>
          <a:spcPct val="0"/>
        </a:spcBef>
        <a:spcAft>
          <a:spcPct val="0"/>
        </a:spcAft>
        <a:defRPr sz="3200">
          <a:solidFill>
            <a:schemeClr val="bg1"/>
          </a:solidFill>
          <a:latin typeface="Georgia" pitchFamily="18" charset="0"/>
        </a:defRPr>
      </a:lvl6pPr>
      <a:lvl7pPr marL="914400" algn="l" rtl="0" fontAlgn="base">
        <a:spcBef>
          <a:spcPct val="0"/>
        </a:spcBef>
        <a:spcAft>
          <a:spcPct val="0"/>
        </a:spcAft>
        <a:defRPr sz="3200">
          <a:solidFill>
            <a:schemeClr val="bg1"/>
          </a:solidFill>
          <a:latin typeface="Georgia" pitchFamily="18" charset="0"/>
        </a:defRPr>
      </a:lvl7pPr>
      <a:lvl8pPr marL="1371600" algn="l" rtl="0" fontAlgn="base">
        <a:spcBef>
          <a:spcPct val="0"/>
        </a:spcBef>
        <a:spcAft>
          <a:spcPct val="0"/>
        </a:spcAft>
        <a:defRPr sz="3200">
          <a:solidFill>
            <a:schemeClr val="bg1"/>
          </a:solidFill>
          <a:latin typeface="Georgia" pitchFamily="18" charset="0"/>
        </a:defRPr>
      </a:lvl8pPr>
      <a:lvl9pPr marL="1828800" algn="l" rtl="0" fontAlgn="base">
        <a:spcBef>
          <a:spcPct val="0"/>
        </a:spcBef>
        <a:spcAft>
          <a:spcPct val="0"/>
        </a:spcAft>
        <a:defRPr sz="3200">
          <a:solidFill>
            <a:schemeClr val="bg1"/>
          </a:solidFill>
          <a:latin typeface="Georgia" pitchFamily="18" charset="0"/>
        </a:defRPr>
      </a:lvl9pPr>
    </p:titleStyle>
    <p:bodyStyle>
      <a:lvl1pPr marL="285750" indent="-285750" algn="l" rtl="0" eaLnBrk="0" fontAlgn="base" hangingPunct="0">
        <a:lnSpc>
          <a:spcPts val="2800"/>
        </a:lnSpc>
        <a:spcBef>
          <a:spcPct val="0"/>
        </a:spcBef>
        <a:spcAft>
          <a:spcPts val="900"/>
        </a:spcAft>
        <a:buClr>
          <a:srgbClr val="BCCCA8"/>
        </a:buClr>
        <a:buFont typeface="Wingdings" pitchFamily="2" charset="2"/>
        <a:defRPr sz="2600" b="1">
          <a:solidFill>
            <a:schemeClr val="tx1"/>
          </a:solidFill>
          <a:latin typeface="+mn-lt"/>
          <a:ea typeface="+mn-ea"/>
          <a:cs typeface="+mn-cs"/>
        </a:defRPr>
      </a:lvl1pPr>
      <a:lvl2pPr marL="800100" indent="-342900" algn="l" rtl="0" eaLnBrk="0" fontAlgn="base" hangingPunct="0">
        <a:lnSpc>
          <a:spcPts val="2800"/>
        </a:lnSpc>
        <a:spcBef>
          <a:spcPct val="0"/>
        </a:spcBef>
        <a:spcAft>
          <a:spcPts val="900"/>
        </a:spcAft>
        <a:buClr>
          <a:srgbClr val="6C0000"/>
        </a:buClr>
        <a:buFont typeface="Wingdings 3" pitchFamily="18" charset="2"/>
        <a:buChar char=""/>
        <a:defRPr sz="2600" b="1">
          <a:solidFill>
            <a:srgbClr val="3A443C"/>
          </a:solidFill>
          <a:latin typeface="+mn-lt"/>
        </a:defRPr>
      </a:lvl2pPr>
      <a:lvl3pPr marL="1200150" indent="-285750" algn="l" rtl="0" eaLnBrk="0" fontAlgn="base" hangingPunct="0">
        <a:lnSpc>
          <a:spcPts val="2600"/>
        </a:lnSpc>
        <a:spcBef>
          <a:spcPct val="0"/>
        </a:spcBef>
        <a:spcAft>
          <a:spcPts val="800"/>
        </a:spcAft>
        <a:buClr>
          <a:srgbClr val="637366"/>
        </a:buClr>
        <a:buFont typeface="Wingdings 3" pitchFamily="18" charset="2"/>
        <a:buChar char=""/>
        <a:defRPr sz="2400" b="1">
          <a:solidFill>
            <a:srgbClr val="3A443C"/>
          </a:solidFill>
          <a:latin typeface="+mn-lt"/>
        </a:defRPr>
      </a:lvl3pPr>
      <a:lvl4pPr marL="1600200" indent="-228600" algn="l" rtl="0" eaLnBrk="0" fontAlgn="base" hangingPunct="0">
        <a:lnSpc>
          <a:spcPts val="2600"/>
        </a:lnSpc>
        <a:spcBef>
          <a:spcPct val="0"/>
        </a:spcBef>
        <a:spcAft>
          <a:spcPts val="400"/>
        </a:spcAft>
        <a:buClr>
          <a:srgbClr val="9AA088"/>
        </a:buClr>
        <a:buFont typeface="Wingdings 3" pitchFamily="18" charset="2"/>
        <a:defRPr sz="2400" b="1">
          <a:solidFill>
            <a:srgbClr val="637366"/>
          </a:solidFill>
          <a:latin typeface="+mn-lt"/>
        </a:defRPr>
      </a:lvl4pPr>
      <a:lvl5pPr marL="2057400" indent="-228600" algn="l" rtl="0" eaLnBrk="0" fontAlgn="base" hangingPunct="0">
        <a:lnSpc>
          <a:spcPts val="2400"/>
        </a:lnSpc>
        <a:spcBef>
          <a:spcPct val="0"/>
        </a:spcBef>
        <a:spcAft>
          <a:spcPts val="400"/>
        </a:spcAft>
        <a:defRPr sz="2200" b="1">
          <a:solidFill>
            <a:srgbClr val="637366"/>
          </a:solidFill>
          <a:latin typeface="+mn-lt"/>
        </a:defRPr>
      </a:lvl5pPr>
      <a:lvl6pPr marL="2514600" algn="l" rtl="0" fontAlgn="base">
        <a:lnSpc>
          <a:spcPts val="2400"/>
        </a:lnSpc>
        <a:spcBef>
          <a:spcPct val="0"/>
        </a:spcBef>
        <a:spcAft>
          <a:spcPts val="400"/>
        </a:spcAft>
        <a:defRPr sz="2200" b="1">
          <a:solidFill>
            <a:srgbClr val="637366"/>
          </a:solidFill>
          <a:latin typeface="+mn-lt"/>
        </a:defRPr>
      </a:lvl6pPr>
      <a:lvl7pPr marL="2971800" algn="l" rtl="0" fontAlgn="base">
        <a:lnSpc>
          <a:spcPts val="2400"/>
        </a:lnSpc>
        <a:spcBef>
          <a:spcPct val="0"/>
        </a:spcBef>
        <a:spcAft>
          <a:spcPts val="400"/>
        </a:spcAft>
        <a:defRPr sz="2200" b="1">
          <a:solidFill>
            <a:srgbClr val="637366"/>
          </a:solidFill>
          <a:latin typeface="+mn-lt"/>
        </a:defRPr>
      </a:lvl7pPr>
      <a:lvl8pPr marL="3429000" algn="l" rtl="0" fontAlgn="base">
        <a:lnSpc>
          <a:spcPts val="2400"/>
        </a:lnSpc>
        <a:spcBef>
          <a:spcPct val="0"/>
        </a:spcBef>
        <a:spcAft>
          <a:spcPts val="400"/>
        </a:spcAft>
        <a:defRPr sz="2200" b="1">
          <a:solidFill>
            <a:srgbClr val="637366"/>
          </a:solidFill>
          <a:latin typeface="+mn-lt"/>
        </a:defRPr>
      </a:lvl8pPr>
      <a:lvl9pPr marL="3886200" algn="l" rtl="0" fontAlgn="base">
        <a:lnSpc>
          <a:spcPts val="2400"/>
        </a:lnSpc>
        <a:spcBef>
          <a:spcPct val="0"/>
        </a:spcBef>
        <a:spcAft>
          <a:spcPts val="400"/>
        </a:spcAft>
        <a:defRPr sz="2200" b="1">
          <a:solidFill>
            <a:srgbClr val="637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371600"/>
            <a:ext cx="4038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13"/>
          <p:cNvSpPr>
            <a:spLocks noChangeArrowheads="1"/>
          </p:cNvSpPr>
          <p:nvPr userDrawn="1"/>
        </p:nvSpPr>
        <p:spPr bwMode="auto">
          <a:xfrm>
            <a:off x="0" y="0"/>
            <a:ext cx="9144000" cy="1196975"/>
          </a:xfrm>
          <a:prstGeom prst="rect">
            <a:avLst/>
          </a:prstGeom>
          <a:solidFill>
            <a:srgbClr val="637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
        <p:nvSpPr>
          <p:cNvPr id="2052" name="Rectangle 8"/>
          <p:cNvSpPr>
            <a:spLocks noGrp="1" noChangeArrowheads="1"/>
          </p:cNvSpPr>
          <p:nvPr>
            <p:ph type="title"/>
          </p:nvPr>
        </p:nvSpPr>
        <p:spPr bwMode="auto">
          <a:xfrm>
            <a:off x="457200" y="152400"/>
            <a:ext cx="396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a:t>
            </a:r>
            <a:br>
              <a:rPr lang="en-US" smtClean="0"/>
            </a:br>
            <a:r>
              <a:rPr lang="en-US" smtClean="0"/>
              <a:t>Master title style</a:t>
            </a:r>
          </a:p>
        </p:txBody>
      </p:sp>
      <p:sp>
        <p:nvSpPr>
          <p:cNvPr id="2053" name="Rectangle 10"/>
          <p:cNvSpPr>
            <a:spLocks noChangeArrowheads="1"/>
          </p:cNvSpPr>
          <p:nvPr userDrawn="1"/>
        </p:nvSpPr>
        <p:spPr bwMode="auto">
          <a:xfrm>
            <a:off x="457200" y="0"/>
            <a:ext cx="1169988" cy="109538"/>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
        <p:nvSpPr>
          <p:cNvPr id="2054" name="Rectangle 11"/>
          <p:cNvSpPr>
            <a:spLocks noChangeArrowheads="1"/>
          </p:cNvSpPr>
          <p:nvPr userDrawn="1"/>
        </p:nvSpPr>
        <p:spPr bwMode="auto">
          <a:xfrm>
            <a:off x="0" y="6324600"/>
            <a:ext cx="9144000" cy="539750"/>
          </a:xfrm>
          <a:prstGeom prst="rect">
            <a:avLst/>
          </a:prstGeom>
          <a:solidFill>
            <a:srgbClr val="6373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sp>
        <p:nvSpPr>
          <p:cNvPr id="13324" name="Rectangle 12"/>
          <p:cNvSpPr>
            <a:spLocks noGrp="1" noChangeArrowheads="1"/>
          </p:cNvSpPr>
          <p:nvPr>
            <p:ph type="ftr" sz="quarter" idx="3"/>
          </p:nvPr>
        </p:nvSpPr>
        <p:spPr bwMode="auto">
          <a:xfrm>
            <a:off x="1370013" y="6397625"/>
            <a:ext cx="64817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000" b="1">
                <a:solidFill>
                  <a:srgbClr val="9AA088"/>
                </a:solidFill>
                <a:latin typeface="+mn-lt"/>
              </a:defRPr>
            </a:lvl1pPr>
          </a:lstStyle>
          <a:p>
            <a:pPr>
              <a:defRPr/>
            </a:pPr>
            <a:r>
              <a:rPr lang="en-US"/>
              <a:t>SAN FRANCISCO COUNTY TRANSPORTATION AUTHORITY</a:t>
            </a:r>
          </a:p>
        </p:txBody>
      </p:sp>
      <p:sp>
        <p:nvSpPr>
          <p:cNvPr id="13325" name="Rectangle 13"/>
          <p:cNvSpPr>
            <a:spLocks noGrp="1" noChangeArrowheads="1"/>
          </p:cNvSpPr>
          <p:nvPr>
            <p:ph type="sldNum" sz="quarter" idx="4"/>
          </p:nvPr>
        </p:nvSpPr>
        <p:spPr bwMode="auto">
          <a:xfrm>
            <a:off x="7924800" y="6397625"/>
            <a:ext cx="841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600" b="1">
                <a:latin typeface="Franklin Gothic Medium" pitchFamily="34" charset="0"/>
              </a:defRPr>
            </a:lvl1pPr>
          </a:lstStyle>
          <a:p>
            <a:fld id="{60D5E686-C603-45DF-82A0-4B754C6E1F72}" type="slidenum">
              <a:rPr lang="en-US"/>
              <a:pPr/>
              <a:t>‹#›</a:t>
            </a:fld>
            <a:endParaRPr lang="en-US"/>
          </a:p>
        </p:txBody>
      </p:sp>
      <p:pic>
        <p:nvPicPr>
          <p:cNvPr id="2057" name="Picture 22" descr="SFCTA-logo--2col-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57200" y="58801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dt="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Georgia" pitchFamily="18" charset="0"/>
        </a:defRPr>
      </a:lvl2pPr>
      <a:lvl3pPr algn="l" rtl="0" eaLnBrk="0" fontAlgn="base" hangingPunct="0">
        <a:spcBef>
          <a:spcPct val="0"/>
        </a:spcBef>
        <a:spcAft>
          <a:spcPct val="0"/>
        </a:spcAft>
        <a:defRPr sz="2800">
          <a:solidFill>
            <a:schemeClr val="bg1"/>
          </a:solidFill>
          <a:latin typeface="Georgia" pitchFamily="18" charset="0"/>
        </a:defRPr>
      </a:lvl3pPr>
      <a:lvl4pPr algn="l" rtl="0" eaLnBrk="0" fontAlgn="base" hangingPunct="0">
        <a:spcBef>
          <a:spcPct val="0"/>
        </a:spcBef>
        <a:spcAft>
          <a:spcPct val="0"/>
        </a:spcAft>
        <a:defRPr sz="2800">
          <a:solidFill>
            <a:schemeClr val="bg1"/>
          </a:solidFill>
          <a:latin typeface="Georgia" pitchFamily="18" charset="0"/>
        </a:defRPr>
      </a:lvl4pPr>
      <a:lvl5pPr algn="l" rtl="0" eaLnBrk="0" fontAlgn="base" hangingPunct="0">
        <a:spcBef>
          <a:spcPct val="0"/>
        </a:spcBef>
        <a:spcAft>
          <a:spcPct val="0"/>
        </a:spcAft>
        <a:defRPr sz="2800">
          <a:solidFill>
            <a:schemeClr val="bg1"/>
          </a:solidFill>
          <a:latin typeface="Georgia" pitchFamily="18" charset="0"/>
        </a:defRPr>
      </a:lvl5pPr>
      <a:lvl6pPr marL="457200" algn="l" rtl="0" fontAlgn="base">
        <a:spcBef>
          <a:spcPct val="0"/>
        </a:spcBef>
        <a:spcAft>
          <a:spcPct val="0"/>
        </a:spcAft>
        <a:defRPr sz="2800">
          <a:solidFill>
            <a:schemeClr val="bg1"/>
          </a:solidFill>
          <a:latin typeface="Georgia" pitchFamily="18" charset="0"/>
        </a:defRPr>
      </a:lvl6pPr>
      <a:lvl7pPr marL="914400" algn="l" rtl="0" fontAlgn="base">
        <a:spcBef>
          <a:spcPct val="0"/>
        </a:spcBef>
        <a:spcAft>
          <a:spcPct val="0"/>
        </a:spcAft>
        <a:defRPr sz="2800">
          <a:solidFill>
            <a:schemeClr val="bg1"/>
          </a:solidFill>
          <a:latin typeface="Georgia" pitchFamily="18" charset="0"/>
        </a:defRPr>
      </a:lvl7pPr>
      <a:lvl8pPr marL="1371600" algn="l" rtl="0" fontAlgn="base">
        <a:spcBef>
          <a:spcPct val="0"/>
        </a:spcBef>
        <a:spcAft>
          <a:spcPct val="0"/>
        </a:spcAft>
        <a:defRPr sz="2800">
          <a:solidFill>
            <a:schemeClr val="bg1"/>
          </a:solidFill>
          <a:latin typeface="Georgia" pitchFamily="18" charset="0"/>
        </a:defRPr>
      </a:lvl8pPr>
      <a:lvl9pPr marL="1828800" algn="l" rtl="0" fontAlgn="base">
        <a:spcBef>
          <a:spcPct val="0"/>
        </a:spcBef>
        <a:spcAft>
          <a:spcPct val="0"/>
        </a:spcAft>
        <a:defRPr sz="2800">
          <a:solidFill>
            <a:schemeClr val="bg1"/>
          </a:solidFill>
          <a:latin typeface="Georgia" pitchFamily="18" charset="0"/>
        </a:defRPr>
      </a:lvl9pPr>
    </p:titleStyle>
    <p:bodyStyle>
      <a:lvl1pPr marL="342900" indent="-342900" algn="l" rtl="0" eaLnBrk="0" fontAlgn="base" hangingPunct="0">
        <a:lnSpc>
          <a:spcPts val="2700"/>
        </a:lnSpc>
        <a:spcBef>
          <a:spcPct val="0"/>
        </a:spcBef>
        <a:spcAft>
          <a:spcPts val="700"/>
        </a:spcAft>
        <a:buClr>
          <a:srgbClr val="BCCCA8"/>
        </a:buClr>
        <a:buFont typeface="Wingdings" pitchFamily="2" charset="2"/>
        <a:buChar char="l"/>
        <a:defRPr sz="2500" b="1">
          <a:solidFill>
            <a:schemeClr val="tx1"/>
          </a:solidFill>
          <a:latin typeface="+mn-lt"/>
          <a:ea typeface="+mn-ea"/>
          <a:cs typeface="+mn-cs"/>
        </a:defRPr>
      </a:lvl1pPr>
      <a:lvl2pPr marL="400050" indent="-285750" algn="l" rtl="0" eaLnBrk="0" fontAlgn="base" hangingPunct="0">
        <a:lnSpc>
          <a:spcPts val="2800"/>
        </a:lnSpc>
        <a:spcBef>
          <a:spcPct val="0"/>
        </a:spcBef>
        <a:spcAft>
          <a:spcPts val="900"/>
        </a:spcAft>
        <a:buClr>
          <a:srgbClr val="6C0000"/>
        </a:buClr>
        <a:buFont typeface="Wingdings 3" pitchFamily="18" charset="2"/>
        <a:buChar char=""/>
        <a:defRPr sz="2400" b="1">
          <a:solidFill>
            <a:srgbClr val="3A443C"/>
          </a:solidFill>
          <a:latin typeface="+mn-lt"/>
        </a:defRPr>
      </a:lvl2pPr>
      <a:lvl3pPr marL="800100" indent="-285750" algn="l" rtl="0" eaLnBrk="0" fontAlgn="base" hangingPunct="0">
        <a:lnSpc>
          <a:spcPts val="2600"/>
        </a:lnSpc>
        <a:spcBef>
          <a:spcPct val="0"/>
        </a:spcBef>
        <a:spcAft>
          <a:spcPts val="800"/>
        </a:spcAft>
        <a:buClr>
          <a:srgbClr val="637366"/>
        </a:buClr>
        <a:buFont typeface="Wingdings 3" pitchFamily="18" charset="2"/>
        <a:buChar char=""/>
        <a:defRPr sz="2300" b="1">
          <a:solidFill>
            <a:srgbClr val="3A443C"/>
          </a:solidFill>
          <a:latin typeface="+mn-lt"/>
        </a:defRPr>
      </a:lvl3pPr>
      <a:lvl4pPr marL="971550" indent="400050" algn="l" rtl="0" eaLnBrk="0" fontAlgn="base" hangingPunct="0">
        <a:lnSpc>
          <a:spcPts val="2600"/>
        </a:lnSpc>
        <a:spcBef>
          <a:spcPct val="0"/>
        </a:spcBef>
        <a:spcAft>
          <a:spcPts val="400"/>
        </a:spcAft>
        <a:defRPr sz="2300" b="1">
          <a:solidFill>
            <a:srgbClr val="637366"/>
          </a:solidFill>
          <a:latin typeface="+mn-lt"/>
        </a:defRPr>
      </a:lvl4pPr>
      <a:lvl5pPr marL="1257300" indent="571500" algn="l" rtl="0" eaLnBrk="0" fontAlgn="base" hangingPunct="0">
        <a:lnSpc>
          <a:spcPts val="2400"/>
        </a:lnSpc>
        <a:spcBef>
          <a:spcPct val="0"/>
        </a:spcBef>
        <a:spcAft>
          <a:spcPts val="11000"/>
        </a:spcAft>
        <a:defRPr sz="2200" b="1">
          <a:solidFill>
            <a:srgbClr val="637366"/>
          </a:solidFill>
          <a:latin typeface="+mn-lt"/>
        </a:defRPr>
      </a:lvl5pPr>
      <a:lvl6pPr marL="1714500" algn="l" rtl="0" fontAlgn="base">
        <a:lnSpc>
          <a:spcPts val="2400"/>
        </a:lnSpc>
        <a:spcBef>
          <a:spcPct val="0"/>
        </a:spcBef>
        <a:spcAft>
          <a:spcPts val="11000"/>
        </a:spcAft>
        <a:defRPr sz="2200" b="1">
          <a:solidFill>
            <a:srgbClr val="637366"/>
          </a:solidFill>
          <a:latin typeface="+mn-lt"/>
        </a:defRPr>
      </a:lvl6pPr>
      <a:lvl7pPr marL="2171700" algn="l" rtl="0" fontAlgn="base">
        <a:lnSpc>
          <a:spcPts val="2400"/>
        </a:lnSpc>
        <a:spcBef>
          <a:spcPct val="0"/>
        </a:spcBef>
        <a:spcAft>
          <a:spcPts val="11000"/>
        </a:spcAft>
        <a:defRPr sz="2200" b="1">
          <a:solidFill>
            <a:srgbClr val="637366"/>
          </a:solidFill>
          <a:latin typeface="+mn-lt"/>
        </a:defRPr>
      </a:lvl7pPr>
      <a:lvl8pPr marL="2628900" algn="l" rtl="0" fontAlgn="base">
        <a:lnSpc>
          <a:spcPts val="2400"/>
        </a:lnSpc>
        <a:spcBef>
          <a:spcPct val="0"/>
        </a:spcBef>
        <a:spcAft>
          <a:spcPts val="11000"/>
        </a:spcAft>
        <a:defRPr sz="2200" b="1">
          <a:solidFill>
            <a:srgbClr val="637366"/>
          </a:solidFill>
          <a:latin typeface="+mn-lt"/>
        </a:defRPr>
      </a:lvl8pPr>
      <a:lvl9pPr marL="3086100" algn="l" rtl="0" fontAlgn="base">
        <a:lnSpc>
          <a:spcPts val="2400"/>
        </a:lnSpc>
        <a:spcBef>
          <a:spcPct val="0"/>
        </a:spcBef>
        <a:spcAft>
          <a:spcPts val="11000"/>
        </a:spcAft>
        <a:defRPr sz="2200" b="1">
          <a:solidFill>
            <a:srgbClr val="637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373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9144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2971800"/>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65573" name="Rectangle 5"/>
          <p:cNvSpPr>
            <a:spLocks noGrp="1" noChangeArrowheads="1"/>
          </p:cNvSpPr>
          <p:nvPr>
            <p:ph type="ftr" sz="quarter" idx="3"/>
          </p:nvPr>
        </p:nvSpPr>
        <p:spPr bwMode="auto">
          <a:xfrm>
            <a:off x="1370013" y="6172200"/>
            <a:ext cx="64817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2000" b="1">
                <a:solidFill>
                  <a:srgbClr val="9AA088"/>
                </a:solidFill>
                <a:latin typeface="+mn-lt"/>
              </a:defRPr>
            </a:lvl1pPr>
          </a:lstStyle>
          <a:p>
            <a:pPr>
              <a:defRPr/>
            </a:pPr>
            <a:r>
              <a:rPr lang="en-US"/>
              <a:t>SAN FRANCISCO COUNTY TRANSPORTATION AUTHORITY</a:t>
            </a:r>
          </a:p>
        </p:txBody>
      </p:sp>
      <p:sp>
        <p:nvSpPr>
          <p:cNvPr id="3077" name="Rectangle 9"/>
          <p:cNvSpPr>
            <a:spLocks noChangeArrowheads="1"/>
          </p:cNvSpPr>
          <p:nvPr userDrawn="1"/>
        </p:nvSpPr>
        <p:spPr bwMode="auto">
          <a:xfrm>
            <a:off x="2901950" y="0"/>
            <a:ext cx="3352800" cy="201613"/>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latin typeface="Verdana" pitchFamily="34" charset="0"/>
              <a:ea typeface="Geneva" pitchFamily="-110" charset="-128"/>
            </a:endParaRPr>
          </a:p>
        </p:txBody>
      </p:sp>
      <p:pic>
        <p:nvPicPr>
          <p:cNvPr id="3078" name="Picture 22" descr="SFCTA-logo--2col-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038600" y="50292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sldNum="0" hdr="0" dt="0"/>
  <p:txStyles>
    <p:titleStyle>
      <a:lvl1pPr algn="ctr" rtl="0" eaLnBrk="0" fontAlgn="base" hangingPunct="0">
        <a:spcBef>
          <a:spcPct val="0"/>
        </a:spcBef>
        <a:spcAft>
          <a:spcPct val="0"/>
        </a:spcAft>
        <a:defRPr sz="3400">
          <a:solidFill>
            <a:schemeClr val="tx2"/>
          </a:solidFill>
          <a:latin typeface="+mj-lt"/>
          <a:ea typeface="+mj-ea"/>
          <a:cs typeface="+mj-cs"/>
        </a:defRPr>
      </a:lvl1pPr>
      <a:lvl2pPr algn="ctr" rtl="0" eaLnBrk="0" fontAlgn="base" hangingPunct="0">
        <a:spcBef>
          <a:spcPct val="0"/>
        </a:spcBef>
        <a:spcAft>
          <a:spcPct val="0"/>
        </a:spcAft>
        <a:defRPr sz="3400">
          <a:solidFill>
            <a:schemeClr val="tx2"/>
          </a:solidFill>
          <a:latin typeface="Georgia" pitchFamily="18" charset="0"/>
        </a:defRPr>
      </a:lvl2pPr>
      <a:lvl3pPr algn="ctr" rtl="0" eaLnBrk="0" fontAlgn="base" hangingPunct="0">
        <a:spcBef>
          <a:spcPct val="0"/>
        </a:spcBef>
        <a:spcAft>
          <a:spcPct val="0"/>
        </a:spcAft>
        <a:defRPr sz="3400">
          <a:solidFill>
            <a:schemeClr val="tx2"/>
          </a:solidFill>
          <a:latin typeface="Georgia" pitchFamily="18" charset="0"/>
        </a:defRPr>
      </a:lvl3pPr>
      <a:lvl4pPr algn="ctr" rtl="0" eaLnBrk="0" fontAlgn="base" hangingPunct="0">
        <a:spcBef>
          <a:spcPct val="0"/>
        </a:spcBef>
        <a:spcAft>
          <a:spcPct val="0"/>
        </a:spcAft>
        <a:defRPr sz="3400">
          <a:solidFill>
            <a:schemeClr val="tx2"/>
          </a:solidFill>
          <a:latin typeface="Georgia" pitchFamily="18" charset="0"/>
        </a:defRPr>
      </a:lvl4pPr>
      <a:lvl5pPr algn="ctr" rtl="0" eaLnBrk="0" fontAlgn="base" hangingPunct="0">
        <a:spcBef>
          <a:spcPct val="0"/>
        </a:spcBef>
        <a:spcAft>
          <a:spcPct val="0"/>
        </a:spcAft>
        <a:defRPr sz="3400">
          <a:solidFill>
            <a:schemeClr val="tx2"/>
          </a:solidFill>
          <a:latin typeface="Georgia" pitchFamily="18" charset="0"/>
        </a:defRPr>
      </a:lvl5pPr>
      <a:lvl6pPr marL="457200" algn="ctr" rtl="0" fontAlgn="base">
        <a:spcBef>
          <a:spcPct val="0"/>
        </a:spcBef>
        <a:spcAft>
          <a:spcPct val="0"/>
        </a:spcAft>
        <a:defRPr sz="3400">
          <a:solidFill>
            <a:schemeClr val="tx2"/>
          </a:solidFill>
          <a:latin typeface="Georgia" pitchFamily="18" charset="0"/>
        </a:defRPr>
      </a:lvl6pPr>
      <a:lvl7pPr marL="914400" algn="ctr" rtl="0" fontAlgn="base">
        <a:spcBef>
          <a:spcPct val="0"/>
        </a:spcBef>
        <a:spcAft>
          <a:spcPct val="0"/>
        </a:spcAft>
        <a:defRPr sz="3400">
          <a:solidFill>
            <a:schemeClr val="tx2"/>
          </a:solidFill>
          <a:latin typeface="Georgia" pitchFamily="18" charset="0"/>
        </a:defRPr>
      </a:lvl7pPr>
      <a:lvl8pPr marL="1371600" algn="ctr" rtl="0" fontAlgn="base">
        <a:spcBef>
          <a:spcPct val="0"/>
        </a:spcBef>
        <a:spcAft>
          <a:spcPct val="0"/>
        </a:spcAft>
        <a:defRPr sz="3400">
          <a:solidFill>
            <a:schemeClr val="tx2"/>
          </a:solidFill>
          <a:latin typeface="Georgia" pitchFamily="18" charset="0"/>
        </a:defRPr>
      </a:lvl8pPr>
      <a:lvl9pPr marL="1828800" algn="ctr" rtl="0" fontAlgn="base">
        <a:spcBef>
          <a:spcPct val="0"/>
        </a:spcBef>
        <a:spcAft>
          <a:spcPct val="0"/>
        </a:spcAft>
        <a:defRPr sz="3400">
          <a:solidFill>
            <a:schemeClr val="tx2"/>
          </a:solidFill>
          <a:latin typeface="Georgia" pitchFamily="18" charset="0"/>
        </a:defRPr>
      </a:lvl9pPr>
    </p:titleStyle>
    <p:bodyStyle>
      <a:lvl1pPr marL="342900" indent="-342900" algn="ctr" rtl="0" eaLnBrk="0" fontAlgn="base" hangingPunct="0">
        <a:spcBef>
          <a:spcPct val="20000"/>
        </a:spcBef>
        <a:spcAft>
          <a:spcPct val="0"/>
        </a:spcAft>
        <a:defRPr sz="2600" b="1">
          <a:solidFill>
            <a:srgbClr val="11111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10"/>
          </p:nvPr>
        </p:nvSpPr>
        <p:spPr/>
        <p:txBody>
          <a:bodyPr/>
          <a:lstStyle/>
          <a:p>
            <a:pPr>
              <a:defRPr/>
            </a:pPr>
            <a:r>
              <a:rPr lang="en-US"/>
              <a:t>SAN FRANCISCO COUNTY TRANSPORTATION AUTHORITY</a:t>
            </a:r>
          </a:p>
        </p:txBody>
      </p:sp>
      <p:sp>
        <p:nvSpPr>
          <p:cNvPr id="5123" name="Rectangle 2"/>
          <p:cNvSpPr>
            <a:spLocks noGrp="1" noChangeArrowheads="1"/>
          </p:cNvSpPr>
          <p:nvPr>
            <p:ph type="ctrTitle"/>
          </p:nvPr>
        </p:nvSpPr>
        <p:spPr/>
        <p:txBody>
          <a:bodyPr/>
          <a:lstStyle/>
          <a:p>
            <a:pPr eaLnBrk="1" hangingPunct="1"/>
            <a:r>
              <a:rPr lang="en-US" b="1" smtClean="0"/>
              <a:t>Measuring Impossible Behavior</a:t>
            </a:r>
            <a:br>
              <a:rPr lang="en-US" b="1" smtClean="0"/>
            </a:br>
            <a:endParaRPr lang="en-US" smtClean="0"/>
          </a:p>
        </p:txBody>
      </p:sp>
      <p:sp>
        <p:nvSpPr>
          <p:cNvPr id="5124" name="Rectangle 3"/>
          <p:cNvSpPr>
            <a:spLocks noGrp="1" noChangeArrowheads="1"/>
          </p:cNvSpPr>
          <p:nvPr>
            <p:ph type="subTitle" idx="1"/>
          </p:nvPr>
        </p:nvSpPr>
        <p:spPr>
          <a:xfrm>
            <a:off x="1371600" y="1752600"/>
            <a:ext cx="6400800" cy="2286000"/>
          </a:xfrm>
        </p:spPr>
        <p:txBody>
          <a:bodyPr/>
          <a:lstStyle/>
          <a:p>
            <a:pPr eaLnBrk="1" hangingPunct="1"/>
            <a:r>
              <a:rPr lang="en-US" b="1" dirty="0" smtClean="0"/>
              <a:t>How Do System Performance Metrics Need to Change When Using Modeling Tools with Hard Capacity Limitations</a:t>
            </a:r>
          </a:p>
          <a:p>
            <a:pPr eaLnBrk="1" hangingPunct="1"/>
            <a:endParaRPr lang="en-US" b="1" dirty="0" smtClean="0"/>
          </a:p>
          <a:p>
            <a:pPr eaLnBrk="1" hangingPunct="1"/>
            <a:r>
              <a:rPr lang="en-US" dirty="0" smtClean="0"/>
              <a:t>Dan </a:t>
            </a:r>
            <a:r>
              <a:rPr lang="en-US" dirty="0" err="1" smtClean="0"/>
              <a:t>Tischler</a:t>
            </a:r>
            <a:endParaRPr lang="en-US" b="1" dirty="0" smtClean="0"/>
          </a:p>
        </p:txBody>
      </p:sp>
      <p:sp>
        <p:nvSpPr>
          <p:cNvPr id="5125" name="Text Box 4"/>
          <p:cNvSpPr txBox="1">
            <a:spLocks noChangeArrowheads="1"/>
          </p:cNvSpPr>
          <p:nvPr/>
        </p:nvSpPr>
        <p:spPr bwMode="auto">
          <a:xfrm>
            <a:off x="304800" y="5870575"/>
            <a:ext cx="8534400"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3A443C"/>
                </a:solidFill>
                <a:latin typeface="Franklin Gothic Medium" pitchFamily="34" charset="0"/>
              </a:rPr>
              <a:t>14</a:t>
            </a:r>
            <a:r>
              <a:rPr lang="en-US" sz="2000" b="1" baseline="30000">
                <a:solidFill>
                  <a:srgbClr val="3A443C"/>
                </a:solidFill>
                <a:latin typeface="Franklin Gothic Medium" pitchFamily="34" charset="0"/>
              </a:rPr>
              <a:t>th</a:t>
            </a:r>
            <a:r>
              <a:rPr lang="en-US" sz="2000" b="1">
                <a:solidFill>
                  <a:srgbClr val="3A443C"/>
                </a:solidFill>
                <a:latin typeface="Franklin Gothic Medium" pitchFamily="34" charset="0"/>
              </a:rPr>
              <a:t> TRB Planning Applications Conference</a:t>
            </a:r>
          </a:p>
          <a:p>
            <a:pPr algn="ctr" eaLnBrk="1" hangingPunct="1"/>
            <a:r>
              <a:rPr lang="en-US" sz="2000" b="1">
                <a:solidFill>
                  <a:srgbClr val="3A443C"/>
                </a:solidFill>
                <a:latin typeface="Franklin Gothic Medium" pitchFamily="34" charset="0"/>
              </a:rPr>
              <a:t>May 5th, 2013 • Columbus ,Ohio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Dynamic Traffic Assignment Results</a:t>
            </a:r>
          </a:p>
        </p:txBody>
      </p:sp>
      <p:sp>
        <p:nvSpPr>
          <p:cNvPr id="21509" name="Rectangle 3"/>
          <p:cNvSpPr>
            <a:spLocks noGrp="1" noChangeArrowheads="1"/>
          </p:cNvSpPr>
          <p:nvPr>
            <p:ph idx="1"/>
          </p:nvPr>
        </p:nvSpPr>
        <p:spPr>
          <a:xfrm>
            <a:off x="457200" y="1600200"/>
            <a:ext cx="4800600" cy="4343400"/>
          </a:xfrm>
        </p:spPr>
        <p:txBody>
          <a:bodyPr/>
          <a:lstStyle/>
          <a:p>
            <a:pPr marL="457200" indent="-457200" eaLnBrk="1" hangingPunct="1">
              <a:buFont typeface="Arial" charset="0"/>
              <a:buChar char="•"/>
            </a:pPr>
            <a:r>
              <a:rPr lang="en-US" dirty="0" smtClean="0"/>
              <a:t>More traffic stays on freeway</a:t>
            </a:r>
          </a:p>
          <a:p>
            <a:pPr marL="457200" indent="-457200" eaLnBrk="1" hangingPunct="1">
              <a:buFont typeface="Arial" charset="0"/>
              <a:buChar char="•"/>
            </a:pPr>
            <a:r>
              <a:rPr lang="en-US" dirty="0" smtClean="0"/>
              <a:t>Freeway speeds decline</a:t>
            </a:r>
          </a:p>
          <a:p>
            <a:pPr marL="457200" indent="-457200" eaLnBrk="1" hangingPunct="1">
              <a:buFont typeface="Arial" charset="0"/>
              <a:buChar char="•"/>
            </a:pPr>
            <a:r>
              <a:rPr lang="en-US" dirty="0" smtClean="0"/>
              <a:t>Some diversions go elsewhere</a:t>
            </a:r>
          </a:p>
          <a:p>
            <a:pPr marL="457200" indent="-457200" eaLnBrk="1" hangingPunct="1">
              <a:buFont typeface="Arial" charset="0"/>
              <a:buChar char="•"/>
            </a:pPr>
            <a:r>
              <a:rPr lang="en-US" dirty="0" smtClean="0"/>
              <a:t>Transit not impacted</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10</a:t>
            </a:fld>
            <a:endParaRPr lang="en-US">
              <a:latin typeface="Franklin Gothic Medium" pitchFamily="34" charset="0"/>
            </a:endParaRPr>
          </a:p>
        </p:txBody>
      </p:sp>
      <p:cxnSp>
        <p:nvCxnSpPr>
          <p:cNvPr id="6" name="Straight Connector 5"/>
          <p:cNvCxnSpPr/>
          <p:nvPr/>
        </p:nvCxnSpPr>
        <p:spPr>
          <a:xfrm flipV="1">
            <a:off x="7307239" y="2057400"/>
            <a:ext cx="838200" cy="411480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590800" y="1787857"/>
            <a:ext cx="4926842" cy="4421874"/>
          </a:xfrm>
          <a:custGeom>
            <a:avLst/>
            <a:gdLst>
              <a:gd name="connsiteX0" fmla="*/ 4926842 w 4926842"/>
              <a:gd name="connsiteY0" fmla="*/ 0 h 4421874"/>
              <a:gd name="connsiteX1" fmla="*/ 3725839 w 4926842"/>
              <a:gd name="connsiteY1" fmla="*/ 682388 h 4421874"/>
              <a:gd name="connsiteX2" fmla="*/ 3521123 w 4926842"/>
              <a:gd name="connsiteY2" fmla="*/ 2047164 h 4421874"/>
              <a:gd name="connsiteX3" fmla="*/ 3821373 w 4926842"/>
              <a:gd name="connsiteY3" fmla="*/ 3179928 h 4421874"/>
              <a:gd name="connsiteX4" fmla="*/ 3575714 w 4926842"/>
              <a:gd name="connsiteY4" fmla="*/ 4094328 h 4421874"/>
              <a:gd name="connsiteX5" fmla="*/ 2511188 w 4926842"/>
              <a:gd name="connsiteY5" fmla="*/ 4353636 h 4421874"/>
              <a:gd name="connsiteX6" fmla="*/ 982639 w 4926842"/>
              <a:gd name="connsiteY6" fmla="*/ 4203510 h 4421874"/>
              <a:gd name="connsiteX7" fmla="*/ 0 w 4926842"/>
              <a:gd name="connsiteY7" fmla="*/ 4421874 h 442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42" h="4421874">
                <a:moveTo>
                  <a:pt x="4926842" y="0"/>
                </a:moveTo>
                <a:cubicBezTo>
                  <a:pt x="4443483" y="170597"/>
                  <a:pt x="3960125" y="341194"/>
                  <a:pt x="3725839" y="682388"/>
                </a:cubicBezTo>
                <a:cubicBezTo>
                  <a:pt x="3491553" y="1023582"/>
                  <a:pt x="3505201" y="1630907"/>
                  <a:pt x="3521123" y="2047164"/>
                </a:cubicBezTo>
                <a:cubicBezTo>
                  <a:pt x="3537045" y="2463421"/>
                  <a:pt x="3812275" y="2838734"/>
                  <a:pt x="3821373" y="3179928"/>
                </a:cubicBezTo>
                <a:cubicBezTo>
                  <a:pt x="3830471" y="3521122"/>
                  <a:pt x="3794078" y="3898710"/>
                  <a:pt x="3575714" y="4094328"/>
                </a:cubicBezTo>
                <a:cubicBezTo>
                  <a:pt x="3357350" y="4289946"/>
                  <a:pt x="2943367" y="4335439"/>
                  <a:pt x="2511188" y="4353636"/>
                </a:cubicBezTo>
                <a:cubicBezTo>
                  <a:pt x="2079009" y="4371833"/>
                  <a:pt x="1401170" y="4192137"/>
                  <a:pt x="982639" y="4203510"/>
                </a:cubicBezTo>
                <a:cubicBezTo>
                  <a:pt x="564108" y="4214883"/>
                  <a:pt x="282054" y="4318378"/>
                  <a:pt x="0" y="4421874"/>
                </a:cubicBezTo>
              </a:path>
            </a:pathLst>
          </a:custGeom>
          <a:noFill/>
          <a:ln w="152400" cmpd="dbl">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783239" y="5486400"/>
            <a:ext cx="2362200" cy="2286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151540" y="5511800"/>
            <a:ext cx="14974" cy="279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36530" y="5207000"/>
            <a:ext cx="207818" cy="3048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40439" y="5562601"/>
            <a:ext cx="381000" cy="31958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70177" y="5105400"/>
            <a:ext cx="151262" cy="4572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7688239" y="2065283"/>
            <a:ext cx="551794" cy="2806262"/>
          </a:xfrm>
          <a:custGeom>
            <a:avLst/>
            <a:gdLst>
              <a:gd name="connsiteX0" fmla="*/ 551794 w 551794"/>
              <a:gd name="connsiteY0" fmla="*/ 0 h 2806262"/>
              <a:gd name="connsiteX1" fmla="*/ 0 w 551794"/>
              <a:gd name="connsiteY1" fmla="*/ 2743200 h 2806262"/>
              <a:gd name="connsiteX2" fmla="*/ 283780 w 551794"/>
              <a:gd name="connsiteY2" fmla="*/ 2806262 h 2806262"/>
              <a:gd name="connsiteX3" fmla="*/ 331076 w 551794"/>
              <a:gd name="connsiteY3" fmla="*/ 2585545 h 2806262"/>
              <a:gd name="connsiteX4" fmla="*/ 47297 w 551794"/>
              <a:gd name="connsiteY4" fmla="*/ 2554014 h 280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4" h="2806262">
                <a:moveTo>
                  <a:pt x="551794" y="0"/>
                </a:moveTo>
                <a:lnTo>
                  <a:pt x="0" y="2743200"/>
                </a:lnTo>
                <a:lnTo>
                  <a:pt x="283780" y="2806262"/>
                </a:lnTo>
                <a:lnTo>
                  <a:pt x="331076" y="2585545"/>
                </a:lnTo>
                <a:lnTo>
                  <a:pt x="47297" y="2554014"/>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863195">
            <a:off x="7010925" y="3201462"/>
            <a:ext cx="2350323" cy="400110"/>
          </a:xfrm>
          <a:prstGeom prst="rect">
            <a:avLst/>
          </a:prstGeom>
          <a:noFill/>
        </p:spPr>
        <p:txBody>
          <a:bodyPr wrap="none" rtlCol="0">
            <a:spAutoFit/>
          </a:bodyPr>
          <a:lstStyle/>
          <a:p>
            <a:r>
              <a:rPr lang="en-US" sz="2000" dirty="0" smtClean="0">
                <a:solidFill>
                  <a:srgbClr val="00B050"/>
                </a:solidFill>
              </a:rPr>
              <a:t>Road-based transit</a:t>
            </a:r>
            <a:endParaRPr lang="en-US" sz="2000" dirty="0">
              <a:solidFill>
                <a:srgbClr val="00B050"/>
              </a:solidFill>
            </a:endParaRPr>
          </a:p>
        </p:txBody>
      </p:sp>
      <p:sp>
        <p:nvSpPr>
          <p:cNvPr id="15" name="Freeform 14"/>
          <p:cNvSpPr/>
          <p:nvPr/>
        </p:nvSpPr>
        <p:spPr>
          <a:xfrm>
            <a:off x="5897860" y="1623848"/>
            <a:ext cx="1664255" cy="2542336"/>
          </a:xfrm>
          <a:custGeom>
            <a:avLst/>
            <a:gdLst>
              <a:gd name="connsiteX0" fmla="*/ 1522365 w 1664255"/>
              <a:gd name="connsiteY0" fmla="*/ 0 h 2542336"/>
              <a:gd name="connsiteX1" fmla="*/ 875979 w 1664255"/>
              <a:gd name="connsiteY1" fmla="*/ 283780 h 2542336"/>
              <a:gd name="connsiteX2" fmla="*/ 245358 w 1664255"/>
              <a:gd name="connsiteY2" fmla="*/ 740980 h 2542336"/>
              <a:gd name="connsiteX3" fmla="*/ 40407 w 1664255"/>
              <a:gd name="connsiteY3" fmla="*/ 1324304 h 2542336"/>
              <a:gd name="connsiteX4" fmla="*/ 8876 w 1664255"/>
              <a:gd name="connsiteY4" fmla="*/ 2002221 h 2542336"/>
              <a:gd name="connsiteX5" fmla="*/ 56172 w 1664255"/>
              <a:gd name="connsiteY5" fmla="*/ 2506718 h 2542336"/>
              <a:gd name="connsiteX6" fmla="*/ 544903 w 1664255"/>
              <a:gd name="connsiteY6" fmla="*/ 2459421 h 2542336"/>
              <a:gd name="connsiteX7" fmla="*/ 434545 w 1664255"/>
              <a:gd name="connsiteY7" fmla="*/ 2128345 h 2542336"/>
              <a:gd name="connsiteX8" fmla="*/ 450310 w 1664255"/>
              <a:gd name="connsiteY8" fmla="*/ 1434662 h 2542336"/>
              <a:gd name="connsiteX9" fmla="*/ 639496 w 1664255"/>
              <a:gd name="connsiteY9" fmla="*/ 882869 h 2542336"/>
              <a:gd name="connsiteX10" fmla="*/ 1333179 w 1664255"/>
              <a:gd name="connsiteY10" fmla="*/ 488731 h 2542336"/>
              <a:gd name="connsiteX11" fmla="*/ 1664255 w 1664255"/>
              <a:gd name="connsiteY11" fmla="*/ 283780 h 25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255" h="2542336">
                <a:moveTo>
                  <a:pt x="1522365" y="0"/>
                </a:moveTo>
                <a:cubicBezTo>
                  <a:pt x="1305589" y="80141"/>
                  <a:pt x="1088813" y="160283"/>
                  <a:pt x="875979" y="283780"/>
                </a:cubicBezTo>
                <a:cubicBezTo>
                  <a:pt x="663145" y="407277"/>
                  <a:pt x="384620" y="567559"/>
                  <a:pt x="245358" y="740980"/>
                </a:cubicBezTo>
                <a:cubicBezTo>
                  <a:pt x="106096" y="914401"/>
                  <a:pt x="79821" y="1114097"/>
                  <a:pt x="40407" y="1324304"/>
                </a:cubicBezTo>
                <a:cubicBezTo>
                  <a:pt x="993" y="1534511"/>
                  <a:pt x="6249" y="1805152"/>
                  <a:pt x="8876" y="2002221"/>
                </a:cubicBezTo>
                <a:cubicBezTo>
                  <a:pt x="11503" y="2199290"/>
                  <a:pt x="-33166" y="2430518"/>
                  <a:pt x="56172" y="2506718"/>
                </a:cubicBezTo>
                <a:cubicBezTo>
                  <a:pt x="145510" y="2582918"/>
                  <a:pt x="481841" y="2522483"/>
                  <a:pt x="544903" y="2459421"/>
                </a:cubicBezTo>
                <a:cubicBezTo>
                  <a:pt x="607965" y="2396359"/>
                  <a:pt x="450310" y="2299138"/>
                  <a:pt x="434545" y="2128345"/>
                </a:cubicBezTo>
                <a:cubicBezTo>
                  <a:pt x="418779" y="1957552"/>
                  <a:pt x="416152" y="1642241"/>
                  <a:pt x="450310" y="1434662"/>
                </a:cubicBezTo>
                <a:cubicBezTo>
                  <a:pt x="484468" y="1227083"/>
                  <a:pt x="492351" y="1040524"/>
                  <a:pt x="639496" y="882869"/>
                </a:cubicBezTo>
                <a:cubicBezTo>
                  <a:pt x="786641" y="725214"/>
                  <a:pt x="1162386" y="588579"/>
                  <a:pt x="1333179" y="488731"/>
                </a:cubicBezTo>
                <a:cubicBezTo>
                  <a:pt x="1503972" y="388883"/>
                  <a:pt x="1584113" y="336331"/>
                  <a:pt x="1664255" y="2837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2239" y="1422737"/>
            <a:ext cx="982961" cy="1015663"/>
          </a:xfrm>
          <a:prstGeom prst="rect">
            <a:avLst/>
          </a:prstGeom>
          <a:noFill/>
        </p:spPr>
        <p:txBody>
          <a:bodyPr wrap="none" rtlCol="0">
            <a:spAutoFit/>
          </a:bodyPr>
          <a:lstStyle/>
          <a:p>
            <a:r>
              <a:rPr lang="en-US" sz="2000" dirty="0" smtClean="0">
                <a:solidFill>
                  <a:srgbClr val="FF0000"/>
                </a:solidFill>
              </a:rPr>
              <a:t>HOV</a:t>
            </a:r>
          </a:p>
          <a:p>
            <a:r>
              <a:rPr lang="en-US" sz="2000" dirty="0" smtClean="0">
                <a:solidFill>
                  <a:srgbClr val="FF0000"/>
                </a:solidFill>
              </a:rPr>
              <a:t>Project</a:t>
            </a:r>
          </a:p>
          <a:p>
            <a:r>
              <a:rPr lang="en-US" sz="2000" dirty="0" smtClean="0">
                <a:solidFill>
                  <a:srgbClr val="FF0000"/>
                </a:solidFill>
              </a:rPr>
              <a:t>area</a:t>
            </a:r>
            <a:endParaRPr lang="en-US" sz="2000" dirty="0">
              <a:solidFill>
                <a:srgbClr val="FF0000"/>
              </a:solidFill>
            </a:endParaRPr>
          </a:p>
        </p:txBody>
      </p:sp>
      <p:sp>
        <p:nvSpPr>
          <p:cNvPr id="20" name="Rectangle 19"/>
          <p:cNvSpPr/>
          <p:nvPr/>
        </p:nvSpPr>
        <p:spPr>
          <a:xfrm>
            <a:off x="7459639" y="1447800"/>
            <a:ext cx="1219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CBD</a:t>
            </a:r>
            <a:endParaRPr lang="en-US" sz="3200" dirty="0"/>
          </a:p>
        </p:txBody>
      </p:sp>
      <p:sp>
        <p:nvSpPr>
          <p:cNvPr id="2" name="Freeform 1"/>
          <p:cNvSpPr/>
          <p:nvPr/>
        </p:nvSpPr>
        <p:spPr>
          <a:xfrm>
            <a:off x="6152367" y="1844566"/>
            <a:ext cx="1304723" cy="2727434"/>
          </a:xfrm>
          <a:custGeom>
            <a:avLst/>
            <a:gdLst>
              <a:gd name="connsiteX0" fmla="*/ 1304723 w 1304723"/>
              <a:gd name="connsiteY0" fmla="*/ 0 h 2727434"/>
              <a:gd name="connsiteX1" fmla="*/ 484916 w 1304723"/>
              <a:gd name="connsiteY1" fmla="*/ 394137 h 2727434"/>
              <a:gd name="connsiteX2" fmla="*/ 169605 w 1304723"/>
              <a:gd name="connsiteY2" fmla="*/ 740979 h 2727434"/>
              <a:gd name="connsiteX3" fmla="*/ 11950 w 1304723"/>
              <a:gd name="connsiteY3" fmla="*/ 1418896 h 2727434"/>
              <a:gd name="connsiteX4" fmla="*/ 27716 w 1304723"/>
              <a:gd name="connsiteY4" fmla="*/ 1907627 h 2727434"/>
              <a:gd name="connsiteX5" fmla="*/ 11950 w 1304723"/>
              <a:gd name="connsiteY5" fmla="*/ 2096813 h 2727434"/>
              <a:gd name="connsiteX6" fmla="*/ 232667 w 1304723"/>
              <a:gd name="connsiteY6" fmla="*/ 2727434 h 272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4723" h="2727434">
                <a:moveTo>
                  <a:pt x="1304723" y="0"/>
                </a:moveTo>
                <a:cubicBezTo>
                  <a:pt x="989412" y="135320"/>
                  <a:pt x="674102" y="270641"/>
                  <a:pt x="484916" y="394137"/>
                </a:cubicBezTo>
                <a:cubicBezTo>
                  <a:pt x="295730" y="517633"/>
                  <a:pt x="248433" y="570186"/>
                  <a:pt x="169605" y="740979"/>
                </a:cubicBezTo>
                <a:cubicBezTo>
                  <a:pt x="90777" y="911772"/>
                  <a:pt x="35598" y="1224455"/>
                  <a:pt x="11950" y="1418896"/>
                </a:cubicBezTo>
                <a:cubicBezTo>
                  <a:pt x="-11698" y="1613337"/>
                  <a:pt x="27716" y="1794641"/>
                  <a:pt x="27716" y="1907627"/>
                </a:cubicBezTo>
                <a:cubicBezTo>
                  <a:pt x="27716" y="2020613"/>
                  <a:pt x="-22208" y="1960179"/>
                  <a:pt x="11950" y="2096813"/>
                </a:cubicBezTo>
                <a:cubicBezTo>
                  <a:pt x="46108" y="2233447"/>
                  <a:pt x="139387" y="2480440"/>
                  <a:pt x="232667" y="2727434"/>
                </a:cubicBezTo>
              </a:path>
            </a:pathLst>
          </a:cu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TextBox 22"/>
          <p:cNvSpPr txBox="1"/>
          <p:nvPr/>
        </p:nvSpPr>
        <p:spPr>
          <a:xfrm rot="19973038">
            <a:off x="6401125" y="2334995"/>
            <a:ext cx="1483098" cy="400110"/>
          </a:xfrm>
          <a:prstGeom prst="rect">
            <a:avLst/>
          </a:prstGeom>
          <a:noFill/>
          <a:ln>
            <a:noFill/>
          </a:ln>
        </p:spPr>
        <p:txBody>
          <a:bodyPr wrap="none" rtlCol="0">
            <a:spAutoFit/>
          </a:bodyPr>
          <a:lstStyle/>
          <a:p>
            <a:r>
              <a:rPr lang="en-US" sz="2000" dirty="0" smtClean="0">
                <a:solidFill>
                  <a:srgbClr val="FF0000"/>
                </a:solidFill>
              </a:rPr>
              <a:t>Congestion</a:t>
            </a:r>
            <a:endParaRPr lang="en-US" sz="2000" dirty="0">
              <a:solidFill>
                <a:srgbClr val="FF0000"/>
              </a:solidFill>
            </a:endParaRPr>
          </a:p>
        </p:txBody>
      </p:sp>
      <p:sp>
        <p:nvSpPr>
          <p:cNvPr id="3" name="Freeform 2"/>
          <p:cNvSpPr/>
          <p:nvPr/>
        </p:nvSpPr>
        <p:spPr>
          <a:xfrm>
            <a:off x="4004441" y="5391807"/>
            <a:ext cx="2695904" cy="882869"/>
          </a:xfrm>
          <a:custGeom>
            <a:avLst/>
            <a:gdLst>
              <a:gd name="connsiteX0" fmla="*/ 0 w 2695904"/>
              <a:gd name="connsiteY0" fmla="*/ 772510 h 882869"/>
              <a:gd name="connsiteX1" fmla="*/ 756745 w 2695904"/>
              <a:gd name="connsiteY1" fmla="*/ 882869 h 882869"/>
              <a:gd name="connsiteX2" fmla="*/ 1340069 w 2695904"/>
              <a:gd name="connsiteY2" fmla="*/ 882869 h 882869"/>
              <a:gd name="connsiteX3" fmla="*/ 1954925 w 2695904"/>
              <a:gd name="connsiteY3" fmla="*/ 772510 h 882869"/>
              <a:gd name="connsiteX4" fmla="*/ 2222938 w 2695904"/>
              <a:gd name="connsiteY4" fmla="*/ 630621 h 882869"/>
              <a:gd name="connsiteX5" fmla="*/ 2680138 w 2695904"/>
              <a:gd name="connsiteY5" fmla="*/ 252248 h 882869"/>
              <a:gd name="connsiteX6" fmla="*/ 2695904 w 2695904"/>
              <a:gd name="connsiteY6" fmla="*/ 94593 h 882869"/>
              <a:gd name="connsiteX7" fmla="*/ 1592318 w 2695904"/>
              <a:gd name="connsiteY7" fmla="*/ 0 h 88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904" h="882869">
                <a:moveTo>
                  <a:pt x="0" y="772510"/>
                </a:moveTo>
                <a:lnTo>
                  <a:pt x="756745" y="882869"/>
                </a:lnTo>
                <a:lnTo>
                  <a:pt x="1340069" y="882869"/>
                </a:lnTo>
                <a:lnTo>
                  <a:pt x="1954925" y="772510"/>
                </a:lnTo>
                <a:lnTo>
                  <a:pt x="2222938" y="630621"/>
                </a:lnTo>
                <a:lnTo>
                  <a:pt x="2680138" y="252248"/>
                </a:lnTo>
                <a:lnTo>
                  <a:pt x="2695904" y="94593"/>
                </a:lnTo>
                <a:lnTo>
                  <a:pt x="1592318" y="0"/>
                </a:lnTo>
              </a:path>
            </a:pathLst>
          </a:custGeom>
          <a:noFill/>
          <a:ln w="76200">
            <a:solidFill>
              <a:srgbClr val="C0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211614" y="4240924"/>
            <a:ext cx="315310" cy="1828800"/>
          </a:xfrm>
          <a:custGeom>
            <a:avLst/>
            <a:gdLst>
              <a:gd name="connsiteX0" fmla="*/ 0 w 315310"/>
              <a:gd name="connsiteY0" fmla="*/ 1828800 h 1828800"/>
              <a:gd name="connsiteX1" fmla="*/ 173420 w 315310"/>
              <a:gd name="connsiteY1" fmla="*/ 1560786 h 1828800"/>
              <a:gd name="connsiteX2" fmla="*/ 315310 w 315310"/>
              <a:gd name="connsiteY2" fmla="*/ 1150883 h 1828800"/>
              <a:gd name="connsiteX3" fmla="*/ 315310 w 315310"/>
              <a:gd name="connsiteY3" fmla="*/ 788276 h 1828800"/>
              <a:gd name="connsiteX4" fmla="*/ 315310 w 315310"/>
              <a:gd name="connsiteY4" fmla="*/ 472966 h 1828800"/>
              <a:gd name="connsiteX5" fmla="*/ 189186 w 31531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310" h="1828800">
                <a:moveTo>
                  <a:pt x="0" y="1828800"/>
                </a:moveTo>
                <a:lnTo>
                  <a:pt x="173420" y="1560786"/>
                </a:lnTo>
                <a:lnTo>
                  <a:pt x="315310" y="1150883"/>
                </a:lnTo>
                <a:lnTo>
                  <a:pt x="315310" y="788276"/>
                </a:lnTo>
                <a:lnTo>
                  <a:pt x="315310" y="472966"/>
                </a:lnTo>
                <a:lnTo>
                  <a:pt x="189186" y="0"/>
                </a:lnTo>
              </a:path>
            </a:pathLst>
          </a:custGeom>
          <a:noFill/>
          <a:ln w="76200">
            <a:solidFill>
              <a:srgbClr val="C0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889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DTA Hidden Story</a:t>
            </a:r>
          </a:p>
        </p:txBody>
      </p:sp>
      <p:sp>
        <p:nvSpPr>
          <p:cNvPr id="21509" name="Rectangle 3"/>
          <p:cNvSpPr>
            <a:spLocks noGrp="1" noChangeArrowheads="1"/>
          </p:cNvSpPr>
          <p:nvPr>
            <p:ph idx="1"/>
          </p:nvPr>
        </p:nvSpPr>
        <p:spPr>
          <a:xfrm>
            <a:off x="457200" y="1600200"/>
            <a:ext cx="4800600" cy="4343400"/>
          </a:xfrm>
        </p:spPr>
        <p:txBody>
          <a:bodyPr/>
          <a:lstStyle/>
          <a:p>
            <a:pPr marL="457200" indent="-457200" eaLnBrk="1" hangingPunct="1">
              <a:buFont typeface="Arial" charset="0"/>
              <a:buChar char="•"/>
            </a:pPr>
            <a:r>
              <a:rPr lang="en-US" dirty="0" smtClean="0"/>
              <a:t>Bottleneck at signal causes long queues on Connector St</a:t>
            </a:r>
          </a:p>
          <a:p>
            <a:pPr marL="457200" indent="-457200" eaLnBrk="1" hangingPunct="1">
              <a:buFont typeface="Arial" charset="0"/>
              <a:buChar char="•"/>
            </a:pPr>
            <a:r>
              <a:rPr lang="en-US" dirty="0" smtClean="0"/>
              <a:t>Connector St has short green phase because volumes are currently low</a:t>
            </a:r>
          </a:p>
          <a:p>
            <a:pPr marL="457200" indent="-457200" eaLnBrk="1" hangingPunct="1">
              <a:buFont typeface="Arial" charset="0"/>
              <a:buChar char="•"/>
            </a:pPr>
            <a:r>
              <a:rPr lang="en-US" dirty="0" smtClean="0"/>
              <a:t>In practice traffic engineers would adjust signal capacity as travel changes</a:t>
            </a:r>
          </a:p>
        </p:txBody>
      </p:sp>
      <p:sp>
        <p:nvSpPr>
          <p:cNvPr id="4" name="Footer Placeholder 3"/>
          <p:cNvSpPr>
            <a:spLocks noGrp="1"/>
          </p:cNvSpPr>
          <p:nvPr>
            <p:ph type="ftr" sz="quarter" idx="10"/>
          </p:nvPr>
        </p:nvSpPr>
        <p:spPr/>
        <p:txBody>
          <a:bodyPr/>
          <a:lstStyle/>
          <a:p>
            <a:pPr>
              <a:defRPr/>
            </a:pPr>
            <a:r>
              <a:rPr lang="en-US" dirty="0"/>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11</a:t>
            </a:fld>
            <a:endParaRPr lang="en-US">
              <a:latin typeface="Franklin Gothic Medium" pitchFamily="34" charset="0"/>
            </a:endParaRPr>
          </a:p>
        </p:txBody>
      </p:sp>
      <p:cxnSp>
        <p:nvCxnSpPr>
          <p:cNvPr id="6" name="Straight Connector 5"/>
          <p:cNvCxnSpPr/>
          <p:nvPr/>
        </p:nvCxnSpPr>
        <p:spPr>
          <a:xfrm flipV="1">
            <a:off x="7307239" y="2057400"/>
            <a:ext cx="838200" cy="411480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590800" y="1787857"/>
            <a:ext cx="4926842" cy="4421874"/>
          </a:xfrm>
          <a:custGeom>
            <a:avLst/>
            <a:gdLst>
              <a:gd name="connsiteX0" fmla="*/ 4926842 w 4926842"/>
              <a:gd name="connsiteY0" fmla="*/ 0 h 4421874"/>
              <a:gd name="connsiteX1" fmla="*/ 3725839 w 4926842"/>
              <a:gd name="connsiteY1" fmla="*/ 682388 h 4421874"/>
              <a:gd name="connsiteX2" fmla="*/ 3521123 w 4926842"/>
              <a:gd name="connsiteY2" fmla="*/ 2047164 h 4421874"/>
              <a:gd name="connsiteX3" fmla="*/ 3821373 w 4926842"/>
              <a:gd name="connsiteY3" fmla="*/ 3179928 h 4421874"/>
              <a:gd name="connsiteX4" fmla="*/ 3575714 w 4926842"/>
              <a:gd name="connsiteY4" fmla="*/ 4094328 h 4421874"/>
              <a:gd name="connsiteX5" fmla="*/ 2511188 w 4926842"/>
              <a:gd name="connsiteY5" fmla="*/ 4353636 h 4421874"/>
              <a:gd name="connsiteX6" fmla="*/ 982639 w 4926842"/>
              <a:gd name="connsiteY6" fmla="*/ 4203510 h 4421874"/>
              <a:gd name="connsiteX7" fmla="*/ 0 w 4926842"/>
              <a:gd name="connsiteY7" fmla="*/ 4421874 h 442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42" h="4421874">
                <a:moveTo>
                  <a:pt x="4926842" y="0"/>
                </a:moveTo>
                <a:cubicBezTo>
                  <a:pt x="4443483" y="170597"/>
                  <a:pt x="3960125" y="341194"/>
                  <a:pt x="3725839" y="682388"/>
                </a:cubicBezTo>
                <a:cubicBezTo>
                  <a:pt x="3491553" y="1023582"/>
                  <a:pt x="3505201" y="1630907"/>
                  <a:pt x="3521123" y="2047164"/>
                </a:cubicBezTo>
                <a:cubicBezTo>
                  <a:pt x="3537045" y="2463421"/>
                  <a:pt x="3812275" y="2838734"/>
                  <a:pt x="3821373" y="3179928"/>
                </a:cubicBezTo>
                <a:cubicBezTo>
                  <a:pt x="3830471" y="3521122"/>
                  <a:pt x="3794078" y="3898710"/>
                  <a:pt x="3575714" y="4094328"/>
                </a:cubicBezTo>
                <a:cubicBezTo>
                  <a:pt x="3357350" y="4289946"/>
                  <a:pt x="2943367" y="4335439"/>
                  <a:pt x="2511188" y="4353636"/>
                </a:cubicBezTo>
                <a:cubicBezTo>
                  <a:pt x="2079009" y="4371833"/>
                  <a:pt x="1401170" y="4192137"/>
                  <a:pt x="982639" y="4203510"/>
                </a:cubicBezTo>
                <a:cubicBezTo>
                  <a:pt x="564108" y="4214883"/>
                  <a:pt x="282054" y="4318378"/>
                  <a:pt x="0" y="4421874"/>
                </a:cubicBezTo>
              </a:path>
            </a:pathLst>
          </a:custGeom>
          <a:noFill/>
          <a:ln w="152400" cmpd="dbl">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783239" y="5486400"/>
            <a:ext cx="2362200" cy="2286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151540" y="5511800"/>
            <a:ext cx="14974" cy="279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36530" y="5207000"/>
            <a:ext cx="207818" cy="3048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40439" y="5562601"/>
            <a:ext cx="381000" cy="31958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70177" y="5105400"/>
            <a:ext cx="151262" cy="4572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7688239" y="2065283"/>
            <a:ext cx="551794" cy="2806262"/>
          </a:xfrm>
          <a:custGeom>
            <a:avLst/>
            <a:gdLst>
              <a:gd name="connsiteX0" fmla="*/ 551794 w 551794"/>
              <a:gd name="connsiteY0" fmla="*/ 0 h 2806262"/>
              <a:gd name="connsiteX1" fmla="*/ 0 w 551794"/>
              <a:gd name="connsiteY1" fmla="*/ 2743200 h 2806262"/>
              <a:gd name="connsiteX2" fmla="*/ 283780 w 551794"/>
              <a:gd name="connsiteY2" fmla="*/ 2806262 h 2806262"/>
              <a:gd name="connsiteX3" fmla="*/ 331076 w 551794"/>
              <a:gd name="connsiteY3" fmla="*/ 2585545 h 2806262"/>
              <a:gd name="connsiteX4" fmla="*/ 47297 w 551794"/>
              <a:gd name="connsiteY4" fmla="*/ 2554014 h 280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4" h="2806262">
                <a:moveTo>
                  <a:pt x="551794" y="0"/>
                </a:moveTo>
                <a:lnTo>
                  <a:pt x="0" y="2743200"/>
                </a:lnTo>
                <a:lnTo>
                  <a:pt x="283780" y="2806262"/>
                </a:lnTo>
                <a:lnTo>
                  <a:pt x="331076" y="2585545"/>
                </a:lnTo>
                <a:lnTo>
                  <a:pt x="47297" y="2554014"/>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863195">
            <a:off x="7010925" y="3201462"/>
            <a:ext cx="2350323" cy="400110"/>
          </a:xfrm>
          <a:prstGeom prst="rect">
            <a:avLst/>
          </a:prstGeom>
          <a:noFill/>
        </p:spPr>
        <p:txBody>
          <a:bodyPr wrap="none" rtlCol="0">
            <a:spAutoFit/>
          </a:bodyPr>
          <a:lstStyle/>
          <a:p>
            <a:r>
              <a:rPr lang="en-US" sz="2000" dirty="0" smtClean="0">
                <a:solidFill>
                  <a:srgbClr val="00B050"/>
                </a:solidFill>
              </a:rPr>
              <a:t>Road-based transit</a:t>
            </a:r>
            <a:endParaRPr lang="en-US" sz="2000" dirty="0">
              <a:solidFill>
                <a:srgbClr val="00B050"/>
              </a:solidFill>
            </a:endParaRPr>
          </a:p>
        </p:txBody>
      </p:sp>
      <p:sp>
        <p:nvSpPr>
          <p:cNvPr id="15" name="Freeform 14"/>
          <p:cNvSpPr/>
          <p:nvPr/>
        </p:nvSpPr>
        <p:spPr>
          <a:xfrm>
            <a:off x="5897860" y="1623848"/>
            <a:ext cx="1664255" cy="2542336"/>
          </a:xfrm>
          <a:custGeom>
            <a:avLst/>
            <a:gdLst>
              <a:gd name="connsiteX0" fmla="*/ 1522365 w 1664255"/>
              <a:gd name="connsiteY0" fmla="*/ 0 h 2542336"/>
              <a:gd name="connsiteX1" fmla="*/ 875979 w 1664255"/>
              <a:gd name="connsiteY1" fmla="*/ 283780 h 2542336"/>
              <a:gd name="connsiteX2" fmla="*/ 245358 w 1664255"/>
              <a:gd name="connsiteY2" fmla="*/ 740980 h 2542336"/>
              <a:gd name="connsiteX3" fmla="*/ 40407 w 1664255"/>
              <a:gd name="connsiteY3" fmla="*/ 1324304 h 2542336"/>
              <a:gd name="connsiteX4" fmla="*/ 8876 w 1664255"/>
              <a:gd name="connsiteY4" fmla="*/ 2002221 h 2542336"/>
              <a:gd name="connsiteX5" fmla="*/ 56172 w 1664255"/>
              <a:gd name="connsiteY5" fmla="*/ 2506718 h 2542336"/>
              <a:gd name="connsiteX6" fmla="*/ 544903 w 1664255"/>
              <a:gd name="connsiteY6" fmla="*/ 2459421 h 2542336"/>
              <a:gd name="connsiteX7" fmla="*/ 434545 w 1664255"/>
              <a:gd name="connsiteY7" fmla="*/ 2128345 h 2542336"/>
              <a:gd name="connsiteX8" fmla="*/ 450310 w 1664255"/>
              <a:gd name="connsiteY8" fmla="*/ 1434662 h 2542336"/>
              <a:gd name="connsiteX9" fmla="*/ 639496 w 1664255"/>
              <a:gd name="connsiteY9" fmla="*/ 882869 h 2542336"/>
              <a:gd name="connsiteX10" fmla="*/ 1333179 w 1664255"/>
              <a:gd name="connsiteY10" fmla="*/ 488731 h 2542336"/>
              <a:gd name="connsiteX11" fmla="*/ 1664255 w 1664255"/>
              <a:gd name="connsiteY11" fmla="*/ 283780 h 25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255" h="2542336">
                <a:moveTo>
                  <a:pt x="1522365" y="0"/>
                </a:moveTo>
                <a:cubicBezTo>
                  <a:pt x="1305589" y="80141"/>
                  <a:pt x="1088813" y="160283"/>
                  <a:pt x="875979" y="283780"/>
                </a:cubicBezTo>
                <a:cubicBezTo>
                  <a:pt x="663145" y="407277"/>
                  <a:pt x="384620" y="567559"/>
                  <a:pt x="245358" y="740980"/>
                </a:cubicBezTo>
                <a:cubicBezTo>
                  <a:pt x="106096" y="914401"/>
                  <a:pt x="79821" y="1114097"/>
                  <a:pt x="40407" y="1324304"/>
                </a:cubicBezTo>
                <a:cubicBezTo>
                  <a:pt x="993" y="1534511"/>
                  <a:pt x="6249" y="1805152"/>
                  <a:pt x="8876" y="2002221"/>
                </a:cubicBezTo>
                <a:cubicBezTo>
                  <a:pt x="11503" y="2199290"/>
                  <a:pt x="-33166" y="2430518"/>
                  <a:pt x="56172" y="2506718"/>
                </a:cubicBezTo>
                <a:cubicBezTo>
                  <a:pt x="145510" y="2582918"/>
                  <a:pt x="481841" y="2522483"/>
                  <a:pt x="544903" y="2459421"/>
                </a:cubicBezTo>
                <a:cubicBezTo>
                  <a:pt x="607965" y="2396359"/>
                  <a:pt x="450310" y="2299138"/>
                  <a:pt x="434545" y="2128345"/>
                </a:cubicBezTo>
                <a:cubicBezTo>
                  <a:pt x="418779" y="1957552"/>
                  <a:pt x="416152" y="1642241"/>
                  <a:pt x="450310" y="1434662"/>
                </a:cubicBezTo>
                <a:cubicBezTo>
                  <a:pt x="484468" y="1227083"/>
                  <a:pt x="492351" y="1040524"/>
                  <a:pt x="639496" y="882869"/>
                </a:cubicBezTo>
                <a:cubicBezTo>
                  <a:pt x="786641" y="725214"/>
                  <a:pt x="1162386" y="588579"/>
                  <a:pt x="1333179" y="488731"/>
                </a:cubicBezTo>
                <a:cubicBezTo>
                  <a:pt x="1503972" y="388883"/>
                  <a:pt x="1584113" y="336331"/>
                  <a:pt x="1664255" y="2837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2239" y="1422737"/>
            <a:ext cx="982961" cy="1015663"/>
          </a:xfrm>
          <a:prstGeom prst="rect">
            <a:avLst/>
          </a:prstGeom>
          <a:noFill/>
        </p:spPr>
        <p:txBody>
          <a:bodyPr wrap="none" rtlCol="0">
            <a:spAutoFit/>
          </a:bodyPr>
          <a:lstStyle/>
          <a:p>
            <a:r>
              <a:rPr lang="en-US" sz="2000" dirty="0" smtClean="0">
                <a:solidFill>
                  <a:srgbClr val="FF0000"/>
                </a:solidFill>
              </a:rPr>
              <a:t>HOV</a:t>
            </a:r>
          </a:p>
          <a:p>
            <a:r>
              <a:rPr lang="en-US" sz="2000" dirty="0" smtClean="0">
                <a:solidFill>
                  <a:srgbClr val="FF0000"/>
                </a:solidFill>
              </a:rPr>
              <a:t>Project</a:t>
            </a:r>
          </a:p>
          <a:p>
            <a:r>
              <a:rPr lang="en-US" sz="2000" dirty="0" smtClean="0">
                <a:solidFill>
                  <a:srgbClr val="FF0000"/>
                </a:solidFill>
              </a:rPr>
              <a:t>area</a:t>
            </a:r>
            <a:endParaRPr lang="en-US" sz="2000" dirty="0">
              <a:solidFill>
                <a:srgbClr val="FF0000"/>
              </a:solidFill>
            </a:endParaRPr>
          </a:p>
        </p:txBody>
      </p:sp>
      <p:sp>
        <p:nvSpPr>
          <p:cNvPr id="17" name="Rectangle 16"/>
          <p:cNvSpPr/>
          <p:nvPr/>
        </p:nvSpPr>
        <p:spPr>
          <a:xfrm>
            <a:off x="7459639" y="1447800"/>
            <a:ext cx="1219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CBD</a:t>
            </a:r>
            <a:endParaRPr lang="en-US" sz="3200" dirty="0"/>
          </a:p>
        </p:txBody>
      </p:sp>
      <p:sp>
        <p:nvSpPr>
          <p:cNvPr id="19" name="TextBox 18"/>
          <p:cNvSpPr txBox="1"/>
          <p:nvPr/>
        </p:nvSpPr>
        <p:spPr>
          <a:xfrm rot="20795474">
            <a:off x="6331903" y="5797683"/>
            <a:ext cx="954107" cy="400110"/>
          </a:xfrm>
          <a:prstGeom prst="rect">
            <a:avLst/>
          </a:prstGeom>
          <a:noFill/>
          <a:ln>
            <a:noFill/>
          </a:ln>
        </p:spPr>
        <p:txBody>
          <a:bodyPr wrap="none" rtlCol="0">
            <a:spAutoFit/>
          </a:bodyPr>
          <a:lstStyle/>
          <a:p>
            <a:r>
              <a:rPr lang="en-US" sz="2000" dirty="0" smtClean="0">
                <a:solidFill>
                  <a:srgbClr val="FF0000"/>
                </a:solidFill>
              </a:rPr>
              <a:t>Queue</a:t>
            </a:r>
            <a:endParaRPr lang="en-US" sz="2000" dirty="0">
              <a:solidFill>
                <a:srgbClr val="FF0000"/>
              </a:solidFill>
            </a:endParaRPr>
          </a:p>
        </p:txBody>
      </p:sp>
      <p:sp>
        <p:nvSpPr>
          <p:cNvPr id="2" name="Oval 1"/>
          <p:cNvSpPr/>
          <p:nvPr/>
        </p:nvSpPr>
        <p:spPr>
          <a:xfrm>
            <a:off x="7162800" y="5410200"/>
            <a:ext cx="477326" cy="431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4445876" y="5644055"/>
            <a:ext cx="2680138" cy="630621"/>
          </a:xfrm>
          <a:custGeom>
            <a:avLst/>
            <a:gdLst>
              <a:gd name="connsiteX0" fmla="*/ 0 w 2680138"/>
              <a:gd name="connsiteY0" fmla="*/ 567559 h 630621"/>
              <a:gd name="connsiteX1" fmla="*/ 346841 w 2680138"/>
              <a:gd name="connsiteY1" fmla="*/ 630621 h 630621"/>
              <a:gd name="connsiteX2" fmla="*/ 804041 w 2680138"/>
              <a:gd name="connsiteY2" fmla="*/ 630621 h 630621"/>
              <a:gd name="connsiteX3" fmla="*/ 1387365 w 2680138"/>
              <a:gd name="connsiteY3" fmla="*/ 567559 h 630621"/>
              <a:gd name="connsiteX4" fmla="*/ 1781503 w 2680138"/>
              <a:gd name="connsiteY4" fmla="*/ 409904 h 630621"/>
              <a:gd name="connsiteX5" fmla="*/ 1970690 w 2680138"/>
              <a:gd name="connsiteY5" fmla="*/ 157655 h 630621"/>
              <a:gd name="connsiteX6" fmla="*/ 2222938 w 2680138"/>
              <a:gd name="connsiteY6" fmla="*/ 0 h 630621"/>
              <a:gd name="connsiteX7" fmla="*/ 2680138 w 2680138"/>
              <a:gd name="connsiteY7" fmla="*/ 47297 h 63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0138" h="630621">
                <a:moveTo>
                  <a:pt x="0" y="567559"/>
                </a:moveTo>
                <a:lnTo>
                  <a:pt x="346841" y="630621"/>
                </a:lnTo>
                <a:lnTo>
                  <a:pt x="804041" y="630621"/>
                </a:lnTo>
                <a:lnTo>
                  <a:pt x="1387365" y="567559"/>
                </a:lnTo>
                <a:lnTo>
                  <a:pt x="1781503" y="409904"/>
                </a:lnTo>
                <a:lnTo>
                  <a:pt x="1970690" y="157655"/>
                </a:lnTo>
                <a:lnTo>
                  <a:pt x="2222938" y="0"/>
                </a:lnTo>
                <a:lnTo>
                  <a:pt x="2680138" y="47297"/>
                </a:lnTo>
              </a:path>
            </a:pathLst>
          </a:cu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408817">
            <a:off x="7590636" y="5310516"/>
            <a:ext cx="1382110" cy="400110"/>
          </a:xfrm>
          <a:prstGeom prst="rect">
            <a:avLst/>
          </a:prstGeom>
          <a:noFill/>
          <a:ln>
            <a:noFill/>
          </a:ln>
        </p:spPr>
        <p:txBody>
          <a:bodyPr wrap="none" rtlCol="0">
            <a:spAutoFit/>
          </a:bodyPr>
          <a:lstStyle/>
          <a:p>
            <a:r>
              <a:rPr lang="en-US" sz="2000" dirty="0" smtClean="0">
                <a:solidFill>
                  <a:srgbClr val="FF0000"/>
                </a:solidFill>
              </a:rPr>
              <a:t>Bottleneck</a:t>
            </a:r>
            <a:endParaRPr lang="en-US" sz="2000" dirty="0">
              <a:solidFill>
                <a:srgbClr val="FF0000"/>
              </a:solidFill>
            </a:endParaRPr>
          </a:p>
        </p:txBody>
      </p:sp>
    </p:spTree>
    <p:extLst>
      <p:ext uri="{BB962C8B-B14F-4D97-AF65-F5344CB8AC3E}">
        <p14:creationId xmlns:p14="http://schemas.microsoft.com/office/powerpoint/2010/main" val="421927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5"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Circular Feedback</a:t>
            </a:r>
          </a:p>
        </p:txBody>
      </p:sp>
      <p:sp>
        <p:nvSpPr>
          <p:cNvPr id="4" name="Footer Placeholder 3"/>
          <p:cNvSpPr>
            <a:spLocks noGrp="1"/>
          </p:cNvSpPr>
          <p:nvPr>
            <p:ph type="ftr" sz="quarter" idx="10"/>
          </p:nvPr>
        </p:nvSpPr>
        <p:spPr/>
        <p:txBody>
          <a:bodyPr/>
          <a:lstStyle/>
          <a:p>
            <a:pPr>
              <a:defRPr/>
            </a:pPr>
            <a:r>
              <a:rPr lang="en-US" dirty="0"/>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12</a:t>
            </a:fld>
            <a:endParaRPr lang="en-US">
              <a:latin typeface="Franklin Gothic Medium"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4099443"/>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886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What Are We Trying to Accomplish?</a:t>
            </a:r>
          </a:p>
        </p:txBody>
      </p:sp>
      <p:sp>
        <p:nvSpPr>
          <p:cNvPr id="4" name="Footer Placeholder 3"/>
          <p:cNvSpPr>
            <a:spLocks noGrp="1"/>
          </p:cNvSpPr>
          <p:nvPr>
            <p:ph type="ftr" sz="quarter" idx="10"/>
          </p:nvPr>
        </p:nvSpPr>
        <p:spPr/>
        <p:txBody>
          <a:bodyPr/>
          <a:lstStyle/>
          <a:p>
            <a:pPr>
              <a:defRPr/>
            </a:pPr>
            <a:r>
              <a:rPr lang="en-US" dirty="0"/>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13</a:t>
            </a:fld>
            <a:endParaRPr lang="en-US">
              <a:latin typeface="Franklin Gothic Medium" pitchFamily="34" charset="0"/>
            </a:endParaRPr>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36227" y="1085193"/>
            <a:ext cx="4950373" cy="5315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426251">
            <a:off x="4449098" y="512117"/>
            <a:ext cx="2167760" cy="1569660"/>
          </a:xfrm>
          <a:prstGeom prst="rect">
            <a:avLst/>
          </a:prstGeom>
          <a:noFill/>
        </p:spPr>
        <p:txBody>
          <a:bodyPr wrap="square" lIns="91440" tIns="45720" rIns="91440" bIns="45720">
            <a:spAutoFit/>
          </a:bodyPr>
          <a:lstStyle/>
          <a:p>
            <a:pPr algn="ctr"/>
            <a:r>
              <a:rPr lang="en-US" sz="9600" b="1"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a:t>
            </a:r>
            <a:endParaRPr lang="en-US" sz="96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endParaRPr>
          </a:p>
        </p:txBody>
      </p:sp>
      <p:sp>
        <p:nvSpPr>
          <p:cNvPr id="6" name="TextBox 5"/>
          <p:cNvSpPr txBox="1"/>
          <p:nvPr/>
        </p:nvSpPr>
        <p:spPr>
          <a:xfrm>
            <a:off x="7040788" y="5867400"/>
            <a:ext cx="1556645" cy="461665"/>
          </a:xfrm>
          <a:prstGeom prst="rect">
            <a:avLst/>
          </a:prstGeom>
          <a:noFill/>
        </p:spPr>
        <p:txBody>
          <a:bodyPr wrap="none" rtlCol="0">
            <a:spAutoFit/>
          </a:bodyPr>
          <a:lstStyle/>
          <a:p>
            <a:r>
              <a:rPr lang="en-US" sz="1200" i="1" dirty="0" smtClean="0"/>
              <a:t>LMFAO music video</a:t>
            </a:r>
          </a:p>
          <a:p>
            <a:r>
              <a:rPr lang="en-US" sz="1200" i="1" dirty="0" smtClean="0"/>
              <a:t>via </a:t>
            </a:r>
            <a:r>
              <a:rPr lang="en-US" sz="1200" i="1" dirty="0" err="1" smtClean="0"/>
              <a:t>Youtube</a:t>
            </a:r>
            <a:endParaRPr lang="en-US" sz="1200" i="1" dirty="0"/>
          </a:p>
        </p:txBody>
      </p:sp>
    </p:spTree>
    <p:extLst>
      <p:ext uri="{BB962C8B-B14F-4D97-AF65-F5344CB8AC3E}">
        <p14:creationId xmlns:p14="http://schemas.microsoft.com/office/powerpoint/2010/main" val="34774248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Outline</a:t>
            </a:r>
            <a:br>
              <a:rPr lang="en-US" dirty="0" smtClean="0"/>
            </a:br>
            <a:endParaRPr lang="en-US" dirty="0" smtClean="0"/>
          </a:p>
        </p:txBody>
      </p:sp>
      <p:sp>
        <p:nvSpPr>
          <p:cNvPr id="21509" name="Rectangle 3"/>
          <p:cNvSpPr>
            <a:spLocks noGrp="1" noChangeArrowheads="1"/>
          </p:cNvSpPr>
          <p:nvPr>
            <p:ph idx="1"/>
          </p:nvPr>
        </p:nvSpPr>
        <p:spPr/>
        <p:txBody>
          <a:bodyPr/>
          <a:lstStyle/>
          <a:p>
            <a:pPr marL="457200" indent="-457200" eaLnBrk="1" hangingPunct="1">
              <a:buFont typeface="Arial" charset="0"/>
              <a:buChar char="•"/>
            </a:pPr>
            <a:r>
              <a:rPr lang="en-US" dirty="0" smtClean="0">
                <a:solidFill>
                  <a:schemeClr val="bg1">
                    <a:lumMod val="85000"/>
                  </a:schemeClr>
                </a:solidFill>
              </a:rPr>
              <a:t>Background – SF and DTA</a:t>
            </a:r>
          </a:p>
          <a:p>
            <a:pPr marL="457200" indent="-457200" eaLnBrk="1" hangingPunct="1">
              <a:buFont typeface="Arial" charset="0"/>
              <a:buChar char="•"/>
            </a:pPr>
            <a:r>
              <a:rPr lang="en-US" dirty="0" smtClean="0">
                <a:solidFill>
                  <a:schemeClr val="bg1">
                    <a:lumMod val="85000"/>
                  </a:schemeClr>
                </a:solidFill>
              </a:rPr>
              <a:t>The capacity conundrum</a:t>
            </a:r>
          </a:p>
          <a:p>
            <a:pPr marL="457200" indent="-457200" eaLnBrk="1" hangingPunct="1">
              <a:buFont typeface="Arial" charset="0"/>
              <a:buChar char="•"/>
            </a:pPr>
            <a:r>
              <a:rPr lang="en-US" dirty="0" smtClean="0"/>
              <a:t>DTA-appropriate metrics</a:t>
            </a:r>
          </a:p>
          <a:p>
            <a:pPr marL="457200" indent="-457200" eaLnBrk="1" hangingPunct="1">
              <a:buFont typeface="Arial" charset="0"/>
              <a:buChar char="•"/>
            </a:pPr>
            <a:r>
              <a:rPr lang="en-US" dirty="0" smtClean="0">
                <a:solidFill>
                  <a:schemeClr val="bg1">
                    <a:lumMod val="85000"/>
                  </a:schemeClr>
                </a:solidFill>
              </a:rPr>
              <a:t>Sharing time</a:t>
            </a:r>
          </a:p>
          <a:p>
            <a:pPr marL="457200" indent="-457200" eaLnBrk="1" hangingPunct="1">
              <a:buFont typeface="Arial" charset="0"/>
              <a:buChar char="•"/>
            </a:pPr>
            <a:endParaRPr lang="en-US" dirty="0" smtClean="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14</a:t>
            </a:fld>
            <a:endParaRPr lang="en-US">
              <a:latin typeface="Franklin Gothic Medium" pitchFamily="34" charset="0"/>
            </a:endParaRPr>
          </a:p>
        </p:txBody>
      </p:sp>
      <p:pic>
        <p:nvPicPr>
          <p:cNvPr id="6" name="Picture 4" descr="Q:\Model Development\DTA\DTA Pics\civic center aerial.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7800"/>
            <a:ext cx="3050170" cy="2286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Model Development\DTA\DTA Pics\intersection signal diagra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86200"/>
            <a:ext cx="3050170" cy="22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5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Do’s and Don’ts of Interpreting DTA Results</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15</a:t>
            </a:fld>
            <a:endParaRPr lang="en-US">
              <a:latin typeface="Franklin Gothic Medium"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104060304"/>
              </p:ext>
            </p:extLst>
          </p:nvPr>
        </p:nvGraphicFramePr>
        <p:xfrm>
          <a:off x="457200" y="13716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9608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19459"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4BE12E-8520-4667-9F12-CFC36DE56F4D}" type="slidenum">
              <a:rPr lang="en-US">
                <a:latin typeface="Franklin Gothic Medium" pitchFamily="34" charset="0"/>
              </a:rPr>
              <a:pPr eaLnBrk="1" hangingPunct="1"/>
              <a:t>16</a:t>
            </a:fld>
            <a:endParaRPr lang="en-US">
              <a:latin typeface="Franklin Gothic Medium" pitchFamily="34" charset="0"/>
            </a:endParaRPr>
          </a:p>
        </p:txBody>
      </p:sp>
      <p:sp>
        <p:nvSpPr>
          <p:cNvPr id="19460" name="Rectangle 2"/>
          <p:cNvSpPr>
            <a:spLocks noGrp="1" noChangeArrowheads="1"/>
          </p:cNvSpPr>
          <p:nvPr>
            <p:ph type="title"/>
          </p:nvPr>
        </p:nvSpPr>
        <p:spPr/>
        <p:txBody>
          <a:bodyPr/>
          <a:lstStyle/>
          <a:p>
            <a:pPr eaLnBrk="1" hangingPunct="1"/>
            <a:r>
              <a:rPr lang="en-US" dirty="0" smtClean="0"/>
              <a:t>Queuing</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4038601"/>
            <a:ext cx="8770884" cy="21730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61" name="Rectangle 3"/>
          <p:cNvSpPr>
            <a:spLocks noGrp="1" noChangeArrowheads="1"/>
          </p:cNvSpPr>
          <p:nvPr>
            <p:ph type="body" idx="1"/>
          </p:nvPr>
        </p:nvSpPr>
        <p:spPr>
          <a:xfrm>
            <a:off x="457200" y="1295400"/>
            <a:ext cx="8229600" cy="4343400"/>
          </a:xfrm>
        </p:spPr>
        <p:txBody>
          <a:bodyPr/>
          <a:lstStyle/>
          <a:p>
            <a:pPr marL="457200" indent="-457200" eaLnBrk="1" hangingPunct="1">
              <a:buFont typeface="Arial" charset="0"/>
              <a:buChar char="•"/>
            </a:pPr>
            <a:r>
              <a:rPr lang="en-US" dirty="0" smtClean="0"/>
              <a:t>Queues blocking intersections = poorly functioning network  </a:t>
            </a:r>
          </a:p>
          <a:p>
            <a:pPr marL="457200" indent="-457200" eaLnBrk="1" hangingPunct="1">
              <a:buFont typeface="Arial" charset="0"/>
              <a:buChar char="•"/>
            </a:pPr>
            <a:r>
              <a:rPr lang="en-US" dirty="0" smtClean="0"/>
              <a:t>Possible measures</a:t>
            </a:r>
          </a:p>
          <a:p>
            <a:pPr marL="971550" lvl="1" indent="-457200" eaLnBrk="1" hangingPunct="1">
              <a:buFont typeface="Arial" charset="0"/>
              <a:buChar char="•"/>
            </a:pPr>
            <a:r>
              <a:rPr lang="en-US" dirty="0" smtClean="0"/>
              <a:t>Tot length of all queues</a:t>
            </a:r>
          </a:p>
          <a:p>
            <a:pPr marL="971550" lvl="1" indent="-457200" eaLnBrk="1" hangingPunct="1">
              <a:buFont typeface="Arial" charset="0"/>
              <a:buChar char="•"/>
            </a:pPr>
            <a:r>
              <a:rPr lang="en-US" dirty="0" smtClean="0"/>
              <a:t>Blocked intersections</a:t>
            </a:r>
          </a:p>
        </p:txBody>
      </p:sp>
    </p:spTree>
    <p:extLst>
      <p:ext uri="{BB962C8B-B14F-4D97-AF65-F5344CB8AC3E}">
        <p14:creationId xmlns:p14="http://schemas.microsoft.com/office/powerpoint/2010/main" val="3769901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18435"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F4D8EE-A4D7-4D4F-AF04-C3CAD0E5ACB9}" type="slidenum">
              <a:rPr lang="en-US">
                <a:latin typeface="Franklin Gothic Medium" pitchFamily="34" charset="0"/>
              </a:rPr>
              <a:pPr eaLnBrk="1" hangingPunct="1"/>
              <a:t>17</a:t>
            </a:fld>
            <a:endParaRPr lang="en-US">
              <a:latin typeface="Franklin Gothic Medium" pitchFamily="34" charset="0"/>
            </a:endParaRPr>
          </a:p>
        </p:txBody>
      </p:sp>
      <p:sp>
        <p:nvSpPr>
          <p:cNvPr id="18436" name="Rectangle 2"/>
          <p:cNvSpPr>
            <a:spLocks noGrp="1" noChangeArrowheads="1"/>
          </p:cNvSpPr>
          <p:nvPr>
            <p:ph type="title"/>
          </p:nvPr>
        </p:nvSpPr>
        <p:spPr/>
        <p:txBody>
          <a:bodyPr/>
          <a:lstStyle/>
          <a:p>
            <a:pPr eaLnBrk="1" hangingPunct="1"/>
            <a:r>
              <a:rPr lang="en-US" dirty="0" smtClean="0"/>
              <a:t>Vehicle Delay</a:t>
            </a:r>
          </a:p>
        </p:txBody>
      </p:sp>
      <p:sp>
        <p:nvSpPr>
          <p:cNvPr id="2" name="Content Placeholder 1"/>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20716" y="1371600"/>
            <a:ext cx="8784021" cy="5044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236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17411"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572583E-57A2-4B2D-90C9-3E79D198FF32}" type="slidenum">
              <a:rPr lang="en-US">
                <a:latin typeface="Franklin Gothic Medium" pitchFamily="34" charset="0"/>
              </a:rPr>
              <a:pPr eaLnBrk="1" hangingPunct="1"/>
              <a:t>18</a:t>
            </a:fld>
            <a:endParaRPr lang="en-US">
              <a:latin typeface="Franklin Gothic Medium" pitchFamily="34" charset="0"/>
            </a:endParaRPr>
          </a:p>
        </p:txBody>
      </p:sp>
      <p:sp>
        <p:nvSpPr>
          <p:cNvPr id="17412" name="Rectangle 2"/>
          <p:cNvSpPr>
            <a:spLocks noGrp="1" noChangeArrowheads="1"/>
          </p:cNvSpPr>
          <p:nvPr>
            <p:ph type="title"/>
          </p:nvPr>
        </p:nvSpPr>
        <p:spPr/>
        <p:txBody>
          <a:bodyPr/>
          <a:lstStyle/>
          <a:p>
            <a:pPr eaLnBrk="1" hangingPunct="1"/>
            <a:r>
              <a:rPr lang="en-US" dirty="0" smtClean="0"/>
              <a:t>Waiting Vehicles</a:t>
            </a:r>
          </a:p>
        </p:txBody>
      </p:sp>
      <p:pic>
        <p:nvPicPr>
          <p:cNvPr id="2072" name="Picture 2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733800" y="1600200"/>
            <a:ext cx="4461643" cy="4981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88882" y="990600"/>
            <a:ext cx="4945118" cy="5139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908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0483" name="Slide Number Placeholder 4"/>
          <p:cNvSpPr>
            <a:spLocks noGrp="1"/>
          </p:cNvSpPr>
          <p:nvPr>
            <p:ph type="sldNum" sz="quarter" idx="11"/>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74679C7-E751-4414-A570-25549CF68860}" type="slidenum">
              <a:rPr lang="en-US">
                <a:latin typeface="Franklin Gothic Medium" pitchFamily="34" charset="0"/>
              </a:rPr>
              <a:pPr eaLnBrk="1" hangingPunct="1"/>
              <a:t>19</a:t>
            </a:fld>
            <a:endParaRPr lang="en-US">
              <a:latin typeface="Franklin Gothic Medium" pitchFamily="34" charset="0"/>
            </a:endParaRPr>
          </a:p>
        </p:txBody>
      </p:sp>
      <p:sp>
        <p:nvSpPr>
          <p:cNvPr id="20484" name="Rectangle 2"/>
          <p:cNvSpPr>
            <a:spLocks noGrp="1" noChangeArrowheads="1"/>
          </p:cNvSpPr>
          <p:nvPr>
            <p:ph type="title"/>
          </p:nvPr>
        </p:nvSpPr>
        <p:spPr/>
        <p:txBody>
          <a:bodyPr/>
          <a:lstStyle/>
          <a:p>
            <a:pPr eaLnBrk="1" hangingPunct="1"/>
            <a:r>
              <a:rPr lang="en-US" dirty="0" smtClean="0"/>
              <a:t>Gridlock</a:t>
            </a:r>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00" y="1981200"/>
            <a:ext cx="5975131" cy="40990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257800" y="1447800"/>
            <a:ext cx="3523550" cy="29560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6473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Outline</a:t>
            </a:r>
            <a:br>
              <a:rPr lang="en-US" dirty="0" smtClean="0"/>
            </a:br>
            <a:endParaRPr lang="en-US" dirty="0" smtClean="0"/>
          </a:p>
        </p:txBody>
      </p:sp>
      <p:sp>
        <p:nvSpPr>
          <p:cNvPr id="21509" name="Rectangle 3"/>
          <p:cNvSpPr>
            <a:spLocks noGrp="1" noChangeArrowheads="1"/>
          </p:cNvSpPr>
          <p:nvPr>
            <p:ph idx="1"/>
          </p:nvPr>
        </p:nvSpPr>
        <p:spPr/>
        <p:txBody>
          <a:bodyPr/>
          <a:lstStyle/>
          <a:p>
            <a:pPr marL="457200" indent="-457200" eaLnBrk="1" hangingPunct="1">
              <a:buFont typeface="Arial" charset="0"/>
              <a:buChar char="•"/>
            </a:pPr>
            <a:r>
              <a:rPr lang="en-US" dirty="0" smtClean="0"/>
              <a:t>Background – SF and DTA</a:t>
            </a:r>
          </a:p>
          <a:p>
            <a:pPr marL="457200" indent="-457200" eaLnBrk="1" hangingPunct="1">
              <a:buFont typeface="Arial" charset="0"/>
              <a:buChar char="•"/>
            </a:pPr>
            <a:r>
              <a:rPr lang="en-US" dirty="0" smtClean="0">
                <a:solidFill>
                  <a:schemeClr val="bg1">
                    <a:lumMod val="85000"/>
                  </a:schemeClr>
                </a:solidFill>
              </a:rPr>
              <a:t>The capacity conundrum</a:t>
            </a:r>
          </a:p>
          <a:p>
            <a:pPr marL="457200" indent="-457200" eaLnBrk="1" hangingPunct="1">
              <a:buFont typeface="Arial" charset="0"/>
              <a:buChar char="•"/>
            </a:pPr>
            <a:r>
              <a:rPr lang="en-US" dirty="0" smtClean="0">
                <a:solidFill>
                  <a:schemeClr val="bg1">
                    <a:lumMod val="85000"/>
                  </a:schemeClr>
                </a:solidFill>
              </a:rPr>
              <a:t>DTA-appropriate metrics</a:t>
            </a:r>
          </a:p>
          <a:p>
            <a:pPr marL="457200" indent="-457200" eaLnBrk="1" hangingPunct="1">
              <a:buFont typeface="Arial" charset="0"/>
              <a:buChar char="•"/>
            </a:pPr>
            <a:r>
              <a:rPr lang="en-US" dirty="0" smtClean="0">
                <a:solidFill>
                  <a:schemeClr val="bg1">
                    <a:lumMod val="85000"/>
                  </a:schemeClr>
                </a:solidFill>
              </a:rPr>
              <a:t>Sharing time</a:t>
            </a:r>
          </a:p>
          <a:p>
            <a:pPr marL="457200" indent="-457200" eaLnBrk="1" hangingPunct="1">
              <a:buFont typeface="Arial" charset="0"/>
              <a:buChar char="•"/>
            </a:pPr>
            <a:endParaRPr lang="en-US" dirty="0" smtClean="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2</a:t>
            </a:fld>
            <a:endParaRPr lang="en-US">
              <a:latin typeface="Franklin Gothic Medium" pitchFamily="34" charset="0"/>
            </a:endParaRPr>
          </a:p>
        </p:txBody>
      </p:sp>
      <p:pic>
        <p:nvPicPr>
          <p:cNvPr id="6" name="Picture 4" descr="Q:\Model Development\DTA\DTA Pics\civic center aerial.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447800"/>
            <a:ext cx="3050170" cy="2286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Model Development\DTA\DTA Pics\intersection signal diagram.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3050170" cy="22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812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Outline</a:t>
            </a:r>
            <a:br>
              <a:rPr lang="en-US" dirty="0" smtClean="0"/>
            </a:br>
            <a:endParaRPr lang="en-US" dirty="0" smtClean="0"/>
          </a:p>
        </p:txBody>
      </p:sp>
      <p:sp>
        <p:nvSpPr>
          <p:cNvPr id="21509" name="Rectangle 3"/>
          <p:cNvSpPr>
            <a:spLocks noGrp="1" noChangeArrowheads="1"/>
          </p:cNvSpPr>
          <p:nvPr>
            <p:ph idx="1"/>
          </p:nvPr>
        </p:nvSpPr>
        <p:spPr/>
        <p:txBody>
          <a:bodyPr/>
          <a:lstStyle/>
          <a:p>
            <a:pPr marL="457200" indent="-457200" eaLnBrk="1" hangingPunct="1">
              <a:buFont typeface="Arial" charset="0"/>
              <a:buChar char="•"/>
            </a:pPr>
            <a:r>
              <a:rPr lang="en-US" dirty="0" smtClean="0">
                <a:solidFill>
                  <a:schemeClr val="bg1">
                    <a:lumMod val="85000"/>
                  </a:schemeClr>
                </a:solidFill>
              </a:rPr>
              <a:t>Background – SF and DTA</a:t>
            </a:r>
          </a:p>
          <a:p>
            <a:pPr marL="457200" indent="-457200" eaLnBrk="1" hangingPunct="1">
              <a:buFont typeface="Arial" charset="0"/>
              <a:buChar char="•"/>
            </a:pPr>
            <a:r>
              <a:rPr lang="en-US" dirty="0" smtClean="0">
                <a:solidFill>
                  <a:schemeClr val="bg1">
                    <a:lumMod val="85000"/>
                  </a:schemeClr>
                </a:solidFill>
              </a:rPr>
              <a:t>The capacity conundrum</a:t>
            </a:r>
          </a:p>
          <a:p>
            <a:pPr marL="457200" indent="-457200" eaLnBrk="1" hangingPunct="1">
              <a:buFont typeface="Arial" charset="0"/>
              <a:buChar char="•"/>
            </a:pPr>
            <a:r>
              <a:rPr lang="en-US" dirty="0" smtClean="0">
                <a:solidFill>
                  <a:schemeClr val="bg1">
                    <a:lumMod val="85000"/>
                  </a:schemeClr>
                </a:solidFill>
              </a:rPr>
              <a:t>DTA-appropriate metrics</a:t>
            </a:r>
          </a:p>
          <a:p>
            <a:pPr marL="457200" indent="-457200" eaLnBrk="1" hangingPunct="1">
              <a:buFont typeface="Arial" charset="0"/>
              <a:buChar char="•"/>
            </a:pPr>
            <a:r>
              <a:rPr lang="en-US" dirty="0" smtClean="0"/>
              <a:t>Sharing time</a:t>
            </a:r>
          </a:p>
          <a:p>
            <a:pPr marL="457200" indent="-457200" eaLnBrk="1" hangingPunct="1">
              <a:buFont typeface="Arial" charset="0"/>
              <a:buChar char="•"/>
            </a:pPr>
            <a:endParaRPr lang="en-US" dirty="0" smtClean="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20</a:t>
            </a:fld>
            <a:endParaRPr lang="en-US">
              <a:latin typeface="Franklin Gothic Medium" pitchFamily="34" charset="0"/>
            </a:endParaRPr>
          </a:p>
        </p:txBody>
      </p:sp>
      <p:pic>
        <p:nvPicPr>
          <p:cNvPr id="6" name="Picture 4" descr="Q:\Model Development\DTA\DTA Pics\civic center aerial.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447800"/>
            <a:ext cx="3050170" cy="2286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Model Development\DTA\DTA Pics\intersection signal diagram.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3886200"/>
            <a:ext cx="3050170" cy="22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5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152400" y="350837"/>
            <a:ext cx="9144000" cy="868363"/>
          </a:xfrm>
        </p:spPr>
        <p:txBody>
          <a:bodyPr/>
          <a:lstStyle/>
          <a:p>
            <a:pPr eaLnBrk="1" hangingPunct="1"/>
            <a:r>
              <a:rPr lang="en-US" dirty="0" smtClean="0"/>
              <a:t>Sharing is Caring</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21</a:t>
            </a:fld>
            <a:endParaRPr lang="en-US">
              <a:latin typeface="Franklin Gothic Medium" pitchFamily="34" charset="0"/>
            </a:endParaRPr>
          </a:p>
        </p:txBody>
      </p:sp>
      <p:pic>
        <p:nvPicPr>
          <p:cNvPr id="2050" name="Picture 2" descr="C:\Users\DanT\AppData\Local\Microsoft\Windows\Temporary Internet Files\Content.IE5\J32717H1\MC90033971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6122" y="2868314"/>
            <a:ext cx="1770278" cy="1790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46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2531" name="Rectangle 2"/>
          <p:cNvSpPr>
            <a:spLocks noGrp="1" noChangeArrowheads="1"/>
          </p:cNvSpPr>
          <p:nvPr>
            <p:ph type="title"/>
          </p:nvPr>
        </p:nvSpPr>
        <p:spPr/>
        <p:txBody>
          <a:bodyPr/>
          <a:lstStyle/>
          <a:p>
            <a:pPr eaLnBrk="1" hangingPunct="1"/>
            <a:r>
              <a:rPr lang="en-US" b="1" dirty="0" smtClean="0">
                <a:solidFill>
                  <a:schemeClr val="bg1"/>
                </a:solidFill>
              </a:rPr>
              <a:t>Thank you!</a:t>
            </a:r>
          </a:p>
        </p:txBody>
      </p:sp>
      <p:sp>
        <p:nvSpPr>
          <p:cNvPr id="22532" name="Rectangle 3"/>
          <p:cNvSpPr>
            <a:spLocks noGrp="1" noChangeArrowheads="1"/>
          </p:cNvSpPr>
          <p:nvPr>
            <p:ph type="body" idx="1"/>
          </p:nvPr>
        </p:nvSpPr>
        <p:spPr/>
        <p:txBody>
          <a:bodyPr/>
          <a:lstStyle/>
          <a:p>
            <a:pPr eaLnBrk="1" hangingPunct="1"/>
            <a:r>
              <a:rPr lang="en-US" b="0" dirty="0" smtClean="0">
                <a:solidFill>
                  <a:schemeClr val="bg1"/>
                </a:solidFill>
                <a:latin typeface="+mj-lt"/>
              </a:rPr>
              <a:t>Dan </a:t>
            </a:r>
            <a:r>
              <a:rPr lang="en-US" b="0" dirty="0" err="1" smtClean="0">
                <a:solidFill>
                  <a:schemeClr val="bg1"/>
                </a:solidFill>
                <a:latin typeface="+mj-lt"/>
              </a:rPr>
              <a:t>Tischler</a:t>
            </a:r>
            <a:endParaRPr lang="en-US" b="0" dirty="0" smtClean="0">
              <a:solidFill>
                <a:schemeClr val="bg1"/>
              </a:solidFill>
              <a:latin typeface="+mj-lt"/>
            </a:endParaRPr>
          </a:p>
          <a:p>
            <a:pPr eaLnBrk="1" hangingPunct="1"/>
            <a:r>
              <a:rPr lang="en-US" b="0" dirty="0" err="1" smtClean="0">
                <a:solidFill>
                  <a:schemeClr val="bg1"/>
                </a:solidFill>
                <a:latin typeface="+mj-lt"/>
              </a:rPr>
              <a:t>dan</a:t>
            </a:r>
            <a:r>
              <a:rPr lang="en-US" b="0" dirty="0" smtClean="0">
                <a:solidFill>
                  <a:schemeClr val="bg1"/>
                </a:solidFill>
                <a:latin typeface="+mj-lt"/>
              </a:rPr>
              <a:t> [dot] </a:t>
            </a:r>
            <a:r>
              <a:rPr lang="en-US" b="0" dirty="0" err="1" smtClean="0">
                <a:solidFill>
                  <a:schemeClr val="bg1"/>
                </a:solidFill>
                <a:latin typeface="+mj-lt"/>
              </a:rPr>
              <a:t>tischler</a:t>
            </a:r>
            <a:r>
              <a:rPr lang="en-US" b="0" dirty="0" smtClean="0">
                <a:solidFill>
                  <a:schemeClr val="bg1"/>
                </a:solidFill>
                <a:latin typeface="+mj-lt"/>
              </a:rPr>
              <a:t> [at] </a:t>
            </a:r>
            <a:r>
              <a:rPr lang="en-US" b="0" dirty="0" err="1" smtClean="0">
                <a:solidFill>
                  <a:schemeClr val="bg1"/>
                </a:solidFill>
                <a:latin typeface="+mj-lt"/>
              </a:rPr>
              <a:t>sfcta</a:t>
            </a:r>
            <a:r>
              <a:rPr lang="en-US" b="0" dirty="0" smtClean="0">
                <a:solidFill>
                  <a:schemeClr val="bg1"/>
                </a:solidFill>
                <a:latin typeface="+mj-lt"/>
              </a:rPr>
              <a:t> [dot] org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Modeling Framework</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3</a:t>
            </a:fld>
            <a:endParaRPr lang="en-US">
              <a:latin typeface="Franklin Gothic Medium" pitchFamily="34" charset="0"/>
            </a:endParaRPr>
          </a:p>
        </p:txBody>
      </p:sp>
      <p:sp>
        <p:nvSpPr>
          <p:cNvPr id="6" name="AutoShape 5"/>
          <p:cNvSpPr>
            <a:spLocks noChangeArrowheads="1"/>
          </p:cNvSpPr>
          <p:nvPr/>
        </p:nvSpPr>
        <p:spPr bwMode="auto">
          <a:xfrm>
            <a:off x="1757383" y="1943100"/>
            <a:ext cx="3244830" cy="876300"/>
          </a:xfrm>
          <a:prstGeom prst="roundRect">
            <a:avLst>
              <a:gd name="adj" fmla="val 33333"/>
            </a:avLst>
          </a:prstGeom>
          <a:solidFill>
            <a:srgbClr val="339933">
              <a:alpha val="27843"/>
            </a:srgbClr>
          </a:solidFill>
          <a:ln w="38100">
            <a:solidFill>
              <a:srgbClr val="637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latin typeface="Franklin Gothic Medium" pitchFamily="34" charset="0"/>
              </a:rPr>
              <a:t>ABM w/ Static</a:t>
            </a:r>
          </a:p>
          <a:p>
            <a:pPr algn="ctr"/>
            <a:r>
              <a:rPr lang="en-US" sz="2400" b="1" dirty="0" smtClean="0">
                <a:latin typeface="Franklin Gothic Medium" pitchFamily="34" charset="0"/>
              </a:rPr>
              <a:t>Assignment (CHAMP)</a:t>
            </a:r>
            <a:endParaRPr lang="en-US" sz="2400" b="1" dirty="0">
              <a:latin typeface="Franklin Gothic Medium" pitchFamily="34" charset="0"/>
            </a:endParaRPr>
          </a:p>
        </p:txBody>
      </p:sp>
      <p:sp>
        <p:nvSpPr>
          <p:cNvPr id="7" name="AutoShape 6"/>
          <p:cNvSpPr>
            <a:spLocks noChangeArrowheads="1"/>
          </p:cNvSpPr>
          <p:nvPr/>
        </p:nvSpPr>
        <p:spPr bwMode="auto">
          <a:xfrm>
            <a:off x="5268912" y="4381500"/>
            <a:ext cx="3265488" cy="876300"/>
          </a:xfrm>
          <a:prstGeom prst="roundRect">
            <a:avLst>
              <a:gd name="adj" fmla="val 33333"/>
            </a:avLst>
          </a:prstGeom>
          <a:solidFill>
            <a:srgbClr val="705938">
              <a:alpha val="27843"/>
            </a:srgbClr>
          </a:solidFill>
          <a:ln w="38100">
            <a:solidFill>
              <a:srgbClr val="8F7B2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latin typeface="Franklin Gothic Medium" pitchFamily="34" charset="0"/>
              </a:rPr>
              <a:t>Analytical Traffic</a:t>
            </a:r>
          </a:p>
          <a:p>
            <a:pPr algn="ctr"/>
            <a:r>
              <a:rPr lang="en-US" sz="2400" b="1" dirty="0" smtClean="0">
                <a:latin typeface="Franklin Gothic Medium" pitchFamily="34" charset="0"/>
              </a:rPr>
              <a:t>Assessment (</a:t>
            </a:r>
            <a:r>
              <a:rPr lang="en-US" sz="2400" b="1" dirty="0" err="1" smtClean="0">
                <a:latin typeface="Franklin Gothic Medium" pitchFamily="34" charset="0"/>
              </a:rPr>
              <a:t>Synchro</a:t>
            </a:r>
            <a:r>
              <a:rPr lang="en-US" sz="2400" b="1" dirty="0" smtClean="0">
                <a:latin typeface="Franklin Gothic Medium" pitchFamily="34" charset="0"/>
              </a:rPr>
              <a:t>)</a:t>
            </a:r>
            <a:endParaRPr lang="en-US" sz="2400" b="1" dirty="0">
              <a:latin typeface="Franklin Gothic Medium" pitchFamily="34" charset="0"/>
            </a:endParaRPr>
          </a:p>
        </p:txBody>
      </p:sp>
      <p:sp>
        <p:nvSpPr>
          <p:cNvPr id="8" name="AutoShape 7"/>
          <p:cNvSpPr>
            <a:spLocks noChangeArrowheads="1"/>
          </p:cNvSpPr>
          <p:nvPr/>
        </p:nvSpPr>
        <p:spPr bwMode="auto">
          <a:xfrm>
            <a:off x="2601912" y="5257800"/>
            <a:ext cx="2552700" cy="914400"/>
          </a:xfrm>
          <a:prstGeom prst="roundRect">
            <a:avLst>
              <a:gd name="adj" fmla="val 33333"/>
            </a:avLst>
          </a:prstGeom>
          <a:solidFill>
            <a:srgbClr val="615581">
              <a:alpha val="27843"/>
            </a:srgbClr>
          </a:solidFill>
          <a:ln w="38100">
            <a:solidFill>
              <a:srgbClr val="61558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smtClean="0">
                <a:latin typeface="Franklin Gothic Medium" pitchFamily="34" charset="0"/>
              </a:rPr>
              <a:t>Microsimulation</a:t>
            </a:r>
            <a:endParaRPr lang="en-US" sz="2400" b="1" dirty="0">
              <a:latin typeface="Franklin Gothic Medium" pitchFamily="34" charset="0"/>
            </a:endParaRPr>
          </a:p>
          <a:p>
            <a:pPr algn="ctr"/>
            <a:r>
              <a:rPr lang="en-US" sz="2400" b="1" dirty="0" smtClean="0">
                <a:latin typeface="Franklin Gothic Medium" pitchFamily="34" charset="0"/>
              </a:rPr>
              <a:t>(VISSIM)</a:t>
            </a:r>
            <a:endParaRPr lang="en-US" sz="2400" b="1" dirty="0">
              <a:latin typeface="Franklin Gothic Medium" pitchFamily="34" charset="0"/>
            </a:endParaRPr>
          </a:p>
        </p:txBody>
      </p:sp>
      <p:sp>
        <p:nvSpPr>
          <p:cNvPr id="9" name="AutoShape 8"/>
          <p:cNvSpPr>
            <a:spLocks noChangeArrowheads="1"/>
          </p:cNvSpPr>
          <p:nvPr/>
        </p:nvSpPr>
        <p:spPr bwMode="auto">
          <a:xfrm>
            <a:off x="1801812" y="3314700"/>
            <a:ext cx="3086100" cy="1134378"/>
          </a:xfrm>
          <a:prstGeom prst="roundRect">
            <a:avLst>
              <a:gd name="adj" fmla="val 33333"/>
            </a:avLst>
          </a:prstGeom>
          <a:solidFill>
            <a:srgbClr val="336699">
              <a:alpha val="27843"/>
            </a:srgbClr>
          </a:solidFill>
          <a:ln w="38100">
            <a:solidFill>
              <a:srgbClr val="33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smtClean="0">
                <a:latin typeface="Franklin Gothic Medium" pitchFamily="34" charset="0"/>
              </a:rPr>
              <a:t>Dynamic Assignment</a:t>
            </a:r>
          </a:p>
          <a:p>
            <a:pPr algn="ctr"/>
            <a:r>
              <a:rPr lang="en-US" sz="2400" b="1" dirty="0" smtClean="0">
                <a:latin typeface="Franklin Gothic Medium" pitchFamily="34" charset="0"/>
              </a:rPr>
              <a:t>Model (</a:t>
            </a:r>
            <a:r>
              <a:rPr lang="en-US" sz="2400" b="1" dirty="0" err="1" smtClean="0">
                <a:latin typeface="Franklin Gothic Medium" pitchFamily="34" charset="0"/>
              </a:rPr>
              <a:t>Dynameq</a:t>
            </a:r>
            <a:r>
              <a:rPr lang="en-US" sz="2400" b="1" dirty="0" smtClean="0">
                <a:latin typeface="Franklin Gothic Medium" pitchFamily="34" charset="0"/>
              </a:rPr>
              <a:t>)</a:t>
            </a:r>
            <a:endParaRPr lang="en-US" sz="2400" b="1" dirty="0">
              <a:latin typeface="Franklin Gothic Medium" pitchFamily="34" charset="0"/>
            </a:endParaRPr>
          </a:p>
        </p:txBody>
      </p:sp>
      <p:sp>
        <p:nvSpPr>
          <p:cNvPr id="10" name="Freeform 9"/>
          <p:cNvSpPr>
            <a:spLocks/>
          </p:cNvSpPr>
          <p:nvPr/>
        </p:nvSpPr>
        <p:spPr bwMode="auto">
          <a:xfrm>
            <a:off x="4937124" y="3771900"/>
            <a:ext cx="1360488" cy="571500"/>
          </a:xfrm>
          <a:custGeom>
            <a:avLst/>
            <a:gdLst>
              <a:gd name="T0" fmla="*/ 0 w 1296"/>
              <a:gd name="T1" fmla="*/ 0 h 360"/>
              <a:gd name="T2" fmla="*/ 2147483647 w 1296"/>
              <a:gd name="T3" fmla="*/ 2147483647 h 360"/>
              <a:gd name="T4" fmla="*/ 2147483647 w 1296"/>
              <a:gd name="T5" fmla="*/ 2147483647 h 360"/>
              <a:gd name="T6" fmla="*/ 0 60000 65536"/>
              <a:gd name="T7" fmla="*/ 0 60000 65536"/>
              <a:gd name="T8" fmla="*/ 0 60000 65536"/>
            </a:gdLst>
            <a:ahLst/>
            <a:cxnLst>
              <a:cxn ang="T6">
                <a:pos x="T0" y="T1"/>
              </a:cxn>
              <a:cxn ang="T7">
                <a:pos x="T2" y="T3"/>
              </a:cxn>
              <a:cxn ang="T8">
                <a:pos x="T4" y="T5"/>
              </a:cxn>
            </a:cxnLst>
            <a:rect l="0" t="0" r="r" b="b"/>
            <a:pathLst>
              <a:path w="1296" h="360">
                <a:moveTo>
                  <a:pt x="0" y="0"/>
                </a:moveTo>
                <a:cubicBezTo>
                  <a:pt x="432" y="42"/>
                  <a:pt x="864" y="84"/>
                  <a:pt x="1080" y="144"/>
                </a:cubicBezTo>
                <a:cubicBezTo>
                  <a:pt x="1296" y="204"/>
                  <a:pt x="1296" y="282"/>
                  <a:pt x="1296" y="360"/>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10"/>
          <p:cNvSpPr>
            <a:spLocks/>
          </p:cNvSpPr>
          <p:nvPr/>
        </p:nvSpPr>
        <p:spPr bwMode="auto">
          <a:xfrm>
            <a:off x="1954212" y="4449078"/>
            <a:ext cx="533400" cy="1037322"/>
          </a:xfrm>
          <a:custGeom>
            <a:avLst/>
            <a:gdLst>
              <a:gd name="T0" fmla="*/ 2147483647 w 336"/>
              <a:gd name="T1" fmla="*/ 0 h 1080"/>
              <a:gd name="T2" fmla="*/ 2147483647 w 336"/>
              <a:gd name="T3" fmla="*/ 2147483647 h 1080"/>
              <a:gd name="T4" fmla="*/ 2147483647 w 336"/>
              <a:gd name="T5" fmla="*/ 2147483647 h 1080"/>
              <a:gd name="T6" fmla="*/ 0 60000 65536"/>
              <a:gd name="T7" fmla="*/ 0 60000 65536"/>
              <a:gd name="T8" fmla="*/ 0 60000 65536"/>
            </a:gdLst>
            <a:ahLst/>
            <a:cxnLst>
              <a:cxn ang="T6">
                <a:pos x="T0" y="T1"/>
              </a:cxn>
              <a:cxn ang="T7">
                <a:pos x="T2" y="T3"/>
              </a:cxn>
              <a:cxn ang="T8">
                <a:pos x="T4" y="T5"/>
              </a:cxn>
            </a:cxnLst>
            <a:rect l="0" t="0" r="r" b="b"/>
            <a:pathLst>
              <a:path w="336" h="1080">
                <a:moveTo>
                  <a:pt x="48" y="0"/>
                </a:moveTo>
                <a:cubicBezTo>
                  <a:pt x="24" y="342"/>
                  <a:pt x="0" y="684"/>
                  <a:pt x="48" y="864"/>
                </a:cubicBezTo>
                <a:cubicBezTo>
                  <a:pt x="96" y="1044"/>
                  <a:pt x="216" y="1062"/>
                  <a:pt x="336" y="1080"/>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1"/>
          <p:cNvSpPr>
            <a:spLocks noChangeShapeType="1"/>
          </p:cNvSpPr>
          <p:nvPr/>
        </p:nvSpPr>
        <p:spPr bwMode="auto">
          <a:xfrm>
            <a:off x="2944812" y="2857500"/>
            <a:ext cx="0" cy="4572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2"/>
          <p:cNvSpPr>
            <a:spLocks/>
          </p:cNvSpPr>
          <p:nvPr/>
        </p:nvSpPr>
        <p:spPr bwMode="auto">
          <a:xfrm>
            <a:off x="1420812" y="2743200"/>
            <a:ext cx="1066800" cy="3162300"/>
          </a:xfrm>
          <a:custGeom>
            <a:avLst/>
            <a:gdLst>
              <a:gd name="T0" fmla="*/ 2147483647 w 672"/>
              <a:gd name="T1" fmla="*/ 0 h 2136"/>
              <a:gd name="T2" fmla="*/ 2147483647 w 672"/>
              <a:gd name="T3" fmla="*/ 2147483647 h 2136"/>
              <a:gd name="T4" fmla="*/ 2147483647 w 672"/>
              <a:gd name="T5" fmla="*/ 2147483647 h 2136"/>
              <a:gd name="T6" fmla="*/ 2147483647 w 672"/>
              <a:gd name="T7" fmla="*/ 2147483647 h 2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2" h="2136">
                <a:moveTo>
                  <a:pt x="240" y="0"/>
                </a:moveTo>
                <a:cubicBezTo>
                  <a:pt x="180" y="60"/>
                  <a:pt x="120" y="120"/>
                  <a:pt x="96" y="432"/>
                </a:cubicBezTo>
                <a:cubicBezTo>
                  <a:pt x="72" y="744"/>
                  <a:pt x="0" y="1608"/>
                  <a:pt x="96" y="1872"/>
                </a:cubicBezTo>
                <a:cubicBezTo>
                  <a:pt x="192" y="2136"/>
                  <a:pt x="432" y="2076"/>
                  <a:pt x="672" y="2016"/>
                </a:cubicBezTo>
              </a:path>
            </a:pathLst>
          </a:custGeom>
          <a:noFill/>
          <a:ln w="19050">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13"/>
          <p:cNvSpPr txBox="1">
            <a:spLocks noChangeArrowheads="1"/>
          </p:cNvSpPr>
          <p:nvPr/>
        </p:nvSpPr>
        <p:spPr bwMode="auto">
          <a:xfrm>
            <a:off x="2928937" y="2925763"/>
            <a:ext cx="17303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Calibri" pitchFamily="34" charset="0"/>
              </a:rPr>
              <a:t>Auto Demand in Subarea</a:t>
            </a:r>
          </a:p>
        </p:txBody>
      </p:sp>
      <p:sp>
        <p:nvSpPr>
          <p:cNvPr id="15" name="Text Box 14"/>
          <p:cNvSpPr txBox="1">
            <a:spLocks noChangeArrowheads="1"/>
          </p:cNvSpPr>
          <p:nvPr/>
        </p:nvSpPr>
        <p:spPr bwMode="auto">
          <a:xfrm>
            <a:off x="5154612" y="3352800"/>
            <a:ext cx="928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latin typeface="Calibri" pitchFamily="34" charset="0"/>
              </a:rPr>
              <a:t>Intersection</a:t>
            </a:r>
          </a:p>
          <a:p>
            <a:pPr eaLnBrk="1" hangingPunct="1"/>
            <a:r>
              <a:rPr lang="en-US" sz="1200">
                <a:latin typeface="Calibri" pitchFamily="34" charset="0"/>
              </a:rPr>
              <a:t>Volumes</a:t>
            </a:r>
          </a:p>
        </p:txBody>
      </p:sp>
      <p:sp>
        <p:nvSpPr>
          <p:cNvPr id="16" name="Text Box 15"/>
          <p:cNvSpPr txBox="1">
            <a:spLocks noChangeArrowheads="1"/>
          </p:cNvSpPr>
          <p:nvPr/>
        </p:nvSpPr>
        <p:spPr bwMode="auto">
          <a:xfrm>
            <a:off x="7467600" y="4049712"/>
            <a:ext cx="1589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Calibri" pitchFamily="34" charset="0"/>
              </a:rPr>
              <a:t>Roadway Performance</a:t>
            </a:r>
          </a:p>
        </p:txBody>
      </p:sp>
      <p:sp>
        <p:nvSpPr>
          <p:cNvPr id="17" name="Text Box 16"/>
          <p:cNvSpPr txBox="1">
            <a:spLocks noChangeArrowheads="1"/>
          </p:cNvSpPr>
          <p:nvPr/>
        </p:nvSpPr>
        <p:spPr bwMode="auto">
          <a:xfrm>
            <a:off x="5217910" y="5474743"/>
            <a:ext cx="1589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a:latin typeface="Calibri" pitchFamily="34" charset="0"/>
              </a:rPr>
              <a:t>Roadway Performance</a:t>
            </a:r>
          </a:p>
          <a:p>
            <a:pPr eaLnBrk="1" hangingPunct="1"/>
            <a:r>
              <a:rPr lang="en-US" sz="1200" dirty="0">
                <a:latin typeface="Calibri" pitchFamily="34" charset="0"/>
              </a:rPr>
              <a:t>Transit Performance</a:t>
            </a:r>
          </a:p>
        </p:txBody>
      </p:sp>
      <p:sp>
        <p:nvSpPr>
          <p:cNvPr id="18" name="Text Box 17"/>
          <p:cNvSpPr txBox="1">
            <a:spLocks noChangeArrowheads="1"/>
          </p:cNvSpPr>
          <p:nvPr/>
        </p:nvSpPr>
        <p:spPr bwMode="auto">
          <a:xfrm>
            <a:off x="2044700" y="4449763"/>
            <a:ext cx="713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latin typeface="Calibri" pitchFamily="34" charset="0"/>
              </a:rPr>
              <a:t>Auto</a:t>
            </a:r>
            <a:endParaRPr lang="en-US" sz="1200" dirty="0">
              <a:latin typeface="Calibri" pitchFamily="34" charset="0"/>
            </a:endParaRPr>
          </a:p>
          <a:p>
            <a:pPr eaLnBrk="1" hangingPunct="1"/>
            <a:r>
              <a:rPr lang="en-US" sz="1200" dirty="0">
                <a:latin typeface="Calibri" pitchFamily="34" charset="0"/>
              </a:rPr>
              <a:t>Demand</a:t>
            </a:r>
          </a:p>
        </p:txBody>
      </p:sp>
      <p:sp>
        <p:nvSpPr>
          <p:cNvPr id="19" name="Text Box 18"/>
          <p:cNvSpPr txBox="1">
            <a:spLocks noChangeArrowheads="1"/>
          </p:cNvSpPr>
          <p:nvPr/>
        </p:nvSpPr>
        <p:spPr bwMode="auto">
          <a:xfrm>
            <a:off x="341312" y="4125913"/>
            <a:ext cx="11287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dirty="0" smtClean="0">
                <a:latin typeface="Calibri" pitchFamily="34" charset="0"/>
              </a:rPr>
              <a:t>Transit </a:t>
            </a:r>
            <a:r>
              <a:rPr lang="en-US" sz="1200" dirty="0">
                <a:latin typeface="Calibri" pitchFamily="34" charset="0"/>
              </a:rPr>
              <a:t>&amp;</a:t>
            </a:r>
          </a:p>
          <a:p>
            <a:pPr eaLnBrk="1" hangingPunct="1"/>
            <a:r>
              <a:rPr lang="en-US" sz="1200" dirty="0">
                <a:latin typeface="Calibri" pitchFamily="34" charset="0"/>
              </a:rPr>
              <a:t>Non Motorized</a:t>
            </a:r>
          </a:p>
          <a:p>
            <a:pPr eaLnBrk="1" hangingPunct="1"/>
            <a:r>
              <a:rPr lang="en-US" sz="1200" dirty="0">
                <a:latin typeface="Calibri" pitchFamily="34" charset="0"/>
              </a:rPr>
              <a:t>Demand</a:t>
            </a:r>
          </a:p>
        </p:txBody>
      </p:sp>
      <p:sp>
        <p:nvSpPr>
          <p:cNvPr id="20" name="Text Box 20"/>
          <p:cNvSpPr txBox="1">
            <a:spLocks noChangeArrowheads="1"/>
          </p:cNvSpPr>
          <p:nvPr/>
        </p:nvSpPr>
        <p:spPr bwMode="auto">
          <a:xfrm>
            <a:off x="2030412" y="1143000"/>
            <a:ext cx="5889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Calibri" pitchFamily="34" charset="0"/>
              </a:rPr>
              <a:t>Land</a:t>
            </a:r>
          </a:p>
          <a:p>
            <a:pPr algn="ctr" eaLnBrk="1" hangingPunct="1"/>
            <a:r>
              <a:rPr lang="en-US" sz="1600" b="1">
                <a:latin typeface="Calibri" pitchFamily="34" charset="0"/>
              </a:rPr>
              <a:t>Use</a:t>
            </a:r>
          </a:p>
        </p:txBody>
      </p:sp>
      <p:sp>
        <p:nvSpPr>
          <p:cNvPr id="21" name="Text Box 21"/>
          <p:cNvSpPr txBox="1">
            <a:spLocks noChangeArrowheads="1"/>
          </p:cNvSpPr>
          <p:nvPr/>
        </p:nvSpPr>
        <p:spPr bwMode="auto">
          <a:xfrm>
            <a:off x="3173412" y="1143000"/>
            <a:ext cx="1447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latin typeface="Calibri" pitchFamily="34" charset="0"/>
              </a:rPr>
              <a:t>Transportation</a:t>
            </a:r>
          </a:p>
          <a:p>
            <a:pPr algn="ctr" eaLnBrk="1" hangingPunct="1"/>
            <a:r>
              <a:rPr lang="en-US" sz="1600" b="1">
                <a:latin typeface="Calibri" pitchFamily="34" charset="0"/>
              </a:rPr>
              <a:t>System</a:t>
            </a:r>
          </a:p>
        </p:txBody>
      </p:sp>
      <p:sp>
        <p:nvSpPr>
          <p:cNvPr id="22" name="Line 22"/>
          <p:cNvSpPr>
            <a:spLocks noChangeShapeType="1"/>
          </p:cNvSpPr>
          <p:nvPr/>
        </p:nvSpPr>
        <p:spPr bwMode="auto">
          <a:xfrm>
            <a:off x="2373312" y="17145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23"/>
          <p:cNvSpPr>
            <a:spLocks noChangeShapeType="1"/>
          </p:cNvSpPr>
          <p:nvPr/>
        </p:nvSpPr>
        <p:spPr bwMode="auto">
          <a:xfrm>
            <a:off x="3744912" y="1714500"/>
            <a:ext cx="0" cy="22860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15885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DTA Applications</a:t>
            </a:r>
          </a:p>
        </p:txBody>
      </p:sp>
      <p:sp>
        <p:nvSpPr>
          <p:cNvPr id="21509" name="Rectangle 3"/>
          <p:cNvSpPr>
            <a:spLocks noGrp="1" noChangeArrowheads="1"/>
          </p:cNvSpPr>
          <p:nvPr>
            <p:ph idx="1"/>
          </p:nvPr>
        </p:nvSpPr>
        <p:spPr>
          <a:xfrm>
            <a:off x="457200" y="1524000"/>
            <a:ext cx="8229600" cy="2491854"/>
          </a:xfrm>
        </p:spPr>
        <p:txBody>
          <a:bodyPr/>
          <a:lstStyle/>
          <a:p>
            <a:pPr marL="457200" indent="-457200" eaLnBrk="1" hangingPunct="1">
              <a:buFont typeface="Arial" charset="0"/>
              <a:buChar char="•"/>
            </a:pPr>
            <a:r>
              <a:rPr lang="en-US" sz="2400" dirty="0" smtClean="0"/>
              <a:t>Freeway replacement</a:t>
            </a:r>
          </a:p>
          <a:p>
            <a:pPr marL="457200" indent="-457200" eaLnBrk="1" hangingPunct="1">
              <a:buFont typeface="Arial" charset="0"/>
              <a:buChar char="•"/>
            </a:pPr>
            <a:r>
              <a:rPr lang="en-US" sz="2400" dirty="0" smtClean="0"/>
              <a:t>Bus rapid transit</a:t>
            </a:r>
          </a:p>
          <a:p>
            <a:pPr marL="457200" indent="-457200" eaLnBrk="1" hangingPunct="1">
              <a:buFont typeface="Arial" charset="0"/>
              <a:buChar char="•"/>
            </a:pPr>
            <a:r>
              <a:rPr lang="en-US" sz="2400" dirty="0" smtClean="0"/>
              <a:t>Road closure</a:t>
            </a:r>
          </a:p>
          <a:p>
            <a:pPr marL="457200" indent="-457200" eaLnBrk="1" hangingPunct="1">
              <a:buFont typeface="Arial" charset="0"/>
              <a:buChar char="•"/>
            </a:pPr>
            <a:r>
              <a:rPr lang="en-US" sz="2400" dirty="0" smtClean="0"/>
              <a:t>HOV ramps and lanes conversion</a:t>
            </a:r>
          </a:p>
          <a:p>
            <a:pPr marL="457200" indent="-457200" eaLnBrk="1" hangingPunct="1">
              <a:buFont typeface="Arial" charset="0"/>
              <a:buChar char="•"/>
            </a:pPr>
            <a:r>
              <a:rPr lang="en-US" sz="2400" dirty="0" smtClean="0"/>
              <a:t>Congestion pricing  (model dev. scenario test)</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4</a:t>
            </a:fld>
            <a:endParaRPr lang="en-US">
              <a:latin typeface="Franklin Gothic Medium"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524" y="4248102"/>
            <a:ext cx="12287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469800" y="5781512"/>
            <a:ext cx="1217000" cy="230832"/>
          </a:xfrm>
          <a:prstGeom prst="rect">
            <a:avLst/>
          </a:prstGeom>
        </p:spPr>
        <p:txBody>
          <a:bodyPr wrap="none">
            <a:spAutoFit/>
          </a:bodyPr>
          <a:lstStyle/>
          <a:p>
            <a:r>
              <a:rPr lang="en-US" sz="900" i="1" dirty="0" smtClean="0"/>
              <a:t>presidioparkway.org</a:t>
            </a:r>
            <a:endParaRPr lang="en-US" sz="9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1600200"/>
            <a:ext cx="1438275" cy="143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338848" y="3038475"/>
            <a:ext cx="1441420" cy="230832"/>
          </a:xfrm>
          <a:prstGeom prst="rect">
            <a:avLst/>
          </a:prstGeom>
        </p:spPr>
        <p:txBody>
          <a:bodyPr wrap="none">
            <a:spAutoFit/>
          </a:bodyPr>
          <a:lstStyle/>
          <a:p>
            <a:r>
              <a:rPr lang="en-US" sz="900" i="1" dirty="0" smtClean="0"/>
              <a:t>bettermarketstreetsf.org</a:t>
            </a:r>
            <a:r>
              <a:rPr lang="en-US" sz="900" i="1" dirty="0"/>
              <a:t>/</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493568"/>
            <a:ext cx="1905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76800" y="5255568"/>
            <a:ext cx="2057400" cy="230832"/>
          </a:xfrm>
          <a:prstGeom prst="rect">
            <a:avLst/>
          </a:prstGeom>
        </p:spPr>
        <p:txBody>
          <a:bodyPr wrap="square">
            <a:spAutoFit/>
          </a:bodyPr>
          <a:lstStyle/>
          <a:p>
            <a:r>
              <a:rPr lang="en-US" sz="900" i="1" dirty="0"/>
              <a:t>http://</a:t>
            </a:r>
            <a:r>
              <a:rPr lang="en-US" sz="900" i="1" dirty="0" smtClean="0"/>
              <a:t>www.sfcta.org</a:t>
            </a:r>
            <a:endParaRPr lang="en-US" sz="900" i="1" dirty="0"/>
          </a:p>
        </p:txBody>
      </p:sp>
      <p:pic>
        <p:nvPicPr>
          <p:cNvPr id="1029"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304800" y="4173577"/>
            <a:ext cx="4175864" cy="13873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734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Reflections on Experiences</a:t>
            </a:r>
          </a:p>
        </p:txBody>
      </p:sp>
      <p:sp>
        <p:nvSpPr>
          <p:cNvPr id="21509" name="Rectangle 3"/>
          <p:cNvSpPr>
            <a:spLocks noGrp="1" noChangeArrowheads="1"/>
          </p:cNvSpPr>
          <p:nvPr>
            <p:ph idx="1"/>
          </p:nvPr>
        </p:nvSpPr>
        <p:spPr>
          <a:xfrm>
            <a:off x="457200" y="1295400"/>
            <a:ext cx="8229600" cy="4343400"/>
          </a:xfrm>
        </p:spPr>
        <p:txBody>
          <a:bodyPr/>
          <a:lstStyle/>
          <a:p>
            <a:pPr marL="457200" indent="-457200" eaLnBrk="1" hangingPunct="1">
              <a:buFont typeface="Arial" charset="0"/>
              <a:buChar char="•"/>
            </a:pPr>
            <a:r>
              <a:rPr lang="en-US" dirty="0" smtClean="0"/>
              <a:t>The good</a:t>
            </a:r>
          </a:p>
          <a:p>
            <a:pPr marL="971550" lvl="1" indent="-457200" eaLnBrk="1" hangingPunct="1">
              <a:buFont typeface="Arial" charset="0"/>
              <a:buChar char="•"/>
            </a:pPr>
            <a:r>
              <a:rPr lang="en-US" sz="2400" dirty="0" smtClean="0"/>
              <a:t>More </a:t>
            </a:r>
            <a:r>
              <a:rPr lang="en-US" sz="2400" dirty="0"/>
              <a:t>realistic assignment </a:t>
            </a:r>
            <a:r>
              <a:rPr lang="en-US" sz="2400" dirty="0" smtClean="0"/>
              <a:t>(you </a:t>
            </a:r>
            <a:r>
              <a:rPr lang="en-US" sz="2400" dirty="0"/>
              <a:t>can’t jam unrealistic traffic through </a:t>
            </a:r>
            <a:r>
              <a:rPr lang="en-US" sz="2400" dirty="0" smtClean="0"/>
              <a:t>bottlenecks)</a:t>
            </a:r>
            <a:endParaRPr lang="en-US" sz="2400" dirty="0"/>
          </a:p>
          <a:p>
            <a:pPr marL="971550" lvl="1" indent="-457200" eaLnBrk="1" hangingPunct="1">
              <a:buFont typeface="Arial" charset="0"/>
              <a:buChar char="•"/>
            </a:pPr>
            <a:r>
              <a:rPr lang="en-US" sz="2400" dirty="0" smtClean="0"/>
              <a:t>Backups that impact nearby links are </a:t>
            </a:r>
            <a:r>
              <a:rPr lang="en-US" sz="2400" dirty="0"/>
              <a:t>represented</a:t>
            </a:r>
          </a:p>
          <a:p>
            <a:pPr marL="971550" lvl="1" indent="-457200" eaLnBrk="1" hangingPunct="1">
              <a:buFont typeface="Arial" charset="0"/>
              <a:buChar char="•"/>
            </a:pPr>
            <a:r>
              <a:rPr lang="en-US" sz="2400" dirty="0" smtClean="0"/>
              <a:t>Traffic patterns/paths change </a:t>
            </a:r>
            <a:r>
              <a:rPr lang="en-US" sz="2400" dirty="0"/>
              <a:t>at different times in response to varying traffic conditions</a:t>
            </a:r>
          </a:p>
          <a:p>
            <a:pPr marL="971550" lvl="1" indent="-457200" eaLnBrk="1" hangingPunct="1">
              <a:buFont typeface="Arial" charset="0"/>
              <a:buChar char="•"/>
            </a:pPr>
            <a:r>
              <a:rPr lang="en-US" sz="2400" dirty="0" smtClean="0"/>
              <a:t>Understands </a:t>
            </a:r>
            <a:r>
              <a:rPr lang="en-US" sz="2400" dirty="0"/>
              <a:t>congestion for individual lanes and intersections</a:t>
            </a:r>
          </a:p>
          <a:p>
            <a:pPr marL="971550" lvl="1" indent="-457200" eaLnBrk="1" hangingPunct="1">
              <a:buFont typeface="Arial" charset="0"/>
              <a:buChar char="•"/>
            </a:pPr>
            <a:r>
              <a:rPr lang="en-US" sz="2400" dirty="0" smtClean="0"/>
              <a:t>Dynamic </a:t>
            </a:r>
            <a:r>
              <a:rPr lang="en-US" sz="2400" dirty="0"/>
              <a:t>demand, even if we don’t </a:t>
            </a:r>
            <a:r>
              <a:rPr lang="en-US" sz="2400" dirty="0" smtClean="0"/>
              <a:t>fully use it</a:t>
            </a:r>
            <a:endParaRPr lang="en-US" sz="2400" dirty="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5</a:t>
            </a:fld>
            <a:endParaRPr lang="en-US">
              <a:latin typeface="Franklin Gothic Medium" pitchFamily="34" charset="0"/>
            </a:endParaRPr>
          </a:p>
        </p:txBody>
      </p:sp>
    </p:spTree>
    <p:extLst>
      <p:ext uri="{BB962C8B-B14F-4D97-AF65-F5344CB8AC3E}">
        <p14:creationId xmlns:p14="http://schemas.microsoft.com/office/powerpoint/2010/main" val="4045507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Reflections on Experiences</a:t>
            </a:r>
          </a:p>
        </p:txBody>
      </p:sp>
      <p:sp>
        <p:nvSpPr>
          <p:cNvPr id="21509" name="Rectangle 3"/>
          <p:cNvSpPr>
            <a:spLocks noGrp="1" noChangeArrowheads="1"/>
          </p:cNvSpPr>
          <p:nvPr>
            <p:ph idx="1"/>
          </p:nvPr>
        </p:nvSpPr>
        <p:spPr>
          <a:xfrm>
            <a:off x="457200" y="1295400"/>
            <a:ext cx="8229600" cy="4724400"/>
          </a:xfrm>
        </p:spPr>
        <p:txBody>
          <a:bodyPr/>
          <a:lstStyle/>
          <a:p>
            <a:pPr marL="457200" indent="-457200" eaLnBrk="1" hangingPunct="1">
              <a:buFont typeface="Arial" charset="0"/>
              <a:buChar char="•"/>
            </a:pPr>
            <a:r>
              <a:rPr lang="en-US" dirty="0" smtClean="0"/>
              <a:t>The so-so or not so good</a:t>
            </a:r>
          </a:p>
          <a:p>
            <a:pPr marL="971550" lvl="1" indent="-457200" eaLnBrk="1" hangingPunct="1">
              <a:buFont typeface="Arial" charset="0"/>
              <a:buChar char="•"/>
            </a:pPr>
            <a:r>
              <a:rPr lang="en-US" sz="2400" dirty="0" smtClean="0"/>
              <a:t>Demand </a:t>
            </a:r>
            <a:r>
              <a:rPr lang="en-US" sz="2400" dirty="0"/>
              <a:t>from ABM may not be </a:t>
            </a:r>
            <a:r>
              <a:rPr lang="en-US" sz="2400" dirty="0" smtClean="0"/>
              <a:t>appropriate</a:t>
            </a:r>
          </a:p>
          <a:p>
            <a:pPr marL="971550" lvl="1" indent="-457200" eaLnBrk="1" hangingPunct="1">
              <a:buFont typeface="Arial" charset="0"/>
              <a:buChar char="•"/>
            </a:pPr>
            <a:r>
              <a:rPr lang="en-US" sz="2400" dirty="0" smtClean="0"/>
              <a:t>Metrics </a:t>
            </a:r>
            <a:r>
              <a:rPr lang="en-US" sz="2400" dirty="0"/>
              <a:t>used to interpret results provide different </a:t>
            </a:r>
            <a:r>
              <a:rPr lang="en-US" sz="2400" dirty="0" smtClean="0"/>
              <a:t>answers</a:t>
            </a:r>
            <a:endParaRPr lang="en-US" sz="2400" dirty="0"/>
          </a:p>
          <a:p>
            <a:pPr marL="971550" lvl="1" indent="-457200" eaLnBrk="1" hangingPunct="1">
              <a:buFont typeface="Arial" charset="0"/>
              <a:buChar char="•"/>
            </a:pPr>
            <a:r>
              <a:rPr lang="en-US" sz="2400" dirty="0" smtClean="0"/>
              <a:t>Travel demand modelers may lack traffic operations experience</a:t>
            </a:r>
            <a:endParaRPr lang="en-US" sz="2400" dirty="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6</a:t>
            </a:fld>
            <a:endParaRPr lang="en-US">
              <a:latin typeface="Franklin Gothic Medium" pitchFamily="34" charset="0"/>
            </a:endParaRPr>
          </a:p>
        </p:txBody>
      </p:sp>
    </p:spTree>
    <p:extLst>
      <p:ext uri="{BB962C8B-B14F-4D97-AF65-F5344CB8AC3E}">
        <p14:creationId xmlns:p14="http://schemas.microsoft.com/office/powerpoint/2010/main" val="2887504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Outline</a:t>
            </a:r>
            <a:br>
              <a:rPr lang="en-US" dirty="0" smtClean="0"/>
            </a:br>
            <a:endParaRPr lang="en-US" dirty="0" smtClean="0"/>
          </a:p>
        </p:txBody>
      </p:sp>
      <p:sp>
        <p:nvSpPr>
          <p:cNvPr id="21509" name="Rectangle 3"/>
          <p:cNvSpPr>
            <a:spLocks noGrp="1" noChangeArrowheads="1"/>
          </p:cNvSpPr>
          <p:nvPr>
            <p:ph idx="1"/>
          </p:nvPr>
        </p:nvSpPr>
        <p:spPr/>
        <p:txBody>
          <a:bodyPr/>
          <a:lstStyle/>
          <a:p>
            <a:pPr marL="457200" indent="-457200" eaLnBrk="1" hangingPunct="1">
              <a:buFont typeface="Arial" charset="0"/>
              <a:buChar char="•"/>
            </a:pPr>
            <a:r>
              <a:rPr lang="en-US" dirty="0" smtClean="0">
                <a:solidFill>
                  <a:schemeClr val="bg1">
                    <a:lumMod val="85000"/>
                  </a:schemeClr>
                </a:solidFill>
              </a:rPr>
              <a:t>Background – SF and DTA</a:t>
            </a:r>
          </a:p>
          <a:p>
            <a:pPr marL="457200" indent="-457200" eaLnBrk="1" hangingPunct="1">
              <a:buFont typeface="Arial" charset="0"/>
              <a:buChar char="•"/>
            </a:pPr>
            <a:r>
              <a:rPr lang="en-US" dirty="0" smtClean="0"/>
              <a:t>The capacity conundrum</a:t>
            </a:r>
          </a:p>
          <a:p>
            <a:pPr marL="457200" indent="-457200" eaLnBrk="1" hangingPunct="1">
              <a:buFont typeface="Arial" charset="0"/>
              <a:buChar char="•"/>
            </a:pPr>
            <a:r>
              <a:rPr lang="en-US" dirty="0" smtClean="0">
                <a:solidFill>
                  <a:schemeClr val="bg1">
                    <a:lumMod val="85000"/>
                  </a:schemeClr>
                </a:solidFill>
              </a:rPr>
              <a:t>DTA-appropriate metrics</a:t>
            </a:r>
          </a:p>
          <a:p>
            <a:pPr marL="457200" indent="-457200" eaLnBrk="1" hangingPunct="1">
              <a:buFont typeface="Arial" charset="0"/>
              <a:buChar char="•"/>
            </a:pPr>
            <a:r>
              <a:rPr lang="en-US" dirty="0" smtClean="0">
                <a:solidFill>
                  <a:schemeClr val="bg1">
                    <a:lumMod val="85000"/>
                  </a:schemeClr>
                </a:solidFill>
              </a:rPr>
              <a:t>Sharing time</a:t>
            </a:r>
          </a:p>
          <a:p>
            <a:pPr marL="457200" indent="-457200" eaLnBrk="1" hangingPunct="1">
              <a:buFont typeface="Arial" charset="0"/>
              <a:buChar char="•"/>
            </a:pPr>
            <a:endParaRPr lang="en-US" dirty="0" smtClean="0"/>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7</a:t>
            </a:fld>
            <a:endParaRPr lang="en-US">
              <a:latin typeface="Franklin Gothic Medium" pitchFamily="34" charset="0"/>
            </a:endParaRPr>
          </a:p>
        </p:txBody>
      </p:sp>
      <p:pic>
        <p:nvPicPr>
          <p:cNvPr id="6" name="Picture 4" descr="Q:\Model Development\DTA\DTA Pics\civic center aerial.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447800"/>
            <a:ext cx="3050170" cy="2286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Q:\Model Development\DTA\DTA Pics\intersection signal diagram.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886200"/>
            <a:ext cx="3050170" cy="228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405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Hypothetical Project</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8</a:t>
            </a:fld>
            <a:endParaRPr lang="en-US">
              <a:latin typeface="Franklin Gothic Medium" pitchFamily="34" charset="0"/>
            </a:endParaRPr>
          </a:p>
        </p:txBody>
      </p:sp>
      <p:cxnSp>
        <p:nvCxnSpPr>
          <p:cNvPr id="8" name="Straight Connector 7"/>
          <p:cNvCxnSpPr/>
          <p:nvPr/>
        </p:nvCxnSpPr>
        <p:spPr>
          <a:xfrm flipV="1">
            <a:off x="7307239" y="2057400"/>
            <a:ext cx="838200" cy="411480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2590800" y="1787857"/>
            <a:ext cx="4926842" cy="4421874"/>
          </a:xfrm>
          <a:custGeom>
            <a:avLst/>
            <a:gdLst>
              <a:gd name="connsiteX0" fmla="*/ 4926842 w 4926842"/>
              <a:gd name="connsiteY0" fmla="*/ 0 h 4421874"/>
              <a:gd name="connsiteX1" fmla="*/ 3725839 w 4926842"/>
              <a:gd name="connsiteY1" fmla="*/ 682388 h 4421874"/>
              <a:gd name="connsiteX2" fmla="*/ 3521123 w 4926842"/>
              <a:gd name="connsiteY2" fmla="*/ 2047164 h 4421874"/>
              <a:gd name="connsiteX3" fmla="*/ 3821373 w 4926842"/>
              <a:gd name="connsiteY3" fmla="*/ 3179928 h 4421874"/>
              <a:gd name="connsiteX4" fmla="*/ 3575714 w 4926842"/>
              <a:gd name="connsiteY4" fmla="*/ 4094328 h 4421874"/>
              <a:gd name="connsiteX5" fmla="*/ 2511188 w 4926842"/>
              <a:gd name="connsiteY5" fmla="*/ 4353636 h 4421874"/>
              <a:gd name="connsiteX6" fmla="*/ 982639 w 4926842"/>
              <a:gd name="connsiteY6" fmla="*/ 4203510 h 4421874"/>
              <a:gd name="connsiteX7" fmla="*/ 0 w 4926842"/>
              <a:gd name="connsiteY7" fmla="*/ 4421874 h 442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42" h="4421874">
                <a:moveTo>
                  <a:pt x="4926842" y="0"/>
                </a:moveTo>
                <a:cubicBezTo>
                  <a:pt x="4443483" y="170597"/>
                  <a:pt x="3960125" y="341194"/>
                  <a:pt x="3725839" y="682388"/>
                </a:cubicBezTo>
                <a:cubicBezTo>
                  <a:pt x="3491553" y="1023582"/>
                  <a:pt x="3505201" y="1630907"/>
                  <a:pt x="3521123" y="2047164"/>
                </a:cubicBezTo>
                <a:cubicBezTo>
                  <a:pt x="3537045" y="2463421"/>
                  <a:pt x="3812275" y="2838734"/>
                  <a:pt x="3821373" y="3179928"/>
                </a:cubicBezTo>
                <a:cubicBezTo>
                  <a:pt x="3830471" y="3521122"/>
                  <a:pt x="3794078" y="3898710"/>
                  <a:pt x="3575714" y="4094328"/>
                </a:cubicBezTo>
                <a:cubicBezTo>
                  <a:pt x="3357350" y="4289946"/>
                  <a:pt x="2943367" y="4335439"/>
                  <a:pt x="2511188" y="4353636"/>
                </a:cubicBezTo>
                <a:cubicBezTo>
                  <a:pt x="2079009" y="4371833"/>
                  <a:pt x="1401170" y="4192137"/>
                  <a:pt x="982639" y="4203510"/>
                </a:cubicBezTo>
                <a:cubicBezTo>
                  <a:pt x="564108" y="4214883"/>
                  <a:pt x="282054" y="4318378"/>
                  <a:pt x="0" y="4421874"/>
                </a:cubicBezTo>
              </a:path>
            </a:pathLst>
          </a:custGeom>
          <a:noFill/>
          <a:ln w="152400" cmpd="dbl">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783239" y="5486400"/>
            <a:ext cx="2362200" cy="2286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6151540" y="5511800"/>
            <a:ext cx="14974" cy="279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136530" y="5207000"/>
            <a:ext cx="207818" cy="3048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240439" y="5562601"/>
            <a:ext cx="381000" cy="31958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470177" y="5105400"/>
            <a:ext cx="151262" cy="4572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1517" name="Freeform 21516"/>
          <p:cNvSpPr/>
          <p:nvPr/>
        </p:nvSpPr>
        <p:spPr>
          <a:xfrm>
            <a:off x="7688239" y="2065283"/>
            <a:ext cx="551794" cy="2806262"/>
          </a:xfrm>
          <a:custGeom>
            <a:avLst/>
            <a:gdLst>
              <a:gd name="connsiteX0" fmla="*/ 551794 w 551794"/>
              <a:gd name="connsiteY0" fmla="*/ 0 h 2806262"/>
              <a:gd name="connsiteX1" fmla="*/ 0 w 551794"/>
              <a:gd name="connsiteY1" fmla="*/ 2743200 h 2806262"/>
              <a:gd name="connsiteX2" fmla="*/ 283780 w 551794"/>
              <a:gd name="connsiteY2" fmla="*/ 2806262 h 2806262"/>
              <a:gd name="connsiteX3" fmla="*/ 331076 w 551794"/>
              <a:gd name="connsiteY3" fmla="*/ 2585545 h 2806262"/>
              <a:gd name="connsiteX4" fmla="*/ 47297 w 551794"/>
              <a:gd name="connsiteY4" fmla="*/ 2554014 h 280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4" h="2806262">
                <a:moveTo>
                  <a:pt x="551794" y="0"/>
                </a:moveTo>
                <a:lnTo>
                  <a:pt x="0" y="2743200"/>
                </a:lnTo>
                <a:lnTo>
                  <a:pt x="283780" y="2806262"/>
                </a:lnTo>
                <a:lnTo>
                  <a:pt x="331076" y="2585545"/>
                </a:lnTo>
                <a:lnTo>
                  <a:pt x="47297" y="2554014"/>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3"/>
          <p:cNvSpPr>
            <a:spLocks noGrp="1" noChangeArrowheads="1"/>
          </p:cNvSpPr>
          <p:nvPr>
            <p:ph idx="1"/>
          </p:nvPr>
        </p:nvSpPr>
        <p:spPr>
          <a:xfrm>
            <a:off x="457200" y="1600200"/>
            <a:ext cx="4876800" cy="4343400"/>
          </a:xfrm>
        </p:spPr>
        <p:txBody>
          <a:bodyPr/>
          <a:lstStyle/>
          <a:p>
            <a:pPr marL="457200" indent="-457200" eaLnBrk="1" hangingPunct="1">
              <a:buFont typeface="Arial" charset="0"/>
              <a:buChar char="•"/>
            </a:pPr>
            <a:r>
              <a:rPr lang="en-US" dirty="0" smtClean="0"/>
              <a:t>Project to convert one freeway lane to HOV-only</a:t>
            </a:r>
          </a:p>
          <a:p>
            <a:pPr marL="457200" indent="-457200" eaLnBrk="1" hangingPunct="1">
              <a:buFont typeface="Arial" charset="0"/>
              <a:buChar char="•"/>
            </a:pPr>
            <a:r>
              <a:rPr lang="en-US" dirty="0" smtClean="0"/>
              <a:t>Will traffic  diversions from the freeway affect transit?</a:t>
            </a:r>
          </a:p>
        </p:txBody>
      </p:sp>
      <p:sp>
        <p:nvSpPr>
          <p:cNvPr id="21518" name="TextBox 21517"/>
          <p:cNvSpPr txBox="1"/>
          <p:nvPr/>
        </p:nvSpPr>
        <p:spPr>
          <a:xfrm rot="16863195">
            <a:off x="7010925" y="3201462"/>
            <a:ext cx="2350323" cy="400110"/>
          </a:xfrm>
          <a:prstGeom prst="rect">
            <a:avLst/>
          </a:prstGeom>
          <a:noFill/>
        </p:spPr>
        <p:txBody>
          <a:bodyPr wrap="none" rtlCol="0">
            <a:spAutoFit/>
          </a:bodyPr>
          <a:lstStyle/>
          <a:p>
            <a:r>
              <a:rPr lang="en-US" sz="2000" dirty="0" smtClean="0">
                <a:solidFill>
                  <a:srgbClr val="00B050"/>
                </a:solidFill>
              </a:rPr>
              <a:t>Road-based transit</a:t>
            </a:r>
            <a:endParaRPr lang="en-US" sz="2000" dirty="0">
              <a:solidFill>
                <a:srgbClr val="00B050"/>
              </a:solidFill>
            </a:endParaRPr>
          </a:p>
        </p:txBody>
      </p:sp>
      <p:sp>
        <p:nvSpPr>
          <p:cNvPr id="48" name="TextBox 47"/>
          <p:cNvSpPr txBox="1"/>
          <p:nvPr/>
        </p:nvSpPr>
        <p:spPr>
          <a:xfrm rot="16880896">
            <a:off x="6532600" y="3201462"/>
            <a:ext cx="2037737" cy="400110"/>
          </a:xfrm>
          <a:prstGeom prst="rect">
            <a:avLst/>
          </a:prstGeom>
          <a:noFill/>
        </p:spPr>
        <p:txBody>
          <a:bodyPr wrap="none" rtlCol="0">
            <a:spAutoFit/>
          </a:bodyPr>
          <a:lstStyle/>
          <a:p>
            <a:r>
              <a:rPr lang="en-US" sz="2000" dirty="0" smtClean="0">
                <a:solidFill>
                  <a:schemeClr val="bg2"/>
                </a:solidFill>
              </a:rPr>
              <a:t>Arterial roadway</a:t>
            </a:r>
            <a:endParaRPr lang="en-US" sz="2000" dirty="0">
              <a:solidFill>
                <a:schemeClr val="bg2"/>
              </a:solidFill>
            </a:endParaRPr>
          </a:p>
        </p:txBody>
      </p:sp>
      <p:sp>
        <p:nvSpPr>
          <p:cNvPr id="49" name="TextBox 48"/>
          <p:cNvSpPr txBox="1"/>
          <p:nvPr/>
        </p:nvSpPr>
        <p:spPr>
          <a:xfrm rot="415640">
            <a:off x="3593302" y="5550659"/>
            <a:ext cx="1168910" cy="400110"/>
          </a:xfrm>
          <a:prstGeom prst="rect">
            <a:avLst/>
          </a:prstGeom>
          <a:noFill/>
        </p:spPr>
        <p:txBody>
          <a:bodyPr wrap="none" rtlCol="0">
            <a:spAutoFit/>
          </a:bodyPr>
          <a:lstStyle/>
          <a:p>
            <a:r>
              <a:rPr lang="en-US" sz="2000" dirty="0" smtClean="0">
                <a:solidFill>
                  <a:schemeClr val="bg2"/>
                </a:solidFill>
              </a:rPr>
              <a:t>Freeway</a:t>
            </a:r>
            <a:endParaRPr lang="en-US" sz="2000" dirty="0">
              <a:solidFill>
                <a:schemeClr val="bg2"/>
              </a:solidFill>
            </a:endParaRPr>
          </a:p>
        </p:txBody>
      </p:sp>
      <p:sp>
        <p:nvSpPr>
          <p:cNvPr id="21520" name="Freeform 21519"/>
          <p:cNvSpPr/>
          <p:nvPr/>
        </p:nvSpPr>
        <p:spPr>
          <a:xfrm>
            <a:off x="5897860" y="1623848"/>
            <a:ext cx="1664255" cy="2542336"/>
          </a:xfrm>
          <a:custGeom>
            <a:avLst/>
            <a:gdLst>
              <a:gd name="connsiteX0" fmla="*/ 1522365 w 1664255"/>
              <a:gd name="connsiteY0" fmla="*/ 0 h 2542336"/>
              <a:gd name="connsiteX1" fmla="*/ 875979 w 1664255"/>
              <a:gd name="connsiteY1" fmla="*/ 283780 h 2542336"/>
              <a:gd name="connsiteX2" fmla="*/ 245358 w 1664255"/>
              <a:gd name="connsiteY2" fmla="*/ 740980 h 2542336"/>
              <a:gd name="connsiteX3" fmla="*/ 40407 w 1664255"/>
              <a:gd name="connsiteY3" fmla="*/ 1324304 h 2542336"/>
              <a:gd name="connsiteX4" fmla="*/ 8876 w 1664255"/>
              <a:gd name="connsiteY4" fmla="*/ 2002221 h 2542336"/>
              <a:gd name="connsiteX5" fmla="*/ 56172 w 1664255"/>
              <a:gd name="connsiteY5" fmla="*/ 2506718 h 2542336"/>
              <a:gd name="connsiteX6" fmla="*/ 544903 w 1664255"/>
              <a:gd name="connsiteY6" fmla="*/ 2459421 h 2542336"/>
              <a:gd name="connsiteX7" fmla="*/ 434545 w 1664255"/>
              <a:gd name="connsiteY7" fmla="*/ 2128345 h 2542336"/>
              <a:gd name="connsiteX8" fmla="*/ 450310 w 1664255"/>
              <a:gd name="connsiteY8" fmla="*/ 1434662 h 2542336"/>
              <a:gd name="connsiteX9" fmla="*/ 639496 w 1664255"/>
              <a:gd name="connsiteY9" fmla="*/ 882869 h 2542336"/>
              <a:gd name="connsiteX10" fmla="*/ 1333179 w 1664255"/>
              <a:gd name="connsiteY10" fmla="*/ 488731 h 2542336"/>
              <a:gd name="connsiteX11" fmla="*/ 1664255 w 1664255"/>
              <a:gd name="connsiteY11" fmla="*/ 283780 h 25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255" h="2542336">
                <a:moveTo>
                  <a:pt x="1522365" y="0"/>
                </a:moveTo>
                <a:cubicBezTo>
                  <a:pt x="1305589" y="80141"/>
                  <a:pt x="1088813" y="160283"/>
                  <a:pt x="875979" y="283780"/>
                </a:cubicBezTo>
                <a:cubicBezTo>
                  <a:pt x="663145" y="407277"/>
                  <a:pt x="384620" y="567559"/>
                  <a:pt x="245358" y="740980"/>
                </a:cubicBezTo>
                <a:cubicBezTo>
                  <a:pt x="106096" y="914401"/>
                  <a:pt x="79821" y="1114097"/>
                  <a:pt x="40407" y="1324304"/>
                </a:cubicBezTo>
                <a:cubicBezTo>
                  <a:pt x="993" y="1534511"/>
                  <a:pt x="6249" y="1805152"/>
                  <a:pt x="8876" y="2002221"/>
                </a:cubicBezTo>
                <a:cubicBezTo>
                  <a:pt x="11503" y="2199290"/>
                  <a:pt x="-33166" y="2430518"/>
                  <a:pt x="56172" y="2506718"/>
                </a:cubicBezTo>
                <a:cubicBezTo>
                  <a:pt x="145510" y="2582918"/>
                  <a:pt x="481841" y="2522483"/>
                  <a:pt x="544903" y="2459421"/>
                </a:cubicBezTo>
                <a:cubicBezTo>
                  <a:pt x="607965" y="2396359"/>
                  <a:pt x="450310" y="2299138"/>
                  <a:pt x="434545" y="2128345"/>
                </a:cubicBezTo>
                <a:cubicBezTo>
                  <a:pt x="418779" y="1957552"/>
                  <a:pt x="416152" y="1642241"/>
                  <a:pt x="450310" y="1434662"/>
                </a:cubicBezTo>
                <a:cubicBezTo>
                  <a:pt x="484468" y="1227083"/>
                  <a:pt x="492351" y="1040524"/>
                  <a:pt x="639496" y="882869"/>
                </a:cubicBezTo>
                <a:cubicBezTo>
                  <a:pt x="786641" y="725214"/>
                  <a:pt x="1162386" y="588579"/>
                  <a:pt x="1333179" y="488731"/>
                </a:cubicBezTo>
                <a:cubicBezTo>
                  <a:pt x="1503972" y="388883"/>
                  <a:pt x="1584113" y="336331"/>
                  <a:pt x="1664255" y="2837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402239" y="1422737"/>
            <a:ext cx="982961" cy="1015663"/>
          </a:xfrm>
          <a:prstGeom prst="rect">
            <a:avLst/>
          </a:prstGeom>
          <a:noFill/>
        </p:spPr>
        <p:txBody>
          <a:bodyPr wrap="none" rtlCol="0">
            <a:spAutoFit/>
          </a:bodyPr>
          <a:lstStyle/>
          <a:p>
            <a:r>
              <a:rPr lang="en-US" sz="2000" dirty="0" smtClean="0">
                <a:solidFill>
                  <a:srgbClr val="FF0000"/>
                </a:solidFill>
              </a:rPr>
              <a:t>HOV</a:t>
            </a:r>
          </a:p>
          <a:p>
            <a:r>
              <a:rPr lang="en-US" sz="2000" dirty="0" smtClean="0">
                <a:solidFill>
                  <a:srgbClr val="FF0000"/>
                </a:solidFill>
              </a:rPr>
              <a:t>Project</a:t>
            </a:r>
          </a:p>
          <a:p>
            <a:r>
              <a:rPr lang="en-US" sz="2000" dirty="0" smtClean="0">
                <a:solidFill>
                  <a:srgbClr val="FF0000"/>
                </a:solidFill>
              </a:rPr>
              <a:t>area</a:t>
            </a:r>
            <a:endParaRPr lang="en-US" sz="2000" dirty="0">
              <a:solidFill>
                <a:srgbClr val="FF0000"/>
              </a:solidFill>
            </a:endParaRPr>
          </a:p>
        </p:txBody>
      </p:sp>
      <p:sp>
        <p:nvSpPr>
          <p:cNvPr id="53" name="TextBox 52"/>
          <p:cNvSpPr txBox="1"/>
          <p:nvPr/>
        </p:nvSpPr>
        <p:spPr>
          <a:xfrm rot="324198">
            <a:off x="7437410" y="5276031"/>
            <a:ext cx="1680268" cy="400110"/>
          </a:xfrm>
          <a:prstGeom prst="rect">
            <a:avLst/>
          </a:prstGeom>
          <a:noFill/>
        </p:spPr>
        <p:txBody>
          <a:bodyPr wrap="none" rtlCol="0">
            <a:spAutoFit/>
          </a:bodyPr>
          <a:lstStyle/>
          <a:p>
            <a:r>
              <a:rPr lang="en-US" sz="2000" dirty="0" smtClean="0">
                <a:solidFill>
                  <a:schemeClr val="bg2"/>
                </a:solidFill>
              </a:rPr>
              <a:t>Connector St</a:t>
            </a:r>
            <a:endParaRPr lang="en-US" sz="2000" dirty="0">
              <a:solidFill>
                <a:schemeClr val="bg2"/>
              </a:solidFill>
            </a:endParaRPr>
          </a:p>
        </p:txBody>
      </p:sp>
      <p:sp>
        <p:nvSpPr>
          <p:cNvPr id="5" name="Rectangle 4"/>
          <p:cNvSpPr/>
          <p:nvPr/>
        </p:nvSpPr>
        <p:spPr>
          <a:xfrm>
            <a:off x="7459639" y="1447800"/>
            <a:ext cx="1219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CBD</a:t>
            </a:r>
            <a:endParaRPr lang="en-US" sz="3200" dirty="0"/>
          </a:p>
        </p:txBody>
      </p:sp>
    </p:spTree>
    <p:extLst>
      <p:ext uri="{BB962C8B-B14F-4D97-AF65-F5344CB8AC3E}">
        <p14:creationId xmlns:p14="http://schemas.microsoft.com/office/powerpoint/2010/main" val="3802208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dirty="0" smtClean="0"/>
              <a:t>Static Model Results</a:t>
            </a:r>
          </a:p>
        </p:txBody>
      </p:sp>
      <p:sp>
        <p:nvSpPr>
          <p:cNvPr id="21509" name="Rectangle 3"/>
          <p:cNvSpPr>
            <a:spLocks noGrp="1" noChangeArrowheads="1"/>
          </p:cNvSpPr>
          <p:nvPr>
            <p:ph idx="1"/>
          </p:nvPr>
        </p:nvSpPr>
        <p:spPr>
          <a:xfrm>
            <a:off x="457200" y="1600200"/>
            <a:ext cx="4945039" cy="4343400"/>
          </a:xfrm>
        </p:spPr>
        <p:txBody>
          <a:bodyPr/>
          <a:lstStyle/>
          <a:p>
            <a:pPr marL="457200" indent="-457200" eaLnBrk="1" hangingPunct="1">
              <a:buFont typeface="Arial" charset="0"/>
              <a:buChar char="•"/>
            </a:pPr>
            <a:r>
              <a:rPr lang="en-US" dirty="0" smtClean="0"/>
              <a:t>HOV lane pushes auto trips to the arterial</a:t>
            </a:r>
          </a:p>
          <a:p>
            <a:pPr marL="457200" indent="-457200" eaLnBrk="1" hangingPunct="1">
              <a:buFont typeface="Arial" charset="0"/>
              <a:buChar char="•"/>
            </a:pPr>
            <a:r>
              <a:rPr lang="en-US" dirty="0" smtClean="0"/>
              <a:t>Transit speeds and reliability worsen</a:t>
            </a:r>
          </a:p>
          <a:p>
            <a:pPr marL="457200" indent="-457200" eaLnBrk="1" hangingPunct="1">
              <a:buFont typeface="Arial" charset="0"/>
              <a:buChar char="•"/>
            </a:pPr>
            <a:r>
              <a:rPr lang="en-US" dirty="0" smtClean="0"/>
              <a:t>Indicates need for bus-only lane</a:t>
            </a:r>
          </a:p>
        </p:txBody>
      </p:sp>
      <p:sp>
        <p:nvSpPr>
          <p:cNvPr id="4" name="Footer Placeholder 3"/>
          <p:cNvSpPr>
            <a:spLocks noGrp="1"/>
          </p:cNvSpPr>
          <p:nvPr>
            <p:ph type="ftr" sz="quarter" idx="10"/>
          </p:nvPr>
        </p:nvSpPr>
        <p:spPr/>
        <p:txBody>
          <a:bodyPr/>
          <a:lstStyle/>
          <a:p>
            <a:pPr>
              <a:defRPr/>
            </a:pPr>
            <a:r>
              <a:rPr lang="en-US"/>
              <a:t>SAN FRANCISCO COUNTY TRANSPORTATION AUTHORITY</a:t>
            </a:r>
          </a:p>
        </p:txBody>
      </p:sp>
      <p:sp>
        <p:nvSpPr>
          <p:cNvPr id="21507" name="Slide Number Placeholder 4"/>
          <p:cNvSpPr>
            <a:spLocks noGrp="1"/>
          </p:cNvSpPr>
          <p:nvPr>
            <p:ph type="sldNum" sz="quarter" idx="11"/>
          </p:nvPr>
        </p:nvSpPr>
        <p:spPr>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28F783-DDE6-4F55-B7A2-E6B83252C9CA}" type="slidenum">
              <a:rPr lang="en-US">
                <a:latin typeface="Franklin Gothic Medium" pitchFamily="34" charset="0"/>
              </a:rPr>
              <a:pPr eaLnBrk="1" hangingPunct="1"/>
              <a:t>9</a:t>
            </a:fld>
            <a:endParaRPr lang="en-US">
              <a:latin typeface="Franklin Gothic Medium" pitchFamily="34" charset="0"/>
            </a:endParaRPr>
          </a:p>
        </p:txBody>
      </p:sp>
      <p:cxnSp>
        <p:nvCxnSpPr>
          <p:cNvPr id="6" name="Straight Connector 5"/>
          <p:cNvCxnSpPr/>
          <p:nvPr/>
        </p:nvCxnSpPr>
        <p:spPr>
          <a:xfrm flipV="1">
            <a:off x="7307239" y="2057400"/>
            <a:ext cx="838200" cy="411480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590800" y="1787857"/>
            <a:ext cx="4926842" cy="4421874"/>
          </a:xfrm>
          <a:custGeom>
            <a:avLst/>
            <a:gdLst>
              <a:gd name="connsiteX0" fmla="*/ 4926842 w 4926842"/>
              <a:gd name="connsiteY0" fmla="*/ 0 h 4421874"/>
              <a:gd name="connsiteX1" fmla="*/ 3725839 w 4926842"/>
              <a:gd name="connsiteY1" fmla="*/ 682388 h 4421874"/>
              <a:gd name="connsiteX2" fmla="*/ 3521123 w 4926842"/>
              <a:gd name="connsiteY2" fmla="*/ 2047164 h 4421874"/>
              <a:gd name="connsiteX3" fmla="*/ 3821373 w 4926842"/>
              <a:gd name="connsiteY3" fmla="*/ 3179928 h 4421874"/>
              <a:gd name="connsiteX4" fmla="*/ 3575714 w 4926842"/>
              <a:gd name="connsiteY4" fmla="*/ 4094328 h 4421874"/>
              <a:gd name="connsiteX5" fmla="*/ 2511188 w 4926842"/>
              <a:gd name="connsiteY5" fmla="*/ 4353636 h 4421874"/>
              <a:gd name="connsiteX6" fmla="*/ 982639 w 4926842"/>
              <a:gd name="connsiteY6" fmla="*/ 4203510 h 4421874"/>
              <a:gd name="connsiteX7" fmla="*/ 0 w 4926842"/>
              <a:gd name="connsiteY7" fmla="*/ 4421874 h 442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42" h="4421874">
                <a:moveTo>
                  <a:pt x="4926842" y="0"/>
                </a:moveTo>
                <a:cubicBezTo>
                  <a:pt x="4443483" y="170597"/>
                  <a:pt x="3960125" y="341194"/>
                  <a:pt x="3725839" y="682388"/>
                </a:cubicBezTo>
                <a:cubicBezTo>
                  <a:pt x="3491553" y="1023582"/>
                  <a:pt x="3505201" y="1630907"/>
                  <a:pt x="3521123" y="2047164"/>
                </a:cubicBezTo>
                <a:cubicBezTo>
                  <a:pt x="3537045" y="2463421"/>
                  <a:pt x="3812275" y="2838734"/>
                  <a:pt x="3821373" y="3179928"/>
                </a:cubicBezTo>
                <a:cubicBezTo>
                  <a:pt x="3830471" y="3521122"/>
                  <a:pt x="3794078" y="3898710"/>
                  <a:pt x="3575714" y="4094328"/>
                </a:cubicBezTo>
                <a:cubicBezTo>
                  <a:pt x="3357350" y="4289946"/>
                  <a:pt x="2943367" y="4335439"/>
                  <a:pt x="2511188" y="4353636"/>
                </a:cubicBezTo>
                <a:cubicBezTo>
                  <a:pt x="2079009" y="4371833"/>
                  <a:pt x="1401170" y="4192137"/>
                  <a:pt x="982639" y="4203510"/>
                </a:cubicBezTo>
                <a:cubicBezTo>
                  <a:pt x="564108" y="4214883"/>
                  <a:pt x="282054" y="4318378"/>
                  <a:pt x="0" y="4421874"/>
                </a:cubicBezTo>
              </a:path>
            </a:pathLst>
          </a:custGeom>
          <a:noFill/>
          <a:ln w="152400" cmpd="dbl">
            <a:solidFill>
              <a:schemeClr val="bg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5783239" y="5486400"/>
            <a:ext cx="2362200" cy="2286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151540" y="5511800"/>
            <a:ext cx="14974" cy="2794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36530" y="5207000"/>
            <a:ext cx="207818" cy="30480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240439" y="5562601"/>
            <a:ext cx="381000" cy="31958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6470177" y="5105400"/>
            <a:ext cx="151262" cy="45720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7688239" y="2065283"/>
            <a:ext cx="551794" cy="2806262"/>
          </a:xfrm>
          <a:custGeom>
            <a:avLst/>
            <a:gdLst>
              <a:gd name="connsiteX0" fmla="*/ 551794 w 551794"/>
              <a:gd name="connsiteY0" fmla="*/ 0 h 2806262"/>
              <a:gd name="connsiteX1" fmla="*/ 0 w 551794"/>
              <a:gd name="connsiteY1" fmla="*/ 2743200 h 2806262"/>
              <a:gd name="connsiteX2" fmla="*/ 283780 w 551794"/>
              <a:gd name="connsiteY2" fmla="*/ 2806262 h 2806262"/>
              <a:gd name="connsiteX3" fmla="*/ 331076 w 551794"/>
              <a:gd name="connsiteY3" fmla="*/ 2585545 h 2806262"/>
              <a:gd name="connsiteX4" fmla="*/ 47297 w 551794"/>
              <a:gd name="connsiteY4" fmla="*/ 2554014 h 280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794" h="2806262">
                <a:moveTo>
                  <a:pt x="551794" y="0"/>
                </a:moveTo>
                <a:lnTo>
                  <a:pt x="0" y="2743200"/>
                </a:lnTo>
                <a:lnTo>
                  <a:pt x="283780" y="2806262"/>
                </a:lnTo>
                <a:lnTo>
                  <a:pt x="331076" y="2585545"/>
                </a:lnTo>
                <a:lnTo>
                  <a:pt x="47297" y="2554014"/>
                </a:lnTo>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863195">
            <a:off x="7010925" y="3201462"/>
            <a:ext cx="2350323" cy="400110"/>
          </a:xfrm>
          <a:prstGeom prst="rect">
            <a:avLst/>
          </a:prstGeom>
          <a:noFill/>
        </p:spPr>
        <p:txBody>
          <a:bodyPr wrap="none" rtlCol="0">
            <a:spAutoFit/>
          </a:bodyPr>
          <a:lstStyle/>
          <a:p>
            <a:r>
              <a:rPr lang="en-US" sz="2000" dirty="0" smtClean="0">
                <a:solidFill>
                  <a:srgbClr val="00B050"/>
                </a:solidFill>
              </a:rPr>
              <a:t>Road-based transit</a:t>
            </a:r>
            <a:endParaRPr lang="en-US" sz="2000" dirty="0">
              <a:solidFill>
                <a:srgbClr val="00B050"/>
              </a:solidFill>
            </a:endParaRPr>
          </a:p>
        </p:txBody>
      </p:sp>
      <p:sp>
        <p:nvSpPr>
          <p:cNvPr id="17" name="Freeform 16"/>
          <p:cNvSpPr/>
          <p:nvPr/>
        </p:nvSpPr>
        <p:spPr>
          <a:xfrm>
            <a:off x="5897860" y="1623848"/>
            <a:ext cx="1664255" cy="2542336"/>
          </a:xfrm>
          <a:custGeom>
            <a:avLst/>
            <a:gdLst>
              <a:gd name="connsiteX0" fmla="*/ 1522365 w 1664255"/>
              <a:gd name="connsiteY0" fmla="*/ 0 h 2542336"/>
              <a:gd name="connsiteX1" fmla="*/ 875979 w 1664255"/>
              <a:gd name="connsiteY1" fmla="*/ 283780 h 2542336"/>
              <a:gd name="connsiteX2" fmla="*/ 245358 w 1664255"/>
              <a:gd name="connsiteY2" fmla="*/ 740980 h 2542336"/>
              <a:gd name="connsiteX3" fmla="*/ 40407 w 1664255"/>
              <a:gd name="connsiteY3" fmla="*/ 1324304 h 2542336"/>
              <a:gd name="connsiteX4" fmla="*/ 8876 w 1664255"/>
              <a:gd name="connsiteY4" fmla="*/ 2002221 h 2542336"/>
              <a:gd name="connsiteX5" fmla="*/ 56172 w 1664255"/>
              <a:gd name="connsiteY5" fmla="*/ 2506718 h 2542336"/>
              <a:gd name="connsiteX6" fmla="*/ 544903 w 1664255"/>
              <a:gd name="connsiteY6" fmla="*/ 2459421 h 2542336"/>
              <a:gd name="connsiteX7" fmla="*/ 434545 w 1664255"/>
              <a:gd name="connsiteY7" fmla="*/ 2128345 h 2542336"/>
              <a:gd name="connsiteX8" fmla="*/ 450310 w 1664255"/>
              <a:gd name="connsiteY8" fmla="*/ 1434662 h 2542336"/>
              <a:gd name="connsiteX9" fmla="*/ 639496 w 1664255"/>
              <a:gd name="connsiteY9" fmla="*/ 882869 h 2542336"/>
              <a:gd name="connsiteX10" fmla="*/ 1333179 w 1664255"/>
              <a:gd name="connsiteY10" fmla="*/ 488731 h 2542336"/>
              <a:gd name="connsiteX11" fmla="*/ 1664255 w 1664255"/>
              <a:gd name="connsiteY11" fmla="*/ 283780 h 2542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4255" h="2542336">
                <a:moveTo>
                  <a:pt x="1522365" y="0"/>
                </a:moveTo>
                <a:cubicBezTo>
                  <a:pt x="1305589" y="80141"/>
                  <a:pt x="1088813" y="160283"/>
                  <a:pt x="875979" y="283780"/>
                </a:cubicBezTo>
                <a:cubicBezTo>
                  <a:pt x="663145" y="407277"/>
                  <a:pt x="384620" y="567559"/>
                  <a:pt x="245358" y="740980"/>
                </a:cubicBezTo>
                <a:cubicBezTo>
                  <a:pt x="106096" y="914401"/>
                  <a:pt x="79821" y="1114097"/>
                  <a:pt x="40407" y="1324304"/>
                </a:cubicBezTo>
                <a:cubicBezTo>
                  <a:pt x="993" y="1534511"/>
                  <a:pt x="6249" y="1805152"/>
                  <a:pt x="8876" y="2002221"/>
                </a:cubicBezTo>
                <a:cubicBezTo>
                  <a:pt x="11503" y="2199290"/>
                  <a:pt x="-33166" y="2430518"/>
                  <a:pt x="56172" y="2506718"/>
                </a:cubicBezTo>
                <a:cubicBezTo>
                  <a:pt x="145510" y="2582918"/>
                  <a:pt x="481841" y="2522483"/>
                  <a:pt x="544903" y="2459421"/>
                </a:cubicBezTo>
                <a:cubicBezTo>
                  <a:pt x="607965" y="2396359"/>
                  <a:pt x="450310" y="2299138"/>
                  <a:pt x="434545" y="2128345"/>
                </a:cubicBezTo>
                <a:cubicBezTo>
                  <a:pt x="418779" y="1957552"/>
                  <a:pt x="416152" y="1642241"/>
                  <a:pt x="450310" y="1434662"/>
                </a:cubicBezTo>
                <a:cubicBezTo>
                  <a:pt x="484468" y="1227083"/>
                  <a:pt x="492351" y="1040524"/>
                  <a:pt x="639496" y="882869"/>
                </a:cubicBezTo>
                <a:cubicBezTo>
                  <a:pt x="786641" y="725214"/>
                  <a:pt x="1162386" y="588579"/>
                  <a:pt x="1333179" y="488731"/>
                </a:cubicBezTo>
                <a:cubicBezTo>
                  <a:pt x="1503972" y="388883"/>
                  <a:pt x="1584113" y="336331"/>
                  <a:pt x="1664255" y="283780"/>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02239" y="1422737"/>
            <a:ext cx="982961" cy="1015663"/>
          </a:xfrm>
          <a:prstGeom prst="rect">
            <a:avLst/>
          </a:prstGeom>
          <a:noFill/>
        </p:spPr>
        <p:txBody>
          <a:bodyPr wrap="none" rtlCol="0">
            <a:spAutoFit/>
          </a:bodyPr>
          <a:lstStyle/>
          <a:p>
            <a:r>
              <a:rPr lang="en-US" sz="2000" dirty="0" smtClean="0">
                <a:solidFill>
                  <a:srgbClr val="FF0000"/>
                </a:solidFill>
              </a:rPr>
              <a:t>HOV</a:t>
            </a:r>
          </a:p>
          <a:p>
            <a:r>
              <a:rPr lang="en-US" sz="2000" dirty="0" smtClean="0">
                <a:solidFill>
                  <a:srgbClr val="FF0000"/>
                </a:solidFill>
              </a:rPr>
              <a:t>Project</a:t>
            </a:r>
          </a:p>
          <a:p>
            <a:r>
              <a:rPr lang="en-US" sz="2000" dirty="0" smtClean="0">
                <a:solidFill>
                  <a:srgbClr val="FF0000"/>
                </a:solidFill>
              </a:rPr>
              <a:t>area</a:t>
            </a:r>
            <a:endParaRPr lang="en-US" sz="2000" dirty="0">
              <a:solidFill>
                <a:srgbClr val="FF0000"/>
              </a:solidFill>
            </a:endParaRPr>
          </a:p>
        </p:txBody>
      </p:sp>
      <p:sp>
        <p:nvSpPr>
          <p:cNvPr id="19" name="TextBox 18"/>
          <p:cNvSpPr txBox="1"/>
          <p:nvPr/>
        </p:nvSpPr>
        <p:spPr>
          <a:xfrm rot="324198">
            <a:off x="7744524" y="5023782"/>
            <a:ext cx="1383712" cy="400110"/>
          </a:xfrm>
          <a:prstGeom prst="rect">
            <a:avLst/>
          </a:prstGeom>
          <a:noFill/>
        </p:spPr>
        <p:txBody>
          <a:bodyPr wrap="none" rtlCol="0">
            <a:spAutoFit/>
          </a:bodyPr>
          <a:lstStyle/>
          <a:p>
            <a:r>
              <a:rPr lang="en-US" sz="2000" dirty="0" smtClean="0">
                <a:solidFill>
                  <a:srgbClr val="C00000"/>
                </a:solidFill>
              </a:rPr>
              <a:t>Diversions</a:t>
            </a:r>
            <a:endParaRPr lang="en-US" sz="2000" dirty="0">
              <a:solidFill>
                <a:srgbClr val="C00000"/>
              </a:solidFill>
            </a:endParaRPr>
          </a:p>
        </p:txBody>
      </p:sp>
      <p:sp>
        <p:nvSpPr>
          <p:cNvPr id="2" name="Freeform 1"/>
          <p:cNvSpPr/>
          <p:nvPr/>
        </p:nvSpPr>
        <p:spPr>
          <a:xfrm>
            <a:off x="3846786" y="5029200"/>
            <a:ext cx="3815255" cy="1245476"/>
          </a:xfrm>
          <a:custGeom>
            <a:avLst/>
            <a:gdLst>
              <a:gd name="connsiteX0" fmla="*/ 0 w 3815255"/>
              <a:gd name="connsiteY0" fmla="*/ 1119352 h 1245476"/>
              <a:gd name="connsiteX1" fmla="*/ 930166 w 3815255"/>
              <a:gd name="connsiteY1" fmla="*/ 1245476 h 1245476"/>
              <a:gd name="connsiteX2" fmla="*/ 1639614 w 3815255"/>
              <a:gd name="connsiteY2" fmla="*/ 1213945 h 1245476"/>
              <a:gd name="connsiteX3" fmla="*/ 2207173 w 3815255"/>
              <a:gd name="connsiteY3" fmla="*/ 1135117 h 1245476"/>
              <a:gd name="connsiteX4" fmla="*/ 2506717 w 3815255"/>
              <a:gd name="connsiteY4" fmla="*/ 914400 h 1245476"/>
              <a:gd name="connsiteX5" fmla="*/ 2822028 w 3815255"/>
              <a:gd name="connsiteY5" fmla="*/ 614855 h 1245476"/>
              <a:gd name="connsiteX6" fmla="*/ 3673366 w 3815255"/>
              <a:gd name="connsiteY6" fmla="*/ 725214 h 1245476"/>
              <a:gd name="connsiteX7" fmla="*/ 3815255 w 3815255"/>
              <a:gd name="connsiteY7" fmla="*/ 0 h 124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5255" h="1245476">
                <a:moveTo>
                  <a:pt x="0" y="1119352"/>
                </a:moveTo>
                <a:lnTo>
                  <a:pt x="930166" y="1245476"/>
                </a:lnTo>
                <a:lnTo>
                  <a:pt x="1639614" y="1213945"/>
                </a:lnTo>
                <a:lnTo>
                  <a:pt x="2207173" y="1135117"/>
                </a:lnTo>
                <a:lnTo>
                  <a:pt x="2506717" y="914400"/>
                </a:lnTo>
                <a:lnTo>
                  <a:pt x="2822028" y="614855"/>
                </a:lnTo>
                <a:lnTo>
                  <a:pt x="3673366" y="725214"/>
                </a:lnTo>
                <a:lnTo>
                  <a:pt x="3815255" y="0"/>
                </a:lnTo>
              </a:path>
            </a:pathLst>
          </a:custGeom>
          <a:noFill/>
          <a:ln w="76200">
            <a:solidFill>
              <a:srgbClr val="C00000"/>
            </a:solidFill>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7772400" y="2065284"/>
            <a:ext cx="436258" cy="2100900"/>
          </a:xfrm>
          <a:prstGeom prst="line">
            <a:avLst/>
          </a:prstGeom>
          <a:ln w="1016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459639" y="1447800"/>
            <a:ext cx="1219200" cy="6096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smtClean="0"/>
              <a:t>CBD</a:t>
            </a:r>
            <a:endParaRPr lang="en-US" sz="3200" dirty="0"/>
          </a:p>
        </p:txBody>
      </p:sp>
      <p:sp>
        <p:nvSpPr>
          <p:cNvPr id="25" name="TextBox 24"/>
          <p:cNvSpPr txBox="1"/>
          <p:nvPr/>
        </p:nvSpPr>
        <p:spPr>
          <a:xfrm rot="16863195">
            <a:off x="6914004" y="3201462"/>
            <a:ext cx="1483098" cy="400110"/>
          </a:xfrm>
          <a:prstGeom prst="rect">
            <a:avLst/>
          </a:prstGeom>
          <a:noFill/>
          <a:ln>
            <a:noFill/>
          </a:ln>
        </p:spPr>
        <p:txBody>
          <a:bodyPr wrap="none" rtlCol="0">
            <a:spAutoFit/>
          </a:bodyPr>
          <a:lstStyle/>
          <a:p>
            <a:r>
              <a:rPr lang="en-US" sz="2000" dirty="0" smtClean="0">
                <a:solidFill>
                  <a:srgbClr val="FF0000"/>
                </a:solidFill>
              </a:rPr>
              <a:t>Congestion</a:t>
            </a:r>
            <a:endParaRPr lang="en-US" sz="2000" dirty="0">
              <a:solidFill>
                <a:srgbClr val="FF0000"/>
              </a:solidFill>
            </a:endParaRPr>
          </a:p>
        </p:txBody>
      </p:sp>
    </p:spTree>
    <p:extLst>
      <p:ext uri="{BB962C8B-B14F-4D97-AF65-F5344CB8AC3E}">
        <p14:creationId xmlns:p14="http://schemas.microsoft.com/office/powerpoint/2010/main" val="37949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animBg="1"/>
      <p:bldP spid="2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ertical Art Design">
  <a:themeElements>
    <a:clrScheme name="Vertical Ar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rtical Art Design">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rtical Ar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rtical Ar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rtical Ar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rtical Ar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rtical Ar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rtical Ar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rtical Ar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rtical Ar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rtical Ar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rtical Ar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rtical Ar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rtical Ar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act Page Design">
  <a:themeElements>
    <a:clrScheme name="Contact Pag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tact Page Design">
      <a:majorFont>
        <a:latin typeface="Georgia"/>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tact Pag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tact Page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tact Page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tact Page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tact Page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tact Page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tact Page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tact Page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tact Page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tact Page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tact Page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tact Page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1836</TotalTime>
  <Words>1756</Words>
  <Application>Microsoft Office PowerPoint</Application>
  <PresentationFormat>On-screen Show (4:3)</PresentationFormat>
  <Paragraphs>226</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Default Design</vt:lpstr>
      <vt:lpstr>Vertical Art Design</vt:lpstr>
      <vt:lpstr>Contact Page Design</vt:lpstr>
      <vt:lpstr>Measuring Impossible Behavior </vt:lpstr>
      <vt:lpstr>Outline </vt:lpstr>
      <vt:lpstr>Modeling Framework</vt:lpstr>
      <vt:lpstr>DTA Applications</vt:lpstr>
      <vt:lpstr>Reflections on Experiences</vt:lpstr>
      <vt:lpstr>Reflections on Experiences</vt:lpstr>
      <vt:lpstr>Outline </vt:lpstr>
      <vt:lpstr>Hypothetical Project</vt:lpstr>
      <vt:lpstr>Static Model Results</vt:lpstr>
      <vt:lpstr>Dynamic Traffic Assignment Results</vt:lpstr>
      <vt:lpstr>DTA Hidden Story</vt:lpstr>
      <vt:lpstr>Circular Feedback</vt:lpstr>
      <vt:lpstr>What Are We Trying to Accomplish?</vt:lpstr>
      <vt:lpstr>Outline </vt:lpstr>
      <vt:lpstr>Do’s and Don’ts of Interpreting DTA Results</vt:lpstr>
      <vt:lpstr>Queuing</vt:lpstr>
      <vt:lpstr>Vehicle Delay</vt:lpstr>
      <vt:lpstr>Waiting Vehicles</vt:lpstr>
      <vt:lpstr>Gridlock</vt:lpstr>
      <vt:lpstr>Outline </vt:lpstr>
      <vt:lpstr>Sharing is Caring</vt:lpstr>
      <vt:lpstr>Thank you!</vt:lpstr>
    </vt:vector>
  </TitlesOfParts>
  <Company>SFCTA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Bridget</dc:creator>
  <cp:lastModifiedBy>Dan Tischler</cp:lastModifiedBy>
  <cp:revision>73</cp:revision>
  <dcterms:created xsi:type="dcterms:W3CDTF">2009-11-18T23:07:49Z</dcterms:created>
  <dcterms:modified xsi:type="dcterms:W3CDTF">2013-05-05T19:41:22Z</dcterms:modified>
</cp:coreProperties>
</file>