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  <p:sldMasterId id="2147483682" r:id="rId4"/>
    <p:sldMasterId id="2147483693" r:id="rId5"/>
  </p:sldMasterIdLst>
  <p:notesMasterIdLst>
    <p:notesMasterId r:id="rId29"/>
  </p:notesMasterIdLst>
  <p:sldIdLst>
    <p:sldId id="273" r:id="rId6"/>
    <p:sldId id="372" r:id="rId7"/>
    <p:sldId id="395" r:id="rId8"/>
    <p:sldId id="396" r:id="rId9"/>
    <p:sldId id="397" r:id="rId10"/>
    <p:sldId id="398" r:id="rId11"/>
    <p:sldId id="400" r:id="rId12"/>
    <p:sldId id="401" r:id="rId13"/>
    <p:sldId id="402" r:id="rId14"/>
    <p:sldId id="403" r:id="rId15"/>
    <p:sldId id="404" r:id="rId16"/>
    <p:sldId id="405" r:id="rId17"/>
    <p:sldId id="407" r:id="rId18"/>
    <p:sldId id="406" r:id="rId19"/>
    <p:sldId id="408" r:id="rId20"/>
    <p:sldId id="409" r:id="rId21"/>
    <p:sldId id="410" r:id="rId22"/>
    <p:sldId id="411" r:id="rId23"/>
    <p:sldId id="412" r:id="rId24"/>
    <p:sldId id="413" r:id="rId25"/>
    <p:sldId id="415" r:id="rId26"/>
    <p:sldId id="416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090"/>
    <a:srgbClr val="9E08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87" autoAdjust="0"/>
  </p:normalViewPr>
  <p:slideViewPr>
    <p:cSldViewPr snapToGrid="0" showGuides="1">
      <p:cViewPr varScale="1">
        <p:scale>
          <a:sx n="62" d="100"/>
          <a:sy n="62" d="100"/>
        </p:scale>
        <p:origin x="-1584" y="-78"/>
      </p:cViewPr>
      <p:guideLst>
        <p:guide orient="horz" pos="3785"/>
        <p:guide orient="horz" pos="910"/>
        <p:guide orient="horz" pos="4131"/>
        <p:guide orient="horz" pos="2736"/>
        <p:guide pos="288"/>
        <p:guide pos="5472"/>
        <p:guide pos="1417"/>
        <p:guide pos="1642"/>
        <p:guide pos="2765"/>
        <p:guide pos="2995"/>
        <p:guide pos="4117"/>
        <p:guide pos="43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EB45-0962-4FE3-BF2A-53CDF9A60254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B52A1-CCB2-4AAD-86EF-43FEE5A3BB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AECOM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79988" y="6253123"/>
            <a:ext cx="1135059" cy="34051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101232" y="6227065"/>
            <a:ext cx="916142" cy="4143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Client logo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>
              <a:buNone/>
              <a:defRPr sz="1500"/>
            </a:lvl1pPr>
          </a:lstStyle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AECOM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79988" y="6253123"/>
            <a:ext cx="1135059" cy="34051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101232" y="6227065"/>
            <a:ext cx="916142" cy="4143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Client logo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-GREE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ECOM_blue-green_spec#CD884.jpg"/>
          <p:cNvPicPr>
            <a:picLocks noChangeAspect="1"/>
          </p:cNvPicPr>
          <p:nvPr userDrawn="1"/>
        </p:nvPicPr>
        <p:blipFill>
          <a:blip r:embed="rId2" cstate="print"/>
          <a:srcRect b="12384"/>
          <a:stretch>
            <a:fillRect/>
          </a:stretch>
        </p:blipFill>
        <p:spPr>
          <a:xfrm>
            <a:off x="0" y="0"/>
            <a:ext cx="9144000" cy="6008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AECOM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79988" y="6253123"/>
            <a:ext cx="1135059" cy="340517"/>
          </a:xfrm>
          <a:prstGeom prst="rect">
            <a:avLst/>
          </a:prstGeom>
        </p:spPr>
      </p:pic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>
              <a:buNone/>
              <a:defRPr sz="1500"/>
            </a:lvl1pPr>
          </a:lstStyle>
          <a:p>
            <a:pPr lvl="0"/>
            <a:r>
              <a:rPr lang="en-US" dirty="0" smtClean="0"/>
              <a:t>February 17, 2012</a:t>
            </a:r>
            <a:endParaRPr lang="en-US" dirty="0"/>
          </a:p>
        </p:txBody>
      </p:sp>
    </p:spTree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-GREEN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ECOM_blue-green_spec#CD88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350"/>
              </a:spcBef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_Title and Content_Small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None/>
              <a:defRPr sz="2000" b="1"/>
            </a:lvl1pPr>
            <a:lvl2pPr marL="173038" indent="-173038">
              <a:buFont typeface="Arial" pitchFamily="34" charset="0"/>
              <a:buChar char="•"/>
              <a:defRPr/>
            </a:lvl2pPr>
            <a:lvl3pPr marL="401638" indent="-182563">
              <a:buFont typeface="Arial" pitchFamily="34" charset="0"/>
              <a:buChar char="–"/>
              <a:defRPr/>
            </a:lvl3pPr>
            <a:lvl4pPr marL="630238" indent="-173038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UE_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371600"/>
            <a:ext cx="3932236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BLUE_2-Column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193"/>
            <a:ext cx="3932238" cy="25615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2224"/>
            <a:ext cx="3932238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563" y="1415365"/>
            <a:ext cx="3932237" cy="24884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563" y="1792224"/>
            <a:ext cx="3932237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UE_2-Column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53128"/>
            <a:ext cx="3932238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2" y="4453128"/>
            <a:ext cx="3932237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_Optional Phot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dge image_42-19280666_crop.jpg"/>
          <p:cNvPicPr>
            <a:picLocks noChangeAspect="1"/>
          </p:cNvPicPr>
          <p:nvPr userDrawn="1"/>
        </p:nvPicPr>
        <p:blipFill>
          <a:blip r:embed="rId2" cstate="print">
            <a:lum bright="-10000"/>
          </a:blip>
          <a:srcRect b="12384"/>
          <a:stretch>
            <a:fillRect/>
          </a:stretch>
        </p:blipFill>
        <p:spPr>
          <a:xfrm>
            <a:off x="0" y="0"/>
            <a:ext cx="9144000" cy="6008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AECOM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79988" y="6253123"/>
            <a:ext cx="1135059" cy="34051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101232" y="6227065"/>
            <a:ext cx="916142" cy="4143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Client logo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>
              <a:buNone/>
              <a:defRPr sz="1500"/>
            </a:lvl1pPr>
          </a:lstStyle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</p:spTree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U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AECOM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79988" y="6253123"/>
            <a:ext cx="1135059" cy="34051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101232" y="6227065"/>
            <a:ext cx="916142" cy="4143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Client logo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>
              <a:buNone/>
              <a:defRPr sz="1500"/>
            </a:lvl1pPr>
          </a:lstStyle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-ORANG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ECOM_green-orange_sp#CD881.jpg"/>
          <p:cNvPicPr>
            <a:picLocks noChangeAspect="1"/>
          </p:cNvPicPr>
          <p:nvPr userDrawn="1"/>
        </p:nvPicPr>
        <p:blipFill>
          <a:blip r:embed="rId2" cstate="print"/>
          <a:srcRect b="12384"/>
          <a:stretch>
            <a:fillRect/>
          </a:stretch>
        </p:blipFill>
        <p:spPr>
          <a:xfrm>
            <a:off x="0" y="0"/>
            <a:ext cx="9144000" cy="6008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AECOM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79988" y="6253123"/>
            <a:ext cx="1135059" cy="34051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101232" y="6227065"/>
            <a:ext cx="916142" cy="4143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Client logo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 marL="173038" marR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/>
            </a:lvl1pPr>
          </a:lstStyle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Month Day, Year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-ORANGE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ECOM_green-orange_sp#CD88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EN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350"/>
              </a:spcBef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EN_Title and Content_Small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None/>
              <a:defRPr sz="2000" b="1"/>
            </a:lvl1pPr>
            <a:lvl2pPr marL="173038" indent="-173038">
              <a:buFont typeface="Arial" pitchFamily="34" charset="0"/>
              <a:buChar char="•"/>
              <a:defRPr/>
            </a:lvl2pPr>
            <a:lvl3pPr marL="401638" indent="-182563">
              <a:buFont typeface="Arial" pitchFamily="34" charset="0"/>
              <a:buChar char="–"/>
              <a:defRPr/>
            </a:lvl3pPr>
            <a:lvl4pPr marL="630238" indent="-173038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EEN_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371600"/>
            <a:ext cx="3932236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GREEN_2-Column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193"/>
            <a:ext cx="3932238" cy="25615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2224"/>
            <a:ext cx="3932238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563" y="1415365"/>
            <a:ext cx="3932237" cy="24884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563" y="1792224"/>
            <a:ext cx="3932237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EEN_2-Column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53128"/>
            <a:ext cx="3932238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2" y="4453128"/>
            <a:ext cx="3932237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EEN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AECOM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79988" y="6253123"/>
            <a:ext cx="1135059" cy="34051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101232" y="6227065"/>
            <a:ext cx="916142" cy="4143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Client logo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-MAGENTA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ECOM_Gradients_orange-purple.jpg"/>
          <p:cNvPicPr>
            <a:picLocks noChangeAspect="1"/>
          </p:cNvPicPr>
          <p:nvPr userDrawn="1"/>
        </p:nvPicPr>
        <p:blipFill>
          <a:blip r:embed="rId2" cstate="print"/>
          <a:srcRect b="12384"/>
          <a:stretch>
            <a:fillRect/>
          </a:stretch>
        </p:blipFill>
        <p:spPr>
          <a:xfrm>
            <a:off x="0" y="0"/>
            <a:ext cx="9144000" cy="6008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AECOM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79988" y="6253123"/>
            <a:ext cx="1135059" cy="34051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101232" y="6227065"/>
            <a:ext cx="916142" cy="4143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Client logo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 marL="173038" marR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/>
            </a:lvl1pPr>
          </a:lstStyle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Month Day, Year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-MAGENTA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ECOM_Gradients_orange-purpl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ANG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350"/>
              </a:spcBef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ANGE_Title and Content_Small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None/>
              <a:defRPr sz="2000" b="1"/>
            </a:lvl1pPr>
            <a:lvl2pPr marL="173038" indent="-173038">
              <a:buFont typeface="Arial" pitchFamily="34" charset="0"/>
              <a:buChar char="•"/>
              <a:defRPr/>
            </a:lvl2pPr>
            <a:lvl3pPr marL="401638" indent="-182563">
              <a:buFont typeface="Arial" pitchFamily="34" charset="0"/>
              <a:buChar char="–"/>
              <a:defRPr/>
            </a:lvl3pPr>
            <a:lvl4pPr marL="630238" indent="-173038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RANGE_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371600"/>
            <a:ext cx="3932236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ORANGE_2-Column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193"/>
            <a:ext cx="3932238" cy="25615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2224"/>
            <a:ext cx="3932238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563" y="1415365"/>
            <a:ext cx="3932237" cy="24884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563" y="1792224"/>
            <a:ext cx="3932237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RANGE_2-Column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53128"/>
            <a:ext cx="3932238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2" y="4453128"/>
            <a:ext cx="3932237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350"/>
              </a:spcBef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RANG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GENTA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AECOM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79988" y="6253123"/>
            <a:ext cx="1135059" cy="34051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101232" y="6227065"/>
            <a:ext cx="916142" cy="4143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Client logo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GENTA-BLU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ECOM_Gradients_purple-blue.jpg"/>
          <p:cNvPicPr>
            <a:picLocks noChangeAspect="1"/>
          </p:cNvPicPr>
          <p:nvPr userDrawn="1"/>
        </p:nvPicPr>
        <p:blipFill>
          <a:blip r:embed="rId2" cstate="print"/>
          <a:srcRect b="12384"/>
          <a:stretch>
            <a:fillRect/>
          </a:stretch>
        </p:blipFill>
        <p:spPr>
          <a:xfrm>
            <a:off x="0" y="0"/>
            <a:ext cx="9144000" cy="6008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AECOM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79988" y="6253123"/>
            <a:ext cx="1135059" cy="34051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101232" y="6227065"/>
            <a:ext cx="916142" cy="4143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Client logo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logo_fdot_larg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866573" y="6064045"/>
            <a:ext cx="855028" cy="7431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GENTA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GENTA-BLUE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ECOM_Gradients_purple-bl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GENTA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350"/>
              </a:spcBef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GENTA_Title and Content_Small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None/>
              <a:defRPr sz="2000" b="1"/>
            </a:lvl1pPr>
            <a:lvl2pPr marL="173038" indent="-173038">
              <a:buFont typeface="Arial" pitchFamily="34" charset="0"/>
              <a:buChar char="•"/>
              <a:defRPr/>
            </a:lvl2pPr>
            <a:lvl3pPr marL="401638" indent="-182563">
              <a:buFont typeface="Arial" pitchFamily="34" charset="0"/>
              <a:buChar char="–"/>
              <a:defRPr/>
            </a:lvl3pPr>
            <a:lvl4pPr marL="630238" indent="-173038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MAGENTA_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371600"/>
            <a:ext cx="3932236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MAGENTA_2-Column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193"/>
            <a:ext cx="3932238" cy="25615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2224"/>
            <a:ext cx="3932238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563" y="1415365"/>
            <a:ext cx="3932237" cy="24884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563" y="1792224"/>
            <a:ext cx="3932237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MAGENTA_2-Column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53128"/>
            <a:ext cx="3932238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2" y="4453128"/>
            <a:ext cx="3932237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_Title and Content_Small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None/>
              <a:defRPr sz="2000" b="1"/>
            </a:lvl1pPr>
            <a:lvl2pPr marL="173038" indent="-173038">
              <a:buFont typeface="Arial" pitchFamily="34" charset="0"/>
              <a:buChar char="•"/>
              <a:defRPr/>
            </a:lvl2pPr>
            <a:lvl3pPr marL="401638" indent="-182563">
              <a:buFont typeface="Arial" pitchFamily="34" charset="0"/>
              <a:buChar char="–"/>
              <a:defRPr/>
            </a:lvl3pPr>
            <a:lvl4pPr marL="630238" indent="-173038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GENTA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ACK_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371600"/>
            <a:ext cx="3932236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BLACK_2-Column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193"/>
            <a:ext cx="3932238" cy="25615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2224"/>
            <a:ext cx="3932238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563" y="1415365"/>
            <a:ext cx="3932237" cy="24884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563" y="1792224"/>
            <a:ext cx="3932237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ACK_2-Column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53128"/>
            <a:ext cx="3932238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2" y="4453128"/>
            <a:ext cx="3932237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CK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8869"/>
            <a:ext cx="8229600" cy="4639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54562" y="6430962"/>
            <a:ext cx="892772" cy="1555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ECOM_Logo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7937265" y="6351649"/>
            <a:ext cx="769269" cy="23078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010400" y="6293457"/>
            <a:ext cx="648031" cy="29308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Client logo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6" r:id="rId3"/>
    <p:sldLayoutId id="2147483650" r:id="rId4"/>
    <p:sldLayoutId id="2147483657" r:id="rId5"/>
    <p:sldLayoutId id="2147483658" r:id="rId6"/>
    <p:sldLayoutId id="2147483653" r:id="rId7"/>
    <p:sldLayoutId id="2147483652" r:id="rId8"/>
    <p:sldLayoutId id="2147483654" r:id="rId9"/>
    <p:sldLayoutId id="2147483655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3038" indent="-173038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5800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173038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8869"/>
            <a:ext cx="8229600" cy="4639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54562" y="6430962"/>
            <a:ext cx="892772" cy="1555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ECOM_Logo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7937265" y="6351649"/>
            <a:ext cx="769269" cy="2307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0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3038" indent="-173038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5800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173038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8869"/>
            <a:ext cx="8229600" cy="4639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54562" y="6430962"/>
            <a:ext cx="892772" cy="1555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ECOM_Logo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7937265" y="6351649"/>
            <a:ext cx="769269" cy="23078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010400" y="6293457"/>
            <a:ext cx="648031" cy="29308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Client logo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3038" indent="-173038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5800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173038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8869"/>
            <a:ext cx="8229600" cy="4639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54562" y="6430962"/>
            <a:ext cx="892772" cy="1555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ECOM_Logo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7937265" y="6351649"/>
            <a:ext cx="769269" cy="23078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010400" y="6293457"/>
            <a:ext cx="648031" cy="29308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Client logo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logo_fdot_large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866573" y="6064045"/>
            <a:ext cx="855028" cy="7431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3038" indent="-173038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5800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173038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8869"/>
            <a:ext cx="8229600" cy="4639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54562" y="6430962"/>
            <a:ext cx="892772" cy="1555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ECOM_Logo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7937265" y="6351649"/>
            <a:ext cx="769269" cy="23078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010400" y="6293457"/>
            <a:ext cx="648031" cy="29308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Client logo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logo_fdot_large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866573" y="6064045"/>
            <a:ext cx="855028" cy="7431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3038" indent="-173038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5800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173038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Simplified Data Driven Methods for FTA Small Starts Project 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Jeffrey Roux (AECOM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Prasad Pulaguntla </a:t>
            </a:r>
            <a:r>
              <a:rPr lang="en-US" dirty="0" smtClean="0"/>
              <a:t>(AECOM)</a:t>
            </a:r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May </a:t>
            </a:r>
            <a:r>
              <a:rPr lang="en-US" dirty="0" smtClean="0"/>
              <a:t>8</a:t>
            </a:r>
            <a:r>
              <a:rPr lang="en-US" dirty="0" smtClean="0"/>
              <a:t>, </a:t>
            </a:r>
            <a:r>
              <a:rPr lang="en-US" dirty="0" smtClean="0"/>
              <a:t>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Travel Time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Approach: </a:t>
            </a:r>
            <a:r>
              <a:rPr lang="en-US" b="1" dirty="0" smtClean="0"/>
              <a:t>Accurately</a:t>
            </a:r>
            <a:r>
              <a:rPr lang="en-US" dirty="0" smtClean="0"/>
              <a:t> represent bus travel speeds by pivoting off of RTFM highway speeds</a:t>
            </a:r>
          </a:p>
          <a:p>
            <a:pPr>
              <a:buNone/>
            </a:pPr>
            <a:r>
              <a:rPr lang="en-US" dirty="0" smtClean="0"/>
              <a:t>Process built “equation </a:t>
            </a:r>
            <a:r>
              <a:rPr lang="en-US" dirty="0" smtClean="0"/>
              <a:t>of </a:t>
            </a:r>
            <a:r>
              <a:rPr lang="en-US" dirty="0" smtClean="0"/>
              <a:t>motion” </a:t>
            </a:r>
            <a:r>
              <a:rPr lang="en-US" dirty="0" smtClean="0"/>
              <a:t>approach </a:t>
            </a:r>
            <a:r>
              <a:rPr lang="en-US" dirty="0" smtClean="0"/>
              <a:t>to replicate current scheduled </a:t>
            </a:r>
            <a:r>
              <a:rPr lang="en-US" dirty="0" smtClean="0"/>
              <a:t>travel times of all buses:</a:t>
            </a:r>
          </a:p>
          <a:p>
            <a:pPr lvl="1"/>
            <a:r>
              <a:rPr lang="en-US" dirty="0" smtClean="0"/>
              <a:t>Used typical bus acceleration/deceleration rates</a:t>
            </a:r>
          </a:p>
          <a:p>
            <a:pPr lvl="1"/>
            <a:r>
              <a:rPr lang="en-US" dirty="0" smtClean="0"/>
              <a:t>Calibrated an average “dwell” times per stop</a:t>
            </a:r>
          </a:p>
          <a:p>
            <a:pPr lvl="1"/>
            <a:r>
              <a:rPr lang="en-US" dirty="0" smtClean="0"/>
              <a:t>Process worked </a:t>
            </a:r>
            <a:r>
              <a:rPr lang="en-US" dirty="0" smtClean="0"/>
              <a:t>very well </a:t>
            </a:r>
            <a:r>
              <a:rPr lang="en-US" dirty="0" smtClean="0"/>
              <a:t>as virtually all buses are within </a:t>
            </a:r>
            <a:r>
              <a:rPr lang="en-US" dirty="0" smtClean="0"/>
              <a:t>15% </a:t>
            </a:r>
            <a:r>
              <a:rPr lang="en-US" dirty="0" smtClean="0"/>
              <a:t>or </a:t>
            </a:r>
            <a:r>
              <a:rPr lang="en-US" dirty="0" smtClean="0"/>
              <a:t>(3-4 </a:t>
            </a:r>
            <a:r>
              <a:rPr lang="en-US" dirty="0" smtClean="0"/>
              <a:t>min.) of scheduled end-to-end running times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2009 GRTC On-Board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2961"/>
            <a:ext cx="8229600" cy="518572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4,500 completed surveys representing 32,900 </a:t>
            </a:r>
            <a:r>
              <a:rPr lang="en-US" sz="2800" dirty="0" smtClean="0"/>
              <a:t>GRTC </a:t>
            </a:r>
            <a:r>
              <a:rPr lang="en-US" sz="2800" dirty="0" err="1" smtClean="0"/>
              <a:t>boardings</a:t>
            </a:r>
            <a:r>
              <a:rPr lang="en-US" dirty="0" smtClean="0"/>
              <a:t>:</a:t>
            </a:r>
          </a:p>
          <a:p>
            <a:pPr lvl="1"/>
            <a:r>
              <a:rPr lang="en-US" sz="2400" dirty="0" smtClean="0"/>
              <a:t>Included VCU and non-VCU bus routes</a:t>
            </a:r>
          </a:p>
          <a:p>
            <a:pPr lvl="1"/>
            <a:r>
              <a:rPr lang="en-US" sz="2400" dirty="0" smtClean="0"/>
              <a:t>For approach we </a:t>
            </a:r>
            <a:r>
              <a:rPr lang="en-US" sz="2400" dirty="0" smtClean="0"/>
              <a:t>processed:</a:t>
            </a:r>
          </a:p>
          <a:p>
            <a:pPr lvl="2"/>
            <a:r>
              <a:rPr lang="en-US" sz="2400" dirty="0" smtClean="0"/>
              <a:t>Trip Ends (Productions and Attractions)</a:t>
            </a:r>
          </a:p>
          <a:p>
            <a:pPr lvl="2"/>
            <a:r>
              <a:rPr lang="en-US" sz="2400" dirty="0" smtClean="0"/>
              <a:t>Mode of Access (PNR, </a:t>
            </a:r>
            <a:r>
              <a:rPr lang="en-US" sz="2400" dirty="0" smtClean="0"/>
              <a:t>drop-off </a:t>
            </a:r>
            <a:r>
              <a:rPr lang="en-US" sz="2400" dirty="0" smtClean="0"/>
              <a:t>and walk)</a:t>
            </a:r>
          </a:p>
          <a:p>
            <a:pPr lvl="2"/>
            <a:r>
              <a:rPr lang="en-US" sz="2400" dirty="0" smtClean="0"/>
              <a:t>Time of Day (</a:t>
            </a:r>
            <a:r>
              <a:rPr lang="en-US" sz="2400" dirty="0" smtClean="0"/>
              <a:t>peak &amp; off-peak</a:t>
            </a:r>
            <a:r>
              <a:rPr lang="en-US" sz="2400" dirty="0" smtClean="0"/>
              <a:t>)</a:t>
            </a:r>
          </a:p>
          <a:p>
            <a:pPr lvl="2"/>
            <a:r>
              <a:rPr lang="en-US" sz="2400" dirty="0" smtClean="0"/>
              <a:t>Converted </a:t>
            </a:r>
            <a:r>
              <a:rPr lang="en-US" sz="2400" dirty="0" err="1" smtClean="0"/>
              <a:t>boardings</a:t>
            </a:r>
            <a:r>
              <a:rPr lang="en-US" sz="2400" dirty="0" smtClean="0"/>
              <a:t> to </a:t>
            </a:r>
            <a:r>
              <a:rPr lang="en-US" sz="2400" dirty="0" smtClean="0"/>
              <a:t>linked </a:t>
            </a:r>
            <a:r>
              <a:rPr lang="en-US" sz="2400" dirty="0" smtClean="0"/>
              <a:t>trips</a:t>
            </a:r>
            <a:endParaRPr lang="en-US" sz="2400" dirty="0" smtClean="0"/>
          </a:p>
          <a:p>
            <a:pPr lvl="1"/>
            <a:r>
              <a:rPr lang="en-US" sz="2400" dirty="0" smtClean="0"/>
              <a:t>Conducted on all routes, except inter-city routes:</a:t>
            </a:r>
          </a:p>
          <a:p>
            <a:pPr lvl="2"/>
            <a:r>
              <a:rPr lang="en-US" sz="2400" dirty="0" smtClean="0"/>
              <a:t>Petersburg-Downtown Richmond Express</a:t>
            </a:r>
          </a:p>
          <a:p>
            <a:pPr lvl="2"/>
            <a:r>
              <a:rPr lang="en-US" sz="2400" dirty="0" smtClean="0"/>
              <a:t>Fredericksburg-Ashland-Downtown Richmond Express</a:t>
            </a:r>
          </a:p>
          <a:p>
            <a:pPr lvl="2"/>
            <a:r>
              <a:rPr lang="en-US" sz="2400" b="1" dirty="0" smtClean="0"/>
              <a:t>Not material to Project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185928"/>
            <a:ext cx="8229600" cy="804672"/>
          </a:xfrm>
        </p:spPr>
        <p:txBody>
          <a:bodyPr/>
          <a:lstStyle/>
          <a:p>
            <a:r>
              <a:rPr lang="en-US" dirty="0" smtClean="0"/>
              <a:t>2009 GRTC On-Board Survey Trip Productions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1" y="579121"/>
            <a:ext cx="7482932" cy="560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185928"/>
            <a:ext cx="8229600" cy="804672"/>
          </a:xfrm>
        </p:spPr>
        <p:txBody>
          <a:bodyPr/>
          <a:lstStyle/>
          <a:p>
            <a:r>
              <a:rPr lang="en-US" dirty="0" smtClean="0"/>
              <a:t>2009 GRTC On-Board Survey Trip Attractions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880" y="631774"/>
            <a:ext cx="7284719" cy="543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“Traditional” Survey Tabulations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579120"/>
            <a:ext cx="8603723" cy="525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84632"/>
          </a:xfrm>
        </p:spPr>
        <p:txBody>
          <a:bodyPr/>
          <a:lstStyle/>
          <a:p>
            <a:r>
              <a:rPr lang="en-US" dirty="0" smtClean="0"/>
              <a:t>Development of a Base Year 2009 Transit Trip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Developed CUBE/TP+ Survey-Based Trip Table  (Fall ‘09)</a:t>
            </a:r>
          </a:p>
          <a:p>
            <a:pPr lvl="1"/>
            <a:r>
              <a:rPr lang="en-US" dirty="0" smtClean="0"/>
              <a:t>Stratified by:</a:t>
            </a:r>
          </a:p>
          <a:p>
            <a:pPr lvl="2"/>
            <a:r>
              <a:rPr lang="en-US" sz="2000" dirty="0" smtClean="0"/>
              <a:t>Time of Day (Peak and Off-Peak)</a:t>
            </a:r>
          </a:p>
          <a:p>
            <a:pPr lvl="2"/>
            <a:r>
              <a:rPr lang="en-US" sz="2000" dirty="0" smtClean="0"/>
              <a:t>Mode of Access: </a:t>
            </a:r>
          </a:p>
          <a:p>
            <a:pPr lvl="3"/>
            <a:r>
              <a:rPr lang="en-US" sz="2000" dirty="0" smtClean="0"/>
              <a:t>PNR &amp; Walk</a:t>
            </a:r>
          </a:p>
          <a:p>
            <a:pPr lvl="3"/>
            <a:r>
              <a:rPr lang="en-US" sz="2000" dirty="0" smtClean="0"/>
              <a:t>KNR treated like walk (with drop-off location treated as PROD end)</a:t>
            </a:r>
          </a:p>
          <a:p>
            <a:pPr lvl="2"/>
            <a:r>
              <a:rPr lang="en-US" sz="2000" dirty="0" smtClean="0"/>
              <a:t>VCU </a:t>
            </a:r>
            <a:r>
              <a:rPr lang="en-US" sz="2000" dirty="0" smtClean="0"/>
              <a:t>and non-VCU trips stratified</a:t>
            </a:r>
          </a:p>
          <a:p>
            <a:r>
              <a:rPr lang="en-US" sz="2000" dirty="0" smtClean="0"/>
              <a:t>VCU Trips Stratified Separately</a:t>
            </a:r>
          </a:p>
          <a:p>
            <a:pPr lvl="1"/>
            <a:r>
              <a:rPr lang="en-US" dirty="0" smtClean="0"/>
              <a:t>Operates under contract to </a:t>
            </a:r>
            <a:r>
              <a:rPr lang="en-US" dirty="0" smtClean="0"/>
              <a:t>GRTC</a:t>
            </a:r>
            <a:endParaRPr lang="en-US" dirty="0" smtClean="0"/>
          </a:p>
          <a:p>
            <a:pPr lvl="1"/>
            <a:r>
              <a:rPr lang="en-US" dirty="0" smtClean="0"/>
              <a:t>Free w/valid student/staff </a:t>
            </a:r>
            <a:r>
              <a:rPr lang="en-US" dirty="0" smtClean="0"/>
              <a:t>ID</a:t>
            </a:r>
          </a:p>
          <a:p>
            <a:pPr lvl="1"/>
            <a:r>
              <a:rPr lang="en-US" dirty="0" smtClean="0"/>
              <a:t>Main to Downtown Campus shuttles &amp; fringe parking</a:t>
            </a:r>
          </a:p>
          <a:p>
            <a:pPr lvl="1"/>
            <a:r>
              <a:rPr lang="en-US" dirty="0" smtClean="0"/>
              <a:t>Policy of VCU students on BRT unknown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of Transit Path Weights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AECOM calibrated TRNBUILD path-building and assignment </a:t>
            </a:r>
            <a:r>
              <a:rPr lang="en-US" dirty="0" smtClean="0"/>
              <a:t>weights through iterative assignment of transit trip table</a:t>
            </a:r>
          </a:p>
          <a:p>
            <a:r>
              <a:rPr lang="en-US" dirty="0" smtClean="0"/>
              <a:t>Started with FTA “national experience” weights and tuned</a:t>
            </a:r>
            <a:endParaRPr lang="en-US" dirty="0" smtClean="0"/>
          </a:p>
          <a:p>
            <a:r>
              <a:rPr lang="en-US" dirty="0" smtClean="0"/>
              <a:t>Final weights used were:</a:t>
            </a:r>
          </a:p>
          <a:p>
            <a:pPr lvl="1"/>
            <a:r>
              <a:rPr lang="en-US" dirty="0" smtClean="0"/>
              <a:t>IVTT Weight = 1.0</a:t>
            </a:r>
          </a:p>
          <a:p>
            <a:pPr lvl="1"/>
            <a:r>
              <a:rPr lang="en-US" dirty="0" smtClean="0"/>
              <a:t>Waiting/Transfer Waiting Time Weight = 1.5</a:t>
            </a:r>
          </a:p>
          <a:p>
            <a:pPr lvl="1"/>
            <a:r>
              <a:rPr lang="en-US" dirty="0" smtClean="0"/>
              <a:t>Walk Time Weight = 2.0</a:t>
            </a:r>
          </a:p>
          <a:p>
            <a:pPr lvl="1"/>
            <a:r>
              <a:rPr lang="en-US" dirty="0" smtClean="0"/>
              <a:t>Drive Time Weight = 2.0</a:t>
            </a:r>
          </a:p>
          <a:p>
            <a:pPr lvl="1"/>
            <a:r>
              <a:rPr lang="en-US" dirty="0" smtClean="0"/>
              <a:t>Transfer penalty = 6.0 min per transfer</a:t>
            </a:r>
          </a:p>
          <a:p>
            <a:pPr lvl="1"/>
            <a:r>
              <a:rPr lang="en-US" dirty="0" smtClean="0"/>
              <a:t>Walk speed = 3 mph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4360"/>
          </a:xfrm>
        </p:spPr>
        <p:txBody>
          <a:bodyPr/>
          <a:lstStyle/>
          <a:p>
            <a:r>
              <a:rPr lang="en-US" dirty="0" smtClean="0"/>
              <a:t>2009 Weekday Modeled vs. Observed by GRTC Route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" y="487363"/>
            <a:ext cx="4164796" cy="579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Content Placeholder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102" y="1097280"/>
            <a:ext cx="4282538" cy="364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"/>
            <a:ext cx="8229600" cy="533400"/>
          </a:xfrm>
        </p:spPr>
        <p:txBody>
          <a:bodyPr/>
          <a:lstStyle/>
          <a:p>
            <a:r>
              <a:rPr lang="en-US" dirty="0" smtClean="0"/>
              <a:t>Developing Project Forecast/FTA Justification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5320"/>
            <a:ext cx="8229600" cy="5353369"/>
          </a:xfrm>
        </p:spPr>
        <p:txBody>
          <a:bodyPr/>
          <a:lstStyle/>
          <a:p>
            <a:r>
              <a:rPr lang="en-US" sz="2000" dirty="0" smtClean="0"/>
              <a:t>2009 demand grown to represent 2015 no-build </a:t>
            </a:r>
            <a:r>
              <a:rPr lang="en-US" sz="2000" dirty="0" smtClean="0"/>
              <a:t>using </a:t>
            </a:r>
            <a:r>
              <a:rPr lang="en-US" sz="2000" dirty="0" smtClean="0"/>
              <a:t>MPO estimates of POP growth</a:t>
            </a:r>
          </a:p>
          <a:p>
            <a:r>
              <a:rPr lang="en-US" sz="2000" dirty="0" smtClean="0"/>
              <a:t>Development of CUBE/TP+ </a:t>
            </a:r>
            <a:r>
              <a:rPr lang="en-US" sz="2000" dirty="0" smtClean="0"/>
              <a:t>process where </a:t>
            </a:r>
            <a:r>
              <a:rPr lang="en-US" sz="2000" dirty="0" smtClean="0"/>
              <a:t>calibrated path-weight parameters </a:t>
            </a:r>
            <a:r>
              <a:rPr lang="en-US" sz="2000" dirty="0" smtClean="0"/>
              <a:t>are </a:t>
            </a:r>
            <a:r>
              <a:rPr lang="en-US" sz="2000" dirty="0" smtClean="0"/>
              <a:t>multiplied to create an equivalent IVTT “transit impedance” score for each I-J </a:t>
            </a:r>
            <a:r>
              <a:rPr lang="en-US" sz="2000" dirty="0" smtClean="0"/>
              <a:t>pair</a:t>
            </a:r>
          </a:p>
          <a:p>
            <a:r>
              <a:rPr lang="en-US" sz="2000" dirty="0" smtClean="0"/>
              <a:t>Alternative specific effects for BRT built into the transit </a:t>
            </a:r>
            <a:r>
              <a:rPr lang="en-US" sz="2000" dirty="0" err="1" smtClean="0"/>
              <a:t>impedence</a:t>
            </a:r>
            <a:endParaRPr lang="en-US" sz="2000" dirty="0" smtClean="0"/>
          </a:p>
          <a:p>
            <a:pPr lvl="1"/>
            <a:r>
              <a:rPr lang="en-US" sz="1600" dirty="0" smtClean="0"/>
              <a:t>5% discount for BRT IVTT</a:t>
            </a:r>
          </a:p>
          <a:p>
            <a:pPr lvl="1"/>
            <a:r>
              <a:rPr lang="en-US" sz="1600" dirty="0" smtClean="0"/>
              <a:t>5 min. “constant effect” for BRT only riders, 2 min for BRT &amp; Local Bus Riders</a:t>
            </a:r>
          </a:p>
          <a:p>
            <a:r>
              <a:rPr lang="en-US" sz="2000" dirty="0" smtClean="0"/>
              <a:t>Compare the “transit impedance” between alternative and use an elasticity range of -0.3 (low) to -0.7 (high) to </a:t>
            </a:r>
            <a:r>
              <a:rPr lang="en-US" sz="2000" dirty="0" smtClean="0"/>
              <a:t>estimate “new” riders through alternative progression (No-Build – TSM Baseline – Build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Assign the resulting transit trip tables to the network for project ridership forecasts</a:t>
            </a:r>
          </a:p>
          <a:p>
            <a:r>
              <a:rPr lang="en-US" sz="2000" dirty="0" smtClean="0"/>
              <a:t>Compare resulting transit impedance to estimate Transit System User Benefits</a:t>
            </a: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Bump in the Road – New PNR 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Park-and-Ride at Staples </a:t>
            </a:r>
            <a:r>
              <a:rPr lang="en-US" dirty="0" smtClean="0"/>
              <a:t>Mill (near end of line)</a:t>
            </a:r>
          </a:p>
          <a:p>
            <a:pPr lvl="1"/>
            <a:r>
              <a:rPr lang="en-US" dirty="0" smtClean="0"/>
              <a:t> Scale is small (about 100 spaces)</a:t>
            </a:r>
          </a:p>
          <a:p>
            <a:pPr lvl="1"/>
            <a:r>
              <a:rPr lang="en-US" dirty="0" smtClean="0"/>
              <a:t>No existing PNR behavior in corridor - PNR’s are in fringe suburban areas feeding express buses to Downtown</a:t>
            </a:r>
          </a:p>
          <a:p>
            <a:pPr lvl="1"/>
            <a:r>
              <a:rPr lang="en-US" dirty="0" smtClean="0"/>
              <a:t>Since modest number of spaces, we assumed:</a:t>
            </a:r>
          </a:p>
          <a:p>
            <a:pPr lvl="2"/>
            <a:r>
              <a:rPr lang="en-US" dirty="0" smtClean="0"/>
              <a:t>75% utilized (additional new riders, about 150)</a:t>
            </a:r>
          </a:p>
          <a:p>
            <a:pPr lvl="2"/>
            <a:r>
              <a:rPr lang="en-US" dirty="0" smtClean="0"/>
              <a:t>Calculate UB’s by treating these riders as “new” riders (i.e. half the benefit)</a:t>
            </a:r>
          </a:p>
          <a:p>
            <a:pPr>
              <a:buNone/>
            </a:pPr>
            <a:r>
              <a:rPr lang="en-US" dirty="0" smtClean="0"/>
              <a:t>Not sophisticated, but how far could we be off?</a:t>
            </a:r>
          </a:p>
          <a:p>
            <a:pPr>
              <a:buNone/>
            </a:pPr>
            <a:r>
              <a:rPr lang="en-US" dirty="0" smtClean="0"/>
              <a:t>Bigger transformation would require more sophisticated approach.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6240" y="292608"/>
            <a:ext cx="8229600" cy="804672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Richmond Broad Street BRT Project Overview</a:t>
            </a:r>
          </a:p>
          <a:p>
            <a:r>
              <a:rPr lang="en-US" dirty="0" smtClean="0"/>
              <a:t>The Challenge</a:t>
            </a:r>
          </a:p>
          <a:p>
            <a:r>
              <a:rPr lang="en-US" dirty="0" smtClean="0"/>
              <a:t>Approach</a:t>
            </a:r>
          </a:p>
          <a:p>
            <a:r>
              <a:rPr lang="en-US" dirty="0" smtClean="0"/>
              <a:t>Bump on the Road</a:t>
            </a:r>
          </a:p>
          <a:p>
            <a:r>
              <a:rPr lang="en-US" dirty="0" smtClean="0"/>
              <a:t>Project extensions</a:t>
            </a:r>
          </a:p>
          <a:p>
            <a:r>
              <a:rPr lang="en-US" dirty="0" smtClean="0"/>
              <a:t>Lessons Learned</a:t>
            </a:r>
          </a:p>
          <a:p>
            <a:r>
              <a:rPr lang="en-US" dirty="0" smtClean="0"/>
              <a:t>Acknowledge MANY contributions to the study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4294967295"/>
          </p:nvPr>
        </p:nvSpPr>
        <p:spPr>
          <a:xfrm>
            <a:off x="2614994" y="6430962"/>
            <a:ext cx="1765300" cy="1555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4294967295"/>
          </p:nvPr>
        </p:nvSpPr>
        <p:spPr>
          <a:xfrm>
            <a:off x="457200" y="6430962"/>
            <a:ext cx="1792288" cy="1555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5455920"/>
          </a:xfrm>
        </p:spPr>
        <p:txBody>
          <a:bodyPr/>
          <a:lstStyle/>
          <a:p>
            <a:r>
              <a:rPr lang="en-US" sz="2000" dirty="0" smtClean="0"/>
              <a:t>GRTC used on-board survey data to plan their 2015 bus network</a:t>
            </a:r>
          </a:p>
          <a:p>
            <a:r>
              <a:rPr lang="en-US" sz="2000" dirty="0" smtClean="0"/>
              <a:t>Refinements to transit networks/procedures were embedded in the VDOT Richmond/Tri-Cities Forecasting Model update (2012) </a:t>
            </a:r>
          </a:p>
          <a:p>
            <a:pPr lvl="1"/>
            <a:r>
              <a:rPr lang="en-US" dirty="0" smtClean="0"/>
              <a:t>Bus speeds</a:t>
            </a:r>
          </a:p>
          <a:p>
            <a:pPr lvl="1"/>
            <a:r>
              <a:rPr lang="en-US" dirty="0" smtClean="0"/>
              <a:t>Network coding</a:t>
            </a:r>
          </a:p>
          <a:p>
            <a:pPr lvl="1"/>
            <a:r>
              <a:rPr lang="en-US" dirty="0" smtClean="0"/>
              <a:t>Path/assignment weights		</a:t>
            </a:r>
          </a:p>
          <a:p>
            <a:r>
              <a:rPr lang="en-US" sz="2000" dirty="0" smtClean="0"/>
              <a:t>On-Board survey used for RTFM mode choice calibration targets</a:t>
            </a:r>
          </a:p>
          <a:p>
            <a:r>
              <a:rPr lang="en-US" sz="2000" dirty="0" smtClean="0"/>
              <a:t>Comprehensive on-board transit survey allowed us to develop procedures to simulate “non traditional” trips:</a:t>
            </a:r>
          </a:p>
          <a:p>
            <a:pPr lvl="1"/>
            <a:r>
              <a:rPr lang="en-US" dirty="0" smtClean="0"/>
              <a:t>Drop-off transit trips to non-formal locations </a:t>
            </a:r>
          </a:p>
          <a:p>
            <a:pPr lvl="1"/>
            <a:r>
              <a:rPr lang="en-US" dirty="0" smtClean="0"/>
              <a:t>VCU fringe parking trips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"/>
            <a:ext cx="8229600" cy="548640"/>
          </a:xfrm>
        </p:spPr>
        <p:txBody>
          <a:bodyPr/>
          <a:lstStyle/>
          <a:p>
            <a:r>
              <a:rPr lang="en-US" dirty="0" smtClean="0"/>
              <a:t>Summary/Wrap-Up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170488"/>
          </a:xfrm>
        </p:spPr>
        <p:txBody>
          <a:bodyPr/>
          <a:lstStyle/>
          <a:p>
            <a:pPr marL="457200" indent="-457200"/>
            <a:r>
              <a:rPr lang="en-US" dirty="0" smtClean="0"/>
              <a:t>Small Starts project justification requires forecaster to tell the story of the project “who will benefit and why”</a:t>
            </a:r>
          </a:p>
          <a:p>
            <a:pPr marL="457200" indent="-457200"/>
            <a:r>
              <a:rPr lang="en-US" dirty="0" smtClean="0"/>
              <a:t>Data driven approach is ideal for </a:t>
            </a:r>
            <a:r>
              <a:rPr lang="en-US" dirty="0" smtClean="0"/>
              <a:t>developing patronage forecasts for </a:t>
            </a:r>
            <a:r>
              <a:rPr lang="en-US" dirty="0" smtClean="0"/>
              <a:t>incremental </a:t>
            </a:r>
            <a:r>
              <a:rPr lang="en-US" dirty="0" smtClean="0"/>
              <a:t>transit </a:t>
            </a:r>
            <a:r>
              <a:rPr lang="en-US" dirty="0" smtClean="0"/>
              <a:t>service improvements:</a:t>
            </a:r>
          </a:p>
          <a:p>
            <a:pPr marL="741362" lvl="1" indent="-457200"/>
            <a:r>
              <a:rPr lang="en-US" dirty="0" smtClean="0"/>
              <a:t>Routed in real traveler patterns, not models</a:t>
            </a:r>
          </a:p>
          <a:p>
            <a:pPr marL="741362" lvl="1" indent="-457200"/>
            <a:r>
              <a:rPr lang="en-US" dirty="0" smtClean="0"/>
              <a:t>Transparent &amp; </a:t>
            </a:r>
            <a:r>
              <a:rPr lang="en-US" dirty="0" smtClean="0"/>
              <a:t>easy to articulate </a:t>
            </a:r>
            <a:r>
              <a:rPr lang="en-US" dirty="0" smtClean="0"/>
              <a:t>benefits of </a:t>
            </a:r>
            <a:r>
              <a:rPr lang="en-US" dirty="0" smtClean="0"/>
              <a:t>projects</a:t>
            </a:r>
          </a:p>
          <a:p>
            <a:pPr marL="741362" lvl="1" indent="-457200"/>
            <a:r>
              <a:rPr lang="en-US" dirty="0" smtClean="0"/>
              <a:t>Easy to describe cause and effect in the forecasts</a:t>
            </a:r>
            <a:endParaRPr lang="en-US" dirty="0" smtClean="0"/>
          </a:p>
          <a:p>
            <a:pPr marL="741362" lvl="1" indent="-457200"/>
            <a:r>
              <a:rPr lang="en-US" dirty="0" smtClean="0"/>
              <a:t>Forecaster can articulate risk by segmenting:</a:t>
            </a:r>
          </a:p>
          <a:p>
            <a:pPr marL="969962" lvl="2" indent="-457200"/>
            <a:r>
              <a:rPr lang="en-US" dirty="0" smtClean="0"/>
              <a:t>What </a:t>
            </a:r>
            <a:r>
              <a:rPr lang="en-US" dirty="0" smtClean="0"/>
              <a:t>is “known” from </a:t>
            </a:r>
            <a:r>
              <a:rPr lang="en-US" dirty="0" smtClean="0"/>
              <a:t>the survey </a:t>
            </a:r>
            <a:r>
              <a:rPr lang="en-US" dirty="0" smtClean="0"/>
              <a:t>data (X riders in the corridor who will save at least 5 min. from the project)</a:t>
            </a:r>
            <a:endParaRPr lang="en-US" dirty="0" smtClean="0"/>
          </a:p>
          <a:p>
            <a:pPr marL="969962" lvl="2" indent="-457200"/>
            <a:r>
              <a:rPr lang="en-US" dirty="0" smtClean="0"/>
              <a:t>What </a:t>
            </a:r>
            <a:r>
              <a:rPr lang="en-US" dirty="0" smtClean="0"/>
              <a:t>is not “known” (penetration of choice market, given BRT introduction)</a:t>
            </a:r>
            <a:endParaRPr lang="en-US" dirty="0" smtClean="0"/>
          </a:p>
          <a:p>
            <a:pPr marL="457200" indent="-457200"/>
            <a:r>
              <a:rPr lang="en-US" dirty="0" smtClean="0"/>
              <a:t>FTA was very supportive of approach</a:t>
            </a:r>
          </a:p>
          <a:p>
            <a:pPr marL="741362" lvl="1" indent="-45720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7721"/>
            <a:ext cx="8229600" cy="5200968"/>
          </a:xfrm>
        </p:spPr>
        <p:txBody>
          <a:bodyPr/>
          <a:lstStyle/>
          <a:p>
            <a:pPr>
              <a:buNone/>
            </a:pPr>
            <a:r>
              <a:rPr lang="en-US" sz="1600" dirty="0" smtClean="0"/>
              <a:t>Virginia Department of Rail &amp; Public Transportation – Amy Inman</a:t>
            </a:r>
          </a:p>
          <a:p>
            <a:pPr>
              <a:buNone/>
            </a:pPr>
            <a:r>
              <a:rPr lang="en-US" sz="1600" dirty="0" smtClean="0"/>
              <a:t>GRTC – Larry Hagin and Scott Clark</a:t>
            </a:r>
          </a:p>
          <a:p>
            <a:pPr>
              <a:buNone/>
            </a:pPr>
            <a:r>
              <a:rPr lang="en-US" sz="1600" dirty="0" smtClean="0"/>
              <a:t>VDOT – Rick Tambellini, </a:t>
            </a:r>
            <a:r>
              <a:rPr lang="en-US" sz="1600" dirty="0" err="1" smtClean="0"/>
              <a:t>Juyin</a:t>
            </a:r>
            <a:r>
              <a:rPr lang="en-US" sz="1600" dirty="0" smtClean="0"/>
              <a:t> Chen and Paul Agnello</a:t>
            </a:r>
          </a:p>
          <a:p>
            <a:pPr>
              <a:buNone/>
            </a:pPr>
            <a:r>
              <a:rPr lang="en-US" sz="1600" dirty="0" smtClean="0"/>
              <a:t>FTA – Jim Ryan, Ken </a:t>
            </a:r>
            <a:r>
              <a:rPr lang="en-US" sz="1600" dirty="0" err="1" smtClean="0"/>
              <a:t>Cervenka</a:t>
            </a:r>
            <a:r>
              <a:rPr lang="en-US" sz="1600" dirty="0" smtClean="0"/>
              <a:t>, </a:t>
            </a:r>
            <a:r>
              <a:rPr lang="en-US" sz="1600" dirty="0" err="1" smtClean="0"/>
              <a:t>Nazrul</a:t>
            </a:r>
            <a:r>
              <a:rPr lang="en-US" sz="1600" dirty="0" smtClean="0"/>
              <a:t> Islam</a:t>
            </a:r>
          </a:p>
          <a:p>
            <a:pPr>
              <a:buNone/>
            </a:pPr>
            <a:r>
              <a:rPr lang="en-US" sz="1600" dirty="0" smtClean="0"/>
              <a:t>AECOM – Jeff Bruggeman</a:t>
            </a:r>
          </a:p>
          <a:p>
            <a:pPr>
              <a:buNone/>
            </a:pPr>
            <a:r>
              <a:rPr lang="en-US" sz="1600" dirty="0" err="1" smtClean="0"/>
              <a:t>Connectics</a:t>
            </a:r>
            <a:r>
              <a:rPr lang="en-US" sz="1600" dirty="0" smtClean="0"/>
              <a:t> Transportation Group – Jim Baker</a:t>
            </a:r>
          </a:p>
          <a:p>
            <a:pPr>
              <a:buNone/>
            </a:pPr>
            <a:r>
              <a:rPr lang="en-US" sz="1600" dirty="0" smtClean="0"/>
              <a:t>Michael </a:t>
            </a:r>
            <a:r>
              <a:rPr lang="en-US" sz="1600" dirty="0" smtClean="0"/>
              <a:t>Baker – Lorna </a:t>
            </a:r>
            <a:r>
              <a:rPr lang="en-US" sz="1600" dirty="0" smtClean="0"/>
              <a:t>Parkins, Scudder Wagg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Parsons Transportation Group – Gibran </a:t>
            </a:r>
            <a:r>
              <a:rPr lang="en-US" sz="1600" dirty="0" smtClean="0"/>
              <a:t>Hadj-Chikh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VHB -  Ram </a:t>
            </a:r>
            <a:r>
              <a:rPr lang="en-US" sz="1600" dirty="0" err="1" smtClean="0"/>
              <a:t>Jagannathan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</a:t>
            </a:r>
            <a:r>
              <a:rPr lang="en-US" sz="1600" dirty="0" smtClean="0"/>
              <a:t>Project “Graduates” – Chandra Khare, </a:t>
            </a:r>
            <a:r>
              <a:rPr lang="en-US" sz="1600" dirty="0" err="1" smtClean="0"/>
              <a:t>Abishek</a:t>
            </a:r>
            <a:r>
              <a:rPr lang="en-US" sz="1600" dirty="0" smtClean="0"/>
              <a:t> </a:t>
            </a:r>
            <a:r>
              <a:rPr lang="en-US" sz="1600" dirty="0" err="1" smtClean="0"/>
              <a:t>Komma</a:t>
            </a:r>
            <a:r>
              <a:rPr lang="en-US" sz="1600" dirty="0" smtClean="0"/>
              <a:t>, Jeremy Raw, Bill Woodford, Mike Lambert, Frank Spielberg and Sharon Hollis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59401"/>
            <a:ext cx="8229600" cy="705519"/>
          </a:xfrm>
        </p:spPr>
        <p:txBody>
          <a:bodyPr/>
          <a:lstStyle/>
          <a:p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15439" y="2379345"/>
            <a:ext cx="6059489" cy="1104900"/>
          </a:xfrm>
        </p:spPr>
        <p:txBody>
          <a:bodyPr/>
          <a:lstStyle/>
          <a:p>
            <a:r>
              <a:rPr lang="en-US" dirty="0" smtClean="0"/>
              <a:t>Jeffrey.Roux@aecom.com</a:t>
            </a:r>
          </a:p>
          <a:p>
            <a:endParaRPr lang="en-US" dirty="0" smtClean="0"/>
          </a:p>
          <a:p>
            <a:r>
              <a:rPr lang="en-US" dirty="0" smtClean="0"/>
              <a:t>Prasad.Pulaguntla@aecom.com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 Street Corridor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5360"/>
            <a:ext cx="4175760" cy="5033328"/>
          </a:xfrm>
        </p:spPr>
        <p:txBody>
          <a:bodyPr/>
          <a:lstStyle/>
          <a:p>
            <a:r>
              <a:rPr lang="en-US" dirty="0" smtClean="0"/>
              <a:t>Broad Street is THE bus corridor in Richmond, VA with 17,000 daily transit </a:t>
            </a:r>
            <a:r>
              <a:rPr lang="en-US" dirty="0" smtClean="0"/>
              <a:t>trips.</a:t>
            </a:r>
            <a:endParaRPr lang="en-US" dirty="0" smtClean="0"/>
          </a:p>
          <a:p>
            <a:r>
              <a:rPr lang="en-US" dirty="0" smtClean="0"/>
              <a:t>Broad Street serves as main GRTC artery in Downtown</a:t>
            </a:r>
          </a:p>
          <a:p>
            <a:r>
              <a:rPr lang="en-US" dirty="0" smtClean="0"/>
              <a:t>Today: bus </a:t>
            </a:r>
            <a:r>
              <a:rPr lang="en-US" dirty="0" smtClean="0"/>
              <a:t>bunching, </a:t>
            </a:r>
            <a:r>
              <a:rPr lang="en-US" dirty="0" smtClean="0"/>
              <a:t>sub-standard lanes </a:t>
            </a:r>
            <a:r>
              <a:rPr lang="en-US" dirty="0" smtClean="0"/>
              <a:t>and accidents result in a relatively slow and unreliable journey.</a:t>
            </a:r>
          </a:p>
          <a:p>
            <a:r>
              <a:rPr lang="en-US" dirty="0" smtClean="0"/>
              <a:t>Full </a:t>
            </a:r>
            <a:r>
              <a:rPr lang="en-US" dirty="0" smtClean="0"/>
              <a:t>BRT </a:t>
            </a:r>
            <a:r>
              <a:rPr lang="en-US" dirty="0" smtClean="0"/>
              <a:t>saves </a:t>
            </a:r>
            <a:r>
              <a:rPr lang="en-US" dirty="0" smtClean="0"/>
              <a:t>up to 3 min. on local bus trips and 6 min. on </a:t>
            </a:r>
            <a:r>
              <a:rPr lang="en-US" dirty="0" smtClean="0"/>
              <a:t>BRT/express bus </a:t>
            </a:r>
            <a:r>
              <a:rPr lang="en-US" dirty="0" smtClean="0"/>
              <a:t>trips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6" descr="C:\Documents and Settings\p0013308\My Documents\Reference Materials\Geographic References\Virginia\Richmond\Broad Street Photos\Richmond 0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4406" t="20683"/>
          <a:stretch>
            <a:fillRect/>
          </a:stretch>
        </p:blipFill>
        <p:spPr bwMode="auto">
          <a:xfrm>
            <a:off x="4797970" y="1687224"/>
            <a:ext cx="4346030" cy="341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8681"/>
            <a:ext cx="8229600" cy="5140008"/>
          </a:xfrm>
        </p:spPr>
        <p:txBody>
          <a:bodyPr/>
          <a:lstStyle/>
          <a:p>
            <a:r>
              <a:rPr lang="en-US" sz="2800" b="1" dirty="0" smtClean="0"/>
              <a:t>Existing conditions</a:t>
            </a:r>
          </a:p>
          <a:p>
            <a:pPr lvl="1"/>
            <a:r>
              <a:rPr lang="en-US" sz="2500" dirty="0" smtClean="0"/>
              <a:t>48 buses/direction/peak </a:t>
            </a:r>
            <a:r>
              <a:rPr lang="en-US" sz="2500" dirty="0" smtClean="0"/>
              <a:t>hour within downtown RIC</a:t>
            </a:r>
          </a:p>
          <a:p>
            <a:pPr lvl="1"/>
            <a:r>
              <a:rPr lang="en-US" sz="2500" dirty="0" smtClean="0"/>
              <a:t>Current service is “local” stopping every block</a:t>
            </a:r>
            <a:endParaRPr lang="en-US" sz="2500" dirty="0" smtClean="0"/>
          </a:p>
          <a:p>
            <a:pPr lvl="1"/>
            <a:r>
              <a:rPr lang="en-US" sz="2500" dirty="0" smtClean="0"/>
              <a:t>Narrow Parking </a:t>
            </a:r>
            <a:r>
              <a:rPr lang="en-US" sz="2500" dirty="0" smtClean="0"/>
              <a:t>lane </a:t>
            </a:r>
            <a:r>
              <a:rPr lang="en-US" sz="2500" dirty="0" smtClean="0"/>
              <a:t>(8’) dedicated </a:t>
            </a:r>
            <a:r>
              <a:rPr lang="en-US" sz="2500" dirty="0" smtClean="0"/>
              <a:t>to buses in </a:t>
            </a:r>
            <a:r>
              <a:rPr lang="en-US" sz="2500" dirty="0" smtClean="0"/>
              <a:t>peak-period (with poor enforcement)</a:t>
            </a:r>
            <a:endParaRPr lang="en-US" sz="2500" dirty="0" smtClean="0"/>
          </a:p>
          <a:p>
            <a:pPr marL="319127" lvl="1" indent="-319127">
              <a:spcBef>
                <a:spcPts val="703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900" b="1" dirty="0" smtClean="0"/>
              <a:t>Problems</a:t>
            </a:r>
          </a:p>
          <a:p>
            <a:pPr lvl="1"/>
            <a:r>
              <a:rPr lang="en-US" sz="2500" dirty="0" smtClean="0"/>
              <a:t>High bus </a:t>
            </a:r>
            <a:r>
              <a:rPr lang="en-US" sz="2500" dirty="0" smtClean="0"/>
              <a:t>volumes with multiple </a:t>
            </a:r>
            <a:r>
              <a:rPr lang="en-US" sz="2500" dirty="0" smtClean="0"/>
              <a:t>routes </a:t>
            </a:r>
            <a:r>
              <a:rPr lang="en-US" sz="2500" dirty="0" smtClean="0"/>
              <a:t>entering the trunk line lead </a:t>
            </a:r>
            <a:r>
              <a:rPr lang="en-US" sz="2500" dirty="0" smtClean="0"/>
              <a:t>to bus </a:t>
            </a:r>
            <a:r>
              <a:rPr lang="en-US" sz="2500" dirty="0" smtClean="0"/>
              <a:t>bunching and low reliability</a:t>
            </a:r>
            <a:endParaRPr lang="en-US" sz="2500" dirty="0" smtClean="0"/>
          </a:p>
          <a:p>
            <a:pPr lvl="1"/>
            <a:r>
              <a:rPr lang="en-US" sz="2500" dirty="0" smtClean="0"/>
              <a:t>Existing narrow downtown bus lanes cause conflicts and accidents</a:t>
            </a:r>
          </a:p>
          <a:p>
            <a:pPr lvl="1"/>
            <a:r>
              <a:rPr lang="en-US" sz="2500" dirty="0" smtClean="0"/>
              <a:t>Conga-line conditions leads to very slow travel times</a:t>
            </a:r>
            <a:endParaRPr lang="en-US" sz="25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9161"/>
            <a:ext cx="8229600" cy="5109528"/>
          </a:xfrm>
        </p:spPr>
        <p:txBody>
          <a:bodyPr/>
          <a:lstStyle/>
          <a:p>
            <a:r>
              <a:rPr lang="en-US" sz="3200" dirty="0" smtClean="0"/>
              <a:t>Provide more attractive transit service</a:t>
            </a:r>
          </a:p>
          <a:p>
            <a:pPr lvl="1"/>
            <a:r>
              <a:rPr lang="en-US" sz="2400" dirty="0" smtClean="0"/>
              <a:t>Improve travel </a:t>
            </a:r>
            <a:r>
              <a:rPr lang="en-US" sz="2400" dirty="0" smtClean="0"/>
              <a:t>times</a:t>
            </a:r>
          </a:p>
          <a:p>
            <a:pPr lvl="1"/>
            <a:r>
              <a:rPr lang="en-US" sz="2400" dirty="0" smtClean="0"/>
              <a:t>Reduce accidents</a:t>
            </a:r>
          </a:p>
          <a:p>
            <a:pPr lvl="1"/>
            <a:r>
              <a:rPr lang="en-US" sz="2400" dirty="0" smtClean="0"/>
              <a:t>Improve customer experience/amenities</a:t>
            </a:r>
          </a:p>
          <a:p>
            <a:pPr lvl="1"/>
            <a:r>
              <a:rPr lang="en-US" sz="2400" dirty="0" smtClean="0"/>
              <a:t>Improve system efficiency</a:t>
            </a:r>
            <a:endParaRPr lang="en-US" sz="2400" dirty="0" smtClean="0"/>
          </a:p>
          <a:p>
            <a:pPr lvl="1"/>
            <a:r>
              <a:rPr lang="en-US" sz="2400" dirty="0" smtClean="0"/>
              <a:t>Improve reliability</a:t>
            </a:r>
          </a:p>
          <a:p>
            <a:pPr lvl="1"/>
            <a:r>
              <a:rPr lang="en-US" sz="2400" dirty="0" smtClean="0"/>
              <a:t>Improve convenience, efficiency of </a:t>
            </a:r>
            <a:r>
              <a:rPr lang="en-US" sz="2400" dirty="0" smtClean="0"/>
              <a:t>transfers</a:t>
            </a:r>
          </a:p>
          <a:p>
            <a:pPr lvl="1"/>
            <a:r>
              <a:rPr lang="en-US" sz="2400" b="1" dirty="0" smtClean="0"/>
              <a:t>Expand </a:t>
            </a:r>
            <a:r>
              <a:rPr lang="en-US" sz="2400" b="1" dirty="0" smtClean="0"/>
              <a:t>market</a:t>
            </a:r>
            <a:endParaRPr lang="en-US" sz="2400" b="1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Tactics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8681"/>
            <a:ext cx="8229600" cy="5140008"/>
          </a:xfrm>
        </p:spPr>
        <p:txBody>
          <a:bodyPr/>
          <a:lstStyle/>
          <a:p>
            <a:r>
              <a:rPr lang="en-US" dirty="0" smtClean="0"/>
              <a:t>BRT trunk line to provide a higher quality transit service:</a:t>
            </a:r>
          </a:p>
          <a:p>
            <a:pPr lvl="1"/>
            <a:r>
              <a:rPr lang="en-US" dirty="0" smtClean="0"/>
              <a:t>Higher </a:t>
            </a:r>
            <a:r>
              <a:rPr lang="en-US" dirty="0" smtClean="0"/>
              <a:t>quality, low floor, branded </a:t>
            </a:r>
            <a:r>
              <a:rPr lang="en-US" dirty="0" smtClean="0"/>
              <a:t>vehicles</a:t>
            </a:r>
          </a:p>
          <a:p>
            <a:pPr lvl="1"/>
            <a:r>
              <a:rPr lang="en-US" dirty="0" smtClean="0"/>
              <a:t>Formal BRT transit stops </a:t>
            </a:r>
          </a:p>
          <a:p>
            <a:pPr lvl="2"/>
            <a:r>
              <a:rPr lang="en-US" dirty="0" smtClean="0"/>
              <a:t>Formal branded shelters</a:t>
            </a:r>
          </a:p>
          <a:p>
            <a:pPr lvl="2"/>
            <a:r>
              <a:rPr lang="en-US" dirty="0" smtClean="0"/>
              <a:t>Off-board fare collection</a:t>
            </a:r>
          </a:p>
          <a:p>
            <a:pPr lvl="1"/>
            <a:r>
              <a:rPr lang="en-US" dirty="0" smtClean="0"/>
              <a:t>Dedicated bus lanes for half of corridor to speed trips</a:t>
            </a:r>
          </a:p>
          <a:p>
            <a:pPr lvl="1"/>
            <a:r>
              <a:rPr lang="en-US" dirty="0" smtClean="0"/>
              <a:t>Traffic signal </a:t>
            </a:r>
            <a:r>
              <a:rPr lang="en-US" dirty="0" smtClean="0"/>
              <a:t>priority</a:t>
            </a:r>
          </a:p>
          <a:p>
            <a:pPr lvl="1"/>
            <a:r>
              <a:rPr lang="en-US" dirty="0" smtClean="0"/>
              <a:t>Trunk line BRT is 6 min faster to Downtown (vs. express bus without priority treatments) and 14 min faster compared to local bus.</a:t>
            </a:r>
            <a:endParaRPr lang="en-US" dirty="0" smtClean="0"/>
          </a:p>
          <a:p>
            <a:r>
              <a:rPr lang="en-US" dirty="0" smtClean="0"/>
              <a:t>Consolidated bus stops in Downtown for ALL buses</a:t>
            </a:r>
          </a:p>
          <a:p>
            <a:pPr lvl="1"/>
            <a:r>
              <a:rPr lang="en-US" dirty="0" smtClean="0"/>
              <a:t>Downtown operations consolidate to three stops</a:t>
            </a:r>
          </a:p>
          <a:p>
            <a:pPr lvl="1"/>
            <a:r>
              <a:rPr lang="en-US" dirty="0" smtClean="0"/>
              <a:t>Multi-platform boarding</a:t>
            </a:r>
          </a:p>
          <a:p>
            <a:pPr lvl="1"/>
            <a:r>
              <a:rPr lang="en-US" dirty="0" smtClean="0"/>
              <a:t>Local buses are 3 min. faster through Downtown</a:t>
            </a:r>
          </a:p>
          <a:p>
            <a:pPr lvl="1">
              <a:buNone/>
            </a:pPr>
            <a:endParaRPr lang="en-US" dirty="0" smtClean="0"/>
          </a:p>
          <a:p>
            <a:pPr lvl="2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8681"/>
            <a:ext cx="8229600" cy="5140008"/>
          </a:xfrm>
        </p:spPr>
        <p:txBody>
          <a:bodyPr/>
          <a:lstStyle/>
          <a:p>
            <a:r>
              <a:rPr lang="en-US" sz="2800" dirty="0" smtClean="0"/>
              <a:t>Prepare patronage forecast &amp; FTA Project Justification materials for Small Starts application</a:t>
            </a:r>
          </a:p>
          <a:p>
            <a:r>
              <a:rPr lang="en-US" sz="2800" dirty="0" smtClean="0"/>
              <a:t>Off the shelf tools (in 2010):</a:t>
            </a:r>
          </a:p>
          <a:p>
            <a:pPr lvl="1"/>
            <a:r>
              <a:rPr lang="en-US" sz="2400" dirty="0" smtClean="0"/>
              <a:t>VDOT Richmond/Tri-Cities Forecasting Model (RTFM):</a:t>
            </a:r>
          </a:p>
          <a:p>
            <a:pPr lvl="2"/>
            <a:r>
              <a:rPr lang="en-US" sz="2400" dirty="0" smtClean="0"/>
              <a:t>Highway focused forecasting model</a:t>
            </a:r>
          </a:p>
          <a:p>
            <a:pPr lvl="2"/>
            <a:r>
              <a:rPr lang="en-US" sz="2400" dirty="0" smtClean="0"/>
              <a:t>Very good representations of highway travel speeds</a:t>
            </a:r>
          </a:p>
          <a:p>
            <a:pPr lvl="2"/>
            <a:r>
              <a:rPr lang="en-US" sz="2400" dirty="0" smtClean="0"/>
              <a:t>Basic </a:t>
            </a:r>
            <a:r>
              <a:rPr lang="en-US" sz="2400" dirty="0" smtClean="0"/>
              <a:t>transit network and limited mode choice capabilities</a:t>
            </a:r>
          </a:p>
          <a:p>
            <a:pPr lvl="1"/>
            <a:r>
              <a:rPr lang="en-US" sz="2400" dirty="0" smtClean="0"/>
              <a:t>Fall 2009 GRTC On-Board Survey</a:t>
            </a:r>
          </a:p>
          <a:p>
            <a:r>
              <a:rPr lang="en-US" sz="2800" dirty="0" smtClean="0"/>
              <a:t>Approach: Develop data-driven approach from RTFM networks and on-board surveys</a:t>
            </a:r>
          </a:p>
          <a:p>
            <a:pPr lvl="1">
              <a:buNone/>
            </a:pPr>
            <a:endParaRPr lang="en-US" sz="2400" dirty="0" smtClean="0"/>
          </a:p>
          <a:p>
            <a:pPr lvl="2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Driven Approach – Two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5094288"/>
          </a:xfrm>
        </p:spPr>
        <p:txBody>
          <a:bodyPr/>
          <a:lstStyle/>
          <a:p>
            <a:r>
              <a:rPr lang="en-US" dirty="0" smtClean="0"/>
              <a:t>Transit Networks:</a:t>
            </a:r>
          </a:p>
          <a:p>
            <a:pPr lvl="1"/>
            <a:r>
              <a:rPr lang="en-US" sz="2400" dirty="0" smtClean="0"/>
              <a:t>Recoded </a:t>
            </a:r>
            <a:r>
              <a:rPr lang="en-US" sz="2400" dirty="0" smtClean="0"/>
              <a:t>RTFM Transit </a:t>
            </a:r>
            <a:r>
              <a:rPr lang="en-US" sz="2400" dirty="0" smtClean="0"/>
              <a:t>Networks (CUBE TP+/TRNBUILD)</a:t>
            </a:r>
          </a:p>
          <a:p>
            <a:pPr lvl="1"/>
            <a:r>
              <a:rPr lang="en-US" sz="2400" dirty="0" smtClean="0"/>
              <a:t>Calibrated bus travel times from </a:t>
            </a:r>
            <a:r>
              <a:rPr lang="en-US" sz="2400" dirty="0" smtClean="0"/>
              <a:t>VDOT peak/off-peak </a:t>
            </a:r>
            <a:r>
              <a:rPr lang="en-US" sz="2400" dirty="0" smtClean="0"/>
              <a:t>highway travel times (equations of motion)</a:t>
            </a:r>
          </a:p>
          <a:p>
            <a:r>
              <a:rPr lang="en-US" dirty="0" smtClean="0"/>
              <a:t>On-Board Transit Survey – Trip Tables:</a:t>
            </a:r>
          </a:p>
          <a:p>
            <a:pPr lvl="1"/>
            <a:r>
              <a:rPr lang="en-US" sz="2400" dirty="0" smtClean="0"/>
              <a:t>VDRPT surveyed GRTC </a:t>
            </a:r>
            <a:r>
              <a:rPr lang="en-US" sz="2400" dirty="0" smtClean="0"/>
              <a:t>routes in Fall </a:t>
            </a:r>
            <a:r>
              <a:rPr lang="en-US" sz="2400" dirty="0" smtClean="0"/>
              <a:t>’09</a:t>
            </a:r>
          </a:p>
          <a:p>
            <a:pPr lvl="1"/>
            <a:r>
              <a:rPr lang="en-US" sz="2400" dirty="0" smtClean="0"/>
              <a:t>Comprehensive picture of GRTC existing markets </a:t>
            </a:r>
            <a:endParaRPr lang="en-US" sz="2400" dirty="0" smtClean="0"/>
          </a:p>
          <a:p>
            <a:r>
              <a:rPr lang="en-US" b="1" dirty="0" smtClean="0"/>
              <a:t>Approach: Measure how existing riders (</a:t>
            </a:r>
            <a:r>
              <a:rPr lang="en-US" b="1" dirty="0" smtClean="0"/>
              <a:t>surveyed) impacted by project and estimate new riders through representation of transit network changes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 Network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Recoded </a:t>
            </a:r>
            <a:r>
              <a:rPr lang="en-US" b="1" dirty="0" smtClean="0"/>
              <a:t>RTFM Transit </a:t>
            </a:r>
            <a:r>
              <a:rPr lang="en-US" b="1" dirty="0" smtClean="0"/>
              <a:t>Networks to Reflect Nov. ‘09 Service (survey):</a:t>
            </a:r>
          </a:p>
          <a:p>
            <a:pPr lvl="1"/>
            <a:r>
              <a:rPr lang="en-US" sz="2400" dirty="0" smtClean="0"/>
              <a:t>Separate peak/off-peak transit networks:</a:t>
            </a:r>
          </a:p>
          <a:p>
            <a:pPr lvl="2"/>
            <a:r>
              <a:rPr lang="en-US" sz="2400" dirty="0" smtClean="0"/>
              <a:t>Peak (7-9 AM)</a:t>
            </a:r>
          </a:p>
          <a:p>
            <a:pPr lvl="2"/>
            <a:r>
              <a:rPr lang="en-US" sz="2400" dirty="0" smtClean="0"/>
              <a:t>Off-Peak (10-2 PM)</a:t>
            </a:r>
          </a:p>
          <a:p>
            <a:pPr lvl="1"/>
            <a:r>
              <a:rPr lang="en-US" sz="2400" dirty="0" smtClean="0"/>
              <a:t>Correct route routing (including loops through </a:t>
            </a:r>
            <a:r>
              <a:rPr lang="en-US" sz="2400" dirty="0" err="1" smtClean="0"/>
              <a:t>D’town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Zone splits in project corridor </a:t>
            </a:r>
          </a:p>
          <a:p>
            <a:pPr lvl="1"/>
            <a:r>
              <a:rPr lang="en-US" sz="2400" dirty="0" smtClean="0"/>
              <a:t>Properly </a:t>
            </a:r>
            <a:r>
              <a:rPr lang="en-US" sz="2400" dirty="0" smtClean="0"/>
              <a:t>reflect stop locations</a:t>
            </a:r>
          </a:p>
          <a:p>
            <a:pPr lvl="1"/>
            <a:r>
              <a:rPr lang="en-US" sz="2400" dirty="0" smtClean="0"/>
              <a:t>Developed bus speed relationships, using equations of motion based approach:</a:t>
            </a:r>
          </a:p>
          <a:p>
            <a:pPr lvl="2"/>
            <a:r>
              <a:rPr lang="en-US" sz="2400" dirty="0" smtClean="0"/>
              <a:t>AM Peak – Congested highway travel times</a:t>
            </a:r>
          </a:p>
          <a:p>
            <a:pPr lvl="2"/>
            <a:r>
              <a:rPr lang="en-US" sz="2400" dirty="0" smtClean="0"/>
              <a:t>Off-Peak – Free flow highway travel times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_White Bkgd">
  <a:themeElements>
    <a:clrScheme name="AECOM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63C1DF"/>
      </a:accent1>
      <a:accent2>
        <a:srgbClr val="7DDC1E"/>
      </a:accent2>
      <a:accent3>
        <a:srgbClr val="FC9F1A"/>
      </a:accent3>
      <a:accent4>
        <a:srgbClr val="9C0880"/>
      </a:accent4>
      <a:accent5>
        <a:srgbClr val="988F86"/>
      </a:accent5>
      <a:accent6>
        <a:srgbClr val="000000"/>
      </a:accent6>
      <a:hlink>
        <a:srgbClr val="63C1DF"/>
      </a:hlink>
      <a:folHlink>
        <a:srgbClr val="988F8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BLUE_White Bkgd">
  <a:themeElements>
    <a:clrScheme name="AECOM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63C1DF"/>
      </a:accent1>
      <a:accent2>
        <a:srgbClr val="7DDC1E"/>
      </a:accent2>
      <a:accent3>
        <a:srgbClr val="FC9F1A"/>
      </a:accent3>
      <a:accent4>
        <a:srgbClr val="9C0880"/>
      </a:accent4>
      <a:accent5>
        <a:srgbClr val="988F86"/>
      </a:accent5>
      <a:accent6>
        <a:srgbClr val="000000"/>
      </a:accent6>
      <a:hlink>
        <a:srgbClr val="63C1DF"/>
      </a:hlink>
      <a:folHlink>
        <a:srgbClr val="988F8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REEN_White Bkgd">
  <a:themeElements>
    <a:clrScheme name="AECOM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63C1DF"/>
      </a:accent1>
      <a:accent2>
        <a:srgbClr val="7DDC1E"/>
      </a:accent2>
      <a:accent3>
        <a:srgbClr val="FC9F1A"/>
      </a:accent3>
      <a:accent4>
        <a:srgbClr val="9C0880"/>
      </a:accent4>
      <a:accent5>
        <a:srgbClr val="988F86"/>
      </a:accent5>
      <a:accent6>
        <a:srgbClr val="000000"/>
      </a:accent6>
      <a:hlink>
        <a:srgbClr val="63C1DF"/>
      </a:hlink>
      <a:folHlink>
        <a:srgbClr val="988F8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RANGE_White Bkgd">
  <a:themeElements>
    <a:clrScheme name="AECOM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63C1DF"/>
      </a:accent1>
      <a:accent2>
        <a:srgbClr val="7DDC1E"/>
      </a:accent2>
      <a:accent3>
        <a:srgbClr val="FC9F1A"/>
      </a:accent3>
      <a:accent4>
        <a:srgbClr val="9C0880"/>
      </a:accent4>
      <a:accent5>
        <a:srgbClr val="988F86"/>
      </a:accent5>
      <a:accent6>
        <a:srgbClr val="000000"/>
      </a:accent6>
      <a:hlink>
        <a:srgbClr val="63C1DF"/>
      </a:hlink>
      <a:folHlink>
        <a:srgbClr val="988F8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MAGENTA_White Bkgd">
  <a:themeElements>
    <a:clrScheme name="AECOM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63C1DF"/>
      </a:accent1>
      <a:accent2>
        <a:srgbClr val="7DDC1E"/>
      </a:accent2>
      <a:accent3>
        <a:srgbClr val="FC9F1A"/>
      </a:accent3>
      <a:accent4>
        <a:srgbClr val="9C0880"/>
      </a:accent4>
      <a:accent5>
        <a:srgbClr val="988F86"/>
      </a:accent5>
      <a:accent6>
        <a:srgbClr val="000000"/>
      </a:accent6>
      <a:hlink>
        <a:srgbClr val="63C1DF"/>
      </a:hlink>
      <a:folHlink>
        <a:srgbClr val="988F8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47133</TotalTime>
  <Words>1393</Words>
  <Application>Microsoft Office PowerPoint</Application>
  <PresentationFormat>On-screen Show (4:3)</PresentationFormat>
  <Paragraphs>204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BLACK_White Bkgd</vt:lpstr>
      <vt:lpstr>BLUE_White Bkgd</vt:lpstr>
      <vt:lpstr>GREEN_White Bkgd</vt:lpstr>
      <vt:lpstr>ORANGE_White Bkgd</vt:lpstr>
      <vt:lpstr>MAGENTA_White Bkgd</vt:lpstr>
      <vt:lpstr>Simplified Data Driven Methods for FTA Small Starts Project Evaluation</vt:lpstr>
      <vt:lpstr>Agenda</vt:lpstr>
      <vt:lpstr>Broad Street Corridor</vt:lpstr>
      <vt:lpstr>Problem Statement</vt:lpstr>
      <vt:lpstr>Goals and Objectives</vt:lpstr>
      <vt:lpstr>Project Tactics</vt:lpstr>
      <vt:lpstr>The Challenge</vt:lpstr>
      <vt:lpstr>Data Driven Approach – Two Elements</vt:lpstr>
      <vt:lpstr>Transit Network Development</vt:lpstr>
      <vt:lpstr>Bus Travel Time Validation</vt:lpstr>
      <vt:lpstr>2009 GRTC On-Board Survey</vt:lpstr>
      <vt:lpstr>2009 GRTC On-Board Survey Trip Productions</vt:lpstr>
      <vt:lpstr>2009 GRTC On-Board Survey Trip Attractions</vt:lpstr>
      <vt:lpstr>“Traditional” Survey Tabulations</vt:lpstr>
      <vt:lpstr>Development of a Base Year 2009 Transit Trip Table</vt:lpstr>
      <vt:lpstr>Calibration of Transit Path Weights</vt:lpstr>
      <vt:lpstr>2009 Weekday Modeled vs. Observed by GRTC Route </vt:lpstr>
      <vt:lpstr>Developing Project Forecast/FTA Justification Materials</vt:lpstr>
      <vt:lpstr>Bump in the Road – New PNR Lot</vt:lpstr>
      <vt:lpstr>Project Extensions</vt:lpstr>
      <vt:lpstr>Summary/Wrap-Up</vt:lpstr>
      <vt:lpstr>Acknowledgements </vt:lpstr>
      <vt:lpstr>Thank You!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Cathy</dc:creator>
  <cp:lastModifiedBy>rouxj</cp:lastModifiedBy>
  <cp:revision>511</cp:revision>
  <dcterms:created xsi:type="dcterms:W3CDTF">2009-11-20T00:06:25Z</dcterms:created>
  <dcterms:modified xsi:type="dcterms:W3CDTF">2013-05-05T12:05:23Z</dcterms:modified>
</cp:coreProperties>
</file>