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96" r:id="rId6"/>
    <p:sldId id="355" r:id="rId7"/>
    <p:sldId id="409" r:id="rId8"/>
    <p:sldId id="383" r:id="rId9"/>
    <p:sldId id="407" r:id="rId10"/>
    <p:sldId id="384" r:id="rId11"/>
    <p:sldId id="320" r:id="rId12"/>
    <p:sldId id="336" r:id="rId13"/>
    <p:sldId id="337" r:id="rId14"/>
    <p:sldId id="394" r:id="rId15"/>
    <p:sldId id="419" r:id="rId16"/>
    <p:sldId id="422" r:id="rId17"/>
    <p:sldId id="420" r:id="rId18"/>
    <p:sldId id="421" r:id="rId19"/>
    <p:sldId id="412" r:id="rId20"/>
    <p:sldId id="398" r:id="rId21"/>
    <p:sldId id="414" r:id="rId22"/>
    <p:sldId id="418" r:id="rId23"/>
    <p:sldId id="391" r:id="rId24"/>
    <p:sldId id="395" r:id="rId25"/>
    <p:sldId id="369" r:id="rId26"/>
    <p:sldId id="372" r:id="rId27"/>
    <p:sldId id="370" r:id="rId28"/>
    <p:sldId id="404" r:id="rId29"/>
    <p:sldId id="417" r:id="rId30"/>
    <p:sldId id="388" r:id="rId31"/>
    <p:sldId id="408" r:id="rId32"/>
    <p:sldId id="41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n" initials="Sean" lastIdx="7" clrIdx="0"/>
  <p:cmAuthor id="1" name="smyung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75492"/>
    <a:srgbClr val="FF6600"/>
    <a:srgbClr val="175EB5"/>
    <a:srgbClr val="2F5EB5"/>
    <a:srgbClr val="2F57AE"/>
    <a:srgbClr val="3760AE"/>
    <a:srgbClr val="9AC3F4"/>
    <a:srgbClr val="9EBFD4"/>
    <a:srgbClr val="EEF0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-204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F337DC-1061-4C58-A55F-889595195973}" type="datetimeFigureOut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HNTB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80270-FB09-42C1-91B7-A035D2C786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554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60B81-85F3-44B8-8D95-5A8184D88230}" type="datetimeFigureOut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HNTB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FF634A-AAA5-430D-B007-5F57F51886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0870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F634A-AAA5-430D-B007-5F57F51886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HNTB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2DB87E-CB81-41AF-AAE0-66DC3CB6D2D4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N:\VIA\2011\Workorders\VIA11-1038 Urban Rail Presentation\New Folder\Creative\VIA-PPT-FINAL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000" t="87778" r="44167" b="2222"/>
          <a:stretch>
            <a:fillRect/>
          </a:stretch>
        </p:blipFill>
        <p:spPr bwMode="auto">
          <a:xfrm>
            <a:off x="7772400" y="5908431"/>
            <a:ext cx="1371600" cy="9495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0373E-5530-4AC4-997B-80E221B22043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4EC38-AB99-43B9-9ED7-77E59E905BF1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A747B-4574-4EBB-9041-5CAF90564FA6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4DEEB-0932-4FDA-BAE6-6A01EE4F06D5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6713-88DD-4131-89E0-E2414F371DCB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E027D8-09C5-46DC-B5E7-F7759718A71B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A5A8F-B735-4D35-9FCA-2F4C207E5A66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E65FF-69B1-4476-AD12-ACB88DEA4391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E3486B-BF20-4E8B-83FB-CF2015B1C65F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79491B-B016-4F60-98F7-2F320016824E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9C959D-33E3-4DE5-A3F5-86DEE7E53003}" type="datetime1">
              <a:rPr lang="en-US" smtClean="0"/>
              <a:pPr/>
              <a:t>5/4/2013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A3FFDE-ED0D-402E-8D57-85D69AFC2E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N:\VIA\2011\Workorders\VIA11-1038 Urban Rail Presentation\New Folder\Creative\VIA-PPT-FINAL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5000" t="87778" r="44167" b="2222"/>
          <a:stretch>
            <a:fillRect/>
          </a:stretch>
        </p:blipFill>
        <p:spPr bwMode="auto">
          <a:xfrm>
            <a:off x="76200" y="6066692"/>
            <a:ext cx="1143000" cy="7913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lumMod val="75000"/>
            </a:schemeClr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 Black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610600" cy="18297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Data Driven Approach to Transit Forecasting for New Starts and Small Starts</a:t>
            </a:r>
            <a:endPara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772400" cy="1524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Smith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Myung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Cambridge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Systematics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Sean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McAtee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Cambridge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Systematics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endParaRPr lang="en-US" sz="23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3301753" cy="365125"/>
          </a:xfrm>
        </p:spPr>
        <p:txBody>
          <a:bodyPr/>
          <a:lstStyle/>
          <a:p>
            <a:r>
              <a:rPr lang="en-US" sz="1800" b="1" dirty="0" smtClean="0"/>
              <a:t>Cambridge Systematics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Compare transit paths from survey to model skims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b="1" dirty="0" smtClean="0"/>
              <a:t>multi-path</a:t>
            </a:r>
            <a:r>
              <a:rPr lang="en-US" dirty="0" smtClean="0"/>
              <a:t> necessary?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Prediction Success </a:t>
            </a:r>
            <a:r>
              <a:rPr lang="en-US" dirty="0" smtClean="0"/>
              <a:t>table to compare reported transfers to skim tables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Path Checking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Path Checking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Multi-path </a:t>
            </a:r>
            <a:r>
              <a:rPr lang="en-US" dirty="0" smtClean="0"/>
              <a:t>test (observed OD pairs)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Analysis of survey responses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Many route options </a:t>
            </a:r>
            <a:r>
              <a:rPr lang="en-US" dirty="0" smtClean="0"/>
              <a:t>into </a:t>
            </a:r>
            <a:r>
              <a:rPr lang="en-US" dirty="0" smtClean="0"/>
              <a:t>San Antonio CBD</a:t>
            </a:r>
          </a:p>
          <a:p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6800" y="2209800"/>
          <a:ext cx="6705600" cy="1584960"/>
        </p:xfrm>
        <a:graphic>
          <a:graphicData uri="http://schemas.openxmlformats.org/drawingml/2006/table">
            <a:tbl>
              <a:tblPr/>
              <a:tblGrid>
                <a:gridCol w="4648200"/>
                <a:gridCol w="2057400"/>
              </a:tblGrid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Walk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- Bus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Interchange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with at least 3 or more observations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786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Interchange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with more than 1 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500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Percent of zone pairs with more than 1 path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 smtClean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66.7%</a:t>
                      </a:r>
                      <a:endParaRPr kumimoji="0" lang="en-US" sz="1600" b="0" i="0" u="none" strike="noStrike" kern="1200" dirty="0">
                        <a:solidFill>
                          <a:srgbClr val="0000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 Path Checking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718748" y="1998134"/>
            <a:ext cx="5240867" cy="296333"/>
          </a:xfrm>
          <a:custGeom>
            <a:avLst/>
            <a:gdLst>
              <a:gd name="connsiteX0" fmla="*/ 8467 w 5240867"/>
              <a:gd name="connsiteY0" fmla="*/ 592667 h 592667"/>
              <a:gd name="connsiteX1" fmla="*/ 0 w 5240867"/>
              <a:gd name="connsiteY1" fmla="*/ 8467 h 592667"/>
              <a:gd name="connsiteX2" fmla="*/ 5232400 w 5240867"/>
              <a:gd name="connsiteY2" fmla="*/ 0 h 592667"/>
              <a:gd name="connsiteX3" fmla="*/ 5240867 w 5240867"/>
              <a:gd name="connsiteY3" fmla="*/ 5164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867" h="592667">
                <a:moveTo>
                  <a:pt x="8467" y="592667"/>
                </a:moveTo>
                <a:lnTo>
                  <a:pt x="0" y="8467"/>
                </a:lnTo>
                <a:lnTo>
                  <a:pt x="5232400" y="0"/>
                </a:lnTo>
                <a:lnTo>
                  <a:pt x="5240867" y="516467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7281" y="1879602"/>
            <a:ext cx="2446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Route 1, 10 minutes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30-minute headway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1718748" y="2802477"/>
            <a:ext cx="5240867" cy="296333"/>
          </a:xfrm>
          <a:custGeom>
            <a:avLst/>
            <a:gdLst>
              <a:gd name="connsiteX0" fmla="*/ 8467 w 5240867"/>
              <a:gd name="connsiteY0" fmla="*/ 592667 h 592667"/>
              <a:gd name="connsiteX1" fmla="*/ 0 w 5240867"/>
              <a:gd name="connsiteY1" fmla="*/ 8467 h 592667"/>
              <a:gd name="connsiteX2" fmla="*/ 5232400 w 5240867"/>
              <a:gd name="connsiteY2" fmla="*/ 0 h 592667"/>
              <a:gd name="connsiteX3" fmla="*/ 5240867 w 5240867"/>
              <a:gd name="connsiteY3" fmla="*/ 5164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867" h="592667">
                <a:moveTo>
                  <a:pt x="8467" y="592667"/>
                </a:moveTo>
                <a:lnTo>
                  <a:pt x="0" y="8467"/>
                </a:lnTo>
                <a:lnTo>
                  <a:pt x="5232400" y="0"/>
                </a:lnTo>
                <a:lnTo>
                  <a:pt x="5240867" y="51646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2590800"/>
            <a:ext cx="2446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60AE"/>
                </a:solidFill>
              </a:rPr>
              <a:t>Route 2, </a:t>
            </a:r>
            <a:r>
              <a:rPr lang="en-US" dirty="0" smtClean="0">
                <a:solidFill>
                  <a:srgbClr val="3760AE"/>
                </a:solidFill>
              </a:rPr>
              <a:t>12 </a:t>
            </a:r>
            <a:r>
              <a:rPr lang="en-US" dirty="0" smtClean="0">
                <a:solidFill>
                  <a:srgbClr val="3760AE"/>
                </a:solidFill>
              </a:rPr>
              <a:t>minutes</a:t>
            </a:r>
            <a:br>
              <a:rPr lang="en-US" dirty="0" smtClean="0">
                <a:solidFill>
                  <a:srgbClr val="3760AE"/>
                </a:solidFill>
              </a:rPr>
            </a:br>
            <a:r>
              <a:rPr lang="en-US" dirty="0" smtClean="0">
                <a:solidFill>
                  <a:srgbClr val="3760AE"/>
                </a:solidFill>
              </a:rPr>
              <a:t>30-minute headway</a:t>
            </a:r>
            <a:endParaRPr lang="en-US" dirty="0">
              <a:solidFill>
                <a:srgbClr val="3760A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0146" y="2353733"/>
            <a:ext cx="389467" cy="3894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24147" y="2353733"/>
            <a:ext cx="389467" cy="3894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2733" y="141393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Path: </a:t>
            </a:r>
            <a:r>
              <a:rPr lang="en-US" b="1" dirty="0" smtClean="0"/>
              <a:t>10</a:t>
            </a:r>
            <a:r>
              <a:rPr lang="en-US" dirty="0" smtClean="0"/>
              <a:t> minute </a:t>
            </a:r>
            <a:r>
              <a:rPr lang="en-US" dirty="0" err="1" smtClean="0"/>
              <a:t>IVTT</a:t>
            </a:r>
            <a:r>
              <a:rPr lang="en-US" dirty="0" smtClean="0"/>
              <a:t>, </a:t>
            </a:r>
            <a:r>
              <a:rPr lang="en-US" b="1" dirty="0" smtClean="0"/>
              <a:t>30</a:t>
            </a:r>
            <a:r>
              <a:rPr lang="en-US" dirty="0" smtClean="0"/>
              <a:t>-minute headway</a:t>
            </a:r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1557865" y="1811866"/>
            <a:ext cx="5581226" cy="508001"/>
            <a:chOff x="1557865" y="1811866"/>
            <a:chExt cx="5581226" cy="508001"/>
          </a:xfrm>
        </p:grpSpPr>
        <p:sp>
          <p:nvSpPr>
            <p:cNvPr id="9" name="Freeform 8"/>
            <p:cNvSpPr/>
            <p:nvPr/>
          </p:nvSpPr>
          <p:spPr>
            <a:xfrm>
              <a:off x="1617148" y="1871132"/>
              <a:ext cx="5452534" cy="448735"/>
            </a:xfrm>
            <a:custGeom>
              <a:avLst/>
              <a:gdLst>
                <a:gd name="connsiteX0" fmla="*/ 8467 w 5240867"/>
                <a:gd name="connsiteY0" fmla="*/ 592667 h 592667"/>
                <a:gd name="connsiteX1" fmla="*/ 0 w 5240867"/>
                <a:gd name="connsiteY1" fmla="*/ 8467 h 592667"/>
                <a:gd name="connsiteX2" fmla="*/ 5232400 w 5240867"/>
                <a:gd name="connsiteY2" fmla="*/ 0 h 592667"/>
                <a:gd name="connsiteX3" fmla="*/ 5240867 w 5240867"/>
                <a:gd name="connsiteY3" fmla="*/ 516467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0867" h="592667">
                  <a:moveTo>
                    <a:pt x="8467" y="592667"/>
                  </a:moveTo>
                  <a:lnTo>
                    <a:pt x="0" y="8467"/>
                  </a:lnTo>
                  <a:lnTo>
                    <a:pt x="5232400" y="0"/>
                  </a:lnTo>
                  <a:lnTo>
                    <a:pt x="5240867" y="516467"/>
                  </a:lnTo>
                </a:path>
              </a:pathLst>
            </a:cu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557865" y="215900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5400000">
              <a:off x="1888065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2565398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3251198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3920064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45889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5274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5782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6290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6798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7001931" y="217593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 Path Checking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718748" y="1998134"/>
            <a:ext cx="5240867" cy="296333"/>
          </a:xfrm>
          <a:custGeom>
            <a:avLst/>
            <a:gdLst>
              <a:gd name="connsiteX0" fmla="*/ 8467 w 5240867"/>
              <a:gd name="connsiteY0" fmla="*/ 592667 h 592667"/>
              <a:gd name="connsiteX1" fmla="*/ 0 w 5240867"/>
              <a:gd name="connsiteY1" fmla="*/ 8467 h 592667"/>
              <a:gd name="connsiteX2" fmla="*/ 5232400 w 5240867"/>
              <a:gd name="connsiteY2" fmla="*/ 0 h 592667"/>
              <a:gd name="connsiteX3" fmla="*/ 5240867 w 5240867"/>
              <a:gd name="connsiteY3" fmla="*/ 5164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867" h="592667">
                <a:moveTo>
                  <a:pt x="8467" y="592667"/>
                </a:moveTo>
                <a:lnTo>
                  <a:pt x="0" y="8467"/>
                </a:lnTo>
                <a:lnTo>
                  <a:pt x="5232400" y="0"/>
                </a:lnTo>
                <a:lnTo>
                  <a:pt x="5240867" y="516467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7281" y="1879602"/>
            <a:ext cx="2446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Route 1, 10 minutes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30-minute headway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flipV="1">
            <a:off x="1718748" y="2743200"/>
            <a:ext cx="5240867" cy="296333"/>
          </a:xfrm>
          <a:custGeom>
            <a:avLst/>
            <a:gdLst>
              <a:gd name="connsiteX0" fmla="*/ 8467 w 5240867"/>
              <a:gd name="connsiteY0" fmla="*/ 592667 h 592667"/>
              <a:gd name="connsiteX1" fmla="*/ 0 w 5240867"/>
              <a:gd name="connsiteY1" fmla="*/ 8467 h 592667"/>
              <a:gd name="connsiteX2" fmla="*/ 5232400 w 5240867"/>
              <a:gd name="connsiteY2" fmla="*/ 0 h 592667"/>
              <a:gd name="connsiteX3" fmla="*/ 5240867 w 5240867"/>
              <a:gd name="connsiteY3" fmla="*/ 516467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867" h="592667">
                <a:moveTo>
                  <a:pt x="8467" y="592667"/>
                </a:moveTo>
                <a:lnTo>
                  <a:pt x="0" y="8467"/>
                </a:lnTo>
                <a:lnTo>
                  <a:pt x="5232400" y="0"/>
                </a:lnTo>
                <a:lnTo>
                  <a:pt x="5240867" y="516467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2590800"/>
            <a:ext cx="2446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60AE"/>
                </a:solidFill>
              </a:rPr>
              <a:t>Route 2, </a:t>
            </a:r>
            <a:r>
              <a:rPr lang="en-US" dirty="0" smtClean="0">
                <a:solidFill>
                  <a:srgbClr val="3760AE"/>
                </a:solidFill>
              </a:rPr>
              <a:t>12 </a:t>
            </a:r>
            <a:r>
              <a:rPr lang="en-US" dirty="0" smtClean="0">
                <a:solidFill>
                  <a:srgbClr val="3760AE"/>
                </a:solidFill>
              </a:rPr>
              <a:t>minutes</a:t>
            </a:r>
            <a:br>
              <a:rPr lang="en-US" dirty="0" smtClean="0">
                <a:solidFill>
                  <a:srgbClr val="3760AE"/>
                </a:solidFill>
              </a:rPr>
            </a:br>
            <a:r>
              <a:rPr lang="en-US" dirty="0" smtClean="0">
                <a:solidFill>
                  <a:srgbClr val="3760AE"/>
                </a:solidFill>
              </a:rPr>
              <a:t>30-minute headway</a:t>
            </a:r>
            <a:endParaRPr lang="en-US" dirty="0">
              <a:solidFill>
                <a:srgbClr val="3760A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0146" y="2353733"/>
            <a:ext cx="389467" cy="38946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24147" y="2353733"/>
            <a:ext cx="389467" cy="38946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2733" y="141393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</a:t>
            </a:r>
            <a:r>
              <a:rPr lang="en-US" dirty="0" smtClean="0"/>
              <a:t>-</a:t>
            </a:r>
            <a:r>
              <a:rPr lang="en-US" dirty="0" smtClean="0"/>
              <a:t>Path</a:t>
            </a:r>
            <a:r>
              <a:rPr lang="en-US" dirty="0" smtClean="0"/>
              <a:t>: </a:t>
            </a:r>
            <a:r>
              <a:rPr lang="en-US" b="1" dirty="0" smtClean="0"/>
              <a:t>11</a:t>
            </a:r>
            <a:r>
              <a:rPr lang="en-US" dirty="0" smtClean="0"/>
              <a:t> </a:t>
            </a:r>
            <a:r>
              <a:rPr lang="en-US" dirty="0" smtClean="0"/>
              <a:t>minute IVTT, </a:t>
            </a:r>
            <a:r>
              <a:rPr lang="en-US" b="1" dirty="0" smtClean="0"/>
              <a:t>15</a:t>
            </a:r>
            <a:r>
              <a:rPr lang="en-US" dirty="0" smtClean="0"/>
              <a:t>-minute </a:t>
            </a:r>
            <a:r>
              <a:rPr lang="en-US" dirty="0" smtClean="0"/>
              <a:t>headway</a:t>
            </a:r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1557865" y="1811866"/>
            <a:ext cx="5581226" cy="508001"/>
            <a:chOff x="1557865" y="1811866"/>
            <a:chExt cx="5581226" cy="508001"/>
          </a:xfrm>
        </p:grpSpPr>
        <p:sp>
          <p:nvSpPr>
            <p:cNvPr id="9" name="Freeform 8"/>
            <p:cNvSpPr/>
            <p:nvPr/>
          </p:nvSpPr>
          <p:spPr>
            <a:xfrm>
              <a:off x="1617148" y="1871132"/>
              <a:ext cx="5452534" cy="448735"/>
            </a:xfrm>
            <a:custGeom>
              <a:avLst/>
              <a:gdLst>
                <a:gd name="connsiteX0" fmla="*/ 8467 w 5240867"/>
                <a:gd name="connsiteY0" fmla="*/ 592667 h 592667"/>
                <a:gd name="connsiteX1" fmla="*/ 0 w 5240867"/>
                <a:gd name="connsiteY1" fmla="*/ 8467 h 592667"/>
                <a:gd name="connsiteX2" fmla="*/ 5232400 w 5240867"/>
                <a:gd name="connsiteY2" fmla="*/ 0 h 592667"/>
                <a:gd name="connsiteX3" fmla="*/ 5240867 w 5240867"/>
                <a:gd name="connsiteY3" fmla="*/ 516467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0867" h="592667">
                  <a:moveTo>
                    <a:pt x="8467" y="592667"/>
                  </a:moveTo>
                  <a:lnTo>
                    <a:pt x="0" y="8467"/>
                  </a:lnTo>
                  <a:lnTo>
                    <a:pt x="5232400" y="0"/>
                  </a:lnTo>
                  <a:lnTo>
                    <a:pt x="5240867" y="516467"/>
                  </a:lnTo>
                </a:path>
              </a:pathLst>
            </a:cu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1557865" y="215900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5400000">
              <a:off x="1888065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2565398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3251198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3920064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45889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5400000">
              <a:off x="5274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>
              <a:off x="5782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6290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5400000">
              <a:off x="6798731" y="181186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7001931" y="217593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48"/>
          <p:cNvGrpSpPr/>
          <p:nvPr/>
        </p:nvGrpSpPr>
        <p:grpSpPr>
          <a:xfrm flipV="1">
            <a:off x="1524000" y="2743200"/>
            <a:ext cx="5581226" cy="516468"/>
            <a:chOff x="1557865" y="1803399"/>
            <a:chExt cx="5581226" cy="516468"/>
          </a:xfrm>
        </p:grpSpPr>
        <p:sp>
          <p:nvSpPr>
            <p:cNvPr id="50" name="Freeform 49"/>
            <p:cNvSpPr/>
            <p:nvPr/>
          </p:nvSpPr>
          <p:spPr>
            <a:xfrm>
              <a:off x="1617148" y="1871132"/>
              <a:ext cx="5452534" cy="448735"/>
            </a:xfrm>
            <a:custGeom>
              <a:avLst/>
              <a:gdLst>
                <a:gd name="connsiteX0" fmla="*/ 8467 w 5240867"/>
                <a:gd name="connsiteY0" fmla="*/ 592667 h 592667"/>
                <a:gd name="connsiteX1" fmla="*/ 0 w 5240867"/>
                <a:gd name="connsiteY1" fmla="*/ 8467 h 592667"/>
                <a:gd name="connsiteX2" fmla="*/ 5232400 w 5240867"/>
                <a:gd name="connsiteY2" fmla="*/ 0 h 592667"/>
                <a:gd name="connsiteX3" fmla="*/ 5240867 w 5240867"/>
                <a:gd name="connsiteY3" fmla="*/ 516467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0867" h="592667">
                  <a:moveTo>
                    <a:pt x="8467" y="592667"/>
                  </a:moveTo>
                  <a:lnTo>
                    <a:pt x="0" y="8467"/>
                  </a:lnTo>
                  <a:lnTo>
                    <a:pt x="5232400" y="0"/>
                  </a:lnTo>
                  <a:lnTo>
                    <a:pt x="5240867" y="516467"/>
                  </a:lnTo>
                </a:path>
              </a:pathLst>
            </a:cu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1557865" y="2142072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5400000">
              <a:off x="1888065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2565398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5400000">
              <a:off x="3251198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 rot="5400000">
              <a:off x="3920064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rot="5400000">
              <a:off x="4588931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5274731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 rot="5400000">
              <a:off x="5782731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 rot="5400000">
              <a:off x="6290731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 rot="5400000">
              <a:off x="6798731" y="1803399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7001931" y="2175936"/>
              <a:ext cx="137160" cy="13716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133600"/>
            <a:ext cx="1676400" cy="444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Example: Prediction Success Spot-Check</a:t>
            </a:r>
          </a:p>
          <a:p>
            <a:pPr lvl="1"/>
            <a:r>
              <a:rPr lang="en-US" dirty="0" smtClean="0"/>
              <a:t>Survey: 1 transfer; TransCAD: no transfers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Path Checking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09800"/>
            <a:ext cx="4452938" cy="418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7184571" y="5890161"/>
            <a:ext cx="421574" cy="8906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2379" y="2357252"/>
            <a:ext cx="457200" cy="1662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24"/>
          <p:cNvGrpSpPr/>
          <p:nvPr/>
        </p:nvGrpSpPr>
        <p:grpSpPr>
          <a:xfrm>
            <a:off x="7720716" y="1971924"/>
            <a:ext cx="1025719" cy="588397"/>
            <a:chOff x="6488264" y="2814762"/>
            <a:chExt cx="1025719" cy="588397"/>
          </a:xfrm>
        </p:grpSpPr>
        <p:sp>
          <p:nvSpPr>
            <p:cNvPr id="22" name="Rectangle 21"/>
            <p:cNvSpPr/>
            <p:nvPr/>
          </p:nvSpPr>
          <p:spPr>
            <a:xfrm>
              <a:off x="6488264" y="2814762"/>
              <a:ext cx="1025719" cy="5883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90960" y="2969504"/>
              <a:ext cx="310772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83009" y="3215995"/>
              <a:ext cx="310772" cy="0"/>
            </a:xfrm>
            <a:prstGeom prst="line">
              <a:avLst/>
            </a:prstGeom>
            <a:ln w="57150">
              <a:solidFill>
                <a:srgbClr val="3760AE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25589" y="2838616"/>
              <a:ext cx="54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Walk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25589" y="3124863"/>
              <a:ext cx="5247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Bus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Example: Prediction Success Spot-Check</a:t>
            </a:r>
          </a:p>
          <a:p>
            <a:pPr lvl="1"/>
            <a:r>
              <a:rPr lang="en-US" dirty="0" smtClean="0"/>
              <a:t>Survey: No transfers; TransCAD: 1 transfer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Path Checking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357563" cy="422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39599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671144" y="2552369"/>
            <a:ext cx="572494" cy="3180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50010" y="4412974"/>
            <a:ext cx="190832" cy="1669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24"/>
          <p:cNvGrpSpPr/>
          <p:nvPr/>
        </p:nvGrpSpPr>
        <p:grpSpPr>
          <a:xfrm>
            <a:off x="7855888" y="2170708"/>
            <a:ext cx="1089329" cy="938252"/>
            <a:chOff x="6488264" y="2814762"/>
            <a:chExt cx="1089329" cy="938252"/>
          </a:xfrm>
        </p:grpSpPr>
        <p:sp>
          <p:nvSpPr>
            <p:cNvPr id="14" name="Rectangle 13"/>
            <p:cNvSpPr/>
            <p:nvPr/>
          </p:nvSpPr>
          <p:spPr>
            <a:xfrm>
              <a:off x="6488264" y="2814762"/>
              <a:ext cx="1025719" cy="9382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590960" y="2969504"/>
              <a:ext cx="310772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009" y="3215995"/>
              <a:ext cx="310772" cy="0"/>
            </a:xfrm>
            <a:prstGeom prst="line">
              <a:avLst/>
            </a:prstGeom>
            <a:ln w="57150">
              <a:solidFill>
                <a:srgbClr val="3760AE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25589" y="2838616"/>
              <a:ext cx="54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Walk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5589" y="3124863"/>
              <a:ext cx="596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Bus 1</a:t>
              </a:r>
              <a:endParaRPr lang="en-US" sz="1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583009" y="3510193"/>
              <a:ext cx="31077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925589" y="3419061"/>
              <a:ext cx="652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Bus 2</a:t>
              </a:r>
              <a:endParaRPr lang="en-US" sz="1200" dirty="0"/>
            </a:p>
          </p:txBody>
        </p:sp>
      </p:grpSp>
      <p:sp>
        <p:nvSpPr>
          <p:cNvPr id="21" name="Flowchart: Decision 20"/>
          <p:cNvSpPr/>
          <p:nvPr/>
        </p:nvSpPr>
        <p:spPr>
          <a:xfrm>
            <a:off x="4882100" y="4023360"/>
            <a:ext cx="91440" cy="91440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37869" y="3755500"/>
            <a:ext cx="2003728" cy="307777"/>
          </a:xfrm>
          <a:prstGeom prst="rect">
            <a:avLst/>
          </a:prstGeom>
          <a:solidFill>
            <a:srgbClr val="EEF0F6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Geocoded Location</a:t>
            </a:r>
            <a:endParaRPr lang="en-US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993419" y="3896139"/>
            <a:ext cx="2186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953000" y="3896139"/>
            <a:ext cx="46051" cy="119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Multi-path checking can be challenging</a:t>
            </a:r>
          </a:p>
          <a:p>
            <a:pPr lvl="1"/>
            <a:r>
              <a:rPr lang="en-US" dirty="0" err="1" smtClean="0"/>
              <a:t>Geocoded</a:t>
            </a:r>
            <a:r>
              <a:rPr lang="en-US" dirty="0" smtClean="0"/>
              <a:t> locations, coarseness of zones and networks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Verify networks are accurate </a:t>
            </a:r>
          </a:p>
          <a:p>
            <a:endParaRPr lang="en-US" dirty="0" smtClean="0"/>
          </a:p>
          <a:p>
            <a:r>
              <a:rPr lang="en-US" dirty="0" smtClean="0"/>
              <a:t>Multi-</a:t>
            </a:r>
            <a:r>
              <a:rPr lang="en-US" dirty="0" err="1" smtClean="0"/>
              <a:t>pathbuilder</a:t>
            </a:r>
            <a:r>
              <a:rPr lang="en-US" dirty="0" smtClean="0"/>
              <a:t> may select paths that are non-intuitive</a:t>
            </a:r>
          </a:p>
          <a:p>
            <a:endParaRPr lang="en-US" dirty="0" smtClean="0"/>
          </a:p>
          <a:p>
            <a:r>
              <a:rPr lang="en-US" dirty="0" smtClean="0"/>
              <a:t>Worked around limitation by programming logic in script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Path Checking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Incremental 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47365" y="2433027"/>
            <a:ext cx="4240306" cy="1242502"/>
            <a:chOff x="2447365" y="2433027"/>
            <a:chExt cx="4240306" cy="1242502"/>
          </a:xfrm>
        </p:grpSpPr>
        <p:sp>
          <p:nvSpPr>
            <p:cNvPr id="6" name="TextBox 5"/>
            <p:cNvSpPr txBox="1"/>
            <p:nvPr/>
          </p:nvSpPr>
          <p:spPr>
            <a:xfrm>
              <a:off x="3684494" y="2433027"/>
              <a:ext cx="177501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Choice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7365" y="3306197"/>
              <a:ext cx="177501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Auto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2659" y="3306197"/>
              <a:ext cx="177501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Transit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Elbow Connector 8"/>
            <p:cNvCxnSpPr>
              <a:stCxn id="7" idx="0"/>
              <a:endCxn id="8" idx="0"/>
            </p:cNvCxnSpPr>
            <p:nvPr/>
          </p:nvCxnSpPr>
          <p:spPr>
            <a:xfrm rot="5400000" flipH="1" flipV="1">
              <a:off x="4567518" y="2073550"/>
              <a:ext cx="1588" cy="2465294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4431250" y="2943109"/>
              <a:ext cx="28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7325" y="4150659"/>
            <a:ext cx="2914650" cy="109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structure is adequate</a:t>
            </a:r>
          </a:p>
          <a:p>
            <a:pPr lvl="1"/>
            <a:r>
              <a:rPr lang="en-US" dirty="0" smtClean="0"/>
              <a:t>No sub-mode competition (bus vs. rail)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Model by market </a:t>
            </a:r>
          </a:p>
          <a:p>
            <a:pPr lvl="2"/>
            <a:r>
              <a:rPr lang="en-US" dirty="0" smtClean="0"/>
              <a:t>Trip purpose</a:t>
            </a:r>
          </a:p>
          <a:p>
            <a:pPr lvl="2"/>
            <a:r>
              <a:rPr lang="en-US" dirty="0" smtClean="0"/>
              <a:t>HH income for home-based trips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Model coefficients (from SA-BC MPO model)</a:t>
            </a:r>
          </a:p>
          <a:p>
            <a:pPr lvl="3"/>
            <a:r>
              <a:rPr lang="en-US" dirty="0" smtClean="0"/>
              <a:t>Out-of-vehicle travel time:  -0.0625</a:t>
            </a:r>
          </a:p>
          <a:p>
            <a:pPr lvl="3"/>
            <a:r>
              <a:rPr lang="en-US" dirty="0" smtClean="0"/>
              <a:t>In-vehicle travel time:  -0.0250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Incremental Structure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Base transit mode shares</a:t>
            </a:r>
          </a:p>
          <a:p>
            <a:pPr lvl="1"/>
            <a:r>
              <a:rPr lang="en-US" dirty="0" smtClean="0"/>
              <a:t>Expanded on-board survey</a:t>
            </a:r>
          </a:p>
          <a:p>
            <a:pPr lvl="1"/>
            <a:r>
              <a:rPr lang="en-US" dirty="0" smtClean="0"/>
              <a:t>Motorized person trips from </a:t>
            </a:r>
          </a:p>
          <a:p>
            <a:pPr lvl="1">
              <a:buNone/>
            </a:pPr>
            <a:r>
              <a:rPr lang="en-US" dirty="0" smtClean="0"/>
              <a:t> 	SA-BC MPO model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District structure used</a:t>
            </a:r>
          </a:p>
          <a:p>
            <a:pPr lvl="1"/>
            <a:r>
              <a:rPr lang="en-US" dirty="0" smtClean="0"/>
              <a:t>Survey will be sparse at TAZ</a:t>
            </a:r>
          </a:p>
          <a:p>
            <a:pPr lvl="1"/>
            <a:r>
              <a:rPr lang="en-US" dirty="0" smtClean="0"/>
              <a:t>Grouped “like” TAZs into</a:t>
            </a:r>
          </a:p>
          <a:p>
            <a:pPr lvl="1">
              <a:buNone/>
            </a:pPr>
            <a:r>
              <a:rPr lang="en-US" dirty="0" smtClean="0"/>
              <a:t>	8 districts</a:t>
            </a:r>
          </a:p>
          <a:p>
            <a:pPr lvl="1"/>
            <a:r>
              <a:rPr lang="en-US" dirty="0" smtClean="0"/>
              <a:t>Minimized 0% and &gt;100% </a:t>
            </a:r>
          </a:p>
          <a:p>
            <a:pPr lvl="1">
              <a:buNone/>
            </a:pPr>
            <a:r>
              <a:rPr lang="en-US" dirty="0" smtClean="0"/>
              <a:t>   shares – checked shares for </a:t>
            </a:r>
          </a:p>
          <a:p>
            <a:pPr lvl="1">
              <a:buNone/>
            </a:pPr>
            <a:r>
              <a:rPr lang="en-US" dirty="0" smtClean="0"/>
              <a:t>	reasonability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Incremental 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19032" cy="533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Background</a:t>
            </a:r>
          </a:p>
          <a:p>
            <a:endParaRPr lang="en-US" sz="2300" dirty="0" smtClean="0"/>
          </a:p>
          <a:p>
            <a:r>
              <a:rPr lang="en-US" sz="2300" dirty="0" smtClean="0"/>
              <a:t>Description of Procedures</a:t>
            </a:r>
          </a:p>
          <a:p>
            <a:endParaRPr lang="en-US" sz="2300" dirty="0" smtClean="0"/>
          </a:p>
          <a:p>
            <a:r>
              <a:rPr lang="en-US" sz="2300" dirty="0" smtClean="0"/>
              <a:t>Base Year Validation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Conclusions</a:t>
            </a:r>
          </a:p>
          <a:p>
            <a:endParaRPr lang="en-US" sz="2300" dirty="0" smtClean="0"/>
          </a:p>
          <a:p>
            <a:r>
              <a:rPr lang="en-US" sz="2300" dirty="0" smtClean="0"/>
              <a:t>Questions</a:t>
            </a:r>
          </a:p>
          <a:p>
            <a:endParaRPr lang="en-US" sz="2300" dirty="0" smtClean="0"/>
          </a:p>
          <a:p>
            <a:pPr>
              <a:buNone/>
            </a:pP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Base Year Validation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 Run Times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3266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343400" cy="305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Systemwide</a:t>
            </a:r>
            <a:r>
              <a:rPr lang="en-US" dirty="0" smtClean="0"/>
              <a:t> </a:t>
            </a:r>
            <a:r>
              <a:rPr lang="en-US" dirty="0" err="1" smtClean="0"/>
              <a:t>Boardings</a:t>
            </a:r>
            <a:r>
              <a:rPr lang="en-US" dirty="0" smtClean="0"/>
              <a:t> (expanded trip table)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matches observed 1.41 average </a:t>
            </a:r>
            <a:r>
              <a:rPr lang="en-US" dirty="0" err="1" smtClean="0"/>
              <a:t>boardings</a:t>
            </a:r>
            <a:r>
              <a:rPr lang="en-US" dirty="0" smtClean="0"/>
              <a:t> per trip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2209799"/>
          <a:ext cx="6019800" cy="2468880"/>
        </p:xfrm>
        <a:graphic>
          <a:graphicData uri="http://schemas.openxmlformats.org/drawingml/2006/table">
            <a:tbl>
              <a:tblPr/>
              <a:tblGrid>
                <a:gridCol w="1905000"/>
                <a:gridCol w="1371600"/>
                <a:gridCol w="1371600"/>
                <a:gridCol w="1371600"/>
              </a:tblGrid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Observed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Modeled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Error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Metro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&amp;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Frequent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113,303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113,013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-0.3%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Express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&amp;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Skip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11,348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12,394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+9.2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Rubber-Tire Streetcar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-1.6%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Systemwide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126,898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127,620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+0.6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Study Area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27,738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28,174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+1.6%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Existing Rubber Tire Streetcar </a:t>
            </a:r>
            <a:r>
              <a:rPr lang="en-US" dirty="0" err="1" smtClean="0"/>
              <a:t>Boardings</a:t>
            </a:r>
            <a:r>
              <a:rPr lang="en-US" dirty="0" smtClean="0"/>
              <a:t> (expanded trip table)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are impressive – akin to validating collectors in a regional model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66800" y="2590800"/>
          <a:ext cx="6019800" cy="1981200"/>
        </p:xfrm>
        <a:graphic>
          <a:graphicData uri="http://schemas.openxmlformats.org/drawingml/2006/table">
            <a:tbl>
              <a:tblPr/>
              <a:tblGrid>
                <a:gridCol w="1905000"/>
                <a:gridCol w="1104900"/>
                <a:gridCol w="1504950"/>
                <a:gridCol w="1504950"/>
              </a:tblGrid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Observed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Modeled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% Error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Red Route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779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Yellow Route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967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Blue Route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2,248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2,213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F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Systemwide</a:t>
            </a:r>
            <a:r>
              <a:rPr lang="en-US" dirty="0" smtClean="0"/>
              <a:t> </a:t>
            </a:r>
            <a:r>
              <a:rPr lang="en-US" dirty="0" err="1" smtClean="0"/>
              <a:t>Boardings</a:t>
            </a:r>
            <a:r>
              <a:rPr lang="en-US" dirty="0" smtClean="0"/>
              <a:t> by Route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2133600"/>
            <a:ext cx="8324850" cy="35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Results</a:t>
            </a:r>
            <a:b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6" name="Content Placeholder 5" descr="Transit Stop Validation - 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65" t="8475" r="1724" b="1695"/>
          <a:stretch>
            <a:fillRect/>
          </a:stretch>
        </p:blipFill>
        <p:spPr>
          <a:xfrm>
            <a:off x="1295400" y="1295400"/>
            <a:ext cx="7591245" cy="4572000"/>
          </a:xfr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52400" y="990600"/>
            <a:ext cx="2362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117475" marR="0" lvl="0" indent="-79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Activity by Stop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– Suggestions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Validation specified with initial boarding penalty of 10 minutes</a:t>
            </a:r>
          </a:p>
          <a:p>
            <a:endParaRPr lang="en-US" dirty="0" smtClean="0"/>
          </a:p>
          <a:p>
            <a:r>
              <a:rPr lang="en-US" dirty="0" smtClean="0"/>
              <a:t>Allows for flexibility in accommodating fixed-</a:t>
            </a:r>
            <a:r>
              <a:rPr lang="en-US" dirty="0" err="1" smtClean="0"/>
              <a:t>guideway</a:t>
            </a:r>
            <a:r>
              <a:rPr lang="en-US" dirty="0" smtClean="0"/>
              <a:t> benefits (i.e. span of service, station amenities, etc.)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Good on-board survey data are </a:t>
            </a:r>
            <a:r>
              <a:rPr lang="en-US" sz="2400" dirty="0" smtClean="0"/>
              <a:t>critical!!!!</a:t>
            </a:r>
            <a:endParaRPr lang="en-US" sz="2400" dirty="0" smtClean="0"/>
          </a:p>
          <a:p>
            <a:endParaRPr lang="en-US" sz="2400" dirty="0" smtClean="0"/>
          </a:p>
          <a:p>
            <a:pPr>
              <a:tabLst>
                <a:tab pos="4457700" algn="l"/>
              </a:tabLst>
            </a:pPr>
            <a:r>
              <a:rPr lang="en-US" sz="2400" dirty="0" smtClean="0"/>
              <a:t>Multi-path validation </a:t>
            </a:r>
            <a:r>
              <a:rPr lang="en-US" sz="2400" dirty="0" smtClean="0"/>
              <a:t>is important &amp; can </a:t>
            </a:r>
            <a:r>
              <a:rPr lang="en-US" sz="2400" dirty="0" smtClean="0"/>
              <a:t>be challenging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Survey data will be sparse at TAZ level; apply model at district level </a:t>
            </a:r>
          </a:p>
          <a:p>
            <a:endParaRPr lang="en-US" sz="2300" dirty="0" smtClean="0"/>
          </a:p>
          <a:p>
            <a:r>
              <a:rPr lang="en-US" sz="2300" dirty="0" smtClean="0"/>
              <a:t>Suitable for areas with </a:t>
            </a:r>
            <a:r>
              <a:rPr lang="en-US" sz="2300" dirty="0" smtClean="0"/>
              <a:t>existing transit </a:t>
            </a:r>
            <a:r>
              <a:rPr lang="en-US" sz="2300" dirty="0" smtClean="0"/>
              <a:t>service; relatively mature land uses</a:t>
            </a:r>
            <a:endParaRPr lang="en-US" sz="1900" dirty="0" smtClean="0"/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Relatively cost-effective; focus on validating transit components; </a:t>
            </a:r>
            <a:r>
              <a:rPr lang="en-US" sz="2300" dirty="0" smtClean="0"/>
              <a:t>schedule acceleration or at least, </a:t>
            </a:r>
            <a:r>
              <a:rPr lang="en-US" sz="2300" b="1" u="sng" dirty="0" smtClean="0"/>
              <a:t>on time</a:t>
            </a:r>
            <a:r>
              <a:rPr lang="en-US" sz="2300" dirty="0" smtClean="0"/>
              <a:t>!</a:t>
            </a: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What is a Data Driven approach?  </a:t>
            </a:r>
            <a:r>
              <a:rPr lang="en-US" sz="2300" dirty="0" smtClean="0"/>
              <a:t>Simplified forecasting approach based on existing conditions</a:t>
            </a:r>
          </a:p>
          <a:p>
            <a:endParaRPr lang="en-US" sz="2300" dirty="0" smtClean="0"/>
          </a:p>
          <a:p>
            <a:r>
              <a:rPr lang="en-US" sz="2300" b="1" dirty="0" smtClean="0"/>
              <a:t>VIA </a:t>
            </a:r>
            <a:r>
              <a:rPr lang="en-US" sz="2300" b="1" dirty="0" smtClean="0"/>
              <a:t>Urban Corridor </a:t>
            </a:r>
            <a:r>
              <a:rPr lang="en-US" sz="2300" b="1" dirty="0" smtClean="0"/>
              <a:t>Alternative Analysis </a:t>
            </a:r>
            <a:r>
              <a:rPr lang="en-US" sz="2300" b="1" dirty="0" smtClean="0"/>
              <a:t>as </a:t>
            </a:r>
            <a:r>
              <a:rPr lang="en-US" sz="2300" b="1" dirty="0" smtClean="0"/>
              <a:t>case study</a:t>
            </a:r>
            <a:endParaRPr lang="en-US" sz="2300" b="1" dirty="0" smtClean="0"/>
          </a:p>
          <a:p>
            <a:endParaRPr lang="en-US" sz="2300" dirty="0" smtClean="0"/>
          </a:p>
          <a:p>
            <a:r>
              <a:rPr lang="en-US" sz="2300" dirty="0" smtClean="0"/>
              <a:t>Data availability: 2010 VIA On-board survey data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Existing transit service; relatively mature area 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Focus efforts on transit components</a:t>
            </a:r>
          </a:p>
          <a:p>
            <a:endParaRPr lang="en-US" sz="2300" dirty="0" smtClean="0"/>
          </a:p>
          <a:p>
            <a:r>
              <a:rPr lang="en-US" sz="2300" dirty="0" smtClean="0"/>
              <a:t>SA-BC MPO model updates not ready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Data Driven?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FTA </a:t>
            </a:r>
            <a:r>
              <a:rPr lang="en-US" sz="2300" dirty="0" smtClean="0"/>
              <a:t>has supported </a:t>
            </a:r>
            <a:r>
              <a:rPr lang="en-US" sz="2300" dirty="0" smtClean="0"/>
              <a:t>data driven approaches - </a:t>
            </a:r>
          </a:p>
          <a:p>
            <a:pPr lvl="1"/>
            <a:r>
              <a:rPr lang="en-US" sz="1900" dirty="0" smtClean="0"/>
              <a:t>Transparent</a:t>
            </a:r>
          </a:p>
          <a:p>
            <a:pPr lvl="1"/>
            <a:r>
              <a:rPr lang="en-US" sz="1900" dirty="0" smtClean="0"/>
              <a:t>Reliable</a:t>
            </a:r>
          </a:p>
          <a:p>
            <a:pPr lvl="1"/>
            <a:r>
              <a:rPr lang="en-US" sz="1900" dirty="0" smtClean="0"/>
              <a:t>Good for short-term (&lt; 10 yrs)</a:t>
            </a:r>
          </a:p>
          <a:p>
            <a:pPr lvl="1"/>
            <a:endParaRPr lang="en-US" sz="1900" dirty="0" smtClean="0"/>
          </a:p>
          <a:p>
            <a:r>
              <a:rPr lang="en-US" sz="2300" dirty="0" smtClean="0"/>
              <a:t>Federal regulations are </a:t>
            </a:r>
            <a:r>
              <a:rPr lang="en-US" sz="2300" dirty="0" smtClean="0"/>
              <a:t>changing </a:t>
            </a:r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Client undecided about New Starts/Small Starts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Maintain all options – use good modeling practice!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Start and Small Starts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Location:  </a:t>
            </a:r>
          </a:p>
          <a:p>
            <a:r>
              <a:rPr lang="en-US" dirty="0" smtClean="0"/>
              <a:t>San Antonio CBD bounded by I-35, </a:t>
            </a:r>
          </a:p>
          <a:p>
            <a:r>
              <a:rPr lang="en-US" dirty="0" smtClean="0"/>
              <a:t>I-10, and I-37</a:t>
            </a:r>
          </a:p>
          <a:p>
            <a:endParaRPr lang="en-US" dirty="0" smtClean="0"/>
          </a:p>
          <a:p>
            <a:r>
              <a:rPr lang="en-US" b="1" dirty="0" smtClean="0"/>
              <a:t>Existing Service: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Rubber-tired streetcar routes (3)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Serve major attractions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Travel time:  9 to 15 min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 10/15 minute headway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2010 avg. </a:t>
            </a:r>
            <a:r>
              <a:rPr lang="en-US" dirty="0" err="1" smtClean="0"/>
              <a:t>wkdy</a:t>
            </a:r>
            <a:r>
              <a:rPr lang="en-US" dirty="0" smtClean="0"/>
              <a:t> ridership of 2,300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Context: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San Antonio Urban Corridor AA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2" descr="D:\My Documents\Projects\VIA\Figures\StudyArea_Highway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785" y="1295400"/>
            <a:ext cx="4692015" cy="4983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Streetcar Routes</a:t>
            </a:r>
            <a:endParaRPr lang="en-US" sz="3200" i="1" dirty="0"/>
          </a:p>
        </p:txBody>
      </p:sp>
      <p:pic>
        <p:nvPicPr>
          <p:cNvPr id="5" name="Picture 4" descr="StudyArea_Highways_Rou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984" y="1244346"/>
            <a:ext cx="4926616" cy="5232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Attractions</a:t>
            </a:r>
            <a:endParaRPr lang="en-US" sz="3200" i="1" dirty="0"/>
          </a:p>
        </p:txBody>
      </p:sp>
      <p:pic>
        <p:nvPicPr>
          <p:cNvPr id="5" name="Content Placeholder 4" descr="StudyArea_Highways_Activ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4563" y="1219200"/>
            <a:ext cx="4563237" cy="4817364"/>
          </a:xfr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12954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 err="1" smtClean="0"/>
              <a:t>Alamodome</a:t>
            </a:r>
            <a:r>
              <a:rPr lang="en-US" dirty="0" smtClean="0"/>
              <a:t> – seats 65,000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Henry B. Gonzalez Convention Center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Pearl Brewery Urban Neighborhood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H-E-B Corporate Headquarters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CPS Energy Corporate Headquarters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City of San Antonio administrative offices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Bexar County administrative offices and Courthouse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University of Texas at San Antonio Downtown Campus – 6,400 students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San Antonio </a:t>
            </a:r>
            <a:r>
              <a:rPr lang="en-US" dirty="0" err="1" smtClean="0"/>
              <a:t>Riverwalk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River Center Mall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Market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Description of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Collected via personal interviews with handheld computers </a:t>
            </a:r>
            <a:r>
              <a:rPr lang="en-US" dirty="0" smtClean="0"/>
              <a:t>(high quality data)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Survey processing (16,832 records)</a:t>
            </a:r>
          </a:p>
          <a:p>
            <a:pPr lvl="1"/>
            <a:r>
              <a:rPr lang="en-US" dirty="0" smtClean="0"/>
              <a:t>Clean records, reweight, confirm control totals by route and TOD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On-board Survey Processing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3962400"/>
          <a:ext cx="4815840" cy="2183540"/>
        </p:xfrm>
        <a:graphic>
          <a:graphicData uri="http://schemas.openxmlformats.org/drawingml/2006/table">
            <a:tbl>
              <a:tblPr/>
              <a:tblGrid>
                <a:gridCol w="2362200"/>
                <a:gridCol w="1234440"/>
                <a:gridCol w="1219200"/>
              </a:tblGrid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Trip Purpose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Boardings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No.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of Responses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65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HBW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46,840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5,940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65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HNW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64,430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8,958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65">
                <a:tc>
                  <a:txBody>
                    <a:bodyPr/>
                    <a:lstStyle/>
                    <a:p>
                      <a:pPr marL="53975" lvl="1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NHB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15,670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2,271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65"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Grand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~127,000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16,719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581C3A3612C4D975C0141B927A4B5" ma:contentTypeVersion="0" ma:contentTypeDescription="Create a new document." ma:contentTypeScope="" ma:versionID="011ff9f16d1bc53bf5ad4d37a5451c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72B1CC-CE64-406F-88AB-D19CA4CA87F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FBA944-0244-4118-BE2F-7147D754CA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C4E45-1924-4485-94B1-180F72BFE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23153</TotalTime>
  <Words>842</Words>
  <Application>Microsoft Office PowerPoint</Application>
  <PresentationFormat>On-screen Show (4:3)</PresentationFormat>
  <Paragraphs>346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A Data Driven Approach to Transit Forecasting for New Starts and Small Starts</vt:lpstr>
      <vt:lpstr>Overview</vt:lpstr>
      <vt:lpstr>Why Data Driven?</vt:lpstr>
      <vt:lpstr>New Start and Small Starts</vt:lpstr>
      <vt:lpstr>Background</vt:lpstr>
      <vt:lpstr>Existing Streetcar Routes</vt:lpstr>
      <vt:lpstr>Major Attractions</vt:lpstr>
      <vt:lpstr>Description of Procedures</vt:lpstr>
      <vt:lpstr>On-board Survey Processing</vt:lpstr>
      <vt:lpstr>Transit Path Checking</vt:lpstr>
      <vt:lpstr>Transit Path Checking</vt:lpstr>
      <vt:lpstr>Transit Path Checking</vt:lpstr>
      <vt:lpstr>Transit Path Checking</vt:lpstr>
      <vt:lpstr>Transit Path Checking</vt:lpstr>
      <vt:lpstr>Transit Path Checking</vt:lpstr>
      <vt:lpstr>Transit Path Checking</vt:lpstr>
      <vt:lpstr>Incremental Structure</vt:lpstr>
      <vt:lpstr>Incremental Structure</vt:lpstr>
      <vt:lpstr>Incremental Structure</vt:lpstr>
      <vt:lpstr>Base Year Validation</vt:lpstr>
      <vt:lpstr>Bus Run Times</vt:lpstr>
      <vt:lpstr>Assignment Results</vt:lpstr>
      <vt:lpstr>Assignment Results</vt:lpstr>
      <vt:lpstr>Assignment Results</vt:lpstr>
      <vt:lpstr>Assignment Results </vt:lpstr>
      <vt:lpstr>Assignment – Suggestions</vt:lpstr>
      <vt:lpstr>Conclusions</vt:lpstr>
      <vt:lpstr>Conclusions</vt:lpstr>
      <vt:lpstr>Questions</vt:lpstr>
    </vt:vector>
  </TitlesOfParts>
  <Company>VIA Metropolitan Transit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METROPOLITAN TRANSIT Template for PowerPoint Presentations</dc:title>
  <dc:creator>ccastano</dc:creator>
  <cp:lastModifiedBy>smyung</cp:lastModifiedBy>
  <cp:revision>1390</cp:revision>
  <dcterms:created xsi:type="dcterms:W3CDTF">2012-05-15T20:49:06Z</dcterms:created>
  <dcterms:modified xsi:type="dcterms:W3CDTF">2013-05-05T18:53:56Z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0x010100A90581C3A3612C4D975C0141B927A4B5</vt:lpwstr>
  </property>
</Properties>
</file>