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2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Dissertation\Pmvalu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effectLst/>
                <a:latin typeface="Candara" pitchFamily="34" charset="0"/>
                <a:cs typeface="Arial" pitchFamily="34" charset="0"/>
              </a:defRPr>
            </a:pPr>
            <a:r>
              <a:rPr lang="en-US" sz="1100" b="1" i="0" baseline="0">
                <a:effectLst/>
                <a:latin typeface="Candara" pitchFamily="34" charset="0"/>
                <a:cs typeface="Arial" pitchFamily="34" charset="0"/>
              </a:rPr>
              <a:t>VMT mix from OKI Model</a:t>
            </a:r>
            <a:endParaRPr lang="en-US" sz="1100">
              <a:effectLst/>
              <a:latin typeface="Candara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1592539568917521"/>
          <c:y val="0.91666666666666663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5754814739066786"/>
          <c:y val="0.19626911314984763"/>
          <c:w val="0.60698162729659133"/>
          <c:h val="0.11671506657998063"/>
        </c:manualLayout>
      </c:layout>
      <c:overlay val="0"/>
      <c:txPr>
        <a:bodyPr/>
        <a:lstStyle/>
        <a:p>
          <a:pPr>
            <a:defRPr sz="800" b="1">
              <a:latin typeface="Candara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728766137735379E-2"/>
          <c:y val="7.7581921577984575E-2"/>
          <c:w val="0.866562160279164"/>
          <c:h val="0.67667255196406773"/>
        </c:manualLayout>
      </c:layout>
      <c:lineChart>
        <c:grouping val="standard"/>
        <c:varyColors val="0"/>
        <c:ser>
          <c:idx val="1"/>
          <c:order val="0"/>
          <c:tx>
            <c:strRef>
              <c:f>pricehil_new!$C$1</c:f>
              <c:strCache>
                <c:ptCount val="1"/>
                <c:pt idx="0">
                  <c:v>Observed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triangle"/>
            <c:size val="3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</c:spPr>
          </c:marker>
          <c:cat>
            <c:numRef>
              <c:f>pricehil_new!$B$2:$B$32</c:f>
              <c:numCache>
                <c:formatCode>m/d/yyyy</c:formatCode>
                <c:ptCount val="31"/>
                <c:pt idx="0">
                  <c:v>40360</c:v>
                </c:pt>
                <c:pt idx="1">
                  <c:v>40361</c:v>
                </c:pt>
                <c:pt idx="2">
                  <c:v>40362</c:v>
                </c:pt>
                <c:pt idx="3">
                  <c:v>40363</c:v>
                </c:pt>
                <c:pt idx="4">
                  <c:v>40364</c:v>
                </c:pt>
                <c:pt idx="5">
                  <c:v>40365</c:v>
                </c:pt>
                <c:pt idx="6">
                  <c:v>40366</c:v>
                </c:pt>
                <c:pt idx="7">
                  <c:v>40367</c:v>
                </c:pt>
                <c:pt idx="8">
                  <c:v>40368</c:v>
                </c:pt>
                <c:pt idx="9">
                  <c:v>40369</c:v>
                </c:pt>
                <c:pt idx="10">
                  <c:v>40370</c:v>
                </c:pt>
                <c:pt idx="11">
                  <c:v>40371</c:v>
                </c:pt>
                <c:pt idx="12">
                  <c:v>40372</c:v>
                </c:pt>
                <c:pt idx="13">
                  <c:v>40373</c:v>
                </c:pt>
                <c:pt idx="14">
                  <c:v>40374</c:v>
                </c:pt>
                <c:pt idx="15">
                  <c:v>40375</c:v>
                </c:pt>
                <c:pt idx="16">
                  <c:v>40376</c:v>
                </c:pt>
                <c:pt idx="17">
                  <c:v>40377</c:v>
                </c:pt>
                <c:pt idx="18">
                  <c:v>40378</c:v>
                </c:pt>
                <c:pt idx="19">
                  <c:v>40379</c:v>
                </c:pt>
                <c:pt idx="20">
                  <c:v>40380</c:v>
                </c:pt>
                <c:pt idx="21">
                  <c:v>40381</c:v>
                </c:pt>
                <c:pt idx="22">
                  <c:v>40382</c:v>
                </c:pt>
                <c:pt idx="23">
                  <c:v>40383</c:v>
                </c:pt>
                <c:pt idx="24">
                  <c:v>40384</c:v>
                </c:pt>
                <c:pt idx="25">
                  <c:v>40385</c:v>
                </c:pt>
                <c:pt idx="26">
                  <c:v>40386</c:v>
                </c:pt>
                <c:pt idx="27">
                  <c:v>40387</c:v>
                </c:pt>
                <c:pt idx="28">
                  <c:v>40388</c:v>
                </c:pt>
                <c:pt idx="29">
                  <c:v>40389</c:v>
                </c:pt>
                <c:pt idx="30">
                  <c:v>40390</c:v>
                </c:pt>
              </c:numCache>
            </c:numRef>
          </c:cat>
          <c:val>
            <c:numRef>
              <c:f>pricehil_new!$C$2:$C$32</c:f>
              <c:numCache>
                <c:formatCode>General</c:formatCode>
                <c:ptCount val="31"/>
                <c:pt idx="0">
                  <c:v>10.3</c:v>
                </c:pt>
                <c:pt idx="1">
                  <c:v>18.600000000000001</c:v>
                </c:pt>
                <c:pt idx="2">
                  <c:v>23.1</c:v>
                </c:pt>
                <c:pt idx="3">
                  <c:v>25</c:v>
                </c:pt>
                <c:pt idx="4">
                  <c:v>36.200000000000003</c:v>
                </c:pt>
                <c:pt idx="5">
                  <c:v>29.4</c:v>
                </c:pt>
                <c:pt idx="6">
                  <c:v>30.1</c:v>
                </c:pt>
                <c:pt idx="7">
                  <c:v>18.7</c:v>
                </c:pt>
                <c:pt idx="8">
                  <c:v>33.300000000000004</c:v>
                </c:pt>
                <c:pt idx="9">
                  <c:v>12.8</c:v>
                </c:pt>
                <c:pt idx="10">
                  <c:v>23.1</c:v>
                </c:pt>
                <c:pt idx="11">
                  <c:v>25.6</c:v>
                </c:pt>
                <c:pt idx="12">
                  <c:v>18.399999999999999</c:v>
                </c:pt>
                <c:pt idx="13">
                  <c:v>17.399999999999999</c:v>
                </c:pt>
                <c:pt idx="14">
                  <c:v>23.1</c:v>
                </c:pt>
                <c:pt idx="15">
                  <c:v>16.8</c:v>
                </c:pt>
                <c:pt idx="16">
                  <c:v>24.5</c:v>
                </c:pt>
                <c:pt idx="17">
                  <c:v>19.5</c:v>
                </c:pt>
                <c:pt idx="18">
                  <c:v>13.1</c:v>
                </c:pt>
                <c:pt idx="19">
                  <c:v>12.4</c:v>
                </c:pt>
                <c:pt idx="20">
                  <c:v>28.1</c:v>
                </c:pt>
                <c:pt idx="21">
                  <c:v>17.8</c:v>
                </c:pt>
                <c:pt idx="22">
                  <c:v>13.6</c:v>
                </c:pt>
                <c:pt idx="23">
                  <c:v>12.7</c:v>
                </c:pt>
                <c:pt idx="24">
                  <c:v>25</c:v>
                </c:pt>
                <c:pt idx="25">
                  <c:v>26.5</c:v>
                </c:pt>
                <c:pt idx="26">
                  <c:v>29.1</c:v>
                </c:pt>
                <c:pt idx="27">
                  <c:v>15.4</c:v>
                </c:pt>
                <c:pt idx="28">
                  <c:v>23.4</c:v>
                </c:pt>
                <c:pt idx="29">
                  <c:v>24.2</c:v>
                </c:pt>
                <c:pt idx="30">
                  <c:v>23.7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pricehil_new!$D$1</c:f>
              <c:strCache>
                <c:ptCount val="1"/>
                <c:pt idx="0">
                  <c:v>Default</c:v>
                </c:pt>
              </c:strCache>
            </c:strRef>
          </c:tx>
          <c:spPr>
            <a:ln w="12700">
              <a:solidFill>
                <a:schemeClr val="accent1">
                  <a:lumMod val="75000"/>
                </a:schemeClr>
              </a:solidFill>
            </a:ln>
          </c:spPr>
          <c:marker>
            <c:symbol val="square"/>
            <c:size val="3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numRef>
              <c:f>pricehil_new!$B$2:$B$32</c:f>
              <c:numCache>
                <c:formatCode>m/d/yyyy</c:formatCode>
                <c:ptCount val="31"/>
                <c:pt idx="0">
                  <c:v>40360</c:v>
                </c:pt>
                <c:pt idx="1">
                  <c:v>40361</c:v>
                </c:pt>
                <c:pt idx="2">
                  <c:v>40362</c:v>
                </c:pt>
                <c:pt idx="3">
                  <c:v>40363</c:v>
                </c:pt>
                <c:pt idx="4">
                  <c:v>40364</c:v>
                </c:pt>
                <c:pt idx="5">
                  <c:v>40365</c:v>
                </c:pt>
                <c:pt idx="6">
                  <c:v>40366</c:v>
                </c:pt>
                <c:pt idx="7">
                  <c:v>40367</c:v>
                </c:pt>
                <c:pt idx="8">
                  <c:v>40368</c:v>
                </c:pt>
                <c:pt idx="9">
                  <c:v>40369</c:v>
                </c:pt>
                <c:pt idx="10">
                  <c:v>40370</c:v>
                </c:pt>
                <c:pt idx="11">
                  <c:v>40371</c:v>
                </c:pt>
                <c:pt idx="12">
                  <c:v>40372</c:v>
                </c:pt>
                <c:pt idx="13">
                  <c:v>40373</c:v>
                </c:pt>
                <c:pt idx="14">
                  <c:v>40374</c:v>
                </c:pt>
                <c:pt idx="15">
                  <c:v>40375</c:v>
                </c:pt>
                <c:pt idx="16">
                  <c:v>40376</c:v>
                </c:pt>
                <c:pt idx="17">
                  <c:v>40377</c:v>
                </c:pt>
                <c:pt idx="18">
                  <c:v>40378</c:v>
                </c:pt>
                <c:pt idx="19">
                  <c:v>40379</c:v>
                </c:pt>
                <c:pt idx="20">
                  <c:v>40380</c:v>
                </c:pt>
                <c:pt idx="21">
                  <c:v>40381</c:v>
                </c:pt>
                <c:pt idx="22">
                  <c:v>40382</c:v>
                </c:pt>
                <c:pt idx="23">
                  <c:v>40383</c:v>
                </c:pt>
                <c:pt idx="24">
                  <c:v>40384</c:v>
                </c:pt>
                <c:pt idx="25">
                  <c:v>40385</c:v>
                </c:pt>
                <c:pt idx="26">
                  <c:v>40386</c:v>
                </c:pt>
                <c:pt idx="27">
                  <c:v>40387</c:v>
                </c:pt>
                <c:pt idx="28">
                  <c:v>40388</c:v>
                </c:pt>
                <c:pt idx="29">
                  <c:v>40389</c:v>
                </c:pt>
                <c:pt idx="30">
                  <c:v>40390</c:v>
                </c:pt>
              </c:numCache>
            </c:numRef>
          </c:cat>
          <c:val>
            <c:numRef>
              <c:f>pricehil_new!$D$2:$D$32</c:f>
              <c:numCache>
                <c:formatCode>General</c:formatCode>
                <c:ptCount val="31"/>
                <c:pt idx="0">
                  <c:v>1.52</c:v>
                </c:pt>
                <c:pt idx="1">
                  <c:v>1.52</c:v>
                </c:pt>
                <c:pt idx="2">
                  <c:v>3.6480000000000001</c:v>
                </c:pt>
                <c:pt idx="3">
                  <c:v>3.8</c:v>
                </c:pt>
                <c:pt idx="4">
                  <c:v>4.37</c:v>
                </c:pt>
                <c:pt idx="5">
                  <c:v>3.61</c:v>
                </c:pt>
                <c:pt idx="6">
                  <c:v>3.4959999999999987</c:v>
                </c:pt>
                <c:pt idx="7">
                  <c:v>4.9400000000000004</c:v>
                </c:pt>
                <c:pt idx="8">
                  <c:v>3.8</c:v>
                </c:pt>
                <c:pt idx="9">
                  <c:v>1.9000000000000001</c:v>
                </c:pt>
                <c:pt idx="10">
                  <c:v>2.2800000000000002</c:v>
                </c:pt>
                <c:pt idx="11">
                  <c:v>2.7549999999999999</c:v>
                </c:pt>
                <c:pt idx="12">
                  <c:v>3.04</c:v>
                </c:pt>
                <c:pt idx="13">
                  <c:v>2.09</c:v>
                </c:pt>
                <c:pt idx="14">
                  <c:v>3.1349999999999998</c:v>
                </c:pt>
                <c:pt idx="15">
                  <c:v>1.8620000000000001</c:v>
                </c:pt>
                <c:pt idx="16">
                  <c:v>3.7810000000000001</c:v>
                </c:pt>
                <c:pt idx="17">
                  <c:v>3.9899999999999998</c:v>
                </c:pt>
                <c:pt idx="18">
                  <c:v>1.9379999999999995</c:v>
                </c:pt>
                <c:pt idx="19">
                  <c:v>3.8</c:v>
                </c:pt>
                <c:pt idx="20">
                  <c:v>4.75</c:v>
                </c:pt>
                <c:pt idx="21">
                  <c:v>1.71</c:v>
                </c:pt>
                <c:pt idx="22">
                  <c:v>2.2800000000000002</c:v>
                </c:pt>
                <c:pt idx="23">
                  <c:v>2.4699999999999998</c:v>
                </c:pt>
                <c:pt idx="24">
                  <c:v>2.2229999999999999</c:v>
                </c:pt>
                <c:pt idx="25">
                  <c:v>2.0709999999999997</c:v>
                </c:pt>
                <c:pt idx="26">
                  <c:v>5.7759999999999998</c:v>
                </c:pt>
                <c:pt idx="27">
                  <c:v>2.1659999999999999</c:v>
                </c:pt>
                <c:pt idx="28">
                  <c:v>5.13</c:v>
                </c:pt>
                <c:pt idx="29">
                  <c:v>3.61</c:v>
                </c:pt>
                <c:pt idx="30">
                  <c:v>1.9950000000000001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pricehil_new!$E$1</c:f>
              <c:strCache>
                <c:ptCount val="1"/>
                <c:pt idx="0">
                  <c:v>Proposed</c:v>
                </c:pt>
              </c:strCache>
            </c:strRef>
          </c:tx>
          <c:spPr>
            <a:ln w="12700">
              <a:solidFill>
                <a:srgbClr val="00B050"/>
              </a:solidFill>
            </a:ln>
          </c:spPr>
          <c:marker>
            <c:symbol val="diamond"/>
            <c:size val="3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pricehil_new!$B$2:$B$32</c:f>
              <c:numCache>
                <c:formatCode>m/d/yyyy</c:formatCode>
                <c:ptCount val="31"/>
                <c:pt idx="0">
                  <c:v>40360</c:v>
                </c:pt>
                <c:pt idx="1">
                  <c:v>40361</c:v>
                </c:pt>
                <c:pt idx="2">
                  <c:v>40362</c:v>
                </c:pt>
                <c:pt idx="3">
                  <c:v>40363</c:v>
                </c:pt>
                <c:pt idx="4">
                  <c:v>40364</c:v>
                </c:pt>
                <c:pt idx="5">
                  <c:v>40365</c:v>
                </c:pt>
                <c:pt idx="6">
                  <c:v>40366</c:v>
                </c:pt>
                <c:pt idx="7">
                  <c:v>40367</c:v>
                </c:pt>
                <c:pt idx="8">
                  <c:v>40368</c:v>
                </c:pt>
                <c:pt idx="9">
                  <c:v>40369</c:v>
                </c:pt>
                <c:pt idx="10">
                  <c:v>40370</c:v>
                </c:pt>
                <c:pt idx="11">
                  <c:v>40371</c:v>
                </c:pt>
                <c:pt idx="12">
                  <c:v>40372</c:v>
                </c:pt>
                <c:pt idx="13">
                  <c:v>40373</c:v>
                </c:pt>
                <c:pt idx="14">
                  <c:v>40374</c:v>
                </c:pt>
                <c:pt idx="15">
                  <c:v>40375</c:v>
                </c:pt>
                <c:pt idx="16">
                  <c:v>40376</c:v>
                </c:pt>
                <c:pt idx="17">
                  <c:v>40377</c:v>
                </c:pt>
                <c:pt idx="18">
                  <c:v>40378</c:v>
                </c:pt>
                <c:pt idx="19">
                  <c:v>40379</c:v>
                </c:pt>
                <c:pt idx="20">
                  <c:v>40380</c:v>
                </c:pt>
                <c:pt idx="21">
                  <c:v>40381</c:v>
                </c:pt>
                <c:pt idx="22">
                  <c:v>40382</c:v>
                </c:pt>
                <c:pt idx="23">
                  <c:v>40383</c:v>
                </c:pt>
                <c:pt idx="24">
                  <c:v>40384</c:v>
                </c:pt>
                <c:pt idx="25">
                  <c:v>40385</c:v>
                </c:pt>
                <c:pt idx="26">
                  <c:v>40386</c:v>
                </c:pt>
                <c:pt idx="27">
                  <c:v>40387</c:v>
                </c:pt>
                <c:pt idx="28">
                  <c:v>40388</c:v>
                </c:pt>
                <c:pt idx="29">
                  <c:v>40389</c:v>
                </c:pt>
                <c:pt idx="30">
                  <c:v>40390</c:v>
                </c:pt>
              </c:numCache>
            </c:numRef>
          </c:cat>
          <c:val>
            <c:numRef>
              <c:f>pricehil_new!$E$2:$E$32</c:f>
              <c:numCache>
                <c:formatCode>General</c:formatCode>
                <c:ptCount val="31"/>
                <c:pt idx="0">
                  <c:v>2.4</c:v>
                </c:pt>
                <c:pt idx="1">
                  <c:v>4.68</c:v>
                </c:pt>
                <c:pt idx="2">
                  <c:v>5.3699999999999974</c:v>
                </c:pt>
                <c:pt idx="3">
                  <c:v>7.94</c:v>
                </c:pt>
                <c:pt idx="4">
                  <c:v>7.6499999999999995</c:v>
                </c:pt>
                <c:pt idx="5">
                  <c:v>7.29</c:v>
                </c:pt>
                <c:pt idx="6">
                  <c:v>8.58</c:v>
                </c:pt>
                <c:pt idx="7">
                  <c:v>7.23</c:v>
                </c:pt>
                <c:pt idx="8">
                  <c:v>9.48</c:v>
                </c:pt>
                <c:pt idx="9">
                  <c:v>4.5</c:v>
                </c:pt>
                <c:pt idx="10">
                  <c:v>6.419999999999999</c:v>
                </c:pt>
                <c:pt idx="11">
                  <c:v>6.3</c:v>
                </c:pt>
                <c:pt idx="12">
                  <c:v>5.9</c:v>
                </c:pt>
                <c:pt idx="13">
                  <c:v>4.6199999999999983</c:v>
                </c:pt>
                <c:pt idx="14">
                  <c:v>6.84</c:v>
                </c:pt>
                <c:pt idx="15">
                  <c:v>4.5599999999999996</c:v>
                </c:pt>
                <c:pt idx="16">
                  <c:v>6.84</c:v>
                </c:pt>
                <c:pt idx="17">
                  <c:v>5.55</c:v>
                </c:pt>
                <c:pt idx="18">
                  <c:v>3.3899999999999997</c:v>
                </c:pt>
                <c:pt idx="19">
                  <c:v>4.0999999999999996</c:v>
                </c:pt>
                <c:pt idx="20">
                  <c:v>5.0999999999999996</c:v>
                </c:pt>
                <c:pt idx="21">
                  <c:v>4.8</c:v>
                </c:pt>
                <c:pt idx="22">
                  <c:v>3.8099999999999987</c:v>
                </c:pt>
                <c:pt idx="23">
                  <c:v>3.27</c:v>
                </c:pt>
                <c:pt idx="24">
                  <c:v>6</c:v>
                </c:pt>
                <c:pt idx="25">
                  <c:v>7.02</c:v>
                </c:pt>
                <c:pt idx="26">
                  <c:v>8.0400000000000009</c:v>
                </c:pt>
                <c:pt idx="27">
                  <c:v>4.29</c:v>
                </c:pt>
                <c:pt idx="28">
                  <c:v>5.73</c:v>
                </c:pt>
                <c:pt idx="29">
                  <c:v>6.1499999999999995</c:v>
                </c:pt>
                <c:pt idx="30">
                  <c:v>5.8199999999999985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995264"/>
        <c:axId val="62534016"/>
      </c:lineChart>
      <c:dateAx>
        <c:axId val="61995264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900" b="1">
                <a:solidFill>
                  <a:schemeClr val="tx1"/>
                </a:solidFill>
                <a:latin typeface="Candara" pitchFamily="34" charset="0"/>
              </a:defRPr>
            </a:pPr>
            <a:endParaRPr lang="en-US"/>
          </a:p>
        </c:txPr>
        <c:crossAx val="62534016"/>
        <c:crossesAt val="0.1"/>
        <c:auto val="0"/>
        <c:lblOffset val="100"/>
        <c:baseTimeUnit val="days"/>
      </c:dateAx>
      <c:valAx>
        <c:axId val="62534016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>
                    <a:solidFill>
                      <a:schemeClr val="tx1"/>
                    </a:solidFill>
                    <a:effectLst/>
                    <a:latin typeface="Candara" pitchFamily="34" charset="0"/>
                  </a:defRPr>
                </a:pPr>
                <a:r>
                  <a:rPr lang="en-US" sz="1100" b="1" i="0" baseline="0"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PM</a:t>
                </a:r>
                <a:r>
                  <a:rPr lang="en-US" sz="1100" b="1" i="0" baseline="-25000"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2.5</a:t>
                </a:r>
                <a:r>
                  <a:rPr lang="en-US" sz="1100" b="1" i="0" baseline="0"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 Comcentration in gm/m3</a:t>
                </a:r>
                <a:endParaRPr lang="en-US" sz="1100">
                  <a:solidFill>
                    <a:schemeClr val="tx1"/>
                  </a:solidFill>
                  <a:effectLst/>
                  <a:latin typeface="Candara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Candara" pitchFamily="34" charset="0"/>
              </a:defRPr>
            </a:pPr>
            <a:endParaRPr lang="en-US"/>
          </a:p>
        </c:txPr>
        <c:crossAx val="61995264"/>
        <c:crosses val="autoZero"/>
        <c:crossBetween val="midCat"/>
      </c:valAx>
      <c:spPr>
        <a:solidFill>
          <a:schemeClr val="bg2">
            <a:lumMod val="40000"/>
            <a:lumOff val="60000"/>
          </a:schemeClr>
        </a:solidFill>
        <a:ln w="6350">
          <a:solidFill>
            <a:schemeClr val="tx1">
              <a:lumMod val="95000"/>
              <a:lumOff val="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3554478459071345"/>
          <c:y val="6.423884514435696E-2"/>
          <c:w val="0.57460014294551864"/>
          <c:h val="0.11271772846576"/>
        </c:manualLayout>
      </c:layout>
      <c:overlay val="0"/>
      <c:txPr>
        <a:bodyPr/>
        <a:lstStyle/>
        <a:p>
          <a:pPr>
            <a:defRPr sz="1100" b="1">
              <a:solidFill>
                <a:schemeClr val="tx1"/>
              </a:solidFill>
              <a:latin typeface="Candar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266837203725179E-2"/>
          <c:y val="7.6562408865558471E-2"/>
          <c:w val="0.87932495280195244"/>
          <c:h val="0.67417577863495826"/>
        </c:manualLayout>
      </c:layout>
      <c:lineChart>
        <c:grouping val="standard"/>
        <c:varyColors val="0"/>
        <c:ser>
          <c:idx val="2"/>
          <c:order val="0"/>
          <c:tx>
            <c:strRef>
              <c:f>Taft_new!$C$1</c:f>
              <c:strCache>
                <c:ptCount val="1"/>
                <c:pt idx="0">
                  <c:v>Observed</c:v>
                </c:pt>
              </c:strCache>
            </c:strRef>
          </c:tx>
          <c:spPr>
            <a:ln w="12700">
              <a:solidFill>
                <a:srgbClr val="FF0000"/>
              </a:solidFill>
            </a:ln>
          </c:spPr>
          <c:marker>
            <c:symbol val="triangle"/>
            <c:size val="3"/>
            <c:spPr>
              <a:solidFill>
                <a:srgbClr val="FF0000"/>
              </a:solidFill>
              <a:ln w="6350">
                <a:solidFill>
                  <a:srgbClr val="FF0000"/>
                </a:solidFill>
              </a:ln>
            </c:spPr>
          </c:marker>
          <c:cat>
            <c:numRef>
              <c:f>Taft_new!$B$2:$B$32</c:f>
              <c:numCache>
                <c:formatCode>General</c:formatCode>
                <c:ptCount val="31"/>
                <c:pt idx="0">
                  <c:v>40360</c:v>
                </c:pt>
                <c:pt idx="1">
                  <c:v>40361</c:v>
                </c:pt>
                <c:pt idx="2">
                  <c:v>40362</c:v>
                </c:pt>
                <c:pt idx="3">
                  <c:v>40363</c:v>
                </c:pt>
                <c:pt idx="4">
                  <c:v>40364</c:v>
                </c:pt>
                <c:pt idx="5">
                  <c:v>40365</c:v>
                </c:pt>
                <c:pt idx="6">
                  <c:v>40366</c:v>
                </c:pt>
                <c:pt idx="7">
                  <c:v>40367</c:v>
                </c:pt>
                <c:pt idx="8">
                  <c:v>40368</c:v>
                </c:pt>
                <c:pt idx="9">
                  <c:v>40369</c:v>
                </c:pt>
                <c:pt idx="10">
                  <c:v>40370</c:v>
                </c:pt>
                <c:pt idx="11">
                  <c:v>40371</c:v>
                </c:pt>
                <c:pt idx="12">
                  <c:v>40372</c:v>
                </c:pt>
                <c:pt idx="13">
                  <c:v>40373</c:v>
                </c:pt>
                <c:pt idx="14">
                  <c:v>40374</c:v>
                </c:pt>
                <c:pt idx="15">
                  <c:v>40375</c:v>
                </c:pt>
                <c:pt idx="16">
                  <c:v>40376</c:v>
                </c:pt>
                <c:pt idx="17">
                  <c:v>40377</c:v>
                </c:pt>
                <c:pt idx="18">
                  <c:v>40378</c:v>
                </c:pt>
                <c:pt idx="19">
                  <c:v>40379</c:v>
                </c:pt>
                <c:pt idx="20">
                  <c:v>40380</c:v>
                </c:pt>
                <c:pt idx="21">
                  <c:v>40381</c:v>
                </c:pt>
                <c:pt idx="22">
                  <c:v>40382</c:v>
                </c:pt>
                <c:pt idx="23">
                  <c:v>40383</c:v>
                </c:pt>
                <c:pt idx="24">
                  <c:v>40384</c:v>
                </c:pt>
                <c:pt idx="25">
                  <c:v>40385</c:v>
                </c:pt>
                <c:pt idx="26">
                  <c:v>40386</c:v>
                </c:pt>
                <c:pt idx="27">
                  <c:v>40387</c:v>
                </c:pt>
                <c:pt idx="28">
                  <c:v>40388</c:v>
                </c:pt>
                <c:pt idx="29">
                  <c:v>40389</c:v>
                </c:pt>
                <c:pt idx="30">
                  <c:v>40390</c:v>
                </c:pt>
              </c:numCache>
            </c:numRef>
          </c:cat>
          <c:val>
            <c:numRef>
              <c:f>Taft_new!$C$2:$C$32</c:f>
              <c:numCache>
                <c:formatCode>General</c:formatCode>
                <c:ptCount val="31"/>
                <c:pt idx="0">
                  <c:v>8.9</c:v>
                </c:pt>
                <c:pt idx="1">
                  <c:v>9.7000000000000011</c:v>
                </c:pt>
                <c:pt idx="2">
                  <c:v>15.4</c:v>
                </c:pt>
                <c:pt idx="3">
                  <c:v>21.3</c:v>
                </c:pt>
                <c:pt idx="4">
                  <c:v>27</c:v>
                </c:pt>
                <c:pt idx="5">
                  <c:v>29.1</c:v>
                </c:pt>
                <c:pt idx="6">
                  <c:v>32.200000000000003</c:v>
                </c:pt>
                <c:pt idx="7">
                  <c:v>33.4</c:v>
                </c:pt>
                <c:pt idx="8">
                  <c:v>22.1</c:v>
                </c:pt>
                <c:pt idx="9">
                  <c:v>18.7</c:v>
                </c:pt>
                <c:pt idx="10">
                  <c:v>19.899999999999999</c:v>
                </c:pt>
                <c:pt idx="11">
                  <c:v>14.1</c:v>
                </c:pt>
                <c:pt idx="12">
                  <c:v>17.2</c:v>
                </c:pt>
                <c:pt idx="13">
                  <c:v>18.3</c:v>
                </c:pt>
                <c:pt idx="14">
                  <c:v>19.2</c:v>
                </c:pt>
                <c:pt idx="15">
                  <c:v>15.3</c:v>
                </c:pt>
                <c:pt idx="16">
                  <c:v>11.2</c:v>
                </c:pt>
                <c:pt idx="17">
                  <c:v>16.100000000000001</c:v>
                </c:pt>
                <c:pt idx="18">
                  <c:v>13.3</c:v>
                </c:pt>
                <c:pt idx="19">
                  <c:v>12.3</c:v>
                </c:pt>
                <c:pt idx="20">
                  <c:v>14.2</c:v>
                </c:pt>
                <c:pt idx="21">
                  <c:v>15.1</c:v>
                </c:pt>
                <c:pt idx="22">
                  <c:v>12.3</c:v>
                </c:pt>
                <c:pt idx="23">
                  <c:v>9.8000000000000007</c:v>
                </c:pt>
                <c:pt idx="24">
                  <c:v>10.8</c:v>
                </c:pt>
                <c:pt idx="25">
                  <c:v>13.2</c:v>
                </c:pt>
                <c:pt idx="26">
                  <c:v>14.2</c:v>
                </c:pt>
                <c:pt idx="27">
                  <c:v>11.3</c:v>
                </c:pt>
                <c:pt idx="28">
                  <c:v>15.3</c:v>
                </c:pt>
                <c:pt idx="29">
                  <c:v>16.5</c:v>
                </c:pt>
                <c:pt idx="30">
                  <c:v>19.7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Taft_new!$D$1</c:f>
              <c:strCache>
                <c:ptCount val="1"/>
                <c:pt idx="0">
                  <c:v>Proposed</c:v>
                </c:pt>
              </c:strCache>
            </c:strRef>
          </c:tx>
          <c:spPr>
            <a:ln w="12700">
              <a:solidFill>
                <a:srgbClr val="00B050"/>
              </a:solidFill>
            </a:ln>
          </c:spPr>
          <c:marker>
            <c:symbol val="diamond"/>
            <c:size val="3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Taft_new!$B$2:$B$32</c:f>
              <c:numCache>
                <c:formatCode>General</c:formatCode>
                <c:ptCount val="31"/>
                <c:pt idx="0">
                  <c:v>40360</c:v>
                </c:pt>
                <c:pt idx="1">
                  <c:v>40361</c:v>
                </c:pt>
                <c:pt idx="2">
                  <c:v>40362</c:v>
                </c:pt>
                <c:pt idx="3">
                  <c:v>40363</c:v>
                </c:pt>
                <c:pt idx="4">
                  <c:v>40364</c:v>
                </c:pt>
                <c:pt idx="5">
                  <c:v>40365</c:v>
                </c:pt>
                <c:pt idx="6">
                  <c:v>40366</c:v>
                </c:pt>
                <c:pt idx="7">
                  <c:v>40367</c:v>
                </c:pt>
                <c:pt idx="8">
                  <c:v>40368</c:v>
                </c:pt>
                <c:pt idx="9">
                  <c:v>40369</c:v>
                </c:pt>
                <c:pt idx="10">
                  <c:v>40370</c:v>
                </c:pt>
                <c:pt idx="11">
                  <c:v>40371</c:v>
                </c:pt>
                <c:pt idx="12">
                  <c:v>40372</c:v>
                </c:pt>
                <c:pt idx="13">
                  <c:v>40373</c:v>
                </c:pt>
                <c:pt idx="14">
                  <c:v>40374</c:v>
                </c:pt>
                <c:pt idx="15">
                  <c:v>40375</c:v>
                </c:pt>
                <c:pt idx="16">
                  <c:v>40376</c:v>
                </c:pt>
                <c:pt idx="17">
                  <c:v>40377</c:v>
                </c:pt>
                <c:pt idx="18">
                  <c:v>40378</c:v>
                </c:pt>
                <c:pt idx="19">
                  <c:v>40379</c:v>
                </c:pt>
                <c:pt idx="20">
                  <c:v>40380</c:v>
                </c:pt>
                <c:pt idx="21">
                  <c:v>40381</c:v>
                </c:pt>
                <c:pt idx="22">
                  <c:v>40382</c:v>
                </c:pt>
                <c:pt idx="23">
                  <c:v>40383</c:v>
                </c:pt>
                <c:pt idx="24">
                  <c:v>40384</c:v>
                </c:pt>
                <c:pt idx="25">
                  <c:v>40385</c:v>
                </c:pt>
                <c:pt idx="26">
                  <c:v>40386</c:v>
                </c:pt>
                <c:pt idx="27">
                  <c:v>40387</c:v>
                </c:pt>
                <c:pt idx="28">
                  <c:v>40388</c:v>
                </c:pt>
                <c:pt idx="29">
                  <c:v>40389</c:v>
                </c:pt>
                <c:pt idx="30">
                  <c:v>40390</c:v>
                </c:pt>
              </c:numCache>
            </c:numRef>
          </c:cat>
          <c:val>
            <c:numRef>
              <c:f>Taft_new!$D$2:$D$32</c:f>
              <c:numCache>
                <c:formatCode>General</c:formatCode>
                <c:ptCount val="31"/>
                <c:pt idx="0">
                  <c:v>1.05</c:v>
                </c:pt>
                <c:pt idx="1">
                  <c:v>1.46</c:v>
                </c:pt>
                <c:pt idx="2">
                  <c:v>1.9800000000000004</c:v>
                </c:pt>
                <c:pt idx="3">
                  <c:v>3.15</c:v>
                </c:pt>
                <c:pt idx="4">
                  <c:v>3.58</c:v>
                </c:pt>
                <c:pt idx="5">
                  <c:v>4.53</c:v>
                </c:pt>
                <c:pt idx="6">
                  <c:v>3.4899999999999998</c:v>
                </c:pt>
                <c:pt idx="7">
                  <c:v>4.68</c:v>
                </c:pt>
                <c:pt idx="8">
                  <c:v>3.3899999999999997</c:v>
                </c:pt>
                <c:pt idx="9">
                  <c:v>1.85</c:v>
                </c:pt>
                <c:pt idx="10">
                  <c:v>1.9200000000000004</c:v>
                </c:pt>
                <c:pt idx="11">
                  <c:v>1.87</c:v>
                </c:pt>
                <c:pt idx="12">
                  <c:v>3.04</c:v>
                </c:pt>
                <c:pt idx="13">
                  <c:v>2.2200000000000002</c:v>
                </c:pt>
                <c:pt idx="14">
                  <c:v>2.2200000000000002</c:v>
                </c:pt>
                <c:pt idx="15">
                  <c:v>1.78</c:v>
                </c:pt>
                <c:pt idx="16">
                  <c:v>1.71</c:v>
                </c:pt>
                <c:pt idx="17">
                  <c:v>1.23</c:v>
                </c:pt>
                <c:pt idx="18">
                  <c:v>1.41</c:v>
                </c:pt>
                <c:pt idx="19">
                  <c:v>1.44</c:v>
                </c:pt>
                <c:pt idx="20">
                  <c:v>1.9100000000000001</c:v>
                </c:pt>
                <c:pt idx="21">
                  <c:v>1.76</c:v>
                </c:pt>
                <c:pt idx="22">
                  <c:v>1.07</c:v>
                </c:pt>
                <c:pt idx="23">
                  <c:v>1.9100000000000001</c:v>
                </c:pt>
                <c:pt idx="24">
                  <c:v>1.59</c:v>
                </c:pt>
                <c:pt idx="25">
                  <c:v>2.16</c:v>
                </c:pt>
                <c:pt idx="26">
                  <c:v>1.6400000000000001</c:v>
                </c:pt>
                <c:pt idx="27">
                  <c:v>1.3900000000000001</c:v>
                </c:pt>
                <c:pt idx="28">
                  <c:v>1.6500000000000001</c:v>
                </c:pt>
                <c:pt idx="29">
                  <c:v>2.0099999999999998</c:v>
                </c:pt>
                <c:pt idx="30">
                  <c:v>6.3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Taft_new!$E$1</c:f>
              <c:strCache>
                <c:ptCount val="1"/>
                <c:pt idx="0">
                  <c:v>Default</c:v>
                </c:pt>
              </c:strCache>
            </c:strRef>
          </c:tx>
          <c:spPr>
            <a:ln w="12700">
              <a:solidFill>
                <a:schemeClr val="accent1">
                  <a:lumMod val="75000"/>
                </a:schemeClr>
              </a:solidFill>
            </a:ln>
          </c:spPr>
          <c:marker>
            <c:symbol val="square"/>
            <c:size val="3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numRef>
              <c:f>Taft_new!$B$2:$B$32</c:f>
              <c:numCache>
                <c:formatCode>General</c:formatCode>
                <c:ptCount val="31"/>
                <c:pt idx="0">
                  <c:v>40360</c:v>
                </c:pt>
                <c:pt idx="1">
                  <c:v>40361</c:v>
                </c:pt>
                <c:pt idx="2">
                  <c:v>40362</c:v>
                </c:pt>
                <c:pt idx="3">
                  <c:v>40363</c:v>
                </c:pt>
                <c:pt idx="4">
                  <c:v>40364</c:v>
                </c:pt>
                <c:pt idx="5">
                  <c:v>40365</c:v>
                </c:pt>
                <c:pt idx="6">
                  <c:v>40366</c:v>
                </c:pt>
                <c:pt idx="7">
                  <c:v>40367</c:v>
                </c:pt>
                <c:pt idx="8">
                  <c:v>40368</c:v>
                </c:pt>
                <c:pt idx="9">
                  <c:v>40369</c:v>
                </c:pt>
                <c:pt idx="10">
                  <c:v>40370</c:v>
                </c:pt>
                <c:pt idx="11">
                  <c:v>40371</c:v>
                </c:pt>
                <c:pt idx="12">
                  <c:v>40372</c:v>
                </c:pt>
                <c:pt idx="13">
                  <c:v>40373</c:v>
                </c:pt>
                <c:pt idx="14">
                  <c:v>40374</c:v>
                </c:pt>
                <c:pt idx="15">
                  <c:v>40375</c:v>
                </c:pt>
                <c:pt idx="16">
                  <c:v>40376</c:v>
                </c:pt>
                <c:pt idx="17">
                  <c:v>40377</c:v>
                </c:pt>
                <c:pt idx="18">
                  <c:v>40378</c:v>
                </c:pt>
                <c:pt idx="19">
                  <c:v>40379</c:v>
                </c:pt>
                <c:pt idx="20">
                  <c:v>40380</c:v>
                </c:pt>
                <c:pt idx="21">
                  <c:v>40381</c:v>
                </c:pt>
                <c:pt idx="22">
                  <c:v>40382</c:v>
                </c:pt>
                <c:pt idx="23">
                  <c:v>40383</c:v>
                </c:pt>
                <c:pt idx="24">
                  <c:v>40384</c:v>
                </c:pt>
                <c:pt idx="25">
                  <c:v>40385</c:v>
                </c:pt>
                <c:pt idx="26">
                  <c:v>40386</c:v>
                </c:pt>
                <c:pt idx="27">
                  <c:v>40387</c:v>
                </c:pt>
                <c:pt idx="28">
                  <c:v>40388</c:v>
                </c:pt>
                <c:pt idx="29">
                  <c:v>40389</c:v>
                </c:pt>
                <c:pt idx="30">
                  <c:v>40390</c:v>
                </c:pt>
              </c:numCache>
            </c:numRef>
          </c:cat>
          <c:val>
            <c:numRef>
              <c:f>Taft_new!$E$2:$E$32</c:f>
              <c:numCache>
                <c:formatCode>General</c:formatCode>
                <c:ptCount val="31"/>
                <c:pt idx="0">
                  <c:v>0.49000000000000016</c:v>
                </c:pt>
                <c:pt idx="1">
                  <c:v>0.51</c:v>
                </c:pt>
                <c:pt idx="2">
                  <c:v>0.63000000000000034</c:v>
                </c:pt>
                <c:pt idx="3">
                  <c:v>0.91000000000000014</c:v>
                </c:pt>
                <c:pt idx="4">
                  <c:v>1.2600000000000002</c:v>
                </c:pt>
                <c:pt idx="5">
                  <c:v>1.1900000000000006</c:v>
                </c:pt>
                <c:pt idx="6">
                  <c:v>0.99</c:v>
                </c:pt>
                <c:pt idx="7">
                  <c:v>1.32</c:v>
                </c:pt>
                <c:pt idx="8">
                  <c:v>1.78</c:v>
                </c:pt>
                <c:pt idx="9">
                  <c:v>1.1399999999999995</c:v>
                </c:pt>
                <c:pt idx="10">
                  <c:v>1.37</c:v>
                </c:pt>
                <c:pt idx="11">
                  <c:v>0.63000000000000034</c:v>
                </c:pt>
                <c:pt idx="12">
                  <c:v>0.77000000000000024</c:v>
                </c:pt>
                <c:pt idx="13">
                  <c:v>1.1200000000000001</c:v>
                </c:pt>
                <c:pt idx="14">
                  <c:v>1.1599999999999995</c:v>
                </c:pt>
                <c:pt idx="15">
                  <c:v>0.91000000000000014</c:v>
                </c:pt>
                <c:pt idx="16">
                  <c:v>0.8400000000000003</c:v>
                </c:pt>
                <c:pt idx="17">
                  <c:v>1.33</c:v>
                </c:pt>
                <c:pt idx="18">
                  <c:v>0.91000000000000014</c:v>
                </c:pt>
                <c:pt idx="19">
                  <c:v>0.7300000000000002</c:v>
                </c:pt>
                <c:pt idx="20">
                  <c:v>0.8400000000000003</c:v>
                </c:pt>
                <c:pt idx="21">
                  <c:v>0.54</c:v>
                </c:pt>
                <c:pt idx="22">
                  <c:v>0.49000000000000016</c:v>
                </c:pt>
                <c:pt idx="23">
                  <c:v>0.35000000000000014</c:v>
                </c:pt>
                <c:pt idx="24">
                  <c:v>0.56000000000000005</c:v>
                </c:pt>
                <c:pt idx="25">
                  <c:v>0.49000000000000016</c:v>
                </c:pt>
                <c:pt idx="26">
                  <c:v>0.8400000000000003</c:v>
                </c:pt>
                <c:pt idx="27">
                  <c:v>0.63000000000000034</c:v>
                </c:pt>
                <c:pt idx="28">
                  <c:v>1.1200000000000001</c:v>
                </c:pt>
                <c:pt idx="29">
                  <c:v>0.7200000000000002</c:v>
                </c:pt>
                <c:pt idx="30">
                  <c:v>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551552"/>
        <c:axId val="62554112"/>
      </c:lineChart>
      <c:dateAx>
        <c:axId val="62551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Candara" pitchFamily="34" charset="0"/>
                  </a:defRPr>
                </a:pPr>
                <a:r>
                  <a:rPr lang="en-US">
                    <a:solidFill>
                      <a:schemeClr val="bg1">
                        <a:lumMod val="50000"/>
                      </a:schemeClr>
                    </a:solidFill>
                    <a:latin typeface="Candara" pitchFamily="34" charset="0"/>
                  </a:rPr>
                  <a:t>Day of the Month </a:t>
                </a:r>
              </a:p>
            </c:rich>
          </c:tx>
          <c:layout/>
          <c:overlay val="0"/>
        </c:title>
        <c:numFmt formatCode="m/d/yy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900" b="1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defRPr>
            </a:pPr>
            <a:endParaRPr lang="en-US"/>
          </a:p>
        </c:txPr>
        <c:crossAx val="62554112"/>
        <c:crossesAt val="0.1"/>
        <c:auto val="0"/>
        <c:lblOffset val="100"/>
        <c:baseTimeUnit val="days"/>
      </c:dateAx>
      <c:valAx>
        <c:axId val="62554112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/>
                    </a:solidFill>
                    <a:effectLst/>
                    <a:latin typeface="Candara" pitchFamily="34" charset="0"/>
                  </a:defRPr>
                </a:pPr>
                <a:r>
                  <a:rPr lang="en-US"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PM</a:t>
                </a:r>
                <a:r>
                  <a:rPr lang="en-US" baseline="-25000"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2.5</a:t>
                </a:r>
                <a:r>
                  <a:rPr lang="en-US">
                    <a:solidFill>
                      <a:schemeClr val="tx1"/>
                    </a:solidFill>
                    <a:effectLst/>
                    <a:latin typeface="Candara" pitchFamily="34" charset="0"/>
                  </a:rPr>
                  <a:t> Comcentration in gm/m3</a:t>
                </a:r>
              </a:p>
            </c:rich>
          </c:tx>
          <c:layout>
            <c:manualLayout>
              <c:xMode val="edge"/>
              <c:yMode val="edge"/>
              <c:x val="2.5380710659898484E-3"/>
              <c:y val="0.126686856450635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Candara" pitchFamily="34" charset="0"/>
              </a:defRPr>
            </a:pPr>
            <a:endParaRPr lang="en-US"/>
          </a:p>
        </c:txPr>
        <c:crossAx val="62551552"/>
        <c:crosses val="autoZero"/>
        <c:crossBetween val="midCat"/>
      </c:valAx>
      <c:spPr>
        <a:solidFill>
          <a:schemeClr val="bg2">
            <a:lumMod val="40000"/>
            <a:lumOff val="60000"/>
          </a:schemeClr>
        </a:solidFill>
        <a:ln w="6350">
          <a:solidFill>
            <a:schemeClr val="tx1">
              <a:lumMod val="95000"/>
              <a:lumOff val="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2791701952587736"/>
          <c:y val="5.4979585885097694E-2"/>
          <c:w val="0.57205755459057361"/>
          <c:h val="0.1013542578011082"/>
        </c:manualLayout>
      </c:layout>
      <c:overlay val="0"/>
      <c:txPr>
        <a:bodyPr/>
        <a:lstStyle/>
        <a:p>
          <a:pPr>
            <a:defRPr sz="1100" b="1">
              <a:solidFill>
                <a:schemeClr val="tx1"/>
              </a:solidFill>
              <a:latin typeface="Candar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F2EF3-04C9-4C27-9500-6F3F808340CD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38043-A3B7-427E-B4CA-4990C0801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7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99732-B3D5-4772-9EC3-BC56F20111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1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99732-B3D5-4772-9EC3-BC56F20111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2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0353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7851" y="274638"/>
            <a:ext cx="5458949" cy="114300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2B16-FF3A-4F75-902E-73DEBB8CADAC}" type="datetime1">
              <a:rPr lang="zh-CN" altLang="en-US"/>
              <a:pPr>
                <a:defRPr/>
              </a:pPr>
              <a:t>2013/5/6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91C5-8049-451E-8F38-FD6894B09BB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85281-AD79-49AA-9F3E-2065687D0E85}" type="datetime1">
              <a:rPr lang="zh-CN" altLang="en-US"/>
              <a:pPr>
                <a:defRPr/>
              </a:pPr>
              <a:t>2013/5/6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4F9A8-DE61-4D91-A18B-0658B8755A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0956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644" y="4392614"/>
            <a:ext cx="3070578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76CF5-A84C-49CD-923E-315166A23525}" type="datetime1">
              <a:rPr lang="zh-CN" altLang="en-US"/>
              <a:pPr>
                <a:defRPr/>
              </a:pPr>
              <a:t>2013/5/6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D958-71C9-48FA-B048-A8889186C9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3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838200" y="2743200"/>
            <a:ext cx="73152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cap="none" dirty="0" err="1" smtClean="0">
                <a:latin typeface="Aharoni" pitchFamily="2" charset="-79"/>
                <a:cs typeface="Aharoni" pitchFamily="2" charset="-79"/>
              </a:rPr>
              <a:t>Harikishan</a:t>
            </a:r>
            <a:r>
              <a:rPr lang="en-US" sz="2400" b="1" cap="none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cap="none" dirty="0" err="1" smtClean="0">
                <a:latin typeface="Aharoni" pitchFamily="2" charset="-79"/>
                <a:cs typeface="Aharoni" pitchFamily="2" charset="-79"/>
              </a:rPr>
              <a:t>Perugu</a:t>
            </a:r>
            <a:r>
              <a:rPr lang="en-US" sz="2400" b="1" cap="none" dirty="0" smtClean="0">
                <a:latin typeface="Aharoni" pitchFamily="2" charset="-79"/>
                <a:cs typeface="Aharoni" pitchFamily="2" charset="-79"/>
              </a:rPr>
              <a:t>, Ph.D.</a:t>
            </a:r>
          </a:p>
          <a:p>
            <a:r>
              <a:rPr lang="en-US" sz="2400" cap="none" dirty="0" err="1" smtClean="0">
                <a:latin typeface="Aharoni" pitchFamily="2" charset="-79"/>
                <a:cs typeface="Aharoni" pitchFamily="2" charset="-79"/>
              </a:rPr>
              <a:t>Heng</a:t>
            </a:r>
            <a:r>
              <a:rPr lang="en-US" sz="2400" cap="none" dirty="0" smtClean="0">
                <a:latin typeface="Aharoni" pitchFamily="2" charset="-79"/>
                <a:cs typeface="Aharoni" pitchFamily="2" charset="-79"/>
              </a:rPr>
              <a:t> Wei, Ph.D. PE</a:t>
            </a:r>
          </a:p>
          <a:p>
            <a:endParaRPr lang="en-US" sz="2400" cap="none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400" b="1" cap="none" dirty="0" smtClean="0">
                <a:latin typeface="Aharoni" pitchFamily="2" charset="-79"/>
                <a:cs typeface="Aharoni" pitchFamily="2" charset="-79"/>
              </a:rPr>
              <a:t>Zhuo Ya</a:t>
            </a:r>
            <a:r>
              <a:rPr lang="en-US" sz="2400" cap="none" dirty="0" smtClean="0">
                <a:latin typeface="Aharoni" pitchFamily="2" charset="-79"/>
                <a:cs typeface="Aharoni" pitchFamily="2" charset="-79"/>
              </a:rPr>
              <a:t>o, Ph.D. Candidate(Presenter)</a:t>
            </a:r>
            <a:endParaRPr lang="en-US" sz="2400" b="1" cap="none" dirty="0" smtClean="0">
              <a:latin typeface="Aharoni" pitchFamily="2" charset="-79"/>
              <a:cs typeface="Aharoni" pitchFamily="2" charset="-79"/>
            </a:endParaRPr>
          </a:p>
          <a:p>
            <a:endParaRPr lang="en-US" sz="2400" b="1" cap="none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400" cap="none" dirty="0" smtClean="0">
                <a:latin typeface="Aharoni" pitchFamily="2" charset="-79"/>
                <a:cs typeface="Aharoni" pitchFamily="2" charset="-79"/>
              </a:rPr>
              <a:t>School of Advanced Structures</a:t>
            </a:r>
          </a:p>
          <a:p>
            <a:r>
              <a:rPr lang="en-US" sz="2400" b="1" cap="none" dirty="0" smtClean="0">
                <a:latin typeface="Aharoni" pitchFamily="2" charset="-79"/>
                <a:cs typeface="Aharoni" pitchFamily="2" charset="-79"/>
              </a:rPr>
              <a:t>College of Engineering and Applied Science</a:t>
            </a:r>
          </a:p>
          <a:p>
            <a:r>
              <a:rPr lang="en-US" sz="2400" cap="none" dirty="0" smtClean="0">
                <a:latin typeface="Aharoni" pitchFamily="2" charset="-79"/>
                <a:cs typeface="Aharoni" pitchFamily="2" charset="-79"/>
              </a:rPr>
              <a:t>University of Cincinnati</a:t>
            </a:r>
            <a:endParaRPr lang="en-US" sz="2400" b="1" cap="none" dirty="0" smtClean="0">
              <a:latin typeface="Aharoni" pitchFamily="2" charset="-79"/>
              <a:cs typeface="Aharoni" pitchFamily="2" charset="-79"/>
            </a:endParaRPr>
          </a:p>
          <a:p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524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 Improved Methodology for Modeling Truck Contribution to Regional Air 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552586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haroni" pitchFamily="2" charset="-79"/>
                <a:cs typeface="Aharoni" pitchFamily="2" charset="-79"/>
              </a:rPr>
              <a:t>14</a:t>
            </a:r>
            <a:r>
              <a:rPr lang="en-US" baseline="30000" dirty="0">
                <a:latin typeface="Aharoni" pitchFamily="2" charset="-79"/>
                <a:cs typeface="Aharoni" pitchFamily="2" charset="-79"/>
              </a:rPr>
              <a:t>th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TRB National Transportation Planning Applications Conference, Columbus, Ohio, May 5-9, 2013</a:t>
            </a:r>
          </a:p>
        </p:txBody>
      </p:sp>
      <p:pic>
        <p:nvPicPr>
          <p:cNvPr id="1027" name="Picture 3" descr="F:\16_Graphics\UC\UC logo\UC_logo-[125]w-s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4651"/>
            <a:ext cx="23336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"/>
            <a:ext cx="3942435" cy="99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Gridded Comparison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6209" y="402867"/>
            <a:ext cx="3886200" cy="28518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308" y="3491248"/>
            <a:ext cx="4029224" cy="294711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37708" y="609600"/>
            <a:ext cx="430887" cy="2438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US-EPA Approach</a:t>
            </a:r>
            <a:endParaRPr lang="en-US" sz="16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534" y="2250866"/>
            <a:ext cx="3743181" cy="2895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10600" y="3745605"/>
            <a:ext cx="430887" cy="2438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Proposed Approach</a:t>
            </a:r>
            <a:endParaRPr lang="en-US" sz="1600" b="1" dirty="0">
              <a:latin typeface="+mj-lt"/>
            </a:endParaRPr>
          </a:p>
        </p:txBody>
      </p:sp>
      <p:sp>
        <p:nvSpPr>
          <p:cNvPr id="7" name="Curved Right Arrow 6"/>
          <p:cNvSpPr/>
          <p:nvPr/>
        </p:nvSpPr>
        <p:spPr>
          <a:xfrm rot="5194725">
            <a:off x="3068625" y="610512"/>
            <a:ext cx="1038264" cy="1813165"/>
          </a:xfrm>
          <a:prstGeom prst="curvedRightArrow">
            <a:avLst>
              <a:gd name="adj1" fmla="val 25000"/>
              <a:gd name="adj2" fmla="val 50000"/>
              <a:gd name="adj3" fmla="val 49509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Curved Down Arrow 9"/>
          <p:cNvSpPr/>
          <p:nvPr/>
        </p:nvSpPr>
        <p:spPr>
          <a:xfrm rot="11405711">
            <a:off x="2467336" y="5578095"/>
            <a:ext cx="1913340" cy="624091"/>
          </a:xfrm>
          <a:prstGeom prst="curvedDownArrow">
            <a:avLst>
              <a:gd name="adj1" fmla="val 39474"/>
              <a:gd name="adj2" fmla="val 94425"/>
              <a:gd name="adj3" fmla="val 25000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827" y="1954099"/>
            <a:ext cx="1812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Differences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336268"/>
            <a:ext cx="36029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BOTTOM-UP Process is used</a:t>
            </a:r>
            <a:endParaRPr lang="en-US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28800" y="2590800"/>
            <a:ext cx="598650" cy="457200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38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010400" cy="457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Meteorological &amp; Terrain Data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0" y="990600"/>
            <a:ext cx="3581400" cy="25908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34" t="15491" r="25268" b="10767"/>
          <a:stretch/>
        </p:blipFill>
        <p:spPr bwMode="auto">
          <a:xfrm>
            <a:off x="5257800" y="3581401"/>
            <a:ext cx="3581400" cy="2819399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5257800" y="3086100"/>
            <a:ext cx="2641917" cy="4953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8214677" y="3238500"/>
            <a:ext cx="458153" cy="3429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/>
          </p:cNvSpPr>
          <p:nvPr/>
        </p:nvSpPr>
        <p:spPr>
          <a:xfrm>
            <a:off x="7899082" y="2914650"/>
            <a:ext cx="362585" cy="32385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1" y="1550075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Wind speed&amp; direction data obtained from </a:t>
            </a:r>
            <a:r>
              <a:rPr lang="en-US" dirty="0" err="1" smtClean="0">
                <a:latin typeface="+mj-lt"/>
              </a:rPr>
              <a:t>Lunken</a:t>
            </a:r>
            <a:r>
              <a:rPr lang="en-US" dirty="0" smtClean="0">
                <a:latin typeface="+mj-lt"/>
              </a:rPr>
              <a:t> airport location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AERMET for meteorological data processing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Terrain data  with </a:t>
            </a:r>
            <a:r>
              <a:rPr lang="en-US" dirty="0">
                <a:latin typeface="+mj-lt"/>
              </a:rPr>
              <a:t>7.5-meter horizontal </a:t>
            </a:r>
            <a:r>
              <a:rPr lang="en-US" dirty="0" smtClean="0">
                <a:latin typeface="+mj-lt"/>
              </a:rPr>
              <a:t>resolution is used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AERMAP terrain data processing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3606486"/>
            <a:ext cx="4222955" cy="288218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1" y="6433030"/>
            <a:ext cx="2400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Domain Terrain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6413401"/>
            <a:ext cx="31102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Wind speed &amp; direction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23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8" y="15922"/>
            <a:ext cx="3962400" cy="838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Dispersion Comparison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0878" y="636359"/>
            <a:ext cx="4027272" cy="28194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8755" y="3657598"/>
            <a:ext cx="4049395" cy="289560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1295401"/>
            <a:ext cx="461665" cy="24383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Default  Approach</a:t>
            </a:r>
            <a:endParaRPr lang="en-US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5134" y="3657599"/>
            <a:ext cx="461665" cy="2895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Proposed  Approach</a:t>
            </a:r>
            <a:endParaRPr lang="en-US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99" y="1164609"/>
            <a:ext cx="4264967" cy="52937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The  default PM2.5 dispersion and concentrations are spread  over  bigger area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Due to inconsistent truck activity information, the dispersion has been over predicted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The 24-hr max and 1-hr max concentrations predicted in the default model are very similar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The hot-spot location prediction from the proposed model is quite apparent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12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42" y="3866862"/>
            <a:ext cx="3437586" cy="29489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9039"/>
            <a:ext cx="3233927" cy="103632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Comparison with </a:t>
            </a:r>
            <a:r>
              <a:rPr lang="en-US" sz="2800" b="1" dirty="0" smtClean="0"/>
              <a:t>Monitored Data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41171"/>
              </p:ext>
            </p:extLst>
          </p:nvPr>
        </p:nvGraphicFramePr>
        <p:xfrm>
          <a:off x="3467100" y="339039"/>
          <a:ext cx="5715000" cy="34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C2927F3-F5B1-4EEF-9C70-79DDB07C0206}" type="slidenum">
              <a:rPr lang="en-US" smtClean="0">
                <a:latin typeface="+mj-lt"/>
              </a:rPr>
              <a:t>13</a:t>
            </a:fld>
            <a:endParaRPr lang="en-US">
              <a:latin typeface="+mj-lt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8651487"/>
              </p:ext>
            </p:extLst>
          </p:nvPr>
        </p:nvGraphicFramePr>
        <p:xfrm>
          <a:off x="3507658" y="3904592"/>
          <a:ext cx="5638800" cy="295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1600200"/>
            <a:ext cx="3733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PM2.5 concentrations are obtained from US-EPA  Monitoring Database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Default=US-EPA standard approach</a:t>
            </a:r>
            <a:endParaRPr lang="en-US" b="1" dirty="0">
              <a:latin typeface="+mj-lt"/>
            </a:endParaRPr>
          </a:p>
        </p:txBody>
      </p:sp>
      <p:sp>
        <p:nvSpPr>
          <p:cNvPr id="8" name="Curved Down Arrow 7"/>
          <p:cNvSpPr/>
          <p:nvPr/>
        </p:nvSpPr>
        <p:spPr>
          <a:xfrm rot="19401529">
            <a:off x="753252" y="3612639"/>
            <a:ext cx="3186507" cy="770427"/>
          </a:xfrm>
          <a:prstGeom prst="curvedDownArrow">
            <a:avLst>
              <a:gd name="adj1" fmla="val 21054"/>
              <a:gd name="adj2" fmla="val 44560"/>
              <a:gd name="adj3" fmla="val 3264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990600" y="5328304"/>
            <a:ext cx="457200" cy="506730"/>
          </a:xfrm>
          <a:prstGeom prst="irregularSeal2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3787" y="3554149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Taft Road Monitoring Station</a:t>
            </a:r>
            <a:endParaRPr lang="en-US" sz="16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169762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Price Hill Monitoring Station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58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569" y="3953869"/>
            <a:ext cx="4740593" cy="2764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5410200" cy="685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Comparison with Real Data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948085"/>
              </p:ext>
            </p:extLst>
          </p:nvPr>
        </p:nvGraphicFramePr>
        <p:xfrm>
          <a:off x="1752599" y="990601"/>
          <a:ext cx="7162800" cy="2775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9642"/>
                <a:gridCol w="1008004"/>
                <a:gridCol w="2527577"/>
                <a:gridCol w="2527577"/>
              </a:tblGrid>
              <a:tr h="721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en-US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Method</a:t>
                      </a:r>
                      <a:endParaRPr lang="en-US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Monthly Average </a:t>
                      </a:r>
                      <a:r>
                        <a:rPr lang="en-US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Estimated Value</a:t>
                      </a:r>
                      <a:endParaRPr lang="en-US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Spearman </a:t>
                      </a:r>
                      <a:r>
                        <a:rPr lang="en-US" sz="13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Correlation to monitored</a:t>
                      </a:r>
                      <a:r>
                        <a:rPr lang="en-US" sz="13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 values</a:t>
                      </a:r>
                      <a:endParaRPr lang="en-US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</a:tr>
              <a:tr h="51358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 Hill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Default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3.0792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µg/m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0.5274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</a:tr>
              <a:tr h="5135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Proposed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5.7958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µg/m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0.8503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</a:tr>
              <a:tr h="51358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Taft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Default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0.9667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µg/m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0.4621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</a:tr>
              <a:tr h="5135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Proposed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2.3029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µg/m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0.9012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</a:endParaRPr>
                    </a:p>
                  </a:txBody>
                  <a:tcPr marL="55522" marR="55522" marT="0" marB="0" anchor="ctr"/>
                </a:tc>
              </a:tr>
            </a:tbl>
          </a:graphicData>
        </a:graphic>
      </p:graphicFrame>
      <p:sp>
        <p:nvSpPr>
          <p:cNvPr id="3" name="Curved Down Arrow 2"/>
          <p:cNvSpPr/>
          <p:nvPr/>
        </p:nvSpPr>
        <p:spPr>
          <a:xfrm rot="16921771">
            <a:off x="-881542" y="3202030"/>
            <a:ext cx="3556535" cy="764194"/>
          </a:xfrm>
          <a:prstGeom prst="curvedDownArrow">
            <a:avLst>
              <a:gd name="adj1" fmla="val 45623"/>
              <a:gd name="adj2" fmla="val 67133"/>
              <a:gd name="adj3" fmla="val 25000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1066800" y="5325888"/>
            <a:ext cx="667103" cy="457200"/>
          </a:xfrm>
          <a:prstGeom prst="irregularSeal1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4114800"/>
            <a:ext cx="37338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Predicted values from the new proposed models has better correlation with observed values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Proposed models also predicted higher PM</a:t>
            </a:r>
            <a:r>
              <a:rPr lang="en-US" sz="1200" dirty="0" smtClean="0">
                <a:latin typeface="+mj-lt"/>
              </a:rPr>
              <a:t>2.5  </a:t>
            </a:r>
            <a:r>
              <a:rPr lang="en-US" dirty="0" smtClean="0">
                <a:latin typeface="+mj-lt"/>
              </a:rPr>
              <a:t>pollution in urban areas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67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477000" cy="609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Conclusions &amp; Further Steps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A </a:t>
            </a:r>
            <a:r>
              <a:rPr lang="en-US" sz="2400" dirty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ransferrable methodology  for truck related air quality  modeling</a:t>
            </a:r>
          </a:p>
          <a:p>
            <a:r>
              <a:rPr lang="en-US" sz="2400" dirty="0" smtClean="0">
                <a:latin typeface="+mj-lt"/>
              </a:rPr>
              <a:t>More </a:t>
            </a:r>
            <a:r>
              <a:rPr lang="en-US" sz="2400" dirty="0">
                <a:latin typeface="+mj-lt"/>
              </a:rPr>
              <a:t>reliable estimation of emission totals</a:t>
            </a:r>
          </a:p>
          <a:p>
            <a:r>
              <a:rPr lang="en-US" sz="2400" dirty="0">
                <a:latin typeface="+mj-lt"/>
              </a:rPr>
              <a:t>Better ground-truth prediction of hot-spots</a:t>
            </a:r>
          </a:p>
          <a:p>
            <a:r>
              <a:rPr lang="en-US" sz="2400" dirty="0">
                <a:latin typeface="+mj-lt"/>
              </a:rPr>
              <a:t>More realistic estimation of the contribution of heavy-duty truck emissions to urban air quality</a:t>
            </a:r>
          </a:p>
          <a:p>
            <a:r>
              <a:rPr lang="en-US" sz="2400" dirty="0">
                <a:latin typeface="+mj-lt"/>
              </a:rPr>
              <a:t>Further research-</a:t>
            </a:r>
          </a:p>
          <a:p>
            <a:pPr lvl="1"/>
            <a:r>
              <a:rPr lang="en-US" sz="2000" dirty="0">
                <a:latin typeface="+mj-lt"/>
              </a:rPr>
              <a:t>Week day &amp; weekend models</a:t>
            </a:r>
          </a:p>
          <a:p>
            <a:pPr lvl="1"/>
            <a:r>
              <a:rPr lang="en-US" sz="2000" dirty="0">
                <a:latin typeface="+mj-lt"/>
              </a:rPr>
              <a:t>Truck specific hourly factors</a:t>
            </a:r>
          </a:p>
          <a:p>
            <a:pPr lvl="1"/>
            <a:r>
              <a:rPr lang="en-US" sz="2000" dirty="0">
                <a:latin typeface="+mj-lt"/>
              </a:rPr>
              <a:t>Application to  other </a:t>
            </a:r>
            <a:r>
              <a:rPr lang="en-US" sz="2000" dirty="0" smtClean="0">
                <a:latin typeface="+mj-lt"/>
              </a:rPr>
              <a:t>regions</a:t>
            </a:r>
          </a:p>
          <a:p>
            <a:pPr lvl="1"/>
            <a:r>
              <a:rPr lang="en-US" sz="2000" dirty="0" smtClean="0">
                <a:latin typeface="+mj-lt"/>
              </a:rPr>
              <a:t>Update the case study with most recent available datasets</a:t>
            </a:r>
            <a:endParaRPr lang="en-US" sz="20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87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This is a Continuation…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05000"/>
            <a:ext cx="850392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err="1">
                <a:latin typeface="Candara" pitchFamily="34" charset="0"/>
              </a:rPr>
              <a:t>Perugu</a:t>
            </a:r>
            <a:r>
              <a:rPr lang="en-US" sz="2800" dirty="0">
                <a:latin typeface="Candara" pitchFamily="34" charset="0"/>
              </a:rPr>
              <a:t>, H., Wei, H. and </a:t>
            </a:r>
            <a:r>
              <a:rPr lang="en-US" sz="2800" dirty="0" err="1">
                <a:latin typeface="Candara" pitchFamily="34" charset="0"/>
              </a:rPr>
              <a:t>Rohne</a:t>
            </a:r>
            <a:r>
              <a:rPr lang="en-US" sz="2800" dirty="0">
                <a:latin typeface="Candara" pitchFamily="34" charset="0"/>
              </a:rPr>
              <a:t>, A. (2012). “</a:t>
            </a:r>
            <a:r>
              <a:rPr lang="en-US" sz="2800" b="1" dirty="0">
                <a:latin typeface="Candara" pitchFamily="34" charset="0"/>
              </a:rPr>
              <a:t>Modeling Roadway Link PM</a:t>
            </a:r>
            <a:r>
              <a:rPr lang="en-US" sz="2800" b="1" baseline="-25000" dirty="0">
                <a:latin typeface="Candara" pitchFamily="34" charset="0"/>
              </a:rPr>
              <a:t>2.5</a:t>
            </a:r>
            <a:r>
              <a:rPr lang="en-US" sz="2800" b="1" dirty="0">
                <a:latin typeface="Candara" pitchFamily="34" charset="0"/>
              </a:rPr>
              <a:t> Emissions with Accurate Truck Activity Estimate for Regional-Level Transportation Conformity Analysis</a:t>
            </a:r>
            <a:r>
              <a:rPr lang="en-US" sz="2800" dirty="0">
                <a:latin typeface="Candara" pitchFamily="34" charset="0"/>
              </a:rPr>
              <a:t>.”  </a:t>
            </a:r>
            <a:r>
              <a:rPr lang="en-US" sz="2800" i="1" dirty="0">
                <a:latin typeface="Candara" pitchFamily="34" charset="0"/>
              </a:rPr>
              <a:t>Transportation Research Record: Journal of the Transportation Research Board, Vol. 2270 / 2012:87-95</a:t>
            </a:r>
            <a:r>
              <a:rPr lang="en-US" sz="2800" dirty="0" smtClean="0">
                <a:latin typeface="Candara" pitchFamily="34" charset="0"/>
              </a:rPr>
              <a:t>.</a:t>
            </a:r>
          </a:p>
          <a:p>
            <a:endParaRPr lang="en-US" sz="2800" dirty="0">
              <a:latin typeface="Candara" pitchFamily="34" charset="0"/>
            </a:endParaRPr>
          </a:p>
          <a:p>
            <a:r>
              <a:rPr lang="en-US" sz="2800" dirty="0" err="1">
                <a:latin typeface="Candara" pitchFamily="34" charset="0"/>
              </a:rPr>
              <a:t>Perugu</a:t>
            </a:r>
            <a:r>
              <a:rPr lang="en-US" sz="2800" dirty="0">
                <a:latin typeface="Candara" pitchFamily="34" charset="0"/>
              </a:rPr>
              <a:t>, H., Wei, H. and </a:t>
            </a:r>
            <a:r>
              <a:rPr lang="en-US" sz="2800" dirty="0" err="1">
                <a:latin typeface="Candara" pitchFamily="34" charset="0"/>
              </a:rPr>
              <a:t>Rohne</a:t>
            </a:r>
            <a:r>
              <a:rPr lang="en-US" sz="2800" dirty="0">
                <a:latin typeface="Candara" pitchFamily="34" charset="0"/>
              </a:rPr>
              <a:t>, A. (2012). “</a:t>
            </a:r>
            <a:r>
              <a:rPr lang="en-US" sz="2800" b="1" dirty="0">
                <a:latin typeface="Candara" pitchFamily="34" charset="0"/>
              </a:rPr>
              <a:t>Accurate Truck Activity Estimate for Roadway Link PM</a:t>
            </a:r>
            <a:r>
              <a:rPr lang="en-US" sz="2800" b="1" baseline="-25000" dirty="0">
                <a:latin typeface="Candara" pitchFamily="34" charset="0"/>
              </a:rPr>
              <a:t>2.5</a:t>
            </a:r>
            <a:r>
              <a:rPr lang="en-US" sz="2800" b="1" dirty="0">
                <a:latin typeface="Candara" pitchFamily="34" charset="0"/>
              </a:rPr>
              <a:t> Emissions</a:t>
            </a:r>
            <a:r>
              <a:rPr lang="en-US" sz="2800" dirty="0">
                <a:latin typeface="Candara" pitchFamily="34" charset="0"/>
              </a:rPr>
              <a:t>.”  </a:t>
            </a:r>
            <a:r>
              <a:rPr lang="en-US" sz="2800" i="1" dirty="0">
                <a:latin typeface="Candara" pitchFamily="34" charset="0"/>
              </a:rPr>
              <a:t>ASCE Proceedings of 12</a:t>
            </a:r>
            <a:r>
              <a:rPr lang="en-US" sz="2800" i="1" baseline="30000" dirty="0">
                <a:latin typeface="Candara" pitchFamily="34" charset="0"/>
              </a:rPr>
              <a:t>th</a:t>
            </a:r>
            <a:r>
              <a:rPr lang="en-US" sz="2800" i="1" dirty="0">
                <a:latin typeface="Candara" pitchFamily="34" charset="0"/>
              </a:rPr>
              <a:t> COTA International Conference of Transportation Professionals (CICTP 2012)</a:t>
            </a:r>
            <a:r>
              <a:rPr lang="en-US" sz="2800" dirty="0">
                <a:latin typeface="Candara" pitchFamily="34" charset="0"/>
              </a:rPr>
              <a:t>, Beijing, China. August 3-6, 2012</a:t>
            </a:r>
            <a:r>
              <a:rPr lang="en-US" sz="2800" dirty="0" smtClean="0">
                <a:latin typeface="Candara" pitchFamily="34" charset="0"/>
              </a:rPr>
              <a:t>.</a:t>
            </a:r>
          </a:p>
          <a:p>
            <a:endParaRPr lang="en-US" sz="2800" dirty="0">
              <a:latin typeface="Candara" pitchFamily="34" charset="0"/>
            </a:endParaRPr>
          </a:p>
          <a:p>
            <a:r>
              <a:rPr lang="en-US" sz="2800" dirty="0" err="1">
                <a:latin typeface="Candara" pitchFamily="34" charset="0"/>
              </a:rPr>
              <a:t>Perugu</a:t>
            </a:r>
            <a:r>
              <a:rPr lang="en-US" sz="2800" dirty="0">
                <a:latin typeface="Candara" pitchFamily="34" charset="0"/>
              </a:rPr>
              <a:t>, H., and Wei, H. (2011). “</a:t>
            </a:r>
            <a:r>
              <a:rPr lang="en-US" sz="2800" b="1" dirty="0">
                <a:latin typeface="Candara" pitchFamily="34" charset="0"/>
              </a:rPr>
              <a:t>Development of an Integrated Model to Estimate Link Level Truck Emissions</a:t>
            </a:r>
            <a:r>
              <a:rPr lang="en-US" sz="2800" dirty="0">
                <a:latin typeface="Candara" pitchFamily="34" charset="0"/>
              </a:rPr>
              <a:t>.” </a:t>
            </a:r>
            <a:r>
              <a:rPr lang="en-US" sz="2800" i="1" dirty="0">
                <a:latin typeface="Candara" pitchFamily="34" charset="0"/>
              </a:rPr>
              <a:t>Proceedings of </a:t>
            </a:r>
            <a:r>
              <a:rPr lang="en-US" sz="2800" i="1" dirty="0" err="1">
                <a:latin typeface="Candara" pitchFamily="34" charset="0"/>
              </a:rPr>
              <a:t>Futura</a:t>
            </a:r>
            <a:r>
              <a:rPr lang="en-US" sz="2800" i="1" dirty="0">
                <a:latin typeface="Candara" pitchFamily="34" charset="0"/>
              </a:rPr>
              <a:t> 2011-Annual International Users Conference</a:t>
            </a:r>
            <a:r>
              <a:rPr lang="en-US" sz="2800" dirty="0">
                <a:latin typeface="Candara" pitchFamily="34" charset="0"/>
              </a:rPr>
              <a:t>, Palm Springs, California, October 29- November 4, 2011 (This paper </a:t>
            </a:r>
            <a:r>
              <a:rPr lang="en-US" sz="2800" dirty="0" smtClean="0">
                <a:latin typeface="Candara" pitchFamily="34" charset="0"/>
              </a:rPr>
              <a:t>is the </a:t>
            </a:r>
            <a:r>
              <a:rPr lang="en-US" sz="2800" dirty="0">
                <a:latin typeface="Candara" pitchFamily="34" charset="0"/>
              </a:rPr>
              <a:t>1</a:t>
            </a:r>
            <a:r>
              <a:rPr lang="en-US" sz="2800" baseline="30000" dirty="0">
                <a:latin typeface="Candara" pitchFamily="34" charset="0"/>
              </a:rPr>
              <a:t>st</a:t>
            </a:r>
            <a:r>
              <a:rPr lang="en-US" sz="2800" dirty="0">
                <a:latin typeface="Candara" pitchFamily="34" charset="0"/>
              </a:rPr>
              <a:t> prizewinner of the Cube Student Challenge Competition 2011).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572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Thank You Very Much!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&amp; 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Questions?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/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harikishan.perugu@gmail.com</a:t>
            </a: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96200" y="6398956"/>
            <a:ext cx="1447800" cy="476250"/>
          </a:xfrm>
        </p:spPr>
        <p:txBody>
          <a:bodyPr/>
          <a:lstStyle/>
          <a:p>
            <a:fld id="{7C2927F3-F5B1-4EEF-9C70-79DDB07C0206}" type="slidenum">
              <a:rPr lang="en-US" smtClean="0">
                <a:latin typeface="+mj-lt"/>
              </a:rPr>
              <a:t>17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460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81000"/>
            <a:ext cx="2514600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Outline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6553200" cy="3962400"/>
          </a:xfrm>
        </p:spPr>
        <p:txBody>
          <a:bodyPr>
            <a:noAutofit/>
          </a:bodyPr>
          <a:lstStyle/>
          <a:p>
            <a:pPr marL="463550" indent="-463550"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Problem Statement </a:t>
            </a:r>
          </a:p>
          <a:p>
            <a:pPr marL="463550" indent="-463550"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Methodology </a:t>
            </a:r>
          </a:p>
          <a:p>
            <a:pPr marL="463550" indent="-463550"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Case study- Cincinnati</a:t>
            </a:r>
          </a:p>
          <a:p>
            <a:pPr marL="463550" indent="-463550"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Results from Dispersion Model</a:t>
            </a:r>
          </a:p>
          <a:p>
            <a:pPr marL="463550" indent="-463550"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Contribution of the Research</a:t>
            </a:r>
          </a:p>
          <a:p>
            <a:pPr marL="463550" indent="-463550"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Conclusions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41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6858000" cy="914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Background &amp; Problem Statement </a:t>
            </a:r>
            <a:endParaRPr lang="en-US" sz="28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6723" y="4191000"/>
            <a:ext cx="3421077" cy="230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618397"/>
            <a:ext cx="54102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200" dirty="0" smtClean="0">
                <a:latin typeface="+mj-lt"/>
              </a:rPr>
              <a:t>In urban areas </a:t>
            </a:r>
            <a:r>
              <a:rPr lang="en-US" sz="2200" dirty="0">
                <a:latin typeface="+mj-lt"/>
              </a:rPr>
              <a:t>PM</a:t>
            </a:r>
            <a:r>
              <a:rPr lang="en-US" sz="2200" baseline="-25000" dirty="0">
                <a:latin typeface="+mj-lt"/>
              </a:rPr>
              <a:t>2.5</a:t>
            </a:r>
            <a:r>
              <a:rPr lang="en-US" sz="2200" dirty="0">
                <a:latin typeface="+mj-lt"/>
              </a:rPr>
              <a:t> mostly contributed </a:t>
            </a:r>
            <a:r>
              <a:rPr lang="en-US" sz="2200" dirty="0" smtClean="0">
                <a:latin typeface="+mj-lt"/>
              </a:rPr>
              <a:t>by diesel trucks</a:t>
            </a:r>
            <a:endParaRPr lang="en-US" sz="2200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200" dirty="0" smtClean="0">
                <a:latin typeface="+mj-lt"/>
              </a:rPr>
              <a:t>Travel </a:t>
            </a:r>
            <a:r>
              <a:rPr lang="en-US" sz="2200" dirty="0">
                <a:latin typeface="+mj-lt"/>
              </a:rPr>
              <a:t>Demand </a:t>
            </a:r>
            <a:r>
              <a:rPr lang="en-US" sz="2200" dirty="0" smtClean="0">
                <a:latin typeface="+mj-lt"/>
              </a:rPr>
              <a:t>Models, </a:t>
            </a:r>
            <a:r>
              <a:rPr lang="en-US" sz="2200" dirty="0">
                <a:latin typeface="+mj-lt"/>
              </a:rPr>
              <a:t>Emission Models </a:t>
            </a:r>
            <a:r>
              <a:rPr lang="en-US" sz="2200" dirty="0" smtClean="0">
                <a:latin typeface="+mj-lt"/>
              </a:rPr>
              <a:t>and Dispersion/Photochemical Models </a:t>
            </a:r>
            <a:r>
              <a:rPr lang="en-US" sz="2200" dirty="0">
                <a:latin typeface="+mj-lt"/>
              </a:rPr>
              <a:t>are </a:t>
            </a:r>
            <a:r>
              <a:rPr lang="en-US" sz="2200" dirty="0" smtClean="0">
                <a:latin typeface="+mj-lt"/>
              </a:rPr>
              <a:t>used for modeling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200" dirty="0">
                <a:latin typeface="+mj-lt"/>
              </a:rPr>
              <a:t>Environmental protection agencies always </a:t>
            </a:r>
            <a:r>
              <a:rPr lang="en-US" sz="2200" dirty="0" smtClean="0">
                <a:latin typeface="+mj-lt"/>
              </a:rPr>
              <a:t>trying produce better modeling results for truck exhausted PM</a:t>
            </a:r>
            <a:r>
              <a:rPr lang="en-US" sz="2200" baseline="-25000" dirty="0" smtClean="0">
                <a:latin typeface="+mj-lt"/>
              </a:rPr>
              <a:t>2.5</a:t>
            </a:r>
            <a:endParaRPr lang="en-US" sz="2200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endParaRPr lang="en-US" sz="2200" dirty="0" smtClean="0">
              <a:latin typeface="+mj-lt"/>
            </a:endParaRPr>
          </a:p>
        </p:txBody>
      </p:sp>
      <p:pic>
        <p:nvPicPr>
          <p:cNvPr id="3074" name="Picture 2" descr="http://www.epa.gov/airquality/particlepollution/graphics/pm2_5_graphic_l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469464"/>
            <a:ext cx="3055642" cy="25691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4619"/>
            <a:ext cx="6146094" cy="64950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Traditional Air Quality Modeling</a:t>
            </a:r>
            <a:endParaRPr lang="en-US" sz="2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779664"/>
            <a:ext cx="8382000" cy="5961037"/>
            <a:chOff x="-276725" y="105347"/>
            <a:chExt cx="6104822" cy="6294183"/>
          </a:xfrm>
        </p:grpSpPr>
        <p:sp>
          <p:nvSpPr>
            <p:cNvPr id="7" name="Text Box 2"/>
            <p:cNvSpPr txBox="1"/>
            <p:nvPr/>
          </p:nvSpPr>
          <p:spPr>
            <a:xfrm>
              <a:off x="3688569" y="1951569"/>
              <a:ext cx="623562" cy="4243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i="1" dirty="0">
                  <a:latin typeface="+mj-lt"/>
                  <a:ea typeface="SimSun"/>
                </a:rPr>
                <a:t>Yes</a:t>
              </a:r>
              <a:endParaRPr lang="en-US" sz="1200" dirty="0">
                <a:latin typeface="+mj-lt"/>
                <a:ea typeface="SimSun"/>
              </a:endParaRPr>
            </a:p>
          </p:txBody>
        </p:sp>
        <p:sp>
          <p:nvSpPr>
            <p:cNvPr id="8" name="Text Box 4653"/>
            <p:cNvSpPr txBox="1"/>
            <p:nvPr/>
          </p:nvSpPr>
          <p:spPr>
            <a:xfrm>
              <a:off x="1718310" y="1925785"/>
              <a:ext cx="551880" cy="4784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i="1" dirty="0">
                  <a:latin typeface="+mj-lt"/>
                  <a:ea typeface="SimSun"/>
                </a:rPr>
                <a:t>No</a:t>
              </a:r>
              <a:endParaRPr lang="en-US" sz="1200" dirty="0">
                <a:latin typeface="+mj-lt"/>
                <a:ea typeface="SimSun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524000" y="105348"/>
              <a:ext cx="1209040" cy="914778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5888" lvl="0" indent="-115888">
                <a:buFont typeface="Symbol"/>
                <a:buChar char=""/>
                <a:tabLst>
                  <a:tab pos="115888" algn="l"/>
                </a:tabLst>
              </a:pPr>
              <a:endParaRPr lang="en-US" sz="1200" b="1" dirty="0" smtClean="0">
                <a:solidFill>
                  <a:schemeClr val="tx1"/>
                </a:solidFill>
                <a:latin typeface="+mj-lt"/>
                <a:ea typeface="SimSun"/>
              </a:endParaRPr>
            </a:p>
            <a:p>
              <a:pPr marL="115888" lvl="0" indent="-115888">
                <a:buFont typeface="Symbol"/>
                <a:buChar char=""/>
                <a:tabLst>
                  <a:tab pos="115888" algn="l"/>
                </a:tabLst>
              </a:pPr>
              <a:r>
                <a:rPr lang="en-US" sz="1200" b="1" dirty="0" smtClean="0">
                  <a:solidFill>
                    <a:schemeClr val="tx1"/>
                  </a:solidFill>
                  <a:latin typeface="+mj-lt"/>
                  <a:ea typeface="SimSun"/>
                </a:rPr>
                <a:t>Fuel </a:t>
              </a:r>
              <a:r>
                <a:rPr lang="en-US" sz="1200" b="1" dirty="0">
                  <a:solidFill>
                    <a:schemeClr val="tx1"/>
                  </a:solidFill>
                  <a:latin typeface="+mj-lt"/>
                  <a:ea typeface="SimSun"/>
                </a:rPr>
                <a:t>Data</a:t>
              </a:r>
            </a:p>
            <a:p>
              <a:pPr marL="115888" lvl="0" indent="-115888">
                <a:buFont typeface="Symbol"/>
                <a:buChar char=""/>
                <a:tabLst>
                  <a:tab pos="173038" algn="l"/>
                </a:tabLst>
              </a:pPr>
              <a:r>
                <a:rPr lang="en-US" sz="1200" b="1" dirty="0">
                  <a:solidFill>
                    <a:schemeClr val="tx1"/>
                  </a:solidFill>
                  <a:latin typeface="+mj-lt"/>
                  <a:ea typeface="SimSun"/>
                </a:rPr>
                <a:t>Inspection </a:t>
              </a:r>
              <a:r>
                <a:rPr lang="en-US" sz="1200" b="1" dirty="0" smtClean="0">
                  <a:solidFill>
                    <a:schemeClr val="tx1"/>
                  </a:solidFill>
                  <a:latin typeface="+mj-lt"/>
                  <a:ea typeface="SimSun"/>
                </a:rPr>
                <a:t>information</a:t>
              </a:r>
              <a:endParaRPr lang="en-US" sz="1200" b="1" dirty="0">
                <a:solidFill>
                  <a:schemeClr val="tx1"/>
                </a:solidFill>
                <a:latin typeface="+mj-lt"/>
              </a:endParaRPr>
            </a:p>
            <a:p>
              <a:pPr marL="115888" lvl="0" indent="-115888">
                <a:buFont typeface="Symbol"/>
                <a:buChar char=""/>
                <a:tabLst>
                  <a:tab pos="115888" algn="l"/>
                </a:tabLst>
              </a:pPr>
              <a:endParaRPr lang="en-US" sz="1000" b="1" dirty="0" smtClean="0">
                <a:solidFill>
                  <a:schemeClr val="tx1"/>
                </a:solidFill>
                <a:latin typeface="+mj-lt"/>
                <a:ea typeface="SimSun"/>
              </a:endParaRPr>
            </a:p>
          </p:txBody>
        </p:sp>
        <p:sp>
          <p:nvSpPr>
            <p:cNvPr id="12" name="Flowchart: Alternate Process 11"/>
            <p:cNvSpPr/>
            <p:nvPr/>
          </p:nvSpPr>
          <p:spPr>
            <a:xfrm>
              <a:off x="4135120" y="105348"/>
              <a:ext cx="1270000" cy="914778"/>
            </a:xfrm>
            <a:prstGeom prst="flowChartAlternateProcess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Text Box 4645"/>
            <p:cNvSpPr txBox="1"/>
            <p:nvPr/>
          </p:nvSpPr>
          <p:spPr>
            <a:xfrm>
              <a:off x="4219902" y="175261"/>
              <a:ext cx="1109016" cy="4533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15888" marR="0" lvl="0" indent="-115888" algn="l">
                <a:spcBef>
                  <a:spcPts val="0"/>
                </a:spcBef>
                <a:spcAft>
                  <a:spcPts val="0"/>
                </a:spcAft>
                <a:buFont typeface="Symbol"/>
                <a:buChar char=""/>
                <a:tabLst>
                  <a:tab pos="114300" algn="l"/>
                </a:tabLst>
              </a:pPr>
              <a:r>
                <a:rPr lang="en-US" sz="1200" b="1" dirty="0">
                  <a:solidFill>
                    <a:schemeClr val="tx1"/>
                  </a:solidFill>
                  <a:latin typeface="+mj-lt"/>
                  <a:ea typeface="SimSun"/>
                </a:rPr>
                <a:t>Temperature</a:t>
              </a:r>
            </a:p>
            <a:p>
              <a:pPr marL="115888" marR="0" lvl="0" indent="-115888" algn="l">
                <a:spcBef>
                  <a:spcPts val="0"/>
                </a:spcBef>
                <a:spcAft>
                  <a:spcPts val="0"/>
                </a:spcAft>
                <a:buFont typeface="Symbol"/>
                <a:buChar char=""/>
                <a:tabLst>
                  <a:tab pos="114300" algn="l"/>
                </a:tabLst>
              </a:pPr>
              <a:r>
                <a:rPr lang="en-US" sz="1200" b="1" dirty="0">
                  <a:solidFill>
                    <a:schemeClr val="tx1"/>
                  </a:solidFill>
                  <a:latin typeface="+mj-lt"/>
                  <a:ea typeface="SimSun"/>
                </a:rPr>
                <a:t>Relative Humidity</a:t>
              </a:r>
            </a:p>
          </p:txBody>
        </p:sp>
        <p:sp>
          <p:nvSpPr>
            <p:cNvPr id="14" name="Flowchart: Alternate Process 13"/>
            <p:cNvSpPr/>
            <p:nvPr/>
          </p:nvSpPr>
          <p:spPr>
            <a:xfrm>
              <a:off x="2854959" y="105348"/>
              <a:ext cx="1148080" cy="914778"/>
            </a:xfrm>
            <a:prstGeom prst="flowChartAlternateProcess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27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15888" marR="0" lvl="0" indent="-115888" algn="l">
                <a:spcBef>
                  <a:spcPts val="0"/>
                </a:spcBef>
                <a:spcAft>
                  <a:spcPts val="0"/>
                </a:spcAft>
                <a:buFont typeface="Symbol"/>
                <a:buChar char=""/>
              </a:pPr>
              <a:r>
                <a:rPr lang="en-US" sz="1200" b="1" dirty="0">
                  <a:solidFill>
                    <a:srgbClr val="000000"/>
                  </a:solidFill>
                  <a:latin typeface="+mj-lt"/>
                  <a:ea typeface="Times New Roman"/>
                </a:rPr>
                <a:t>Vehicle Registration</a:t>
              </a:r>
              <a:endParaRPr lang="en-US" sz="1200" b="1" dirty="0">
                <a:latin typeface="+mj-lt"/>
                <a:ea typeface="SimSun"/>
              </a:endParaRPr>
            </a:p>
            <a:p>
              <a:pPr marL="115888" marR="0" lvl="0" indent="-115888" algn="l">
                <a:spcBef>
                  <a:spcPts val="0"/>
                </a:spcBef>
                <a:spcAft>
                  <a:spcPts val="0"/>
                </a:spcAft>
                <a:buFont typeface="Symbol"/>
                <a:buChar char=""/>
              </a:pPr>
              <a:r>
                <a:rPr lang="en-US" sz="1200" b="1" dirty="0">
                  <a:solidFill>
                    <a:srgbClr val="000000"/>
                  </a:solidFill>
                  <a:latin typeface="+mj-lt"/>
                  <a:ea typeface="Times New Roman"/>
                </a:rPr>
                <a:t>Age </a:t>
              </a:r>
              <a:r>
                <a:rPr lang="en-US" sz="1200" b="1" dirty="0" smtClean="0">
                  <a:solidFill>
                    <a:srgbClr val="000000"/>
                  </a:solidFill>
                  <a:latin typeface="+mj-lt"/>
                  <a:ea typeface="Times New Roman"/>
                </a:rPr>
                <a:t>data</a:t>
              </a:r>
              <a:r>
                <a:rPr lang="en-US" sz="1200" b="1" dirty="0">
                  <a:solidFill>
                    <a:srgbClr val="000000"/>
                  </a:solidFill>
                  <a:latin typeface="+mj-lt"/>
                  <a:ea typeface="Times New Roman"/>
                </a:rPr>
                <a:t> </a:t>
              </a:r>
              <a:endParaRPr lang="en-US" sz="1200" b="1" dirty="0">
                <a:latin typeface="+mj-lt"/>
                <a:ea typeface="SimSun"/>
              </a:endParaRPr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2016125" y="1268730"/>
              <a:ext cx="1643675" cy="375920"/>
            </a:xfrm>
            <a:prstGeom prst="flowChartAlternateProcess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latin typeface="+mj-lt"/>
                  <a:ea typeface="SimSun"/>
                </a:rPr>
                <a:t>Emission Model</a:t>
              </a:r>
              <a:endParaRPr lang="en-US" sz="1200" dirty="0">
                <a:latin typeface="+mj-lt"/>
                <a:ea typeface="SimSun"/>
              </a:endParaRPr>
            </a:p>
          </p:txBody>
        </p:sp>
        <p:sp>
          <p:nvSpPr>
            <p:cNvPr id="16" name="Flowchart: Decision 15"/>
            <p:cNvSpPr/>
            <p:nvPr/>
          </p:nvSpPr>
          <p:spPr>
            <a:xfrm>
              <a:off x="2013934" y="1925785"/>
              <a:ext cx="1674635" cy="1040657"/>
            </a:xfrm>
            <a:prstGeom prst="flowChartDecision">
              <a:avLst/>
            </a:prstGeom>
            <a:gradFill>
              <a:gsLst>
                <a:gs pos="0">
                  <a:srgbClr val="FBE4AE"/>
                </a:gs>
                <a:gs pos="42000">
                  <a:srgbClr val="BD922A"/>
                </a:gs>
                <a:gs pos="42000">
                  <a:srgbClr val="BD922A"/>
                </a:gs>
                <a:gs pos="100000">
                  <a:srgbClr val="FBE4AE"/>
                </a:gs>
                <a:gs pos="100000">
                  <a:srgbClr val="BD922A"/>
                </a:gs>
                <a:gs pos="99000">
                  <a:srgbClr val="835E17"/>
                </a:gs>
                <a:gs pos="100000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i="1" dirty="0" smtClean="0">
                  <a:solidFill>
                    <a:srgbClr val="000000"/>
                  </a:solidFill>
                  <a:latin typeface="+mj-lt"/>
                  <a:ea typeface="SimSun"/>
                </a:rPr>
                <a:t>Detailed Link-Level Activity </a:t>
              </a:r>
              <a:endParaRPr lang="en-US" sz="1200" b="1" dirty="0">
                <a:latin typeface="+mj-lt"/>
                <a:ea typeface="SimSun"/>
              </a:endParaRPr>
            </a:p>
          </p:txBody>
        </p:sp>
        <p:sp>
          <p:nvSpPr>
            <p:cNvPr id="17" name="Flowchart: Data 16"/>
            <p:cNvSpPr/>
            <p:nvPr/>
          </p:nvSpPr>
          <p:spPr>
            <a:xfrm>
              <a:off x="-6529" y="2113020"/>
              <a:ext cx="1652450" cy="641564"/>
            </a:xfrm>
            <a:prstGeom prst="flowChartInputOutpu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latin typeface="+mj-lt"/>
                  <a:ea typeface="SimSun"/>
                </a:rPr>
                <a:t>County Level </a:t>
              </a:r>
              <a:r>
                <a:rPr lang="en-US" sz="1200" b="1" dirty="0">
                  <a:solidFill>
                    <a:srgbClr val="000000"/>
                  </a:solidFill>
                  <a:latin typeface="+mj-lt"/>
                  <a:ea typeface="SimSun"/>
                </a:rPr>
                <a:t>Emission Inventory </a:t>
              </a:r>
              <a:endParaRPr lang="en-US" sz="1200" dirty="0">
                <a:latin typeface="+mj-lt"/>
                <a:ea typeface="SimSun"/>
              </a:endParaRPr>
            </a:p>
          </p:txBody>
        </p:sp>
        <p:sp>
          <p:nvSpPr>
            <p:cNvPr id="18" name="Flowchart: Data 17"/>
            <p:cNvSpPr/>
            <p:nvPr/>
          </p:nvSpPr>
          <p:spPr>
            <a:xfrm>
              <a:off x="4125449" y="2114474"/>
              <a:ext cx="1477958" cy="663279"/>
            </a:xfrm>
            <a:prstGeom prst="flowChartInputOutpu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>
                  <a:solidFill>
                    <a:srgbClr val="000000"/>
                  </a:solidFill>
                  <a:latin typeface="+mj-lt"/>
                  <a:ea typeface="Times New Roman"/>
                </a:rPr>
                <a:t>Emission Factors</a:t>
              </a:r>
              <a:endParaRPr lang="en-US" sz="1200" dirty="0">
                <a:latin typeface="+mj-lt"/>
                <a:ea typeface="SimSun"/>
              </a:endParaRPr>
            </a:p>
          </p:txBody>
        </p:sp>
        <p:cxnSp>
          <p:nvCxnSpPr>
            <p:cNvPr id="19" name="Straight Arrow Connector 18"/>
            <p:cNvCxnSpPr>
              <a:stCxn id="16" idx="1"/>
              <a:endCxn id="17" idx="5"/>
            </p:cNvCxnSpPr>
            <p:nvPr/>
          </p:nvCxnSpPr>
          <p:spPr>
            <a:xfrm flipH="1" flipV="1">
              <a:off x="1480677" y="2433803"/>
              <a:ext cx="533257" cy="123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3"/>
              <a:endCxn id="18" idx="2"/>
            </p:cNvCxnSpPr>
            <p:nvPr/>
          </p:nvCxnSpPr>
          <p:spPr>
            <a:xfrm>
              <a:off x="3688569" y="2446114"/>
              <a:ext cx="58467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822614" y="1654175"/>
              <a:ext cx="0" cy="2716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62000" y="771526"/>
              <a:ext cx="1254125" cy="6851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2"/>
            </p:cNvCxnSpPr>
            <p:nvPr/>
          </p:nvCxnSpPr>
          <p:spPr>
            <a:xfrm>
              <a:off x="2128520" y="1020127"/>
              <a:ext cx="252730" cy="2486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4" idx="2"/>
            </p:cNvCxnSpPr>
            <p:nvPr/>
          </p:nvCxnSpPr>
          <p:spPr>
            <a:xfrm flipH="1">
              <a:off x="3314701" y="1020127"/>
              <a:ext cx="114299" cy="2486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2"/>
            </p:cNvCxnSpPr>
            <p:nvPr/>
          </p:nvCxnSpPr>
          <p:spPr>
            <a:xfrm flipH="1">
              <a:off x="3659800" y="1020127"/>
              <a:ext cx="1110321" cy="4365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Process 25"/>
            <p:cNvSpPr/>
            <p:nvPr/>
          </p:nvSpPr>
          <p:spPr>
            <a:xfrm>
              <a:off x="-276725" y="3216958"/>
              <a:ext cx="1925320" cy="321833"/>
            </a:xfrm>
            <a:prstGeom prst="flowChartProcess">
              <a:avLst/>
            </a:prstGeom>
            <a:gradFill>
              <a:gsLst>
                <a:gs pos="0">
                  <a:srgbClr val="D6B19C"/>
                </a:gs>
                <a:gs pos="39000">
                  <a:srgbClr val="D49E6C"/>
                </a:gs>
                <a:gs pos="6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cap="all" dirty="0" smtClean="0">
                  <a:solidFill>
                    <a:srgbClr val="000000"/>
                  </a:solidFill>
                  <a:latin typeface="+mj-lt"/>
                  <a:ea typeface="SimSun"/>
                </a:rPr>
                <a:t>Top-Down</a:t>
              </a:r>
              <a:r>
                <a:rPr lang="en-US" sz="1100" b="1" dirty="0" smtClean="0">
                  <a:solidFill>
                    <a:srgbClr val="000000"/>
                  </a:solidFill>
                  <a:latin typeface="+mj-lt"/>
                  <a:ea typeface="SimSun"/>
                </a:rPr>
                <a:t> </a:t>
              </a:r>
              <a:r>
                <a:rPr lang="en-US" sz="1100" b="1" dirty="0">
                  <a:solidFill>
                    <a:srgbClr val="000000"/>
                  </a:solidFill>
                  <a:latin typeface="+mj-lt"/>
                  <a:ea typeface="SimSun"/>
                </a:rPr>
                <a:t>Approach</a:t>
              </a:r>
              <a:endParaRPr lang="en-US" sz="1100" dirty="0">
                <a:latin typeface="+mj-lt"/>
                <a:ea typeface="SimSun"/>
              </a:endParaRPr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3885054" y="3220422"/>
              <a:ext cx="1943043" cy="318616"/>
            </a:xfrm>
            <a:prstGeom prst="flowChartProcess">
              <a:avLst/>
            </a:prstGeom>
            <a:gradFill>
              <a:gsLst>
                <a:gs pos="0">
                  <a:srgbClr val="D6B19C"/>
                </a:gs>
                <a:gs pos="39000">
                  <a:srgbClr val="D49E6C"/>
                </a:gs>
                <a:gs pos="6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cap="all" dirty="0">
                  <a:solidFill>
                    <a:srgbClr val="000000"/>
                  </a:solidFill>
                  <a:latin typeface="+mj-lt"/>
                  <a:ea typeface="SimSun"/>
                </a:rPr>
                <a:t>Bottom-Up</a:t>
              </a:r>
              <a:r>
                <a:rPr lang="en-US" sz="1100" b="1" dirty="0">
                  <a:solidFill>
                    <a:srgbClr val="000000"/>
                  </a:solidFill>
                  <a:latin typeface="+mj-lt"/>
                  <a:ea typeface="SimSun"/>
                </a:rPr>
                <a:t> Approach</a:t>
              </a:r>
              <a:endParaRPr lang="en-US" sz="1100" dirty="0">
                <a:latin typeface="+mj-lt"/>
                <a:ea typeface="SimSun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60737" y="2768390"/>
              <a:ext cx="0" cy="4626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8" idx="4"/>
              <a:endCxn id="27" idx="0"/>
            </p:cNvCxnSpPr>
            <p:nvPr/>
          </p:nvCxnSpPr>
          <p:spPr>
            <a:xfrm flipH="1">
              <a:off x="4856576" y="2777753"/>
              <a:ext cx="7853" cy="4426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lowchart: Alternate Process 29"/>
            <p:cNvSpPr/>
            <p:nvPr/>
          </p:nvSpPr>
          <p:spPr>
            <a:xfrm>
              <a:off x="-271524" y="3891927"/>
              <a:ext cx="1917443" cy="609173"/>
            </a:xfrm>
            <a:prstGeom prst="flowChartAlternateProcess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i="1" dirty="0">
                  <a:solidFill>
                    <a:srgbClr val="000000"/>
                  </a:solidFill>
                  <a:latin typeface="+mj-lt"/>
                  <a:ea typeface="SimSun"/>
                </a:rPr>
                <a:t>Spatial Allocation Using Hourly Surrogates</a:t>
              </a:r>
              <a:endParaRPr lang="en-US" sz="1400" dirty="0">
                <a:latin typeface="+mj-lt"/>
                <a:ea typeface="SimSun"/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>
            <a:xfrm>
              <a:off x="4155621" y="3922903"/>
              <a:ext cx="1645920" cy="578196"/>
            </a:xfrm>
            <a:prstGeom prst="flowChartAlternateProcess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i="1" dirty="0">
                  <a:solidFill>
                    <a:srgbClr val="000000"/>
                  </a:solidFill>
                  <a:latin typeface="+mj-lt"/>
                  <a:ea typeface="SimSun"/>
                </a:rPr>
                <a:t>Link Level Hourly Emission Calculation</a:t>
              </a:r>
              <a:endParaRPr lang="en-US" sz="1400" dirty="0">
                <a:latin typeface="+mj-lt"/>
                <a:ea typeface="SimSun"/>
              </a:endParaRPr>
            </a:p>
          </p:txBody>
        </p:sp>
        <p:cxnSp>
          <p:nvCxnSpPr>
            <p:cNvPr id="33" name="Elbow Connector 32"/>
            <p:cNvCxnSpPr>
              <a:stCxn id="30" idx="2"/>
              <a:endCxn id="32" idx="1"/>
            </p:cNvCxnSpPr>
            <p:nvPr/>
          </p:nvCxnSpPr>
          <p:spPr>
            <a:xfrm rot="16200000" flipH="1">
              <a:off x="1105181" y="4083116"/>
              <a:ext cx="346910" cy="1182877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owchart: Data 33"/>
            <p:cNvSpPr/>
            <p:nvPr/>
          </p:nvSpPr>
          <p:spPr>
            <a:xfrm>
              <a:off x="2128521" y="4029168"/>
              <a:ext cx="1531279" cy="384686"/>
            </a:xfrm>
            <a:prstGeom prst="flowChartInputOutpu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+mj-lt"/>
                  <a:ea typeface="SimSun"/>
                </a:rPr>
                <a:t>Link </a:t>
              </a:r>
              <a:r>
                <a:rPr lang="en-US" sz="1400" b="1" dirty="0" smtClean="0">
                  <a:solidFill>
                    <a:srgbClr val="000000"/>
                  </a:solidFill>
                  <a:latin typeface="+mj-lt"/>
                  <a:ea typeface="SimSun"/>
                </a:rPr>
                <a:t>Activity </a:t>
              </a:r>
              <a:r>
                <a:rPr lang="en-US" sz="1400" b="1" dirty="0">
                  <a:solidFill>
                    <a:srgbClr val="000000"/>
                  </a:solidFill>
                  <a:latin typeface="+mj-lt"/>
                  <a:ea typeface="SimSun"/>
                </a:rPr>
                <a:t>Data</a:t>
              </a:r>
              <a:endParaRPr lang="en-US" sz="1400" b="1" dirty="0">
                <a:latin typeface="+mj-lt"/>
                <a:ea typeface="SimSun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 flipV="1">
              <a:off x="1645919" y="4165087"/>
              <a:ext cx="635730" cy="249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4" idx="5"/>
              <a:endCxn id="31" idx="1"/>
            </p:cNvCxnSpPr>
            <p:nvPr/>
          </p:nvCxnSpPr>
          <p:spPr>
            <a:xfrm flipV="1">
              <a:off x="3506672" y="4212002"/>
              <a:ext cx="648949" cy="950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60737" y="3538791"/>
              <a:ext cx="1263" cy="3531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64428" y="3564945"/>
              <a:ext cx="0" cy="3556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31" idx="2"/>
              <a:endCxn id="32" idx="3"/>
            </p:cNvCxnSpPr>
            <p:nvPr/>
          </p:nvCxnSpPr>
          <p:spPr>
            <a:xfrm rot="5400000">
              <a:off x="4195754" y="4065182"/>
              <a:ext cx="346910" cy="1218747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865755" y="4946396"/>
              <a:ext cx="0" cy="2896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865755" y="5665470"/>
              <a:ext cx="0" cy="3454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owchart: Alternate Process 42"/>
            <p:cNvSpPr/>
            <p:nvPr/>
          </p:nvSpPr>
          <p:spPr>
            <a:xfrm>
              <a:off x="1676695" y="6002020"/>
              <a:ext cx="2357120" cy="397510"/>
            </a:xfrm>
            <a:prstGeom prst="flowChartAlternateProcess">
              <a:avLst/>
            </a:prstGeom>
            <a:gradFill>
              <a:gsLst>
                <a:gs pos="0">
                  <a:srgbClr val="FFF200"/>
                </a:gs>
                <a:gs pos="100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 smtClean="0">
                  <a:solidFill>
                    <a:schemeClr val="tx1"/>
                  </a:solidFill>
                  <a:latin typeface="+mj-lt"/>
                  <a:ea typeface="SimSun"/>
                </a:rPr>
                <a:t>Air Quality Model</a:t>
              </a:r>
              <a:endParaRPr lang="en-US" sz="1200" b="1" dirty="0">
                <a:solidFill>
                  <a:schemeClr val="tx1"/>
                </a:solidFill>
                <a:latin typeface="+mj-lt"/>
                <a:ea typeface="SimSun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11759" y="105347"/>
              <a:ext cx="1300481" cy="914780"/>
            </a:xfrm>
            <a:prstGeom prst="round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900" b="1" dirty="0" smtClean="0">
                <a:solidFill>
                  <a:schemeClr val="tx1"/>
                </a:solidFill>
                <a:latin typeface="+mj-lt"/>
                <a:ea typeface="SimSun"/>
              </a:endParaRP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+mj-lt"/>
                  <a:ea typeface="SimSun"/>
                </a:rPr>
                <a:t>Activity Data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b="1" dirty="0" smtClean="0">
                  <a:solidFill>
                    <a:schemeClr val="tx1"/>
                  </a:solidFill>
                  <a:latin typeface="+mj-lt"/>
                  <a:ea typeface="SimSun"/>
                </a:rPr>
                <a:t>VMT</a:t>
              </a:r>
              <a:endParaRPr lang="en-US" sz="1200" b="1" dirty="0">
                <a:solidFill>
                  <a:schemeClr val="tx1"/>
                </a:solidFill>
                <a:latin typeface="+mj-lt"/>
                <a:ea typeface="SimSun"/>
              </a:endParaRPr>
            </a:p>
            <a:p>
              <a:pPr marL="171450" lvl="0" indent="-171450"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latin typeface="+mj-lt"/>
                  <a:ea typeface="SimSun"/>
                </a:rPr>
                <a:t>Speed</a:t>
              </a:r>
            </a:p>
            <a:p>
              <a:pPr marL="171450" lvl="0" indent="-171450">
                <a:buFont typeface="Arial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  <a:latin typeface="+mj-lt"/>
                  <a:ea typeface="SimSun"/>
                </a:rPr>
                <a:t>Starts</a:t>
              </a:r>
            </a:p>
            <a:p>
              <a:endParaRPr lang="en-US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1870075" y="4672837"/>
              <a:ext cx="1889760" cy="350344"/>
            </a:xfrm>
            <a:prstGeom prst="flowChartProcess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+mj-lt"/>
                  <a:ea typeface="SimSun"/>
                </a:rPr>
                <a:t>Chemical Speciation</a:t>
              </a:r>
              <a:endParaRPr lang="en-US" sz="1400" dirty="0">
                <a:latin typeface="+mj-lt"/>
                <a:ea typeface="SimSun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645920" y="5233670"/>
              <a:ext cx="2407920" cy="604520"/>
            </a:xfrm>
            <a:prstGeom prst="round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endParaRPr lang="en-US" sz="1400" b="1" dirty="0" smtClean="0">
                <a:solidFill>
                  <a:srgbClr val="000000"/>
                </a:solidFill>
                <a:latin typeface="+mj-lt"/>
                <a:ea typeface="SimSun"/>
              </a:endParaRPr>
            </a:p>
            <a:p>
              <a:pPr marL="0" marR="0" algn="ctr">
                <a:spcBef>
                  <a:spcPts val="0"/>
                </a:spcBef>
                <a:spcAft>
                  <a:spcPts val="800"/>
                </a:spcAft>
              </a:pPr>
              <a:endParaRPr lang="en-US" sz="1400" b="1" dirty="0">
                <a:solidFill>
                  <a:srgbClr val="000000"/>
                </a:solidFill>
                <a:latin typeface="+mj-lt"/>
                <a:ea typeface="SimSun"/>
              </a:endParaRPr>
            </a:p>
            <a:p>
              <a:pPr algn="ctr"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+mj-lt"/>
                  <a:ea typeface="SimSun"/>
                </a:rPr>
                <a:t>Gridded, Temporal, and </a:t>
              </a:r>
              <a:r>
                <a:rPr lang="en-US" sz="1400" dirty="0" err="1" smtClean="0">
                  <a:solidFill>
                    <a:srgbClr val="000000"/>
                  </a:solidFill>
                  <a:latin typeface="+mj-lt"/>
                  <a:ea typeface="SimSun"/>
                </a:rPr>
                <a:t>Speciated</a:t>
              </a:r>
              <a:r>
                <a:rPr lang="en-US" sz="1400" dirty="0" smtClean="0">
                  <a:solidFill>
                    <a:srgbClr val="000000"/>
                  </a:solidFill>
                  <a:latin typeface="+mj-lt"/>
                  <a:ea typeface="SimSun"/>
                </a:rPr>
                <a:t>  </a:t>
              </a:r>
              <a:r>
                <a:rPr lang="en-US" sz="1400" dirty="0">
                  <a:solidFill>
                    <a:srgbClr val="000000"/>
                  </a:solidFill>
                  <a:latin typeface="+mj-lt"/>
                  <a:ea typeface="SimSun"/>
                </a:rPr>
                <a:t>Emissions </a:t>
              </a:r>
              <a:endParaRPr lang="en-US" sz="1400" dirty="0">
                <a:latin typeface="+mj-lt"/>
                <a:ea typeface="SimSun"/>
              </a:endParaRPr>
            </a:p>
            <a:p>
              <a:pPr marL="0" marR="0" algn="ctr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latin typeface="+mj-lt"/>
                  <a:ea typeface="SimSun"/>
                </a:rPr>
                <a:t> 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828184" y="1824037"/>
            <a:ext cx="1858880" cy="551094"/>
          </a:xfrm>
          <a:prstGeom prst="ellipse">
            <a:avLst/>
          </a:prstGeom>
          <a:noFill/>
          <a:ln w="2222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Adjustment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Factors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5" name="Straight Arrow Connector 44"/>
          <p:cNvCxnSpPr>
            <a:stCxn id="3" idx="7"/>
          </p:cNvCxnSpPr>
          <p:nvPr/>
        </p:nvCxnSpPr>
        <p:spPr>
          <a:xfrm flipV="1">
            <a:off x="2414837" y="1735033"/>
            <a:ext cx="272226" cy="1697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371600" y="6364231"/>
            <a:ext cx="1244944" cy="376470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Observed air quality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72" name="Straight Arrow Connector 71"/>
          <p:cNvCxnSpPr>
            <a:endCxn id="43" idx="1"/>
          </p:cNvCxnSpPr>
          <p:nvPr/>
        </p:nvCxnSpPr>
        <p:spPr>
          <a:xfrm>
            <a:off x="2687063" y="6552466"/>
            <a:ext cx="452208" cy="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5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477000" cy="60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Drawbacks in Current Approach </a:t>
            </a:r>
            <a:endParaRPr lang="en-US" sz="24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81008840"/>
              </p:ext>
            </p:extLst>
          </p:nvPr>
        </p:nvGraphicFramePr>
        <p:xfrm>
          <a:off x="914400" y="3352800"/>
          <a:ext cx="2743200" cy="2181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524000"/>
            <a:ext cx="7315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Very few truck models can model hourly-level truck activity </a:t>
            </a: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such as truck miles traveled  and speeds by truck type 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Could not estimate  reliable results for gridded inventory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Current practice does not predict trucks impact on urban air quality independently</a:t>
            </a:r>
          </a:p>
          <a:p>
            <a:endParaRPr lang="en-US" sz="2200" b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76151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 Improvements in Proposed Approach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536519"/>
            <a:ext cx="7848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A spatial regression based truck activity model is used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More  reliable  “bottom-up” approach is used 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Only truck related emissions are used which are usually very difficult to synthesize</a:t>
            </a:r>
          </a:p>
          <a:p>
            <a:endParaRPr lang="en-US" sz="22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93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51" y="304800"/>
            <a:ext cx="5105400" cy="68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Scope of the Study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371600"/>
            <a:ext cx="7772400" cy="3894002"/>
          </a:xfrm>
        </p:spPr>
        <p:txBody>
          <a:bodyPr>
            <a:normAutofit/>
          </a:bodyPr>
          <a:lstStyle/>
          <a:p>
            <a:pPr lvl="1"/>
            <a:endParaRPr lang="en-US" sz="1600" dirty="0" smtClean="0">
              <a:latin typeface="+mj-lt"/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397414"/>
            <a:ext cx="8534400" cy="2675377"/>
            <a:chOff x="1776355" y="3898866"/>
            <a:chExt cx="6919278" cy="23230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976" y="3984463"/>
              <a:ext cx="10668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307" y="5078542"/>
              <a:ext cx="106004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97" y="3921640"/>
              <a:ext cx="11430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684" y="5115328"/>
              <a:ext cx="16573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856" y="3898866"/>
              <a:ext cx="2609850" cy="629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31" y="5115328"/>
              <a:ext cx="2705100" cy="851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776355" y="4613604"/>
              <a:ext cx="1143000" cy="240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j-lt"/>
                </a:rPr>
                <a:t>Motor homes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81200" y="5827986"/>
              <a:ext cx="1371600" cy="240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j-lt"/>
                </a:rPr>
                <a:t>Refuse Trucks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4623617"/>
              <a:ext cx="2497118" cy="240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Single Unit </a:t>
              </a:r>
              <a:r>
                <a:rPr lang="en-US" sz="1200" b="1" dirty="0" smtClean="0">
                  <a:latin typeface="+mj-lt"/>
                </a:rPr>
                <a:t>Short-haul</a:t>
              </a:r>
              <a:r>
                <a:rPr lang="en-US" sz="1200" dirty="0" smtClean="0">
                  <a:latin typeface="+mj-lt"/>
                </a:rPr>
                <a:t> Trucks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11494" y="5971400"/>
              <a:ext cx="2138424" cy="240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j-lt"/>
                </a:rPr>
                <a:t>Single Unit  Long-haul Trucks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02968" y="4623617"/>
              <a:ext cx="2687738" cy="240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j-lt"/>
                </a:rPr>
                <a:t>Combination Short-haul Trucks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07895" y="5981413"/>
              <a:ext cx="2687738" cy="2405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+mj-lt"/>
                </a:rPr>
                <a:t>Combination Long-haul Trucks</a:t>
              </a:r>
              <a:endParaRPr lang="en-US" sz="1200" b="1" dirty="0"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08293" y="4419600"/>
            <a:ext cx="668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Typical Weekday Data is used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Only Diesel Trucks are considered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09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81000"/>
            <a:ext cx="3657600" cy="533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Cincinnati Case Study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2937" y="228600"/>
            <a:ext cx="3108325" cy="2777401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9582" y="3429000"/>
            <a:ext cx="3124200" cy="277573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300957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OKI region</a:t>
            </a:r>
            <a:endParaRPr lang="en-US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9582" y="6248400"/>
            <a:ext cx="294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Traffic Count locations</a:t>
            </a:r>
            <a:endParaRPr lang="en-US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066800"/>
            <a:ext cx="4800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Greater Cincinnati data used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Traffic </a:t>
            </a:r>
            <a:r>
              <a:rPr lang="en-US" sz="2000" b="1" dirty="0">
                <a:latin typeface="+mj-lt"/>
              </a:rPr>
              <a:t>locations </a:t>
            </a:r>
            <a:r>
              <a:rPr lang="en-US" sz="2000" b="1" dirty="0" smtClean="0">
                <a:latin typeface="+mj-lt"/>
              </a:rPr>
              <a:t>around 500  </a:t>
            </a:r>
            <a:r>
              <a:rPr lang="en-US" sz="2000" b="1" dirty="0">
                <a:latin typeface="+mj-lt"/>
              </a:rPr>
              <a:t>and years </a:t>
            </a:r>
            <a:r>
              <a:rPr lang="en-US" sz="2000" b="1" dirty="0" smtClean="0">
                <a:latin typeface="+mj-lt"/>
              </a:rPr>
              <a:t>2003-2009 (Validation)</a:t>
            </a:r>
            <a:endParaRPr lang="en-US" sz="20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Socio economic data is based on </a:t>
            </a:r>
            <a:r>
              <a:rPr lang="en-US" sz="2000" b="1" dirty="0" smtClean="0">
                <a:latin typeface="+mj-lt"/>
              </a:rPr>
              <a:t>2000 Census data (Travel Demand Model)</a:t>
            </a:r>
            <a:endParaRPr lang="en-US" sz="20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+mj-lt"/>
              </a:rPr>
              <a:t>Meteorology and </a:t>
            </a:r>
            <a:r>
              <a:rPr lang="en-US" sz="2000" b="1" dirty="0" smtClean="0">
                <a:latin typeface="+mj-lt"/>
              </a:rPr>
              <a:t>Vehicle Registration </a:t>
            </a:r>
            <a:r>
              <a:rPr lang="en-US" sz="2000" b="1" dirty="0">
                <a:latin typeface="+mj-lt"/>
              </a:rPr>
              <a:t>data is for </a:t>
            </a:r>
            <a:r>
              <a:rPr lang="en-US" sz="2000" b="1" dirty="0" smtClean="0">
                <a:latin typeface="+mj-lt"/>
              </a:rPr>
              <a:t>2010 (MOVES)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Air </a:t>
            </a:r>
            <a:r>
              <a:rPr lang="en-US" sz="2000" b="1" dirty="0">
                <a:latin typeface="+mj-lt"/>
              </a:rPr>
              <a:t>Q</a:t>
            </a:r>
            <a:r>
              <a:rPr lang="en-US" sz="2000" b="1" dirty="0" smtClean="0">
                <a:latin typeface="+mj-lt"/>
              </a:rPr>
              <a:t>uality System pollution monitoring data </a:t>
            </a:r>
            <a:r>
              <a:rPr lang="en-US" sz="2000" b="1" smtClean="0">
                <a:latin typeface="+mj-lt"/>
              </a:rPr>
              <a:t>from </a:t>
            </a:r>
            <a:r>
              <a:rPr lang="en-US" sz="2000" b="1" smtClean="0">
                <a:latin typeface="+mj-lt"/>
              </a:rPr>
              <a:t>US-EPA(Validation]</a:t>
            </a:r>
            <a:endParaRPr lang="en-US" sz="20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252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657600" cy="762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Modeling Tools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24" y="1600200"/>
            <a:ext cx="3646076" cy="299913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C:\Users\hperugu\Desktop\Publication1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6571" y="4483741"/>
            <a:ext cx="3444778" cy="233014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3997" y="2171214"/>
            <a:ext cx="3798425" cy="2607677"/>
          </a:xfrm>
          <a:prstGeom prst="rect">
            <a:avLst/>
          </a:prstGeom>
          <a:noFill/>
          <a:ln>
            <a:solidFill>
              <a:prstClr val="black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rved Down Arrow 2"/>
          <p:cNvSpPr/>
          <p:nvPr/>
        </p:nvSpPr>
        <p:spPr>
          <a:xfrm rot="6876350">
            <a:off x="6359013" y="4989088"/>
            <a:ext cx="684760" cy="346430"/>
          </a:xfrm>
          <a:prstGeom prst="curved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Curved Down Arrow 7"/>
          <p:cNvSpPr/>
          <p:nvPr/>
        </p:nvSpPr>
        <p:spPr>
          <a:xfrm rot="12955000">
            <a:off x="2019820" y="5201224"/>
            <a:ext cx="684760" cy="346430"/>
          </a:xfrm>
          <a:prstGeom prst="curved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8960" y="6248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MOVES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641142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AERMOD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1437" y="4823749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Cube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4102" y="281651"/>
            <a:ext cx="3737195" cy="245527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52474" y="2001937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STATA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Curved Down Arrow 12"/>
          <p:cNvSpPr/>
          <p:nvPr/>
        </p:nvSpPr>
        <p:spPr>
          <a:xfrm rot="3286924">
            <a:off x="8227874" y="1598140"/>
            <a:ext cx="684760" cy="346430"/>
          </a:xfrm>
          <a:prstGeom prst="curved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75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03" y="-228600"/>
            <a:ext cx="533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Daily Emissions Comparison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810000"/>
            <a:ext cx="5334000" cy="2514600"/>
          </a:xfrm>
          <a:prstGeom prst="rect">
            <a:avLst/>
          </a:prstGeom>
          <a:ln w="952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610730"/>
              </p:ext>
            </p:extLst>
          </p:nvPr>
        </p:nvGraphicFramePr>
        <p:xfrm>
          <a:off x="3124200" y="1194595"/>
          <a:ext cx="6001365" cy="2440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281"/>
                <a:gridCol w="1815637"/>
                <a:gridCol w="1957447"/>
              </a:tblGrid>
              <a:tr h="609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Source use/Truck types</a:t>
                      </a:r>
                      <a:endParaRPr 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Daily emissions using default inputs (Kg)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Daily emissions using new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model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 based inputs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(Kg)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 anchor="ctr"/>
                </a:tc>
              </a:tr>
              <a:tr h="2707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Refuse Trucks</a:t>
                      </a:r>
                      <a:endParaRPr lang="en-US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5.50</a:t>
                      </a:r>
                      <a:endParaRPr lang="en-US" sz="1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11.79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</a:tr>
              <a:tr h="2707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Single Unit Short-Haul</a:t>
                      </a:r>
                      <a:endParaRPr lang="en-US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95.85</a:t>
                      </a:r>
                      <a:endParaRPr lang="en-US" sz="1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205.73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</a:tr>
              <a:tr h="2707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Single Unit Long-Haul</a:t>
                      </a:r>
                      <a:endParaRPr lang="en-US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12.77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329.35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</a:tr>
              <a:tr h="2707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Motor Homes</a:t>
                      </a:r>
                      <a:endParaRPr lang="en-US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4.11</a:t>
                      </a:r>
                      <a:endParaRPr lang="en-US" sz="1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49.81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</a:tr>
              <a:tr h="2872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Combination Unit Short-Haul</a:t>
                      </a:r>
                      <a:endParaRPr lang="en-US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202.87</a:t>
                      </a:r>
                      <a:endParaRPr lang="en-US" sz="1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351.49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</a:tr>
              <a:tr h="2707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Combined Unit Long- Haul</a:t>
                      </a:r>
                      <a:endParaRPr lang="en-US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321.79</a:t>
                      </a:r>
                      <a:endParaRPr lang="en-US" sz="1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620.28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8724" marR="48724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902" y="1520142"/>
            <a:ext cx="3062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The US-EPA approach predicted lower daily emissions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2354826"/>
            <a:ext cx="838200" cy="533400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 rot="2096933">
            <a:off x="248456" y="4612116"/>
            <a:ext cx="1083538" cy="4617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886200"/>
            <a:ext cx="39624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The contribution of  Combination short-haul  is over-estimated</a:t>
            </a:r>
          </a:p>
          <a:p>
            <a:endParaRPr lang="en-US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The  emission contributions from refuse, motor home and single unit short haul trucks are proportion to observed truck miles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851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haroni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240</TotalTime>
  <Words>872</Words>
  <Application>Microsoft Office PowerPoint</Application>
  <PresentationFormat>On-screen Show (4:3)</PresentationFormat>
  <Paragraphs>198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An Improved Methodology for Modeling Truck Contribution to Regional Air Quality</vt:lpstr>
      <vt:lpstr>Outline</vt:lpstr>
      <vt:lpstr>Background &amp; Problem Statement </vt:lpstr>
      <vt:lpstr>Traditional Air Quality Modeling</vt:lpstr>
      <vt:lpstr>Drawbacks in Current Approach </vt:lpstr>
      <vt:lpstr>Scope of the Study</vt:lpstr>
      <vt:lpstr>Cincinnati Case Study</vt:lpstr>
      <vt:lpstr>Modeling Tools </vt:lpstr>
      <vt:lpstr>Daily Emissions Comparison</vt:lpstr>
      <vt:lpstr>Gridded Comparison</vt:lpstr>
      <vt:lpstr>Meteorological &amp; Terrain Data</vt:lpstr>
      <vt:lpstr>Dispersion Comparison</vt:lpstr>
      <vt:lpstr>Comparison with Monitored Data</vt:lpstr>
      <vt:lpstr>Comparison with Real Data</vt:lpstr>
      <vt:lpstr>Conclusions &amp; Further Steps</vt:lpstr>
      <vt:lpstr>This is a Continuation…</vt:lpstr>
      <vt:lpstr>Thank You Very Much! &amp;  Questions?  harikishan.perugu@gmail.com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Introduction on Chinese History &amp; Culture</dc:title>
  <dc:creator>Yao</dc:creator>
  <cp:lastModifiedBy>erin</cp:lastModifiedBy>
  <cp:revision>61</cp:revision>
  <dcterms:created xsi:type="dcterms:W3CDTF">2006-08-16T00:00:00Z</dcterms:created>
  <dcterms:modified xsi:type="dcterms:W3CDTF">2013-05-06T14:21:13Z</dcterms:modified>
</cp:coreProperties>
</file>