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578" r:id="rId2"/>
    <p:sldId id="571" r:id="rId3"/>
    <p:sldId id="560" r:id="rId4"/>
    <p:sldId id="574" r:id="rId5"/>
    <p:sldId id="584" r:id="rId6"/>
    <p:sldId id="583" r:id="rId7"/>
    <p:sldId id="586" r:id="rId8"/>
    <p:sldId id="576" r:id="rId9"/>
    <p:sldId id="587" r:id="rId10"/>
    <p:sldId id="585" r:id="rId11"/>
    <p:sldId id="588" r:id="rId12"/>
    <p:sldId id="539" r:id="rId13"/>
    <p:sldId id="49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800000"/>
    <a:srgbClr val="0000FF"/>
    <a:srgbClr val="4467A1"/>
    <a:srgbClr val="F5F5DC"/>
    <a:srgbClr val="999999"/>
    <a:srgbClr val="B3B3B3"/>
    <a:srgbClr val="CC5500"/>
    <a:srgbClr val="FF6600"/>
    <a:srgbClr val="FFF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25" autoAdjust="0"/>
    <p:restoredTop sz="94660"/>
  </p:normalViewPr>
  <p:slideViewPr>
    <p:cSldViewPr>
      <p:cViewPr varScale="1">
        <p:scale>
          <a:sx n="99" d="100"/>
          <a:sy n="99" d="100"/>
        </p:scale>
        <p:origin x="-11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245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CE8632-3CDC-49C8-8068-F700BAA3EF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55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E8632-3CDC-49C8-8068-F700BAA3EFD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03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8787B-6AE7-8742-AD78-5BD899091FD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97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E8632-3CDC-49C8-8068-F700BAA3EFD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88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E8632-3CDC-49C8-8068-F700BAA3EFD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03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E8632-3CDC-49C8-8068-F700BAA3EFD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03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FB28F5-19FE-4524-A17D-98DBA986AB0A}" type="slidenum">
              <a:rPr lang="en-US"/>
              <a:pPr/>
              <a:t>13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371600" y="1828800"/>
            <a:ext cx="6629400" cy="1676400"/>
          </a:xfrm>
        </p:spPr>
        <p:txBody>
          <a:bodyPr anchor="t"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/>
          <a:lstStyle>
            <a:lvl1pPr marL="0" indent="0">
              <a:buFont typeface="Wingdings" pitchFamily="-80" charset="2"/>
              <a:buNone/>
              <a:defRPr sz="2000">
                <a:solidFill>
                  <a:srgbClr val="00008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36" name="Rectangle 16"/>
          <p:cNvSpPr>
            <a:spLocks noChangeArrowheads="1"/>
          </p:cNvSpPr>
          <p:nvPr userDrawn="1"/>
        </p:nvSpPr>
        <p:spPr bwMode="auto">
          <a:xfrm>
            <a:off x="0" y="6753225"/>
            <a:ext cx="9144000" cy="104775"/>
          </a:xfrm>
          <a:prstGeom prst="rect">
            <a:avLst/>
          </a:prstGeom>
          <a:solidFill>
            <a:srgbClr val="4467A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Rectangle 17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4467A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A595C-B81E-4059-A7D3-BE87B25D5C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6885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79413"/>
            <a:ext cx="2000250" cy="5945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79413"/>
            <a:ext cx="5848350" cy="5945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53229-A64D-40C3-9A63-846DA01C20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17781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9413"/>
            <a:ext cx="8001000" cy="636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95400"/>
            <a:ext cx="8001000" cy="5029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477000"/>
            <a:ext cx="1981200" cy="2317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477000"/>
            <a:ext cx="2971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B041EE7F-AC29-4E5C-B5DB-04A3E9EE3E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4284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425E0-8927-43BF-9A33-211F9D9B57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60426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1648E-6A42-4549-805F-B6BC31BCB7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52795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924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3924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A7B5F-04EC-4610-A252-3848BFEFFB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6036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5876F-2A4D-4B06-ABC1-2A994CCF7E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47818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5B7DD-492F-4775-8D89-C9C5025015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53145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16932-2139-4554-B67F-F141B07FD7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90281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9E81C-356F-43CE-AFB4-E7B2333772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5174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05773-77BD-4492-95F1-6F43FA4B2B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27105"/>
      </p:ext>
    </p:extLst>
  </p:cSld>
  <p:clrMapOvr>
    <a:masterClrMapping/>
  </p:clrMapOvr>
  <p:transition xmlns:p14="http://schemas.microsoft.com/office/powerpoint/2010/main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79413"/>
            <a:ext cx="8229600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77000"/>
            <a:ext cx="19812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77000"/>
            <a:ext cx="2971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AADAD80-EECB-40F6-A128-32AD22703E0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0080"/>
          </a:solidFill>
          <a:latin typeface="Cambria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0080"/>
          </a:solidFill>
          <a:latin typeface="Times New Roman" pitchFamily="-80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0080"/>
          </a:solidFill>
          <a:latin typeface="Times New Roman" pitchFamily="-80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0080"/>
          </a:solidFill>
          <a:latin typeface="Times New Roman" pitchFamily="-80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0080"/>
          </a:solidFill>
          <a:latin typeface="Times New Roman" pitchFamily="-8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80"/>
          </a:solidFill>
          <a:latin typeface="Times New Roman" pitchFamily="-8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80"/>
          </a:solidFill>
          <a:latin typeface="Times New Roman" pitchFamily="-8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80"/>
          </a:solidFill>
          <a:latin typeface="Times New Roman" pitchFamily="-8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80"/>
          </a:solidFill>
          <a:latin typeface="Times New Roman" pitchFamily="-80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SzPct val="90000"/>
        <a:buFont typeface="Wingdings" pitchFamily="-80" charset="2"/>
        <a:buChar char="n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8000"/>
        </a:buClr>
        <a:buSzPct val="75000"/>
        <a:buFont typeface="Wingdings" pitchFamily="-80" charset="2"/>
        <a:buChar char="n"/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SzPct val="55000"/>
        <a:buFont typeface="Wingdings" pitchFamily="-80" charset="2"/>
        <a:buChar char="n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-80" charset="2"/>
        <a:buChar char="§"/>
        <a:defRPr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-80" charset="2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-80" charset="2"/>
        <a:defRPr sz="16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-80" charset="2"/>
        <a:defRPr sz="16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-80" charset="2"/>
        <a:defRPr sz="16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-80" charset="2"/>
        <a:defRPr sz="16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4871" y="525927"/>
            <a:ext cx="4769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/>
                <a:cs typeface="Arial Black"/>
              </a:rPr>
              <a:t>Donnelly &amp; </a:t>
            </a:r>
            <a:r>
              <a:rPr lang="en-US" sz="2800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/>
                <a:cs typeface="Arial Black"/>
              </a:rPr>
              <a:t>Koppelman</a:t>
            </a:r>
            <a:endParaRPr lang="en-US" sz="2800" dirty="0">
              <a:ln w="1016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871" y="1364831"/>
            <a:ext cx="78211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Travel Model Credibility</a:t>
            </a:r>
            <a:br>
              <a:rPr lang="en-US" sz="4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</a:br>
            <a:r>
              <a:rPr lang="en-US" sz="4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as a Criteria for Design</a:t>
            </a:r>
            <a:br>
              <a:rPr lang="en-US" sz="4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</a:br>
            <a:r>
              <a:rPr lang="en-US" sz="4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and Implementation</a:t>
            </a:r>
            <a:endParaRPr lang="en-US" sz="46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871" y="5732439"/>
            <a:ext cx="7913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/>
                <a:cs typeface="Arial Black"/>
              </a:rPr>
              <a:t>TRB Transportation Planning Applications Conference</a:t>
            </a:r>
            <a:br>
              <a:rPr lang="en-US" sz="20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/>
                <a:cs typeface="Arial Black"/>
              </a:rPr>
            </a:br>
            <a:r>
              <a:rPr lang="en-US" sz="20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/>
                <a:cs typeface="Arial Black"/>
              </a:rPr>
              <a:t>Columbus OH | 7 May 2013</a:t>
            </a:r>
            <a:endParaRPr lang="en-US" sz="2000" dirty="0">
              <a:ln w="1016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89813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do they </a:t>
            </a:r>
            <a:r>
              <a:rPr lang="en-US" i="1" dirty="0" smtClean="0"/>
              <a:t>really</a:t>
            </a:r>
            <a:r>
              <a:rPr lang="en-US" dirty="0" smtClean="0"/>
              <a:t> believe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Unexpected </a:t>
            </a:r>
            <a:r>
              <a:rPr lang="en-US" dirty="0"/>
              <a:t>changes in exogenous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Optimism bias</a:t>
            </a:r>
          </a:p>
          <a:p>
            <a:r>
              <a:rPr lang="en-US" dirty="0" smtClean="0"/>
              <a:t>Poor data</a:t>
            </a:r>
          </a:p>
          <a:p>
            <a:r>
              <a:rPr lang="en-US" dirty="0" smtClean="0"/>
              <a:t>Political influences</a:t>
            </a:r>
          </a:p>
          <a:p>
            <a:r>
              <a:rPr lang="en-US" dirty="0" smtClean="0"/>
              <a:t>Methodological issues</a:t>
            </a:r>
          </a:p>
          <a:p>
            <a:r>
              <a:rPr lang="en-US" dirty="0" smtClean="0"/>
              <a:t>“Irrational behavior”</a:t>
            </a:r>
          </a:p>
          <a:p>
            <a:r>
              <a:rPr lang="en-US" dirty="0" smtClean="0"/>
              <a:t>Deception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3400" y="1905000"/>
            <a:ext cx="7924800" cy="4724400"/>
            <a:chOff x="533400" y="1905000"/>
            <a:chExt cx="7924800" cy="4724400"/>
          </a:xfrm>
        </p:grpSpPr>
        <p:pic>
          <p:nvPicPr>
            <p:cNvPr id="4" name="Picture 3" descr="Flyvbjerg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1905000"/>
              <a:ext cx="3124200" cy="4661892"/>
            </a:xfrm>
            <a:prstGeom prst="rect">
              <a:avLst/>
            </a:prstGeom>
            <a:ln w="3175">
              <a:solidFill>
                <a:schemeClr val="accent5">
                  <a:lumMod val="50000"/>
                </a:schemeClr>
              </a:solidFill>
            </a:ln>
            <a:effectLst>
              <a:outerShdw blurRad="57150" dist="1143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533400" y="5706070"/>
              <a:ext cx="48006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dirty="0" smtClean="0"/>
                <a:t>B </a:t>
              </a:r>
              <a:r>
                <a:rPr lang="en-US" dirty="0" err="1" smtClean="0"/>
                <a:t>Flyvbjerg</a:t>
              </a:r>
              <a:r>
                <a:rPr lang="en-US" dirty="0"/>
                <a:t>, </a:t>
              </a:r>
              <a:r>
                <a:rPr lang="en-US" dirty="0" smtClean="0"/>
                <a:t>N </a:t>
              </a:r>
              <a:r>
                <a:rPr lang="en-US" dirty="0" err="1"/>
                <a:t>Bruzelius</a:t>
              </a:r>
              <a:r>
                <a:rPr lang="en-US" dirty="0"/>
                <a:t>, </a:t>
              </a:r>
              <a:r>
                <a:rPr lang="en-US" dirty="0" smtClean="0"/>
                <a:t>&amp; W </a:t>
              </a:r>
              <a:r>
                <a:rPr lang="en-US" dirty="0" err="1" smtClean="0"/>
                <a:t>Rothengatter</a:t>
              </a:r>
              <a:r>
                <a:rPr lang="en-US" dirty="0" smtClean="0"/>
                <a:t>, </a:t>
              </a:r>
              <a:r>
                <a:rPr lang="en-US" i="1" dirty="0" smtClean="0"/>
                <a:t>Megaprojects </a:t>
              </a:r>
              <a:r>
                <a:rPr lang="en-US" i="1" dirty="0"/>
                <a:t>and risk: an anatomy of ambition</a:t>
              </a:r>
              <a:r>
                <a:rPr lang="en-US" dirty="0"/>
                <a:t>, Cambridge University </a:t>
              </a:r>
              <a:r>
                <a:rPr lang="en-US" dirty="0" smtClean="0"/>
                <a:t>Press (2003)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0156611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 we’re on the topic of the future…</a:t>
            </a:r>
            <a:endParaRPr lang="en-US" dirty="0"/>
          </a:p>
        </p:txBody>
      </p:sp>
      <p:pic>
        <p:nvPicPr>
          <p:cNvPr id="5" name="Picture 4" descr="The futur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" y="1524000"/>
            <a:ext cx="79565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2139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(Q2)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Lose “replication tunnel vision”</a:t>
            </a:r>
          </a:p>
          <a:p>
            <a:r>
              <a:rPr lang="en-US" dirty="0" smtClean="0"/>
              <a:t>Making </a:t>
            </a:r>
            <a:r>
              <a:rPr lang="en-US" dirty="0" smtClean="0"/>
              <a:t>risk and uncertainty </a:t>
            </a:r>
            <a:r>
              <a:rPr lang="en-US" dirty="0" smtClean="0"/>
              <a:t>explicit</a:t>
            </a:r>
          </a:p>
          <a:p>
            <a:r>
              <a:rPr lang="en-US" dirty="0" smtClean="0"/>
              <a:t>Standards</a:t>
            </a:r>
          </a:p>
          <a:p>
            <a:r>
              <a:rPr lang="en-US" dirty="0" smtClean="0"/>
              <a:t>Transparency</a:t>
            </a:r>
          </a:p>
          <a:p>
            <a:pPr lvl="1"/>
            <a:r>
              <a:rPr lang="en-US" dirty="0" smtClean="0"/>
              <a:t>Delphi panel</a:t>
            </a:r>
          </a:p>
          <a:p>
            <a:pPr lvl="1"/>
            <a:r>
              <a:rPr lang="en-US" dirty="0" smtClean="0"/>
              <a:t>Open models (data + assumptions + tools)</a:t>
            </a:r>
          </a:p>
          <a:p>
            <a:pPr lvl="1"/>
            <a:r>
              <a:rPr lang="en-US" dirty="0" smtClean="0"/>
              <a:t>“Stakeholder access”</a:t>
            </a:r>
            <a:endParaRPr lang="en-US" dirty="0" smtClean="0"/>
          </a:p>
          <a:p>
            <a:r>
              <a:rPr lang="en-US" dirty="0" smtClean="0"/>
              <a:t>Reference class forecasting (outside view)</a:t>
            </a:r>
          </a:p>
          <a:p>
            <a:r>
              <a:rPr lang="en-US" dirty="0" smtClean="0"/>
              <a:t>Independent review</a:t>
            </a:r>
          </a:p>
          <a:p>
            <a:r>
              <a:rPr lang="en-US" dirty="0" smtClean="0"/>
              <a:t>Crash testing</a:t>
            </a:r>
          </a:p>
          <a:p>
            <a:r>
              <a:rPr lang="en-US" dirty="0" smtClean="0"/>
              <a:t>Model alignment</a:t>
            </a:r>
          </a:p>
        </p:txBody>
      </p:sp>
    </p:spTree>
    <p:extLst>
      <p:ext uri="{BB962C8B-B14F-4D97-AF65-F5344CB8AC3E}">
        <p14:creationId xmlns:p14="http://schemas.microsoft.com/office/powerpoint/2010/main" val="199178247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&lt;/story&gt;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4841175"/>
            <a:ext cx="320040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4586486"/>
            <a:ext cx="7848600" cy="1090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b="1" dirty="0" smtClean="0"/>
              <a:t>Contacts</a:t>
            </a:r>
          </a:p>
          <a:p>
            <a:pPr>
              <a:spcAft>
                <a:spcPts val="500"/>
              </a:spcAft>
            </a:pPr>
            <a:r>
              <a:rPr lang="en-US" dirty="0" smtClean="0"/>
              <a:t>Rick Donnelly [</a:t>
            </a:r>
            <a:r>
              <a:rPr lang="en-US" dirty="0" err="1" smtClean="0"/>
              <a:t>donnellyr@pbworld.com</a:t>
            </a:r>
            <a:r>
              <a:rPr lang="en-US" dirty="0" smtClean="0"/>
              <a:t>]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Frank </a:t>
            </a:r>
            <a:r>
              <a:rPr lang="en-US" dirty="0" err="1" smtClean="0"/>
              <a:t>Koppelman</a:t>
            </a:r>
            <a:r>
              <a:rPr lang="en-US" dirty="0" smtClean="0"/>
              <a:t> [</a:t>
            </a:r>
            <a:r>
              <a:rPr lang="en-US" dirty="0" err="1" smtClean="0"/>
              <a:t>fkoppel@koppelman.pro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3733800"/>
            <a:ext cx="32004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lbert-09may1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559040" cy="235038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opsietwin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009599"/>
            <a:ext cx="8001000" cy="1238801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 smtClean="0"/>
              <a:t> Frank </a:t>
            </a:r>
            <a:r>
              <a:rPr lang="en-US" b="1" dirty="0" err="1" smtClean="0"/>
              <a:t>Koppelman</a:t>
            </a:r>
            <a:r>
              <a:rPr lang="en-US" b="1" dirty="0" smtClean="0"/>
              <a:t> – 38 years experience</a:t>
            </a:r>
          </a:p>
          <a:p>
            <a:r>
              <a:rPr lang="en-US" dirty="0" smtClean="0"/>
              <a:t> Professor emeritus, Northwestern University</a:t>
            </a:r>
          </a:p>
          <a:p>
            <a:r>
              <a:rPr lang="en-US" dirty="0" smtClean="0"/>
              <a:t> Emeritus member, TRB Committee on Travel Demand Forecasting (ADB40)</a:t>
            </a:r>
          </a:p>
          <a:p>
            <a:r>
              <a:rPr lang="en-US" dirty="0" smtClean="0"/>
              <a:t> Hundreds of papers, books, and presentations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152400"/>
            <a:ext cx="7315200" cy="1238801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 smtClean="0"/>
              <a:t> Rick Donnelly – 28 years experience</a:t>
            </a:r>
          </a:p>
          <a:p>
            <a:r>
              <a:rPr lang="en-US" dirty="0" smtClean="0"/>
              <a:t> Senior Modeler at PB and Senior Fellow at University of Melbourne</a:t>
            </a:r>
          </a:p>
          <a:p>
            <a:r>
              <a:rPr lang="en-US" dirty="0" smtClean="0"/>
              <a:t> Co-chair, TRB Committee on Travel</a:t>
            </a:r>
            <a:r>
              <a:rPr lang="en-US" dirty="0"/>
              <a:t> </a:t>
            </a:r>
            <a:r>
              <a:rPr lang="en-US" dirty="0" smtClean="0"/>
              <a:t>Forecasting Resources (ADB45)</a:t>
            </a:r>
          </a:p>
          <a:p>
            <a:r>
              <a:rPr lang="en-US" dirty="0" smtClean="0"/>
              <a:t> Handful of papers, books, and presentations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6823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Do high-level decision-makers view model validity different than we do?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so, what can we learn from them?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Is there any difference between the views held by public and private sector executives?</a:t>
            </a:r>
          </a:p>
        </p:txBody>
      </p:sp>
    </p:spTree>
    <p:extLst>
      <p:ext uri="{BB962C8B-B14F-4D97-AF65-F5344CB8AC3E}">
        <p14:creationId xmlns:p14="http://schemas.microsoft.com/office/powerpoint/2010/main" val="258855563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view model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Entirely a statistical exercise</a:t>
            </a:r>
          </a:p>
          <a:p>
            <a:r>
              <a:rPr lang="en-US" dirty="0" smtClean="0"/>
              <a:t>Heavy focus on matching observed traffic counts</a:t>
            </a:r>
          </a:p>
          <a:p>
            <a:r>
              <a:rPr lang="en-US" dirty="0" smtClean="0"/>
              <a:t>Starts when development is over</a:t>
            </a:r>
          </a:p>
          <a:p>
            <a:r>
              <a:rPr lang="en-US" dirty="0" smtClean="0"/>
              <a:t>Matching preconceived ideas about accuracy</a:t>
            </a:r>
          </a:p>
          <a:p>
            <a:pPr lvl="1"/>
            <a:r>
              <a:rPr lang="en-US" dirty="0" smtClean="0"/>
              <a:t>Comparison with competing models</a:t>
            </a:r>
          </a:p>
          <a:p>
            <a:pPr lvl="1"/>
            <a:r>
              <a:rPr lang="en-US" dirty="0" smtClean="0"/>
              <a:t>DOT guidelines</a:t>
            </a:r>
          </a:p>
          <a:p>
            <a:pPr lvl="1"/>
            <a:r>
              <a:rPr lang="en-US" dirty="0" smtClean="0"/>
              <a:t>Accepted norms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5770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Cambria" charset="0"/>
              </a:rPr>
              <a:t>“Better”?</a:t>
            </a:r>
            <a:endParaRPr lang="en-US" sz="3200" dirty="0">
              <a:latin typeface="Cambria" charset="0"/>
            </a:endParaRPr>
          </a:p>
        </p:txBody>
      </p:sp>
      <p:pic>
        <p:nvPicPr>
          <p:cNvPr id="5" name="Picture 4" descr="Create bogus links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0" y="1054620"/>
            <a:ext cx="914400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2679" y="60783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59756" y="1213404"/>
            <a:ext cx="8175878" cy="29484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5561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ropped world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95"/>
            <a:ext cx="9158272" cy="6868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points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49360" y="3938099"/>
            <a:ext cx="4212962" cy="2585323"/>
          </a:xfrm>
          <a:prstGeom prst="rect">
            <a:avLst/>
          </a:prstGeom>
          <a:solidFill>
            <a:srgbClr val="FFFFFF">
              <a:alpha val="77000"/>
            </a:srgb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 Investment bankers (3)</a:t>
            </a:r>
          </a:p>
          <a:p>
            <a:r>
              <a:rPr lang="en-US" dirty="0" smtClean="0">
                <a:latin typeface="Arial"/>
                <a:cs typeface="Arial"/>
              </a:rPr>
              <a:t> State legislators (3)</a:t>
            </a:r>
          </a:p>
          <a:p>
            <a:r>
              <a:rPr lang="en-US" dirty="0" smtClean="0">
                <a:latin typeface="Arial"/>
                <a:cs typeface="Arial"/>
              </a:rPr>
              <a:t> State DOT directors (2)</a:t>
            </a:r>
          </a:p>
          <a:p>
            <a:r>
              <a:rPr lang="en-US" dirty="0" smtClean="0">
                <a:latin typeface="Arial"/>
                <a:cs typeface="Arial"/>
              </a:rPr>
              <a:t> HSR board member</a:t>
            </a:r>
          </a:p>
          <a:p>
            <a:r>
              <a:rPr lang="en-US" dirty="0" smtClean="0">
                <a:latin typeface="Arial"/>
                <a:cs typeface="Arial"/>
              </a:rPr>
              <a:t> HSR executive director</a:t>
            </a:r>
          </a:p>
          <a:p>
            <a:r>
              <a:rPr lang="en-US" dirty="0" smtClean="0">
                <a:latin typeface="Arial"/>
                <a:cs typeface="Arial"/>
              </a:rPr>
              <a:t> Governor</a:t>
            </a:r>
          </a:p>
          <a:p>
            <a:r>
              <a:rPr lang="en-US" dirty="0" smtClean="0">
                <a:latin typeface="Arial"/>
                <a:cs typeface="Arial"/>
              </a:rPr>
              <a:t> State Transportation Commissioner (2)  </a:t>
            </a:r>
          </a:p>
          <a:p>
            <a:r>
              <a:rPr lang="en-US" dirty="0" smtClean="0">
                <a:latin typeface="Arial"/>
                <a:cs typeface="Arial"/>
              </a:rPr>
              <a:t> Congressional legal counsel</a:t>
            </a:r>
          </a:p>
          <a:p>
            <a:r>
              <a:rPr lang="en-US" dirty="0" smtClean="0">
                <a:latin typeface="Arial"/>
                <a:cs typeface="Arial"/>
              </a:rPr>
              <a:t> CEO of infrastructure consulting firm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7" name="Picture 6" descr="man-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06880"/>
            <a:ext cx="320040" cy="807720"/>
          </a:xfrm>
          <a:prstGeom prst="rect">
            <a:avLst/>
          </a:prstGeom>
        </p:spPr>
      </p:pic>
      <p:pic>
        <p:nvPicPr>
          <p:cNvPr id="8" name="Picture 7" descr="man-blu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648200"/>
            <a:ext cx="320040" cy="807720"/>
          </a:xfrm>
          <a:prstGeom prst="rect">
            <a:avLst/>
          </a:prstGeom>
        </p:spPr>
      </p:pic>
      <p:pic>
        <p:nvPicPr>
          <p:cNvPr id="9" name="Picture 8" descr="man-blac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397256"/>
            <a:ext cx="320040" cy="807720"/>
          </a:xfrm>
          <a:prstGeom prst="rect">
            <a:avLst/>
          </a:prstGeom>
        </p:spPr>
      </p:pic>
      <p:pic>
        <p:nvPicPr>
          <p:cNvPr id="10" name="Picture 9" descr="man-darkslateblu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60" y="1554480"/>
            <a:ext cx="320040" cy="807720"/>
          </a:xfrm>
          <a:prstGeom prst="rect">
            <a:avLst/>
          </a:prstGeom>
        </p:spPr>
      </p:pic>
      <p:pic>
        <p:nvPicPr>
          <p:cNvPr id="11" name="Picture 10" descr="man-gree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54480"/>
            <a:ext cx="320040" cy="807720"/>
          </a:xfrm>
          <a:prstGeom prst="rect">
            <a:avLst/>
          </a:prstGeom>
        </p:spPr>
      </p:pic>
      <p:pic>
        <p:nvPicPr>
          <p:cNvPr id="12" name="Picture 11" descr="man-orang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9280"/>
            <a:ext cx="320040" cy="807720"/>
          </a:xfrm>
          <a:prstGeom prst="rect">
            <a:avLst/>
          </a:prstGeom>
        </p:spPr>
      </p:pic>
      <p:pic>
        <p:nvPicPr>
          <p:cNvPr id="13" name="Picture 12" descr="man-pink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495800"/>
            <a:ext cx="320040" cy="807720"/>
          </a:xfrm>
          <a:prstGeom prst="rect">
            <a:avLst/>
          </a:prstGeom>
        </p:spPr>
      </p:pic>
      <p:pic>
        <p:nvPicPr>
          <p:cNvPr id="14" name="Picture 13" descr="man-purpl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11680"/>
            <a:ext cx="320040" cy="807720"/>
          </a:xfrm>
          <a:prstGeom prst="rect">
            <a:avLst/>
          </a:prstGeom>
        </p:spPr>
      </p:pic>
      <p:pic>
        <p:nvPicPr>
          <p:cNvPr id="15" name="Picture 14" descr="man-turquoise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59280"/>
            <a:ext cx="320040" cy="807720"/>
          </a:xfrm>
          <a:prstGeom prst="rect">
            <a:avLst/>
          </a:prstGeom>
        </p:spPr>
      </p:pic>
      <p:pic>
        <p:nvPicPr>
          <p:cNvPr id="3" name="Picture 2" descr="trythisagain.png"/>
          <p:cNvPicPr>
            <a:picLocks noChangeAspect="1"/>
          </p:cNvPicPr>
          <p:nvPr/>
        </p:nvPicPr>
        <p:blipFill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371600"/>
            <a:ext cx="355600" cy="835660"/>
          </a:xfrm>
          <a:prstGeom prst="rect">
            <a:avLst/>
          </a:prstGeom>
        </p:spPr>
      </p:pic>
      <p:pic>
        <p:nvPicPr>
          <p:cNvPr id="17" name="Picture 16" descr="trythisagain.png"/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400"/>
            <a:ext cx="355600" cy="835660"/>
          </a:xfrm>
          <a:prstGeom prst="rect">
            <a:avLst/>
          </a:prstGeom>
        </p:spPr>
      </p:pic>
      <p:pic>
        <p:nvPicPr>
          <p:cNvPr id="19" name="Picture 18" descr="trythisagain.png"/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676400"/>
            <a:ext cx="355600" cy="835660"/>
          </a:xfrm>
          <a:prstGeom prst="rect">
            <a:avLst/>
          </a:prstGeom>
        </p:spPr>
      </p:pic>
      <p:pic>
        <p:nvPicPr>
          <p:cNvPr id="20" name="Picture 19" descr="trythisagain.png"/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8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916" y="4724400"/>
            <a:ext cx="355600" cy="835660"/>
          </a:xfrm>
          <a:prstGeom prst="rect">
            <a:avLst/>
          </a:prstGeom>
        </p:spPr>
      </p:pic>
      <p:pic>
        <p:nvPicPr>
          <p:cNvPr id="21" name="Picture 20" descr="trythisagain.png"/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57400"/>
            <a:ext cx="355600" cy="835660"/>
          </a:xfrm>
          <a:prstGeom prst="rect">
            <a:avLst/>
          </a:prstGeom>
        </p:spPr>
      </p:pic>
      <p:pic>
        <p:nvPicPr>
          <p:cNvPr id="22" name="Picture 21" descr="man-blue.png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320040" cy="80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1485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questions:</a:t>
            </a:r>
          </a:p>
          <a:p>
            <a:pPr lvl="1"/>
            <a:r>
              <a:rPr lang="en-US" dirty="0" smtClean="0"/>
              <a:t>“How do you assess the validity of a travel model or forecast derived from one?”</a:t>
            </a:r>
          </a:p>
          <a:p>
            <a:pPr lvl="1"/>
            <a:r>
              <a:rPr lang="en-US" dirty="0" smtClean="0"/>
              <a:t>“What could forecasters do to increase your confidence in their work?”</a:t>
            </a:r>
          </a:p>
          <a:p>
            <a:r>
              <a:rPr lang="en-US" dirty="0" smtClean="0"/>
              <a:t>Administration:</a:t>
            </a:r>
          </a:p>
          <a:p>
            <a:pPr lvl="1"/>
            <a:r>
              <a:rPr lang="en-US" dirty="0" smtClean="0"/>
              <a:t>Relaxed social setting</a:t>
            </a:r>
          </a:p>
          <a:p>
            <a:pPr lvl="1"/>
            <a:r>
              <a:rPr lang="en-US" dirty="0" smtClean="0"/>
              <a:t>After interacting with forecasts</a:t>
            </a:r>
          </a:p>
          <a:p>
            <a:pPr lvl="1"/>
            <a:r>
              <a:rPr lang="en-US" dirty="0" smtClean="0"/>
              <a:t>No advance warning</a:t>
            </a:r>
          </a:p>
          <a:p>
            <a:r>
              <a:rPr lang="en-US" dirty="0" smtClean="0"/>
              <a:t>Ad hoc analysis</a:t>
            </a:r>
          </a:p>
        </p:txBody>
      </p:sp>
    </p:spTree>
    <p:extLst>
      <p:ext uri="{BB962C8B-B14F-4D97-AF65-F5344CB8AC3E}">
        <p14:creationId xmlns:p14="http://schemas.microsoft.com/office/powerpoint/2010/main" val="61556125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validity (Q1)</a:t>
            </a:r>
            <a:endParaRPr lang="en-US" dirty="0"/>
          </a:p>
        </p:txBody>
      </p:sp>
      <p:pic>
        <p:nvPicPr>
          <p:cNvPr id="3" name="Picture 2" descr="Unshade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1069848"/>
            <a:ext cx="7289223" cy="48467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0" y="1143000"/>
            <a:ext cx="3810000" cy="4876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584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validity (Q1)</a:t>
            </a:r>
            <a:endParaRPr lang="en-US" dirty="0"/>
          </a:p>
        </p:txBody>
      </p:sp>
      <p:pic>
        <p:nvPicPr>
          <p:cNvPr id="5" name="Picture 4" descr="Shade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1069848"/>
            <a:ext cx="7289223" cy="484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6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ssolve/>
      </p:transition>
    </mc:Choice>
    <mc:Fallback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7576</TotalTime>
  <Words>407</Words>
  <Application>Microsoft Macintosh PowerPoint</Application>
  <PresentationFormat>On-screen Show (4:3)</PresentationFormat>
  <Paragraphs>77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Layers</vt:lpstr>
      <vt:lpstr>PowerPoint Presentation</vt:lpstr>
      <vt:lpstr>PowerPoint Presentation</vt:lpstr>
      <vt:lpstr>Research questions</vt:lpstr>
      <vt:lpstr>How we view model validity</vt:lpstr>
      <vt:lpstr>“Better”?</vt:lpstr>
      <vt:lpstr>Data points</vt:lpstr>
      <vt:lpstr>Data collection</vt:lpstr>
      <vt:lpstr>Assessing validity (Q1)</vt:lpstr>
      <vt:lpstr>Assessing validity (Q1)</vt:lpstr>
      <vt:lpstr>But do they really believe us?</vt:lpstr>
      <vt:lpstr>While we’re on the topic of the future…</vt:lpstr>
      <vt:lpstr>Solutions (Q2)</vt:lpstr>
      <vt:lpstr>&lt;/story&gt;</vt:lpstr>
    </vt:vector>
  </TitlesOfParts>
  <Company>Albuquerque, New Mexico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 Donnelly</dc:creator>
  <cp:lastModifiedBy>Rick Donnelly</cp:lastModifiedBy>
  <cp:revision>417</cp:revision>
  <cp:lastPrinted>2013-05-02T02:01:10Z</cp:lastPrinted>
  <dcterms:created xsi:type="dcterms:W3CDTF">2004-02-12T01:56:47Z</dcterms:created>
  <dcterms:modified xsi:type="dcterms:W3CDTF">2013-05-05T14:21:18Z</dcterms:modified>
</cp:coreProperties>
</file>