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0" r:id="rId2"/>
    <p:sldId id="261" r:id="rId3"/>
    <p:sldId id="274" r:id="rId4"/>
    <p:sldId id="262" r:id="rId5"/>
    <p:sldId id="263" r:id="rId6"/>
    <p:sldId id="264" r:id="rId7"/>
    <p:sldId id="265" r:id="rId8"/>
    <p:sldId id="266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7" r:id="rId19"/>
    <p:sldId id="268" r:id="rId20"/>
    <p:sldId id="270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8" autoAdjust="0"/>
    <p:restoredTop sz="93324" autoAdjust="0"/>
  </p:normalViewPr>
  <p:slideViewPr>
    <p:cSldViewPr>
      <p:cViewPr>
        <p:scale>
          <a:sx n="100" d="100"/>
          <a:sy n="100" d="100"/>
        </p:scale>
        <p:origin x="-1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2EE03EC-1219-4EC7-BB77-45E2E83B759B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57DC39D-FDA2-4CAB-930E-0EDB1DFE1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72B8836-A268-415C-B688-208137DBDA4D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8" rIns="96657" bIns="4832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7" tIns="48328" rIns="96657" bIns="4832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1B3E705-3D53-4214-BB89-FFB168BD8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text/formatting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Formatting/ graphics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Formatting/ graphics</a:t>
            </a:r>
          </a:p>
          <a:p>
            <a:r>
              <a:rPr lang="en-US" smtClean="0"/>
              <a:t>Changed Formatting/ graphics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Formatting/ graphics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Formatting/ graphics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Formatting/ graphics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Formatting/ graphics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Formatting/ graphics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text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text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text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Deleted commas in list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text/formatting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some text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formatting/text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formatting/text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formatting/text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Formatting/ graphics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Formatting/ graphics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BAGGraphic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5534025"/>
            <a:ext cx="9144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>
            <a:lvl1pPr>
              <a:defRPr u="none">
                <a:solidFill>
                  <a:srgbClr val="FFFF97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196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715962"/>
          </a:xfrm>
        </p:spPr>
        <p:txBody>
          <a:bodyPr/>
          <a:lstStyle>
            <a:lvl1pPr>
              <a:defRPr u="none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4563" y="6588125"/>
            <a:ext cx="75438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90000"/>
                  </a:schemeClr>
                </a:solidFill>
                <a:latin typeface="+mn-lt"/>
                <a:cs typeface="+mn-cs"/>
              </a:rPr>
              <a:t>13</a:t>
            </a:r>
            <a:r>
              <a:rPr lang="en-US" sz="800" baseline="30000" dirty="0">
                <a:solidFill>
                  <a:schemeClr val="bg1">
                    <a:lumMod val="90000"/>
                  </a:schemeClr>
                </a:solidFill>
                <a:latin typeface="+mn-lt"/>
                <a:cs typeface="+mn-cs"/>
              </a:rPr>
              <a:t>th</a:t>
            </a:r>
            <a:r>
              <a:rPr lang="en-US" sz="800" dirty="0">
                <a:solidFill>
                  <a:schemeClr val="bg1">
                    <a:lumMod val="90000"/>
                  </a:schemeClr>
                </a:solidFill>
                <a:latin typeface="+mn-lt"/>
                <a:cs typeface="+mn-cs"/>
              </a:rPr>
              <a:t> TRB Transportation Planning Applications Conference, Reno, NV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97"/>
          </a:solidFill>
          <a:latin typeface="Candar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97"/>
          </a:solidFill>
          <a:latin typeface="Candar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97"/>
          </a:solidFill>
          <a:latin typeface="Candar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97"/>
          </a:solidFill>
          <a:latin typeface="Candar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patel@ambag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ul@caliper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866775" y="112713"/>
            <a:ext cx="8201025" cy="1325562"/>
          </a:xfrm>
        </p:spPr>
        <p:txBody>
          <a:bodyPr/>
          <a:lstStyle/>
          <a:p>
            <a:pPr eaLnBrk="1" hangingPunct="1"/>
            <a:r>
              <a:rPr lang="en-US" sz="2800" b="0" dirty="0" smtClean="0">
                <a:latin typeface="Candara" pitchFamily="34" charset="0"/>
              </a:rPr>
              <a:t>A  Case Study in the Deployment of a Web-based Service as a Stakeholder  Involvement Tool to Support the Development of a Travel Demand Model</a:t>
            </a:r>
            <a:endParaRPr lang="en-US" sz="2800" dirty="0" smtClean="0">
              <a:latin typeface="Candara" pitchFamily="34" charset="0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638300" y="17145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rgbClr val="ECBA94"/>
                </a:solidFill>
                <a:latin typeface="Candara" pitchFamily="34" charset="0"/>
              </a:rPr>
              <a:t>14</a:t>
            </a:r>
            <a:r>
              <a:rPr lang="en-US" sz="2000" baseline="30000">
                <a:solidFill>
                  <a:srgbClr val="ECBA94"/>
                </a:solidFill>
                <a:latin typeface="Candara" pitchFamily="34" charset="0"/>
              </a:rPr>
              <a:t>th</a:t>
            </a:r>
            <a:r>
              <a:rPr lang="en-US" sz="2000">
                <a:solidFill>
                  <a:srgbClr val="ECBA94"/>
                </a:solidFill>
                <a:latin typeface="Candara" pitchFamily="34" charset="0"/>
              </a:rPr>
              <a:t> Annual TRB Planning Applications Conference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rgbClr val="ECBA94"/>
                </a:solidFill>
                <a:latin typeface="Candara" pitchFamily="34" charset="0"/>
              </a:rPr>
              <a:t>Columbus, OH - Wednesday, May 8, 2013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90600" y="5562600"/>
            <a:ext cx="441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andara" pitchFamily="34" charset="0"/>
              </a:rPr>
              <a:t>Bhupendra Patel, PhD, AMBAG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andara" pitchFamily="34" charset="0"/>
              </a:rPr>
              <a:t>Anais Schenk, AMBAG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andara" pitchFamily="34" charset="0"/>
              </a:rPr>
              <a:t>Paul Ricotta, P.E., Caliper Corporation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2057400" y="2498725"/>
            <a:ext cx="4953000" cy="3063875"/>
            <a:chOff x="1296" y="1574"/>
            <a:chExt cx="3120" cy="1930"/>
          </a:xfrm>
        </p:grpSpPr>
        <p:pic>
          <p:nvPicPr>
            <p:cNvPr id="15367" name="Picture 12" descr="IMG_606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6" y="2584"/>
              <a:ext cx="1566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9" descr="king-city-fiel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1574"/>
              <a:ext cx="1560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m-ba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6" y="1574"/>
              <a:ext cx="1560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DONTUSE - AMBAG logo_Fin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5" y="2582"/>
              <a:ext cx="1559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13" descr="IntroInterface2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828800"/>
            <a:ext cx="8229600" cy="4800600"/>
          </a:xfrm>
        </p:spPr>
      </p:pic>
      <p:pic>
        <p:nvPicPr>
          <p:cNvPr id="4" name="Picture 3"/>
          <p:cNvPicPr/>
          <p:nvPr/>
        </p:nvPicPr>
        <p:blipFill>
          <a:blip r:embed="rId4" cstate="print"/>
          <a:srcRect l="704" t="22030" r="17031" b="59393"/>
          <a:stretch>
            <a:fillRect/>
          </a:stretch>
        </p:blipFill>
        <p:spPr bwMode="auto">
          <a:xfrm>
            <a:off x="762000" y="685800"/>
            <a:ext cx="8229600" cy="115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1295400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>
            <a:spLocks noChangeArrowheads="1"/>
          </p:cNvSpPr>
          <p:nvPr/>
        </p:nvSpPr>
        <p:spPr bwMode="auto">
          <a:xfrm rot="10800000">
            <a:off x="1600200" y="2438400"/>
            <a:ext cx="304800" cy="1143000"/>
          </a:xfrm>
          <a:prstGeom prst="downArrow">
            <a:avLst>
              <a:gd name="adj1" fmla="val 50000"/>
              <a:gd name="adj2" fmla="val 44115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1219200" y="2971800"/>
            <a:ext cx="1143000" cy="641350"/>
          </a:xfrm>
          <a:prstGeom prst="rect">
            <a:avLst/>
          </a:prstGeom>
          <a:solidFill>
            <a:srgbClr val="ADADA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Toolbar Features</a:t>
            </a:r>
          </a:p>
        </p:txBody>
      </p:sp>
      <p:sp>
        <p:nvSpPr>
          <p:cNvPr id="11" name="Down Arrow 10"/>
          <p:cNvSpPr/>
          <p:nvPr/>
        </p:nvSpPr>
        <p:spPr>
          <a:xfrm rot="1418659">
            <a:off x="7177088" y="612775"/>
            <a:ext cx="304800" cy="132397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775" name="TextBox 14"/>
          <p:cNvSpPr txBox="1">
            <a:spLocks noChangeArrowheads="1"/>
          </p:cNvSpPr>
          <p:nvPr/>
        </p:nvSpPr>
        <p:spPr bwMode="auto">
          <a:xfrm>
            <a:off x="6553200" y="395288"/>
            <a:ext cx="1981200" cy="641350"/>
          </a:xfrm>
          <a:prstGeom prst="rect">
            <a:avLst/>
          </a:prstGeom>
          <a:solidFill>
            <a:srgbClr val="ADADA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Multi-tab Viewer Functionality</a:t>
            </a: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-13540636">
            <a:off x="7200900" y="2933700"/>
            <a:ext cx="304800" cy="12954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777" name="TextBox 11"/>
          <p:cNvSpPr txBox="1">
            <a:spLocks noChangeArrowheads="1"/>
          </p:cNvSpPr>
          <p:nvPr/>
        </p:nvSpPr>
        <p:spPr bwMode="auto">
          <a:xfrm>
            <a:off x="5334000" y="3810000"/>
            <a:ext cx="3625850" cy="641350"/>
          </a:xfrm>
          <a:prstGeom prst="rect">
            <a:avLst/>
          </a:prstGeom>
          <a:solidFill>
            <a:srgbClr val="ADADAD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Selectable Data Layers and </a:t>
            </a:r>
          </a:p>
          <a:p>
            <a:r>
              <a:rPr lang="en-US" b="1"/>
              <a:t>Auto Opening Attributes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15" descr="IntroInterface3_Aerial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828800"/>
            <a:ext cx="8229600" cy="4602163"/>
          </a:xfrm>
        </p:spPr>
      </p:pic>
      <p:pic>
        <p:nvPicPr>
          <p:cNvPr id="4" name="Picture 3"/>
          <p:cNvPicPr/>
          <p:nvPr/>
        </p:nvPicPr>
        <p:blipFill>
          <a:blip r:embed="rId4" cstate="print"/>
          <a:srcRect l="704" t="22030" r="17031" b="59393"/>
          <a:stretch>
            <a:fillRect/>
          </a:stretch>
        </p:blipFill>
        <p:spPr bwMode="auto">
          <a:xfrm>
            <a:off x="762000" y="685800"/>
            <a:ext cx="8229600" cy="115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1295400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>
            <a:spLocks noChangeArrowheads="1"/>
          </p:cNvSpPr>
          <p:nvPr/>
        </p:nvSpPr>
        <p:spPr bwMode="auto">
          <a:xfrm rot="-8288366">
            <a:off x="7620000" y="3505200"/>
            <a:ext cx="304800" cy="12954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-13786992">
            <a:off x="1676400" y="3505200"/>
            <a:ext cx="304800" cy="12954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4822" name="TextBox 10"/>
          <p:cNvSpPr txBox="1">
            <a:spLocks noChangeArrowheads="1"/>
          </p:cNvSpPr>
          <p:nvPr/>
        </p:nvSpPr>
        <p:spPr bwMode="auto">
          <a:xfrm>
            <a:off x="1219200" y="4419600"/>
            <a:ext cx="2743200" cy="641350"/>
          </a:xfrm>
          <a:prstGeom prst="rect">
            <a:avLst/>
          </a:prstGeom>
          <a:solidFill>
            <a:srgbClr val="ADADA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Dynamic Layer Display on Zoom Levels</a:t>
            </a:r>
          </a:p>
        </p:txBody>
      </p:sp>
      <p:sp>
        <p:nvSpPr>
          <p:cNvPr id="34823" name="TextBox 11"/>
          <p:cNvSpPr txBox="1">
            <a:spLocks noChangeArrowheads="1"/>
          </p:cNvSpPr>
          <p:nvPr/>
        </p:nvSpPr>
        <p:spPr bwMode="auto">
          <a:xfrm>
            <a:off x="6324600" y="4419600"/>
            <a:ext cx="2317750" cy="366713"/>
          </a:xfrm>
          <a:prstGeom prst="rect">
            <a:avLst/>
          </a:prstGeom>
          <a:solidFill>
            <a:srgbClr val="ADADAD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Selectable Labeling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13" descr="NumLanesInterface_DataRoads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828800"/>
            <a:ext cx="8229600" cy="3509963"/>
          </a:xfrm>
        </p:spPr>
      </p:pic>
      <p:pic>
        <p:nvPicPr>
          <p:cNvPr id="4" name="Picture 3"/>
          <p:cNvPicPr/>
          <p:nvPr/>
        </p:nvPicPr>
        <p:blipFill>
          <a:blip r:embed="rId4" cstate="print"/>
          <a:srcRect l="704" t="22030" r="17031" b="59393"/>
          <a:stretch>
            <a:fillRect/>
          </a:stretch>
        </p:blipFill>
        <p:spPr bwMode="auto">
          <a:xfrm>
            <a:off x="762000" y="685800"/>
            <a:ext cx="8229600" cy="115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52600" y="1295400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 rot="13311634">
            <a:off x="6870700" y="4965700"/>
            <a:ext cx="304800" cy="1295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-11753708">
            <a:off x="2743200" y="4419600"/>
            <a:ext cx="304800" cy="12954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1981200" y="5486400"/>
            <a:ext cx="2133600" cy="641350"/>
          </a:xfrm>
          <a:prstGeom prst="rect">
            <a:avLst/>
          </a:prstGeom>
          <a:solidFill>
            <a:srgbClr val="ADADA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Selectable Travel Analysis District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5791200"/>
            <a:ext cx="2457450" cy="3667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/>
              <a:t>Road Data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704" t="22030" r="17031" b="59393"/>
          <a:stretch>
            <a:fillRect/>
          </a:stretch>
        </p:blipFill>
        <p:spPr bwMode="auto">
          <a:xfrm>
            <a:off x="762000" y="685800"/>
            <a:ext cx="8229600" cy="115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743200" y="1295400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15" name="Content Placeholder 6" descr="PostedSpeed_Roads_queryInterface.pn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1828800"/>
            <a:ext cx="8229600" cy="3427413"/>
          </a:xfrm>
        </p:spPr>
      </p:pic>
      <p:sp>
        <p:nvSpPr>
          <p:cNvPr id="9" name="Down Arrow 8"/>
          <p:cNvSpPr/>
          <p:nvPr/>
        </p:nvSpPr>
        <p:spPr>
          <a:xfrm rot="8952383">
            <a:off x="2290763" y="2120900"/>
            <a:ext cx="304800" cy="1295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917" name="TextBox 9"/>
          <p:cNvSpPr txBox="1">
            <a:spLocks noChangeArrowheads="1"/>
          </p:cNvSpPr>
          <p:nvPr/>
        </p:nvSpPr>
        <p:spPr bwMode="auto">
          <a:xfrm>
            <a:off x="1143000" y="3124200"/>
            <a:ext cx="3276600" cy="641350"/>
          </a:xfrm>
          <a:prstGeom prst="rect">
            <a:avLst/>
          </a:prstGeom>
          <a:solidFill>
            <a:srgbClr val="ADADA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Selectable Layer Information using Info Tool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5105400" y="5257800"/>
            <a:ext cx="304800" cy="990600"/>
          </a:xfrm>
          <a:prstGeom prst="downArrow">
            <a:avLst>
              <a:gd name="adj1" fmla="val 50000"/>
              <a:gd name="adj2" fmla="val 38233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5881688"/>
            <a:ext cx="4654550" cy="3667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/>
              <a:t>Layer Information at Feature Class Level </a:t>
            </a:r>
          </a:p>
        </p:txBody>
      </p:sp>
      <p:sp>
        <p:nvSpPr>
          <p:cNvPr id="2" name="Rectangle 4"/>
          <p:cNvSpPr/>
          <p:nvPr/>
        </p:nvSpPr>
        <p:spPr>
          <a:xfrm>
            <a:off x="6781800" y="4343400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704" t="22030" r="17031" b="59393"/>
          <a:stretch>
            <a:fillRect/>
          </a:stretch>
        </p:blipFill>
        <p:spPr bwMode="auto">
          <a:xfrm>
            <a:off x="762000" y="685800"/>
            <a:ext cx="8229600" cy="115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657600" y="1295400"/>
            <a:ext cx="762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63" name="Content Placeholder 7" descr="Population.PN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1828800"/>
            <a:ext cx="8229600" cy="4568825"/>
          </a:xfrm>
        </p:spPr>
      </p:pic>
      <p:sp>
        <p:nvSpPr>
          <p:cNvPr id="9" name="Down Arrow 8"/>
          <p:cNvSpPr/>
          <p:nvPr/>
        </p:nvSpPr>
        <p:spPr>
          <a:xfrm rot="13734381">
            <a:off x="6018213" y="2862263"/>
            <a:ext cx="304800" cy="1752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65" name="TextBox 9"/>
          <p:cNvSpPr txBox="1">
            <a:spLocks noChangeArrowheads="1"/>
          </p:cNvSpPr>
          <p:nvPr/>
        </p:nvSpPr>
        <p:spPr bwMode="auto">
          <a:xfrm>
            <a:off x="4191000" y="3962400"/>
            <a:ext cx="2209800" cy="641350"/>
          </a:xfrm>
          <a:prstGeom prst="rect">
            <a:avLst/>
          </a:prstGeom>
          <a:solidFill>
            <a:srgbClr val="ADADA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Clear and Concise Legends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704" t="22030" r="17031" b="59393"/>
          <a:stretch>
            <a:fillRect/>
          </a:stretch>
        </p:blipFill>
        <p:spPr bwMode="auto">
          <a:xfrm>
            <a:off x="762000" y="685800"/>
            <a:ext cx="8229600" cy="115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19600" y="12954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 rot="13734381">
            <a:off x="6018213" y="2862263"/>
            <a:ext cx="304800" cy="1752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495800"/>
            <a:ext cx="3032125" cy="3698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cs typeface="+mn-cs"/>
              </a:rPr>
              <a:t>Clear and Concise Legends</a:t>
            </a:r>
          </a:p>
        </p:txBody>
      </p:sp>
      <p:grpSp>
        <p:nvGrpSpPr>
          <p:cNvPr id="43013" name="Group 10"/>
          <p:cNvGrpSpPr>
            <a:grpSpLocks/>
          </p:cNvGrpSpPr>
          <p:nvPr/>
        </p:nvGrpSpPr>
        <p:grpSpPr bwMode="auto">
          <a:xfrm>
            <a:off x="762000" y="1828800"/>
            <a:ext cx="8229600" cy="4495800"/>
            <a:chOff x="914400" y="2293938"/>
            <a:chExt cx="7924800" cy="4564062"/>
          </a:xfrm>
        </p:grpSpPr>
        <p:pic>
          <p:nvPicPr>
            <p:cNvPr id="12" name="Picture 11"/>
            <p:cNvPicPr/>
            <p:nvPr/>
          </p:nvPicPr>
          <p:blipFill>
            <a:blip r:embed="rId4" cstate="print"/>
            <a:srcRect l="961" t="20786" r="37647" b="10916"/>
            <a:stretch>
              <a:fillRect/>
            </a:stretch>
          </p:blipFill>
          <p:spPr bwMode="auto">
            <a:xfrm>
              <a:off x="914400" y="2293938"/>
              <a:ext cx="7914100" cy="45640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6705130" y="4266541"/>
              <a:ext cx="2134070" cy="259145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4" name="Down Arrow 13"/>
          <p:cNvSpPr>
            <a:spLocks noChangeArrowheads="1"/>
          </p:cNvSpPr>
          <p:nvPr/>
        </p:nvSpPr>
        <p:spPr bwMode="auto">
          <a:xfrm rot="7444544">
            <a:off x="6057900" y="4229100"/>
            <a:ext cx="304800" cy="1752600"/>
          </a:xfrm>
          <a:prstGeom prst="downArrow">
            <a:avLst>
              <a:gd name="adj1" fmla="val 50000"/>
              <a:gd name="adj2" fmla="val 49993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5486400"/>
            <a:ext cx="2419350" cy="3667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/>
              <a:t>Heat based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0" descr="NumOfHousehold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82296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 l="704" t="22030" r="17031" b="59393"/>
          <a:stretch>
            <a:fillRect/>
          </a:stretch>
        </p:blipFill>
        <p:spPr bwMode="auto">
          <a:xfrm>
            <a:off x="762000" y="685800"/>
            <a:ext cx="8229600" cy="115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86400" y="1295400"/>
            <a:ext cx="1295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4267200"/>
            <a:ext cx="1600200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>
            <a:spLocks noChangeArrowheads="1"/>
          </p:cNvSpPr>
          <p:nvPr/>
        </p:nvSpPr>
        <p:spPr bwMode="auto">
          <a:xfrm rot="-7865619">
            <a:off x="5753100" y="4914900"/>
            <a:ext cx="304800" cy="1600200"/>
          </a:xfrm>
          <a:prstGeom prst="downArrow">
            <a:avLst>
              <a:gd name="adj1" fmla="val 50000"/>
              <a:gd name="adj2" fmla="val 45646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6019800"/>
            <a:ext cx="3892550" cy="3667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/>
              <a:t>Block Group Attribute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6" descr="TAZ_interfac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 l="704" t="22030" r="17031" b="59393"/>
          <a:stretch>
            <a:fillRect/>
          </a:stretch>
        </p:blipFill>
        <p:spPr bwMode="auto">
          <a:xfrm>
            <a:off x="762000" y="685800"/>
            <a:ext cx="8229600" cy="115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781800" y="1295400"/>
            <a:ext cx="762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4267200"/>
            <a:ext cx="1600200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>
            <a:spLocks noChangeArrowheads="1"/>
          </p:cNvSpPr>
          <p:nvPr/>
        </p:nvSpPr>
        <p:spPr bwMode="auto">
          <a:xfrm rot="-7865619">
            <a:off x="5753100" y="4762500"/>
            <a:ext cx="304800" cy="1752600"/>
          </a:xfrm>
          <a:prstGeom prst="downArrow">
            <a:avLst>
              <a:gd name="adj1" fmla="val 50000"/>
              <a:gd name="adj2" fmla="val 49993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6019800"/>
            <a:ext cx="1949450" cy="3667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/>
              <a:t>TAZ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3600" b="0" dirty="0" smtClean="0">
                <a:latin typeface="Candara" pitchFamily="34" charset="0"/>
              </a:rPr>
              <a:t>Findings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5105400"/>
          </a:xfrm>
        </p:spPr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sz="2800" b="0" dirty="0" smtClean="0"/>
              <a:t>We received approximately 200 edits </a:t>
            </a:r>
          </a:p>
          <a:p>
            <a:pPr eaLnBrk="1" hangingPunct="1">
              <a:spcAft>
                <a:spcPct val="10000"/>
              </a:spcAft>
            </a:pPr>
            <a:r>
              <a:rPr lang="en-US" sz="2800" b="0" dirty="0" smtClean="0"/>
              <a:t>Overall, the response to the tool was excellent</a:t>
            </a:r>
          </a:p>
          <a:p>
            <a:pPr eaLnBrk="1" hangingPunct="1">
              <a:spcAft>
                <a:spcPct val="20000"/>
              </a:spcAft>
            </a:pPr>
            <a:r>
              <a:rPr lang="en-US" sz="2800" b="0" dirty="0" smtClean="0"/>
              <a:t>Proficiency with tools developed quickly</a:t>
            </a:r>
          </a:p>
          <a:p>
            <a:pPr eaLnBrk="1" hangingPunct="1">
              <a:spcAft>
                <a:spcPct val="20000"/>
              </a:spcAft>
            </a:pPr>
            <a:r>
              <a:rPr lang="en-US" sz="2800" b="0" dirty="0" smtClean="0"/>
              <a:t>Provided stakeholders with a better understanding and appreciation of the model input data</a:t>
            </a:r>
          </a:p>
          <a:p>
            <a:pPr eaLnBrk="1" hangingPunct="1">
              <a:spcAft>
                <a:spcPct val="10000"/>
              </a:spcAft>
            </a:pPr>
            <a:r>
              <a:rPr lang="en-US" sz="2800" b="0" dirty="0" smtClean="0"/>
              <a:t>The requirement of submitting a short comment for an edit was helpful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38100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sz="2800" b="0" smtClean="0"/>
              <a:t>Deadlines helped prevent the project from dragging on</a:t>
            </a:r>
          </a:p>
          <a:p>
            <a:pPr eaLnBrk="1" hangingPunct="1">
              <a:spcAft>
                <a:spcPct val="20000"/>
              </a:spcAft>
            </a:pPr>
            <a:r>
              <a:rPr lang="en-US" sz="2800" b="0" smtClean="0"/>
              <a:t>Rapid response to add new data or to seek better map clarity required</a:t>
            </a:r>
          </a:p>
          <a:p>
            <a:pPr eaLnBrk="1" hangingPunct="1">
              <a:spcAft>
                <a:spcPct val="10000"/>
              </a:spcAft>
            </a:pPr>
            <a:r>
              <a:rPr lang="en-US" sz="2800" b="0" smtClean="0"/>
              <a:t>While not the primary QA/QC for the model data, soliciting feedback from stakeholders was useful for keeping them engaged in the process and aware of the update progress</a:t>
            </a:r>
          </a:p>
        </p:txBody>
      </p:sp>
      <p:sp>
        <p:nvSpPr>
          <p:cNvPr id="51202" name="Title 1"/>
          <p:cNvSpPr>
            <a:spLocks/>
          </p:cNvSpPr>
          <p:nvPr/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solidFill>
                  <a:srgbClr val="FFFF97"/>
                </a:solidFill>
                <a:latin typeface="Candara" pitchFamily="34" charset="0"/>
              </a:rPr>
              <a:t>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92163"/>
          </a:xfrm>
        </p:spPr>
        <p:txBody>
          <a:bodyPr/>
          <a:lstStyle/>
          <a:p>
            <a:pPr algn="ctr" eaLnBrk="1" hangingPunct="1"/>
            <a:r>
              <a:rPr lang="en-US" b="0" dirty="0" smtClean="0">
                <a:latin typeface="Candara" pitchFamily="34" charset="0"/>
              </a:rPr>
              <a:t>Outline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924800" cy="2743200"/>
          </a:xfrm>
        </p:spPr>
        <p:txBody>
          <a:bodyPr/>
          <a:lstStyle/>
          <a:p>
            <a:pPr eaLnBrk="1" hangingPunct="1"/>
            <a:r>
              <a:rPr lang="en-US" sz="2800" b="0" smtClean="0"/>
              <a:t>Overview</a:t>
            </a:r>
          </a:p>
          <a:p>
            <a:pPr eaLnBrk="1" hangingPunct="1"/>
            <a:r>
              <a:rPr lang="en-US" sz="2800" b="0" smtClean="0"/>
              <a:t>Web-based tool: Objective and Functionality</a:t>
            </a:r>
          </a:p>
          <a:p>
            <a:pPr eaLnBrk="1" hangingPunct="1"/>
            <a:r>
              <a:rPr lang="en-US" sz="2800" b="0" smtClean="0"/>
              <a:t>Effort Involved</a:t>
            </a:r>
          </a:p>
          <a:p>
            <a:pPr eaLnBrk="1" hangingPunct="1"/>
            <a:r>
              <a:rPr lang="en-US" sz="2800" b="0" smtClean="0"/>
              <a:t>Demonstration</a:t>
            </a:r>
          </a:p>
          <a:p>
            <a:pPr eaLnBrk="1" hangingPunct="1"/>
            <a:r>
              <a:rPr lang="en-US" sz="2800" b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792163"/>
          </a:xfrm>
        </p:spPr>
        <p:txBody>
          <a:bodyPr/>
          <a:lstStyle/>
          <a:p>
            <a:pPr algn="ctr" eaLnBrk="1" hangingPunct="1"/>
            <a:r>
              <a:rPr lang="en-US" sz="3600" b="0" smtClean="0">
                <a:latin typeface="Candara" pitchFamily="34" charset="0"/>
              </a:rPr>
              <a:t>Questions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772400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For any additional questions please feel free to contact: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Bhupendra Patel (AMBAG): </a:t>
            </a:r>
            <a:r>
              <a:rPr lang="en-US" smtClean="0">
                <a:hlinkClick r:id="rId3"/>
              </a:rPr>
              <a:t>bpatel@ambag.org</a:t>
            </a:r>
            <a:r>
              <a:rPr lang="en-US" smtClean="0"/>
              <a:t>	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Paul Ricotta (Caliper Corp.): </a:t>
            </a:r>
            <a:r>
              <a:rPr lang="en-US" smtClean="0">
                <a:hlinkClick r:id="rId4"/>
              </a:rPr>
              <a:t>paul@caliper.com</a:t>
            </a:r>
            <a:r>
              <a:rPr lang="en-US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Background_C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4213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0"/>
          <p:cNvSpPr>
            <a:spLocks noChangeArrowheads="1"/>
          </p:cNvSpPr>
          <p:nvPr/>
        </p:nvSpPr>
        <p:spPr bwMode="auto">
          <a:xfrm>
            <a:off x="5257800" y="704850"/>
            <a:ext cx="3867150" cy="2427288"/>
          </a:xfrm>
          <a:prstGeom prst="rect">
            <a:avLst/>
          </a:prstGeom>
          <a:solidFill>
            <a:srgbClr val="CCFFFF">
              <a:alpha val="7215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>
                <a:latin typeface="Candara" pitchFamily="34" charset="0"/>
              </a:rPr>
              <a:t>3 Counties</a:t>
            </a:r>
          </a:p>
          <a:p>
            <a:pPr marL="225425" indent="-225425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>
                <a:latin typeface="Candara" pitchFamily="34" charset="0"/>
              </a:rPr>
              <a:t>18 Cities</a:t>
            </a:r>
          </a:p>
          <a:p>
            <a:pPr marL="225425" indent="-225425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>
                <a:latin typeface="Candara" pitchFamily="34" charset="0"/>
              </a:rPr>
              <a:t>3 Transit  Operators</a:t>
            </a:r>
          </a:p>
          <a:p>
            <a:pPr marL="225425" indent="-225425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>
                <a:latin typeface="Candara" pitchFamily="34" charset="0"/>
              </a:rPr>
              <a:t>3  Regional Transportation Planning Agencies</a:t>
            </a:r>
          </a:p>
          <a:p>
            <a:pPr marL="225425" indent="-225425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>
                <a:latin typeface="Candara" pitchFamily="34" charset="0"/>
              </a:rPr>
              <a:t>2010 Population: 774,781</a:t>
            </a:r>
          </a:p>
          <a:p>
            <a:pPr marL="225425" indent="-225425"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>
                <a:latin typeface="Candara" pitchFamily="34" charset="0"/>
              </a:rPr>
              <a:t>2035 Projected Population: 920,713</a:t>
            </a:r>
          </a:p>
        </p:txBody>
      </p:sp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857250" y="26988"/>
            <a:ext cx="7296150" cy="792162"/>
          </a:xfrm>
        </p:spPr>
        <p:txBody>
          <a:bodyPr/>
          <a:lstStyle/>
          <a:p>
            <a:pPr eaLnBrk="1" hangingPunct="1"/>
            <a:r>
              <a:rPr lang="en-US" b="0" smtClean="0"/>
              <a:t>Overview :  Monterey Bay Region Covers</a:t>
            </a:r>
            <a:endParaRPr lang="en-US" sz="2800" b="0" smtClean="0"/>
          </a:p>
        </p:txBody>
      </p:sp>
      <p:grpSp>
        <p:nvGrpSpPr>
          <p:cNvPr id="18436" name="Group 11"/>
          <p:cNvGrpSpPr>
            <a:grpSpLocks/>
          </p:cNvGrpSpPr>
          <p:nvPr/>
        </p:nvGrpSpPr>
        <p:grpSpPr bwMode="auto">
          <a:xfrm rot="4102076">
            <a:off x="2034381" y="1775619"/>
            <a:ext cx="427038" cy="228600"/>
            <a:chOff x="2214" y="2374"/>
            <a:chExt cx="809" cy="119"/>
          </a:xfrm>
        </p:grpSpPr>
        <p:sp>
          <p:nvSpPr>
            <p:cNvPr id="18448" name="AutoShape 12"/>
            <p:cNvSpPr>
              <a:spLocks noChangeArrowheads="1"/>
            </p:cNvSpPr>
            <p:nvPr/>
          </p:nvSpPr>
          <p:spPr bwMode="auto">
            <a:xfrm rot="-5400000">
              <a:off x="2559" y="2029"/>
              <a:ext cx="119" cy="809"/>
            </a:xfrm>
            <a:prstGeom prst="upDownArrow">
              <a:avLst>
                <a:gd name="adj1" fmla="val 50000"/>
                <a:gd name="adj2" fmla="val 135966"/>
              </a:avLst>
            </a:prstGeom>
            <a:solidFill>
              <a:srgbClr val="000000">
                <a:alpha val="8117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449" name="Line 13"/>
            <p:cNvSpPr>
              <a:spLocks noChangeShapeType="1"/>
            </p:cNvSpPr>
            <p:nvPr/>
          </p:nvSpPr>
          <p:spPr bwMode="auto">
            <a:xfrm>
              <a:off x="2308" y="2434"/>
              <a:ext cx="633" cy="0"/>
            </a:xfrm>
            <a:prstGeom prst="line">
              <a:avLst/>
            </a:prstGeom>
            <a:noFill/>
            <a:ln w="19050">
              <a:solidFill>
                <a:srgbClr val="FFFA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7" name="Group 14"/>
          <p:cNvGrpSpPr>
            <a:grpSpLocks/>
          </p:cNvGrpSpPr>
          <p:nvPr/>
        </p:nvGrpSpPr>
        <p:grpSpPr bwMode="auto">
          <a:xfrm rot="3854038">
            <a:off x="3806031" y="4271169"/>
            <a:ext cx="633413" cy="168275"/>
            <a:chOff x="2214" y="2374"/>
            <a:chExt cx="809" cy="119"/>
          </a:xfrm>
        </p:grpSpPr>
        <p:sp>
          <p:nvSpPr>
            <p:cNvPr id="18446" name="AutoShape 15"/>
            <p:cNvSpPr>
              <a:spLocks noChangeArrowheads="1"/>
            </p:cNvSpPr>
            <p:nvPr/>
          </p:nvSpPr>
          <p:spPr bwMode="auto">
            <a:xfrm rot="-5400000">
              <a:off x="2559" y="2029"/>
              <a:ext cx="119" cy="809"/>
            </a:xfrm>
            <a:prstGeom prst="upDownArrow">
              <a:avLst>
                <a:gd name="adj1" fmla="val 50000"/>
                <a:gd name="adj2" fmla="val 135966"/>
              </a:avLst>
            </a:prstGeom>
            <a:solidFill>
              <a:srgbClr val="000000">
                <a:alpha val="8117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447" name="Line 16"/>
            <p:cNvSpPr>
              <a:spLocks noChangeShapeType="1"/>
            </p:cNvSpPr>
            <p:nvPr/>
          </p:nvSpPr>
          <p:spPr bwMode="auto">
            <a:xfrm>
              <a:off x="2308" y="2434"/>
              <a:ext cx="633" cy="0"/>
            </a:xfrm>
            <a:prstGeom prst="line">
              <a:avLst/>
            </a:prstGeom>
            <a:noFill/>
            <a:ln w="19050">
              <a:solidFill>
                <a:srgbClr val="FFFA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8" name="Oval 17"/>
          <p:cNvSpPr>
            <a:spLocks noChangeArrowheads="1"/>
          </p:cNvSpPr>
          <p:nvPr/>
        </p:nvSpPr>
        <p:spPr bwMode="auto">
          <a:xfrm>
            <a:off x="6705600" y="5791200"/>
            <a:ext cx="847725" cy="769938"/>
          </a:xfrm>
          <a:prstGeom prst="ellipse">
            <a:avLst/>
          </a:prstGeom>
          <a:solidFill>
            <a:srgbClr val="FFCC00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8439" name="Oval 18"/>
          <p:cNvSpPr>
            <a:spLocks noChangeArrowheads="1"/>
          </p:cNvSpPr>
          <p:nvPr/>
        </p:nvSpPr>
        <p:spPr bwMode="auto">
          <a:xfrm>
            <a:off x="1676400" y="1066800"/>
            <a:ext cx="706438" cy="631825"/>
          </a:xfrm>
          <a:prstGeom prst="ellipse">
            <a:avLst/>
          </a:prstGeom>
          <a:solidFill>
            <a:srgbClr val="FFCC00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grpSp>
        <p:nvGrpSpPr>
          <p:cNvPr id="18440" name="Group 19"/>
          <p:cNvGrpSpPr>
            <a:grpSpLocks/>
          </p:cNvGrpSpPr>
          <p:nvPr/>
        </p:nvGrpSpPr>
        <p:grpSpPr bwMode="auto">
          <a:xfrm rot="3521313">
            <a:off x="2546350" y="2025650"/>
            <a:ext cx="606425" cy="212725"/>
            <a:chOff x="2214" y="2374"/>
            <a:chExt cx="809" cy="119"/>
          </a:xfrm>
        </p:grpSpPr>
        <p:sp>
          <p:nvSpPr>
            <p:cNvPr id="18444" name="AutoShape 20"/>
            <p:cNvSpPr>
              <a:spLocks noChangeArrowheads="1"/>
            </p:cNvSpPr>
            <p:nvPr/>
          </p:nvSpPr>
          <p:spPr bwMode="auto">
            <a:xfrm rot="-5400000">
              <a:off x="2559" y="2029"/>
              <a:ext cx="119" cy="809"/>
            </a:xfrm>
            <a:prstGeom prst="upDownArrow">
              <a:avLst>
                <a:gd name="adj1" fmla="val 50000"/>
                <a:gd name="adj2" fmla="val 135966"/>
              </a:avLst>
            </a:prstGeom>
            <a:solidFill>
              <a:srgbClr val="000000">
                <a:alpha val="8117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445" name="Line 21"/>
            <p:cNvSpPr>
              <a:spLocks noChangeShapeType="1"/>
            </p:cNvSpPr>
            <p:nvPr/>
          </p:nvSpPr>
          <p:spPr bwMode="auto">
            <a:xfrm>
              <a:off x="2308" y="2434"/>
              <a:ext cx="633" cy="0"/>
            </a:xfrm>
            <a:prstGeom prst="line">
              <a:avLst/>
            </a:prstGeom>
            <a:noFill/>
            <a:ln w="19050">
              <a:solidFill>
                <a:srgbClr val="FFFA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1" name="Group 25"/>
          <p:cNvGrpSpPr>
            <a:grpSpLocks/>
          </p:cNvGrpSpPr>
          <p:nvPr/>
        </p:nvGrpSpPr>
        <p:grpSpPr bwMode="auto">
          <a:xfrm rot="2067187">
            <a:off x="6096000" y="5867400"/>
            <a:ext cx="614363" cy="204788"/>
            <a:chOff x="2214" y="2374"/>
            <a:chExt cx="809" cy="119"/>
          </a:xfrm>
        </p:grpSpPr>
        <p:sp>
          <p:nvSpPr>
            <p:cNvPr id="18442" name="AutoShape 26"/>
            <p:cNvSpPr>
              <a:spLocks noChangeArrowheads="1"/>
            </p:cNvSpPr>
            <p:nvPr/>
          </p:nvSpPr>
          <p:spPr bwMode="auto">
            <a:xfrm rot="-5400000">
              <a:off x="2559" y="2029"/>
              <a:ext cx="119" cy="809"/>
            </a:xfrm>
            <a:prstGeom prst="upDownArrow">
              <a:avLst>
                <a:gd name="adj1" fmla="val 50000"/>
                <a:gd name="adj2" fmla="val 135966"/>
              </a:avLst>
            </a:prstGeom>
            <a:solidFill>
              <a:srgbClr val="000000">
                <a:alpha val="8117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443" name="Line 27"/>
            <p:cNvSpPr>
              <a:spLocks noChangeShapeType="1"/>
            </p:cNvSpPr>
            <p:nvPr/>
          </p:nvSpPr>
          <p:spPr bwMode="auto">
            <a:xfrm>
              <a:off x="2308" y="2434"/>
              <a:ext cx="633" cy="0"/>
            </a:xfrm>
            <a:prstGeom prst="line">
              <a:avLst/>
            </a:prstGeom>
            <a:noFill/>
            <a:ln w="19050">
              <a:solidFill>
                <a:srgbClr val="FFFA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39763"/>
          </a:xfrm>
        </p:spPr>
        <p:txBody>
          <a:bodyPr/>
          <a:lstStyle/>
          <a:p>
            <a:pPr algn="ctr" eaLnBrk="1" hangingPunct="1"/>
            <a:r>
              <a:rPr lang="en-US" b="0" smtClean="0">
                <a:latin typeface="Candara" pitchFamily="34" charset="0"/>
              </a:rPr>
              <a:t>Overview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153400" cy="51816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0" smtClean="0"/>
              <a:t>Engage stakeholders in the model update process and applications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0" smtClean="0"/>
              <a:t>Develop a web application to support  data collection, QA/QC for Model inputs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0" smtClean="0"/>
              <a:t>Create unique user logins and comment logging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0" smtClean="0"/>
              <a:t>Provide training for stakeholders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0" smtClean="0"/>
              <a:t>Follow-up with stakeholder to gauge progress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0" smtClean="0"/>
              <a:t>Process logs, follow-up for increased participation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0" smtClean="0"/>
              <a:t>Validate the changes and update the Model input layers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0" smtClean="0"/>
              <a:t>Host Model outputs for stakeholders and public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77200" cy="639763"/>
          </a:xfrm>
        </p:spPr>
        <p:txBody>
          <a:bodyPr/>
          <a:lstStyle/>
          <a:p>
            <a:pPr eaLnBrk="1" hangingPunct="1"/>
            <a:r>
              <a:rPr lang="en-US" b="0" smtClean="0">
                <a:latin typeface="Candara" pitchFamily="34" charset="0"/>
              </a:rPr>
              <a:t>Web-based tool: Objective and Functionality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924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smtClean="0"/>
              <a:t>Advantages of a web-based approach</a:t>
            </a:r>
          </a:p>
          <a:p>
            <a:pPr lvl="1" eaLnBrk="1" hangingPunct="1"/>
            <a:r>
              <a:rPr lang="en-US" sz="2400" b="0" smtClean="0"/>
              <a:t>Accessibility to users </a:t>
            </a:r>
          </a:p>
          <a:p>
            <a:pPr lvl="1" eaLnBrk="1" hangingPunct="1"/>
            <a:r>
              <a:rPr lang="en-US" sz="2400" b="0" smtClean="0"/>
              <a:t>No prior expertise required - minimal training requirement</a:t>
            </a:r>
          </a:p>
          <a:p>
            <a:pPr lvl="1" eaLnBrk="1" hangingPunct="1"/>
            <a:r>
              <a:rPr lang="en-US" sz="2400" b="0" smtClean="0"/>
              <a:t>Works across all platforms (Windows, Mac, Unix)</a:t>
            </a:r>
          </a:p>
          <a:p>
            <a:pPr lvl="1" eaLnBrk="1" hangingPunct="1"/>
            <a:r>
              <a:rPr lang="en-US" sz="2400" b="0" smtClean="0"/>
              <a:t>No software or data required on the client side</a:t>
            </a:r>
          </a:p>
          <a:p>
            <a:pPr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r>
              <a:rPr lang="en-US" b="0" smtClean="0"/>
              <a:t>Implemented as a browser application (thin-client)</a:t>
            </a:r>
          </a:p>
          <a:p>
            <a:pPr lvl="1" eaLnBrk="1" hangingPunct="1"/>
            <a:r>
              <a:rPr lang="en-US" sz="2400" b="0" smtClean="0"/>
              <a:t>The client is a Web Browser (Internet Explorer, Firefox, etc)</a:t>
            </a:r>
          </a:p>
          <a:p>
            <a:pPr lvl="1" eaLnBrk="1" hangingPunct="1"/>
            <a:r>
              <a:rPr lang="en-US" sz="2400" b="0" smtClean="0"/>
              <a:t>No plug-ins required </a:t>
            </a:r>
          </a:p>
          <a:p>
            <a:pPr lvl="1" eaLnBrk="1" hangingPunct="1"/>
            <a:r>
              <a:rPr lang="en-US" sz="2400" b="0" smtClean="0"/>
              <a:t>Data accessed via server and transmitted as raster images</a:t>
            </a:r>
          </a:p>
          <a:p>
            <a:pPr lvl="1" eaLnBrk="1" hangingPunct="1"/>
            <a:r>
              <a:rPr lang="en-US" sz="2400" b="0" smtClean="0"/>
              <a:t>Editable fields in the GIS attribute tables</a:t>
            </a: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92162"/>
          </a:xfrm>
        </p:spPr>
        <p:txBody>
          <a:bodyPr/>
          <a:lstStyle/>
          <a:p>
            <a:pPr algn="ctr" eaLnBrk="1" hangingPunct="1"/>
            <a:r>
              <a:rPr lang="en-US" b="0" smtClean="0">
                <a:latin typeface="Candara" pitchFamily="34" charset="0"/>
              </a:rPr>
              <a:t>Web-based tool: Objective and Functionality</a:t>
            </a:r>
            <a:endParaRPr lang="en-US" sz="2800" b="0" smtClean="0">
              <a:latin typeface="Candara" pitchFamily="34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0772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dirty="0" smtClean="0"/>
              <a:t>Feasibility considerations</a:t>
            </a:r>
          </a:p>
          <a:p>
            <a:pPr lvl="1" eaLnBrk="1" hangingPunct="1"/>
            <a:r>
              <a:rPr lang="en-US" sz="2400" b="0" dirty="0" smtClean="0"/>
              <a:t>Targeted toward large audiences</a:t>
            </a:r>
          </a:p>
          <a:p>
            <a:pPr lvl="1" eaLnBrk="1" hangingPunct="1"/>
            <a:r>
              <a:rPr lang="en-US" sz="2400" b="0" dirty="0" smtClean="0"/>
              <a:t>Non-expert users can interact with the application</a:t>
            </a:r>
          </a:p>
          <a:p>
            <a:pPr lvl="1" eaLnBrk="1" hangingPunct="1"/>
            <a:r>
              <a:rPr lang="en-US" sz="2400" b="0" dirty="0" smtClean="0"/>
              <a:t>Not all desktop functionality is appropriate in a client server environment</a:t>
            </a:r>
          </a:p>
          <a:p>
            <a:pPr lvl="1" eaLnBrk="1" hangingPunct="1"/>
            <a:r>
              <a:rPr lang="en-US" sz="2400" b="0" dirty="0" smtClean="0"/>
              <a:t>Data backup </a:t>
            </a:r>
          </a:p>
          <a:p>
            <a:pPr lvl="1" eaLnBrk="1" hangingPunct="1"/>
            <a:r>
              <a:rPr lang="en-US" sz="2400" b="0" dirty="0" smtClean="0"/>
              <a:t>User support for lost logins, server malfunctions/ reboots, etc.</a:t>
            </a:r>
            <a:endParaRPr 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0" smtClean="0">
                <a:latin typeface="Candara" pitchFamily="34" charset="0"/>
              </a:rPr>
              <a:t>Web-based tool: Functionality</a:t>
            </a:r>
            <a:endParaRPr lang="en-US" sz="2800" b="0" smtClean="0">
              <a:latin typeface="Candara" pitchFamily="34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451485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0" dirty="0" smtClean="0"/>
              <a:t>Easy to access map console to illustrate </a:t>
            </a:r>
            <a:r>
              <a:rPr lang="en-US" b="0" dirty="0" err="1" smtClean="0"/>
              <a:t>TAZ</a:t>
            </a:r>
            <a:r>
              <a:rPr lang="en-US" b="0" dirty="0" smtClean="0"/>
              <a:t> data, Highway and Transit network data and other critical model input data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0" dirty="0" smtClean="0"/>
              <a:t>Ability to log comments and make corrections for posted speed, number of lanes, functional class , traffic counts and other key link attributes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0" dirty="0" smtClean="0"/>
              <a:t>Toggle themes on various data layers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0" dirty="0" smtClean="0"/>
              <a:t>View aerial photography in conjunction with vector data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0" dirty="0" smtClean="0"/>
              <a:t>Scale dependency of map properties such as labels and visibility of more detailed 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3733800" cy="639763"/>
          </a:xfrm>
        </p:spPr>
        <p:txBody>
          <a:bodyPr/>
          <a:lstStyle/>
          <a:p>
            <a:pPr eaLnBrk="1" hangingPunct="1"/>
            <a:r>
              <a:rPr lang="en-US" sz="3600" b="0" smtClean="0">
                <a:latin typeface="Candara" pitchFamily="34" charset="0"/>
              </a:rPr>
              <a:t>Effort Involved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800100" y="819150"/>
            <a:ext cx="8115300" cy="565785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b="0" smtClean="0"/>
              <a:t>Hardware and Software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b="0" smtClean="0"/>
              <a:t>Appropriate server infrastructure to host site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b="0" smtClean="0"/>
              <a:t>Web-based mapping software for the server (TransCAD for the Web in this case)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b="0" smtClean="0"/>
              <a:t>Ability for hosting staff to access to control logins,  upload new data for maps and reboot server 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b="0" smtClean="0"/>
              <a:t>Maps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b="0" smtClean="0"/>
              <a:t>Create maps that are easy to read and understand and that are informative and worth looking at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b="0" smtClean="0"/>
              <a:t>User Training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b="0" smtClean="0"/>
              <a:t>Hosted live demonstration using web-based meeting software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b="0" smtClean="0"/>
              <a:t>Minimal technical support required after initial instruction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704" t="22030" r="17031" b="59393"/>
          <a:stretch>
            <a:fillRect/>
          </a:stretch>
        </p:blipFill>
        <p:spPr bwMode="auto">
          <a:xfrm>
            <a:off x="762000" y="685800"/>
            <a:ext cx="8229600" cy="115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1295400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23" name="Content Placeholder 6" descr="IntroInterface.PN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1828800"/>
            <a:ext cx="8229600" cy="4760913"/>
          </a:xfrm>
        </p:spPr>
      </p:pic>
      <p:sp>
        <p:nvSpPr>
          <p:cNvPr id="9" name="Down Arrow 8"/>
          <p:cNvSpPr>
            <a:spLocks noChangeArrowheads="1"/>
          </p:cNvSpPr>
          <p:nvPr/>
        </p:nvSpPr>
        <p:spPr bwMode="auto">
          <a:xfrm rot="10800000">
            <a:off x="1066800" y="1676400"/>
            <a:ext cx="304800" cy="1066800"/>
          </a:xfrm>
          <a:prstGeom prst="downArrow">
            <a:avLst>
              <a:gd name="adj1" fmla="val 50000"/>
              <a:gd name="adj2" fmla="val 41174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76200" y="2667000"/>
            <a:ext cx="2286000" cy="641350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Toggle Button Map Interface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-8802488">
            <a:off x="5410200" y="2133600"/>
            <a:ext cx="304800" cy="1597025"/>
          </a:xfrm>
          <a:prstGeom prst="downArrow">
            <a:avLst>
              <a:gd name="adj1" fmla="val 50000"/>
              <a:gd name="adj2" fmla="val 49994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727" name="TextBox 11"/>
          <p:cNvSpPr txBox="1">
            <a:spLocks noChangeArrowheads="1"/>
          </p:cNvSpPr>
          <p:nvPr/>
        </p:nvSpPr>
        <p:spPr bwMode="auto">
          <a:xfrm>
            <a:off x="3733800" y="3200400"/>
            <a:ext cx="2057400" cy="641350"/>
          </a:xfrm>
          <a:prstGeom prst="rect">
            <a:avLst/>
          </a:prstGeom>
          <a:solidFill>
            <a:srgbClr val="ADADAD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Dynamic Layers and Map Refresh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iperTemplate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tEMPLATE.pptx" id="{B099BE25-A15A-4CC2-B1D7-5A111D83764A}" vid="{1119EF9B-DBF2-4034-B3C9-116271AE96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CaliperTemplate</Template>
  <TotalTime>1525</TotalTime>
  <Words>670</Words>
  <Application>Microsoft Office PowerPoint</Application>
  <PresentationFormat>On-screen Show (4:3)</PresentationFormat>
  <Paragraphs>115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CaliperTemplate</vt:lpstr>
      <vt:lpstr>A  Case Study in the Deployment of a Web-based Service as a Stakeholder  Involvement Tool to Support the Development of a Travel Demand Model</vt:lpstr>
      <vt:lpstr>Outline</vt:lpstr>
      <vt:lpstr>Overview :  Monterey Bay Region Covers</vt:lpstr>
      <vt:lpstr>Overview</vt:lpstr>
      <vt:lpstr>Web-based tool: Objective and Functionality</vt:lpstr>
      <vt:lpstr>Web-based tool: Objective and Functionality</vt:lpstr>
      <vt:lpstr>Web-based tool: Functionality</vt:lpstr>
      <vt:lpstr>Effort Involved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Findings</vt:lpstr>
      <vt:lpstr>Slide 19</vt:lpstr>
      <vt:lpstr>Questions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</dc:title>
  <dc:creator>Paul Ricotta</dc:creator>
  <cp:lastModifiedBy>Gina Schmidt</cp:lastModifiedBy>
  <cp:revision>75</cp:revision>
  <cp:lastPrinted>2011-05-05T19:50:54Z</cp:lastPrinted>
  <dcterms:created xsi:type="dcterms:W3CDTF">2013-04-29T13:13:28Z</dcterms:created>
  <dcterms:modified xsi:type="dcterms:W3CDTF">2013-05-02T20:05:23Z</dcterms:modified>
</cp:coreProperties>
</file>