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792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73" r:id="rId8"/>
    <p:sldId id="261" r:id="rId9"/>
    <p:sldId id="274" r:id="rId10"/>
    <p:sldId id="265" r:id="rId11"/>
    <p:sldId id="276" r:id="rId12"/>
    <p:sldId id="271" r:id="rId13"/>
    <p:sldId id="278" r:id="rId14"/>
    <p:sldId id="277" r:id="rId15"/>
    <p:sldId id="279" r:id="rId16"/>
    <p:sldId id="267" r:id="rId17"/>
    <p:sldId id="268" r:id="rId18"/>
    <p:sldId id="269" r:id="rId19"/>
    <p:sldId id="281" r:id="rId20"/>
    <p:sldId id="282" r:id="rId21"/>
    <p:sldId id="283" r:id="rId22"/>
    <p:sldId id="284" r:id="rId23"/>
    <p:sldId id="285" r:id="rId24"/>
    <p:sldId id="286" r:id="rId25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cia Lanini" initials="L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944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5AD88C5D-A02D-46F9-8234-74538F5B5D6D}" type="datetimeFigureOut">
              <a:rPr lang="en-US" smtClean="0"/>
              <a:pPr/>
              <a:t>5/3/2013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E875F3E0-BC4A-4A72-A71B-ABC3F5E99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5AD88C5D-A02D-46F9-8234-74538F5B5D6D}" type="datetimeFigureOut">
              <a:rPr lang="en-US" smtClean="0"/>
              <a:pPr/>
              <a:t>5/3/2013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E875F3E0-BC4A-4A72-A71B-ABC3F5E99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AD88C5D-A02D-46F9-8234-74538F5B5D6D}" type="datetimeFigureOut">
              <a:rPr lang="en-US" smtClean="0"/>
              <a:pPr/>
              <a:t>5/3/2013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875F3E0-BC4A-4A72-A71B-ABC3F5E99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5AD88C5D-A02D-46F9-8234-74538F5B5D6D}" type="datetimeFigureOut">
              <a:rPr lang="en-US" smtClean="0"/>
              <a:pPr/>
              <a:t>5/3/2013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E875F3E0-BC4A-4A72-A71B-ABC3F5E99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5AD88C5D-A02D-46F9-8234-74538F5B5D6D}" type="datetimeFigureOut">
              <a:rPr lang="en-US" smtClean="0"/>
              <a:pPr/>
              <a:t>5/3/2013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E875F3E0-BC4A-4A72-A71B-ABC3F5E99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5AD88C5D-A02D-46F9-8234-74538F5B5D6D}" type="datetimeFigureOut">
              <a:rPr lang="en-US" smtClean="0"/>
              <a:pPr/>
              <a:t>5/3/2013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E875F3E0-BC4A-4A72-A71B-ABC3F5E99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AD88C5D-A02D-46F9-8234-74538F5B5D6D}" type="datetimeFigureOut">
              <a:rPr lang="en-US" smtClean="0"/>
              <a:pPr/>
              <a:t>5/3/2013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875F3E0-BC4A-4A72-A71B-ABC3F5E99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5AD88C5D-A02D-46F9-8234-74538F5B5D6D}" type="datetimeFigureOut">
              <a:rPr lang="en-US" smtClean="0"/>
              <a:pPr/>
              <a:t>5/3/2013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E875F3E0-BC4A-4A72-A71B-ABC3F5E99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5AD88C5D-A02D-46F9-8234-74538F5B5D6D}" type="datetimeFigureOut">
              <a:rPr lang="en-US" smtClean="0"/>
              <a:pPr/>
              <a:t>5/3/2013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E875F3E0-BC4A-4A72-A71B-ABC3F5E99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AD88C5D-A02D-46F9-8234-74538F5B5D6D}" type="datetimeFigureOut">
              <a:rPr lang="en-US" smtClean="0"/>
              <a:pPr/>
              <a:t>5/3/2013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875F3E0-BC4A-4A72-A71B-ABC3F5E99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5AD88C5D-A02D-46F9-8234-74538F5B5D6D}" type="datetimeFigureOut">
              <a:rPr lang="en-US" smtClean="0"/>
              <a:pPr/>
              <a:t>5/3/2013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E875F3E0-BC4A-4A72-A71B-ABC3F5E99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5AD88C5D-A02D-46F9-8234-74538F5B5D6D}" type="datetimeFigureOut">
              <a:rPr lang="en-US" smtClean="0"/>
              <a:pPr/>
              <a:t>5/3/2013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5F3E0-BC4A-4A72-A71B-ABC3F5E99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110219" y="3690288"/>
            <a:ext cx="6581811" cy="2756503"/>
          </a:xfrm>
        </p:spPr>
        <p:txBody>
          <a:bodyPr>
            <a:noAutofit/>
          </a:bodyPr>
          <a:lstStyle/>
          <a:p>
            <a:r>
              <a:rPr lang="en-US" sz="4000" dirty="0" smtClean="0"/>
              <a:t>Addressed Based Sampling as an Alternative to Traditional Sampling Approaches: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491023" y="6103359"/>
            <a:ext cx="4655297" cy="691780"/>
          </a:xfrm>
        </p:spPr>
        <p:txBody>
          <a:bodyPr>
            <a:noAutofit/>
          </a:bodyPr>
          <a:lstStyle/>
          <a:p>
            <a:r>
              <a:rPr lang="en-US" sz="3200" dirty="0" smtClean="0"/>
              <a:t>An Exploration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rot="-900000">
            <a:off x="6310476" y="586613"/>
            <a:ext cx="2175363" cy="16054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ts val="6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smtClean="0"/>
              <a:t>May 6, 2013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4626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ABS Sample Frame: Analysis of Address Accuracy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42900" y="91440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Comparison of Respondent-provided Addresses and Sampled Addresses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For the purposes of this analysis, 11,117 addresses were analyzed.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/>
          </a:p>
          <a:p>
            <a:endParaRPr lang="en-US" sz="24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676704"/>
              </p:ext>
            </p:extLst>
          </p:nvPr>
        </p:nvGraphicFramePr>
        <p:xfrm>
          <a:off x="2381411" y="3124200"/>
          <a:ext cx="4294495" cy="22612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3575"/>
                <a:gridCol w="1115380"/>
                <a:gridCol w="995540"/>
              </a:tblGrid>
              <a:tr h="3524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Distance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 Miles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85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Count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85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Percent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85000"/>
                        <a:alpha val="57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 Exact</a:t>
                      </a:r>
                      <a:r>
                        <a:rPr lang="en-US" sz="20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to &lt;</a:t>
                      </a:r>
                      <a:r>
                        <a:rPr lang="en-US" sz="200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0.25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9,937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89.4%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 .</a:t>
                      </a:r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25-&lt;.5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268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2.4%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 .5-</a:t>
                      </a:r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&lt;1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168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1.5%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 1 </a:t>
                      </a:r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to &lt;3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310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2.8%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 3+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434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3.9%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 Total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11,117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100.0%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340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Socio-Demographic Representation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33400" y="914400"/>
            <a:ext cx="82677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/>
          </a:p>
          <a:p>
            <a:r>
              <a:rPr lang="en-US" sz="2400" dirty="0" smtClean="0"/>
              <a:t>Final Unweighted Data File Analyzed against ACS 2006-2010 for </a:t>
            </a:r>
            <a:r>
              <a:rPr lang="en-US" sz="2400" dirty="0"/>
              <a:t>Statistical Significance at 90% Confidence</a:t>
            </a:r>
          </a:p>
          <a:p>
            <a:endParaRPr lang="en-US" sz="2400" dirty="0" smtClean="0"/>
          </a:p>
          <a:p>
            <a:r>
              <a:rPr lang="en-US" sz="2400" dirty="0" smtClean="0"/>
              <a:t>Key Socio-Demographic Variables Analyzed: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Household Size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Household Vehicles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Household Workers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Household Income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Participant Hispanic Status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Participant Age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  <a:p>
            <a:pPr algn="ctr"/>
            <a:r>
              <a:rPr lang="en-US" sz="2400" b="1" dirty="0"/>
              <a:t>The Result?</a:t>
            </a:r>
          </a:p>
          <a:p>
            <a:pPr algn="ctr"/>
            <a:r>
              <a:rPr lang="en-US" sz="2400" b="1" dirty="0"/>
              <a:t>Very little difference between ABS and Listed Sample </a:t>
            </a:r>
            <a:r>
              <a:rPr lang="en-US" sz="2400" b="1" dirty="0" smtClean="0"/>
              <a:t>Frames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88794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Socio-Demographic Representation</a:t>
            </a:r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833657"/>
              </p:ext>
            </p:extLst>
          </p:nvPr>
        </p:nvGraphicFramePr>
        <p:xfrm>
          <a:off x="304801" y="2057400"/>
          <a:ext cx="8534399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3999"/>
                <a:gridCol w="762000"/>
                <a:gridCol w="762000"/>
                <a:gridCol w="914400"/>
                <a:gridCol w="685800"/>
                <a:gridCol w="762000"/>
                <a:gridCol w="838200"/>
                <a:gridCol w="609600"/>
                <a:gridCol w="729078"/>
                <a:gridCol w="947322"/>
              </a:tblGrid>
              <a:tr h="6691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Household Vehicles</a:t>
                      </a:r>
                      <a:endParaRPr lang="en-US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Listed Sample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ABS</a:t>
                      </a:r>
                      <a:r>
                        <a:rPr lang="en-US" sz="20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Sample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Overall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25953">
                <a:tc vMerge="1"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Ret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ACS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Z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Ret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ACS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Z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Ret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ACS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Z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12%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-5.704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12%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-4.738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12%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-7.473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29%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36%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-13.379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36%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36%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0.460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31%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36%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-10.973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39%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37%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4.521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39%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37%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2.172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39%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37%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5.061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 or more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21%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15%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17.047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15%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15%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0.786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19%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15%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14.711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4800" y="46482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Unweighted data from Listed Sample and ABS Sample were mostly Significantly Different from ACS, with the exception of 1 and 3+ vehicle households coming from the ABS Frame.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914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Case Study: Statewide Massachusetts Household Travel Survey</a:t>
            </a:r>
          </a:p>
        </p:txBody>
      </p:sp>
    </p:spTree>
    <p:extLst>
      <p:ext uri="{BB962C8B-B14F-4D97-AF65-F5344CB8AC3E}">
        <p14:creationId xmlns:p14="http://schemas.microsoft.com/office/powerpoint/2010/main" val="21314210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Socio-Demographic Representation</a:t>
            </a:r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418975"/>
              </p:ext>
            </p:extLst>
          </p:nvPr>
        </p:nvGraphicFramePr>
        <p:xfrm>
          <a:off x="304801" y="2057400"/>
          <a:ext cx="8534399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3999"/>
                <a:gridCol w="762000"/>
                <a:gridCol w="762000"/>
                <a:gridCol w="914400"/>
                <a:gridCol w="685800"/>
                <a:gridCol w="762000"/>
                <a:gridCol w="838200"/>
                <a:gridCol w="609600"/>
                <a:gridCol w="729078"/>
                <a:gridCol w="947322"/>
              </a:tblGrid>
              <a:tr h="6691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Household </a:t>
                      </a:r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Workers</a:t>
                      </a:r>
                      <a:endParaRPr lang="en-US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Listed Sample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ABS </a:t>
                      </a:r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Sample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Overall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25953">
                <a:tc vMerge="1"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Ret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ACS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Z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Ret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ACS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Z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Ret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ACS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Z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21%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26%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-10.283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29%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26%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5.765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24%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26%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-5.470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34%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36%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-5.030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37%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36%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0.444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35%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36%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-3.964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36%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30%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12.996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29%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30%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-1.921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34%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30%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9.823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 or more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9%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8%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3.899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5%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8%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-6.631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8%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8%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-0.365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46482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Unweighted data from Listed Sample and ABS Sample were mostly Significantly Different from ACS, with the exception of 1 worker households coming from the ABS Frame.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914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Case Study: Statewide Massachusetts Household Travel Survey</a:t>
            </a:r>
          </a:p>
        </p:txBody>
      </p:sp>
    </p:spTree>
    <p:extLst>
      <p:ext uri="{BB962C8B-B14F-4D97-AF65-F5344CB8AC3E}">
        <p14:creationId xmlns:p14="http://schemas.microsoft.com/office/powerpoint/2010/main" val="2520798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10674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Socio-Demographic Representation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62996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Case Study: Statewide Massachusetts Household Travel Survey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344342"/>
              </p:ext>
            </p:extLst>
          </p:nvPr>
        </p:nvGraphicFramePr>
        <p:xfrm>
          <a:off x="209550" y="1173540"/>
          <a:ext cx="8724900" cy="3962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7798"/>
                <a:gridCol w="655002"/>
                <a:gridCol w="585787"/>
                <a:gridCol w="823913"/>
                <a:gridCol w="647700"/>
                <a:gridCol w="585787"/>
                <a:gridCol w="700087"/>
                <a:gridCol w="619126"/>
                <a:gridCol w="585787"/>
                <a:gridCol w="823913"/>
              </a:tblGrid>
              <a:tr h="6691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Household </a:t>
                      </a:r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Income</a:t>
                      </a:r>
                      <a:endParaRPr lang="en-US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Listed Sample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ABS </a:t>
                      </a:r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Sample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Overall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25953">
                <a:tc vMerge="1"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Ret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ACS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Z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Ret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ACS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Z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Ret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ACS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Z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Less than $25000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16%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20%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-10.742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18%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20%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-3.184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17%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20%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-10.622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$25,000–$49,999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15%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19%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-10.469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18%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19%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-2.443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16%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19%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-9.935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$50,000–$99,999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29%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31%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-2.561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30%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31%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-0.987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30%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31%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-2.655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$100,000-$149,999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18%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16%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3.738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14%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16%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-3.538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17%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16%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1.320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$150,000 or more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15%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13%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4.514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12%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13%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-2.472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14%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13%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2.512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Don’t Know or Refused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7%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-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7%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-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7%</a:t>
                      </a:r>
                      <a:endParaRPr lang="en-US" sz="2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521214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Unweighted data from Listed Sample and ABS Sample were mostly Significantly Different from ACS, with the exception of $50k-$100k income households coming from the ABS Frame.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9243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Socio-Demographic Representation</a:t>
            </a:r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320699"/>
              </p:ext>
            </p:extLst>
          </p:nvPr>
        </p:nvGraphicFramePr>
        <p:xfrm>
          <a:off x="304801" y="1828800"/>
          <a:ext cx="8534399" cy="2788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3999"/>
                <a:gridCol w="762000"/>
                <a:gridCol w="762000"/>
                <a:gridCol w="914400"/>
                <a:gridCol w="685800"/>
                <a:gridCol w="762000"/>
                <a:gridCol w="838200"/>
                <a:gridCol w="609600"/>
                <a:gridCol w="838200"/>
                <a:gridCol w="838200"/>
              </a:tblGrid>
              <a:tr h="35052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Participant</a:t>
                      </a:r>
                      <a:r>
                        <a:rPr lang="en-US" sz="2000" u="none" strike="noStrike" baseline="0" dirty="0" smtClean="0">
                          <a:effectLst/>
                          <a:latin typeface="+mn-lt"/>
                        </a:rPr>
                        <a:t> Age</a:t>
                      </a:r>
                      <a:endParaRPr lang="en-US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Listed Sample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ABS </a:t>
                      </a:r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Sample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Overall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25953">
                <a:tc vMerge="1"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Ret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ACS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Z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Ret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ACS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Z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Ret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ACS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Z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Less than 20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26%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29%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-6.557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21%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29%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-11.494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25%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29%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-11.376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20-34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11%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22%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-27.599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11%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22%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-16.612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11%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22%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-32.226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35-54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33%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28%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10.229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29%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28%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0.787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32%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28%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9.288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55-64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19%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11%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25.632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19%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11%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16.803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19%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11%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30.581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66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65+  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12%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10%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5.380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10%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21.185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14%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10%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15.172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914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Case Study: Statewide Massachusetts Household Travel Survey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46482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Unweighted data from Listed Sample and ABS Sample were mostly Significantly Different from ACS, with the exception of participants age 35-54 in households coming from the ABS Frame.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2731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Using ABS to Target Hard to Reach Groups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42900" y="914400"/>
            <a:ext cx="8458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The capture of “Hard to Reach” population groups is a critical consideration for any regional travel behavior survey in order to ensure a representative data file</a:t>
            </a:r>
            <a:endParaRPr lang="en-US" sz="2400" dirty="0" smtClean="0"/>
          </a:p>
          <a:p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28600" y="2819400"/>
            <a:ext cx="8686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Sample drawn proportionate to population can yield survey results with “hard to reach” subpopulations that are disproportionately underrepresented.</a:t>
            </a:r>
          </a:p>
          <a:p>
            <a:endParaRPr lang="en-US" sz="2400" dirty="0" smtClean="0"/>
          </a:p>
          <a:p>
            <a:r>
              <a:rPr lang="en-US" sz="2400" dirty="0" smtClean="0"/>
              <a:t>Socio-demographic targeting of address-based sample frames is possible!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726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Case Study: New York-New Jersey-Connecticut Regional Household Travel Survey</a:t>
            </a:r>
          </a:p>
          <a:p>
            <a:pPr algn="ctr"/>
            <a:r>
              <a:rPr lang="en-US" sz="2800" dirty="0" smtClean="0"/>
              <a:t>Socio-Demographic Targeting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04800" y="1689795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Methodology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2575679"/>
            <a:ext cx="84963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Objective: </a:t>
            </a:r>
          </a:p>
          <a:p>
            <a:r>
              <a:rPr lang="en-US" sz="2000" dirty="0" smtClean="0"/>
              <a:t>Oversample Households from Census Tracts with High Concentration of Hard-to-Reach Groups </a:t>
            </a:r>
            <a:r>
              <a:rPr lang="en-US" sz="2000" dirty="0" smtClean="0">
                <a:sym typeface="Wingdings" pitchFamily="2" charset="2"/>
              </a:rPr>
              <a:t> Hispanic Households</a:t>
            </a:r>
          </a:p>
          <a:p>
            <a:endParaRPr lang="en-US" sz="2000" dirty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Method: </a:t>
            </a:r>
          </a:p>
          <a:p>
            <a:r>
              <a:rPr lang="en-US" sz="2000" dirty="0" smtClean="0">
                <a:sym typeface="Wingdings" pitchFamily="2" charset="2"/>
              </a:rPr>
              <a:t>5,079 Census Tracts were analyzed using Census data for Total Population and Total Hispanic Population counts and classified into four segments by Ratio of Hispanic Population to Total Population.</a:t>
            </a:r>
          </a:p>
          <a:p>
            <a:endParaRPr lang="en-US" sz="2000" dirty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Tracts with &gt;50% Hispanic Population (100%) and with 25-50% Hispanic Population (50%) were oversampled.</a:t>
            </a:r>
          </a:p>
        </p:txBody>
      </p:sp>
    </p:spTree>
    <p:extLst>
      <p:ext uri="{BB962C8B-B14F-4D97-AF65-F5344CB8AC3E}">
        <p14:creationId xmlns:p14="http://schemas.microsoft.com/office/powerpoint/2010/main" val="3008175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Case Study: Socio Demographic Targeting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42900" y="6858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Effectiveness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189549"/>
              </p:ext>
            </p:extLst>
          </p:nvPr>
        </p:nvGraphicFramePr>
        <p:xfrm>
          <a:off x="373529" y="1388402"/>
          <a:ext cx="8396942" cy="5105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5846"/>
                <a:gridCol w="841387"/>
                <a:gridCol w="841387"/>
                <a:gridCol w="841387"/>
                <a:gridCol w="841387"/>
                <a:gridCol w="841387"/>
                <a:gridCol w="841387"/>
                <a:gridCol w="841387"/>
                <a:gridCol w="841387"/>
              </a:tblGrid>
              <a:tr h="6864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Date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New York (ACS=21%)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New Jersey (ACS=16%)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Connecticut (ACS=13%)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Total (ACS=19%)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660">
                <a:tc v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REC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REC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REC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REC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</a:tr>
              <a:tr h="4158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5/20/2011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16.6%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12.2%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11.4%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7.8%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9.3%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6.9%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14.2%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10.1%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</a:tr>
              <a:tr h="4158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6/7/2011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17.6%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12.1%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13.2%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7.3%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13.8%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</a:tr>
              <a:tr h="4158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6/17/2011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17.7%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12.4%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13.2%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8.8%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7.9%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15.5%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10.6%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</a:tr>
              <a:tr h="4158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7/15/2011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17.7%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12.5%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13.2%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15.5%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10.9%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</a:tr>
              <a:tr h="4158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7/30/2011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17.7%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13.1%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13.2%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9.6%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15.5%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11.3%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</a:tr>
              <a:tr h="4158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9/24/2011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17.8%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13.1%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13.7%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9.6%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11.1%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15.8%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11.4%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</a:tr>
              <a:tr h="4158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10/10/2011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19.9%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13.2%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14.7%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9.6%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12.0%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17.5%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11.4%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</a:tr>
              <a:tr h="4158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10/21/2011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14.3%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15.3%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12.6%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8.5%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17.9%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12.3%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</a:tr>
              <a:tr h="4158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11/4/2011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15.3%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15.3%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11.0%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12.6%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9.2%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17.9%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13.3%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</a:tr>
              <a:tr h="4158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11/17/2011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15.5%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15.3%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11.3%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12.6%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9.3%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17.9%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13.5%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69" marR="7169" marT="716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0512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Summary of Results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42900" y="9144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The inclusion of an Addressed Based sample frame is important for geographic coverage</a:t>
            </a:r>
          </a:p>
          <a:p>
            <a:endParaRPr lang="en-US" sz="2800" dirty="0" smtClean="0"/>
          </a:p>
          <a:p>
            <a:r>
              <a:rPr lang="en-US" sz="2800" dirty="0" smtClean="0"/>
              <a:t>The analysis demonstrated that addresses are reliable, for the most part (94%)</a:t>
            </a:r>
          </a:p>
          <a:p>
            <a:endParaRPr lang="en-US" sz="2800" dirty="0"/>
          </a:p>
          <a:p>
            <a:r>
              <a:rPr lang="en-US" sz="2800" u="sng" dirty="0" smtClean="0"/>
              <a:t>Recommendation:</a:t>
            </a:r>
            <a:r>
              <a:rPr lang="en-US" sz="2800" dirty="0" smtClean="0"/>
              <a:t> Future studies should consider implementation at beginning of project for maximum results</a:t>
            </a:r>
          </a:p>
        </p:txBody>
      </p:sp>
    </p:spTree>
    <p:extLst>
      <p:ext uri="{BB962C8B-B14F-4D97-AF65-F5344CB8AC3E}">
        <p14:creationId xmlns:p14="http://schemas.microsoft.com/office/powerpoint/2010/main" val="1884994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28761" y="3404678"/>
            <a:ext cx="6581811" cy="159040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Lucia Lanini, </a:t>
            </a:r>
            <a:br>
              <a:rPr lang="en-US" sz="4000" dirty="0" smtClean="0"/>
            </a:br>
            <a:r>
              <a:rPr lang="en-US" sz="2000" dirty="0" smtClean="0"/>
              <a:t>NuStats LLC</a:t>
            </a:r>
            <a:br>
              <a:rPr lang="en-US" sz="2000" dirty="0" smtClean="0"/>
            </a:br>
            <a:endParaRPr lang="en-US" sz="1800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01715"/>
            <a:ext cx="2729230" cy="518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1279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Summary of Results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42900" y="914400"/>
            <a:ext cx="84582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ABS sample drives down participation rates due to very low response rates for Unmatched sample (no phone #)</a:t>
            </a:r>
          </a:p>
          <a:p>
            <a:endParaRPr lang="en-US" sz="2800" dirty="0"/>
          </a:p>
          <a:p>
            <a:r>
              <a:rPr lang="en-US" sz="2800" dirty="0" smtClean="0"/>
              <a:t>The analysis demonstrated that as percentage of ABS sample as proportion of total sample increases, overall response rates decrease</a:t>
            </a:r>
          </a:p>
          <a:p>
            <a:endParaRPr lang="en-US" sz="2800" dirty="0"/>
          </a:p>
          <a:p>
            <a:r>
              <a:rPr lang="en-US" sz="2800" u="sng" dirty="0" smtClean="0"/>
              <a:t>Recommendation</a:t>
            </a:r>
            <a:r>
              <a:rPr lang="en-US" sz="2800" dirty="0" smtClean="0"/>
              <a:t>: Consider the budgetary implications and trade-offs between postage costs and low-recruitment rates, and a100% address-based sampling methodology.</a:t>
            </a:r>
            <a:endParaRPr lang="en-U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19547951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Summary of Results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42900" y="9144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ABS frame may be slightly better than the Listed frame for acquiring a demographically representative data file, however, the weighting procedure will still be necessary</a:t>
            </a:r>
          </a:p>
          <a:p>
            <a:endParaRPr lang="en-US" sz="2800" dirty="0"/>
          </a:p>
          <a:p>
            <a:r>
              <a:rPr lang="en-US" sz="2800" u="sng" dirty="0" smtClean="0"/>
              <a:t>Recommendation:</a:t>
            </a:r>
            <a:r>
              <a:rPr lang="en-US" sz="2800" dirty="0" smtClean="0"/>
              <a:t> Frequent sample performance analysis throughout data collection with sample purchases in “waves” will be beneficial for ensuring a more representative sample.</a:t>
            </a:r>
            <a:endParaRPr lang="en-U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19547951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Summary of Results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42900" y="914400"/>
            <a:ext cx="8458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Preliminary analysis of Census-tract level geographic targeting of Hard to Reach groups, such as Hispanic Households, shows positive results. </a:t>
            </a:r>
          </a:p>
          <a:p>
            <a:endParaRPr lang="en-US" sz="2800" u="sng" dirty="0"/>
          </a:p>
          <a:p>
            <a:endParaRPr lang="en-US" sz="2800" u="sng" dirty="0" smtClean="0"/>
          </a:p>
          <a:p>
            <a:r>
              <a:rPr lang="en-US" sz="2800" u="sng" dirty="0" smtClean="0"/>
              <a:t>Recommendation:</a:t>
            </a:r>
            <a:r>
              <a:rPr lang="en-US" sz="2800" dirty="0" smtClean="0"/>
              <a:t> While this method was successful at increasing percentage of Hispanic Households, future research would be helpful to determine optimal oversample rates and classification techniques.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4200552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67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Looking Forward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42900" y="914400"/>
            <a:ext cx="8458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results of this research effort point to a dual-frame approach, where the lower cost of Listed Sample is combined with the geographic coverage of the Address Based Sample.</a:t>
            </a:r>
          </a:p>
          <a:p>
            <a:endParaRPr lang="en-US" sz="2800" u="sng" dirty="0"/>
          </a:p>
          <a:p>
            <a:r>
              <a:rPr lang="en-US" sz="2800" dirty="0" smtClean="0"/>
              <a:t>More research should be conducted on best practices for optimal balance of the two frames, and implications on weighting and expansion.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73099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300" y="27432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Thank you!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541629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 smtClean="0"/>
              <a:t>Introduction</a:t>
            </a:r>
            <a:endParaRPr lang="en-US" sz="36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096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Growing resistance to surveys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Changing patterns of household telephone use and access</a:t>
            </a: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>Increased need for advanced/innovative sampling strategies</a:t>
            </a:r>
            <a:endParaRPr lang="en-US" sz="2400" dirty="0">
              <a:sym typeface="Wingdings" pitchFamily="2" charset="2"/>
            </a:endParaRPr>
          </a:p>
        </p:txBody>
      </p:sp>
      <p:pic>
        <p:nvPicPr>
          <p:cNvPr id="2" name="Picture 2" descr="http://www.cdc.gov/nchs/data/nhis/earlyrelease/wireless201112_fig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452" y="2514600"/>
            <a:ext cx="5543097" cy="4122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own Arrow 4"/>
          <p:cNvSpPr/>
          <p:nvPr/>
        </p:nvSpPr>
        <p:spPr>
          <a:xfrm>
            <a:off x="4343400" y="1066800"/>
            <a:ext cx="381000" cy="38100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343400" y="1752600"/>
            <a:ext cx="381000" cy="38100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1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Random Digit Dial (RDD) Sample Frame</a:t>
            </a:r>
            <a:endParaRPr lang="en-US" sz="28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9144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Randomly generated with specific area code and exchange combinations.</a:t>
            </a:r>
          </a:p>
          <a:p>
            <a:r>
              <a:rPr lang="en-US" sz="2400" dirty="0"/>
              <a:t>	</a:t>
            </a:r>
            <a:endParaRPr lang="en-US" sz="2400" dirty="0" smtClean="0"/>
          </a:p>
          <a:p>
            <a:r>
              <a:rPr lang="en-US" sz="2400" b="1" i="1" dirty="0" smtClean="0"/>
              <a:t>Opportunities: </a:t>
            </a:r>
          </a:p>
          <a:p>
            <a:endParaRPr lang="en-US" sz="2400" dirty="0"/>
          </a:p>
          <a:p>
            <a:r>
              <a:rPr lang="en-US" sz="2400" dirty="0" smtClean="0"/>
              <a:t>Benefit of ensuring every phone number has equal probability of selection for participation</a:t>
            </a:r>
          </a:p>
          <a:p>
            <a:r>
              <a:rPr lang="en-US" sz="2400" dirty="0"/>
              <a:t>	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b="1" i="1" dirty="0" smtClean="0"/>
              <a:t>Constraints: </a:t>
            </a:r>
          </a:p>
          <a:p>
            <a:endParaRPr lang="en-US" sz="2400" dirty="0"/>
          </a:p>
          <a:p>
            <a:r>
              <a:rPr lang="en-US" sz="2400" dirty="0" smtClean="0"/>
              <a:t>Contains all non-working, unassigned, business, and other telephone numbers, resulting in lower survey response rates and higher survey administration costs than other frames.</a:t>
            </a:r>
          </a:p>
        </p:txBody>
      </p:sp>
    </p:spTree>
    <p:extLst>
      <p:ext uri="{BB962C8B-B14F-4D97-AF65-F5344CB8AC3E}">
        <p14:creationId xmlns:p14="http://schemas.microsoft.com/office/powerpoint/2010/main" val="1090636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General Listed Sample Frame (LHH)</a:t>
            </a:r>
            <a:endParaRPr lang="en-US" sz="28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990600"/>
            <a:ext cx="8839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Pulled from Commercial Consumer databases, “White Pages”</a:t>
            </a:r>
          </a:p>
          <a:p>
            <a:r>
              <a:rPr lang="en-US" sz="2400" dirty="0"/>
              <a:t>	</a:t>
            </a:r>
            <a:endParaRPr lang="en-US" sz="2400" dirty="0" smtClean="0"/>
          </a:p>
          <a:p>
            <a:r>
              <a:rPr lang="en-US" sz="2400" b="1" i="1" dirty="0" smtClean="0"/>
              <a:t>Opportunities: </a:t>
            </a:r>
          </a:p>
          <a:p>
            <a:endParaRPr lang="en-US" sz="2400" dirty="0"/>
          </a:p>
          <a:p>
            <a:r>
              <a:rPr lang="en-US" sz="2400" dirty="0" smtClean="0"/>
              <a:t>Frame contains a wealth of Household-level socio-demographic information. </a:t>
            </a:r>
          </a:p>
          <a:p>
            <a:r>
              <a:rPr lang="en-US" sz="2400" dirty="0" smtClean="0"/>
              <a:t>Addresses and e-mail addresses can also be appended.</a:t>
            </a:r>
          </a:p>
          <a:p>
            <a:r>
              <a:rPr lang="en-US" sz="2400" dirty="0"/>
              <a:t>	</a:t>
            </a:r>
            <a:endParaRPr lang="en-US" sz="2400" dirty="0" smtClean="0"/>
          </a:p>
          <a:p>
            <a:r>
              <a:rPr lang="en-US" sz="2400" b="1" i="1" dirty="0" smtClean="0"/>
              <a:t>Constraints: </a:t>
            </a:r>
          </a:p>
          <a:p>
            <a:endParaRPr lang="en-US" sz="2400" dirty="0"/>
          </a:p>
          <a:p>
            <a:r>
              <a:rPr lang="en-US" sz="2400" dirty="0" smtClean="0"/>
              <a:t>Coverage is limited to those published in the white-page directories. </a:t>
            </a:r>
          </a:p>
          <a:p>
            <a:endParaRPr lang="en-US" sz="2400" dirty="0" smtClean="0"/>
          </a:p>
          <a:p>
            <a:r>
              <a:rPr lang="en-US" sz="2400" dirty="0" smtClean="0"/>
              <a:t>Result?  </a:t>
            </a:r>
            <a:r>
              <a:rPr lang="en-US" sz="2400" dirty="0" smtClean="0">
                <a:sym typeface="Wingdings" pitchFamily="2" charset="2"/>
              </a:rPr>
              <a:t> T</a:t>
            </a:r>
            <a:r>
              <a:rPr lang="en-US" sz="2400" dirty="0" smtClean="0"/>
              <a:t>he exclusion of households in the study area, including cell-phone mostly, and cell-phone only households. </a:t>
            </a:r>
          </a:p>
        </p:txBody>
      </p:sp>
    </p:spTree>
    <p:extLst>
      <p:ext uri="{BB962C8B-B14F-4D97-AF65-F5344CB8AC3E}">
        <p14:creationId xmlns:p14="http://schemas.microsoft.com/office/powerpoint/2010/main" val="1090636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152400"/>
            <a:ext cx="8610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Address Based Sample Frame (ABS)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400" i="1" dirty="0" smtClean="0"/>
          </a:p>
          <a:p>
            <a:pPr algn="ctr"/>
            <a:r>
              <a:rPr lang="en-US" sz="2400" i="1" dirty="0" smtClean="0"/>
              <a:t>An Interesting Alternative to RDD and LHH Frames</a:t>
            </a:r>
            <a:endParaRPr lang="en-US" sz="2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676400"/>
            <a:ext cx="8458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Opportunities:</a:t>
            </a:r>
          </a:p>
          <a:p>
            <a:endParaRPr lang="en-US" sz="2400" i="1" dirty="0" smtClean="0"/>
          </a:p>
          <a:p>
            <a:r>
              <a:rPr lang="en-US" sz="2400" dirty="0" smtClean="0"/>
              <a:t>USPS Delivery Sequence File (DSF): Contains over 135 million residential addresses, ensuring virtually 100% coverage of all households in the United States</a:t>
            </a:r>
          </a:p>
          <a:p>
            <a:endParaRPr lang="en-US" sz="2400" dirty="0"/>
          </a:p>
          <a:p>
            <a:r>
              <a:rPr lang="en-US" sz="2400" dirty="0" smtClean="0"/>
              <a:t>Sample Frame can be defined by any level of geography from Census Tract up to National</a:t>
            </a:r>
          </a:p>
          <a:p>
            <a:endParaRPr lang="en-US" sz="2400" dirty="0"/>
          </a:p>
          <a:p>
            <a:r>
              <a:rPr lang="en-US" sz="2400" dirty="0" smtClean="0"/>
              <a:t>Includes all households regardless of telephone ownership status</a:t>
            </a:r>
          </a:p>
          <a:p>
            <a:endParaRPr lang="en-US" sz="2400" dirty="0" smtClean="0"/>
          </a:p>
          <a:p>
            <a:r>
              <a:rPr lang="en-US" sz="2400" dirty="0" smtClean="0"/>
              <a:t>Addresses can be “matched” to listed telephone numbers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65902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152400"/>
            <a:ext cx="8610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Address Based Sample Frame (ABS)</a:t>
            </a:r>
            <a:endParaRPr lang="en-US" sz="2800" dirty="0" smtClean="0"/>
          </a:p>
          <a:p>
            <a:pPr algn="ctr"/>
            <a:endParaRPr lang="en-US" sz="2400" i="1" dirty="0" smtClean="0"/>
          </a:p>
          <a:p>
            <a:pPr algn="ctr"/>
            <a:r>
              <a:rPr lang="en-US" sz="2400" i="1" dirty="0" smtClean="0"/>
              <a:t>An Interesting Alternative to RDD and LHH Frames</a:t>
            </a:r>
            <a:endParaRPr lang="en-US" sz="2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44780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b="1" i="1" dirty="0" smtClean="0"/>
              <a:t>Constraints:</a:t>
            </a:r>
          </a:p>
          <a:p>
            <a:endParaRPr lang="en-US" sz="2400" dirty="0" smtClean="0"/>
          </a:p>
          <a:p>
            <a:r>
              <a:rPr lang="en-US" sz="2400" dirty="0" smtClean="0"/>
              <a:t>Low response rate, especially for unmatched sample</a:t>
            </a:r>
          </a:p>
          <a:p>
            <a:endParaRPr lang="en-US" sz="2400" dirty="0" smtClean="0"/>
          </a:p>
          <a:p>
            <a:r>
              <a:rPr lang="en-US" sz="2400" dirty="0" smtClean="0"/>
              <a:t>High volume of undeliverable addresses that can affect survey sample universe and/or sampling scheme</a:t>
            </a:r>
          </a:p>
        </p:txBody>
      </p:sp>
    </p:spTree>
    <p:extLst>
      <p:ext uri="{BB962C8B-B14F-4D97-AF65-F5344CB8AC3E}">
        <p14:creationId xmlns:p14="http://schemas.microsoft.com/office/powerpoint/2010/main" val="21588406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Benefits and Constraints of the ABS Frame over Other Sample Frames</a:t>
            </a:r>
            <a:endParaRPr lang="en-US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04800" y="1676400"/>
            <a:ext cx="8534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Response Rate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Estimated Accuracy of Addresses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Socio-Demographic Representation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Using ABS Sample to Target “Hard </a:t>
            </a:r>
            <a:r>
              <a:rPr lang="en-US" sz="2800" dirty="0"/>
              <a:t>to </a:t>
            </a:r>
            <a:r>
              <a:rPr lang="en-US" sz="2800" dirty="0" smtClean="0"/>
              <a:t>Reach” </a:t>
            </a:r>
            <a:r>
              <a:rPr lang="en-US" sz="2800" dirty="0"/>
              <a:t>Groups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531867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ABS Sample Frame: Response Rate Comparison</a:t>
            </a:r>
            <a:endParaRPr 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278560"/>
              </p:ext>
            </p:extLst>
          </p:nvPr>
        </p:nvGraphicFramePr>
        <p:xfrm>
          <a:off x="485344" y="1309132"/>
          <a:ext cx="8173312" cy="486052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732005"/>
                <a:gridCol w="1253807"/>
                <a:gridCol w="1046875"/>
                <a:gridCol w="1046875"/>
                <a:gridCol w="1046875"/>
                <a:gridCol w="1046875"/>
              </a:tblGrid>
              <a:tr h="182880">
                <a:tc>
                  <a:txBody>
                    <a:bodyPr/>
                    <a:lstStyle/>
                    <a:p>
                      <a:pPr marL="54610" marR="0" indent="-12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</a:rPr>
                        <a:t>Project</a:t>
                      </a:r>
                      <a:endParaRPr lang="en-US" sz="2000" dirty="0"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tx1">
                        <a:lumMod val="85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27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 dirty="0">
                          <a:effectLst/>
                          <a:latin typeface="Calibri" pitchFamily="34" charset="0"/>
                        </a:rPr>
                        <a:t>Year</a:t>
                      </a:r>
                      <a:endParaRPr lang="en-US" sz="2000" b="1" dirty="0"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tx1">
                        <a:lumMod val="85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27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% ABS Sample</a:t>
                      </a:r>
                      <a:endParaRPr lang="en-US" sz="2000" b="1" dirty="0"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tx1">
                        <a:lumMod val="85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27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Recruit Rate</a:t>
                      </a:r>
                      <a:endParaRPr lang="en-US" sz="2000" b="1" dirty="0"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tx1">
                        <a:lumMod val="85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27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Retrieval Rate</a:t>
                      </a:r>
                      <a:endParaRPr lang="en-US" sz="2000" b="1" dirty="0"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tx1">
                        <a:lumMod val="85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27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b="1" dirty="0">
                          <a:effectLst/>
                          <a:latin typeface="Calibri" pitchFamily="34" charset="0"/>
                        </a:rPr>
                        <a:t>Final Response Rate</a:t>
                      </a:r>
                      <a:endParaRPr lang="en-US" sz="2000" b="1" dirty="0"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tx1">
                        <a:lumMod val="85000"/>
                        <a:alpha val="57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54610" marR="0" indent="-127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000" b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NYMTC/NJTPA</a:t>
                      </a:r>
                      <a:r>
                        <a:rPr lang="en-US" sz="2000" b="0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 RHTS</a:t>
                      </a:r>
                      <a:endParaRPr lang="en-US" sz="2000" b="0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2010-2011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/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4%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/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61%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/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3%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/>
                </a:tc>
              </a:tr>
              <a:tr h="182880">
                <a:tc>
                  <a:txBody>
                    <a:bodyPr/>
                    <a:lstStyle/>
                    <a:p>
                      <a:pPr marL="54610" marR="0" indent="-127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CALTRANS HH Travel 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Survey</a:t>
                      </a:r>
                      <a:endParaRPr lang="en-US" sz="2000" b="0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</a:rPr>
                        <a:t>2012-2013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49%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6%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70%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</a:rPr>
                        <a:t>4%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54610" marR="0" indent="-127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000" b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Calgary (CARTAS) </a:t>
                      </a: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Main Study</a:t>
                      </a:r>
                      <a:endParaRPr lang="en-US" sz="2000" b="0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000" dirty="0">
                          <a:effectLst/>
                          <a:latin typeface="Calibri" pitchFamily="34" charset="0"/>
                        </a:rPr>
                        <a:t>2011-12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/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5%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/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66%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/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>
                          <a:effectLst/>
                          <a:latin typeface="Calibri" pitchFamily="34" charset="0"/>
                        </a:rPr>
                        <a:t>3%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/>
                </a:tc>
              </a:tr>
              <a:tr h="640318">
                <a:tc>
                  <a:txBody>
                    <a:bodyPr/>
                    <a:lstStyle/>
                    <a:p>
                      <a:pPr marL="54610" marR="0" indent="-127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ARC Regional Travel Survey</a:t>
                      </a:r>
                      <a:endParaRPr lang="en-US" sz="2000" b="0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000" dirty="0">
                          <a:effectLst/>
                          <a:latin typeface="Calibri" pitchFamily="34" charset="0"/>
                        </a:rPr>
                        <a:t>2011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62%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9%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70%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>
                          <a:effectLst/>
                          <a:latin typeface="Calibri" pitchFamily="34" charset="0"/>
                        </a:rPr>
                        <a:t>6%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640318">
                <a:tc>
                  <a:txBody>
                    <a:bodyPr/>
                    <a:lstStyle/>
                    <a:p>
                      <a:pPr marL="54610" marR="0" indent="-127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000" b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Massachusetts HHTS</a:t>
                      </a:r>
                      <a:endParaRPr lang="en-US" sz="2000" b="0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2010-2011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38%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58%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59%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35%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54610" marR="0" indent="-127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Central Indiana 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Full </a:t>
                      </a: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Study</a:t>
                      </a:r>
                      <a:endParaRPr lang="en-US" sz="2000" b="0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</a:rPr>
                        <a:t>2010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19%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59%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69%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>
                          <a:effectLst/>
                          <a:latin typeface="Calibri" pitchFamily="34" charset="0"/>
                        </a:rPr>
                        <a:t>41%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54610" marR="0" indent="-127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Oregon Full Study – Region 2</a:t>
                      </a:r>
                      <a:endParaRPr lang="en-US" sz="2000" b="0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000" dirty="0">
                          <a:effectLst/>
                          <a:latin typeface="Calibri" pitchFamily="34" charset="0"/>
                        </a:rPr>
                        <a:t>2009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17%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62%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 smtClean="0"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70%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127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313055" algn="dec"/>
                          <a:tab pos="67310" algn="dec"/>
                        </a:tabLst>
                      </a:pPr>
                      <a:r>
                        <a:rPr lang="en-US" sz="2000" dirty="0">
                          <a:effectLst/>
                          <a:latin typeface="Calibri" pitchFamily="34" charset="0"/>
                        </a:rPr>
                        <a:t>44%</a:t>
                      </a:r>
                      <a:endParaRPr lang="en-US" sz="2000" dirty="0">
                        <a:effectLst/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8415" marR="18415" marT="18415" marB="1841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63246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*Response Rate Calculated as (Recruitment Rate)*(Retrieval Rate)</a:t>
            </a:r>
          </a:p>
        </p:txBody>
      </p:sp>
    </p:spTree>
    <p:extLst>
      <p:ext uri="{BB962C8B-B14F-4D97-AF65-F5344CB8AC3E}">
        <p14:creationId xmlns:p14="http://schemas.microsoft.com/office/powerpoint/2010/main" val="39145427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2390</TotalTime>
  <Words>1650</Words>
  <Application>Microsoft Office PowerPoint</Application>
  <PresentationFormat>On-screen Show (4:3)</PresentationFormat>
  <Paragraphs>544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Kilter</vt:lpstr>
      <vt:lpstr>Addressed Based Sampling as an Alternative to Traditional Sampling Approaches:</vt:lpstr>
      <vt:lpstr>Lucia Lanini,  NuStats LLC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Addressed Based Sampling as an Alternative to Traditional Sampling Approaches:</dc:title>
  <dc:creator>Lucia Lanini</dc:creator>
  <cp:lastModifiedBy>Lucia Lanini</cp:lastModifiedBy>
  <cp:revision>58</cp:revision>
  <cp:lastPrinted>2013-04-17T22:06:26Z</cp:lastPrinted>
  <dcterms:created xsi:type="dcterms:W3CDTF">2013-04-01T13:29:02Z</dcterms:created>
  <dcterms:modified xsi:type="dcterms:W3CDTF">2013-05-03T17:14:48Z</dcterms:modified>
</cp:coreProperties>
</file>