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2" r:id="rId8"/>
    <p:sldId id="260" r:id="rId9"/>
    <p:sldId id="259" r:id="rId10"/>
    <p:sldId id="264" r:id="rId11"/>
    <p:sldId id="265" r:id="rId12"/>
    <p:sldId id="270" r:id="rId13"/>
    <p:sldId id="263" r:id="rId14"/>
    <p:sldId id="267" r:id="rId15"/>
    <p:sldId id="271" r:id="rId16"/>
    <p:sldId id="268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9" autoAdjust="0"/>
    <p:restoredTop sz="92553" autoAdjust="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2FEAE-1EC1-49D1-AEF1-57E7ECA05ECA}" type="datetimeFigureOut">
              <a:rPr lang="en-CA" smtClean="0"/>
              <a:pPr/>
              <a:t>30/05/2013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EC8D7-05DD-4F58-AA49-F2706D2F184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65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53EFCF-F97E-4858-A77C-298B61BA877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661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3EFCF-F97E-4858-A77C-298B61BA877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3EFCF-F97E-4858-A77C-298B61BA877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ver image.jpg                                                000665BACR-12                          BC0C2C12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762000"/>
            <a:ext cx="4419600" cy="1143000"/>
          </a:xfrm>
        </p:spPr>
        <p:txBody>
          <a:bodyPr anchor="b"/>
          <a:lstStyle>
            <a:lvl1pPr algn="ctr"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2209800"/>
            <a:ext cx="3908425" cy="6937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March 9, 2004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Business Unit Name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err="1" smtClean="0"/>
              <a:t>Pge</a:t>
            </a:r>
            <a:r>
              <a:rPr lang="en-CA" dirty="0" smtClean="0"/>
              <a:t> </a:t>
            </a:r>
            <a:fld id="{A62504CB-47CF-462A-AC2C-9862BA0F932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March 9, 2004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Business Unit Name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Page </a:t>
            </a:r>
            <a:fld id="{D3465045-BEFB-464E-9080-4F816923CF6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562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2200" y="609600"/>
            <a:ext cx="4533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March 9, 2004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Business Unit Name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Page </a:t>
            </a:r>
            <a:fld id="{B586F41D-2822-4492-B5CD-31BBF81EE6D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3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>
            <a:lvl1pPr>
              <a:defRPr b="0" spc="3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772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2" descr="N:\Data\Library\City Signatures\tp_left_2c_k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"/>
            <a:ext cx="1912937" cy="580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March 9, 2004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Business Unit Name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Page </a:t>
            </a:r>
            <a:fld id="{C188CE67-26B0-4BCA-A704-C429B660ED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3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362200"/>
            <a:ext cx="3009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2362200"/>
            <a:ext cx="3009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March 9, 2004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Business Unit Name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Page </a:t>
            </a:r>
            <a:fld id="{F6B724BE-6286-4361-A01D-3D9602D573D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3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March 9, 2004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Business Unit Name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Page </a:t>
            </a:r>
            <a:fld id="{799535B8-CD60-4C10-A84D-E6CEADDA718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March 9, 2004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6294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Business Unit Name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Page </a:t>
            </a:r>
            <a:fld id="{65102E65-CEF2-44B6-96A7-3F5E5B5F5B5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6096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2362200"/>
            <a:ext cx="617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pic>
        <p:nvPicPr>
          <p:cNvPr id="1031" name="Picture 22" descr="inside_04 img long.jpg                                         000665BACR-12                          BC0C2C12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29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N:\Data\Library\City Signatures\tp_left_2c_k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152400"/>
            <a:ext cx="1912937" cy="5808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spc="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8200" y="152400"/>
            <a:ext cx="4419600" cy="1905000"/>
          </a:xfrm>
        </p:spPr>
        <p:txBody>
          <a:bodyPr/>
          <a:lstStyle/>
          <a:p>
            <a:pPr eaLnBrk="1" hangingPunct="1"/>
            <a:r>
              <a:rPr lang="en-US" b="0" spc="0" dirty="0" smtClean="0"/>
              <a:t>A GIS Approach to Pedestrian Level of Service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2209800"/>
            <a:ext cx="4114800" cy="1981200"/>
          </a:xfrm>
        </p:spPr>
        <p:txBody>
          <a:bodyPr/>
          <a:lstStyle/>
          <a:p>
            <a:r>
              <a:rPr lang="en-US" b="0" dirty="0" smtClean="0"/>
              <a:t>Natalia Domarad</a:t>
            </a:r>
          </a:p>
          <a:p>
            <a:r>
              <a:rPr lang="en-US" sz="2000" b="0" dirty="0" smtClean="0">
                <a:solidFill>
                  <a:schemeClr val="accent5"/>
                </a:solidFill>
              </a:rPr>
              <a:t>14th TRB Transportation Planning Applications Conference</a:t>
            </a:r>
          </a:p>
          <a:p>
            <a:r>
              <a:rPr lang="en-US" sz="2000" b="0" dirty="0" smtClean="0">
                <a:solidFill>
                  <a:schemeClr val="accent5"/>
                </a:solidFill>
              </a:rPr>
              <a:t>Columbus, Ohio</a:t>
            </a:r>
          </a:p>
          <a:p>
            <a:r>
              <a:rPr lang="en-US" sz="1800" b="0" dirty="0" smtClean="0">
                <a:solidFill>
                  <a:schemeClr val="accent5"/>
                </a:solidFill>
              </a:rPr>
              <a:t>May 5-9, 2013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N:\Data\Work\Natalia D\Pedestrian LOS\LOS Pedestrian\TRB Presentation\databasepi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1981200"/>
            <a:ext cx="5506690" cy="3783051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sp3d>
            <a:bevelT/>
            <a:bevelB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PLOS Geodatabase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4038600" cy="3886200"/>
          </a:xfrm>
        </p:spPr>
        <p:txBody>
          <a:bodyPr/>
          <a:lstStyle/>
          <a:p>
            <a:r>
              <a:rPr lang="en-US" dirty="0" smtClean="0"/>
              <a:t>Intersections and segments</a:t>
            </a:r>
          </a:p>
          <a:p>
            <a:r>
              <a:rPr lang="en-US" dirty="0" smtClean="0"/>
              <a:t>Traffic count table</a:t>
            </a:r>
          </a:p>
          <a:p>
            <a:r>
              <a:rPr lang="en-US" dirty="0" smtClean="0"/>
              <a:t>Relational</a:t>
            </a:r>
          </a:p>
          <a:p>
            <a:r>
              <a:rPr lang="en-US" dirty="0" smtClean="0"/>
              <a:t>Tools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rot="16200000">
            <a:off x="7980094" y="5655244"/>
            <a:ext cx="186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Methodology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PLOS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2590800"/>
          </a:xfrm>
        </p:spPr>
        <p:txBody>
          <a:bodyPr numCol="2"/>
          <a:lstStyle/>
          <a:p>
            <a:r>
              <a:rPr lang="en-US" dirty="0" smtClean="0"/>
              <a:t>Python script tool</a:t>
            </a:r>
          </a:p>
          <a:p>
            <a:pPr lvl="1"/>
            <a:r>
              <a:rPr lang="en-US" dirty="0" smtClean="0"/>
              <a:t>Fast processing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Error checking</a:t>
            </a:r>
          </a:p>
          <a:p>
            <a:pPr lvl="1"/>
            <a:r>
              <a:rPr lang="en-US" dirty="0" smtClean="0"/>
              <a:t>Documentation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7980094" y="5655244"/>
            <a:ext cx="186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Methodology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2" descr="R:\Data\Work\Natalia D\Pedestrian LOS\LOS Pedestrian\TRB Presentation\INTt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5381116" cy="22098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 descr="R:\Data\Work\Natalia D\Pedestrian LOS\LOS Pedestrian\TRB Presentation\SEGt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962400"/>
            <a:ext cx="4983429" cy="21336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PLOS Output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38400" y="2362200"/>
            <a:ext cx="6477000" cy="2438400"/>
          </a:xfrm>
        </p:spPr>
        <p:txBody>
          <a:bodyPr/>
          <a:lstStyle/>
          <a:p>
            <a:r>
              <a:rPr lang="en-US" dirty="0" smtClean="0"/>
              <a:t>Crosswalk</a:t>
            </a:r>
          </a:p>
          <a:p>
            <a:r>
              <a:rPr lang="en-US" dirty="0" smtClean="0"/>
              <a:t>Average pedestrian space</a:t>
            </a:r>
          </a:p>
          <a:p>
            <a:r>
              <a:rPr lang="en-US" dirty="0" smtClean="0"/>
              <a:t>Link </a:t>
            </a:r>
          </a:p>
          <a:p>
            <a:r>
              <a:rPr lang="en-US" dirty="0" smtClean="0"/>
              <a:t>Segment</a:t>
            </a:r>
          </a:p>
          <a:p>
            <a:r>
              <a:rPr lang="en-US" dirty="0" smtClean="0"/>
              <a:t>Display LOS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7980094" y="5655244"/>
            <a:ext cx="186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Methodology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1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Mapping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2362200"/>
            <a:ext cx="6400800" cy="3886200"/>
          </a:xfrm>
        </p:spPr>
        <p:txBody>
          <a:bodyPr/>
          <a:lstStyle/>
          <a:p>
            <a:r>
              <a:rPr lang="en-US" dirty="0" smtClean="0"/>
              <a:t>Spatial overview of data</a:t>
            </a:r>
          </a:p>
          <a:p>
            <a:r>
              <a:rPr lang="en-US" dirty="0" smtClean="0"/>
              <a:t>Visualize problem locations</a:t>
            </a:r>
          </a:p>
          <a:p>
            <a:r>
              <a:rPr lang="en-CA" dirty="0"/>
              <a:t>Technical/non-technical audiences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CA" dirty="0" smtClean="0"/>
          </a:p>
        </p:txBody>
      </p:sp>
      <p:pic>
        <p:nvPicPr>
          <p:cNvPr id="6" name="Picture 5" descr="N:\Data\Work\Natalia D\Pedestrian LOS\LOS Pedestrian\TRB Presentation\map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90800" y="3886200"/>
            <a:ext cx="5870844" cy="27285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 rot="16200000">
            <a:off x="8303577" y="6017564"/>
            <a:ext cx="12191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Benefits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Geodatabase</a:t>
            </a:r>
            <a:endParaRPr lang="en-US" dirty="0"/>
          </a:p>
        </p:txBody>
      </p:sp>
      <p:pic>
        <p:nvPicPr>
          <p:cNvPr id="4" name="Picture 4" descr="R:\Data\Work\Natalia D\Pedestrian LOS\LOS Pedestrian\TRB Presentation\toolboxgeodatabase.JPG"/>
          <p:cNvPicPr>
            <a:picLocks noChangeAspect="1" noChangeArrowheads="1"/>
          </p:cNvPicPr>
          <p:nvPr/>
        </p:nvPicPr>
        <p:blipFill>
          <a:blip r:embed="rId3" cstate="print"/>
          <a:srcRect r="24532"/>
          <a:stretch>
            <a:fillRect/>
          </a:stretch>
        </p:blipFill>
        <p:spPr bwMode="auto">
          <a:xfrm>
            <a:off x="5638800" y="2362200"/>
            <a:ext cx="3454401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6200000">
            <a:off x="8303577" y="6017564"/>
            <a:ext cx="12191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Benefits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362200"/>
            <a:ext cx="4953000" cy="3886200"/>
          </a:xfrm>
        </p:spPr>
        <p:txBody>
          <a:bodyPr/>
          <a:lstStyle/>
          <a:p>
            <a:r>
              <a:rPr lang="en-US" dirty="0" smtClean="0"/>
              <a:t>Allows repetition and modification</a:t>
            </a:r>
          </a:p>
          <a:p>
            <a:r>
              <a:rPr lang="en-US" dirty="0" smtClean="0"/>
              <a:t>Store records of historical PLOS</a:t>
            </a:r>
          </a:p>
          <a:p>
            <a:r>
              <a:rPr lang="en-US" dirty="0" smtClean="0"/>
              <a:t>All </a:t>
            </a:r>
            <a:r>
              <a:rPr lang="en-US" dirty="0"/>
              <a:t>data and tools in one </a:t>
            </a:r>
            <a:r>
              <a:rPr lang="en-US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2940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362200"/>
            <a:ext cx="6553200" cy="4267200"/>
          </a:xfrm>
        </p:spPr>
        <p:txBody>
          <a:bodyPr/>
          <a:lstStyle/>
          <a:p>
            <a:r>
              <a:rPr lang="en-US" smtClean="0"/>
              <a:t>User </a:t>
            </a:r>
            <a:r>
              <a:rPr lang="en-US" dirty="0" smtClean="0"/>
              <a:t>friendly</a:t>
            </a:r>
          </a:p>
          <a:p>
            <a:r>
              <a:rPr lang="en-US" dirty="0" smtClean="0"/>
              <a:t>Maintains HCM 2010 level of detail</a:t>
            </a:r>
          </a:p>
          <a:p>
            <a:r>
              <a:rPr lang="en-US" dirty="0" smtClean="0"/>
              <a:t>Eliminates additional field data collection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Incorporate MMLOS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8113080" y="5827064"/>
            <a:ext cx="16001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Conclusion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48200" y="228600"/>
            <a:ext cx="4419600" cy="1143000"/>
          </a:xfrm>
        </p:spPr>
        <p:txBody>
          <a:bodyPr/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1371600"/>
            <a:ext cx="4419600" cy="2743200"/>
          </a:xfrm>
        </p:spPr>
        <p:txBody>
          <a:bodyPr/>
          <a:lstStyle/>
          <a:p>
            <a:r>
              <a:rPr lang="en-US" sz="4800" b="0" dirty="0" smtClean="0"/>
              <a:t>Questions?</a:t>
            </a:r>
          </a:p>
          <a:p>
            <a:endParaRPr lang="en-US" sz="2800" b="0" dirty="0" smtClean="0"/>
          </a:p>
          <a:p>
            <a:r>
              <a:rPr lang="en-US" b="0" dirty="0" smtClean="0"/>
              <a:t>Natalia Domarad</a:t>
            </a:r>
          </a:p>
          <a:p>
            <a:r>
              <a:rPr lang="en-US" b="0" dirty="0" err="1" smtClean="0"/>
              <a:t>natalia.domarad@calgary.ca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121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pc="300" dirty="0" smtClean="0"/>
              <a:t>Presentation Overview</a:t>
            </a:r>
          </a:p>
        </p:txBody>
      </p:sp>
      <p:pic>
        <p:nvPicPr>
          <p:cNvPr id="2061" name="Picture 13" descr="C:\Documents and Settings\ndomarad\Local Settings\Temporary Internet Files\Content.IE5\1T43K77K\MP900442488[1].jpg"/>
          <p:cNvPicPr>
            <a:picLocks noChangeAspect="1" noChangeArrowheads="1"/>
          </p:cNvPicPr>
          <p:nvPr/>
        </p:nvPicPr>
        <p:blipFill rotWithShape="1">
          <a:blip r:embed="rId2" cstate="print"/>
          <a:srcRect l="20012" t="37128" r="23260" b="15094"/>
          <a:stretch/>
        </p:blipFill>
        <p:spPr bwMode="auto">
          <a:xfrm>
            <a:off x="3715324" y="2405184"/>
            <a:ext cx="3980876" cy="4369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0" y="2895600"/>
            <a:ext cx="3886200" cy="2362200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PLOS Background</a:t>
            </a:r>
          </a:p>
          <a:p>
            <a:r>
              <a:rPr lang="en-US" sz="3200" dirty="0" smtClean="0">
                <a:latin typeface="+mj-lt"/>
              </a:rPr>
              <a:t>GIS Approach</a:t>
            </a:r>
          </a:p>
          <a:p>
            <a:r>
              <a:rPr lang="en-US" sz="3200" dirty="0" smtClean="0">
                <a:latin typeface="+mj-lt"/>
              </a:rPr>
              <a:t>Methodology</a:t>
            </a:r>
          </a:p>
          <a:p>
            <a:r>
              <a:rPr lang="en-US" sz="3200" dirty="0" smtClean="0">
                <a:latin typeface="+mj-lt"/>
              </a:rPr>
              <a:t>Benefits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pc="300" dirty="0" smtClean="0"/>
              <a:t>Pedestrian LOS</a:t>
            </a:r>
            <a:endParaRPr lang="en-CA" b="0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362200"/>
            <a:ext cx="6781800" cy="3886200"/>
          </a:xfrm>
        </p:spPr>
        <p:txBody>
          <a:bodyPr/>
          <a:lstStyle/>
          <a:p>
            <a:r>
              <a:rPr lang="en-US" dirty="0" smtClean="0"/>
              <a:t>Evaluates performance of a pedestrian facility </a:t>
            </a:r>
          </a:p>
          <a:p>
            <a:r>
              <a:rPr lang="en-US" dirty="0" smtClean="0"/>
              <a:t>Benefits of HCM 2010 methodology:</a:t>
            </a:r>
          </a:p>
          <a:p>
            <a:pPr lvl="1"/>
            <a:r>
              <a:rPr lang="en-US" dirty="0" smtClean="0"/>
              <a:t>Traveler’s perspective</a:t>
            </a:r>
          </a:p>
          <a:p>
            <a:pPr lvl="1"/>
            <a:r>
              <a:rPr lang="en-US" dirty="0" smtClean="0"/>
              <a:t>Consistent systematic evaluation</a:t>
            </a:r>
          </a:p>
          <a:p>
            <a:pPr lvl="1"/>
            <a:r>
              <a:rPr lang="en-US" dirty="0" smtClean="0"/>
              <a:t>Identify system deficiencies</a:t>
            </a:r>
          </a:p>
          <a:p>
            <a:pPr lvl="1"/>
            <a:r>
              <a:rPr lang="en-US" dirty="0" smtClean="0"/>
              <a:t>Simple results</a:t>
            </a:r>
          </a:p>
          <a:p>
            <a:pPr lvl="1"/>
            <a:r>
              <a:rPr lang="en-US" dirty="0" smtClean="0"/>
              <a:t>Different scales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040349" y="5758083"/>
            <a:ext cx="1745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Introduction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PLOS Methodology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</a:t>
            </a:r>
          </a:p>
          <a:p>
            <a:r>
              <a:rPr lang="en-US" dirty="0"/>
              <a:t>Many input </a:t>
            </a:r>
            <a:r>
              <a:rPr lang="en-US" dirty="0" smtClean="0"/>
              <a:t>variables</a:t>
            </a:r>
          </a:p>
          <a:p>
            <a:r>
              <a:rPr lang="en-US" dirty="0" smtClean="0"/>
              <a:t>Computationally intensive</a:t>
            </a:r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  <p:pic>
        <p:nvPicPr>
          <p:cNvPr id="3080" name="Picture 8" descr="C:\Documents and Settings\ndomarad\Local Settings\Temporary Internet Files\Content.IE5\3ONJAZ9Q\MP900390099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21587">
            <a:off x="2528745" y="4940622"/>
            <a:ext cx="3021564" cy="16626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9" name="Picture 7" descr="C:\Documents and Settings\ndomarad\Local Settings\Temporary Internet Files\Content.IE5\1T43K77K\MP900387690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1391654">
            <a:off x="4082225" y="4416266"/>
            <a:ext cx="2725242" cy="17512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 rot="16200000">
            <a:off x="8044083" y="5743652"/>
            <a:ext cx="17381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Introduction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097" name="Picture 25" descr="C:\Documents and Settings\ndomarad\Local Settings\Temporary Internet Files\Content.IE5\ZZVBT0TZ\MP900387006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0444" t="50000"/>
          <a:stretch>
            <a:fillRect/>
          </a:stretch>
        </p:blipFill>
        <p:spPr bwMode="auto">
          <a:xfrm rot="871503">
            <a:off x="6180033" y="4161613"/>
            <a:ext cx="2395699" cy="15830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can be easily modified and updated</a:t>
            </a:r>
          </a:p>
          <a:p>
            <a:r>
              <a:rPr lang="en-US" dirty="0" smtClean="0"/>
              <a:t>Workflow visualization</a:t>
            </a:r>
          </a:p>
          <a:p>
            <a:r>
              <a:rPr lang="en-US" dirty="0" smtClean="0"/>
              <a:t>Automation</a:t>
            </a:r>
          </a:p>
          <a:p>
            <a:r>
              <a:rPr lang="en-US" dirty="0" smtClean="0"/>
              <a:t>Field measurements from your desk</a:t>
            </a:r>
          </a:p>
          <a:p>
            <a:r>
              <a:rPr lang="en-US" dirty="0" err="1" smtClean="0"/>
              <a:t>Geodatabase</a:t>
            </a:r>
            <a:r>
              <a:rPr lang="en-US" dirty="0" smtClean="0"/>
              <a:t> and tools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8044082" y="5758083"/>
            <a:ext cx="17381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Introduction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PLOS Organization</a:t>
            </a:r>
            <a:endParaRPr lang="en-CA" dirty="0"/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ModelBuilder</a:t>
            </a:r>
          </a:p>
          <a:p>
            <a:pPr lvl="1"/>
            <a:r>
              <a:rPr lang="en-US" smtClean="0"/>
              <a:t>Workflow visualization</a:t>
            </a:r>
          </a:p>
          <a:p>
            <a:pPr lvl="1"/>
            <a:r>
              <a:rPr lang="en-US" smtClean="0"/>
              <a:t>Testing workflow</a:t>
            </a:r>
          </a:p>
          <a:p>
            <a:pPr lvl="1"/>
            <a:r>
              <a:rPr lang="en-US" smtClean="0"/>
              <a:t>Track analysis steps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rot="16200000">
            <a:off x="7980095" y="5655245"/>
            <a:ext cx="1866152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Methodology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pic>
        <p:nvPicPr>
          <p:cNvPr id="8" name="Picture 7" descr="segLOSM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b="13587"/>
          <a:stretch/>
        </p:blipFill>
        <p:spPr>
          <a:xfrm>
            <a:off x="328136" y="4495800"/>
            <a:ext cx="8206264" cy="202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Variables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timing</a:t>
            </a:r>
            <a:r>
              <a:rPr lang="en-CA" dirty="0" smtClean="0"/>
              <a:t>s</a:t>
            </a:r>
          </a:p>
          <a:p>
            <a:r>
              <a:rPr lang="en-US" dirty="0" smtClean="0"/>
              <a:t>Traffic and pedestrian counts</a:t>
            </a:r>
          </a:p>
          <a:p>
            <a:r>
              <a:rPr lang="en-US" dirty="0" smtClean="0"/>
              <a:t>Measurements</a:t>
            </a:r>
          </a:p>
          <a:p>
            <a:r>
              <a:rPr lang="en-US" dirty="0" smtClean="0"/>
              <a:t>Site characteristics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2578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32354" r="3309" b="55884"/>
          <a:stretch>
            <a:fillRect/>
          </a:stretch>
        </p:blipFill>
        <p:spPr bwMode="auto">
          <a:xfrm>
            <a:off x="2286000" y="6019800"/>
            <a:ext cx="65532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6200000">
            <a:off x="7980094" y="5655244"/>
            <a:ext cx="186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Methodology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Data\Work\Natalia D\Pedestrian LOS\LOS Pedestrian\TRB Presentation\picto3.JPG"/>
          <p:cNvPicPr>
            <a:picLocks noChangeAspect="1" noChangeArrowheads="1"/>
          </p:cNvPicPr>
          <p:nvPr/>
        </p:nvPicPr>
        <p:blipFill>
          <a:blip r:embed="rId2" cstate="print"/>
          <a:srcRect t="11847" b="2259"/>
          <a:stretch>
            <a:fillRect/>
          </a:stretch>
        </p:blipFill>
        <p:spPr bwMode="auto">
          <a:xfrm>
            <a:off x="457200" y="4267200"/>
            <a:ext cx="8229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N:\Data\Work\Natalia D\Pedestrian LOS\LOS Pedestrian\TRB Presentation\picto4.JPG"/>
          <p:cNvPicPr>
            <a:picLocks noChangeAspect="1" noChangeArrowheads="1"/>
          </p:cNvPicPr>
          <p:nvPr/>
        </p:nvPicPr>
        <p:blipFill>
          <a:blip r:embed="rId3" cstate="print"/>
          <a:srcRect b="2528"/>
          <a:stretch>
            <a:fillRect/>
          </a:stretch>
        </p:blipFill>
        <p:spPr bwMode="auto">
          <a:xfrm>
            <a:off x="457200" y="1905000"/>
            <a:ext cx="8229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&amp; Site Characteristics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7980094" y="5655244"/>
            <a:ext cx="1866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Methodology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657600"/>
            <a:ext cx="178846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Aerial Photo</a:t>
            </a:r>
            <a:endParaRPr lang="en-CA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19800"/>
            <a:ext cx="3048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Aerial Oblique Imagery</a:t>
            </a:r>
            <a:endParaRPr lang="en-CA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6248400"/>
            <a:ext cx="289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Copyright ©2011 </a:t>
            </a:r>
            <a:r>
              <a:rPr lang="en-US" sz="1050" dirty="0" err="1" smtClean="0">
                <a:solidFill>
                  <a:schemeClr val="tx2"/>
                </a:solidFill>
              </a:rPr>
              <a:t>Pictometry</a:t>
            </a:r>
            <a:r>
              <a:rPr lang="en-US" sz="1050" dirty="0" smtClean="0">
                <a:solidFill>
                  <a:schemeClr val="tx2"/>
                </a:solidFill>
              </a:rPr>
              <a:t> International Corp.</a:t>
            </a:r>
            <a:endParaRPr lang="en-CA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2362200"/>
            <a:ext cx="6172200" cy="3886200"/>
          </a:xfrm>
        </p:spPr>
        <p:txBody>
          <a:bodyPr/>
          <a:lstStyle/>
          <a:p>
            <a:r>
              <a:rPr lang="en-US" dirty="0" smtClean="0"/>
              <a:t>Most conservative scenario</a:t>
            </a:r>
          </a:p>
          <a:p>
            <a:pPr lvl="1"/>
            <a:r>
              <a:rPr lang="en-US" dirty="0" smtClean="0"/>
              <a:t>Measurements &amp; site characteristics</a:t>
            </a:r>
          </a:p>
          <a:p>
            <a:pPr lvl="1"/>
            <a:r>
              <a:rPr lang="en-US" dirty="0" smtClean="0"/>
              <a:t>PM peak hour</a:t>
            </a:r>
          </a:p>
          <a:p>
            <a:r>
              <a:rPr lang="en-US" dirty="0" smtClean="0"/>
              <a:t>Mid block pedestrian </a:t>
            </a:r>
            <a:r>
              <a:rPr lang="en-US" dirty="0" smtClean="0"/>
              <a:t>volumes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 rot="16200000">
            <a:off x="7980095" y="5655245"/>
            <a:ext cx="1866152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Methodology</a:t>
            </a:r>
            <a:endParaRPr lang="en-US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41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d_option_4">
  <a:themeElements>
    <a:clrScheme name="">
      <a:dk1>
        <a:srgbClr val="000000"/>
      </a:dk1>
      <a:lt1>
        <a:srgbClr val="9E9E9E"/>
      </a:lt1>
      <a:dk2>
        <a:srgbClr val="FFFFFF"/>
      </a:dk2>
      <a:lt2>
        <a:srgbClr val="CEC8BA"/>
      </a:lt2>
      <a:accent1>
        <a:srgbClr val="C9DDF1"/>
      </a:accent1>
      <a:accent2>
        <a:srgbClr val="FAC164"/>
      </a:accent2>
      <a:accent3>
        <a:srgbClr val="CCCCCC"/>
      </a:accent3>
      <a:accent4>
        <a:srgbClr val="000000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sPopular xmlns="400FA6B0-C000-40E3-89A7-1DA77C11B87E" xsi:nil="true"/>
    <DepartmentRef xmlns="http://schemas.microsoft.com/sharepoint/v3/fields" xsi:nil="true"/>
    <BusinessUnitRef xmlns="http://schemas.microsoft.com/sharepoint/v3/fields" xsi:nil="true"/>
    <OeeDocNumber xmlns="400FA6B0-C000-40E3-89A7-1DA77C11B87E" xsi:nil="true"/>
    <Comment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yCity Template" ma:contentTypeID="0x010100A96AFE4B55E84A6CB54E626B2AC8961A0200244D879F8A5F4A4B9839F2342773494F" ma:contentTypeVersion="3" ma:contentTypeDescription="myCity Template" ma:contentTypeScope="" ma:versionID="29b021ea2986867393e1768988d26fcf">
  <xsd:schema xmlns:xsd="http://www.w3.org/2001/XMLSchema" xmlns:p="http://schemas.microsoft.com/office/2006/metadata/properties" xmlns:ns1="http://schemas.microsoft.com/sharepoint/v3" xmlns:ns2="400FA6B0-C000-40E3-89A7-1DA77C11B87E" xmlns:ns3="http://schemas.microsoft.com/sharepoint/v3/fields" targetNamespace="http://schemas.microsoft.com/office/2006/metadata/properties" ma:root="true" ma:fieldsID="611d94a26375b6a31e47bba9da1fbd25" ns1:_="" ns2:_="" ns3:_="">
    <xsd:import namespace="http://schemas.microsoft.com/sharepoint/v3"/>
    <xsd:import namespace="400FA6B0-C000-40E3-89A7-1DA77C11B87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2:IsPopular" minOccurs="0"/>
                <xsd:element ref="ns2:OeeDocNumber" minOccurs="0"/>
                <xsd:element ref="ns3:BusinessUnitRef" minOccurs="0"/>
                <xsd:element ref="ns3:DepartmentRef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Comments" ma:index="8" nillable="true" ma:displayName="Description" ma:internalName="Comments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400FA6B0-C000-40E3-89A7-1DA77C11B87E" elementFormDefault="qualified">
    <xsd:import namespace="http://schemas.microsoft.com/office/2006/documentManagement/types"/>
    <xsd:element name="IsPopular" ma:index="9" nillable="true" ma:displayName="Is Popular" ma:internalName="IsPopular">
      <xsd:simpleType>
        <xsd:restriction base="dms:Boolean"/>
      </xsd:simpleType>
    </xsd:element>
    <xsd:element name="OeeDocNumber" ma:index="10" nillable="true" ma:displayName="Template Number" ma:internalName="OeeDocNumber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BusinessUnitRef" ma:index="11" nillable="true" ma:displayName="Business Unit" ma:description="Business Unit" ma:list="{17e4b786-dbae-4980-874c-29e028f1b259}" ma:internalName="BusinessUnitRef" ma:readOnly="false" ma:showField="Title" ma:web="a41d08e4-c5ff-4111-b979-4211d7d25784">
      <xsd:simpleType>
        <xsd:restriction base="dms:Lookup"/>
      </xsd:simpleType>
    </xsd:element>
    <xsd:element name="DepartmentRef" ma:index="12" nillable="true" ma:displayName="Department" ma:description="Department" ma:list="{a78f3800-11a1-49ea-9022-6f3877e6b862}" ma:internalName="DepartmentRef" ma:showField="Title" ma:web="a41d08e4-c5ff-4111-b979-4211d7d2578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CCB79B9-D930-423C-A5F4-EBCB12F93CD9}">
  <ds:schemaRefs>
    <ds:schemaRef ds:uri="http://schemas.microsoft.com/office/2006/metadata/properties"/>
    <ds:schemaRef ds:uri="400FA6B0-C000-40E3-89A7-1DA77C11B87E"/>
    <ds:schemaRef ds:uri="http://schemas.microsoft.com/sharepoint/v3/field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BCB6EDC-409D-4691-A857-EAB43B0632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9A410B-4BF9-4011-9125-F11B7D385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0FA6B0-C000-40E3-89A7-1DA77C11B87E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238</Words>
  <Application>Microsoft Office PowerPoint</Application>
  <PresentationFormat>On-screen Show (4:3)</PresentationFormat>
  <Paragraphs>101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powerpoint_d_option_4</vt:lpstr>
      <vt:lpstr>A GIS Approach to Pedestrian Level of Service</vt:lpstr>
      <vt:lpstr>Presentation Overview</vt:lpstr>
      <vt:lpstr>Pedestrian LOS</vt:lpstr>
      <vt:lpstr>PLOS Methodology</vt:lpstr>
      <vt:lpstr>GIS Approach</vt:lpstr>
      <vt:lpstr>PLOS Organization</vt:lpstr>
      <vt:lpstr>Input Variables</vt:lpstr>
      <vt:lpstr>Measurements &amp; Site Characteristics</vt:lpstr>
      <vt:lpstr>Assumptions</vt:lpstr>
      <vt:lpstr>PLOS Geodatabase</vt:lpstr>
      <vt:lpstr>Calculating PLOS</vt:lpstr>
      <vt:lpstr>PLOS Output</vt:lpstr>
      <vt:lpstr>Mapping</vt:lpstr>
      <vt:lpstr>Geodatabase</vt:lpstr>
      <vt:lpstr>Summary</vt:lpstr>
      <vt:lpstr>Thank you!</vt:lpstr>
    </vt:vector>
  </TitlesOfParts>
  <Company>The City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GIS Approach to Pedestrian Level of Service</dc:title>
  <dc:subject>TRB Conference Presentation</dc:subject>
  <dc:creator>City of Calgary</dc:creator>
  <cp:lastModifiedBy>xiajin</cp:lastModifiedBy>
  <cp:revision>222</cp:revision>
  <dcterms:created xsi:type="dcterms:W3CDTF">2013-04-03T13:20:26Z</dcterms:created>
  <dcterms:modified xsi:type="dcterms:W3CDTF">2013-05-30T14:19:10Z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opular">
    <vt:lpwstr/>
  </property>
  <property fmtid="{D5CDD505-2E9C-101B-9397-08002B2CF9AE}" pid="3" name="DepartmentRef">
    <vt:lpwstr/>
  </property>
  <property fmtid="{D5CDD505-2E9C-101B-9397-08002B2CF9AE}" pid="4" name="BusinessUnitRef">
    <vt:lpwstr/>
  </property>
  <property fmtid="{D5CDD505-2E9C-101B-9397-08002B2CF9AE}" pid="5" name="OeeDocNumber">
    <vt:lpwstr/>
  </property>
  <property fmtid="{D5CDD505-2E9C-101B-9397-08002B2CF9AE}" pid="6" name="Comments">
    <vt:lpwstr/>
  </property>
</Properties>
</file>