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54" r:id="rId2"/>
  </p:sldMasterIdLst>
  <p:notesMasterIdLst>
    <p:notesMasterId r:id="rId17"/>
  </p:notesMasterIdLst>
  <p:sldIdLst>
    <p:sldId id="268" r:id="rId3"/>
    <p:sldId id="314" r:id="rId4"/>
    <p:sldId id="319" r:id="rId5"/>
    <p:sldId id="318" r:id="rId6"/>
    <p:sldId id="327" r:id="rId7"/>
    <p:sldId id="328" r:id="rId8"/>
    <p:sldId id="329" r:id="rId9"/>
    <p:sldId id="321" r:id="rId10"/>
    <p:sldId id="331" r:id="rId11"/>
    <p:sldId id="330" r:id="rId12"/>
    <p:sldId id="323" r:id="rId13"/>
    <p:sldId id="325" r:id="rId14"/>
    <p:sldId id="326" r:id="rId15"/>
    <p:sldId id="332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676"/>
    <a:srgbClr val="3A505C"/>
    <a:srgbClr val="FF9900"/>
    <a:srgbClr val="3F7B7A"/>
    <a:srgbClr val="808080"/>
    <a:srgbClr val="FF3300"/>
    <a:srgbClr val="333333"/>
    <a:srgbClr val="000000"/>
    <a:srgbClr val="5C8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92" autoAdjust="0"/>
    <p:restoredTop sz="86364" autoAdjust="0"/>
  </p:normalViewPr>
  <p:slideViewPr>
    <p:cSldViewPr snapToGrid="0">
      <p:cViewPr varScale="1">
        <p:scale>
          <a:sx n="74" d="100"/>
          <a:sy n="74" d="100"/>
        </p:scale>
        <p:origin x="-6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B2711F2-5B13-474F-878B-554D5F9C152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85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711F2-5B13-474F-878B-554D5F9C152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840808" y="3443009"/>
            <a:ext cx="187085" cy="457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8" tIns="45709" rIns="91418" bIns="45709">
            <a:spAutoFit/>
          </a:bodyPr>
          <a:lstStyle/>
          <a:p>
            <a:pPr defTabSz="914501" eaLnBrk="0" hangingPunct="0">
              <a:defRPr/>
            </a:pPr>
            <a:endParaRPr lang="en-US" sz="2400" dirty="0">
              <a:ea typeface="+mn-ea"/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67489" y="941295"/>
            <a:ext cx="3810000" cy="874059"/>
          </a:xfrm>
        </p:spPr>
        <p:txBody>
          <a:bodyPr tIns="0" anchor="t"/>
          <a:lstStyle>
            <a:lvl1pPr>
              <a:defRPr sz="2200">
                <a:latin typeface="Candar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489" y="1815354"/>
            <a:ext cx="3810000" cy="806824"/>
          </a:xfrm>
        </p:spPr>
        <p:txBody>
          <a:bodyPr lIns="0" tIns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Candar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267489" y="4572000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09" rIns="91418" bIns="4570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bg1"/>
                </a:solidFill>
                <a:latin typeface="Candar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1, 2011</a:t>
            </a:r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267489" y="3885640"/>
            <a:ext cx="4114511" cy="61072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09" rIns="91418" bIns="4570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800" b="0">
                <a:solidFill>
                  <a:schemeClr val="bg1"/>
                </a:solidFill>
                <a:latin typeface="Candar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z="2000" dirty="0" smtClean="0"/>
              <a:t>Prepared for:</a:t>
            </a:r>
          </a:p>
          <a:p>
            <a:pPr>
              <a:defRPr/>
            </a:pPr>
            <a:r>
              <a:rPr lang="en-US" sz="2000" dirty="0" smtClean="0"/>
              <a:t>Client Name</a:t>
            </a:r>
            <a:endParaRPr lang="en-US" sz="2000" dirty="0"/>
          </a:p>
        </p:txBody>
      </p:sp>
      <p:pic>
        <p:nvPicPr>
          <p:cNvPr id="9" name="Picture 4" descr="logo_larg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050" y="1000125"/>
            <a:ext cx="32940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1482436" y="1143000"/>
            <a:ext cx="4336473" cy="14478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enter category description</a:t>
            </a:r>
          </a:p>
        </p:txBody>
      </p:sp>
      <p:sp>
        <p:nvSpPr>
          <p:cNvPr id="14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1482436" y="2590800"/>
            <a:ext cx="4336473" cy="14478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smtClean="0"/>
              <a:t>Click to enter category description</a:t>
            </a:r>
          </a:p>
        </p:txBody>
      </p:sp>
      <p:sp>
        <p:nvSpPr>
          <p:cNvPr id="17" name="Content Placeholder 6"/>
          <p:cNvSpPr>
            <a:spLocks noGrp="1"/>
          </p:cNvSpPr>
          <p:nvPr>
            <p:ph sz="quarter" idx="18" hasCustomPrompt="1"/>
          </p:nvPr>
        </p:nvSpPr>
        <p:spPr>
          <a:xfrm>
            <a:off x="1482436" y="4038600"/>
            <a:ext cx="4336473" cy="14478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smtClean="0"/>
              <a:t>Click to enter category </a:t>
            </a:r>
            <a:r>
              <a:rPr lang="en-US" dirty="0" err="1" smtClean="0"/>
              <a:t>descripiton</a:t>
            </a:r>
            <a:endParaRPr lang="en-US" dirty="0" smtClean="0"/>
          </a:p>
        </p:txBody>
      </p:sp>
      <p:sp>
        <p:nvSpPr>
          <p:cNvPr id="20" name="Content Placeholder 6"/>
          <p:cNvSpPr>
            <a:spLocks noGrp="1"/>
          </p:cNvSpPr>
          <p:nvPr>
            <p:ph sz="quarter" idx="19" hasCustomPrompt="1"/>
          </p:nvPr>
        </p:nvSpPr>
        <p:spPr>
          <a:xfrm>
            <a:off x="1482436" y="5486400"/>
            <a:ext cx="4336473" cy="12192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enter category description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0"/>
          </p:nvPr>
        </p:nvSpPr>
        <p:spPr>
          <a:xfrm>
            <a:off x="6234546" y="1143000"/>
            <a:ext cx="2694709" cy="2667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Chart Placeholder 27"/>
          <p:cNvSpPr>
            <a:spLocks noGrp="1"/>
          </p:cNvSpPr>
          <p:nvPr>
            <p:ph type="chart" sz="quarter" idx="21"/>
          </p:nvPr>
        </p:nvSpPr>
        <p:spPr>
          <a:xfrm>
            <a:off x="6234546" y="3962400"/>
            <a:ext cx="2694709" cy="26670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2" hasCustomPrompt="1"/>
          </p:nvPr>
        </p:nvSpPr>
        <p:spPr>
          <a:xfrm>
            <a:off x="415636" y="1143000"/>
            <a:ext cx="1066800" cy="1447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6" name="Text Placeholder 44"/>
          <p:cNvSpPr>
            <a:spLocks noGrp="1"/>
          </p:cNvSpPr>
          <p:nvPr>
            <p:ph type="body" sz="quarter" idx="23" hasCustomPrompt="1"/>
          </p:nvPr>
        </p:nvSpPr>
        <p:spPr>
          <a:xfrm>
            <a:off x="415636" y="2590800"/>
            <a:ext cx="1066800" cy="1447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7" name="Text Placeholder 44"/>
          <p:cNvSpPr>
            <a:spLocks noGrp="1"/>
          </p:cNvSpPr>
          <p:nvPr>
            <p:ph type="body" sz="quarter" idx="24" hasCustomPrompt="1"/>
          </p:nvPr>
        </p:nvSpPr>
        <p:spPr>
          <a:xfrm>
            <a:off x="415636" y="4038600"/>
            <a:ext cx="1066800" cy="1447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8" name="Text Placeholder 44"/>
          <p:cNvSpPr>
            <a:spLocks noGrp="1"/>
          </p:cNvSpPr>
          <p:nvPr>
            <p:ph type="body" sz="quarter" idx="25" hasCustomPrompt="1"/>
          </p:nvPr>
        </p:nvSpPr>
        <p:spPr>
          <a:xfrm>
            <a:off x="415636" y="5486400"/>
            <a:ext cx="1066800" cy="1219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6" hasCustomPrompt="1"/>
          </p:nvPr>
        </p:nvSpPr>
        <p:spPr>
          <a:xfrm>
            <a:off x="415637" y="672354"/>
            <a:ext cx="8312727" cy="470647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F7D129-7F7D-4C10-9502-E9965673E95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164705-44DA-4093-B71A-7A530A5A27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B2A0F8-EBEB-404A-BF71-840FBCDFF8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3429000"/>
            <a:ext cx="4038600" cy="295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3429000"/>
            <a:ext cx="4038600" cy="295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EC9C1B-98D7-4310-BB37-DB4DE72FC81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B82183-8B01-4627-A3F9-1AABBF3A89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E3FFCE-A11A-4234-B62D-1F0BDCC74B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B95ED7-30D8-43CF-80D7-1EDDC8124B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 +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8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415637" y="762000"/>
            <a:ext cx="8312727" cy="555811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15637" y="739588"/>
            <a:ext cx="8271163" cy="605118"/>
          </a:xfrm>
        </p:spPr>
        <p:txBody>
          <a:bodyPr/>
          <a:lstStyle>
            <a:lvl1pPr marL="287338" indent="-287338"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8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415637" y="1411941"/>
            <a:ext cx="8312727" cy="49081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648" y="3888443"/>
            <a:ext cx="7065818" cy="1201831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648" y="2564747"/>
            <a:ext cx="7065818" cy="1323694"/>
          </a:xfrm>
        </p:spPr>
        <p:txBody>
          <a:bodyPr anchor="b"/>
          <a:lstStyle>
            <a:lvl1pPr marL="0" indent="0">
              <a:buNone/>
              <a:defRPr sz="1800"/>
            </a:lvl1pPr>
            <a:lvl2pPr marL="410243" indent="0">
              <a:buNone/>
              <a:defRPr sz="1600"/>
            </a:lvl2pPr>
            <a:lvl3pPr marL="820487" indent="0">
              <a:buNone/>
              <a:defRPr sz="1400"/>
            </a:lvl3pPr>
            <a:lvl4pPr marL="1230730" indent="0">
              <a:buNone/>
              <a:defRPr sz="1300"/>
            </a:lvl4pPr>
            <a:lvl5pPr marL="1640973" indent="0">
              <a:buNone/>
              <a:defRPr sz="1300"/>
            </a:lvl5pPr>
            <a:lvl6pPr marL="2051216" indent="0">
              <a:buNone/>
              <a:defRPr sz="1300"/>
            </a:lvl6pPr>
            <a:lvl7pPr marL="2461461" indent="0">
              <a:buNone/>
              <a:defRPr sz="1300"/>
            </a:lvl7pPr>
            <a:lvl8pPr marL="2871703" indent="0">
              <a:buNone/>
              <a:defRPr sz="1300"/>
            </a:lvl8pPr>
            <a:lvl9pPr marL="328194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Summary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6442364" y="1815352"/>
            <a:ext cx="2701636" cy="4356847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add graphic 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8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15637" y="739588"/>
            <a:ext cx="8312727" cy="1008529"/>
          </a:xfrm>
        </p:spPr>
        <p:txBody>
          <a:bodyPr>
            <a:normAutofit/>
          </a:bodyPr>
          <a:lstStyle>
            <a:lvl1pPr marL="0" indent="0"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 hasCustomPrompt="1"/>
          </p:nvPr>
        </p:nvSpPr>
        <p:spPr>
          <a:xfrm>
            <a:off x="415636" y="1815353"/>
            <a:ext cx="5818909" cy="437029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Summary + Call-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15636" y="1815353"/>
            <a:ext cx="5818909" cy="403411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6442364" y="1815353"/>
            <a:ext cx="2701636" cy="1546412"/>
          </a:xfrm>
          <a:solidFill>
            <a:schemeClr val="accent1"/>
          </a:solidFill>
        </p:spPr>
        <p:txBody>
          <a:bodyPr/>
          <a:lstStyle>
            <a:lvl1pPr marL="0" indent="0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call-out box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8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15637" y="739588"/>
            <a:ext cx="8312727" cy="1008529"/>
          </a:xfrm>
        </p:spPr>
        <p:txBody>
          <a:bodyPr>
            <a:normAutofit/>
          </a:bodyPr>
          <a:lstStyle>
            <a:lvl1pPr marL="0" indent="0"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15637" y="1008530"/>
            <a:ext cx="3671455" cy="484094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800600" y="1008530"/>
            <a:ext cx="3810000" cy="48409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15637" y="1613647"/>
            <a:ext cx="3671455" cy="48409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876800" y="1613647"/>
            <a:ext cx="3810000" cy="48409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15637" y="739589"/>
            <a:ext cx="8312727" cy="806824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9273" y="6252882"/>
            <a:ext cx="1593273" cy="403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7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5636" y="762000"/>
            <a:ext cx="8423853" cy="205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8458489" y="6524626"/>
            <a:ext cx="609023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r" defTabSz="914608" eaLnBrk="0" hangingPunct="0">
              <a:spcBef>
                <a:spcPct val="50000"/>
              </a:spcBef>
              <a:defRPr/>
            </a:pPr>
            <a:fld id="{B55BBFD6-4165-4EBA-B9E7-817CCDDBB5F8}" type="slidenum">
              <a:rPr lang="en-US" sz="1400" b="1">
                <a:solidFill>
                  <a:srgbClr val="3D7B7A"/>
                </a:solidFill>
                <a:latin typeface="Trebuchet MS" pitchFamily="34" charset="0"/>
                <a:ea typeface="+mn-ea"/>
              </a:rPr>
              <a:pPr algn="r" defTabSz="914608" eaLnBrk="0" hangingPunct="0">
                <a:spcBef>
                  <a:spcPct val="50000"/>
                </a:spcBef>
                <a:defRPr/>
              </a:pPr>
              <a:t>‹#›</a:t>
            </a:fld>
            <a:endParaRPr lang="en-US" sz="1400" b="1" dirty="0">
              <a:solidFill>
                <a:srgbClr val="3D7B7A"/>
              </a:solidFill>
              <a:latin typeface="Trebuchet MS" pitchFamily="34" charset="0"/>
              <a:ea typeface="+mn-ea"/>
            </a:endParaRPr>
          </a:p>
        </p:txBody>
      </p:sp>
      <p:pic>
        <p:nvPicPr>
          <p:cNvPr id="2055" name="Picture 10" descr="Color Logo mtn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7818" y="6377548"/>
            <a:ext cx="277091" cy="26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608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Candara" pitchFamily="34" charset="0"/>
          <a:ea typeface="MS PGothic" pitchFamily="34" charset="-128"/>
          <a:cs typeface="+mj-cs"/>
        </a:defRPr>
      </a:lvl1pPr>
      <a:lvl2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2pPr>
      <a:lvl3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3pPr>
      <a:lvl4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4pPr>
      <a:lvl5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5pPr>
      <a:lvl6pPr marL="410291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6pPr>
      <a:lvl7pPr marL="820583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7pPr>
      <a:lvl8pPr marL="1230874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8pPr>
      <a:lvl9pPr marL="1641165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marL="285750" indent="-285750" algn="l" defTabSz="914608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200" b="1" baseline="0">
          <a:solidFill>
            <a:schemeClr val="accent1"/>
          </a:solidFill>
          <a:latin typeface="Candara" pitchFamily="34" charset="0"/>
          <a:ea typeface="MS PGothic" pitchFamily="34" charset="-128"/>
          <a:cs typeface="+mn-cs"/>
        </a:defRPr>
      </a:lvl1pPr>
      <a:lvl2pPr marL="685244" indent="-227940" algn="l" defTabSz="91460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33333"/>
          </a:solidFill>
          <a:latin typeface="Candara" pitchFamily="34" charset="0"/>
          <a:ea typeface="MS PGothic" pitchFamily="34" charset="-128"/>
          <a:cs typeface="+mn-cs"/>
        </a:defRPr>
      </a:lvl2pPr>
      <a:lvl3pPr marL="1092686" indent="-178078" algn="l" defTabSz="914608" rtl="0" eaLnBrk="1" fontAlgn="base" hangingPunct="1">
        <a:spcBef>
          <a:spcPct val="20000"/>
        </a:spcBef>
        <a:spcAft>
          <a:spcPct val="0"/>
        </a:spcAft>
        <a:buFont typeface="Times" pitchFamily="-112" charset="0"/>
        <a:buChar char="•"/>
        <a:defRPr sz="1800">
          <a:solidFill>
            <a:srgbClr val="333333"/>
          </a:solidFill>
          <a:latin typeface="Candara" pitchFamily="34" charset="0"/>
          <a:ea typeface="MS PGothic" pitchFamily="34" charset="-128"/>
          <a:cs typeface="+mn-cs"/>
        </a:defRPr>
      </a:lvl3pPr>
      <a:lvl4pPr marL="1434595" indent="-178078" algn="l" defTabSz="914608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rgbClr val="333333"/>
          </a:solidFill>
          <a:latin typeface="+mn-lt"/>
          <a:ea typeface="MS PGothic" pitchFamily="34" charset="-128"/>
          <a:cs typeface="+mn-cs"/>
        </a:defRPr>
      </a:lvl4pPr>
      <a:lvl5pPr marL="1777929" indent="-178078" algn="l" defTabSz="914608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800">
          <a:solidFill>
            <a:srgbClr val="333333"/>
          </a:solidFill>
          <a:latin typeface="+mn-lt"/>
          <a:ea typeface="MS PGothic" pitchFamily="34" charset="-128"/>
          <a:cs typeface="+mn-cs"/>
        </a:defRPr>
      </a:lvl5pPr>
      <a:lvl6pPr marL="2005868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6pPr>
      <a:lvl7pPr marL="2416160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7pPr>
      <a:lvl8pPr marL="2826451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8pPr>
      <a:lvl9pPr marL="3236742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91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583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874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1165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456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748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2039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2330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/>
          <a:srcRect/>
          <a:stretch>
            <a:fillRect b="-130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Rectangle 30"/>
          <p:cNvSpPr>
            <a:spLocks noChangeArrowheads="1"/>
          </p:cNvSpPr>
          <p:nvPr/>
        </p:nvSpPr>
        <p:spPr bwMode="auto">
          <a:xfrm>
            <a:off x="0" y="0"/>
            <a:ext cx="9144000" cy="2743200"/>
          </a:xfrm>
          <a:prstGeom prst="rect">
            <a:avLst/>
          </a:prstGeom>
          <a:solidFill>
            <a:srgbClr val="5C8093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dirty="0">
              <a:ea typeface="MS PGothic" pitchFamily="34" charset="-128"/>
            </a:endParaRPr>
          </a:p>
        </p:txBody>
      </p:sp>
      <p:sp>
        <p:nvSpPr>
          <p:cNvPr id="52230" name="Freeform 29"/>
          <p:cNvSpPr>
            <a:spLocks/>
          </p:cNvSpPr>
          <p:nvPr/>
        </p:nvSpPr>
        <p:spPr bwMode="auto">
          <a:xfrm>
            <a:off x="0" y="2514600"/>
            <a:ext cx="9144000" cy="533400"/>
          </a:xfrm>
          <a:custGeom>
            <a:avLst/>
            <a:gdLst>
              <a:gd name="T0" fmla="*/ 0 w 5760"/>
              <a:gd name="T1" fmla="*/ 533400 h 336"/>
              <a:gd name="T2" fmla="*/ 8686800 w 5760"/>
              <a:gd name="T3" fmla="*/ 533400 h 336"/>
              <a:gd name="T4" fmla="*/ 9144000 w 5760"/>
              <a:gd name="T5" fmla="*/ 228600 h 336"/>
              <a:gd name="T6" fmla="*/ 9144000 w 5760"/>
              <a:gd name="T7" fmla="*/ 0 h 336"/>
              <a:gd name="T8" fmla="*/ 0 w 5760"/>
              <a:gd name="T9" fmla="*/ 0 h 336"/>
              <a:gd name="T10" fmla="*/ 0 w 5760"/>
              <a:gd name="T11" fmla="*/ 533400 h 3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336"/>
              <a:gd name="T20" fmla="*/ 5760 w 5760"/>
              <a:gd name="T21" fmla="*/ 336 h 3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0" h="336">
                <a:moveTo>
                  <a:pt x="0" y="336"/>
                </a:moveTo>
                <a:lnTo>
                  <a:pt x="5472" y="336"/>
                </a:lnTo>
                <a:lnTo>
                  <a:pt x="5760" y="144"/>
                </a:lnTo>
                <a:lnTo>
                  <a:pt x="5760" y="0"/>
                </a:lnTo>
                <a:lnTo>
                  <a:pt x="0" y="0"/>
                </a:lnTo>
                <a:lnTo>
                  <a:pt x="0" y="336"/>
                </a:lnTo>
                <a:close/>
              </a:path>
            </a:pathLst>
          </a:custGeom>
          <a:solidFill>
            <a:srgbClr val="5C809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dirty="0">
              <a:ea typeface="MS PGothic" pitchFamily="34" charset="-12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362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3429000"/>
            <a:ext cx="822960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9925" y="6324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F7B7A"/>
                </a:solidFill>
                <a:latin typeface="+mn-lt"/>
              </a:defRPr>
            </a:lvl1pPr>
          </a:lstStyle>
          <a:p>
            <a:fld id="{60C99077-889A-4C8C-BEA5-38B01E6EBA7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2233" name="Line 36"/>
          <p:cNvSpPr>
            <a:spLocks noChangeShapeType="1"/>
          </p:cNvSpPr>
          <p:nvPr/>
        </p:nvSpPr>
        <p:spPr bwMode="auto">
          <a:xfrm>
            <a:off x="0" y="3200400"/>
            <a:ext cx="8763000" cy="0"/>
          </a:xfrm>
          <a:prstGeom prst="line">
            <a:avLst/>
          </a:prstGeom>
          <a:noFill/>
          <a:ln w="9525">
            <a:solidFill>
              <a:srgbClr val="DADAD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234" name="Line 38"/>
          <p:cNvSpPr>
            <a:spLocks noChangeShapeType="1"/>
          </p:cNvSpPr>
          <p:nvPr/>
        </p:nvSpPr>
        <p:spPr bwMode="auto">
          <a:xfrm flipV="1">
            <a:off x="8763000" y="2971800"/>
            <a:ext cx="381000" cy="228600"/>
          </a:xfrm>
          <a:prstGeom prst="line">
            <a:avLst/>
          </a:prstGeom>
          <a:noFill/>
          <a:ln w="9525">
            <a:solidFill>
              <a:srgbClr val="DADAD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2" r:id="rId5"/>
    <p:sldLayoutId id="2147483683" r:id="rId6"/>
    <p:sldLayoutId id="2147483685" r:id="rId7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ndara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9pPr>
    </p:titleStyle>
    <p:bodyStyle>
      <a:lvl1pPr marL="166688" indent="-166688" algn="l" rtl="0" fontAlgn="base">
        <a:spcBef>
          <a:spcPct val="20000"/>
        </a:spcBef>
        <a:spcAft>
          <a:spcPct val="15000"/>
        </a:spcAft>
        <a:buSzPct val="85000"/>
        <a:buFont typeface="Wingdings 2" pitchFamily="18" charset="2"/>
        <a:buChar char="¡"/>
        <a:defRPr b="1">
          <a:solidFill>
            <a:schemeClr val="accent1"/>
          </a:solidFill>
          <a:latin typeface="Candara" pitchFamily="34" charset="0"/>
          <a:ea typeface="+mn-ea"/>
          <a:cs typeface="+mn-cs"/>
        </a:defRPr>
      </a:lvl1pPr>
      <a:lvl2pPr marL="461963" indent="-180975" algn="l" rtl="0" fontAlgn="base">
        <a:spcBef>
          <a:spcPct val="20000"/>
        </a:spcBef>
        <a:spcAft>
          <a:spcPct val="0"/>
        </a:spcAft>
        <a:buSzPct val="100000"/>
        <a:buFont typeface="Cambria" pitchFamily="18" charset="0"/>
        <a:buChar char="‒"/>
        <a:defRPr sz="1600">
          <a:solidFill>
            <a:schemeClr val="tx1"/>
          </a:solidFill>
          <a:latin typeface="Candara" pitchFamily="34" charset="0"/>
        </a:defRPr>
      </a:lvl2pPr>
      <a:lvl3pPr marL="747713" indent="-171450" algn="l" rtl="0" fontAlgn="base">
        <a:spcBef>
          <a:spcPct val="20000"/>
        </a:spcBef>
        <a:spcAft>
          <a:spcPct val="0"/>
        </a:spcAft>
        <a:buSzPct val="85000"/>
        <a:buFont typeface="Arial" pitchFamily="34" charset="0"/>
        <a:buChar char="•"/>
        <a:defRPr sz="1400">
          <a:solidFill>
            <a:schemeClr val="tx1"/>
          </a:solidFill>
          <a:latin typeface="Candara" pitchFamily="34" charset="0"/>
        </a:defRPr>
      </a:lvl3pPr>
      <a:lvl4pPr marL="1030288" indent="-168275" algn="l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1400">
          <a:solidFill>
            <a:schemeClr val="tx1"/>
          </a:solidFill>
          <a:latin typeface="Candara" pitchFamily="34" charset="0"/>
        </a:defRPr>
      </a:lvl4pPr>
      <a:lvl5pPr marL="13128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Candara" pitchFamily="34" charset="0"/>
        </a:defRPr>
      </a:lvl5pPr>
      <a:lvl6pPr marL="17700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6pPr>
      <a:lvl7pPr marL="22272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7pPr>
      <a:lvl8pPr marL="26844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8pPr>
      <a:lvl9pPr marL="31416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21370" y="1042409"/>
            <a:ext cx="4906108" cy="874059"/>
          </a:xfrm>
        </p:spPr>
        <p:txBody>
          <a:bodyPr/>
          <a:lstStyle/>
          <a:p>
            <a:r>
              <a:rPr lang="en-US" sz="2800" dirty="0"/>
              <a:t>Estimating Risks Associated with Travel Demand Forecasts</a:t>
            </a:r>
            <a:endParaRPr lang="en-US" sz="2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939244" y="4572000"/>
            <a:ext cx="4899955" cy="381000"/>
          </a:xfrm>
          <a:ln/>
        </p:spPr>
        <p:txBody>
          <a:bodyPr/>
          <a:lstStyle/>
          <a:p>
            <a:r>
              <a:rPr lang="en-US" sz="1800" dirty="0" smtClean="0"/>
              <a:t>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TRB Transportation Planning Applications Conference</a:t>
            </a:r>
          </a:p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4267200" y="3884613"/>
            <a:ext cx="457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/>
          <a:lstStyle/>
          <a:p>
            <a:endParaRPr lang="en-US" sz="16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933093" y="2773760"/>
            <a:ext cx="4476750" cy="110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29" bIns="45714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6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Candara" pitchFamily="34" charset="0"/>
                <a:ea typeface="MS PGothic" pitchFamily="34" charset="-128"/>
                <a:cs typeface="+mj-cs"/>
              </a:rPr>
              <a:t>Thomas Adler, RSG</a:t>
            </a:r>
          </a:p>
          <a:p>
            <a:pPr marL="0" marR="0" lvl="0" indent="0" algn="l" defTabSz="9146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Candara" pitchFamily="34" charset="0"/>
                <a:ea typeface="MS PGothic" pitchFamily="34" charset="-128"/>
                <a:cs typeface="+mj-cs"/>
              </a:rPr>
              <a:t>Michael Doherty, URS</a:t>
            </a:r>
          </a:p>
          <a:p>
            <a:pPr marL="0" marR="0" lvl="0" indent="0" algn="l" defTabSz="9146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Candara" pitchFamily="34" charset="0"/>
                <a:ea typeface="MS PGothic" pitchFamily="34" charset="-128"/>
                <a:cs typeface="+mj-cs"/>
              </a:rPr>
              <a:t>Jack  Klodzinski, URS	</a:t>
            </a:r>
            <a:endParaRPr lang="en-US" b="1" kern="0" dirty="0">
              <a:solidFill>
                <a:schemeClr val="bg1"/>
              </a:solidFill>
              <a:latin typeface="Candara" pitchFamily="34" charset="0"/>
              <a:ea typeface="MS PGothic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7" y="-14287"/>
            <a:ext cx="8869507" cy="533681"/>
          </a:xfrm>
        </p:spPr>
        <p:txBody>
          <a:bodyPr/>
          <a:lstStyle/>
          <a:p>
            <a:r>
              <a:rPr lang="en-US" dirty="0" smtClean="0"/>
              <a:t>Forecasting Model Runs to Support Response Surface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29887" y="666751"/>
            <a:ext cx="8909338" cy="196215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Forecasting model runs: 9 orthogonal fractional factorial experiments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Different from sensitivity analysis where inputs are varied individually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" y="1466850"/>
            <a:ext cx="6462713" cy="359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384" y="4657726"/>
            <a:ext cx="2124679" cy="199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ular Callout 5"/>
          <p:cNvSpPr/>
          <p:nvPr/>
        </p:nvSpPr>
        <p:spPr bwMode="auto">
          <a:xfrm>
            <a:off x="7324723" y="5066042"/>
            <a:ext cx="762000" cy="353684"/>
          </a:xfrm>
          <a:prstGeom prst="wedgeRoundRectCallout">
            <a:avLst>
              <a:gd name="adj1" fmla="val -209583"/>
              <a:gd name="adj2" fmla="val -53826"/>
              <a:gd name="adj3" fmla="val 16667"/>
            </a:avLst>
          </a:prstGeom>
          <a:noFill/>
          <a:ln w="158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52887" y="5238122"/>
            <a:ext cx="5850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Technical </a:t>
            </a:r>
            <a:r>
              <a:rPr lang="en-US" sz="1200" dirty="0" smtClean="0"/>
              <a:t>Memorandum Planning-Level </a:t>
            </a:r>
            <a:r>
              <a:rPr lang="en-US" sz="1200" dirty="0"/>
              <a:t>Traffic and Revenue Study </a:t>
            </a:r>
          </a:p>
          <a:p>
            <a:r>
              <a:rPr lang="en-US" sz="1200" dirty="0"/>
              <a:t>Interstate 4 Tolled Managed </a:t>
            </a:r>
            <a:r>
              <a:rPr lang="en-US" sz="1200" dirty="0" smtClean="0"/>
              <a:t>Lanes, URS Corporation, October 2012</a:t>
            </a:r>
          </a:p>
          <a:p>
            <a:endParaRPr lang="en-US" sz="1200" dirty="0"/>
          </a:p>
          <a:p>
            <a:r>
              <a:rPr lang="en-US" sz="1200" dirty="0" smtClean="0"/>
              <a:t>E+C is existing plus committed highway projects; 150 and 125 represent additional improvements necessary to keep traffic on all links within 150% and 125% of capacity, respectively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1893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</a:t>
            </a:r>
            <a:r>
              <a:rPr lang="en-US" dirty="0" smtClean="0"/>
              <a:t>ynthesized I-4 Models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746419"/>
              </p:ext>
            </p:extLst>
          </p:nvPr>
        </p:nvGraphicFramePr>
        <p:xfrm>
          <a:off x="107950" y="766763"/>
          <a:ext cx="8950325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3" imgW="5499000" imgH="888840" progId="Equation.3">
                  <p:embed/>
                </p:oleObj>
              </mc:Choice>
              <mc:Fallback>
                <p:oleObj name="Equation" r:id="rId3" imgW="549900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766763"/>
                        <a:ext cx="8950325" cy="14303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1437" y="2358368"/>
            <a:ext cx="9001125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Where: 	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Traffic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is the number of daily one-way trips that use the I-4 Express Lanes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Revenue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is the estimated gross revenue from the trips on the I-4 Express Lanes		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growth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is the ratio of dwelling units in the given year to dwelling units in 2010 minus one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tollRate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is the average toll rate charged on I-4 in 2010 $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rampUp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is the number of years the project has been operating in the given year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roadEC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represents the road improvements included only in the E+C conditions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road150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represents </a:t>
            </a:r>
            <a:r>
              <a:rPr lang="en-US" sz="16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an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improvement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program that maintains all roads below V/C of 1.5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yearCon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is a vector of constants representing the years for which the forecasts are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being made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779" y="4657726"/>
            <a:ext cx="2124679" cy="199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ular Callout 10"/>
          <p:cNvSpPr/>
          <p:nvPr/>
        </p:nvSpPr>
        <p:spPr bwMode="auto">
          <a:xfrm>
            <a:off x="7086600" y="5410200"/>
            <a:ext cx="762000" cy="466725"/>
          </a:xfrm>
          <a:prstGeom prst="wedgeRoundRectCallout">
            <a:avLst>
              <a:gd name="adj1" fmla="val -204583"/>
              <a:gd name="adj2" fmla="val -202806"/>
              <a:gd name="adj3" fmla="val 16667"/>
            </a:avLst>
          </a:prstGeom>
          <a:noFill/>
          <a:ln w="158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157637" y="5475618"/>
            <a:ext cx="585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Technical </a:t>
            </a:r>
            <a:r>
              <a:rPr lang="en-US" sz="1200" dirty="0" smtClean="0"/>
              <a:t>Memorandum Planning-Level </a:t>
            </a:r>
            <a:r>
              <a:rPr lang="en-US" sz="1200" dirty="0"/>
              <a:t>Traffic and Revenue Study </a:t>
            </a:r>
          </a:p>
          <a:p>
            <a:r>
              <a:rPr lang="en-US" sz="1200" dirty="0"/>
              <a:t>Interstate 4 Tolled Managed </a:t>
            </a:r>
            <a:r>
              <a:rPr lang="en-US" sz="1200" dirty="0" smtClean="0"/>
              <a:t>Lanes, URS Corporation, October 2012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80975" y="4819650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 R</a:t>
            </a:r>
            <a:r>
              <a:rPr lang="en-US" baseline="30000" dirty="0" smtClean="0"/>
              <a:t>2</a:t>
            </a:r>
            <a:r>
              <a:rPr lang="en-US" dirty="0" smtClean="0"/>
              <a:t> = 0.98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4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Illustrative Distributions of Outputs*</a:t>
            </a:r>
            <a:endParaRPr lang="en-US" dirty="0"/>
          </a:p>
        </p:txBody>
      </p:sp>
      <p:pic>
        <p:nvPicPr>
          <p:cNvPr id="4" name="Picture 3" descr="tmpE88B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3387" y="857250"/>
            <a:ext cx="4994525" cy="2695575"/>
          </a:xfrm>
          <a:prstGeom prst="rect">
            <a:avLst/>
          </a:prstGeom>
        </p:spPr>
      </p:pic>
      <p:pic>
        <p:nvPicPr>
          <p:cNvPr id="5" name="Picture 4" descr="tmpF2D6.t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3387" y="3724275"/>
            <a:ext cx="4994525" cy="2695575"/>
          </a:xfrm>
          <a:prstGeom prst="rect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778" y="909637"/>
            <a:ext cx="2124679" cy="199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 bwMode="auto">
          <a:xfrm>
            <a:off x="7077075" y="2114550"/>
            <a:ext cx="786042" cy="847723"/>
          </a:xfrm>
          <a:prstGeom prst="wedgeRoundRectCallout">
            <a:avLst>
              <a:gd name="adj1" fmla="val -226679"/>
              <a:gd name="adj2" fmla="val 130741"/>
              <a:gd name="adj3" fmla="val 16667"/>
            </a:avLst>
          </a:prstGeom>
          <a:noFill/>
          <a:ln w="158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612" y="6444734"/>
            <a:ext cx="6908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*Note: The data in these graphs are illustrative only and do not reflect the final I-4 project forecasts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3990975"/>
            <a:ext cx="2867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Outputs reflect 1 million Monte Carlo draws from input distributions; runs took ~30 min. each.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8937" y="819149"/>
            <a:ext cx="8312727" cy="547687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4A6676"/>
                </a:solidFill>
              </a:rPr>
              <a:t>Uncertainties and, thus, risks are inherent in travel demand forecasts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4A6676"/>
                </a:solidFill>
              </a:rPr>
              <a:t>For some types of projects, such as those financed by toll revenues, quantification of risks is especially important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4A6676"/>
                </a:solidFill>
              </a:rPr>
              <a:t>Travel demand models are too cumbersome to be used to directly simulate the probability distributions of their outputs  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4A6676"/>
                </a:solidFill>
              </a:rPr>
              <a:t>Sensitivity analyses that are commonly conducted do not provide robust information about these distributions because they do not consider interactions among variables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4A6676"/>
                </a:solidFill>
              </a:rPr>
              <a:t>R</a:t>
            </a:r>
            <a:r>
              <a:rPr lang="en-US" dirty="0" smtClean="0">
                <a:solidFill>
                  <a:srgbClr val="4A6676"/>
                </a:solidFill>
              </a:rPr>
              <a:t>esponse </a:t>
            </a:r>
            <a:r>
              <a:rPr lang="en-US" dirty="0">
                <a:solidFill>
                  <a:srgbClr val="4A6676"/>
                </a:solidFill>
              </a:rPr>
              <a:t>surface methods </a:t>
            </a:r>
            <a:r>
              <a:rPr lang="en-US" dirty="0" smtClean="0">
                <a:solidFill>
                  <a:srgbClr val="4A6676"/>
                </a:solidFill>
              </a:rPr>
              <a:t>can be used to develop closed-form models that very effectively estimate the effects of key model inputs on corridor traffic and revenue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4A6676"/>
                </a:solidFill>
              </a:rPr>
              <a:t>Response surface models in turn can be used to effectively simulate risks associated with much more complex travel demand forecasting models</a:t>
            </a:r>
          </a:p>
        </p:txBody>
      </p:sp>
    </p:spTree>
    <p:extLst>
      <p:ext uri="{BB962C8B-B14F-4D97-AF65-F5344CB8AC3E}">
        <p14:creationId xmlns:p14="http://schemas.microsoft.com/office/powerpoint/2010/main" val="4150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15637" y="1809750"/>
            <a:ext cx="8312727" cy="381504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More Information</a:t>
            </a:r>
          </a:p>
          <a:p>
            <a:pPr marL="0" indent="0">
              <a:buNone/>
            </a:pPr>
            <a:r>
              <a:rPr lang="en-US" dirty="0" smtClean="0"/>
              <a:t>Contact</a:t>
            </a:r>
            <a:r>
              <a:rPr lang="en-US" dirty="0" smtClean="0"/>
              <a:t>: 	Tom Adler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RSG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tadler@rsginc.com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40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– Transit New Starts Forecasts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77537" y="676275"/>
            <a:ext cx="8312727" cy="5558117"/>
          </a:xfrm>
        </p:spPr>
        <p:txBody>
          <a:bodyPr/>
          <a:lstStyle/>
          <a:p>
            <a:r>
              <a:rPr lang="en-US" dirty="0" smtClean="0"/>
              <a:t>Travel demand model forecasts are not always accurate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41" y="1418823"/>
            <a:ext cx="7200900" cy="492347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4"/>
          <p:cNvSpPr txBox="1"/>
          <p:nvPr/>
        </p:nvSpPr>
        <p:spPr>
          <a:xfrm>
            <a:off x="733441" y="6332802"/>
            <a:ext cx="68675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Source: Federal Transit Administration, TRB Session 371, January 2008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4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– Toll Road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Travel demand model forecasts are not always accurate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553538"/>
            <a:ext cx="5924550" cy="367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85848" y="5466576"/>
            <a:ext cx="76962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Bain R, </a:t>
            </a:r>
            <a:r>
              <a:rPr lang="en-US" sz="1200" dirty="0"/>
              <a:t>Error and Optimism Bias in Toll Road Traffic Forecasts, Transportation, Vol. 36, No. 5, </a:t>
            </a:r>
            <a:r>
              <a:rPr lang="en-US" sz="1200" dirty="0" smtClean="0"/>
              <a:t>2009.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752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Three major sources of inaccuracy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82287" y="1295400"/>
            <a:ext cx="8312727" cy="5000625"/>
          </a:xfrm>
        </p:spPr>
        <p:txBody>
          <a:bodyPr>
            <a:normAutofit/>
          </a:bodyPr>
          <a:lstStyle/>
          <a:p>
            <a:pPr lvl="0">
              <a:spcBef>
                <a:spcPts val="2400"/>
              </a:spcBef>
            </a:pPr>
            <a:r>
              <a:rPr lang="en-US" dirty="0" smtClean="0"/>
              <a:t>Model structure and data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Travel forecasting models are not perfect representations of actual travel behavior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Data used in models are not perfect representations of transportation system</a:t>
            </a:r>
            <a:endParaRPr lang="en-US" dirty="0"/>
          </a:p>
          <a:p>
            <a:pPr lvl="0">
              <a:spcBef>
                <a:spcPts val="2400"/>
              </a:spcBef>
            </a:pPr>
            <a:r>
              <a:rPr lang="en-US" dirty="0" smtClean="0"/>
              <a:t>Analysis bias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General tendency to be overly optimistic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May be influenced be desired outcome</a:t>
            </a:r>
          </a:p>
          <a:p>
            <a:pPr lvl="0">
              <a:spcBef>
                <a:spcPts val="2400"/>
              </a:spcBef>
            </a:pPr>
            <a:r>
              <a:rPr lang="en-US" dirty="0" smtClean="0"/>
              <a:t>Inherent uncertainties about future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 smtClean="0"/>
              <a:t>Large uncertainties in many important future conditions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Uncertainties interact in ways not identified by simple sensitivity analyses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46888" y="844362"/>
            <a:ext cx="8385048" cy="9082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There is broad recognition of issues with forecasting models and of the continuing need to improve their reliability.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Reliability of Forecasting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319209" y="2029160"/>
            <a:ext cx="4422469" cy="41144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Improve the models that are used for forecasting</a:t>
            </a:r>
          </a:p>
          <a:p>
            <a:pPr lvl="1"/>
            <a:r>
              <a:rPr lang="en-US" dirty="0" smtClean="0"/>
              <a:t>Progress has been made along a number of fronts</a:t>
            </a:r>
          </a:p>
          <a:p>
            <a:pPr lvl="1"/>
            <a:r>
              <a:rPr lang="en-US" dirty="0" smtClean="0"/>
              <a:t>Model structure </a:t>
            </a:r>
          </a:p>
          <a:p>
            <a:pPr lvl="1"/>
            <a:r>
              <a:rPr lang="en-US" dirty="0" smtClean="0"/>
              <a:t>Model inputs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/>
              <a:t>Improve the review and evaluation process</a:t>
            </a:r>
          </a:p>
          <a:p>
            <a:pPr lvl="1"/>
            <a:r>
              <a:rPr lang="en-US" dirty="0"/>
              <a:t>Lesson from transit ridership </a:t>
            </a:r>
            <a:r>
              <a:rPr lang="en-US" dirty="0" smtClean="0"/>
              <a:t>forecasting</a:t>
            </a:r>
          </a:p>
          <a:p>
            <a:pPr marL="457304" lvl="1" indent="0">
              <a:buNone/>
            </a:pPr>
            <a:endParaRPr lang="en-US" dirty="0"/>
          </a:p>
          <a:p>
            <a:r>
              <a:rPr lang="en-US" dirty="0" smtClean="0"/>
              <a:t>Recognize and quantify inherent uncertainties and simplifications</a:t>
            </a:r>
          </a:p>
          <a:p>
            <a:pPr lvl="1"/>
            <a:r>
              <a:rPr lang="en-US" dirty="0" smtClean="0"/>
              <a:t>Quantified probability analysis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46888" y="5022118"/>
            <a:ext cx="8614031" cy="865040"/>
            <a:chOff x="246888" y="4954664"/>
            <a:chExt cx="17418004" cy="909828"/>
          </a:xfrm>
        </p:grpSpPr>
        <p:sp>
          <p:nvSpPr>
            <p:cNvPr id="5" name="Text Placeholder 1"/>
            <p:cNvSpPr txBox="1">
              <a:spLocks/>
            </p:cNvSpPr>
            <p:nvPr/>
          </p:nvSpPr>
          <p:spPr bwMode="auto">
            <a:xfrm>
              <a:off x="9493245" y="5211719"/>
              <a:ext cx="8171647" cy="605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29" tIns="45714" rIns="91429" bIns="45714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608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lang="en-US" sz="2400" b="1" kern="0" dirty="0" smtClean="0">
                  <a:solidFill>
                    <a:schemeClr val="accent1"/>
                  </a:solidFill>
                  <a:latin typeface="Candara" pitchFamily="34" charset="0"/>
                  <a:ea typeface="MS PGothic" pitchFamily="34" charset="-128"/>
                </a:rPr>
                <a:t>focus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ndara" pitchFamily="34" charset="0"/>
                  <a:ea typeface="MS PGothic" pitchFamily="34" charset="-128"/>
                  <a:cs typeface="+mn-cs"/>
                </a:rPr>
                <a:t> of this presentation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46888" y="4954664"/>
              <a:ext cx="8385048" cy="909828"/>
            </a:xfrm>
            <a:prstGeom prst="rect">
              <a:avLst/>
            </a:prstGeom>
            <a:noFill/>
            <a:ln w="317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ight Arrow 6"/>
            <p:cNvSpPr/>
            <p:nvPr/>
          </p:nvSpPr>
          <p:spPr bwMode="auto">
            <a:xfrm rot="10638311">
              <a:off x="8652082" y="5414395"/>
              <a:ext cx="791075" cy="19976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678" y="2486026"/>
            <a:ext cx="4402322" cy="21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2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Approach: Quantified Probability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Quantified probability analysis involves two steps:</a:t>
            </a:r>
          </a:p>
          <a:p>
            <a:pPr marL="914504" lvl="1" indent="-457200">
              <a:buAutoNum type="arabicPeriod"/>
            </a:pPr>
            <a:r>
              <a:rPr lang="en-US" dirty="0"/>
              <a:t>Estimating the probability distribution associated with each model uncertainty</a:t>
            </a:r>
          </a:p>
          <a:p>
            <a:pPr marL="914504" lvl="1" indent="-457200">
              <a:buAutoNum type="arabicPeriod"/>
            </a:pPr>
            <a:r>
              <a:rPr lang="en-US" dirty="0"/>
              <a:t>Estimating the resulting probability distribution of the model </a:t>
            </a:r>
            <a:r>
              <a:rPr lang="en-US" dirty="0" smtClean="0"/>
              <a:t>outputs</a:t>
            </a:r>
          </a:p>
          <a:p>
            <a:r>
              <a:rPr lang="en-US" dirty="0" smtClean="0"/>
              <a:t>Step 1 can use a combination of quantitative and qualitative assessment – still better than just ignoring</a:t>
            </a:r>
          </a:p>
          <a:p>
            <a:r>
              <a:rPr lang="en-US" dirty="0" smtClean="0"/>
              <a:t>Step 2 can in some cases be calculated analytically, and in other cases using Monte Carlo simulation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HOWEVER – most travel demand models take hours or days to run and so running them many times as required by Monte Carlo simulation becomes an intractable problem</a:t>
            </a:r>
          </a:p>
          <a:p>
            <a:pPr lvl="1"/>
            <a:r>
              <a:rPr lang="en-US" dirty="0" smtClean="0"/>
              <a:t>Newer dynamic/agent-based/activity-based models are especially computation time-intensive</a:t>
            </a:r>
          </a:p>
        </p:txBody>
      </p:sp>
    </p:spTree>
    <p:extLst>
      <p:ext uri="{BB962C8B-B14F-4D97-AF65-F5344CB8AC3E}">
        <p14:creationId xmlns:p14="http://schemas.microsoft.com/office/powerpoint/2010/main" val="28228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Application of quantitative probability analysis process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1691640" y="1493520"/>
            <a:ext cx="5346192" cy="4953000"/>
            <a:chOff x="1371600" y="990600"/>
            <a:chExt cx="5346192" cy="4953000"/>
          </a:xfrm>
        </p:grpSpPr>
        <p:sp>
          <p:nvSpPr>
            <p:cNvPr id="8" name="Rectangle 7"/>
            <p:cNvSpPr/>
            <p:nvPr/>
          </p:nvSpPr>
          <p:spPr>
            <a:xfrm>
              <a:off x="3302508" y="990600"/>
              <a:ext cx="1472184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Forecasting Model</a:t>
              </a:r>
              <a:endParaRPr lang="en-US" sz="14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38500" y="3086100"/>
              <a:ext cx="16002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Synthesized Model</a:t>
              </a:r>
              <a:endParaRPr lang="en-US" sz="14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71600" y="4191000"/>
              <a:ext cx="1600200" cy="762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Probability Distribution of Model Parameters</a:t>
              </a:r>
              <a:endParaRPr lang="en-US" sz="14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371600" y="990600"/>
              <a:ext cx="1600200" cy="762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Model Parameters</a:t>
              </a:r>
              <a:endParaRPr lang="en-US" sz="1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17592" y="4191000"/>
              <a:ext cx="1600200" cy="762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Probability Distribution of Future Conditions</a:t>
              </a:r>
              <a:endParaRPr lang="en-US" sz="1400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3314700" y="2075688"/>
              <a:ext cx="1447800" cy="68580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Response Surface Analysis</a:t>
              </a:r>
              <a:endParaRPr lang="en-US" sz="14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17592" y="990600"/>
              <a:ext cx="1600200" cy="762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Future Conditions</a:t>
              </a:r>
              <a:endParaRPr lang="en-US" sz="1400" b="1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3238500" y="4229100"/>
              <a:ext cx="1600200" cy="68580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Monte Carlo Simulation</a:t>
              </a:r>
              <a:endParaRPr lang="en-US" sz="1400" b="1" dirty="0"/>
            </a:p>
          </p:txBody>
        </p:sp>
        <p:cxnSp>
          <p:nvCxnSpPr>
            <p:cNvPr id="16" name="Elbow Connector 15"/>
            <p:cNvCxnSpPr>
              <a:stCxn id="8" idx="2"/>
              <a:endCxn id="13" idx="0"/>
            </p:cNvCxnSpPr>
            <p:nvPr/>
          </p:nvCxnSpPr>
          <p:spPr>
            <a:xfrm rot="5400000">
              <a:off x="3877056" y="1914144"/>
              <a:ext cx="323088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14" idx="2"/>
              <a:endCxn id="22" idx="0"/>
            </p:cNvCxnSpPr>
            <p:nvPr/>
          </p:nvCxnSpPr>
          <p:spPr>
            <a:xfrm rot="5400000">
              <a:off x="5231892" y="2438400"/>
              <a:ext cx="1371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22" idx="4"/>
              <a:endCxn id="12" idx="0"/>
            </p:cNvCxnSpPr>
            <p:nvPr/>
          </p:nvCxnSpPr>
          <p:spPr>
            <a:xfrm rot="5400000">
              <a:off x="5727192" y="4000500"/>
              <a:ext cx="3810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9" idx="2"/>
              <a:endCxn id="15" idx="0"/>
            </p:cNvCxnSpPr>
            <p:nvPr/>
          </p:nvCxnSpPr>
          <p:spPr>
            <a:xfrm rot="5400000">
              <a:off x="3848100" y="4038600"/>
              <a:ext cx="3810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5" idx="4"/>
              <a:endCxn id="25" idx="0"/>
            </p:cNvCxnSpPr>
            <p:nvPr/>
          </p:nvCxnSpPr>
          <p:spPr>
            <a:xfrm rot="5400000">
              <a:off x="3905250" y="5048250"/>
              <a:ext cx="2667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4" idx="1"/>
              <a:endCxn id="8" idx="3"/>
            </p:cNvCxnSpPr>
            <p:nvPr/>
          </p:nvCxnSpPr>
          <p:spPr>
            <a:xfrm rot="10800000">
              <a:off x="4774692" y="1371600"/>
              <a:ext cx="3429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5155692" y="3124200"/>
              <a:ext cx="1524000" cy="68580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Delphi, Historical Data</a:t>
              </a:r>
              <a:endParaRPr lang="en-US" sz="1400" b="1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1371600" y="3124200"/>
              <a:ext cx="1600200" cy="68580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Delphi, Model Review</a:t>
              </a:r>
              <a:endParaRPr lang="en-US" sz="1400" b="1" dirty="0"/>
            </a:p>
          </p:txBody>
        </p:sp>
        <p:cxnSp>
          <p:nvCxnSpPr>
            <p:cNvPr id="24" name="Elbow Connector 23"/>
            <p:cNvCxnSpPr>
              <a:stCxn id="13" idx="4"/>
              <a:endCxn id="9" idx="0"/>
            </p:cNvCxnSpPr>
            <p:nvPr/>
          </p:nvCxnSpPr>
          <p:spPr>
            <a:xfrm rot="5400000">
              <a:off x="3876294" y="2923794"/>
              <a:ext cx="324612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3124200" y="5181600"/>
              <a:ext cx="1828800" cy="76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Traffic and Revenue Probability Distributions</a:t>
              </a:r>
              <a:endParaRPr lang="en-US" sz="1400" b="1" dirty="0"/>
            </a:p>
          </p:txBody>
        </p:sp>
        <p:cxnSp>
          <p:nvCxnSpPr>
            <p:cNvPr id="26" name="Elbow Connector 25"/>
            <p:cNvCxnSpPr>
              <a:stCxn id="11" idx="3"/>
              <a:endCxn id="8" idx="1"/>
            </p:cNvCxnSpPr>
            <p:nvPr/>
          </p:nvCxnSpPr>
          <p:spPr>
            <a:xfrm>
              <a:off x="2971800" y="1371600"/>
              <a:ext cx="330708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0" idx="3"/>
              <a:endCxn id="15" idx="2"/>
            </p:cNvCxnSpPr>
            <p:nvPr/>
          </p:nvCxnSpPr>
          <p:spPr>
            <a:xfrm>
              <a:off x="2971800" y="4572000"/>
              <a:ext cx="2667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2" idx="1"/>
              <a:endCxn id="15" idx="6"/>
            </p:cNvCxnSpPr>
            <p:nvPr/>
          </p:nvCxnSpPr>
          <p:spPr>
            <a:xfrm rot="10800000">
              <a:off x="4838700" y="4572000"/>
              <a:ext cx="278892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23" idx="4"/>
              <a:endCxn id="10" idx="0"/>
            </p:cNvCxnSpPr>
            <p:nvPr/>
          </p:nvCxnSpPr>
          <p:spPr>
            <a:xfrm rot="5400000">
              <a:off x="1981200" y="4000500"/>
              <a:ext cx="3810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11" idx="2"/>
              <a:endCxn id="23" idx="0"/>
            </p:cNvCxnSpPr>
            <p:nvPr/>
          </p:nvCxnSpPr>
          <p:spPr>
            <a:xfrm rot="5400000">
              <a:off x="1485900" y="2438400"/>
              <a:ext cx="13716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 flipH="1">
            <a:off x="201167" y="685800"/>
            <a:ext cx="8275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Uses additional steps to create information that supports a more complete enumeration all reasonable future conditions.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3425190" y="2417858"/>
            <a:ext cx="5718810" cy="2086356"/>
            <a:chOff x="3425190" y="2417858"/>
            <a:chExt cx="5718810" cy="2086356"/>
          </a:xfrm>
        </p:grpSpPr>
        <p:sp>
          <p:nvSpPr>
            <p:cNvPr id="3" name="Rectangle 2"/>
            <p:cNvSpPr/>
            <p:nvPr/>
          </p:nvSpPr>
          <p:spPr bwMode="auto">
            <a:xfrm>
              <a:off x="3425190" y="2417858"/>
              <a:ext cx="1872995" cy="2086356"/>
            </a:xfrm>
            <a:prstGeom prst="rect">
              <a:avLst/>
            </a:prstGeom>
            <a:solidFill>
              <a:schemeClr val="accent1">
                <a:alpha val="18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5298185" y="2478289"/>
              <a:ext cx="3845815" cy="1569835"/>
              <a:chOff x="5298185" y="2478289"/>
              <a:chExt cx="3845815" cy="1569835"/>
            </a:xfrm>
          </p:grpSpPr>
          <p:cxnSp>
            <p:nvCxnSpPr>
              <p:cNvPr id="6" name="Straight Arrow Connector 5"/>
              <p:cNvCxnSpPr>
                <a:stCxn id="33" idx="1"/>
                <a:endCxn id="3" idx="3"/>
              </p:cNvCxnSpPr>
              <p:nvPr/>
            </p:nvCxnSpPr>
            <p:spPr bwMode="auto">
              <a:xfrm flipH="1">
                <a:off x="5298185" y="3263207"/>
                <a:ext cx="1794824" cy="197829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3" name="Rectangle 32"/>
              <p:cNvSpPr/>
              <p:nvPr/>
            </p:nvSpPr>
            <p:spPr bwMode="auto">
              <a:xfrm>
                <a:off x="7093009" y="2478289"/>
                <a:ext cx="2050991" cy="1569835"/>
              </a:xfrm>
              <a:prstGeom prst="rect">
                <a:avLst/>
              </a:prstGeom>
              <a:noFill/>
              <a:ln w="508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34" charset="-128"/>
                  </a:rPr>
                  <a:t>Key insight is that corridor traffic can be modeled as a multivariate closed-form </a:t>
                </a:r>
                <a:r>
                  <a:rPr kumimoji="0" lang="en-US" sz="16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34" charset="-128"/>
                  </a:rPr>
                  <a:t>function of model inputs.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2746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Case </a:t>
            </a:r>
            <a:r>
              <a:rPr lang="en-US" dirty="0" err="1" smtClean="0"/>
              <a:t>Sudy</a:t>
            </a:r>
            <a:r>
              <a:rPr lang="en-US" dirty="0" smtClean="0"/>
              <a:t>: Orlando I-4 Traffic and Revenue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15612" y="762000"/>
            <a:ext cx="4613563" cy="599122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Proposed 21-mile managed lane project</a:t>
            </a:r>
          </a:p>
          <a:p>
            <a:pPr lvl="1"/>
            <a:r>
              <a:rPr lang="en-US" dirty="0" smtClean="0"/>
              <a:t>Existing highway has 4 lanes in each direction</a:t>
            </a:r>
          </a:p>
          <a:p>
            <a:pPr lvl="1"/>
            <a:r>
              <a:rPr lang="en-US" dirty="0" smtClean="0"/>
              <a:t>Project will add 2 dynamically-priced lanes in each direction</a:t>
            </a:r>
          </a:p>
          <a:p>
            <a:pPr lvl="1"/>
            <a:r>
              <a:rPr lang="en-US" dirty="0" smtClean="0"/>
              <a:t>Toll revenue will be important piece of project finance</a:t>
            </a:r>
          </a:p>
          <a:p>
            <a:pPr lvl="1"/>
            <a:r>
              <a:rPr lang="en-US" dirty="0" smtClean="0"/>
              <a:t>Needed 75</a:t>
            </a:r>
            <a:r>
              <a:rPr lang="en-US" baseline="30000" dirty="0" smtClean="0"/>
              <a:t>th</a:t>
            </a:r>
            <a:r>
              <a:rPr lang="en-US" dirty="0" smtClean="0"/>
              <a:t> percentile traffic and revenue estimates</a:t>
            </a:r>
          </a:p>
          <a:p>
            <a:pPr lvl="0"/>
            <a:r>
              <a:rPr lang="en-US" dirty="0" smtClean="0"/>
              <a:t>Regional travel demand model used to estimate demand</a:t>
            </a:r>
          </a:p>
          <a:p>
            <a:pPr lvl="1"/>
            <a:r>
              <a:rPr lang="en-US" dirty="0" smtClean="0"/>
              <a:t>Travelers’ values of time and regional growth rates are key drivers of demand</a:t>
            </a:r>
          </a:p>
          <a:p>
            <a:pPr lvl="1"/>
            <a:r>
              <a:rPr lang="en-US" dirty="0" smtClean="0"/>
              <a:t>The actual future growth rate is highly uncertain</a:t>
            </a:r>
          </a:p>
          <a:p>
            <a:pPr lvl="1"/>
            <a:r>
              <a:rPr lang="en-US" dirty="0" smtClean="0"/>
              <a:t>Model system takes 4-5 hours for a single run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734" y="762000"/>
            <a:ext cx="4391266" cy="573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4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 of Inputs</a:t>
            </a:r>
            <a:endParaRPr lang="en-US" dirty="0"/>
          </a:p>
        </p:txBody>
      </p:sp>
      <p:pic>
        <p:nvPicPr>
          <p:cNvPr id="4" name="Picture 3" descr="tmp727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229" y="1095375"/>
            <a:ext cx="4724571" cy="2509665"/>
          </a:xfrm>
          <a:prstGeom prst="rect">
            <a:avLst/>
          </a:prstGeom>
        </p:spPr>
      </p:pic>
      <p:pic>
        <p:nvPicPr>
          <p:cNvPr id="5" name="Picture 4" descr="tmp79B6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74" y="4085880"/>
            <a:ext cx="5153025" cy="2543520"/>
          </a:xfrm>
          <a:prstGeom prst="rect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127" y="1614316"/>
            <a:ext cx="2124679" cy="199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 bwMode="auto">
          <a:xfrm>
            <a:off x="3148360" y="2376315"/>
            <a:ext cx="762000" cy="466725"/>
          </a:xfrm>
          <a:prstGeom prst="wedgeRoundRectCallout">
            <a:avLst>
              <a:gd name="adj1" fmla="val 106667"/>
              <a:gd name="adj2" fmla="val -51786"/>
              <a:gd name="adj3" fmla="val 16667"/>
            </a:avLst>
          </a:prstGeom>
          <a:noFill/>
          <a:ln w="158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1605310" y="2371380"/>
            <a:ext cx="762000" cy="466725"/>
          </a:xfrm>
          <a:prstGeom prst="wedgeRoundRectCallout">
            <a:avLst>
              <a:gd name="adj1" fmla="val -142083"/>
              <a:gd name="adj2" fmla="val 313520"/>
              <a:gd name="adj3" fmla="val 16667"/>
            </a:avLst>
          </a:prstGeom>
          <a:noFill/>
          <a:ln w="158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5550" y="4229099"/>
            <a:ext cx="2695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Land use growth distribution based on historical accuracy of Florida’s official land use forecasts (BEBR); Value of time (VOT) distribution based on sampling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40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emplate_standard v2">
  <a:themeElements>
    <a:clrScheme name="RSG Colors">
      <a:dk1>
        <a:sysClr val="windowText" lastClr="000000"/>
      </a:dk1>
      <a:lt1>
        <a:sysClr val="window" lastClr="FFFFFF"/>
      </a:lt1>
      <a:dk2>
        <a:srgbClr val="F6B57A"/>
      </a:dk2>
      <a:lt2>
        <a:srgbClr val="EEECE1"/>
      </a:lt2>
      <a:accent1>
        <a:srgbClr val="5C8093"/>
      </a:accent1>
      <a:accent2>
        <a:srgbClr val="AFC14F"/>
      </a:accent2>
      <a:accent3>
        <a:srgbClr val="275A38"/>
      </a:accent3>
      <a:accent4>
        <a:srgbClr val="BC610D"/>
      </a:accent4>
      <a:accent5>
        <a:srgbClr val="808080"/>
      </a:accent5>
      <a:accent6>
        <a:srgbClr val="269A99"/>
      </a:accent6>
      <a:hlink>
        <a:srgbClr val="3F7B7A"/>
      </a:hlink>
      <a:folHlink>
        <a:srgbClr val="E8E8E8"/>
      </a:folHlink>
    </a:clrScheme>
    <a:fontScheme name="Custom 1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B7B7B7"/>
        </a:dk1>
        <a:lt1>
          <a:srgbClr val="FFFFFF"/>
        </a:lt1>
        <a:dk2>
          <a:srgbClr val="000000"/>
        </a:dk2>
        <a:lt2>
          <a:srgbClr val="808080"/>
        </a:lt2>
        <a:accent1>
          <a:srgbClr val="598094"/>
        </a:accent1>
        <a:accent2>
          <a:srgbClr val="235A37"/>
        </a:accent2>
        <a:accent3>
          <a:srgbClr val="FFFFFF"/>
        </a:accent3>
        <a:accent4>
          <a:srgbClr val="9C9C9C"/>
        </a:accent4>
        <a:accent5>
          <a:srgbClr val="B5C0C8"/>
        </a:accent5>
        <a:accent6>
          <a:srgbClr val="1F5131"/>
        </a:accent6>
        <a:hlink>
          <a:srgbClr val="0073B4"/>
        </a:hlink>
        <a:folHlink>
          <a:srgbClr val="AFC14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808080"/>
        </a:dk1>
        <a:lt1>
          <a:srgbClr val="FFFFFF"/>
        </a:lt1>
        <a:dk2>
          <a:srgbClr val="000000"/>
        </a:dk2>
        <a:lt2>
          <a:srgbClr val="808080"/>
        </a:lt2>
        <a:accent1>
          <a:srgbClr val="598094"/>
        </a:accent1>
        <a:accent2>
          <a:srgbClr val="235A37"/>
        </a:accent2>
        <a:accent3>
          <a:srgbClr val="FFFFFF"/>
        </a:accent3>
        <a:accent4>
          <a:srgbClr val="6C6C6C"/>
        </a:accent4>
        <a:accent5>
          <a:srgbClr val="B5C0C8"/>
        </a:accent5>
        <a:accent6>
          <a:srgbClr val="1F5131"/>
        </a:accent6>
        <a:hlink>
          <a:srgbClr val="BC610D"/>
        </a:hlink>
        <a:folHlink>
          <a:srgbClr val="AFC1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8PT Intro Bullet">
  <a:themeElements>
    <a:clrScheme name="RSG Colors">
      <a:dk1>
        <a:sysClr val="windowText" lastClr="000000"/>
      </a:dk1>
      <a:lt1>
        <a:sysClr val="window" lastClr="FFFFFF"/>
      </a:lt1>
      <a:dk2>
        <a:srgbClr val="F6B57A"/>
      </a:dk2>
      <a:lt2>
        <a:srgbClr val="EEECE1"/>
      </a:lt2>
      <a:accent1>
        <a:srgbClr val="5C8093"/>
      </a:accent1>
      <a:accent2>
        <a:srgbClr val="AFC14F"/>
      </a:accent2>
      <a:accent3>
        <a:srgbClr val="275A38"/>
      </a:accent3>
      <a:accent4>
        <a:srgbClr val="BC610D"/>
      </a:accent4>
      <a:accent5>
        <a:srgbClr val="808080"/>
      </a:accent5>
      <a:accent6>
        <a:srgbClr val="269A99"/>
      </a:accent6>
      <a:hlink>
        <a:srgbClr val="3F7B7A"/>
      </a:hlink>
      <a:folHlink>
        <a:srgbClr val="E8E8E8"/>
      </a:folHlink>
    </a:clrScheme>
    <a:fontScheme name="RSG Presentation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8PT Intro Bull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3">
        <a:dk1>
          <a:srgbClr val="000000"/>
        </a:dk1>
        <a:lt1>
          <a:srgbClr val="FFFFFF"/>
        </a:lt1>
        <a:dk2>
          <a:srgbClr val="F8F8F8"/>
        </a:dk2>
        <a:lt2>
          <a:srgbClr val="808080"/>
        </a:lt2>
        <a:accent1>
          <a:srgbClr val="3F7B7A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FBFBE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14">
        <a:dk1>
          <a:srgbClr val="000000"/>
        </a:dk1>
        <a:lt1>
          <a:srgbClr val="FFFFFF"/>
        </a:lt1>
        <a:dk2>
          <a:srgbClr val="F8F8F8"/>
        </a:dk2>
        <a:lt2>
          <a:srgbClr val="808080"/>
        </a:lt2>
        <a:accent1>
          <a:srgbClr val="5C8093"/>
        </a:accent1>
        <a:accent2>
          <a:srgbClr val="275A38"/>
        </a:accent2>
        <a:accent3>
          <a:srgbClr val="FFFFFF"/>
        </a:accent3>
        <a:accent4>
          <a:srgbClr val="000000"/>
        </a:accent4>
        <a:accent5>
          <a:srgbClr val="B5C0C8"/>
        </a:accent5>
        <a:accent6>
          <a:srgbClr val="225132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15">
        <a:dk1>
          <a:srgbClr val="000000"/>
        </a:dk1>
        <a:lt1>
          <a:srgbClr val="FFFFFF"/>
        </a:lt1>
        <a:dk2>
          <a:srgbClr val="F8F8F8"/>
        </a:dk2>
        <a:lt2>
          <a:srgbClr val="808080"/>
        </a:lt2>
        <a:accent1>
          <a:srgbClr val="5C8093"/>
        </a:accent1>
        <a:accent2>
          <a:srgbClr val="275A38"/>
        </a:accent2>
        <a:accent3>
          <a:srgbClr val="FFFFFF"/>
        </a:accent3>
        <a:accent4>
          <a:srgbClr val="000000"/>
        </a:accent4>
        <a:accent5>
          <a:srgbClr val="B5C0C8"/>
        </a:accent5>
        <a:accent6>
          <a:srgbClr val="225132"/>
        </a:accent6>
        <a:hlink>
          <a:srgbClr val="269A99"/>
        </a:hlink>
        <a:folHlink>
          <a:srgbClr val="AFC1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PPT_Template_standard v2</Template>
  <TotalTime>2742</TotalTime>
  <Words>808</Words>
  <Application>Microsoft Office PowerPoint</Application>
  <PresentationFormat>On-screen Show (4:3)</PresentationFormat>
  <Paragraphs>105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PPT_Template_standard v2</vt:lpstr>
      <vt:lpstr>18PT Intro Bullet</vt:lpstr>
      <vt:lpstr>Equation</vt:lpstr>
      <vt:lpstr>Estimating Risks Associated with Travel Demand Forecasts</vt:lpstr>
      <vt:lpstr>The Problem – Transit New Starts Forecasts</vt:lpstr>
      <vt:lpstr>The Problem – Toll Road Projects</vt:lpstr>
      <vt:lpstr>Three major sources of inaccuracy</vt:lpstr>
      <vt:lpstr>Improving the Reliability of Forecasting Models</vt:lpstr>
      <vt:lpstr>One Approach: Quantified Probability Analysis</vt:lpstr>
      <vt:lpstr>Application of quantitative probability analysis process</vt:lpstr>
      <vt:lpstr>Case Sudy: Orlando I-4 Traffic and Revenue Study</vt:lpstr>
      <vt:lpstr>Probability Distributions of Inputs</vt:lpstr>
      <vt:lpstr>Forecasting Model Runs to Support Response Surface Modeling</vt:lpstr>
      <vt:lpstr>The Synthesized I-4 Models</vt:lpstr>
      <vt:lpstr>Illustrative Distributions of Outputs*</vt:lpstr>
      <vt:lpstr>Conclusions</vt:lpstr>
      <vt:lpstr>Questions?</vt:lpstr>
    </vt:vector>
  </TitlesOfParts>
  <Company>Resource Systems Group,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the RTA Customer Satisfaction Survey</dc:title>
  <dc:creator>Margaret</dc:creator>
  <cp:lastModifiedBy>Thomas J. Adler</cp:lastModifiedBy>
  <cp:revision>164</cp:revision>
  <dcterms:created xsi:type="dcterms:W3CDTF">2011-08-19T16:10:06Z</dcterms:created>
  <dcterms:modified xsi:type="dcterms:W3CDTF">2013-05-07T17:06:14Z</dcterms:modified>
</cp:coreProperties>
</file>