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79" r:id="rId3"/>
    <p:sldId id="288" r:id="rId4"/>
    <p:sldId id="290" r:id="rId5"/>
    <p:sldId id="280" r:id="rId6"/>
    <p:sldId id="289" r:id="rId7"/>
    <p:sldId id="292" r:id="rId8"/>
    <p:sldId id="282" r:id="rId9"/>
    <p:sldId id="283" r:id="rId10"/>
    <p:sldId id="285" r:id="rId11"/>
    <p:sldId id="286" r:id="rId12"/>
    <p:sldId id="287" r:id="rId13"/>
    <p:sldId id="291" r:id="rId1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Zorn" initials="L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CA8"/>
    <a:srgbClr val="FF8F43"/>
    <a:srgbClr val="FFAFAF"/>
    <a:srgbClr val="FF6600"/>
    <a:srgbClr val="9AA088"/>
    <a:srgbClr val="637366"/>
    <a:srgbClr val="111111"/>
    <a:srgbClr val="6C0000"/>
    <a:srgbClr val="3A4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autoAdjust="0"/>
    <p:restoredTop sz="67211" autoAdjust="0"/>
  </p:normalViewPr>
  <p:slideViewPr>
    <p:cSldViewPr showGuides="1">
      <p:cViewPr varScale="1">
        <p:scale>
          <a:sx n="59" d="100"/>
          <a:sy n="59" d="100"/>
        </p:scale>
        <p:origin x="-84" y="-96"/>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73" d="100"/>
          <a:sy n="73" d="100"/>
        </p:scale>
        <p:origin x="-268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FC3FC099-782F-46DB-B684-7C65AABFC493}" type="datetimeFigureOut">
              <a:rPr lang="en-US" smtClean="0"/>
              <a:t>5/7/2013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D6E8EFC-ED75-4994-833F-842C2052EC8B}" type="slidenum">
              <a:rPr lang="en-US" smtClean="0"/>
              <a:t>‹#›</a:t>
            </a:fld>
            <a:endParaRPr lang="en-US"/>
          </a:p>
        </p:txBody>
      </p:sp>
    </p:spTree>
    <p:extLst>
      <p:ext uri="{BB962C8B-B14F-4D97-AF65-F5344CB8AC3E}">
        <p14:creationId xmlns:p14="http://schemas.microsoft.com/office/powerpoint/2010/main" val="3583628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p>
        </p:txBody>
      </p:sp>
      <p:sp>
        <p:nvSpPr>
          <p:cNvPr id="34201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p>
        </p:txBody>
      </p:sp>
      <p:sp>
        <p:nvSpPr>
          <p:cNvPr id="3420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202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202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p>
        </p:txBody>
      </p:sp>
      <p:sp>
        <p:nvSpPr>
          <p:cNvPr id="34202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048EB878-625E-45A3-88F7-E0E8971B3DC0}" type="slidenum">
              <a:rPr lang="en-US"/>
              <a:pPr/>
              <a:t>‹#›</a:t>
            </a:fld>
            <a:endParaRPr lang="en-US"/>
          </a:p>
        </p:txBody>
      </p:sp>
    </p:spTree>
    <p:extLst>
      <p:ext uri="{BB962C8B-B14F-4D97-AF65-F5344CB8AC3E}">
        <p14:creationId xmlns:p14="http://schemas.microsoft.com/office/powerpoint/2010/main" val="24292359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rafficcountdata.com/"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nctcog.org/trans/data/trafficcounts/indexcdp.asp" TargetMode="External"/><Relationship Id="rId4" Type="http://schemas.openxmlformats.org/officeDocument/2006/relationships/hyperlink" Target="http://www.camsys.com/traffic_count.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830B0-B462-4F99-A37E-66B0BD1D0D81}" type="slidenum">
              <a:rPr lang="en-US"/>
              <a:pPr/>
              <a:t>1</a:t>
            </a:fld>
            <a:endParaRPr lang="en-US"/>
          </a:p>
        </p:txBody>
      </p:sp>
      <p:sp>
        <p:nvSpPr>
          <p:cNvPr id="344067" name="Rectangle 3"/>
          <p:cNvSpPr>
            <a:spLocks noGrp="1" noChangeArrowheads="1"/>
          </p:cNvSpPr>
          <p:nvPr>
            <p:ph type="body" idx="1"/>
          </p:nvPr>
        </p:nvSpPr>
        <p:spPr>
          <a:xfrm>
            <a:off x="731520" y="4558903"/>
            <a:ext cx="5852160" cy="4318873"/>
          </a:xfrm>
        </p:spPr>
        <p:txBody>
          <a:bodyPr/>
          <a:lstStyle/>
          <a:p>
            <a:pPr rtl="0"/>
            <a:r>
              <a:rPr lang="en-US" sz="1100" b="1" i="0" u="none" strike="noStrike" kern="1200" dirty="0" smtClean="0">
                <a:solidFill>
                  <a:schemeClr val="tx1"/>
                </a:solidFill>
                <a:effectLst/>
                <a:latin typeface="Arial" pitchFamily="34" charset="0"/>
                <a:ea typeface="+mn-ea"/>
                <a:cs typeface="+mn-cs"/>
              </a:rPr>
              <a:t>Abstract</a:t>
            </a:r>
            <a:endParaRPr lang="en-US" sz="1100" b="0" i="0" kern="1200" dirty="0" smtClean="0">
              <a:solidFill>
                <a:schemeClr val="tx1"/>
              </a:solidFill>
              <a:effectLst/>
              <a:latin typeface="Arial" pitchFamily="34" charset="0"/>
              <a:ea typeface="+mn-ea"/>
              <a:cs typeface="+mn-cs"/>
            </a:endParaRPr>
          </a:p>
          <a:p>
            <a:pPr rtl="0"/>
            <a:r>
              <a:rPr lang="en-US" sz="1100" b="0" i="0" u="none" strike="noStrike" kern="1200" dirty="0" smtClean="0">
                <a:solidFill>
                  <a:schemeClr val="tx1"/>
                </a:solidFill>
                <a:effectLst/>
                <a:latin typeface="Arial" pitchFamily="34" charset="0"/>
                <a:ea typeface="+mn-ea"/>
                <a:cs typeface="+mn-cs"/>
              </a:rPr>
              <a:t>One of the most persistent problems faced by the San Francisco County Transportation Authority (the Authority) is that of handling a growing collection of counts.  Traffic, pedestrian and bicycle counts have been collected by staff, consultants and sister agencies for numerous planning studies at various locations in San Francisco over the years. But how should these counts be organized?  Some are in Excel workbooks of varying and spontaneous formats, others consist of scanned handwritten documents, and finally some are on (gasp!) paper.</a:t>
            </a:r>
            <a:endParaRPr lang="en-US" sz="1100" b="0" i="0" kern="1200" dirty="0" smtClean="0">
              <a:solidFill>
                <a:schemeClr val="tx1"/>
              </a:solidFill>
              <a:effectLst/>
              <a:latin typeface="Arial" pitchFamily="34" charset="0"/>
              <a:ea typeface="+mn-ea"/>
              <a:cs typeface="+mn-cs"/>
            </a:endParaRPr>
          </a:p>
          <a:p>
            <a:pPr rtl="0"/>
            <a:r>
              <a:rPr lang="en-US" sz="1100" b="0" i="0" kern="1200" dirty="0" smtClean="0">
                <a:solidFill>
                  <a:schemeClr val="tx1"/>
                </a:solidFill>
                <a:effectLst/>
                <a:latin typeface="Arial" pitchFamily="34" charset="0"/>
                <a:ea typeface="+mn-ea"/>
                <a:cs typeface="+mn-cs"/>
              </a:rPr>
              <a:t/>
            </a:r>
            <a:br>
              <a:rPr lang="en-US" sz="1100" b="0" i="0" kern="1200" dirty="0" smtClean="0">
                <a:solidFill>
                  <a:schemeClr val="tx1"/>
                </a:solidFill>
                <a:effectLst/>
                <a:latin typeface="Arial" pitchFamily="34" charset="0"/>
                <a:ea typeface="+mn-ea"/>
                <a:cs typeface="+mn-cs"/>
              </a:rPr>
            </a:br>
            <a:r>
              <a:rPr lang="en-US" sz="1100" b="0" i="0" u="none" strike="noStrike" kern="1200" dirty="0" smtClean="0">
                <a:solidFill>
                  <a:schemeClr val="tx1"/>
                </a:solidFill>
                <a:effectLst/>
                <a:latin typeface="Arial" pitchFamily="34" charset="0"/>
                <a:ea typeface="+mn-ea"/>
                <a:cs typeface="+mn-cs"/>
              </a:rPr>
              <a:t>Since the modeling team at the Authority has a continuous need for these counts in order to calibrate and validate the travel demand model as well as to inform model development, these counts have come under the team’s purview.  After a couple of failed attempts to standardize Excel formats and directory structures, the modeling team decided to modernized its counts management system.  The Authority first explored proprietary software products, but found them either too expensive, cumbersome, or inflexible.  Instead, Authority staff embarked on developing Count Dracula, an open source counts management tool.  Count Dracula’s aim is to make uploading, downloading and querying counts easy for Authority staff as well as other interested parties outside the organization.  The Count Dracula code base has been designed to be reusable by other agencies with similar needs, and it’s built on </a:t>
            </a:r>
            <a:r>
              <a:rPr lang="en-US" sz="1100" b="0" i="0" u="none" strike="noStrike" kern="1200" dirty="0" err="1" smtClean="0">
                <a:solidFill>
                  <a:schemeClr val="tx1"/>
                </a:solidFill>
                <a:effectLst/>
                <a:latin typeface="Arial" pitchFamily="34" charset="0"/>
                <a:ea typeface="+mn-ea"/>
                <a:cs typeface="+mn-cs"/>
              </a:rPr>
              <a:t>GeoDjango</a:t>
            </a:r>
            <a:r>
              <a:rPr lang="en-US" sz="1100" b="0" i="0" u="none" strike="noStrike" kern="1200" dirty="0" smtClean="0">
                <a:solidFill>
                  <a:schemeClr val="tx1"/>
                </a:solidFill>
                <a:effectLst/>
                <a:latin typeface="Arial" pitchFamily="34" charset="0"/>
                <a:ea typeface="+mn-ea"/>
                <a:cs typeface="+mn-cs"/>
              </a:rPr>
              <a:t>, a geographic web framework.  </a:t>
            </a:r>
            <a:endParaRPr lang="en-US" sz="1100" b="0" i="0" kern="1200" dirty="0" smtClean="0">
              <a:solidFill>
                <a:schemeClr val="tx1"/>
              </a:solidFill>
              <a:effectLst/>
              <a:latin typeface="Arial" pitchFamily="34" charset="0"/>
              <a:ea typeface="+mn-ea"/>
              <a:cs typeface="+mn-cs"/>
            </a:endParaRPr>
          </a:p>
          <a:p>
            <a:r>
              <a:rPr lang="en-US" sz="1100" b="0" i="0" kern="1200" dirty="0" smtClean="0">
                <a:solidFill>
                  <a:schemeClr val="tx1"/>
                </a:solidFill>
                <a:effectLst/>
                <a:latin typeface="Arial" pitchFamily="34" charset="0"/>
                <a:ea typeface="+mn-ea"/>
                <a:cs typeface="+mn-cs"/>
              </a:rPr>
              <a:t/>
            </a:r>
            <a:br>
              <a:rPr lang="en-US" sz="1100" b="0" i="0" kern="1200" dirty="0" smtClean="0">
                <a:solidFill>
                  <a:schemeClr val="tx1"/>
                </a:solidFill>
                <a:effectLst/>
                <a:latin typeface="Arial" pitchFamily="34" charset="0"/>
                <a:ea typeface="+mn-ea"/>
                <a:cs typeface="+mn-cs"/>
              </a:rPr>
            </a:br>
            <a:r>
              <a:rPr lang="en-US" sz="1100" b="0" i="0" u="none" strike="noStrike" kern="1200" dirty="0" smtClean="0">
                <a:solidFill>
                  <a:schemeClr val="tx1"/>
                </a:solidFill>
                <a:effectLst/>
                <a:latin typeface="Arial" pitchFamily="34" charset="0"/>
                <a:ea typeface="+mn-ea"/>
                <a:cs typeface="+mn-cs"/>
              </a:rPr>
              <a:t>Count Dracula includes a web-based map GUI for visualizing where counts are located (and where more counts are needed), and it includes a query interface so that specific types of counts can be batch-downloaded (for example, midweek counts from the last three years).  As it was developed by a modeling team, there is a specific emphasis on counts seamlessly interfacing with model transportation networks.  Counts can also be uploaded using this interface, and moderated through an admin interface.  This presentation will explain the development of Count Dracula and convince everyone attending to download it and dive in.</a:t>
            </a:r>
            <a:endParaRPr lang="en-US" sz="1100" dirty="0" smtClean="0">
              <a:latin typeface="Georgia" pitchFamily="18" charset="0"/>
            </a:endParaRPr>
          </a:p>
        </p:txBody>
      </p:sp>
      <p:sp>
        <p:nvSpPr>
          <p:cNvPr id="344069" name="Rectangle 5"/>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100" dirty="0" smtClean="0"/>
              <a:t>Node: just a location</a:t>
            </a:r>
            <a:r>
              <a:rPr lang="en-US" sz="1100" baseline="0" dirty="0" smtClean="0"/>
              <a:t> (</a:t>
            </a:r>
            <a:r>
              <a:rPr lang="en-US" sz="1100" baseline="0" dirty="0" err="1" smtClean="0"/>
              <a:t>PointField</a:t>
            </a:r>
            <a:r>
              <a:rPr lang="en-US" sz="1100" baseline="0" dirty="0" smtClean="0"/>
              <a:t>)</a:t>
            </a:r>
          </a:p>
          <a:p>
            <a:pPr marL="171450" indent="-171450">
              <a:buFont typeface="Arial" pitchFamily="34" charset="0"/>
              <a:buChar char="•"/>
            </a:pPr>
            <a:r>
              <a:rPr lang="en-US" sz="1100" baseline="0" dirty="0" err="1" smtClean="0"/>
              <a:t>StreetName</a:t>
            </a:r>
            <a:r>
              <a:rPr lang="en-US" sz="1100" baseline="0" dirty="0" smtClean="0"/>
              <a:t>: Variations on the street name, plus </a:t>
            </a:r>
            <a:r>
              <a:rPr lang="en-US" sz="1100" baseline="0" dirty="0" err="1" smtClean="0"/>
              <a:t>ManyToMany</a:t>
            </a:r>
            <a:r>
              <a:rPr lang="en-US" sz="1100" baseline="0" dirty="0" smtClean="0"/>
              <a:t> relationship with Nodes</a:t>
            </a:r>
          </a:p>
          <a:p>
            <a:pPr marL="171450" indent="-171450">
              <a:buFont typeface="Arial" pitchFamily="34" charset="0"/>
              <a:buChar char="•"/>
            </a:pPr>
            <a:r>
              <a:rPr lang="en-US" sz="1100" baseline="0" dirty="0" err="1" smtClean="0"/>
              <a:t>TurnCountLocation</a:t>
            </a:r>
            <a:r>
              <a:rPr lang="en-US" sz="1100" baseline="0" dirty="0" smtClean="0"/>
              <a:t>: incoming street and direction, intersection node, outgoing street and direction</a:t>
            </a:r>
          </a:p>
          <a:p>
            <a:pPr marL="171450" indent="-171450">
              <a:buFont typeface="Arial" pitchFamily="34" charset="0"/>
              <a:buChar char="•"/>
            </a:pPr>
            <a:r>
              <a:rPr lang="en-US" sz="1100" dirty="0" err="1" smtClean="0"/>
              <a:t>TurnCount</a:t>
            </a:r>
            <a:r>
              <a:rPr lang="en-US" sz="1100" dirty="0" smtClean="0"/>
              <a:t>: </a:t>
            </a:r>
            <a:r>
              <a:rPr lang="en-US" sz="1100" dirty="0" err="1" smtClean="0"/>
              <a:t>TurnCountLocation</a:t>
            </a:r>
            <a:r>
              <a:rPr lang="en-US" sz="1100" dirty="0" smtClean="0"/>
              <a:t>,</a:t>
            </a:r>
            <a:r>
              <a:rPr lang="en-US" sz="1100" baseline="0" dirty="0" smtClean="0"/>
              <a:t> count, date/time, duration in minutes, vehicle type, source file, upload user</a:t>
            </a:r>
          </a:p>
          <a:p>
            <a:pPr marL="171450" indent="-171450">
              <a:buFont typeface="Arial" pitchFamily="34" charset="0"/>
              <a:buChar char="•"/>
            </a:pPr>
            <a:r>
              <a:rPr lang="en-US" sz="1100" baseline="0" dirty="0" err="1" smtClean="0"/>
              <a:t>MainlineCountLocation</a:t>
            </a:r>
            <a:r>
              <a:rPr lang="en-US" sz="1100" baseline="0" dirty="0" smtClean="0"/>
              <a:t>: on street and direction, from street, from node, to street, to node</a:t>
            </a:r>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10</a:t>
            </a:fld>
            <a:endParaRPr lang="en-US"/>
          </a:p>
        </p:txBody>
      </p:sp>
    </p:spTree>
    <p:extLst>
      <p:ext uri="{BB962C8B-B14F-4D97-AF65-F5344CB8AC3E}">
        <p14:creationId xmlns:p14="http://schemas.microsoft.com/office/powerpoint/2010/main" val="106773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Today,</a:t>
            </a:r>
            <a:r>
              <a:rPr lang="en-US" sz="1100" baseline="0" dirty="0" smtClean="0"/>
              <a:t> </a:t>
            </a:r>
            <a:r>
              <a:rPr lang="en-US" sz="1100" baseline="0" dirty="0" err="1" smtClean="0"/>
              <a:t>CountDracula</a:t>
            </a:r>
            <a:r>
              <a:rPr lang="en-US" sz="1100" baseline="0" dirty="0" smtClean="0"/>
              <a:t> has basic functionality:</a:t>
            </a:r>
          </a:p>
          <a:p>
            <a:pPr marL="171450" indent="-171450">
              <a:buFont typeface="Arial" pitchFamily="34" charset="0"/>
              <a:buChar char="•"/>
            </a:pPr>
            <a:r>
              <a:rPr lang="en-US" sz="1100" baseline="0" dirty="0" smtClean="0"/>
              <a:t>A web-based interface including a map view</a:t>
            </a:r>
          </a:p>
          <a:p>
            <a:pPr marL="171450" indent="-171450">
              <a:buFont typeface="Arial" pitchFamily="34" charset="0"/>
              <a:buChar char="•"/>
            </a:pPr>
            <a:r>
              <a:rPr lang="en-US" sz="1100" baseline="0" dirty="0" smtClean="0"/>
              <a:t>Vehicle-type filtering</a:t>
            </a:r>
          </a:p>
          <a:p>
            <a:pPr marL="171450" indent="-171450">
              <a:buFont typeface="Arial" pitchFamily="34" charset="0"/>
              <a:buChar char="•"/>
            </a:pPr>
            <a:r>
              <a:rPr lang="en-US" sz="1100" baseline="0" dirty="0" smtClean="0"/>
              <a:t>Year-based filtering</a:t>
            </a:r>
          </a:p>
          <a:p>
            <a:pPr marL="171450" indent="-171450">
              <a:buFont typeface="Arial" pitchFamily="34" charset="0"/>
              <a:buChar char="•"/>
            </a:pPr>
            <a:r>
              <a:rPr lang="en-US" sz="1100" baseline="0" dirty="0" smtClean="0"/>
              <a:t>Address-based filtering</a:t>
            </a:r>
          </a:p>
          <a:p>
            <a:pPr marL="171450" indent="-171450">
              <a:buFont typeface="Arial" pitchFamily="34" charset="0"/>
              <a:buChar char="•"/>
            </a:pPr>
            <a:r>
              <a:rPr lang="en-US" sz="1100" baseline="0" dirty="0" smtClean="0"/>
              <a:t>Download capabilities</a:t>
            </a:r>
          </a:p>
          <a:p>
            <a:pPr marL="171450" indent="-171450">
              <a:buFont typeface="Arial" pitchFamily="34" charset="0"/>
              <a:buChar char="•"/>
            </a:pPr>
            <a:r>
              <a:rPr lang="en-US" sz="1100" baseline="0" dirty="0" smtClean="0"/>
              <a:t>An admin interface for each of the elements (top view and node view)</a:t>
            </a:r>
          </a:p>
          <a:p>
            <a:pPr marL="171450" indent="-171450">
              <a:buFont typeface="Arial" pitchFamily="34" charset="0"/>
              <a:buChar char="•"/>
            </a:pPr>
            <a:r>
              <a:rPr lang="en-US" sz="1100" baseline="0" dirty="0" smtClean="0"/>
              <a:t>An upload interface for standardized count workbooks</a:t>
            </a:r>
          </a:p>
          <a:p>
            <a:pPr marL="171450" indent="-171450">
              <a:buFont typeface="Arial" pitchFamily="34" charset="0"/>
              <a:buChar char="•"/>
            </a:pPr>
            <a:r>
              <a:rPr lang="en-US" sz="1100" baseline="0" dirty="0" smtClean="0"/>
              <a:t>An API that we used in our DTA Validation to correlated counts with our DTA network</a:t>
            </a:r>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11</a:t>
            </a:fld>
            <a:endParaRPr lang="en-US"/>
          </a:p>
        </p:txBody>
      </p:sp>
    </p:spTree>
    <p:extLst>
      <p:ext uri="{BB962C8B-B14F-4D97-AF65-F5344CB8AC3E}">
        <p14:creationId xmlns:p14="http://schemas.microsoft.com/office/powerpoint/2010/main" val="3907770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12</a:t>
            </a:fld>
            <a:endParaRPr lang="en-US"/>
          </a:p>
        </p:txBody>
      </p:sp>
    </p:spTree>
    <p:extLst>
      <p:ext uri="{BB962C8B-B14F-4D97-AF65-F5344CB8AC3E}">
        <p14:creationId xmlns:p14="http://schemas.microsoft.com/office/powerpoint/2010/main" val="400517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13</a:t>
            </a:fld>
            <a:endParaRPr lang="en-US"/>
          </a:p>
        </p:txBody>
      </p:sp>
    </p:spTree>
    <p:extLst>
      <p:ext uri="{BB962C8B-B14F-4D97-AF65-F5344CB8AC3E}">
        <p14:creationId xmlns:p14="http://schemas.microsoft.com/office/powerpoint/2010/main" val="361010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100" b="0" dirty="0" smtClean="0"/>
              <a:t>This</a:t>
            </a:r>
            <a:r>
              <a:rPr lang="en-US" sz="1100" b="0" baseline="0" dirty="0" smtClean="0"/>
              <a:t> is Chester, a planner at the TA!  </a:t>
            </a:r>
          </a:p>
          <a:p>
            <a:pPr marL="171450" indent="-171450">
              <a:buFont typeface="Arial" pitchFamily="34" charset="0"/>
              <a:buChar char="•"/>
            </a:pPr>
            <a:r>
              <a:rPr lang="en-US" sz="1100" b="0" baseline="0" dirty="0" smtClean="0"/>
              <a:t>He lead this neighborhood planning study, looking at Western </a:t>
            </a:r>
            <a:r>
              <a:rPr lang="en-US" sz="1100" b="0" baseline="0" dirty="0" err="1" smtClean="0"/>
              <a:t>SoMa</a:t>
            </a:r>
            <a:r>
              <a:rPr lang="en-US" sz="1100" b="0" baseline="0" dirty="0" smtClean="0"/>
              <a:t>.  </a:t>
            </a:r>
          </a:p>
          <a:p>
            <a:pPr marL="171450" indent="-171450">
              <a:buFont typeface="Arial" pitchFamily="34" charset="0"/>
              <a:buChar char="•"/>
            </a:pPr>
            <a:r>
              <a:rPr lang="en-US" sz="1100" b="0" baseline="0" dirty="0" smtClean="0"/>
              <a:t>A</a:t>
            </a:r>
            <a:r>
              <a:rPr lang="en-US" sz="1100" b="0" dirty="0" smtClean="0"/>
              <a:t>s part of that study, we needed to forecast traffic volumes, and so we needed some counts to inform</a:t>
            </a:r>
            <a:r>
              <a:rPr lang="en-US" sz="1100" b="0" baseline="0" dirty="0" smtClean="0"/>
              <a:t> our modeling forecasts in the area: to see how the modeled volumes are doing in the baseline, and if adjustments to the forecasts would need to be made.</a:t>
            </a:r>
          </a:p>
        </p:txBody>
      </p:sp>
      <p:sp>
        <p:nvSpPr>
          <p:cNvPr id="4" name="Slide Number Placeholder 3"/>
          <p:cNvSpPr>
            <a:spLocks noGrp="1"/>
          </p:cNvSpPr>
          <p:nvPr>
            <p:ph type="sldNum" sz="quarter" idx="10"/>
          </p:nvPr>
        </p:nvSpPr>
        <p:spPr/>
        <p:txBody>
          <a:bodyPr/>
          <a:lstStyle/>
          <a:p>
            <a:fld id="{048EB878-625E-45A3-88F7-E0E8971B3DC0}" type="slidenum">
              <a:rPr lang="en-US" smtClean="0"/>
              <a:pPr/>
              <a:t>2</a:t>
            </a:fld>
            <a:endParaRPr lang="en-US"/>
          </a:p>
        </p:txBody>
      </p:sp>
    </p:spTree>
    <p:extLst>
      <p:ext uri="{BB962C8B-B14F-4D97-AF65-F5344CB8AC3E}">
        <p14:creationId xmlns:p14="http://schemas.microsoft.com/office/powerpoint/2010/main" val="1728766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b="0" dirty="0" smtClean="0"/>
              <a:t>So we’d go searching around in a file system all the time.  The file system</a:t>
            </a:r>
            <a:r>
              <a:rPr lang="en-US" sz="1100" b="0" baseline="0" dirty="0" smtClean="0"/>
              <a:t> wasn’t organized in a great way.  We could try searching for counts, but many </a:t>
            </a:r>
            <a:r>
              <a:rPr lang="en-US" sz="1100" b="0" baseline="0" dirty="0" err="1" smtClean="0"/>
              <a:t>pdfs</a:t>
            </a:r>
            <a:r>
              <a:rPr lang="en-US" sz="1100" b="0" baseline="0" dirty="0" smtClean="0"/>
              <a:t> and image versions of the counts weren’t searchable.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b="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b="0" baseline="0" dirty="0" smtClean="0"/>
              <a:t>S</a:t>
            </a:r>
            <a:r>
              <a:rPr lang="en-US" sz="1100" b="0" dirty="0" smtClean="0"/>
              <a:t>low. Tedious. We’d miss stuff.  We’d send interns to MTA</a:t>
            </a:r>
            <a:r>
              <a:rPr lang="en-US" sz="1100" b="0" baseline="0" dirty="0" smtClean="0"/>
              <a:t> but it didn’t improve anything in the long term.</a:t>
            </a:r>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3</a:t>
            </a:fld>
            <a:endParaRPr lang="en-US"/>
          </a:p>
        </p:txBody>
      </p:sp>
    </p:spTree>
    <p:extLst>
      <p:ext uri="{BB962C8B-B14F-4D97-AF65-F5344CB8AC3E}">
        <p14:creationId xmlns:p14="http://schemas.microsoft.com/office/powerpoint/2010/main" val="313180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100" b="0" dirty="0" smtClean="0"/>
              <a:t>This is similar to the previous case</a:t>
            </a:r>
          </a:p>
          <a:p>
            <a:pPr marL="171450" indent="-171450">
              <a:buFont typeface="Arial" pitchFamily="34" charset="0"/>
              <a:buChar char="•"/>
            </a:pPr>
            <a:r>
              <a:rPr lang="en-US" sz="1100" b="0" baseline="0" dirty="0" smtClean="0"/>
              <a:t>This is Eric </a:t>
            </a:r>
            <a:r>
              <a:rPr lang="en-US" sz="1100" b="0" baseline="0" dirty="0" err="1" smtClean="0"/>
              <a:t>Womeldorff</a:t>
            </a:r>
            <a:r>
              <a:rPr lang="en-US" sz="1100" b="0" baseline="0" dirty="0" smtClean="0"/>
              <a:t>, a consultant (admittedly not a recent photo but still recognizably Eric) who works on numerous city projects</a:t>
            </a:r>
          </a:p>
          <a:p>
            <a:pPr marL="171450" indent="-171450">
              <a:buFont typeface="Arial" pitchFamily="34" charset="0"/>
              <a:buChar char="•"/>
            </a:pPr>
            <a:r>
              <a:rPr lang="en-US" sz="1100" b="0" baseline="0" dirty="0" smtClean="0"/>
              <a:t>For example, Better Market Street</a:t>
            </a:r>
          </a:p>
          <a:p>
            <a:pPr marL="171450" indent="-171450">
              <a:buFont typeface="Arial" pitchFamily="34" charset="0"/>
              <a:buChar char="•"/>
            </a:pPr>
            <a:endParaRPr lang="en-US" sz="1100" b="0" baseline="0" dirty="0" smtClean="0"/>
          </a:p>
        </p:txBody>
      </p:sp>
      <p:sp>
        <p:nvSpPr>
          <p:cNvPr id="4" name="Slide Number Placeholder 3"/>
          <p:cNvSpPr>
            <a:spLocks noGrp="1"/>
          </p:cNvSpPr>
          <p:nvPr>
            <p:ph type="sldNum" sz="quarter" idx="10"/>
          </p:nvPr>
        </p:nvSpPr>
        <p:spPr/>
        <p:txBody>
          <a:bodyPr/>
          <a:lstStyle/>
          <a:p>
            <a:fld id="{048EB878-625E-45A3-88F7-E0E8971B3DC0}" type="slidenum">
              <a:rPr lang="en-US" smtClean="0"/>
              <a:pPr/>
              <a:t>4</a:t>
            </a:fld>
            <a:endParaRPr lang="en-US"/>
          </a:p>
        </p:txBody>
      </p:sp>
    </p:spTree>
    <p:extLst>
      <p:ext uri="{BB962C8B-B14F-4D97-AF65-F5344CB8AC3E}">
        <p14:creationId xmlns:p14="http://schemas.microsoft.com/office/powerpoint/2010/main" val="172876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smtClean="0"/>
              <a:t>As you’ve may</a:t>
            </a:r>
            <a:r>
              <a:rPr lang="en-US" sz="1100" b="0" baseline="0" dirty="0" smtClean="0"/>
              <a:t> have heard in our 3 other presentations, we also worked on a little project to make a citywide DTA model.  In order to validate the citywide model, we needed…</a:t>
            </a:r>
            <a:endParaRPr lang="en-US" sz="1100" b="0" dirty="0" smtClean="0"/>
          </a:p>
          <a:p>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5</a:t>
            </a:fld>
            <a:endParaRPr lang="en-US"/>
          </a:p>
        </p:txBody>
      </p:sp>
    </p:spTree>
    <p:extLst>
      <p:ext uri="{BB962C8B-B14F-4D97-AF65-F5344CB8AC3E}">
        <p14:creationId xmlns:p14="http://schemas.microsoft.com/office/powerpoint/2010/main" val="109875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smtClean="0"/>
              <a:t>Say you’re a member of the public, and you want traffic to</a:t>
            </a:r>
            <a:r>
              <a:rPr lang="en-US" sz="1100" b="0" baseline="0" dirty="0" smtClean="0"/>
              <a:t> look at traffic counts to make decisions on where to locate your business…</a:t>
            </a:r>
          </a:p>
          <a:p>
            <a:endParaRPr lang="en-US" sz="1100" b="0" baseline="0" dirty="0" smtClean="0"/>
          </a:p>
          <a:p>
            <a:r>
              <a:rPr lang="en-US" sz="1100" b="0" baseline="0" dirty="0" smtClean="0"/>
              <a:t>You could download these counts from the SFMTA website!</a:t>
            </a:r>
          </a:p>
          <a:p>
            <a:endParaRPr lang="en-US" sz="1100" b="0" baseline="0" dirty="0" smtClean="0"/>
          </a:p>
          <a:p>
            <a:r>
              <a:rPr lang="en-US" sz="1100" b="0" baseline="0" dirty="0" smtClean="0"/>
              <a:t>And find what you want in a 239 page PDF!</a:t>
            </a:r>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6</a:t>
            </a:fld>
            <a:endParaRPr lang="en-US"/>
          </a:p>
        </p:txBody>
      </p:sp>
    </p:spTree>
    <p:extLst>
      <p:ext uri="{BB962C8B-B14F-4D97-AF65-F5344CB8AC3E}">
        <p14:creationId xmlns:p14="http://schemas.microsoft.com/office/powerpoint/2010/main" val="109875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100" dirty="0" smtClean="0"/>
              <a:t>MS2=</a:t>
            </a:r>
            <a:r>
              <a:rPr lang="en-US" sz="1100" baseline="0" dirty="0" smtClean="0"/>
              <a:t> web-based, not free (? How much?) </a:t>
            </a:r>
            <a:r>
              <a:rPr lang="en-US" sz="1100" dirty="0" smtClean="0">
                <a:hlinkClick r:id="rId3"/>
              </a:rPr>
              <a:t>http://www.trafficcountdata.com/</a:t>
            </a:r>
            <a:endParaRPr lang="en-US" sz="1100" dirty="0" smtClean="0"/>
          </a:p>
          <a:p>
            <a:pPr marL="171450" indent="-171450">
              <a:buFont typeface="Arial" pitchFamily="34" charset="0"/>
              <a:buChar char="•"/>
            </a:pPr>
            <a:r>
              <a:rPr lang="en-US" sz="1100" dirty="0" smtClean="0"/>
              <a:t>CS</a:t>
            </a:r>
            <a:r>
              <a:rPr lang="en-US" sz="1100" baseline="0" dirty="0" smtClean="0"/>
              <a:t> </a:t>
            </a:r>
            <a:r>
              <a:rPr lang="en-US" sz="1100" dirty="0" smtClean="0">
                <a:hlinkClick r:id="rId4"/>
              </a:rPr>
              <a:t>http://www.camsys.com/traffic_count.htm</a:t>
            </a:r>
            <a:endParaRPr lang="en-US" sz="1100" dirty="0" smtClean="0"/>
          </a:p>
          <a:p>
            <a:pPr marL="171450" indent="-171450">
              <a:buFont typeface="Arial" pitchFamily="34" charset="0"/>
              <a:buChar char="•"/>
            </a:pPr>
            <a:r>
              <a:rPr lang="en-US" sz="1100" dirty="0" smtClean="0"/>
              <a:t>North Central Texas Council of Governments</a:t>
            </a:r>
            <a:r>
              <a:rPr lang="en-US" sz="1100" baseline="0" dirty="0" smtClean="0"/>
              <a:t> (NCTCOG) has something on the web: </a:t>
            </a:r>
            <a:r>
              <a:rPr lang="en-US" sz="1100" dirty="0" smtClean="0">
                <a:hlinkClick r:id="rId5"/>
              </a:rPr>
              <a:t>http://www.nctcog.org/trans/data/trafficcounts/indexcdp.asp</a:t>
            </a:r>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7</a:t>
            </a:fld>
            <a:endParaRPr lang="en-US"/>
          </a:p>
        </p:txBody>
      </p:sp>
    </p:spTree>
    <p:extLst>
      <p:ext uri="{BB962C8B-B14F-4D97-AF65-F5344CB8AC3E}">
        <p14:creationId xmlns:p14="http://schemas.microsoft.com/office/powerpoint/2010/main" val="266781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100" b="0" dirty="0" smtClean="0"/>
              <a:t>Store raw data</a:t>
            </a:r>
          </a:p>
          <a:p>
            <a:pPr marL="0" lvl="0" indent="-182880">
              <a:buFont typeface="Arial" pitchFamily="34" charset="0"/>
              <a:buChar char="•"/>
            </a:pPr>
            <a:r>
              <a:rPr lang="en-US" sz="1100" b="0" dirty="0" smtClean="0"/>
              <a:t>Differing temporal granularity</a:t>
            </a:r>
          </a:p>
          <a:p>
            <a:pPr marL="0" lvl="0" indent="-182880">
              <a:buFont typeface="Arial" pitchFamily="34" charset="0"/>
              <a:buChar char="•"/>
            </a:pPr>
            <a:r>
              <a:rPr lang="en-US" sz="1100" b="0" dirty="0" smtClean="0"/>
              <a:t>Can be aggregated </a:t>
            </a:r>
          </a:p>
          <a:p>
            <a:pPr marL="0" indent="0">
              <a:buFont typeface="Arial" pitchFamily="34" charset="0"/>
              <a:buNone/>
            </a:pPr>
            <a:r>
              <a:rPr lang="en-US" sz="1100" b="0" dirty="0" smtClean="0"/>
              <a:t>Anyone can easily upload -&gt; Users</a:t>
            </a:r>
          </a:p>
          <a:p>
            <a:pPr marL="0" indent="0">
              <a:buFont typeface="Arial" pitchFamily="34" charset="0"/>
              <a:buNone/>
            </a:pPr>
            <a:r>
              <a:rPr lang="en-US" sz="1100" b="0" dirty="0" smtClean="0"/>
              <a:t>Anyone can easily download</a:t>
            </a:r>
          </a:p>
          <a:p>
            <a:pPr marL="0" lvl="0" indent="-182880">
              <a:buFont typeface="Arial" pitchFamily="34" charset="0"/>
              <a:buChar char="•"/>
            </a:pPr>
            <a:r>
              <a:rPr lang="en-US" sz="1100" b="0" dirty="0" smtClean="0"/>
              <a:t>Maps</a:t>
            </a:r>
          </a:p>
          <a:p>
            <a:pPr marL="0" lvl="0" indent="-182880">
              <a:buFont typeface="Arial" pitchFamily="34" charset="0"/>
              <a:buChar char="•"/>
            </a:pPr>
            <a:r>
              <a:rPr lang="en-US" sz="1100" b="0" dirty="0" smtClean="0"/>
              <a:t>Filters (year, vehicle type, day of week, location)</a:t>
            </a:r>
          </a:p>
          <a:p>
            <a:pPr marL="0" lvl="0" indent="-182880">
              <a:buFont typeface="Arial" pitchFamily="34" charset="0"/>
              <a:buChar char="•"/>
            </a:pPr>
            <a:r>
              <a:rPr lang="en-US" sz="1100" b="0" dirty="0" smtClean="0"/>
              <a:t>Aggregated to time</a:t>
            </a:r>
            <a:r>
              <a:rPr lang="en-US" sz="1100" b="0" baseline="0" dirty="0" smtClean="0"/>
              <a:t> period desired</a:t>
            </a:r>
          </a:p>
          <a:p>
            <a:pPr marL="0" lvl="0" indent="-182880">
              <a:buFont typeface="Arial" pitchFamily="34" charset="0"/>
              <a:buChar char="•"/>
            </a:pPr>
            <a:r>
              <a:rPr lang="en-US" sz="1100" b="0" baseline="0" dirty="0" smtClean="0"/>
              <a:t>API access – this drove actual development</a:t>
            </a:r>
          </a:p>
          <a:p>
            <a:pPr marL="0" lvl="0" indent="-182880">
              <a:buFont typeface="Arial" pitchFamily="34" charset="0"/>
              <a:buChar char="•"/>
            </a:pPr>
            <a:r>
              <a:rPr lang="en-US" sz="1100" b="0" baseline="0" dirty="0" smtClean="0"/>
              <a:t>UTDF = Universal Traffic Data Format, for importing into </a:t>
            </a:r>
            <a:r>
              <a:rPr lang="en-US" sz="1100" b="0" baseline="0" dirty="0" err="1" smtClean="0"/>
              <a:t>Synchro</a:t>
            </a:r>
            <a:r>
              <a:rPr lang="en-US" sz="1100" b="0" baseline="0" dirty="0" smtClean="0"/>
              <a:t>, </a:t>
            </a:r>
            <a:r>
              <a:rPr lang="en-US" sz="1100" b="0" baseline="0" dirty="0" err="1" smtClean="0"/>
              <a:t>etc</a:t>
            </a:r>
            <a:endParaRPr lang="en-US" sz="1100" b="0" dirty="0" smtClean="0"/>
          </a:p>
          <a:p>
            <a:endParaRPr lang="en-US" sz="110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8</a:t>
            </a:fld>
            <a:endParaRPr lang="en-US"/>
          </a:p>
        </p:txBody>
      </p:sp>
    </p:spTree>
    <p:extLst>
      <p:ext uri="{BB962C8B-B14F-4D97-AF65-F5344CB8AC3E}">
        <p14:creationId xmlns:p14="http://schemas.microsoft.com/office/powerpoint/2010/main" val="303336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100" b="0" dirty="0" err="1" smtClean="0"/>
              <a:t>Django</a:t>
            </a:r>
            <a:r>
              <a:rPr lang="en-US" sz="1100" b="0" dirty="0" smtClean="0"/>
              <a:t>:</a:t>
            </a:r>
          </a:p>
          <a:p>
            <a:pPr marL="0" indent="-182880">
              <a:spcBef>
                <a:spcPts val="0"/>
              </a:spcBef>
              <a:buFont typeface="Arial" pitchFamily="34" charset="0"/>
              <a:buChar char="•"/>
            </a:pPr>
            <a:r>
              <a:rPr lang="en-US" sz="1100" b="0" dirty="0" smtClean="0"/>
              <a:t>Data</a:t>
            </a:r>
            <a:r>
              <a:rPr lang="en-US" sz="1100" b="0" baseline="0" dirty="0" smtClean="0"/>
              <a:t> models completely in python</a:t>
            </a:r>
          </a:p>
          <a:p>
            <a:pPr marL="0" indent="-182880">
              <a:spcBef>
                <a:spcPts val="0"/>
              </a:spcBef>
              <a:buFont typeface="Arial" pitchFamily="34" charset="0"/>
              <a:buChar char="•"/>
            </a:pPr>
            <a:r>
              <a:rPr lang="en-US" sz="1100" b="0" baseline="0" dirty="0" smtClean="0"/>
              <a:t>Database details are hidden and mostly (so far!) just work</a:t>
            </a:r>
          </a:p>
          <a:p>
            <a:pPr marL="0" indent="-182880">
              <a:spcBef>
                <a:spcPts val="0"/>
              </a:spcBef>
              <a:buFont typeface="Arial" pitchFamily="34" charset="0"/>
              <a:buChar char="•"/>
            </a:pPr>
            <a:r>
              <a:rPr lang="en-US" sz="1100" b="0" baseline="0" dirty="0" smtClean="0"/>
              <a:t>Web-based admin interface, with built-in users and basic editing of objects</a:t>
            </a:r>
          </a:p>
          <a:p>
            <a:pPr marL="0" indent="-182880">
              <a:spcBef>
                <a:spcPts val="0"/>
              </a:spcBef>
              <a:buFont typeface="Arial" pitchFamily="34" charset="0"/>
              <a:buChar char="•"/>
            </a:pPr>
            <a:r>
              <a:rPr lang="en-US" sz="1100" b="0" baseline="0" dirty="0" smtClean="0"/>
              <a:t>Don’t reinvent the </a:t>
            </a:r>
            <a:r>
              <a:rPr lang="en-US" sz="1100" b="0" baseline="0" dirty="0" smtClean="0"/>
              <a:t>wheel</a:t>
            </a:r>
            <a:endParaRPr lang="en-US" sz="1100" b="0" dirty="0" smtClean="0"/>
          </a:p>
          <a:p>
            <a:pPr marL="0" indent="0">
              <a:spcBef>
                <a:spcPts val="0"/>
              </a:spcBef>
              <a:buFont typeface="Arial" pitchFamily="34" charset="0"/>
              <a:buNone/>
            </a:pPr>
            <a:r>
              <a:rPr lang="en-US" sz="1100" b="0" dirty="0" err="1" smtClean="0"/>
              <a:t>Geodjango</a:t>
            </a:r>
            <a:r>
              <a:rPr lang="en-US" sz="1100" b="0" dirty="0" smtClean="0"/>
              <a:t>:</a:t>
            </a:r>
          </a:p>
          <a:p>
            <a:pPr marL="0" indent="-182880">
              <a:spcBef>
                <a:spcPts val="0"/>
              </a:spcBef>
              <a:buFont typeface="Arial" pitchFamily="34" charset="0"/>
              <a:buChar char="•"/>
            </a:pPr>
            <a:r>
              <a:rPr lang="en-US" sz="1100" b="0" baseline="0" dirty="0" smtClean="0"/>
              <a:t>Adds spatial layer on top of </a:t>
            </a:r>
            <a:r>
              <a:rPr lang="en-US" sz="1100" b="0" baseline="0" dirty="0" err="1" smtClean="0"/>
              <a:t>Django</a:t>
            </a:r>
            <a:r>
              <a:rPr lang="en-US" sz="1100" b="0" baseline="0" dirty="0" smtClean="0"/>
              <a:t> by using a spatial database such as </a:t>
            </a:r>
            <a:r>
              <a:rPr lang="en-US" sz="1100" b="0" baseline="0" dirty="0" err="1" smtClean="0"/>
              <a:t>PostGIS</a:t>
            </a:r>
            <a:endParaRPr lang="en-US" sz="1100" b="0" baseline="0" dirty="0" smtClean="0"/>
          </a:p>
          <a:p>
            <a:pPr marL="0" indent="-182880">
              <a:spcBef>
                <a:spcPts val="0"/>
              </a:spcBef>
              <a:buFont typeface="Arial" pitchFamily="34" charset="0"/>
              <a:buChar char="•"/>
            </a:pPr>
            <a:r>
              <a:rPr lang="en-US" sz="1100" b="0" baseline="0" dirty="0" smtClean="0"/>
              <a:t>Models can now have components like Points, Lines, Polygons and </a:t>
            </a:r>
            <a:r>
              <a:rPr lang="en-US" sz="1100" b="0" baseline="0" dirty="0" err="1" smtClean="0"/>
              <a:t>Mult</a:t>
            </a:r>
            <a:r>
              <a:rPr lang="en-US" sz="1100" b="0" baseline="0" dirty="0" smtClean="0"/>
              <a:t>-versions of those</a:t>
            </a:r>
          </a:p>
          <a:p>
            <a:pPr marL="0" indent="-182880">
              <a:spcBef>
                <a:spcPts val="0"/>
              </a:spcBef>
              <a:buFont typeface="Arial" pitchFamily="34" charset="0"/>
              <a:buChar char="•"/>
            </a:pPr>
            <a:r>
              <a:rPr lang="en-US" sz="1100" b="0" baseline="0" dirty="0" smtClean="0"/>
              <a:t>There’s also an understanding of Geography</a:t>
            </a:r>
          </a:p>
          <a:p>
            <a:pPr marL="0" indent="-182880">
              <a:spcBef>
                <a:spcPts val="0"/>
              </a:spcBef>
              <a:buFont typeface="Arial" pitchFamily="34" charset="0"/>
              <a:buChar char="•"/>
            </a:pPr>
            <a:r>
              <a:rPr lang="en-US" sz="1100" b="0" baseline="0" dirty="0" smtClean="0"/>
              <a:t>Spatial indexing for spatial query speed</a:t>
            </a:r>
            <a:endParaRPr lang="en-US" sz="1100" b="0" baseline="0" dirty="0"/>
          </a:p>
        </p:txBody>
      </p:sp>
      <p:sp>
        <p:nvSpPr>
          <p:cNvPr id="4" name="Slide Number Placeholder 3"/>
          <p:cNvSpPr>
            <a:spLocks noGrp="1"/>
          </p:cNvSpPr>
          <p:nvPr>
            <p:ph type="sldNum" sz="quarter" idx="10"/>
          </p:nvPr>
        </p:nvSpPr>
        <p:spPr/>
        <p:txBody>
          <a:bodyPr/>
          <a:lstStyle/>
          <a:p>
            <a:fld id="{048EB878-625E-45A3-88F7-E0E8971B3DC0}" type="slidenum">
              <a:rPr lang="en-US" smtClean="0"/>
              <a:pPr/>
              <a:t>9</a:t>
            </a:fld>
            <a:endParaRPr lang="en-US"/>
          </a:p>
        </p:txBody>
      </p:sp>
    </p:spTree>
    <p:extLst>
      <p:ext uri="{BB962C8B-B14F-4D97-AF65-F5344CB8AC3E}">
        <p14:creationId xmlns:p14="http://schemas.microsoft.com/office/powerpoint/2010/main" val="2161903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457200"/>
            <a:ext cx="7772400" cy="2286000"/>
          </a:xfrm>
        </p:spPr>
        <p:txBody>
          <a:bodyPr lIns="91440" tIns="45720" rIns="91440" bIns="45720" anchor="ctr"/>
          <a:lstStyle>
            <a:lvl1pPr algn="ctr">
              <a:defRPr sz="34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2971800"/>
            <a:ext cx="6400800" cy="1066800"/>
          </a:xfrm>
        </p:spPr>
        <p:txBody>
          <a:bodyPr/>
          <a:lstStyle>
            <a:lvl1pPr marL="0" indent="0" algn="ctr">
              <a:defRPr b="0">
                <a:solidFill>
                  <a:schemeClr val="bg1"/>
                </a:solidFill>
                <a:latin typeface="Georgia" pitchFamily="18" charset="0"/>
              </a:defRPr>
            </a:lvl1pPr>
          </a:lstStyle>
          <a:p>
            <a:pPr lvl="0"/>
            <a:r>
              <a:rPr lang="en-US" noProof="0" smtClean="0"/>
              <a:t>Click to edit Master subtitle style</a:t>
            </a:r>
          </a:p>
        </p:txBody>
      </p:sp>
      <p:sp>
        <p:nvSpPr>
          <p:cNvPr id="3077" name="Rectangle 5"/>
          <p:cNvSpPr>
            <a:spLocks noGrp="1" noChangeArrowheads="1"/>
          </p:cNvSpPr>
          <p:nvPr>
            <p:ph type="ftr" sz="quarter" idx="3"/>
          </p:nvPr>
        </p:nvSpPr>
        <p:spPr>
          <a:xfrm>
            <a:off x="1370013" y="5486400"/>
            <a:ext cx="6399212" cy="301625"/>
          </a:xfrm>
        </p:spPr>
        <p:txBody>
          <a:bodyPr/>
          <a:lstStyle>
            <a:lvl1pPr>
              <a:defRPr>
                <a:solidFill>
                  <a:srgbClr val="3A443C"/>
                </a:solidFill>
              </a:defRPr>
            </a:lvl1pPr>
          </a:lstStyle>
          <a:p>
            <a:r>
              <a:rPr lang="en-US"/>
              <a:t>SAN FRANCISCO COUNTY TRANSPORTATION AUTHORITY</a:t>
            </a:r>
          </a:p>
        </p:txBody>
      </p:sp>
      <p:sp>
        <p:nvSpPr>
          <p:cNvPr id="10" name="Rectangle 9"/>
          <p:cNvSpPr>
            <a:spLocks noChangeArrowheads="1"/>
          </p:cNvSpPr>
          <p:nvPr userDrawn="1"/>
        </p:nvSpPr>
        <p:spPr bwMode="auto">
          <a:xfrm>
            <a:off x="2901950" y="0"/>
            <a:ext cx="3352800" cy="201613"/>
          </a:xfrm>
          <a:prstGeom prst="rect">
            <a:avLst/>
          </a:prstGeom>
          <a:solidFill>
            <a:srgbClr val="FF6600"/>
          </a:solidFill>
          <a:ln w="9525">
            <a:noFill/>
            <a:miter lim="800000"/>
            <a:headEnd/>
            <a:tailEnd/>
          </a:ln>
          <a:effectLst/>
        </p:spPr>
        <p:txBody>
          <a:bodyPr wrap="none" anchor="ctr"/>
          <a:lstStyle/>
          <a:p>
            <a:pPr eaLnBrk="0" hangingPunct="0"/>
            <a:endParaRPr lang="en-US">
              <a:latin typeface="Verdana" pitchFamily="34" charset="0"/>
              <a:ea typeface="Geneva" pitchFamily="-110" charset="-128"/>
            </a:endParaRPr>
          </a:p>
        </p:txBody>
      </p:sp>
      <p:pic>
        <p:nvPicPr>
          <p:cNvPr id="3082" name="Picture 15" descr="SFCTA-logo--2col-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49700" y="4191000"/>
            <a:ext cx="1244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a:lvl1pPr>
          </a:lstStyle>
          <a:p>
            <a:r>
              <a:rPr lang="en-US" dirty="0" smtClean="0"/>
              <a:t>SAN FRANCISCO COUNTY TRANSPORTATION AUTHORITY</a:t>
            </a:r>
            <a:endParaRPr lang="en-US" dirty="0"/>
          </a:p>
        </p:txBody>
      </p:sp>
      <p:sp>
        <p:nvSpPr>
          <p:cNvPr id="5" name="Slide Number Placeholder 4"/>
          <p:cNvSpPr>
            <a:spLocks noGrp="1"/>
          </p:cNvSpPr>
          <p:nvPr>
            <p:ph type="sldNum" sz="quarter" idx="11"/>
          </p:nvPr>
        </p:nvSpPr>
        <p:spPr/>
        <p:txBody>
          <a:bodyPr/>
          <a:lstStyle>
            <a:lvl1pPr>
              <a:defRPr b="0">
                <a:solidFill>
                  <a:srgbClr val="9AA088"/>
                </a:solidFill>
              </a:defRPr>
            </a:lvl1pPr>
          </a:lstStyle>
          <a:p>
            <a:fld id="{DF2B1F63-D2D4-4E8C-B5D1-EB596F68CB12}"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457200" y="1295400"/>
            <a:ext cx="8229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2399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SAN FRANCISCO COUNTY TRANSPORTATION AUTHORITY</a:t>
            </a:r>
            <a:endParaRPr lang="en-US"/>
          </a:p>
        </p:txBody>
      </p:sp>
      <p:sp>
        <p:nvSpPr>
          <p:cNvPr id="4" name="Slide Number Placeholder 3"/>
          <p:cNvSpPr>
            <a:spLocks noGrp="1"/>
          </p:cNvSpPr>
          <p:nvPr>
            <p:ph type="sldNum" sz="quarter" idx="11"/>
          </p:nvPr>
        </p:nvSpPr>
        <p:spPr/>
        <p:txBody>
          <a:bodyPr/>
          <a:lstStyle/>
          <a:p>
            <a:fld id="{ABFBE3D0-8300-467F-9BAF-D21D2D290BC4}" type="slidenum">
              <a:rPr lang="en-US" smtClean="0"/>
              <a:pPr/>
              <a:t>‹#›</a:t>
            </a:fld>
            <a:endParaRPr lang="en-US"/>
          </a:p>
        </p:txBody>
      </p:sp>
      <p:graphicFrame>
        <p:nvGraphicFramePr>
          <p:cNvPr id="6" name="Content Placeholder 5"/>
          <p:cNvGraphicFramePr>
            <a:graphicFrameLocks/>
          </p:cNvGraphicFramePr>
          <p:nvPr userDrawn="1">
            <p:extLst>
              <p:ext uri="{D42A27DB-BD31-4B8C-83A1-F6EECF244321}">
                <p14:modId xmlns:p14="http://schemas.microsoft.com/office/powerpoint/2010/main" val="3274605074"/>
              </p:ext>
            </p:extLst>
          </p:nvPr>
        </p:nvGraphicFramePr>
        <p:xfrm>
          <a:off x="838200" y="1676400"/>
          <a:ext cx="7238998" cy="3200400"/>
        </p:xfrm>
        <a:graphic>
          <a:graphicData uri="http://schemas.openxmlformats.org/drawingml/2006/table">
            <a:tbl>
              <a:tblPr firstRow="1" lastRow="1" bandRow="1"/>
              <a:tblGrid>
                <a:gridCol w="1713502"/>
                <a:gridCol w="1381374"/>
                <a:gridCol w="1381374"/>
                <a:gridCol w="1381374"/>
                <a:gridCol w="1381374"/>
              </a:tblGrid>
              <a:tr h="370840">
                <a:tc gridSpan="5">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pPr algn="ctr"/>
                      <a:r>
                        <a:rPr lang="en-US" sz="2400" b="0" dirty="0" smtClean="0"/>
                        <a:t>Tour Difference</a:t>
                      </a:r>
                      <a:endParaRPr lang="en-US" sz="2400" b="0" dirty="0"/>
                    </a:p>
                  </a:txBody>
                  <a:tcPr>
                    <a:lnL>
                      <a:noFill/>
                    </a:lnL>
                    <a:lnR>
                      <a:noFill/>
                    </a:lnR>
                    <a:lnT>
                      <a:noFill/>
                    </a:lnT>
                    <a:lnB w="25400" cmpd="sng">
                      <a:noFill/>
                    </a:lnB>
                    <a:lnTlToBr w="12700" cmpd="sng">
                      <a:noFill/>
                      <a:prstDash val="solid"/>
                    </a:lnTlToBr>
                    <a:lnBlToTr w="12700" cmpd="sng">
                      <a:noFill/>
                      <a:prstDash val="solid"/>
                    </a:lnBlToTr>
                    <a:solidFill>
                      <a:srgbClr val="637366"/>
                    </a:solidFill>
                  </a:tcPr>
                </a:tc>
                <a:tc hMerge="1">
                  <a:txBody>
                    <a:bodyPr/>
                    <a:lstStyle/>
                    <a:p>
                      <a:pPr algn="ctr"/>
                      <a:endParaRPr lang="en-US" sz="2000" b="0" dirty="0"/>
                    </a:p>
                  </a:txBody>
                  <a:tcPr/>
                </a:tc>
                <a:tc hMerge="1">
                  <a:txBody>
                    <a:bodyPr/>
                    <a:lstStyle/>
                    <a:p>
                      <a:pPr algn="ctr"/>
                      <a:endParaRPr lang="en-US" sz="2000" b="0" dirty="0"/>
                    </a:p>
                  </a:txBody>
                  <a:tcPr/>
                </a:tc>
                <a:tc hMerge="1">
                  <a:txBody>
                    <a:bodyPr/>
                    <a:lstStyle/>
                    <a:p>
                      <a:pPr algn="ctr"/>
                      <a:endParaRPr lang="en-US" sz="2000" b="0" dirty="0"/>
                    </a:p>
                  </a:txBody>
                  <a:tcPr>
                    <a:lnB w="25400" cmpd="sng">
                      <a:noFill/>
                    </a:lnB>
                  </a:tcPr>
                </a:tc>
                <a:tc hMerge="1">
                  <a:txBody>
                    <a:bodyPr/>
                    <a:lstStyle/>
                    <a:p>
                      <a:pPr algn="ctr"/>
                      <a:endParaRPr lang="en-US" sz="2000" b="0" dirty="0"/>
                    </a:p>
                  </a:txBody>
                  <a:tcPr>
                    <a:lnB w="25400" cmpd="sng">
                      <a:noFill/>
                    </a:lnB>
                  </a:tcPr>
                </a:tc>
              </a:tr>
              <a:tr h="370840">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r>
                        <a:rPr lang="en-US" sz="2400" b="0" dirty="0" smtClean="0"/>
                        <a:t>Daily Tours</a:t>
                      </a:r>
                      <a:endParaRPr lang="en-US" sz="2400" b="0" dirty="0"/>
                    </a:p>
                  </a:txBody>
                  <a:tcPr>
                    <a:lnL>
                      <a:noFill/>
                    </a:lnL>
                    <a:lnR>
                      <a:noFill/>
                    </a:lnR>
                    <a:lnT w="25400" cmpd="sng">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1" dirty="0" smtClean="0"/>
                        <a:t>v4.1</a:t>
                      </a:r>
                      <a:r>
                        <a:rPr lang="en-US" sz="2400" b="0" i="1" baseline="0" dirty="0" smtClean="0"/>
                        <a:t> </a:t>
                      </a:r>
                      <a:r>
                        <a:rPr lang="en-US" sz="2400" b="0" i="1" dirty="0" smtClean="0"/>
                        <a:t>Harold</a:t>
                      </a:r>
                      <a:endParaRPr lang="en-US" sz="2400" b="0" i="1" dirty="0"/>
                    </a:p>
                  </a:txBody>
                  <a:tcPr>
                    <a:lnL>
                      <a:noFill/>
                    </a:lnL>
                    <a:lnR>
                      <a:noFill/>
                    </a:lnR>
                    <a:lnT w="25400" cmpd="sng">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000" b="0" dirty="0"/>
                    </a:p>
                  </a:txBody>
                  <a:tcPr/>
                </a:tc>
                <a:tc gridSpan="2">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i="1" dirty="0" smtClean="0"/>
                        <a:t>v4.3</a:t>
                      </a:r>
                      <a:r>
                        <a:rPr lang="en-US" sz="2400" b="0" i="1" baseline="0" dirty="0" smtClean="0"/>
                        <a:t> </a:t>
                      </a:r>
                      <a:r>
                        <a:rPr lang="en-US" sz="2400" b="0" i="1" dirty="0" smtClean="0"/>
                        <a:t>Fury</a:t>
                      </a:r>
                      <a:endParaRPr lang="en-US" sz="2400" b="0" i="1" dirty="0"/>
                    </a:p>
                  </a:txBody>
                  <a:tcPr>
                    <a:lnL>
                      <a:noFill/>
                    </a:lnL>
                    <a:lnR>
                      <a:noFill/>
                    </a:lnR>
                    <a:lnT w="25400" cmpd="sng">
                      <a:no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a:noFill/>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r>
                        <a:rPr lang="en-US" sz="2400" dirty="0" smtClean="0"/>
                        <a:t>Bike</a:t>
                      </a:r>
                      <a:endParaRPr lang="en-US" sz="2400" dirty="0"/>
                    </a:p>
                  </a:txBody>
                  <a:tcPr>
                    <a:lnL>
                      <a:noFill/>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300</a:t>
                      </a:r>
                      <a:endParaRPr lang="en-US" sz="2400" dirty="0"/>
                    </a:p>
                  </a:txBody>
                  <a:tcPr>
                    <a:lnL w="12700" cap="flat" cmpd="sng" algn="ctr">
                      <a:solidFill>
                        <a:srgbClr val="FFFFFF"/>
                      </a:solidFill>
                      <a:prstDash val="solid"/>
                      <a:round/>
                      <a:headEnd type="none" w="med" len="med"/>
                      <a:tailEnd type="none" w="med" len="med"/>
                    </a:lnL>
                    <a:lnR>
                      <a:noFill/>
                    </a:lnR>
                    <a:lnT w="28575"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0.1%</a:t>
                      </a:r>
                      <a:endParaRPr lang="en-US" sz="2400" dirty="0"/>
                    </a:p>
                  </a:txBody>
                  <a:tcPr>
                    <a:lnL>
                      <a:noFill/>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1,300</a:t>
                      </a:r>
                      <a:endParaRPr lang="en-US" sz="2400" dirty="0"/>
                    </a:p>
                  </a:txBody>
                  <a:tcPr>
                    <a:lnL w="12700" cap="flat" cmpd="sng" algn="ctr">
                      <a:solidFill>
                        <a:srgbClr val="FFFFFF"/>
                      </a:solidFill>
                      <a:prstDash val="solid"/>
                      <a:round/>
                      <a:headEnd type="none" w="med" len="med"/>
                      <a:tailEnd type="none" w="med" len="med"/>
                    </a:lnL>
                    <a:lnR>
                      <a:noFill/>
                    </a:lnR>
                    <a:lnT w="28575"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0.9%</a:t>
                      </a:r>
                      <a:endParaRPr lang="en-US" sz="2400" dirty="0"/>
                    </a:p>
                  </a:txBody>
                  <a:tcPr>
                    <a:lnL>
                      <a:noFill/>
                    </a:lnL>
                    <a:lnR>
                      <a:noFill/>
                    </a:lnR>
                    <a:lnT w="28575"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9AA088"/>
                    </a:solidFill>
                  </a:tcPr>
                </a:tc>
              </a:tr>
              <a:tr h="370840">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r>
                        <a:rPr lang="en-US" sz="2400" dirty="0" smtClean="0"/>
                        <a:t>Walk</a:t>
                      </a:r>
                      <a:endParaRPr lang="en-US" sz="2400" dirty="0"/>
                    </a:p>
                  </a:txBody>
                  <a:tcPr>
                    <a:lnL>
                      <a:noFill/>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300</a:t>
                      </a:r>
                      <a:endParaRPr lang="en-US" sz="2400" dirty="0"/>
                    </a:p>
                  </a:txBody>
                  <a:tcPr>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0.0%</a:t>
                      </a:r>
                      <a:endParaRPr lang="en-US" sz="2400" dirty="0"/>
                    </a:p>
                  </a:txBody>
                  <a:tcPr>
                    <a:lnL>
                      <a:noFill/>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200</a:t>
                      </a:r>
                      <a:endParaRPr lang="en-US" sz="2400" dirty="0"/>
                    </a:p>
                  </a:txBody>
                  <a:tcPr>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0.0%</a:t>
                      </a:r>
                      <a:endParaRPr lang="en-US" sz="2400" dirty="0"/>
                    </a:p>
                  </a:txBody>
                  <a:tcPr>
                    <a:lnL>
                      <a:noFill/>
                    </a:lnL>
                    <a:lnR>
                      <a:noFill/>
                    </a:lnR>
                    <a:lnT>
                      <a:noFill/>
                    </a:lnT>
                    <a:lnB>
                      <a:noFill/>
                    </a:lnB>
                    <a:lnTlToBr w="12700" cmpd="sng">
                      <a:noFill/>
                      <a:prstDash val="solid"/>
                    </a:lnTlToBr>
                    <a:lnBlToTr w="12700" cmpd="sng">
                      <a:noFill/>
                      <a:prstDash val="solid"/>
                    </a:lnBlToTr>
                    <a:solidFill>
                      <a:srgbClr val="9AA088">
                        <a:shade val="60000"/>
                      </a:srgbClr>
                    </a:solidFill>
                  </a:tcPr>
                </a:tc>
              </a:tr>
              <a:tr h="370840">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r>
                        <a:rPr lang="en-US" sz="2400" dirty="0" smtClean="0"/>
                        <a:t>Transit</a:t>
                      </a:r>
                      <a:endParaRPr lang="en-US" sz="2400" dirty="0"/>
                    </a:p>
                  </a:txBody>
                  <a:tcPr>
                    <a:lnL>
                      <a:noFill/>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200</a:t>
                      </a:r>
                      <a:endParaRPr lang="en-US" sz="2400" dirty="0"/>
                    </a:p>
                  </a:txBody>
                  <a:tcPr>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t>0.0%</a:t>
                      </a:r>
                    </a:p>
                  </a:txBody>
                  <a:tcPr>
                    <a:lnL>
                      <a:noFill/>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-900</a:t>
                      </a:r>
                      <a:endParaRPr lang="en-US" sz="2400" dirty="0">
                        <a:solidFill>
                          <a:srgbClr val="FFAFAF"/>
                        </a:solidFill>
                      </a:endParaRPr>
                    </a:p>
                  </a:txBody>
                  <a:tcPr>
                    <a:lnL w="12700" cap="flat" cmpd="sng" algn="ctr">
                      <a:solidFill>
                        <a:srgbClr val="FFFFFF"/>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AA088"/>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-0.1%</a:t>
                      </a:r>
                      <a:endParaRPr lang="en-US" sz="2400" dirty="0">
                        <a:solidFill>
                          <a:srgbClr val="FFAFAF"/>
                        </a:solidFill>
                      </a:endParaRPr>
                    </a:p>
                  </a:txBody>
                  <a:tcPr>
                    <a:lnL>
                      <a:noFill/>
                    </a:lnL>
                    <a:lnR>
                      <a:noFill/>
                    </a:lnR>
                    <a:lnT>
                      <a:noFill/>
                    </a:lnT>
                    <a:lnB>
                      <a:noFill/>
                    </a:lnB>
                    <a:lnTlToBr w="12700" cmpd="sng">
                      <a:noFill/>
                      <a:prstDash val="solid"/>
                    </a:lnTlToBr>
                    <a:lnBlToTr w="12700" cmpd="sng">
                      <a:noFill/>
                      <a:prstDash val="solid"/>
                    </a:lnBlToTr>
                    <a:solidFill>
                      <a:srgbClr val="9AA088"/>
                    </a:solidFill>
                  </a:tcPr>
                </a:tc>
              </a:tr>
              <a:tr h="370840">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r>
                        <a:rPr lang="en-US" sz="2400" dirty="0" smtClean="0"/>
                        <a:t>Auto</a:t>
                      </a:r>
                      <a:endParaRPr lang="en-US" sz="2400" dirty="0"/>
                    </a:p>
                  </a:txBody>
                  <a:tcPr>
                    <a:lnL>
                      <a:noFill/>
                    </a:lnL>
                    <a:lnR w="12700" cap="flat" cmpd="sng" algn="ctr">
                      <a:solidFill>
                        <a:srgbClr val="FFFFFF"/>
                      </a:solidFill>
                      <a:prstDash val="solid"/>
                      <a:round/>
                      <a:headEnd type="none" w="med" len="med"/>
                      <a:tailEnd type="none" w="med" len="med"/>
                    </a:lnR>
                    <a:lnT>
                      <a:noFill/>
                    </a:lnT>
                    <a:lnB w="25400" cmpd="sng">
                      <a:solidFill>
                        <a:srgbClr val="FFFFFF"/>
                      </a:solid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-1,000</a:t>
                      </a:r>
                      <a:endParaRPr lang="en-US" sz="2400" dirty="0">
                        <a:solidFill>
                          <a:srgbClr val="FFAFAF"/>
                        </a:solidFill>
                      </a:endParaRPr>
                    </a:p>
                  </a:txBody>
                  <a:tcPr>
                    <a:lnL w="12700" cap="flat" cmpd="sng" algn="ctr">
                      <a:solidFill>
                        <a:srgbClr val="FFFFFF"/>
                      </a:solidFill>
                      <a:prstDash val="solid"/>
                      <a:round/>
                      <a:headEnd type="none" w="med" len="med"/>
                      <a:tailEnd type="none" w="med" len="med"/>
                    </a:lnL>
                    <a:lnR>
                      <a:noFill/>
                    </a:lnR>
                    <a:lnT>
                      <a:noFill/>
                    </a:lnT>
                    <a:lnB w="25400" cmpd="sng">
                      <a:solidFill>
                        <a:srgbClr val="FFFFFF"/>
                      </a:solid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-0.0%</a:t>
                      </a:r>
                      <a:endParaRPr lang="en-US" sz="2400" dirty="0">
                        <a:solidFill>
                          <a:srgbClr val="FFAFAF"/>
                        </a:solidFill>
                      </a:endParaRPr>
                    </a:p>
                  </a:txBody>
                  <a:tcPr>
                    <a:lnL>
                      <a:noFill/>
                    </a:lnL>
                    <a:lnR w="12700" cap="flat" cmpd="sng" algn="ctr">
                      <a:solidFill>
                        <a:srgbClr val="FFFFFF"/>
                      </a:solidFill>
                      <a:prstDash val="solid"/>
                      <a:round/>
                      <a:headEnd type="none" w="med" len="med"/>
                      <a:tailEnd type="none" w="med" len="med"/>
                    </a:lnR>
                    <a:lnT>
                      <a:noFill/>
                    </a:lnT>
                    <a:lnB w="25400" cmpd="sng">
                      <a:solidFill>
                        <a:srgbClr val="FFFFFF"/>
                      </a:solid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-600</a:t>
                      </a:r>
                      <a:endParaRPr lang="en-US" sz="2400" dirty="0">
                        <a:solidFill>
                          <a:srgbClr val="FFAFAF"/>
                        </a:solidFill>
                      </a:endParaRPr>
                    </a:p>
                  </a:txBody>
                  <a:tcPr>
                    <a:lnL w="12700" cap="flat" cmpd="sng" algn="ctr">
                      <a:solidFill>
                        <a:srgbClr val="FFFFFF"/>
                      </a:solidFill>
                      <a:prstDash val="solid"/>
                      <a:round/>
                      <a:headEnd type="none" w="med" len="med"/>
                      <a:tailEnd type="none" w="med" len="med"/>
                    </a:lnL>
                    <a:lnR>
                      <a:noFill/>
                    </a:lnR>
                    <a:lnT>
                      <a:noFill/>
                    </a:lnT>
                    <a:lnB w="25400" cmpd="sng">
                      <a:solidFill>
                        <a:srgbClr val="FFFFFF"/>
                      </a:solidFill>
                    </a:lnB>
                    <a:lnTlToBr w="12700" cmpd="sng">
                      <a:noFill/>
                      <a:prstDash val="solid"/>
                    </a:lnTlToBr>
                    <a:lnBlToTr w="12700" cmpd="sng">
                      <a:noFill/>
                      <a:prstDash val="solid"/>
                    </a:lnBlToTr>
                    <a:solidFill>
                      <a:srgbClr val="9AA088">
                        <a:shade val="60000"/>
                      </a:srgbClr>
                    </a:solidFill>
                  </a:tcPr>
                </a:tc>
                <a:tc>
                  <a:txBody>
                    <a:bodyPr/>
                    <a:lstStyle>
                      <a:lvl1pPr marL="0" algn="l" defTabSz="914400" rtl="0" eaLnBrk="1" latinLnBrk="0" hangingPunct="1">
                        <a:defRPr sz="1800" kern="1200">
                          <a:solidFill>
                            <a:schemeClr val="lt1"/>
                          </a:solidFill>
                          <a:latin typeface="Franklin Gothic Medium"/>
                        </a:defRPr>
                      </a:lvl1pPr>
                      <a:lvl2pPr marL="457200" algn="l" defTabSz="914400" rtl="0" eaLnBrk="1" latinLnBrk="0" hangingPunct="1">
                        <a:defRPr sz="1800" kern="1200">
                          <a:solidFill>
                            <a:schemeClr val="lt1"/>
                          </a:solidFill>
                          <a:latin typeface="Franklin Gothic Medium"/>
                        </a:defRPr>
                      </a:lvl2pPr>
                      <a:lvl3pPr marL="914400" algn="l" defTabSz="914400" rtl="0" eaLnBrk="1" latinLnBrk="0" hangingPunct="1">
                        <a:defRPr sz="1800" kern="1200">
                          <a:solidFill>
                            <a:schemeClr val="lt1"/>
                          </a:solidFill>
                          <a:latin typeface="Franklin Gothic Medium"/>
                        </a:defRPr>
                      </a:lvl3pPr>
                      <a:lvl4pPr marL="1371600" algn="l" defTabSz="914400" rtl="0" eaLnBrk="1" latinLnBrk="0" hangingPunct="1">
                        <a:defRPr sz="1800" kern="1200">
                          <a:solidFill>
                            <a:schemeClr val="lt1"/>
                          </a:solidFill>
                          <a:latin typeface="Franklin Gothic Medium"/>
                        </a:defRPr>
                      </a:lvl4pPr>
                      <a:lvl5pPr marL="1828800" algn="l" defTabSz="914400" rtl="0" eaLnBrk="1" latinLnBrk="0" hangingPunct="1">
                        <a:defRPr sz="1800" kern="1200">
                          <a:solidFill>
                            <a:schemeClr val="lt1"/>
                          </a:solidFill>
                          <a:latin typeface="Franklin Gothic Medium"/>
                        </a:defRPr>
                      </a:lvl5pPr>
                      <a:lvl6pPr marL="2286000" algn="l" defTabSz="914400" rtl="0" eaLnBrk="1" latinLnBrk="0" hangingPunct="1">
                        <a:defRPr sz="1800" kern="1200">
                          <a:solidFill>
                            <a:schemeClr val="lt1"/>
                          </a:solidFill>
                          <a:latin typeface="Franklin Gothic Medium"/>
                        </a:defRPr>
                      </a:lvl6pPr>
                      <a:lvl7pPr marL="2743200" algn="l" defTabSz="914400" rtl="0" eaLnBrk="1" latinLnBrk="0" hangingPunct="1">
                        <a:defRPr sz="1800" kern="1200">
                          <a:solidFill>
                            <a:schemeClr val="lt1"/>
                          </a:solidFill>
                          <a:latin typeface="Franklin Gothic Medium"/>
                        </a:defRPr>
                      </a:lvl7pPr>
                      <a:lvl8pPr marL="3200400" algn="l" defTabSz="914400" rtl="0" eaLnBrk="1" latinLnBrk="0" hangingPunct="1">
                        <a:defRPr sz="1800" kern="1200">
                          <a:solidFill>
                            <a:schemeClr val="lt1"/>
                          </a:solidFill>
                          <a:latin typeface="Franklin Gothic Medium"/>
                        </a:defRPr>
                      </a:lvl8pPr>
                      <a:lvl9pPr marL="3657600" algn="l" defTabSz="914400" rtl="0" eaLnBrk="1" latinLnBrk="0" hangingPunct="1">
                        <a:defRPr sz="1800" kern="1200">
                          <a:solidFill>
                            <a:schemeClr val="lt1"/>
                          </a:solidFill>
                          <a:latin typeface="Franklin Gothic Medium"/>
                        </a:defRPr>
                      </a:lvl9pPr>
                    </a:lstStyle>
                    <a:p>
                      <a:pPr algn="r"/>
                      <a:r>
                        <a:rPr lang="en-US" sz="2400" dirty="0" smtClean="0">
                          <a:solidFill>
                            <a:srgbClr val="FFAFAF"/>
                          </a:solidFill>
                        </a:rPr>
                        <a:t>-0.0%</a:t>
                      </a:r>
                      <a:endParaRPr lang="en-US" sz="2400" dirty="0">
                        <a:solidFill>
                          <a:srgbClr val="FFAFAF"/>
                        </a:solidFill>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9AA088">
                        <a:shade val="60000"/>
                      </a:srgbClr>
                    </a:solidFill>
                  </a:tcPr>
                </a:tc>
              </a:tr>
              <a:tr h="370840">
                <a:tc>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r>
                        <a:rPr lang="en-US" sz="2400" b="0" dirty="0" smtClean="0"/>
                        <a:t>Total</a:t>
                      </a:r>
                      <a:endParaRPr lang="en-US" sz="2400" b="0" dirty="0"/>
                    </a:p>
                  </a:txBody>
                  <a:tcPr>
                    <a:lnL>
                      <a:noFill/>
                    </a:lnL>
                    <a:lnR w="12700" cap="flat" cmpd="sng" algn="ctr">
                      <a:solidFill>
                        <a:srgbClr val="FFFFFF"/>
                      </a:solidFill>
                      <a:prstDash val="solid"/>
                      <a:round/>
                      <a:headEnd type="none" w="med" len="med"/>
                      <a:tailEnd type="none" w="med" len="med"/>
                    </a:lnR>
                    <a:lnT w="25400" cmpd="sng">
                      <a:solidFill>
                        <a:srgbClr val="FFFFFF"/>
                      </a:solidFill>
                    </a:lnT>
                    <a:lnB>
                      <a:noFill/>
                    </a:lnB>
                    <a:lnTlToBr w="12700" cmpd="sng">
                      <a:noFill/>
                      <a:prstDash val="solid"/>
                    </a:lnTlToBr>
                    <a:lnBlToTr w="12700" cmpd="sng">
                      <a:noFill/>
                      <a:prstDash val="solid"/>
                    </a:lnBlToTr>
                    <a:solidFill>
                      <a:srgbClr val="9AA088">
                        <a:shade val="40000"/>
                      </a:srgbClr>
                    </a:solidFill>
                  </a:tcPr>
                </a:tc>
                <a:tc>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pPr algn="r"/>
                      <a:r>
                        <a:rPr lang="en-US" sz="2400" b="0" dirty="0" smtClean="0">
                          <a:solidFill>
                            <a:srgbClr val="FFAFAF"/>
                          </a:solidFill>
                        </a:rPr>
                        <a:t>-200</a:t>
                      </a:r>
                      <a:endParaRPr lang="en-US" sz="2400" b="0" dirty="0">
                        <a:solidFill>
                          <a:srgbClr val="FFAFAF"/>
                        </a:solidFill>
                      </a:endParaRPr>
                    </a:p>
                  </a:txBody>
                  <a:tcPr>
                    <a:lnL w="12700" cap="flat" cmpd="sng" algn="ctr">
                      <a:solidFill>
                        <a:srgbClr val="FFFFFF"/>
                      </a:solidFill>
                      <a:prstDash val="solid"/>
                      <a:round/>
                      <a:headEnd type="none" w="med" len="med"/>
                      <a:tailEnd type="none" w="med" len="med"/>
                    </a:lnL>
                    <a:lnR>
                      <a:noFill/>
                    </a:lnR>
                    <a:lnT w="25400" cmpd="sng">
                      <a:solidFill>
                        <a:srgbClr val="FFFFFF"/>
                      </a:solidFill>
                    </a:lnT>
                    <a:lnB>
                      <a:noFill/>
                    </a:lnB>
                    <a:lnTlToBr w="12700" cmpd="sng">
                      <a:noFill/>
                      <a:prstDash val="solid"/>
                    </a:lnTlToBr>
                    <a:lnBlToTr w="12700" cmpd="sng">
                      <a:noFill/>
                      <a:prstDash val="solid"/>
                    </a:lnBlToTr>
                    <a:solidFill>
                      <a:srgbClr val="9AA088">
                        <a:shade val="40000"/>
                      </a:srgbClr>
                    </a:solidFill>
                  </a:tcPr>
                </a:tc>
                <a:tc>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pPr algn="r"/>
                      <a:r>
                        <a:rPr lang="en-US" sz="2400" b="0" dirty="0" smtClean="0">
                          <a:solidFill>
                            <a:srgbClr val="FFAFAF"/>
                          </a:solidFill>
                        </a:rPr>
                        <a:t>-0.0%</a:t>
                      </a:r>
                      <a:endParaRPr lang="en-US" sz="2400" b="0" dirty="0">
                        <a:solidFill>
                          <a:srgbClr val="FFAFAF"/>
                        </a:solidFill>
                      </a:endParaRPr>
                    </a:p>
                  </a:txBody>
                  <a:tcPr>
                    <a:lnL>
                      <a:noFill/>
                    </a:lnL>
                    <a:lnR w="12700" cap="flat" cmpd="sng" algn="ctr">
                      <a:solidFill>
                        <a:srgbClr val="FFFFFF"/>
                      </a:solidFill>
                      <a:prstDash val="solid"/>
                      <a:round/>
                      <a:headEnd type="none" w="med" len="med"/>
                      <a:tailEnd type="none" w="med" len="med"/>
                    </a:lnR>
                    <a:lnT w="25400" cmpd="sng">
                      <a:solidFill>
                        <a:srgbClr val="FFFFFF"/>
                      </a:solidFill>
                    </a:lnT>
                    <a:lnB>
                      <a:noFill/>
                    </a:lnB>
                    <a:lnTlToBr w="12700" cmpd="sng">
                      <a:noFill/>
                      <a:prstDash val="solid"/>
                    </a:lnTlToBr>
                    <a:lnBlToTr w="12700" cmpd="sng">
                      <a:noFill/>
                      <a:prstDash val="solid"/>
                    </a:lnBlToTr>
                    <a:solidFill>
                      <a:srgbClr val="9AA088">
                        <a:shade val="40000"/>
                      </a:srgbClr>
                    </a:solidFill>
                  </a:tcPr>
                </a:tc>
                <a:tc>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pPr algn="r"/>
                      <a:r>
                        <a:rPr lang="en-US" sz="2400" b="0" dirty="0" smtClean="0"/>
                        <a:t>0</a:t>
                      </a:r>
                      <a:endParaRPr lang="en-US" sz="2400" b="0" dirty="0"/>
                    </a:p>
                  </a:txBody>
                  <a:tcPr>
                    <a:lnL w="12700" cap="flat" cmpd="sng" algn="ctr">
                      <a:solidFill>
                        <a:srgbClr val="FFFFFF"/>
                      </a:solidFill>
                      <a:prstDash val="solid"/>
                      <a:round/>
                      <a:headEnd type="none" w="med" len="med"/>
                      <a:tailEnd type="none" w="med" len="med"/>
                    </a:lnL>
                    <a:lnR>
                      <a:noFill/>
                    </a:lnR>
                    <a:lnT w="25400" cmpd="sng">
                      <a:solidFill>
                        <a:srgbClr val="FFFFFF"/>
                      </a:solidFill>
                    </a:lnT>
                    <a:lnB>
                      <a:noFill/>
                    </a:lnB>
                    <a:lnTlToBr w="12700" cmpd="sng">
                      <a:noFill/>
                      <a:prstDash val="solid"/>
                    </a:lnTlToBr>
                    <a:lnBlToTr w="12700" cmpd="sng">
                      <a:noFill/>
                      <a:prstDash val="solid"/>
                    </a:lnBlToTr>
                    <a:solidFill>
                      <a:srgbClr val="9AA088">
                        <a:shade val="40000"/>
                      </a:srgbClr>
                    </a:solidFill>
                  </a:tcPr>
                </a:tc>
                <a:tc>
                  <a:txBody>
                    <a:bodyPr/>
                    <a:lstStyle>
                      <a:lvl1pPr marL="0" algn="l" defTabSz="914400" rtl="0" eaLnBrk="1" latinLnBrk="0" hangingPunct="1">
                        <a:defRPr sz="1800" b="1" kern="1200">
                          <a:solidFill>
                            <a:schemeClr val="lt1"/>
                          </a:solidFill>
                          <a:latin typeface="Franklin Gothic Medium"/>
                        </a:defRPr>
                      </a:lvl1pPr>
                      <a:lvl2pPr marL="457200" algn="l" defTabSz="914400" rtl="0" eaLnBrk="1" latinLnBrk="0" hangingPunct="1">
                        <a:defRPr sz="1800" b="1" kern="1200">
                          <a:solidFill>
                            <a:schemeClr val="lt1"/>
                          </a:solidFill>
                          <a:latin typeface="Franklin Gothic Medium"/>
                        </a:defRPr>
                      </a:lvl2pPr>
                      <a:lvl3pPr marL="914400" algn="l" defTabSz="914400" rtl="0" eaLnBrk="1" latinLnBrk="0" hangingPunct="1">
                        <a:defRPr sz="1800" b="1" kern="1200">
                          <a:solidFill>
                            <a:schemeClr val="lt1"/>
                          </a:solidFill>
                          <a:latin typeface="Franklin Gothic Medium"/>
                        </a:defRPr>
                      </a:lvl3pPr>
                      <a:lvl4pPr marL="1371600" algn="l" defTabSz="914400" rtl="0" eaLnBrk="1" latinLnBrk="0" hangingPunct="1">
                        <a:defRPr sz="1800" b="1" kern="1200">
                          <a:solidFill>
                            <a:schemeClr val="lt1"/>
                          </a:solidFill>
                          <a:latin typeface="Franklin Gothic Medium"/>
                        </a:defRPr>
                      </a:lvl4pPr>
                      <a:lvl5pPr marL="1828800" algn="l" defTabSz="914400" rtl="0" eaLnBrk="1" latinLnBrk="0" hangingPunct="1">
                        <a:defRPr sz="1800" b="1" kern="1200">
                          <a:solidFill>
                            <a:schemeClr val="lt1"/>
                          </a:solidFill>
                          <a:latin typeface="Franklin Gothic Medium"/>
                        </a:defRPr>
                      </a:lvl5pPr>
                      <a:lvl6pPr marL="2286000" algn="l" defTabSz="914400" rtl="0" eaLnBrk="1" latinLnBrk="0" hangingPunct="1">
                        <a:defRPr sz="1800" b="1" kern="1200">
                          <a:solidFill>
                            <a:schemeClr val="lt1"/>
                          </a:solidFill>
                          <a:latin typeface="Franklin Gothic Medium"/>
                        </a:defRPr>
                      </a:lvl6pPr>
                      <a:lvl7pPr marL="2743200" algn="l" defTabSz="914400" rtl="0" eaLnBrk="1" latinLnBrk="0" hangingPunct="1">
                        <a:defRPr sz="1800" b="1" kern="1200">
                          <a:solidFill>
                            <a:schemeClr val="lt1"/>
                          </a:solidFill>
                          <a:latin typeface="Franklin Gothic Medium"/>
                        </a:defRPr>
                      </a:lvl7pPr>
                      <a:lvl8pPr marL="3200400" algn="l" defTabSz="914400" rtl="0" eaLnBrk="1" latinLnBrk="0" hangingPunct="1">
                        <a:defRPr sz="1800" b="1" kern="1200">
                          <a:solidFill>
                            <a:schemeClr val="lt1"/>
                          </a:solidFill>
                          <a:latin typeface="Franklin Gothic Medium"/>
                        </a:defRPr>
                      </a:lvl8pPr>
                      <a:lvl9pPr marL="3657600" algn="l" defTabSz="914400" rtl="0" eaLnBrk="1" latinLnBrk="0" hangingPunct="1">
                        <a:defRPr sz="1800" b="1" kern="1200">
                          <a:solidFill>
                            <a:schemeClr val="lt1"/>
                          </a:solidFill>
                          <a:latin typeface="Franklin Gothic Medium"/>
                        </a:defRPr>
                      </a:lvl9pPr>
                    </a:lstStyle>
                    <a:p>
                      <a:pPr algn="r"/>
                      <a:r>
                        <a:rPr lang="en-US" sz="2400" b="0" dirty="0" smtClean="0"/>
                        <a:t>0.0%</a:t>
                      </a:r>
                      <a:endParaRPr lang="en-US" sz="2400" b="0" dirty="0"/>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9AA088">
                        <a:shade val="40000"/>
                      </a:srgbClr>
                    </a:solidFill>
                  </a:tcPr>
                </a:tc>
              </a:tr>
            </a:tbl>
          </a:graphicData>
        </a:graphic>
      </p:graphicFrame>
    </p:spTree>
    <p:extLst>
      <p:ext uri="{BB962C8B-B14F-4D97-AF65-F5344CB8AC3E}">
        <p14:creationId xmlns:p14="http://schemas.microsoft.com/office/powerpoint/2010/main" val="1967340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2" name="Rectangle 8"/>
          <p:cNvSpPr>
            <a:spLocks noGrp="1" noChangeArrowheads="1"/>
          </p:cNvSpPr>
          <p:nvPr>
            <p:ph type="title"/>
          </p:nvPr>
        </p:nvSpPr>
        <p:spPr bwMode="auto">
          <a:xfrm>
            <a:off x="457200" y="152400"/>
            <a:ext cx="82296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Slide Title</a:t>
            </a:r>
          </a:p>
        </p:txBody>
      </p:sp>
      <p:sp>
        <p:nvSpPr>
          <p:cNvPr id="1035" name="Rectangle 11"/>
          <p:cNvSpPr>
            <a:spLocks noGrp="1" noChangeArrowheads="1"/>
          </p:cNvSpPr>
          <p:nvPr>
            <p:ph type="ftr" sz="quarter" idx="3"/>
          </p:nvPr>
        </p:nvSpPr>
        <p:spPr bwMode="auto">
          <a:xfrm>
            <a:off x="1371600" y="6400800"/>
            <a:ext cx="6477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000" b="1">
                <a:solidFill>
                  <a:srgbClr val="9AA088"/>
                </a:solidFill>
                <a:latin typeface="+mn-lt"/>
              </a:defRPr>
            </a:lvl1pPr>
          </a:lstStyle>
          <a:p>
            <a:r>
              <a:rPr lang="en-US"/>
              <a:t>SAN FRANCISCO COUNTY TRANSPORTATION AUTHORITY</a:t>
            </a:r>
          </a:p>
        </p:txBody>
      </p:sp>
      <p:sp>
        <p:nvSpPr>
          <p:cNvPr id="1036" name="Rectangle 12"/>
          <p:cNvSpPr>
            <a:spLocks noGrp="1" noChangeArrowheads="1"/>
          </p:cNvSpPr>
          <p:nvPr>
            <p:ph type="sldNum" sz="quarter" idx="4"/>
          </p:nvPr>
        </p:nvSpPr>
        <p:spPr bwMode="auto">
          <a:xfrm>
            <a:off x="7924800" y="6400800"/>
            <a:ext cx="838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b="1">
                <a:latin typeface="+mn-lt"/>
              </a:defRPr>
            </a:lvl1pPr>
          </a:lstStyle>
          <a:p>
            <a:fld id="{ABFBE3D0-8300-467F-9BAF-D21D2D290BC4}" type="slidenum">
              <a:rPr lang="en-US"/>
              <a:pPr/>
              <a:t>‹#›</a:t>
            </a:fld>
            <a:endParaRPr lang="en-US"/>
          </a:p>
        </p:txBody>
      </p:sp>
      <p:pic>
        <p:nvPicPr>
          <p:cNvPr id="1037" name="Picture 22" descr="SFCTA-logo--2co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880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57200" y="0"/>
            <a:ext cx="1169988" cy="109538"/>
          </a:xfrm>
          <a:prstGeom prst="rect">
            <a:avLst/>
          </a:prstGeom>
          <a:solidFill>
            <a:srgbClr val="FF6600"/>
          </a:solidFill>
          <a:ln w="9525">
            <a:noFill/>
            <a:miter lim="800000"/>
            <a:headEnd/>
            <a:tailEnd/>
          </a:ln>
          <a:effectLst/>
        </p:spPr>
        <p:txBody>
          <a:bodyPr wrap="none" anchor="ctr"/>
          <a:lstStyle/>
          <a:p>
            <a:pPr eaLnBrk="0" hangingPunct="0"/>
            <a:endParaRPr lang="en-US">
              <a:latin typeface="Verdana" pitchFamily="34" charset="0"/>
              <a:ea typeface="Geneva" pitchFamily="-110" charset="-128"/>
            </a:endParaRPr>
          </a:p>
        </p:txBody>
      </p:sp>
    </p:spTree>
  </p:cSld>
  <p:clrMap bg1="dk1" tx1="lt1" bg2="dk2" tx2="lt2" accent1="accent1" accent2="accent2" accent3="accent3" accent4="accent4" accent5="accent5" accent6="accent6" hlink="hlink" folHlink="folHlink"/>
  <p:sldLayoutIdLst>
    <p:sldLayoutId id="2147483649" r:id="rId1"/>
    <p:sldLayoutId id="2147483652" r:id="rId2"/>
    <p:sldLayoutId id="2147483665" r:id="rId3"/>
  </p:sldLayoutIdLst>
  <p:timing>
    <p:tnLst>
      <p:par>
        <p:cTn id="1" dur="indefinite" restart="never" nodeType="tmRoot"/>
      </p:par>
    </p:tnLst>
  </p:timing>
  <p:hf hdr="0" dt="0"/>
  <p:txStyles>
    <p:titleStyle>
      <a:lvl1pPr algn="l" rtl="0" eaLnBrk="1" fontAlgn="base" hangingPunct="1">
        <a:spcBef>
          <a:spcPct val="0"/>
        </a:spcBef>
        <a:spcAft>
          <a:spcPct val="0"/>
        </a:spcAft>
        <a:defRPr sz="3200">
          <a:solidFill>
            <a:schemeClr val="tx1"/>
          </a:solidFill>
          <a:latin typeface="+mj-lt"/>
          <a:ea typeface="+mj-ea"/>
          <a:cs typeface="+mj-cs"/>
        </a:defRPr>
      </a:lvl1pPr>
      <a:lvl2pPr algn="l" rtl="0" eaLnBrk="1" fontAlgn="base" hangingPunct="1">
        <a:spcBef>
          <a:spcPct val="0"/>
        </a:spcBef>
        <a:spcAft>
          <a:spcPct val="0"/>
        </a:spcAft>
        <a:defRPr sz="3200">
          <a:solidFill>
            <a:schemeClr val="bg1"/>
          </a:solidFill>
          <a:latin typeface="Georgia" pitchFamily="18" charset="0"/>
        </a:defRPr>
      </a:lvl2pPr>
      <a:lvl3pPr algn="l" rtl="0" eaLnBrk="1" fontAlgn="base" hangingPunct="1">
        <a:spcBef>
          <a:spcPct val="0"/>
        </a:spcBef>
        <a:spcAft>
          <a:spcPct val="0"/>
        </a:spcAft>
        <a:defRPr sz="3200">
          <a:solidFill>
            <a:schemeClr val="bg1"/>
          </a:solidFill>
          <a:latin typeface="Georgia" pitchFamily="18" charset="0"/>
        </a:defRPr>
      </a:lvl3pPr>
      <a:lvl4pPr algn="l" rtl="0" eaLnBrk="1" fontAlgn="base" hangingPunct="1">
        <a:spcBef>
          <a:spcPct val="0"/>
        </a:spcBef>
        <a:spcAft>
          <a:spcPct val="0"/>
        </a:spcAft>
        <a:defRPr sz="3200">
          <a:solidFill>
            <a:schemeClr val="bg1"/>
          </a:solidFill>
          <a:latin typeface="Georgia" pitchFamily="18" charset="0"/>
        </a:defRPr>
      </a:lvl4pPr>
      <a:lvl5pPr algn="l" rtl="0" eaLnBrk="1" fontAlgn="base" hangingPunct="1">
        <a:spcBef>
          <a:spcPct val="0"/>
        </a:spcBef>
        <a:spcAft>
          <a:spcPct val="0"/>
        </a:spcAft>
        <a:defRPr sz="3200">
          <a:solidFill>
            <a:schemeClr val="bg1"/>
          </a:solidFill>
          <a:latin typeface="Georgia" pitchFamily="18" charset="0"/>
        </a:defRPr>
      </a:lvl5pPr>
      <a:lvl6pPr marL="457200" algn="l" rtl="0" eaLnBrk="1" fontAlgn="base" hangingPunct="1">
        <a:spcBef>
          <a:spcPct val="0"/>
        </a:spcBef>
        <a:spcAft>
          <a:spcPct val="0"/>
        </a:spcAft>
        <a:defRPr sz="3200">
          <a:solidFill>
            <a:schemeClr val="bg1"/>
          </a:solidFill>
          <a:latin typeface="Georgia" pitchFamily="18" charset="0"/>
        </a:defRPr>
      </a:lvl6pPr>
      <a:lvl7pPr marL="914400" algn="l" rtl="0" eaLnBrk="1" fontAlgn="base" hangingPunct="1">
        <a:spcBef>
          <a:spcPct val="0"/>
        </a:spcBef>
        <a:spcAft>
          <a:spcPct val="0"/>
        </a:spcAft>
        <a:defRPr sz="3200">
          <a:solidFill>
            <a:schemeClr val="bg1"/>
          </a:solidFill>
          <a:latin typeface="Georgia" pitchFamily="18" charset="0"/>
        </a:defRPr>
      </a:lvl7pPr>
      <a:lvl8pPr marL="1371600" algn="l" rtl="0" eaLnBrk="1" fontAlgn="base" hangingPunct="1">
        <a:spcBef>
          <a:spcPct val="0"/>
        </a:spcBef>
        <a:spcAft>
          <a:spcPct val="0"/>
        </a:spcAft>
        <a:defRPr sz="3200">
          <a:solidFill>
            <a:schemeClr val="bg1"/>
          </a:solidFill>
          <a:latin typeface="Georgia" pitchFamily="18" charset="0"/>
        </a:defRPr>
      </a:lvl8pPr>
      <a:lvl9pPr marL="1828800" algn="l" rtl="0" eaLnBrk="1" fontAlgn="base" hangingPunct="1">
        <a:spcBef>
          <a:spcPct val="0"/>
        </a:spcBef>
        <a:spcAft>
          <a:spcPct val="0"/>
        </a:spcAft>
        <a:defRPr sz="3200">
          <a:solidFill>
            <a:schemeClr val="bg1"/>
          </a:solidFill>
          <a:latin typeface="Georgia" pitchFamily="18" charset="0"/>
        </a:defRPr>
      </a:lvl9pPr>
    </p:titleStyle>
    <p:bodyStyle>
      <a:lvl1pPr marL="285750" indent="-285750" algn="l" rtl="0" eaLnBrk="1" fontAlgn="base" hangingPunct="1">
        <a:lnSpc>
          <a:spcPts val="2800"/>
        </a:lnSpc>
        <a:spcBef>
          <a:spcPct val="0"/>
        </a:spcBef>
        <a:spcAft>
          <a:spcPts val="900"/>
        </a:spcAft>
        <a:buClr>
          <a:srgbClr val="BCCCA8"/>
        </a:buClr>
        <a:buFont typeface="Wingdings" pitchFamily="2" charset="2"/>
        <a:defRPr sz="2600" b="1">
          <a:solidFill>
            <a:schemeClr val="tx1"/>
          </a:solidFill>
          <a:latin typeface="Franklin Gothic Medium Cond" pitchFamily="34" charset="0"/>
          <a:ea typeface="+mn-ea"/>
          <a:cs typeface="+mn-cs"/>
        </a:defRPr>
      </a:lvl1pPr>
      <a:lvl2pPr marL="800100" indent="-342900" algn="l" rtl="0" eaLnBrk="1" fontAlgn="base" hangingPunct="1">
        <a:lnSpc>
          <a:spcPts val="2800"/>
        </a:lnSpc>
        <a:spcBef>
          <a:spcPct val="0"/>
        </a:spcBef>
        <a:spcAft>
          <a:spcPts val="900"/>
        </a:spcAft>
        <a:buClr>
          <a:srgbClr val="6C0000"/>
        </a:buClr>
        <a:buFont typeface="Wingdings 3" pitchFamily="18" charset="2"/>
        <a:buChar char=""/>
        <a:defRPr sz="2600" b="1">
          <a:solidFill>
            <a:schemeClr val="tx1"/>
          </a:solidFill>
          <a:latin typeface="Franklin Gothic Medium Cond" pitchFamily="34" charset="0"/>
        </a:defRPr>
      </a:lvl2pPr>
      <a:lvl3pPr marL="1200150" indent="-285750" algn="l" rtl="0" eaLnBrk="1" fontAlgn="base" hangingPunct="1">
        <a:lnSpc>
          <a:spcPts val="2600"/>
        </a:lnSpc>
        <a:spcBef>
          <a:spcPct val="0"/>
        </a:spcBef>
        <a:spcAft>
          <a:spcPts val="800"/>
        </a:spcAft>
        <a:buClr>
          <a:srgbClr val="637366"/>
        </a:buClr>
        <a:buFont typeface="Wingdings 3" pitchFamily="18" charset="2"/>
        <a:buChar char=""/>
        <a:defRPr sz="2400" b="1">
          <a:solidFill>
            <a:schemeClr val="tx1"/>
          </a:solidFill>
          <a:latin typeface="Franklin Gothic Medium Cond" pitchFamily="34" charset="0"/>
        </a:defRPr>
      </a:lvl3pPr>
      <a:lvl4pPr marL="1600200" algn="l" rtl="0" eaLnBrk="1" fontAlgn="base" hangingPunct="1">
        <a:lnSpc>
          <a:spcPts val="2600"/>
        </a:lnSpc>
        <a:spcBef>
          <a:spcPct val="0"/>
        </a:spcBef>
        <a:spcAft>
          <a:spcPts val="400"/>
        </a:spcAft>
        <a:buClr>
          <a:srgbClr val="9AA088"/>
        </a:buClr>
        <a:buFont typeface="Wingdings 3" pitchFamily="18" charset="2"/>
        <a:defRPr sz="2400" b="1">
          <a:solidFill>
            <a:srgbClr val="637366"/>
          </a:solidFill>
          <a:latin typeface="+mn-lt"/>
        </a:defRPr>
      </a:lvl4pPr>
      <a:lvl5pPr marL="2057400" algn="l" rtl="0" eaLnBrk="1" fontAlgn="base" hangingPunct="1">
        <a:lnSpc>
          <a:spcPts val="2400"/>
        </a:lnSpc>
        <a:spcBef>
          <a:spcPct val="0"/>
        </a:spcBef>
        <a:spcAft>
          <a:spcPts val="400"/>
        </a:spcAft>
        <a:defRPr sz="2200" b="1">
          <a:solidFill>
            <a:srgbClr val="637366"/>
          </a:solidFill>
          <a:latin typeface="+mn-lt"/>
        </a:defRPr>
      </a:lvl5pPr>
      <a:lvl6pPr marL="2514600" algn="l" rtl="0" eaLnBrk="1" fontAlgn="base" hangingPunct="1">
        <a:lnSpc>
          <a:spcPts val="2400"/>
        </a:lnSpc>
        <a:spcBef>
          <a:spcPct val="0"/>
        </a:spcBef>
        <a:spcAft>
          <a:spcPts val="400"/>
        </a:spcAft>
        <a:defRPr sz="2200" b="1">
          <a:solidFill>
            <a:srgbClr val="637366"/>
          </a:solidFill>
          <a:latin typeface="+mn-lt"/>
        </a:defRPr>
      </a:lvl6pPr>
      <a:lvl7pPr marL="2971800" algn="l" rtl="0" eaLnBrk="1" fontAlgn="base" hangingPunct="1">
        <a:lnSpc>
          <a:spcPts val="2400"/>
        </a:lnSpc>
        <a:spcBef>
          <a:spcPct val="0"/>
        </a:spcBef>
        <a:spcAft>
          <a:spcPts val="400"/>
        </a:spcAft>
        <a:defRPr sz="2200" b="1">
          <a:solidFill>
            <a:srgbClr val="637366"/>
          </a:solidFill>
          <a:latin typeface="+mn-lt"/>
        </a:defRPr>
      </a:lvl7pPr>
      <a:lvl8pPr marL="3429000" algn="l" rtl="0" eaLnBrk="1" fontAlgn="base" hangingPunct="1">
        <a:lnSpc>
          <a:spcPts val="2400"/>
        </a:lnSpc>
        <a:spcBef>
          <a:spcPct val="0"/>
        </a:spcBef>
        <a:spcAft>
          <a:spcPts val="400"/>
        </a:spcAft>
        <a:defRPr sz="2200" b="1">
          <a:solidFill>
            <a:srgbClr val="637366"/>
          </a:solidFill>
          <a:latin typeface="+mn-lt"/>
        </a:defRPr>
      </a:lvl8pPr>
      <a:lvl9pPr marL="3886200" algn="l" rtl="0" eaLnBrk="1" fontAlgn="base" hangingPunct="1">
        <a:lnSpc>
          <a:spcPts val="2400"/>
        </a:lnSpc>
        <a:spcBef>
          <a:spcPct val="0"/>
        </a:spcBef>
        <a:spcAft>
          <a:spcPts val="400"/>
        </a:spcAft>
        <a:defRPr sz="2200" b="1">
          <a:solidFill>
            <a:srgbClr val="637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sfcta/CountDracul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Sharing is Caring: Creating an Open Source Counts Management Tool</a:t>
            </a:r>
          </a:p>
        </p:txBody>
      </p:sp>
      <p:sp>
        <p:nvSpPr>
          <p:cNvPr id="2051" name="Rectangle 3"/>
          <p:cNvSpPr>
            <a:spLocks noGrp="1" noChangeArrowheads="1"/>
          </p:cNvSpPr>
          <p:nvPr>
            <p:ph type="subTitle" idx="1"/>
          </p:nvPr>
        </p:nvSpPr>
        <p:spPr/>
        <p:txBody>
          <a:bodyPr/>
          <a:lstStyle/>
          <a:p>
            <a:r>
              <a:rPr lang="en-US" sz="2400" dirty="0" smtClean="0">
                <a:solidFill>
                  <a:srgbClr val="BCCCA8"/>
                </a:solidFill>
              </a:rPr>
              <a:t>Lisa Zorn, Dan Tischler, Elizabeth Sall</a:t>
            </a:r>
            <a:endParaRPr lang="en-US" sz="2400" dirty="0">
              <a:solidFill>
                <a:srgbClr val="BCCCA8"/>
              </a:solidFill>
            </a:endParaRPr>
          </a:p>
        </p:txBody>
      </p:sp>
      <p:sp>
        <p:nvSpPr>
          <p:cNvPr id="5" name="Rectangle 5"/>
          <p:cNvSpPr>
            <a:spLocks noGrp="1" noChangeArrowheads="1"/>
          </p:cNvSpPr>
          <p:nvPr>
            <p:ph type="ftr" sz="quarter" idx="3"/>
          </p:nvPr>
        </p:nvSpPr>
        <p:spPr/>
        <p:txBody>
          <a:bodyPr/>
          <a:lstStyle/>
          <a:p>
            <a:r>
              <a:rPr lang="en-US" dirty="0"/>
              <a:t>SAN FRANCISCO COUNTY TRANSPORTATION AUTHORITY</a:t>
            </a:r>
          </a:p>
        </p:txBody>
      </p:sp>
      <p:sp>
        <p:nvSpPr>
          <p:cNvPr id="2052" name="Text Box 4"/>
          <p:cNvSpPr txBox="1">
            <a:spLocks noChangeArrowheads="1"/>
          </p:cNvSpPr>
          <p:nvPr/>
        </p:nvSpPr>
        <p:spPr bwMode="auto">
          <a:xfrm>
            <a:off x="304800" y="5870575"/>
            <a:ext cx="85344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dirty="0">
                <a:solidFill>
                  <a:srgbClr val="3A443C"/>
                </a:solidFill>
                <a:latin typeface="Franklin Gothic Medium" pitchFamily="34" charset="0"/>
              </a:rPr>
              <a:t>14</a:t>
            </a:r>
            <a:r>
              <a:rPr lang="en-US" sz="2000" b="1" baseline="30000" dirty="0">
                <a:solidFill>
                  <a:srgbClr val="3A443C"/>
                </a:solidFill>
                <a:latin typeface="Franklin Gothic Medium" pitchFamily="34" charset="0"/>
              </a:rPr>
              <a:t>th</a:t>
            </a:r>
            <a:r>
              <a:rPr lang="en-US" sz="2000" b="1" dirty="0">
                <a:solidFill>
                  <a:srgbClr val="3A443C"/>
                </a:solidFill>
                <a:latin typeface="Franklin Gothic Medium" pitchFamily="34" charset="0"/>
              </a:rPr>
              <a:t> TRB National Planning Applications Conference</a:t>
            </a:r>
          </a:p>
          <a:p>
            <a:pPr algn="ctr"/>
            <a:r>
              <a:rPr lang="en-US" sz="2000" b="1" dirty="0">
                <a:solidFill>
                  <a:srgbClr val="3A443C"/>
                </a:solidFill>
                <a:latin typeface="Franklin Gothic Medium" pitchFamily="34" charset="0"/>
              </a:rPr>
              <a:t>Columbus, OH    May 5-May 9,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10</a:t>
            </a:fld>
            <a:endParaRPr lang="en-US" dirty="0"/>
          </a:p>
        </p:txBody>
      </p:sp>
      <p:sp>
        <p:nvSpPr>
          <p:cNvPr id="4" name="Title 3"/>
          <p:cNvSpPr>
            <a:spLocks noGrp="1"/>
          </p:cNvSpPr>
          <p:nvPr>
            <p:ph type="title"/>
          </p:nvPr>
        </p:nvSpPr>
        <p:spPr/>
        <p:txBody>
          <a:bodyPr/>
          <a:lstStyle/>
          <a:p>
            <a:r>
              <a:rPr lang="en-US" dirty="0"/>
              <a:t>CountDracula </a:t>
            </a:r>
            <a:r>
              <a:rPr lang="en-US" dirty="0" smtClean="0"/>
              <a:t>Models Overview</a:t>
            </a:r>
            <a:endParaRPr lang="en-US" dirty="0"/>
          </a:p>
        </p:txBody>
      </p:sp>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8950" b="17168"/>
          <a:stretch/>
        </p:blipFill>
        <p:spPr bwMode="auto">
          <a:xfrm>
            <a:off x="0" y="1315278"/>
            <a:ext cx="9144000" cy="470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Nodes"/>
          <p:cNvGrpSpPr/>
          <p:nvPr/>
        </p:nvGrpSpPr>
        <p:grpSpPr>
          <a:xfrm>
            <a:off x="1066800" y="1524000"/>
            <a:ext cx="3962400" cy="4038600"/>
            <a:chOff x="1066800" y="1524000"/>
            <a:chExt cx="3962400" cy="4038600"/>
          </a:xfrm>
        </p:grpSpPr>
        <p:sp>
          <p:nvSpPr>
            <p:cNvPr id="9" name="Node1"/>
            <p:cNvSpPr/>
            <p:nvPr/>
          </p:nvSpPr>
          <p:spPr>
            <a:xfrm>
              <a:off x="48006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de1"/>
            <p:cNvSpPr/>
            <p:nvPr/>
          </p:nvSpPr>
          <p:spPr>
            <a:xfrm>
              <a:off x="1066800" y="533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ode1"/>
            <p:cNvSpPr/>
            <p:nvPr/>
          </p:nvSpPr>
          <p:spPr>
            <a:xfrm>
              <a:off x="2667000" y="3810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Node1"/>
            <p:cNvSpPr/>
            <p:nvPr/>
          </p:nvSpPr>
          <p:spPr>
            <a:xfrm>
              <a:off x="2332382" y="1905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Node1"/>
            <p:cNvSpPr/>
            <p:nvPr/>
          </p:nvSpPr>
          <p:spPr>
            <a:xfrm>
              <a:off x="2599082" y="33147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Market Labels"/>
          <p:cNvGrpSpPr/>
          <p:nvPr/>
        </p:nvGrpSpPr>
        <p:grpSpPr>
          <a:xfrm>
            <a:off x="1295400" y="1719122"/>
            <a:ext cx="7717424" cy="4098509"/>
            <a:chOff x="1295400" y="1719122"/>
            <a:chExt cx="7717424" cy="4098509"/>
          </a:xfrm>
        </p:grpSpPr>
        <p:sp>
          <p:nvSpPr>
            <p:cNvPr id="13" name="Rectangle 12"/>
            <p:cNvSpPr/>
            <p:nvPr/>
          </p:nvSpPr>
          <p:spPr>
            <a:xfrm>
              <a:off x="4924846" y="4986634"/>
              <a:ext cx="4087978" cy="830997"/>
            </a:xfrm>
            <a:prstGeom prst="rect">
              <a:avLst/>
            </a:prstGeom>
            <a:noFill/>
          </p:spPr>
          <p:txBody>
            <a:bodyPr wrap="none" lIns="91440" tIns="45720" rIns="91440" bIns="45720">
              <a:spAutoFit/>
            </a:bodyPr>
            <a:lstStyle/>
            <a:p>
              <a:pPr algn="ctr"/>
              <a:r>
                <a:rPr lang="en-US" sz="48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Market Street</a:t>
              </a:r>
              <a:endParaRPr lang="en-US" sz="4800" b="1" dirty="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endParaRPr>
            </a:p>
          </p:txBody>
        </p:sp>
        <p:cxnSp>
          <p:nvCxnSpPr>
            <p:cNvPr id="15" name="Straight Connector 14"/>
            <p:cNvCxnSpPr>
              <a:stCxn id="13" idx="1"/>
              <a:endCxn id="9" idx="3"/>
            </p:cNvCxnSpPr>
            <p:nvPr/>
          </p:nvCxnSpPr>
          <p:spPr>
            <a:xfrm flipH="1" flipV="1">
              <a:off x="4834078" y="1719122"/>
              <a:ext cx="90768" cy="368301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1"/>
            </p:cNvCxnSpPr>
            <p:nvPr/>
          </p:nvCxnSpPr>
          <p:spPr>
            <a:xfrm flipH="1" flipV="1">
              <a:off x="3617843" y="3196870"/>
              <a:ext cx="1307003" cy="2205263"/>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1"/>
              <a:endCxn id="11" idx="4"/>
            </p:cNvCxnSpPr>
            <p:nvPr/>
          </p:nvCxnSpPr>
          <p:spPr>
            <a:xfrm flipH="1" flipV="1">
              <a:off x="2781300" y="4038600"/>
              <a:ext cx="2143546" cy="1363533"/>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3" idx="1"/>
              <a:endCxn id="10" idx="6"/>
            </p:cNvCxnSpPr>
            <p:nvPr/>
          </p:nvCxnSpPr>
          <p:spPr>
            <a:xfrm flipH="1">
              <a:off x="1295400" y="5402133"/>
              <a:ext cx="3629446" cy="46167"/>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085" name="Van Ness Labels"/>
          <p:cNvGrpSpPr/>
          <p:nvPr/>
        </p:nvGrpSpPr>
        <p:grpSpPr>
          <a:xfrm>
            <a:off x="0" y="1615976"/>
            <a:ext cx="2667000" cy="2308324"/>
            <a:chOff x="0" y="1615976"/>
            <a:chExt cx="2667000" cy="2308324"/>
          </a:xfrm>
        </p:grpSpPr>
        <p:sp>
          <p:nvSpPr>
            <p:cNvPr id="45" name="Rectangle 44"/>
            <p:cNvSpPr/>
            <p:nvPr/>
          </p:nvSpPr>
          <p:spPr>
            <a:xfrm>
              <a:off x="0" y="1615976"/>
              <a:ext cx="1657826" cy="2308324"/>
            </a:xfrm>
            <a:prstGeom prst="rect">
              <a:avLst/>
            </a:prstGeom>
            <a:noFill/>
          </p:spPr>
          <p:txBody>
            <a:bodyPr wrap="none" lIns="91440" tIns="45720" rIns="91440" bIns="45720">
              <a:spAutoFit/>
            </a:bodyPr>
            <a:lstStyle/>
            <a:p>
              <a:pPr algn="ctr"/>
              <a:r>
                <a:rPr lang="en-US" sz="48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Van</a:t>
              </a:r>
            </a:p>
            <a:p>
              <a:pPr algn="ctr"/>
              <a:r>
                <a:rPr lang="en-US" sz="48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Ness</a:t>
              </a:r>
            </a:p>
            <a:p>
              <a:pPr algn="ctr"/>
              <a:r>
                <a:rPr lang="en-US" sz="48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Ave</a:t>
              </a:r>
              <a:endParaRPr lang="en-US" sz="4800" b="1" dirty="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endParaRPr>
            </a:p>
          </p:txBody>
        </p:sp>
        <p:cxnSp>
          <p:nvCxnSpPr>
            <p:cNvPr id="48" name="Straight Connector 47"/>
            <p:cNvCxnSpPr>
              <a:endCxn id="41" idx="3"/>
            </p:cNvCxnSpPr>
            <p:nvPr/>
          </p:nvCxnSpPr>
          <p:spPr>
            <a:xfrm flipV="1">
              <a:off x="1657826" y="2100122"/>
              <a:ext cx="708034" cy="670016"/>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5" idx="3"/>
              <a:endCxn id="42" idx="2"/>
            </p:cNvCxnSpPr>
            <p:nvPr/>
          </p:nvCxnSpPr>
          <p:spPr>
            <a:xfrm>
              <a:off x="1657826" y="2770138"/>
              <a:ext cx="941256" cy="658862"/>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5" idx="3"/>
              <a:endCxn id="11" idx="2"/>
            </p:cNvCxnSpPr>
            <p:nvPr/>
          </p:nvCxnSpPr>
          <p:spPr>
            <a:xfrm>
              <a:off x="1657826" y="2770138"/>
              <a:ext cx="1009174" cy="1154162"/>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87" name="Turn Count Location"/>
          <p:cNvSpPr/>
          <p:nvPr/>
        </p:nvSpPr>
        <p:spPr>
          <a:xfrm rot="18800028" flipV="1">
            <a:off x="2862504" y="3079645"/>
            <a:ext cx="1447800" cy="1371600"/>
          </a:xfrm>
          <a:prstGeom prst="ben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urnCount"/>
          <p:cNvSpPr/>
          <p:nvPr/>
        </p:nvSpPr>
        <p:spPr>
          <a:xfrm>
            <a:off x="1461033" y="1219200"/>
            <a:ext cx="5724644" cy="1754326"/>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@3/13/2013 3p:</a:t>
            </a:r>
            <a:b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br>
            <a: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3 bikes in 60 min</a:t>
            </a:r>
            <a:endParaRPr lang="en-US" sz="5400" b="1" dirty="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endParaRPr>
          </a:p>
        </p:txBody>
      </p:sp>
      <p:grpSp>
        <p:nvGrpSpPr>
          <p:cNvPr id="3089" name="Mainline Count Location"/>
          <p:cNvGrpSpPr/>
          <p:nvPr/>
        </p:nvGrpSpPr>
        <p:grpSpPr>
          <a:xfrm>
            <a:off x="3938506" y="1413868"/>
            <a:ext cx="1166894" cy="1938932"/>
            <a:chOff x="3862306" y="1392032"/>
            <a:chExt cx="1166894" cy="1938932"/>
          </a:xfrm>
        </p:grpSpPr>
        <p:sp>
          <p:nvSpPr>
            <p:cNvPr id="81" name="Node1"/>
            <p:cNvSpPr/>
            <p:nvPr/>
          </p:nvSpPr>
          <p:spPr>
            <a:xfrm>
              <a:off x="4800600" y="1524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ight Arrow 3087"/>
            <p:cNvSpPr/>
            <p:nvPr/>
          </p:nvSpPr>
          <p:spPr>
            <a:xfrm rot="18836084">
              <a:off x="3203510" y="2050828"/>
              <a:ext cx="1938932" cy="62133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MainlineCount"/>
          <p:cNvSpPr/>
          <p:nvPr/>
        </p:nvSpPr>
        <p:spPr>
          <a:xfrm>
            <a:off x="1745917" y="3503474"/>
            <a:ext cx="6109366" cy="1754326"/>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@3/13/2013 3p:</a:t>
            </a:r>
            <a:b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br>
            <a:r>
              <a:rPr lang="en-US" sz="5400" b="1" dirty="0" smtClean="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rPr>
              <a:t>30 bikes in 60 min</a:t>
            </a:r>
            <a:endParaRPr lang="en-US" sz="5400" b="1" dirty="0">
              <a:ln w="19050">
                <a:solidFill>
                  <a:schemeClr val="tx2">
                    <a:tint val="1000"/>
                  </a:schemeClr>
                </a:solidFill>
                <a:prstDash val="solid"/>
              </a:ln>
              <a:solidFill>
                <a:schemeClr val="accent4"/>
              </a:solidFill>
              <a:effectLst>
                <a:outerShdw blurRad="50000" dist="50800" dir="7500000" algn="tl">
                  <a:srgbClr val="000000">
                    <a:shade val="5000"/>
                    <a:alpha val="35000"/>
                  </a:srgbClr>
                </a:outerShdw>
              </a:effectLst>
            </a:endParaRPr>
          </a:p>
        </p:txBody>
      </p:sp>
      <p:sp>
        <p:nvSpPr>
          <p:cNvPr id="6" name="Market and 11th"/>
          <p:cNvSpPr/>
          <p:nvPr/>
        </p:nvSpPr>
        <p:spPr>
          <a:xfrm>
            <a:off x="3389243" y="3048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7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85"/>
                                        </p:tgtEl>
                                        <p:attrNameLst>
                                          <p:attrName>style.visibility</p:attrName>
                                        </p:attrNameLst>
                                      </p:cBhvr>
                                      <p:to>
                                        <p:strVal val="visible"/>
                                      </p:to>
                                    </p:set>
                                    <p:animEffect transition="in" filter="fade">
                                      <p:cBhvr>
                                        <p:cTn id="16" dur="500"/>
                                        <p:tgtEl>
                                          <p:spTgt spid="308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8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087"/>
                                        </p:tgtEl>
                                        <p:attrNameLst>
                                          <p:attrName>style.visibility</p:attrName>
                                        </p:attrNameLst>
                                      </p:cBhvr>
                                      <p:to>
                                        <p:strVal val="visible"/>
                                      </p:to>
                                    </p:set>
                                    <p:animEffect transition="in" filter="fade">
                                      <p:cBhvr>
                                        <p:cTn id="27" dur="500"/>
                                        <p:tgtEl>
                                          <p:spTgt spid="30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8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89"/>
                                        </p:tgtEl>
                                        <p:attrNameLst>
                                          <p:attrName>style.visibility</p:attrName>
                                        </p:attrNameLst>
                                      </p:cBhvr>
                                      <p:to>
                                        <p:strVal val="visible"/>
                                      </p:to>
                                    </p:set>
                                    <p:animEffect transition="in" filter="fade">
                                      <p:cBhvr>
                                        <p:cTn id="41" dur="500"/>
                                        <p:tgtEl>
                                          <p:spTgt spid="308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animBg="1"/>
      <p:bldP spid="3087" grpId="1" animBg="1"/>
      <p:bldP spid="80" grpId="0"/>
      <p:bldP spid="80" grpId="1"/>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11</a:t>
            </a:fld>
            <a:endParaRPr lang="en-US" dirty="0"/>
          </a:p>
        </p:txBody>
      </p:sp>
      <p:sp>
        <p:nvSpPr>
          <p:cNvPr id="4" name="Title 3"/>
          <p:cNvSpPr>
            <a:spLocks noGrp="1"/>
          </p:cNvSpPr>
          <p:nvPr>
            <p:ph type="title"/>
          </p:nvPr>
        </p:nvSpPr>
        <p:spPr/>
        <p:txBody>
          <a:bodyPr/>
          <a:lstStyle/>
          <a:p>
            <a:r>
              <a:rPr lang="en-US" dirty="0" smtClean="0"/>
              <a:t>CountDracula Today</a:t>
            </a:r>
            <a:endParaRPr lang="en-US" dirty="0"/>
          </a:p>
        </p:txBody>
      </p:sp>
      <p:pic>
        <p:nvPicPr>
          <p:cNvPr id="4102" nam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73" y="914400"/>
            <a:ext cx="704205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Map 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Map 2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Map Add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4"/>
          <p:cNvSpPr/>
          <p:nvPr/>
        </p:nvSpPr>
        <p:spPr>
          <a:xfrm>
            <a:off x="762000" y="5334000"/>
            <a:ext cx="1676400" cy="762000"/>
          </a:xfrm>
          <a:prstGeom prst="cloud">
            <a:avLst/>
          </a:prstGeom>
          <a:noFill/>
          <a:ln w="38100">
            <a:solidFill>
              <a:schemeClr val="accent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7" name="Admin Gene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Admin No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Admin Uplo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0974" y="914400"/>
            <a:ext cx="704205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DTA Validation"/>
          <p:cNvPicPr>
            <a:picLocks noGrp="1" noChangeAspect="1" noChangeArrowheads="1"/>
          </p:cNvPicPr>
          <p:nvPr>
            <p:ph idx="4294967295"/>
          </p:nvPr>
        </p:nvPicPr>
        <p:blipFill>
          <a:blip r:embed="rId10" cstate="print"/>
          <a:srcRect/>
          <a:stretch>
            <a:fillRect/>
          </a:stretch>
        </p:blipFill>
        <p:spPr bwMode="auto">
          <a:xfrm>
            <a:off x="946603" y="886968"/>
            <a:ext cx="7315200" cy="5073872"/>
          </a:xfrm>
          <a:prstGeom prst="rect">
            <a:avLst/>
          </a:prstGeom>
          <a:noFill/>
          <a:ln w="9525">
            <a:noFill/>
            <a:miter lim="800000"/>
            <a:headEnd/>
            <a:tailEnd/>
          </a:ln>
          <a:effectLst/>
        </p:spPr>
      </p:pic>
      <p:sp>
        <p:nvSpPr>
          <p:cNvPr id="6" name="API"/>
          <p:cNvSpPr/>
          <p:nvPr/>
        </p:nvSpPr>
        <p:spPr>
          <a:xfrm>
            <a:off x="5867400" y="1447800"/>
            <a:ext cx="1569660"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API!</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137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500"/>
                                        <p:tgtEl>
                                          <p:spTgt spid="4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animEffect transition="in" filter="fade">
                                      <p:cBhvr>
                                        <p:cTn id="17" dur="500"/>
                                        <p:tgtEl>
                                          <p:spTgt spid="410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107"/>
                                        </p:tgtEl>
                                        <p:attrNameLst>
                                          <p:attrName>style.visibility</p:attrName>
                                        </p:attrNameLst>
                                      </p:cBhvr>
                                      <p:to>
                                        <p:strVal val="visible"/>
                                      </p:to>
                                    </p:set>
                                    <p:animEffect transition="in" filter="fade">
                                      <p:cBhvr>
                                        <p:cTn id="31" dur="500"/>
                                        <p:tgtEl>
                                          <p:spTgt spid="410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06"/>
                                        </p:tgtEl>
                                        <p:attrNameLst>
                                          <p:attrName>style.visibility</p:attrName>
                                        </p:attrNameLst>
                                      </p:cBhvr>
                                      <p:to>
                                        <p:strVal val="visible"/>
                                      </p:to>
                                    </p:set>
                                    <p:animEffect transition="in" filter="fade">
                                      <p:cBhvr>
                                        <p:cTn id="36" dur="500"/>
                                        <p:tgtEl>
                                          <p:spTgt spid="41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08"/>
                                        </p:tgtEl>
                                        <p:attrNameLst>
                                          <p:attrName>style.visibility</p:attrName>
                                        </p:attrNameLst>
                                      </p:cBhvr>
                                      <p:to>
                                        <p:strVal val="visible"/>
                                      </p:to>
                                    </p:set>
                                    <p:animEffect transition="in" filter="fade">
                                      <p:cBhvr>
                                        <p:cTn id="41" dur="500"/>
                                        <p:tgtEl>
                                          <p:spTgt spid="410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12</a:t>
            </a:fld>
            <a:endParaRPr lang="en-US" dirty="0"/>
          </a:p>
        </p:txBody>
      </p:sp>
      <p:sp>
        <p:nvSpPr>
          <p:cNvPr id="4" name="Title 3"/>
          <p:cNvSpPr>
            <a:spLocks noGrp="1"/>
          </p:cNvSpPr>
          <p:nvPr>
            <p:ph type="title"/>
          </p:nvPr>
        </p:nvSpPr>
        <p:spPr/>
        <p:txBody>
          <a:bodyPr/>
          <a:lstStyle/>
          <a:p>
            <a:r>
              <a:rPr lang="en-US" dirty="0" smtClean="0"/>
              <a:t>CountDracula Tomorrow</a:t>
            </a:r>
            <a:endParaRPr lang="en-US" dirty="0"/>
          </a:p>
        </p:txBody>
      </p:sp>
      <p:pic>
        <p:nvPicPr>
          <p:cNvPr id="5123" name="Pedestrian Counts" descr="C:\Users\lisa\AppData\Local\Microsoft\Windows\Temporary Internet Files\Content.IE5\J408I5TZ\MC90041125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838201"/>
            <a:ext cx="2513934" cy="23621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Admin Interface (streetna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838200"/>
            <a:ext cx="3200400" cy="228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compass" descr="C:\Users\lisa\AppData\Local\Microsoft\Windows\Temporary Internet Files\Content.IE5\5H1CDMEB\MC900329243[1].wmf"/>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39663" y="3888823"/>
            <a:ext cx="2479937" cy="25119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CountDracula Needs YOU"/>
          <p:cNvGrpSpPr/>
          <p:nvPr/>
        </p:nvGrpSpPr>
        <p:grpSpPr>
          <a:xfrm>
            <a:off x="4572000" y="3491050"/>
            <a:ext cx="3581400" cy="2757350"/>
            <a:chOff x="2743200" y="3040925"/>
            <a:chExt cx="3581400" cy="2757350"/>
          </a:xfrm>
        </p:grpSpPr>
        <p:pic>
          <p:nvPicPr>
            <p:cNvPr id="10" name="Count Dracula" descr="C:\CountDracula\static\count_db_logo_full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3040925"/>
              <a:ext cx="3505200" cy="2757350"/>
            </a:xfrm>
            <a:prstGeom prst="rect">
              <a:avLst/>
            </a:prstGeom>
            <a:ln>
              <a:noFill/>
            </a:ln>
            <a:effectLst>
              <a:outerShdw blurRad="292100" dist="139700" dir="2700000" algn="tl" rotWithShape="0">
                <a:srgbClr val="333333">
                  <a:alpha val="65000"/>
                </a:srgbClr>
              </a:outerShdw>
            </a:effectLst>
            <a:extLst/>
          </p:spPr>
        </p:pic>
        <p:pic>
          <p:nvPicPr>
            <p:cNvPr id="2051" name="Needs YOU" descr="C:\CountDracula\static\CountDraculaNeedsYOU.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021138"/>
              <a:ext cx="1278313" cy="13128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23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13</a:t>
            </a:fld>
            <a:endParaRPr lang="en-US" dirty="0"/>
          </a:p>
        </p:txBody>
      </p:sp>
      <p:sp>
        <p:nvSpPr>
          <p:cNvPr id="4" name="Title 3"/>
          <p:cNvSpPr>
            <a:spLocks noGrp="1"/>
          </p:cNvSpPr>
          <p:nvPr>
            <p:ph type="title"/>
          </p:nvPr>
        </p:nvSpPr>
        <p:spPr>
          <a:xfrm>
            <a:off x="609600" y="914400"/>
            <a:ext cx="8229600" cy="1676400"/>
          </a:xfrm>
        </p:spPr>
        <p:txBody>
          <a:bodyPr/>
          <a:lstStyle/>
          <a:p>
            <a:pPr algn="ctr"/>
            <a:r>
              <a:rPr lang="en-US" dirty="0" smtClean="0"/>
              <a:t>Questions?  Suggestions?</a:t>
            </a:r>
            <a:br>
              <a:rPr lang="en-US" dirty="0" smtClean="0"/>
            </a:br>
            <a:r>
              <a:rPr lang="en-US" dirty="0" smtClean="0"/>
              <a:t>Lisa.Zorn@sfcta.org</a:t>
            </a:r>
            <a:br>
              <a:rPr lang="en-US" dirty="0" smtClean="0"/>
            </a:br>
            <a:r>
              <a:rPr lang="en-US" dirty="0">
                <a:solidFill>
                  <a:schemeClr val="accent4"/>
                </a:solidFill>
                <a:hlinkClick r:id="rId3"/>
              </a:rPr>
              <a:t>https://github.com/sfcta/CountDracula</a:t>
            </a:r>
            <a:endParaRPr lang="en-US" dirty="0">
              <a:solidFill>
                <a:schemeClr val="accent4"/>
              </a:solidFill>
            </a:endParaRPr>
          </a:p>
        </p:txBody>
      </p:sp>
      <p:pic>
        <p:nvPicPr>
          <p:cNvPr id="8" name="Count Dracula" descr="C:\CountDracula\static\count_db_logo_full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9191" y="2582047"/>
            <a:ext cx="4176409" cy="3285353"/>
          </a:xfrm>
          <a:prstGeom prst="rect">
            <a:avLst/>
          </a:prstGeom>
          <a:ln>
            <a:noFill/>
          </a:ln>
          <a:effectLst>
            <a:outerShdw blurRad="292100" dist="139700" dir="2700000" algn="tl" rotWithShape="0">
              <a:srgbClr val="333333">
                <a:alpha val="65000"/>
              </a:srgbClr>
            </a:outerShdw>
          </a:effectLst>
          <a:extLst/>
        </p:spPr>
      </p:pic>
      <p:pic>
        <p:nvPicPr>
          <p:cNvPr id="9" name="Needs YOU" descr="C:\CountDracula\static\CountDraculaNeedsY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749960"/>
            <a:ext cx="1523096" cy="156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0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9"/>
                                        </p:tgtEl>
                                        <p:attrNameLst>
                                          <p:attrName>r</p:attrName>
                                        </p:attrNameLst>
                                      </p:cBhvr>
                                    </p:animRot>
                                    <p:animRot by="-240000">
                                      <p:cBhvr>
                                        <p:cTn id="7" dur="1000" fill="hold">
                                          <p:stCondLst>
                                            <p:cond delay="1000"/>
                                          </p:stCondLst>
                                        </p:cTn>
                                        <p:tgtEl>
                                          <p:spTgt spid="9"/>
                                        </p:tgtEl>
                                        <p:attrNameLst>
                                          <p:attrName>r</p:attrName>
                                        </p:attrNameLst>
                                      </p:cBhvr>
                                    </p:animRot>
                                    <p:animRot by="240000">
                                      <p:cBhvr>
                                        <p:cTn id="8" dur="1000" fill="hold">
                                          <p:stCondLst>
                                            <p:cond delay="2000"/>
                                          </p:stCondLst>
                                        </p:cTn>
                                        <p:tgtEl>
                                          <p:spTgt spid="9"/>
                                        </p:tgtEl>
                                        <p:attrNameLst>
                                          <p:attrName>r</p:attrName>
                                        </p:attrNameLst>
                                      </p:cBhvr>
                                    </p:animRot>
                                    <p:animRot by="-240000">
                                      <p:cBhvr>
                                        <p:cTn id="9" dur="1000" fill="hold">
                                          <p:stCondLst>
                                            <p:cond delay="3000"/>
                                          </p:stCondLst>
                                        </p:cTn>
                                        <p:tgtEl>
                                          <p:spTgt spid="9"/>
                                        </p:tgtEl>
                                        <p:attrNameLst>
                                          <p:attrName>r</p:attrName>
                                        </p:attrNameLst>
                                      </p:cBhvr>
                                    </p:animRot>
                                    <p:animRot by="120000">
                                      <p:cBhvr>
                                        <p:cTn id="10" dur="1000" fill="hold">
                                          <p:stCondLst>
                                            <p:cond delay="4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2</a:t>
            </a:fld>
            <a:endParaRPr lang="en-US" dirty="0"/>
          </a:p>
        </p:txBody>
      </p:sp>
      <p:sp>
        <p:nvSpPr>
          <p:cNvPr id="4" name="Title 3"/>
          <p:cNvSpPr>
            <a:spLocks noGrp="1"/>
          </p:cNvSpPr>
          <p:nvPr>
            <p:ph type="title"/>
          </p:nvPr>
        </p:nvSpPr>
        <p:spPr/>
        <p:txBody>
          <a:bodyPr/>
          <a:lstStyle/>
          <a:p>
            <a:r>
              <a:rPr lang="en-US" dirty="0" smtClean="0"/>
              <a:t>Why?</a:t>
            </a:r>
            <a:br>
              <a:rPr lang="en-US" dirty="0" smtClean="0"/>
            </a:br>
            <a:r>
              <a:rPr lang="en-US" i="1" dirty="0" smtClean="0">
                <a:solidFill>
                  <a:srgbClr val="BCCCA8"/>
                </a:solidFill>
              </a:rPr>
              <a:t>Neighborhood Study</a:t>
            </a:r>
            <a:endParaRPr lang="en-US" i="1" dirty="0">
              <a:solidFill>
                <a:srgbClr val="BCCCA8"/>
              </a:solidFill>
            </a:endParaRPr>
          </a:p>
        </p:txBody>
      </p:sp>
      <p:pic>
        <p:nvPicPr>
          <p:cNvPr id="2050" name="Chester" descr="http://intranet/pub/Main/ChesterFung/che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714500"/>
            <a:ext cx="34290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WesternSoMa Study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5" y="1266825"/>
            <a:ext cx="5848350" cy="432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91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3</a:t>
            </a:fld>
            <a:endParaRPr lang="en-US" dirty="0"/>
          </a:p>
        </p:txBody>
      </p:sp>
      <p:sp>
        <p:nvSpPr>
          <p:cNvPr id="4" name="Title 3"/>
          <p:cNvSpPr>
            <a:spLocks noGrp="1"/>
          </p:cNvSpPr>
          <p:nvPr>
            <p:ph type="title"/>
          </p:nvPr>
        </p:nvSpPr>
        <p:spPr/>
        <p:txBody>
          <a:bodyPr/>
          <a:lstStyle/>
          <a:p>
            <a:r>
              <a:rPr lang="en-US" dirty="0"/>
              <a:t>Why?</a:t>
            </a:r>
            <a:br>
              <a:rPr lang="en-US" dirty="0"/>
            </a:br>
            <a:r>
              <a:rPr lang="en-US" i="1" dirty="0">
                <a:solidFill>
                  <a:srgbClr val="BCCCA8"/>
                </a:solidFill>
              </a:rPr>
              <a:t>Neighborhood Study</a:t>
            </a:r>
            <a:endParaRPr lang="en-US" dirty="0"/>
          </a:p>
        </p:txBody>
      </p:sp>
      <p:pic>
        <p:nvPicPr>
          <p:cNvPr id="6" name="find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66" y="1295400"/>
            <a:ext cx="67404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find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66" y="1295400"/>
            <a:ext cx="67404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find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1766" y="1295400"/>
            <a:ext cx="674046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df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0000">
            <a:off x="592287" y="1725777"/>
            <a:ext cx="4620581" cy="373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df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0000">
            <a:off x="1447800" y="1461458"/>
            <a:ext cx="480363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0255" y="1485900"/>
            <a:ext cx="5673506"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xl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0000">
            <a:off x="3583427" y="1308830"/>
            <a:ext cx="50986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Binder" descr="C:\Users\lisa\Downloads\pedbind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440000">
            <a:off x="5206735" y="2228680"/>
            <a:ext cx="3085136" cy="4114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88827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 presetClass="exit" presetSubtype="0" fill="hold"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animEffect transition="in" filter="fade">
                                      <p:cBhvr>
                                        <p:cTn id="43"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4</a:t>
            </a:fld>
            <a:endParaRPr lang="en-US" dirty="0"/>
          </a:p>
        </p:txBody>
      </p:sp>
      <p:sp>
        <p:nvSpPr>
          <p:cNvPr id="4" name="Title 3"/>
          <p:cNvSpPr>
            <a:spLocks noGrp="1"/>
          </p:cNvSpPr>
          <p:nvPr>
            <p:ph type="title"/>
          </p:nvPr>
        </p:nvSpPr>
        <p:spPr/>
        <p:txBody>
          <a:bodyPr/>
          <a:lstStyle/>
          <a:p>
            <a:r>
              <a:rPr lang="en-US" dirty="0" smtClean="0"/>
              <a:t>Why?</a:t>
            </a:r>
            <a:br>
              <a:rPr lang="en-US" dirty="0" smtClean="0"/>
            </a:br>
            <a:r>
              <a:rPr lang="en-US" i="1" dirty="0" smtClean="0">
                <a:solidFill>
                  <a:srgbClr val="BCCCA8"/>
                </a:solidFill>
              </a:rPr>
              <a:t>Consulting Engineer</a:t>
            </a:r>
            <a:endParaRPr lang="en-US" i="1" dirty="0">
              <a:solidFill>
                <a:srgbClr val="BCCCA8"/>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2024062"/>
            <a:ext cx="223837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Better Market Str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509713"/>
            <a:ext cx="893445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5</a:t>
            </a:fld>
            <a:endParaRPr lang="en-US" dirty="0"/>
          </a:p>
        </p:txBody>
      </p:sp>
      <p:sp>
        <p:nvSpPr>
          <p:cNvPr id="4" name="Title 3"/>
          <p:cNvSpPr>
            <a:spLocks noGrp="1"/>
          </p:cNvSpPr>
          <p:nvPr>
            <p:ph type="title"/>
          </p:nvPr>
        </p:nvSpPr>
        <p:spPr/>
        <p:txBody>
          <a:bodyPr/>
          <a:lstStyle/>
          <a:p>
            <a:r>
              <a:rPr lang="en-US" dirty="0" smtClean="0"/>
              <a:t>Why?</a:t>
            </a:r>
            <a:br>
              <a:rPr lang="en-US" dirty="0" smtClean="0"/>
            </a:br>
            <a:r>
              <a:rPr lang="en-US" i="1" dirty="0" smtClean="0">
                <a:solidFill>
                  <a:srgbClr val="BCCCA8"/>
                </a:solidFill>
              </a:rPr>
              <a:t>DTA Validation</a:t>
            </a:r>
            <a:endParaRPr lang="en-US" i="1" dirty="0">
              <a:solidFill>
                <a:srgbClr val="BCCCA8"/>
              </a:solidFill>
            </a:endParaRPr>
          </a:p>
        </p:txBody>
      </p:sp>
      <p:pic>
        <p:nvPicPr>
          <p:cNvPr id="2050" name="Citywide DTA" descr="Q:\Model Development\DTA\DTA Pics\sf map color links.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55"/>
          <a:stretch/>
        </p:blipFill>
        <p:spPr bwMode="auto">
          <a:xfrm>
            <a:off x="1371600" y="1439713"/>
            <a:ext cx="6400800" cy="4351487"/>
          </a:xfrm>
          <a:prstGeom prst="rect">
            <a:avLst/>
          </a:prstGeom>
          <a:noFill/>
          <a:extLst>
            <a:ext uri="{909E8E84-426E-40DD-AFC4-6F175D3DCCD1}">
              <a14:hiddenFill xmlns:a14="http://schemas.microsoft.com/office/drawing/2010/main">
                <a:solidFill>
                  <a:srgbClr val="FFFFFF"/>
                </a:solidFill>
              </a14:hiddenFill>
            </a:ext>
          </a:extLst>
        </p:spPr>
      </p:pic>
      <p:sp>
        <p:nvSpPr>
          <p:cNvPr id="7" name="ALL RECENT WEEKDAY COUNTS"/>
          <p:cNvSpPr/>
          <p:nvPr/>
        </p:nvSpPr>
        <p:spPr>
          <a:xfrm>
            <a:off x="843614" y="1828800"/>
            <a:ext cx="7456785"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3">
                      <a:satMod val="175000"/>
                      <a:alpha val="40000"/>
                    </a:schemeClr>
                  </a:glow>
                </a:effectLst>
              </a:rPr>
              <a:t>ALL RECENT</a:t>
            </a:r>
          </a:p>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3">
                      <a:satMod val="175000"/>
                      <a:alpha val="40000"/>
                    </a:schemeClr>
                  </a:glow>
                </a:effectLst>
              </a:rPr>
              <a:t>WEEKDAY COUNTS…</a:t>
            </a:r>
          </a:p>
        </p:txBody>
      </p:sp>
      <p:sp>
        <p:nvSpPr>
          <p:cNvPr id="8" name="Rectangle 7"/>
          <p:cNvSpPr/>
          <p:nvPr/>
        </p:nvSpPr>
        <p:spPr>
          <a:xfrm>
            <a:off x="929025" y="3732074"/>
            <a:ext cx="7494424"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3">
                      <a:satMod val="175000"/>
                      <a:alpha val="40000"/>
                    </a:schemeClr>
                  </a:glow>
                </a:effectLst>
              </a:rPr>
              <a:t>…ATTACHED </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3">
                      <a:satMod val="175000"/>
                      <a:alpha val="40000"/>
                    </a:schemeClr>
                  </a:glow>
                </a:effectLst>
              </a:rPr>
              <a:t>TO THE </a:t>
            </a:r>
          </a:p>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3">
                      <a:satMod val="175000"/>
                      <a:alpha val="40000"/>
                    </a:schemeClr>
                  </a:glow>
                </a:effectLst>
              </a:rPr>
              <a:t>DTA NETWORK</a:t>
            </a:r>
          </a:p>
        </p:txBody>
      </p:sp>
    </p:spTree>
    <p:extLst>
      <p:ext uri="{BB962C8B-B14F-4D97-AF65-F5344CB8AC3E}">
        <p14:creationId xmlns:p14="http://schemas.microsoft.com/office/powerpoint/2010/main" val="78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6</a:t>
            </a:fld>
            <a:endParaRPr lang="en-US" dirty="0"/>
          </a:p>
        </p:txBody>
      </p:sp>
      <p:sp>
        <p:nvSpPr>
          <p:cNvPr id="4" name="Title 3"/>
          <p:cNvSpPr>
            <a:spLocks noGrp="1"/>
          </p:cNvSpPr>
          <p:nvPr>
            <p:ph type="title"/>
          </p:nvPr>
        </p:nvSpPr>
        <p:spPr/>
        <p:txBody>
          <a:bodyPr/>
          <a:lstStyle/>
          <a:p>
            <a:r>
              <a:rPr lang="en-US" dirty="0" smtClean="0"/>
              <a:t>Why?</a:t>
            </a:r>
            <a:br>
              <a:rPr lang="en-US" dirty="0" smtClean="0"/>
            </a:br>
            <a:r>
              <a:rPr lang="en-US" i="1" dirty="0" smtClean="0">
                <a:solidFill>
                  <a:srgbClr val="BCCCA8"/>
                </a:solidFill>
              </a:rPr>
              <a:t>Public Requests</a:t>
            </a:r>
            <a:endParaRPr lang="en-US" i="1" dirty="0">
              <a:solidFill>
                <a:srgbClr val="BCCCA8"/>
              </a:solidFill>
            </a:endParaRPr>
          </a:p>
        </p:txBody>
      </p:sp>
      <p:pic>
        <p:nvPicPr>
          <p:cNvPr id="1029" name="Traffic Counts Web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021" y="1143000"/>
            <a:ext cx="672195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Traffic Counts 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351" y="1143000"/>
            <a:ext cx="67432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27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7</a:t>
            </a:fld>
            <a:endParaRPr lang="en-US" dirty="0"/>
          </a:p>
        </p:txBody>
      </p:sp>
      <p:sp>
        <p:nvSpPr>
          <p:cNvPr id="4" name="Title 3"/>
          <p:cNvSpPr>
            <a:spLocks noGrp="1"/>
          </p:cNvSpPr>
          <p:nvPr>
            <p:ph type="title"/>
          </p:nvPr>
        </p:nvSpPr>
        <p:spPr/>
        <p:txBody>
          <a:bodyPr/>
          <a:lstStyle/>
          <a:p>
            <a:r>
              <a:rPr lang="en-US" dirty="0" smtClean="0"/>
              <a:t>Existing Options</a:t>
            </a:r>
            <a:endParaRPr lang="en-US" dirty="0"/>
          </a:p>
        </p:txBody>
      </p:sp>
      <p:sp>
        <p:nvSpPr>
          <p:cNvPr id="5" name="Content Placeholder 4"/>
          <p:cNvSpPr>
            <a:spLocks noGrp="1"/>
          </p:cNvSpPr>
          <p:nvPr>
            <p:ph sz="quarter" idx="12"/>
          </p:nvPr>
        </p:nvSpPr>
        <p:spPr/>
        <p:txBody>
          <a:bodyPr/>
          <a:lstStyle/>
          <a:p>
            <a:pPr marL="457200" indent="-457200">
              <a:lnSpc>
                <a:spcPct val="100000"/>
              </a:lnSpc>
              <a:buFont typeface="Arial" pitchFamily="34" charset="0"/>
              <a:buChar char="•"/>
            </a:pPr>
            <a:r>
              <a:rPr lang="en-US" sz="3600" b="0" dirty="0" smtClean="0"/>
              <a:t>MS2 (Midwestern Software Solutions) Traffic Count Database System</a:t>
            </a:r>
          </a:p>
          <a:p>
            <a:pPr marL="457200" indent="-457200">
              <a:lnSpc>
                <a:spcPct val="100000"/>
              </a:lnSpc>
              <a:buFont typeface="Arial" pitchFamily="34" charset="0"/>
              <a:buChar char="•"/>
            </a:pPr>
            <a:r>
              <a:rPr lang="en-US" sz="3600" b="0" dirty="0" smtClean="0"/>
              <a:t>Cambridge Systematics Traffic Count Management System</a:t>
            </a:r>
          </a:p>
          <a:p>
            <a:pPr marL="457200" indent="-457200">
              <a:lnSpc>
                <a:spcPct val="100000"/>
              </a:lnSpc>
              <a:buFont typeface="Arial" pitchFamily="34" charset="0"/>
              <a:buChar char="•"/>
            </a:pPr>
            <a:r>
              <a:rPr lang="en-US" sz="3600" b="0" dirty="0" smtClean="0"/>
              <a:t>Others?</a:t>
            </a:r>
            <a:endParaRPr lang="en-US" sz="3600" b="0" dirty="0"/>
          </a:p>
        </p:txBody>
      </p:sp>
    </p:spTree>
    <p:extLst>
      <p:ext uri="{BB962C8B-B14F-4D97-AF65-F5344CB8AC3E}">
        <p14:creationId xmlns:p14="http://schemas.microsoft.com/office/powerpoint/2010/main" val="493511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Count Dracula Logo" descr="C:\CountDracula\static\count_db_logo_full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1237" y="1296591"/>
            <a:ext cx="5421527" cy="426481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8</a:t>
            </a:fld>
            <a:endParaRPr lang="en-US" dirty="0"/>
          </a:p>
        </p:txBody>
      </p:sp>
      <p:sp>
        <p:nvSpPr>
          <p:cNvPr id="4" name="Title 3"/>
          <p:cNvSpPr>
            <a:spLocks noGrp="1"/>
          </p:cNvSpPr>
          <p:nvPr>
            <p:ph type="title"/>
          </p:nvPr>
        </p:nvSpPr>
        <p:spPr/>
        <p:txBody>
          <a:bodyPr/>
          <a:lstStyle/>
          <a:p>
            <a:r>
              <a:rPr lang="en-US" dirty="0" smtClean="0"/>
              <a:t>Objectives</a:t>
            </a:r>
            <a:endParaRPr lang="en-US" dirty="0"/>
          </a:p>
        </p:txBody>
      </p:sp>
      <p:sp>
        <p:nvSpPr>
          <p:cNvPr id="6" name="5-min: 48 cars"/>
          <p:cNvSpPr/>
          <p:nvPr/>
        </p:nvSpPr>
        <p:spPr>
          <a:xfrm>
            <a:off x="724164" y="4953000"/>
            <a:ext cx="4839786"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5-min: 48 cars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8" name="15-min: 3 trucks"/>
          <p:cNvSpPr/>
          <p:nvPr/>
        </p:nvSpPr>
        <p:spPr>
          <a:xfrm>
            <a:off x="130188" y="3473789"/>
            <a:ext cx="5493812"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15-min: 3 trucks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60-min: 37 bicycles"/>
          <p:cNvSpPr/>
          <p:nvPr/>
        </p:nvSpPr>
        <p:spPr>
          <a:xfrm>
            <a:off x="2357719" y="4397119"/>
            <a:ext cx="6532559"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60-min: 37 bicycles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 name="x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0000">
            <a:off x="6805136" y="797047"/>
            <a:ext cx="2040390" cy="182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xls+users"/>
          <p:cNvGrpSpPr/>
          <p:nvPr/>
        </p:nvGrpSpPr>
        <p:grpSpPr>
          <a:xfrm>
            <a:off x="6827549" y="2696787"/>
            <a:ext cx="2040390" cy="1829645"/>
            <a:chOff x="6827549" y="2696787"/>
            <a:chExt cx="2040390" cy="1829645"/>
          </a:xfrm>
        </p:grpSpPr>
        <p:pic>
          <p:nvPicPr>
            <p:cNvPr id="11" name="xl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0000">
              <a:off x="6827549" y="2696787"/>
              <a:ext cx="2040390" cy="182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users" descr="http://docs.ispconfig.org/wp-content/uploads/2010/10/user-group-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7641" y="2754330"/>
              <a:ext cx="1735380" cy="173538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xls ou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000">
            <a:off x="1050740" y="1012292"/>
            <a:ext cx="971342" cy="87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PI"/>
          <p:cNvSpPr/>
          <p:nvPr/>
        </p:nvSpPr>
        <p:spPr>
          <a:xfrm>
            <a:off x="724164" y="2400387"/>
            <a:ext cx="1039066" cy="707886"/>
          </a:xfrm>
          <a:prstGeom prst="rect">
            <a:avLst/>
          </a:prstGeom>
          <a:noFill/>
        </p:spPr>
        <p:txBody>
          <a:bodyPr wrap="none" lIns="91440" tIns="45720" rIns="91440" bIns="45720">
            <a:spAutoFit/>
          </a:bodyPr>
          <a:lstStyle/>
          <a:p>
            <a:pPr algn="ctr"/>
            <a:r>
              <a:rPr lang="en-US" sz="40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API</a:t>
            </a:r>
            <a:endParaRPr lang="en-US" sz="40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UTDF"/>
          <p:cNvSpPr/>
          <p:nvPr/>
        </p:nvSpPr>
        <p:spPr>
          <a:xfrm>
            <a:off x="2903988" y="572868"/>
            <a:ext cx="1415772" cy="646331"/>
          </a:xfrm>
          <a:prstGeom prst="rect">
            <a:avLst/>
          </a:prstGeom>
          <a:noFill/>
        </p:spPr>
        <p:txBody>
          <a:bodyPr wrap="none" lIns="91440" tIns="45720" rIns="91440" bIns="45720">
            <a:spAutoFit/>
          </a:bodyPr>
          <a:lstStyle/>
          <a:p>
            <a:pPr algn="ctr"/>
            <a:r>
              <a:rPr lang="en-US" sz="3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UTDF</a:t>
            </a:r>
            <a:endParaRPr 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2175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mph" presetSubtype="0" fill="hold" grpId="0" nodeType="withEffect">
                                  <p:stCondLst>
                                    <p:cond delay="0"/>
                                  </p:stCondLst>
                                  <p:childTnLst>
                                    <p:animScale>
                                      <p:cBhvr>
                                        <p:cTn id="8" dur="2000" fill="hold"/>
                                        <p:tgtEl>
                                          <p:spTgt spid="6"/>
                                        </p:tgtEl>
                                      </p:cBhvr>
                                      <p:by x="50000" y="50000"/>
                                    </p:animScale>
                                  </p:childTnLst>
                                </p:cTn>
                              </p:par>
                              <p:par>
                                <p:cTn id="9" presetID="42" presetClass="path" presetSubtype="0" accel="50000" decel="50000" fill="hold" grpId="1" nodeType="withEffect">
                                  <p:stCondLst>
                                    <p:cond delay="0"/>
                                  </p:stCondLst>
                                  <p:childTnLst>
                                    <p:animMotion origin="layout" path="M 0 2.22222E-6 L 0.15 -0.32222 " pathEditMode="relative" rAng="0" ptsTypes="AA">
                                      <p:cBhvr>
                                        <p:cTn id="10" dur="2000" fill="hold"/>
                                        <p:tgtEl>
                                          <p:spTgt spid="6"/>
                                        </p:tgtEl>
                                        <p:attrNameLst>
                                          <p:attrName>ppt_x</p:attrName>
                                          <p:attrName>ppt_y</p:attrName>
                                        </p:attrNameLst>
                                      </p:cBhvr>
                                      <p:rCtr x="7500" y="-16111"/>
                                    </p:animMotion>
                                  </p:childTnLst>
                                </p:cTn>
                              </p:par>
                            </p:childTnLst>
                          </p:cTn>
                        </p:par>
                        <p:par>
                          <p:cTn id="11" fill="hold">
                            <p:stCondLst>
                              <p:cond delay="2000"/>
                            </p:stCondLst>
                            <p:childTnLst>
                              <p:par>
                                <p:cTn id="12" presetID="10" presetClass="exit" presetSubtype="0" fill="hold" grpId="2"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2500"/>
                            </p:stCondLst>
                            <p:childTnLst>
                              <p:par>
                                <p:cTn id="16" presetID="1" presetClass="entr" presetSubtype="0" fill="hold" grpId="3"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2500"/>
                            </p:stCondLst>
                            <p:childTnLst>
                              <p:par>
                                <p:cTn id="19" presetID="6" presetClass="emph" presetSubtype="0" fill="hold" grpId="0" nodeType="afterEffect">
                                  <p:stCondLst>
                                    <p:cond delay="0"/>
                                  </p:stCondLst>
                                  <p:childTnLst>
                                    <p:animScale>
                                      <p:cBhvr>
                                        <p:cTn id="20" dur="2000" fill="hold"/>
                                        <p:tgtEl>
                                          <p:spTgt spid="8"/>
                                        </p:tgtEl>
                                      </p:cBhvr>
                                      <p:by x="50000" y="50000"/>
                                    </p:animScale>
                                  </p:childTnLst>
                                </p:cTn>
                              </p:par>
                              <p:par>
                                <p:cTn id="21" presetID="42" presetClass="path" presetSubtype="0" accel="50000" decel="50000" fill="hold" grpId="1" nodeType="withEffect">
                                  <p:stCondLst>
                                    <p:cond delay="0"/>
                                  </p:stCondLst>
                                  <p:childTnLst>
                                    <p:animMotion origin="layout" path="M -3.33333E-6 -2.59259E-6 L 0.18542 -0.09606 " pathEditMode="relative" rAng="0" ptsTypes="AA">
                                      <p:cBhvr>
                                        <p:cTn id="22" dur="2000" fill="hold"/>
                                        <p:tgtEl>
                                          <p:spTgt spid="8"/>
                                        </p:tgtEl>
                                        <p:attrNameLst>
                                          <p:attrName>ppt_x</p:attrName>
                                          <p:attrName>ppt_y</p:attrName>
                                        </p:attrNameLst>
                                      </p:cBhvr>
                                      <p:rCtr x="9271" y="-4815"/>
                                    </p:animMotion>
                                  </p:childTnLst>
                                </p:cTn>
                              </p:par>
                            </p:childTnLst>
                          </p:cTn>
                        </p:par>
                        <p:par>
                          <p:cTn id="23" fill="hold">
                            <p:stCondLst>
                              <p:cond delay="4500"/>
                            </p:stCondLst>
                            <p:childTnLst>
                              <p:par>
                                <p:cTn id="24" presetID="10" presetClass="exit" presetSubtype="0" fill="hold" grpId="2"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0"/>
                            </p:stCondLst>
                            <p:childTnLst>
                              <p:par>
                                <p:cTn id="28" presetID="1" presetClass="entr" presetSubtype="0" fill="hold" grpId="3"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5000"/>
                            </p:stCondLst>
                            <p:childTnLst>
                              <p:par>
                                <p:cTn id="31" presetID="6" presetClass="emph" presetSubtype="0" fill="hold" grpId="0" nodeType="afterEffect">
                                  <p:stCondLst>
                                    <p:cond delay="0"/>
                                  </p:stCondLst>
                                  <p:childTnLst>
                                    <p:animScale>
                                      <p:cBhvr>
                                        <p:cTn id="32" dur="2000" fill="hold"/>
                                        <p:tgtEl>
                                          <p:spTgt spid="9"/>
                                        </p:tgtEl>
                                      </p:cBhvr>
                                      <p:by x="50000" y="50000"/>
                                    </p:animScale>
                                  </p:childTnLst>
                                </p:cTn>
                              </p:par>
                              <p:par>
                                <p:cTn id="33" presetID="42" presetClass="path" presetSubtype="0" accel="50000" decel="50000" fill="hold" grpId="1" nodeType="withEffect">
                                  <p:stCondLst>
                                    <p:cond delay="0"/>
                                  </p:stCondLst>
                                  <p:childTnLst>
                                    <p:animMotion origin="layout" path="M -5.55556E-7 -3.33333E-6 L -0.11493 -0.23055 " pathEditMode="relative" rAng="0" ptsTypes="AA">
                                      <p:cBhvr>
                                        <p:cTn id="34" dur="2000" fill="hold"/>
                                        <p:tgtEl>
                                          <p:spTgt spid="9"/>
                                        </p:tgtEl>
                                        <p:attrNameLst>
                                          <p:attrName>ppt_x</p:attrName>
                                          <p:attrName>ppt_y</p:attrName>
                                        </p:attrNameLst>
                                      </p:cBhvr>
                                      <p:rCtr x="-5747" y="-11528"/>
                                    </p:animMotion>
                                  </p:childTnLst>
                                </p:cTn>
                              </p:par>
                            </p:childTnLst>
                          </p:cTn>
                        </p:par>
                        <p:par>
                          <p:cTn id="35" fill="hold">
                            <p:stCondLst>
                              <p:cond delay="7000"/>
                            </p:stCondLst>
                            <p:childTnLst>
                              <p:par>
                                <p:cTn id="36" presetID="10" presetClass="exit" presetSubtype="0" fill="hold" grpId="2" nodeType="after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nodeType="clickEffect">
                                  <p:stCondLst>
                                    <p:cond delay="0"/>
                                  </p:stCondLst>
                                  <p:childTnLst>
                                    <p:animScale>
                                      <p:cBhvr>
                                        <p:cTn id="47" dur="2000" fill="hold"/>
                                        <p:tgtEl>
                                          <p:spTgt spid="10"/>
                                        </p:tgtEl>
                                      </p:cBhvr>
                                      <p:by x="25000" y="25000"/>
                                    </p:animScale>
                                  </p:childTnLst>
                                </p:cTn>
                              </p:par>
                              <p:par>
                                <p:cTn id="48" presetID="42" presetClass="path" presetSubtype="0" accel="50000" decel="50000" fill="hold" nodeType="withEffect">
                                  <p:stCondLst>
                                    <p:cond delay="0"/>
                                  </p:stCondLst>
                                  <p:childTnLst>
                                    <p:animMotion origin="layout" path="M 8.33333E-7 2.96296E-6 L -0.35573 0.22824 " pathEditMode="relative" rAng="0" ptsTypes="AA">
                                      <p:cBhvr>
                                        <p:cTn id="49" dur="2000" fill="hold"/>
                                        <p:tgtEl>
                                          <p:spTgt spid="10"/>
                                        </p:tgtEl>
                                        <p:attrNameLst>
                                          <p:attrName>ppt_x</p:attrName>
                                          <p:attrName>ppt_y</p:attrName>
                                        </p:attrNameLst>
                                      </p:cBhvr>
                                      <p:rCtr x="-17795" y="11412"/>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7"/>
                                        </p:tgtEl>
                                      </p:cBhvr>
                                      <p:by x="25000" y="25000"/>
                                    </p:animScale>
                                  </p:childTnLst>
                                </p:cTn>
                              </p:par>
                              <p:par>
                                <p:cTn id="63" presetID="42" presetClass="path" presetSubtype="0" accel="50000" decel="50000" fill="hold" nodeType="withEffect">
                                  <p:stCondLst>
                                    <p:cond delay="0"/>
                                  </p:stCondLst>
                                  <p:childTnLst>
                                    <p:animMotion origin="layout" path="M 2.77778E-7 -3.7037E-7 L -0.35816 -0.04884 " pathEditMode="relative" rAng="0" ptsTypes="AA">
                                      <p:cBhvr>
                                        <p:cTn id="64" dur="2000" fill="hold"/>
                                        <p:tgtEl>
                                          <p:spTgt spid="7"/>
                                        </p:tgtEl>
                                        <p:attrNameLst>
                                          <p:attrName>ppt_x</p:attrName>
                                          <p:attrName>ppt_y</p:attrName>
                                        </p:attrNameLst>
                                      </p:cBhvr>
                                      <p:rCtr x="-17917" y="-2454"/>
                                    </p:animMotion>
                                  </p:childTnLst>
                                </p:cTn>
                              </p:par>
                            </p:childTnLst>
                          </p:cTn>
                        </p:par>
                        <p:par>
                          <p:cTn id="65" fill="hold">
                            <p:stCondLst>
                              <p:cond delay="2000"/>
                            </p:stCondLst>
                            <p:childTnLst>
                              <p:par>
                                <p:cTn id="66" presetID="10" presetClass="exit" presetSubtype="0" fill="hold" nodeType="after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42" presetClass="path" presetSubtype="0" accel="50000" decel="50000" fill="hold" nodeType="withEffect">
                                  <p:stCondLst>
                                    <p:cond delay="0"/>
                                  </p:stCondLst>
                                  <p:childTnLst>
                                    <p:animMotion origin="layout" path="M 0.32569 0.25625 L -0.00452 -0.00648 " pathEditMode="relative" rAng="0" ptsTypes="AA">
                                      <p:cBhvr>
                                        <p:cTn id="75" dur="2000" fill="hold"/>
                                        <p:tgtEl>
                                          <p:spTgt spid="14"/>
                                        </p:tgtEl>
                                        <p:attrNameLst>
                                          <p:attrName>ppt_x</p:attrName>
                                          <p:attrName>ppt_y</p:attrName>
                                        </p:attrNameLst>
                                      </p:cBhvr>
                                      <p:rCtr x="-16510" y="-13148"/>
                                    </p:animMotion>
                                  </p:childTnLst>
                                </p:cTn>
                              </p:par>
                              <p:par>
                                <p:cTn id="76" presetID="6" presetClass="emph" presetSubtype="0" fill="hold" nodeType="withEffect">
                                  <p:stCondLst>
                                    <p:cond delay="0"/>
                                  </p:stCondLst>
                                  <p:childTnLst>
                                    <p:animScale>
                                      <p:cBhvr>
                                        <p:cTn id="77" dur="2000" fill="hold"/>
                                        <p:tgtEl>
                                          <p:spTgt spid="14"/>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42" presetClass="path" presetSubtype="0" accel="50000" decel="50000" fill="hold" grpId="1" nodeType="withEffect">
                                  <p:stCondLst>
                                    <p:cond delay="0"/>
                                  </p:stCondLst>
                                  <p:childTnLst>
                                    <p:animMotion origin="layout" path="M 0.35781 0.06574 L -0.02101 -0.01436 " pathEditMode="relative" rAng="0" ptsTypes="AA">
                                      <p:cBhvr>
                                        <p:cTn id="84" dur="2000" fill="hold"/>
                                        <p:tgtEl>
                                          <p:spTgt spid="12"/>
                                        </p:tgtEl>
                                        <p:attrNameLst>
                                          <p:attrName>ppt_x</p:attrName>
                                          <p:attrName>ppt_y</p:attrName>
                                        </p:attrNameLst>
                                      </p:cBhvr>
                                      <p:rCtr x="-18941" y="-4005"/>
                                    </p:animMotion>
                                  </p:childTnLst>
                                </p:cTn>
                              </p:par>
                              <p:par>
                                <p:cTn id="85" presetID="6" presetClass="emph" presetSubtype="0" fill="hold" grpId="2" nodeType="withEffect">
                                  <p:stCondLst>
                                    <p:cond delay="0"/>
                                  </p:stCondLst>
                                  <p:childTnLst>
                                    <p:animScale>
                                      <p:cBhvr>
                                        <p:cTn id="86" dur="2000" fill="hold"/>
                                        <p:tgtEl>
                                          <p:spTgt spid="12"/>
                                        </p:tgtEl>
                                      </p:cBhvr>
                                      <p:by x="150000" y="150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42" presetClass="path" presetSubtype="0" accel="50000" decel="50000" fill="hold" grpId="1" nodeType="withEffect">
                                  <p:stCondLst>
                                    <p:cond delay="0"/>
                                  </p:stCondLst>
                                  <p:childTnLst>
                                    <p:animMotion origin="layout" path="M 0.09878 0.33681 L -0.03994 0.00903 " pathEditMode="relative" rAng="0" ptsTypes="AA">
                                      <p:cBhvr>
                                        <p:cTn id="93" dur="2000" fill="hold"/>
                                        <p:tgtEl>
                                          <p:spTgt spid="16"/>
                                        </p:tgtEl>
                                        <p:attrNameLst>
                                          <p:attrName>ppt_x</p:attrName>
                                          <p:attrName>ppt_y</p:attrName>
                                        </p:attrNameLst>
                                      </p:cBhvr>
                                      <p:rCtr x="-6944" y="-16389"/>
                                    </p:animMotion>
                                  </p:childTnLst>
                                </p:cTn>
                              </p:par>
                              <p:par>
                                <p:cTn id="94" presetID="6" presetClass="emph" presetSubtype="0" fill="hold" grpId="2" nodeType="withEffect">
                                  <p:stCondLst>
                                    <p:cond delay="0"/>
                                  </p:stCondLst>
                                  <p:childTnLst>
                                    <p:animScale>
                                      <p:cBhvr>
                                        <p:cTn id="95"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8" grpId="0"/>
      <p:bldP spid="8" grpId="1"/>
      <p:bldP spid="8" grpId="2"/>
      <p:bldP spid="8" grpId="3"/>
      <p:bldP spid="9" grpId="0"/>
      <p:bldP spid="9" grpId="1"/>
      <p:bldP spid="9" grpId="2"/>
      <p:bldP spid="9" grpId="3"/>
      <p:bldP spid="12" grpId="0"/>
      <p:bldP spid="12" grpId="1"/>
      <p:bldP spid="12" grpId="2"/>
      <p:bldP spid="16" grpId="0"/>
      <p:bldP spid="16" grpId="1"/>
      <p:bldP spid="1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SAN FRANCISCO COUNTY TRANSPORTATION AUTHORITY</a:t>
            </a:r>
            <a:endParaRPr lang="en-US" dirty="0"/>
          </a:p>
        </p:txBody>
      </p:sp>
      <p:sp>
        <p:nvSpPr>
          <p:cNvPr id="3" name="Slide Number Placeholder 2"/>
          <p:cNvSpPr>
            <a:spLocks noGrp="1"/>
          </p:cNvSpPr>
          <p:nvPr>
            <p:ph type="sldNum" sz="quarter" idx="11"/>
          </p:nvPr>
        </p:nvSpPr>
        <p:spPr/>
        <p:txBody>
          <a:bodyPr/>
          <a:lstStyle/>
          <a:p>
            <a:fld id="{DF2B1F63-D2D4-4E8C-B5D1-EB596F68CB12}" type="slidenum">
              <a:rPr lang="en-US" smtClean="0"/>
              <a:pPr/>
              <a:t>9</a:t>
            </a:fld>
            <a:endParaRPr lang="en-US" dirty="0"/>
          </a:p>
        </p:txBody>
      </p:sp>
      <p:sp>
        <p:nvSpPr>
          <p:cNvPr id="4" name="Title 3"/>
          <p:cNvSpPr>
            <a:spLocks noGrp="1"/>
          </p:cNvSpPr>
          <p:nvPr>
            <p:ph type="title"/>
          </p:nvPr>
        </p:nvSpPr>
        <p:spPr/>
        <p:txBody>
          <a:bodyPr/>
          <a:lstStyle/>
          <a:p>
            <a:r>
              <a:rPr lang="en-US" dirty="0" smtClean="0"/>
              <a:t>Design</a:t>
            </a:r>
            <a:endParaRPr lang="en-US" dirty="0"/>
          </a:p>
        </p:txBody>
      </p:sp>
      <p:pic>
        <p:nvPicPr>
          <p:cNvPr id="2050" name="Djan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87" y="990600"/>
            <a:ext cx="7315200" cy="417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Geodjan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222" y="653764"/>
            <a:ext cx="4086130" cy="480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0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exit" presetSubtype="0" fill="hold" nodeType="withEffect">
                                  <p:stCondLst>
                                    <p:cond delay="0"/>
                                  </p:stCondLst>
                                  <p:childTnLst>
                                    <p:set>
                                      <p:cBhvr>
                                        <p:cTn id="9"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sa's SFCTA Slide Template">
  <a:themeElements>
    <a:clrScheme name="Custom 2">
      <a:dk1>
        <a:srgbClr val="637366"/>
      </a:dk1>
      <a:lt1>
        <a:srgbClr val="FFFFFF"/>
      </a:lt1>
      <a:dk2>
        <a:srgbClr val="000000"/>
      </a:dk2>
      <a:lt2>
        <a:srgbClr val="9AA088"/>
      </a:lt2>
      <a:accent1>
        <a:srgbClr val="FF6600"/>
      </a:accent1>
      <a:accent2>
        <a:srgbClr val="9AA088"/>
      </a:accent2>
      <a:accent3>
        <a:srgbClr val="FFFFFF"/>
      </a:accent3>
      <a:accent4>
        <a:srgbClr val="FFB27D"/>
      </a:accent4>
      <a:accent5>
        <a:srgbClr val="DAEDEF"/>
      </a:accent5>
      <a:accent6>
        <a:srgbClr val="2D2D8A"/>
      </a:accent6>
      <a:hlink>
        <a:srgbClr val="FFB27D"/>
      </a:hlink>
      <a:folHlink>
        <a:srgbClr val="FFB27D"/>
      </a:folHlink>
    </a:clrScheme>
    <a:fontScheme name="Default Design">
      <a:majorFont>
        <a:latin typeface="Georgi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Lisa's SFCTA Slide Template</Template>
  <TotalTime>8764</TotalTime>
  <Words>749</Words>
  <Application>Microsoft Office PowerPoint</Application>
  <PresentationFormat>On-screen Show (4:3)</PresentationFormat>
  <Paragraphs>129</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Lisa's SFCTA Slide Template</vt:lpstr>
      <vt:lpstr>Sharing is Caring: Creating an Open Source Counts Management Tool</vt:lpstr>
      <vt:lpstr>Why? Neighborhood Study</vt:lpstr>
      <vt:lpstr>Why? Neighborhood Study</vt:lpstr>
      <vt:lpstr>Why? Consulting Engineer</vt:lpstr>
      <vt:lpstr>Why? DTA Validation</vt:lpstr>
      <vt:lpstr>Why? Public Requests</vt:lpstr>
      <vt:lpstr>Existing Options</vt:lpstr>
      <vt:lpstr>Objectives</vt:lpstr>
      <vt:lpstr>Design</vt:lpstr>
      <vt:lpstr>CountDracula Models Overview</vt:lpstr>
      <vt:lpstr>CountDracula Today</vt:lpstr>
      <vt:lpstr>CountDracula Tomorrow</vt:lpstr>
      <vt:lpstr>Questions?  Suggestions? Lisa.Zorn@sfcta.org https://github.com/sfcta/CountDracula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is Caring: Creating an Open Source Counts Management Tool</dc:title>
  <dc:creator>Lisa Zorn</dc:creator>
  <cp:lastModifiedBy>Lisa Zorn</cp:lastModifiedBy>
  <cp:revision>104</cp:revision>
  <cp:lastPrinted>2012-03-30T05:49:02Z</cp:lastPrinted>
  <dcterms:created xsi:type="dcterms:W3CDTF">2013-04-08T19:52:36Z</dcterms:created>
  <dcterms:modified xsi:type="dcterms:W3CDTF">2013-05-08T05:28:27Z</dcterms:modified>
</cp:coreProperties>
</file>