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sldIdLst>
    <p:sldId id="256" r:id="rId2"/>
    <p:sldId id="260" r:id="rId3"/>
    <p:sldId id="263" r:id="rId4"/>
    <p:sldId id="286" r:id="rId5"/>
    <p:sldId id="289" r:id="rId6"/>
    <p:sldId id="265" r:id="rId7"/>
    <p:sldId id="266" r:id="rId8"/>
    <p:sldId id="279" r:id="rId9"/>
    <p:sldId id="267" r:id="rId10"/>
    <p:sldId id="268" r:id="rId11"/>
    <p:sldId id="274" r:id="rId12"/>
    <p:sldId id="283" r:id="rId13"/>
    <p:sldId id="282" r:id="rId14"/>
    <p:sldId id="284" r:id="rId15"/>
    <p:sldId id="280" r:id="rId16"/>
    <p:sldId id="287" r:id="rId17"/>
    <p:sldId id="288" r:id="rId18"/>
    <p:sldId id="259" r:id="rId19"/>
    <p:sldId id="285" r:id="rId20"/>
    <p:sldId id="27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ndy" initials="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29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70" d="100"/>
          <a:sy n="70" d="100"/>
        </p:scale>
        <p:origin x="-2802" y="-9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76DB33-5DCB-4339-9948-E74B21A99164}" type="doc">
      <dgm:prSet loTypeId="urn:microsoft.com/office/officeart/2005/8/layout/target2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3DBED4C-9B57-4659-A27F-3B88F8C5645B}">
      <dgm:prSet phldrT="[Text]"/>
      <dgm:spPr/>
      <dgm:t>
        <a:bodyPr/>
        <a:lstStyle/>
        <a:p>
          <a:r>
            <a:rPr lang="en-US" dirty="0" smtClean="0"/>
            <a:t>Address Based Sampling</a:t>
          </a:r>
          <a:endParaRPr lang="en-US" dirty="0"/>
        </a:p>
      </dgm:t>
    </dgm:pt>
    <dgm:pt modelId="{12CF10CF-28A8-4FB1-BB5D-CA88575D3FE2}" type="parTrans" cxnId="{4A93E1EA-CBD3-4580-B1DB-765D3D3F8E5C}">
      <dgm:prSet/>
      <dgm:spPr/>
      <dgm:t>
        <a:bodyPr/>
        <a:lstStyle/>
        <a:p>
          <a:endParaRPr lang="en-US"/>
        </a:p>
      </dgm:t>
    </dgm:pt>
    <dgm:pt modelId="{ED670A71-C314-45E9-A26F-1FAABDBB64DC}" type="sibTrans" cxnId="{4A93E1EA-CBD3-4580-B1DB-765D3D3F8E5C}">
      <dgm:prSet/>
      <dgm:spPr/>
      <dgm:t>
        <a:bodyPr/>
        <a:lstStyle/>
        <a:p>
          <a:endParaRPr lang="en-US"/>
        </a:p>
      </dgm:t>
    </dgm:pt>
    <dgm:pt modelId="{C19DE9C9-C019-4C0B-B583-E1B45D8050CA}">
      <dgm:prSet phldrT="[Text]"/>
      <dgm:spPr/>
      <dgm:t>
        <a:bodyPr/>
        <a:lstStyle/>
        <a:p>
          <a:r>
            <a:rPr lang="en-US" dirty="0" smtClean="0"/>
            <a:t>Cell only</a:t>
          </a:r>
          <a:endParaRPr lang="en-US" dirty="0"/>
        </a:p>
      </dgm:t>
    </dgm:pt>
    <dgm:pt modelId="{4DE1625B-F61D-43F9-85A1-9697186AF8B0}" type="parTrans" cxnId="{4AE6CCA5-28C2-4817-B276-5D94D60B7366}">
      <dgm:prSet/>
      <dgm:spPr/>
      <dgm:t>
        <a:bodyPr/>
        <a:lstStyle/>
        <a:p>
          <a:endParaRPr lang="en-US"/>
        </a:p>
      </dgm:t>
    </dgm:pt>
    <dgm:pt modelId="{EB792C06-10C4-45E6-8D6B-9C197E12ED1D}" type="sibTrans" cxnId="{4AE6CCA5-28C2-4817-B276-5D94D60B7366}">
      <dgm:prSet/>
      <dgm:spPr/>
      <dgm:t>
        <a:bodyPr/>
        <a:lstStyle/>
        <a:p>
          <a:endParaRPr lang="en-US"/>
        </a:p>
      </dgm:t>
    </dgm:pt>
    <dgm:pt modelId="{88F2C286-9B58-4FF2-891E-2B4B83C6061F}">
      <dgm:prSet phldrT="[Text]"/>
      <dgm:spPr/>
      <dgm:t>
        <a:bodyPr/>
        <a:lstStyle/>
        <a:p>
          <a:r>
            <a:rPr lang="en-US" dirty="0" smtClean="0"/>
            <a:t>Geography</a:t>
          </a:r>
          <a:endParaRPr lang="en-US" dirty="0"/>
        </a:p>
      </dgm:t>
    </dgm:pt>
    <dgm:pt modelId="{E61ABA6E-776E-4F92-81FA-7391295D4A94}" type="parTrans" cxnId="{67206139-0E40-4965-A984-8D48EB5795C7}">
      <dgm:prSet/>
      <dgm:spPr/>
      <dgm:t>
        <a:bodyPr/>
        <a:lstStyle/>
        <a:p>
          <a:endParaRPr lang="en-US"/>
        </a:p>
      </dgm:t>
    </dgm:pt>
    <dgm:pt modelId="{1D272AD6-79A1-4CC7-8F0D-7C7D486A3947}" type="sibTrans" cxnId="{67206139-0E40-4965-A984-8D48EB5795C7}">
      <dgm:prSet/>
      <dgm:spPr/>
      <dgm:t>
        <a:bodyPr/>
        <a:lstStyle/>
        <a:p>
          <a:endParaRPr lang="en-US"/>
        </a:p>
      </dgm:t>
    </dgm:pt>
    <dgm:pt modelId="{4397E98C-D032-40D3-923B-43936D86FB60}">
      <dgm:prSet phldrT="[Text]"/>
      <dgm:spPr/>
      <dgm:t>
        <a:bodyPr/>
        <a:lstStyle/>
        <a:p>
          <a:r>
            <a:rPr lang="en-US" dirty="0" smtClean="0"/>
            <a:t>Multi-Methods</a:t>
          </a:r>
          <a:endParaRPr lang="en-US" dirty="0"/>
        </a:p>
      </dgm:t>
    </dgm:pt>
    <dgm:pt modelId="{EDE4FB50-C87D-446A-B06F-2D33F0B4166B}" type="parTrans" cxnId="{EBA60A3D-B288-4B3C-80D4-672DC5AC97A3}">
      <dgm:prSet/>
      <dgm:spPr/>
      <dgm:t>
        <a:bodyPr/>
        <a:lstStyle/>
        <a:p>
          <a:endParaRPr lang="en-US"/>
        </a:p>
      </dgm:t>
    </dgm:pt>
    <dgm:pt modelId="{2F2CC7BD-6354-4BFD-98E9-D4CD7D751A55}" type="sibTrans" cxnId="{EBA60A3D-B288-4B3C-80D4-672DC5AC97A3}">
      <dgm:prSet/>
      <dgm:spPr/>
      <dgm:t>
        <a:bodyPr/>
        <a:lstStyle/>
        <a:p>
          <a:endParaRPr lang="en-US"/>
        </a:p>
      </dgm:t>
    </dgm:pt>
    <dgm:pt modelId="{B24DF27E-4608-4BB7-8A29-36065999EB8D}">
      <dgm:prSet phldrT="[Text]"/>
      <dgm:spPr/>
      <dgm:t>
        <a:bodyPr/>
        <a:lstStyle/>
        <a:p>
          <a:r>
            <a:rPr lang="en-US" dirty="0" smtClean="0"/>
            <a:t>Phone</a:t>
          </a:r>
          <a:endParaRPr lang="en-US" dirty="0"/>
        </a:p>
      </dgm:t>
    </dgm:pt>
    <dgm:pt modelId="{CAD471C2-F026-4D2C-BCC7-C990FDC06152}" type="parTrans" cxnId="{5AC9D622-10E0-4D9B-BB84-D37A516992AC}">
      <dgm:prSet/>
      <dgm:spPr/>
      <dgm:t>
        <a:bodyPr/>
        <a:lstStyle/>
        <a:p>
          <a:endParaRPr lang="en-US"/>
        </a:p>
      </dgm:t>
    </dgm:pt>
    <dgm:pt modelId="{E05A764F-67BA-4AAF-BEAC-33FB19D50D0A}" type="sibTrans" cxnId="{5AC9D622-10E0-4D9B-BB84-D37A516992AC}">
      <dgm:prSet/>
      <dgm:spPr/>
      <dgm:t>
        <a:bodyPr/>
        <a:lstStyle/>
        <a:p>
          <a:endParaRPr lang="en-US"/>
        </a:p>
      </dgm:t>
    </dgm:pt>
    <dgm:pt modelId="{4C2DBEB8-F7F6-4447-A1BD-69E613B8D0C4}">
      <dgm:prSet phldrT="[Text]"/>
      <dgm:spPr/>
      <dgm:t>
        <a:bodyPr/>
        <a:lstStyle/>
        <a:p>
          <a:r>
            <a:rPr lang="en-US" dirty="0" smtClean="0"/>
            <a:t>Mail</a:t>
          </a:r>
          <a:endParaRPr lang="en-US" dirty="0"/>
        </a:p>
      </dgm:t>
    </dgm:pt>
    <dgm:pt modelId="{B61A20D5-AA66-4303-BA37-1C9147C5B3A4}" type="parTrans" cxnId="{C6004356-06BF-474F-9537-07F1266B6C4A}">
      <dgm:prSet/>
      <dgm:spPr/>
      <dgm:t>
        <a:bodyPr/>
        <a:lstStyle/>
        <a:p>
          <a:endParaRPr lang="en-US"/>
        </a:p>
      </dgm:t>
    </dgm:pt>
    <dgm:pt modelId="{CA187FBC-6BA0-422E-8836-3D9D25B32FDC}" type="sibTrans" cxnId="{C6004356-06BF-474F-9537-07F1266B6C4A}">
      <dgm:prSet/>
      <dgm:spPr/>
      <dgm:t>
        <a:bodyPr/>
        <a:lstStyle/>
        <a:p>
          <a:endParaRPr lang="en-US"/>
        </a:p>
      </dgm:t>
    </dgm:pt>
    <dgm:pt modelId="{68545D4E-2A15-40ED-A1D9-737364908476}">
      <dgm:prSet phldrT="[Text]"/>
      <dgm:spPr/>
      <dgm:t>
        <a:bodyPr/>
        <a:lstStyle/>
        <a:p>
          <a:r>
            <a:rPr lang="en-US" dirty="0" smtClean="0"/>
            <a:t>Design</a:t>
          </a:r>
          <a:endParaRPr lang="en-US" dirty="0"/>
        </a:p>
      </dgm:t>
    </dgm:pt>
    <dgm:pt modelId="{4C166BA2-7B4A-4FDB-A2DE-F979DBABE055}" type="parTrans" cxnId="{86693CF5-920B-4EBE-8048-7D5F0F1757A9}">
      <dgm:prSet/>
      <dgm:spPr/>
      <dgm:t>
        <a:bodyPr/>
        <a:lstStyle/>
        <a:p>
          <a:endParaRPr lang="en-US"/>
        </a:p>
      </dgm:t>
    </dgm:pt>
    <dgm:pt modelId="{09FA0598-0D76-4346-A847-DF42EEED52FE}" type="sibTrans" cxnId="{86693CF5-920B-4EBE-8048-7D5F0F1757A9}">
      <dgm:prSet/>
      <dgm:spPr/>
      <dgm:t>
        <a:bodyPr/>
        <a:lstStyle/>
        <a:p>
          <a:endParaRPr lang="en-US"/>
        </a:p>
      </dgm:t>
    </dgm:pt>
    <dgm:pt modelId="{E55AA737-7F37-4E55-B450-69421EC6661D}">
      <dgm:prSet phldrT="[Text]"/>
      <dgm:spPr/>
      <dgm:t>
        <a:bodyPr/>
        <a:lstStyle/>
        <a:p>
          <a:r>
            <a:rPr lang="en-US" dirty="0" smtClean="0"/>
            <a:t>Incentives</a:t>
          </a:r>
          <a:endParaRPr lang="en-US" dirty="0"/>
        </a:p>
      </dgm:t>
    </dgm:pt>
    <dgm:pt modelId="{1F5BFC7F-5D94-4D02-BFD6-AC534EEB08EE}" type="parTrans" cxnId="{F53C2716-1E68-45F7-AC27-4496C86A21DA}">
      <dgm:prSet/>
      <dgm:spPr/>
      <dgm:t>
        <a:bodyPr/>
        <a:lstStyle/>
        <a:p>
          <a:endParaRPr lang="en-US"/>
        </a:p>
      </dgm:t>
    </dgm:pt>
    <dgm:pt modelId="{E1E40437-9320-4F1F-A95E-0F93AAECF61B}" type="sibTrans" cxnId="{F53C2716-1E68-45F7-AC27-4496C86A21DA}">
      <dgm:prSet/>
      <dgm:spPr/>
      <dgm:t>
        <a:bodyPr/>
        <a:lstStyle/>
        <a:p>
          <a:endParaRPr lang="en-US"/>
        </a:p>
      </dgm:t>
    </dgm:pt>
    <dgm:pt modelId="{14D98332-ADAB-4A3A-B114-6B18C8CFDEDA}">
      <dgm:prSet phldrT="[Text]"/>
      <dgm:spPr/>
      <dgm:t>
        <a:bodyPr/>
        <a:lstStyle/>
        <a:p>
          <a:r>
            <a:rPr lang="en-US" dirty="0" smtClean="0"/>
            <a:t>Web</a:t>
          </a:r>
          <a:endParaRPr lang="en-US" dirty="0"/>
        </a:p>
      </dgm:t>
    </dgm:pt>
    <dgm:pt modelId="{66BCFDCF-CFBA-4296-B35E-D30AF5C539D2}" type="parTrans" cxnId="{7A53EF9D-B200-4E7A-8369-529A0C54D2F3}">
      <dgm:prSet/>
      <dgm:spPr/>
      <dgm:t>
        <a:bodyPr/>
        <a:lstStyle/>
        <a:p>
          <a:endParaRPr lang="en-US"/>
        </a:p>
      </dgm:t>
    </dgm:pt>
    <dgm:pt modelId="{B6ABEAC4-7477-4229-8FCC-BAEEDC6C3BF5}" type="sibTrans" cxnId="{7A53EF9D-B200-4E7A-8369-529A0C54D2F3}">
      <dgm:prSet/>
      <dgm:spPr/>
      <dgm:t>
        <a:bodyPr/>
        <a:lstStyle/>
        <a:p>
          <a:endParaRPr lang="en-US"/>
        </a:p>
      </dgm:t>
    </dgm:pt>
    <dgm:pt modelId="{45EE813B-5562-4CC7-807C-46F9294949E1}">
      <dgm:prSet phldrT="[Text]"/>
      <dgm:spPr/>
      <dgm:t>
        <a:bodyPr/>
        <a:lstStyle/>
        <a:p>
          <a:r>
            <a:rPr lang="en-US" dirty="0" smtClean="0"/>
            <a:t>Sponsor Legitimacy</a:t>
          </a:r>
          <a:endParaRPr lang="en-US" dirty="0"/>
        </a:p>
      </dgm:t>
    </dgm:pt>
    <dgm:pt modelId="{B4B9AA3B-057C-4777-9E71-5804330DA8B2}" type="sibTrans" cxnId="{EF7B944C-03DA-4D3C-B767-4BC0F31DD481}">
      <dgm:prSet/>
      <dgm:spPr/>
      <dgm:t>
        <a:bodyPr/>
        <a:lstStyle/>
        <a:p>
          <a:endParaRPr lang="en-US"/>
        </a:p>
      </dgm:t>
    </dgm:pt>
    <dgm:pt modelId="{B6A66735-E979-4E79-BC1B-B02DC2FCC732}" type="parTrans" cxnId="{EF7B944C-03DA-4D3C-B767-4BC0F31DD481}">
      <dgm:prSet/>
      <dgm:spPr/>
      <dgm:t>
        <a:bodyPr/>
        <a:lstStyle/>
        <a:p>
          <a:endParaRPr lang="en-US"/>
        </a:p>
      </dgm:t>
    </dgm:pt>
    <dgm:pt modelId="{F1BE1C3A-54FE-4D8E-84D4-662E43F9E006}">
      <dgm:prSet phldrT="[Text]"/>
      <dgm:spPr/>
      <dgm:t>
        <a:bodyPr/>
        <a:lstStyle/>
        <a:p>
          <a:r>
            <a:rPr lang="en-US" dirty="0" smtClean="0"/>
            <a:t>Reminders</a:t>
          </a:r>
          <a:endParaRPr lang="en-US" dirty="0"/>
        </a:p>
      </dgm:t>
    </dgm:pt>
    <dgm:pt modelId="{772960EB-511A-4051-9E9C-09B6E3EB9C4A}" type="parTrans" cxnId="{A8AD1506-F558-4DEA-83F6-36D2BCC5F8F6}">
      <dgm:prSet/>
      <dgm:spPr/>
      <dgm:t>
        <a:bodyPr/>
        <a:lstStyle/>
        <a:p>
          <a:endParaRPr lang="en-US"/>
        </a:p>
      </dgm:t>
    </dgm:pt>
    <dgm:pt modelId="{2882B6FD-224A-4D91-90FF-CB758EE3A01D}" type="sibTrans" cxnId="{A8AD1506-F558-4DEA-83F6-36D2BCC5F8F6}">
      <dgm:prSet/>
      <dgm:spPr/>
      <dgm:t>
        <a:bodyPr/>
        <a:lstStyle/>
        <a:p>
          <a:endParaRPr lang="en-US"/>
        </a:p>
      </dgm:t>
    </dgm:pt>
    <dgm:pt modelId="{B1D685CA-4CD9-4646-8B38-55C54B50D0CA}" type="pres">
      <dgm:prSet presAssocID="{D476DB33-5DCB-4339-9948-E74B21A99164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A538B68-0C67-403B-8C74-4DC2D30E5CD0}" type="pres">
      <dgm:prSet presAssocID="{D476DB33-5DCB-4339-9948-E74B21A99164}" presName="outerBox" presStyleCnt="0"/>
      <dgm:spPr/>
    </dgm:pt>
    <dgm:pt modelId="{23964BE1-3867-4AB9-B667-D247F9657ADB}" type="pres">
      <dgm:prSet presAssocID="{D476DB33-5DCB-4339-9948-E74B21A99164}" presName="outerBoxParent" presStyleLbl="node1" presStyleIdx="0" presStyleCnt="3"/>
      <dgm:spPr/>
      <dgm:t>
        <a:bodyPr/>
        <a:lstStyle/>
        <a:p>
          <a:endParaRPr lang="en-US"/>
        </a:p>
      </dgm:t>
    </dgm:pt>
    <dgm:pt modelId="{DEEB20CD-59D3-4AF1-8743-BCEC03F657FE}" type="pres">
      <dgm:prSet presAssocID="{D476DB33-5DCB-4339-9948-E74B21A99164}" presName="outerBoxChildren" presStyleCnt="0"/>
      <dgm:spPr/>
    </dgm:pt>
    <dgm:pt modelId="{8CCDBD5A-1D89-4FA6-96CD-19B13B83B533}" type="pres">
      <dgm:prSet presAssocID="{C19DE9C9-C019-4C0B-B583-E1B45D8050CA}" presName="oChild" presStyleLbl="fgAcc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E3E62B-3FEF-41DE-96B8-1299EB73C2CC}" type="pres">
      <dgm:prSet presAssocID="{EB792C06-10C4-45E6-8D6B-9C197E12ED1D}" presName="outerSibTrans" presStyleCnt="0"/>
      <dgm:spPr/>
    </dgm:pt>
    <dgm:pt modelId="{8EAB120B-12F0-4EA3-AE60-8D72D6F2D8F6}" type="pres">
      <dgm:prSet presAssocID="{88F2C286-9B58-4FF2-891E-2B4B83C6061F}" presName="oChild" presStyleLbl="fgAcc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87817C-0AE9-45C9-9E2C-4D3CD99FD83F}" type="pres">
      <dgm:prSet presAssocID="{D476DB33-5DCB-4339-9948-E74B21A99164}" presName="middleBox" presStyleCnt="0"/>
      <dgm:spPr/>
    </dgm:pt>
    <dgm:pt modelId="{5300ED94-32BD-4C4A-903B-64FC9E828C23}" type="pres">
      <dgm:prSet presAssocID="{D476DB33-5DCB-4339-9948-E74B21A99164}" presName="middleBoxParent" presStyleLbl="node1" presStyleIdx="1" presStyleCnt="3"/>
      <dgm:spPr/>
      <dgm:t>
        <a:bodyPr/>
        <a:lstStyle/>
        <a:p>
          <a:endParaRPr lang="en-US"/>
        </a:p>
      </dgm:t>
    </dgm:pt>
    <dgm:pt modelId="{0D9CBA8A-C4A8-4406-AD8B-A4B753120EBA}" type="pres">
      <dgm:prSet presAssocID="{D476DB33-5DCB-4339-9948-E74B21A99164}" presName="middleBoxChildren" presStyleCnt="0"/>
      <dgm:spPr/>
    </dgm:pt>
    <dgm:pt modelId="{E01CB41F-F256-4C4A-8549-8E6EC8400695}" type="pres">
      <dgm:prSet presAssocID="{B24DF27E-4608-4BB7-8A29-36065999EB8D}" presName="mChild" presStyleLbl="fgAcc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37D3A5-B8E4-4EE3-AE27-49F1C8B694EA}" type="pres">
      <dgm:prSet presAssocID="{E05A764F-67BA-4AAF-BEAC-33FB19D50D0A}" presName="middleSibTrans" presStyleCnt="0"/>
      <dgm:spPr/>
    </dgm:pt>
    <dgm:pt modelId="{FE7CEE0E-D36F-407A-8106-B4324576D3B6}" type="pres">
      <dgm:prSet presAssocID="{14D98332-ADAB-4A3A-B114-6B18C8CFDEDA}" presName="mChild" presStyleLbl="fgAcc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B54E1D-CEB3-4DE1-9401-3003F5182C93}" type="pres">
      <dgm:prSet presAssocID="{B6ABEAC4-7477-4229-8FCC-BAEEDC6C3BF5}" presName="middleSibTrans" presStyleCnt="0"/>
      <dgm:spPr/>
    </dgm:pt>
    <dgm:pt modelId="{877A1D3D-4249-4729-A66D-BD998129E9A1}" type="pres">
      <dgm:prSet presAssocID="{4C2DBEB8-F7F6-4447-A1BD-69E613B8D0C4}" presName="mChild" presStyleLbl="fgAcc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72B4F4-58A7-403C-A414-19133FFBB13A}" type="pres">
      <dgm:prSet presAssocID="{D476DB33-5DCB-4339-9948-E74B21A99164}" presName="centerBox" presStyleCnt="0"/>
      <dgm:spPr/>
    </dgm:pt>
    <dgm:pt modelId="{78042D40-1BBE-4CD9-8D32-BF3EE8228911}" type="pres">
      <dgm:prSet presAssocID="{D476DB33-5DCB-4339-9948-E74B21A99164}" presName="centerBoxParent" presStyleLbl="node1" presStyleIdx="2" presStyleCnt="3"/>
      <dgm:spPr/>
      <dgm:t>
        <a:bodyPr/>
        <a:lstStyle/>
        <a:p>
          <a:endParaRPr lang="en-US"/>
        </a:p>
      </dgm:t>
    </dgm:pt>
    <dgm:pt modelId="{0906653F-E480-4B53-BB7A-5A5326FE91D7}" type="pres">
      <dgm:prSet presAssocID="{D476DB33-5DCB-4339-9948-E74B21A99164}" presName="centerBoxChildren" presStyleCnt="0"/>
      <dgm:spPr/>
    </dgm:pt>
    <dgm:pt modelId="{87697F50-E46F-4B8A-830A-E93A4E8ED5E8}" type="pres">
      <dgm:prSet presAssocID="{45EE813B-5562-4CC7-807C-46F9294949E1}" presName="cChild" presStyleLbl="fgAcc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526A46-31DD-4601-8D32-6F290E5D78FB}" type="pres">
      <dgm:prSet presAssocID="{B4B9AA3B-057C-4777-9E71-5804330DA8B2}" presName="centerSibTrans" presStyleCnt="0"/>
      <dgm:spPr/>
    </dgm:pt>
    <dgm:pt modelId="{4A23AE08-E037-4206-BCE0-FB8647AEE154}" type="pres">
      <dgm:prSet presAssocID="{E55AA737-7F37-4E55-B450-69421EC6661D}" presName="cChild" presStyleLbl="fgAcc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6E9B42-FA3F-414C-9BF7-B853256F00D2}" type="pres">
      <dgm:prSet presAssocID="{E1E40437-9320-4F1F-A95E-0F93AAECF61B}" presName="centerSibTrans" presStyleCnt="0"/>
      <dgm:spPr/>
    </dgm:pt>
    <dgm:pt modelId="{562CC1F9-DA13-4831-8050-BC629154977E}" type="pres">
      <dgm:prSet presAssocID="{F1BE1C3A-54FE-4D8E-84D4-662E43F9E006}" presName="cChild" presStyleLbl="fgAcc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AE6CCA5-28C2-4817-B276-5D94D60B7366}" srcId="{03DBED4C-9B57-4659-A27F-3B88F8C5645B}" destId="{C19DE9C9-C019-4C0B-B583-E1B45D8050CA}" srcOrd="0" destOrd="0" parTransId="{4DE1625B-F61D-43F9-85A1-9697186AF8B0}" sibTransId="{EB792C06-10C4-45E6-8D6B-9C197E12ED1D}"/>
    <dgm:cxn modelId="{67206139-0E40-4965-A984-8D48EB5795C7}" srcId="{03DBED4C-9B57-4659-A27F-3B88F8C5645B}" destId="{88F2C286-9B58-4FF2-891E-2B4B83C6061F}" srcOrd="1" destOrd="0" parTransId="{E61ABA6E-776E-4F92-81FA-7391295D4A94}" sibTransId="{1D272AD6-79A1-4CC7-8F0D-7C7D486A3947}"/>
    <dgm:cxn modelId="{5098DA13-E9D6-4CF9-AD75-15D2E83A3F44}" type="presOf" srcId="{4C2DBEB8-F7F6-4447-A1BD-69E613B8D0C4}" destId="{877A1D3D-4249-4729-A66D-BD998129E9A1}" srcOrd="0" destOrd="0" presId="urn:microsoft.com/office/officeart/2005/8/layout/target2"/>
    <dgm:cxn modelId="{5AC9D622-10E0-4D9B-BB84-D37A516992AC}" srcId="{4397E98C-D032-40D3-923B-43936D86FB60}" destId="{B24DF27E-4608-4BB7-8A29-36065999EB8D}" srcOrd="0" destOrd="0" parTransId="{CAD471C2-F026-4D2C-BCC7-C990FDC06152}" sibTransId="{E05A764F-67BA-4AAF-BEAC-33FB19D50D0A}"/>
    <dgm:cxn modelId="{7A53EF9D-B200-4E7A-8369-529A0C54D2F3}" srcId="{4397E98C-D032-40D3-923B-43936D86FB60}" destId="{14D98332-ADAB-4A3A-B114-6B18C8CFDEDA}" srcOrd="1" destOrd="0" parTransId="{66BCFDCF-CFBA-4296-B35E-D30AF5C539D2}" sibTransId="{B6ABEAC4-7477-4229-8FCC-BAEEDC6C3BF5}"/>
    <dgm:cxn modelId="{EF7B944C-03DA-4D3C-B767-4BC0F31DD481}" srcId="{68545D4E-2A15-40ED-A1D9-737364908476}" destId="{45EE813B-5562-4CC7-807C-46F9294949E1}" srcOrd="0" destOrd="0" parTransId="{B6A66735-E979-4E79-BC1B-B02DC2FCC732}" sibTransId="{B4B9AA3B-057C-4777-9E71-5804330DA8B2}"/>
    <dgm:cxn modelId="{4A93E1EA-CBD3-4580-B1DB-765D3D3F8E5C}" srcId="{D476DB33-5DCB-4339-9948-E74B21A99164}" destId="{03DBED4C-9B57-4659-A27F-3B88F8C5645B}" srcOrd="0" destOrd="0" parTransId="{12CF10CF-28A8-4FB1-BB5D-CA88575D3FE2}" sibTransId="{ED670A71-C314-45E9-A26F-1FAABDBB64DC}"/>
    <dgm:cxn modelId="{00608B92-44CD-4C85-A003-AB39A81C2706}" type="presOf" srcId="{E55AA737-7F37-4E55-B450-69421EC6661D}" destId="{4A23AE08-E037-4206-BCE0-FB8647AEE154}" srcOrd="0" destOrd="0" presId="urn:microsoft.com/office/officeart/2005/8/layout/target2"/>
    <dgm:cxn modelId="{3F07DB89-B9CF-45D5-B531-C5D96A300234}" type="presOf" srcId="{68545D4E-2A15-40ED-A1D9-737364908476}" destId="{78042D40-1BBE-4CD9-8D32-BF3EE8228911}" srcOrd="0" destOrd="0" presId="urn:microsoft.com/office/officeart/2005/8/layout/target2"/>
    <dgm:cxn modelId="{A8AD1506-F558-4DEA-83F6-36D2BCC5F8F6}" srcId="{68545D4E-2A15-40ED-A1D9-737364908476}" destId="{F1BE1C3A-54FE-4D8E-84D4-662E43F9E006}" srcOrd="2" destOrd="0" parTransId="{772960EB-511A-4051-9E9C-09B6E3EB9C4A}" sibTransId="{2882B6FD-224A-4D91-90FF-CB758EE3A01D}"/>
    <dgm:cxn modelId="{D8BFD1ED-9425-4BF1-A85F-67864D70E555}" type="presOf" srcId="{F1BE1C3A-54FE-4D8E-84D4-662E43F9E006}" destId="{562CC1F9-DA13-4831-8050-BC629154977E}" srcOrd="0" destOrd="0" presId="urn:microsoft.com/office/officeart/2005/8/layout/target2"/>
    <dgm:cxn modelId="{C6004356-06BF-474F-9537-07F1266B6C4A}" srcId="{4397E98C-D032-40D3-923B-43936D86FB60}" destId="{4C2DBEB8-F7F6-4447-A1BD-69E613B8D0C4}" srcOrd="2" destOrd="0" parTransId="{B61A20D5-AA66-4303-BA37-1C9147C5B3A4}" sibTransId="{CA187FBC-6BA0-422E-8836-3D9D25B32FDC}"/>
    <dgm:cxn modelId="{01C8DD67-1E0D-4CB0-B7D8-3FC21EB5DDDE}" type="presOf" srcId="{45EE813B-5562-4CC7-807C-46F9294949E1}" destId="{87697F50-E46F-4B8A-830A-E93A4E8ED5E8}" srcOrd="0" destOrd="0" presId="urn:microsoft.com/office/officeart/2005/8/layout/target2"/>
    <dgm:cxn modelId="{F53C2716-1E68-45F7-AC27-4496C86A21DA}" srcId="{68545D4E-2A15-40ED-A1D9-737364908476}" destId="{E55AA737-7F37-4E55-B450-69421EC6661D}" srcOrd="1" destOrd="0" parTransId="{1F5BFC7F-5D94-4D02-BFD6-AC534EEB08EE}" sibTransId="{E1E40437-9320-4F1F-A95E-0F93AAECF61B}"/>
    <dgm:cxn modelId="{59B8C5C9-9AFC-4032-ABF1-889ECA28115D}" type="presOf" srcId="{4397E98C-D032-40D3-923B-43936D86FB60}" destId="{5300ED94-32BD-4C4A-903B-64FC9E828C23}" srcOrd="0" destOrd="0" presId="urn:microsoft.com/office/officeart/2005/8/layout/target2"/>
    <dgm:cxn modelId="{86693CF5-920B-4EBE-8048-7D5F0F1757A9}" srcId="{D476DB33-5DCB-4339-9948-E74B21A99164}" destId="{68545D4E-2A15-40ED-A1D9-737364908476}" srcOrd="2" destOrd="0" parTransId="{4C166BA2-7B4A-4FDB-A2DE-F979DBABE055}" sibTransId="{09FA0598-0D76-4346-A847-DF42EEED52FE}"/>
    <dgm:cxn modelId="{4439CE8E-7CC7-44F6-A7BE-3DF6591CF3CD}" type="presOf" srcId="{14D98332-ADAB-4A3A-B114-6B18C8CFDEDA}" destId="{FE7CEE0E-D36F-407A-8106-B4324576D3B6}" srcOrd="0" destOrd="0" presId="urn:microsoft.com/office/officeart/2005/8/layout/target2"/>
    <dgm:cxn modelId="{10D48170-DA35-41C7-8FCF-C7779279E802}" type="presOf" srcId="{88F2C286-9B58-4FF2-891E-2B4B83C6061F}" destId="{8EAB120B-12F0-4EA3-AE60-8D72D6F2D8F6}" srcOrd="0" destOrd="0" presId="urn:microsoft.com/office/officeart/2005/8/layout/target2"/>
    <dgm:cxn modelId="{D5FF3A3E-E697-49DD-9B5B-5D3A94BDD75E}" type="presOf" srcId="{D476DB33-5DCB-4339-9948-E74B21A99164}" destId="{B1D685CA-4CD9-4646-8B38-55C54B50D0CA}" srcOrd="0" destOrd="0" presId="urn:microsoft.com/office/officeart/2005/8/layout/target2"/>
    <dgm:cxn modelId="{3E89EF74-0CA5-42C1-9D20-263E7E3AAAE4}" type="presOf" srcId="{B24DF27E-4608-4BB7-8A29-36065999EB8D}" destId="{E01CB41F-F256-4C4A-8549-8E6EC8400695}" srcOrd="0" destOrd="0" presId="urn:microsoft.com/office/officeart/2005/8/layout/target2"/>
    <dgm:cxn modelId="{EBA60A3D-B288-4B3C-80D4-672DC5AC97A3}" srcId="{D476DB33-5DCB-4339-9948-E74B21A99164}" destId="{4397E98C-D032-40D3-923B-43936D86FB60}" srcOrd="1" destOrd="0" parTransId="{EDE4FB50-C87D-446A-B06F-2D33F0B4166B}" sibTransId="{2F2CC7BD-6354-4BFD-98E9-D4CD7D751A55}"/>
    <dgm:cxn modelId="{35775127-106F-4EBA-B57A-EF54FE9536DD}" type="presOf" srcId="{C19DE9C9-C019-4C0B-B583-E1B45D8050CA}" destId="{8CCDBD5A-1D89-4FA6-96CD-19B13B83B533}" srcOrd="0" destOrd="0" presId="urn:microsoft.com/office/officeart/2005/8/layout/target2"/>
    <dgm:cxn modelId="{4A7BEE0D-6D52-4A4E-8DF5-E0C337370DAB}" type="presOf" srcId="{03DBED4C-9B57-4659-A27F-3B88F8C5645B}" destId="{23964BE1-3867-4AB9-B667-D247F9657ADB}" srcOrd="0" destOrd="0" presId="urn:microsoft.com/office/officeart/2005/8/layout/target2"/>
    <dgm:cxn modelId="{2F63F3EA-C93C-4B79-BF8D-A01CA1FAFBCB}" type="presParOf" srcId="{B1D685CA-4CD9-4646-8B38-55C54B50D0CA}" destId="{8A538B68-0C67-403B-8C74-4DC2D30E5CD0}" srcOrd="0" destOrd="0" presId="urn:microsoft.com/office/officeart/2005/8/layout/target2"/>
    <dgm:cxn modelId="{800F445F-56BC-482B-8C5E-972A61557A13}" type="presParOf" srcId="{8A538B68-0C67-403B-8C74-4DC2D30E5CD0}" destId="{23964BE1-3867-4AB9-B667-D247F9657ADB}" srcOrd="0" destOrd="0" presId="urn:microsoft.com/office/officeart/2005/8/layout/target2"/>
    <dgm:cxn modelId="{19D6DFC9-88DA-4AD6-9F40-64EDAC637CC2}" type="presParOf" srcId="{8A538B68-0C67-403B-8C74-4DC2D30E5CD0}" destId="{DEEB20CD-59D3-4AF1-8743-BCEC03F657FE}" srcOrd="1" destOrd="0" presId="urn:microsoft.com/office/officeart/2005/8/layout/target2"/>
    <dgm:cxn modelId="{B3ED4136-AE93-4D30-85F7-F0BC7304713A}" type="presParOf" srcId="{DEEB20CD-59D3-4AF1-8743-BCEC03F657FE}" destId="{8CCDBD5A-1D89-4FA6-96CD-19B13B83B533}" srcOrd="0" destOrd="0" presId="urn:microsoft.com/office/officeart/2005/8/layout/target2"/>
    <dgm:cxn modelId="{1D9D2835-87E5-422A-99CB-B38D43F6676A}" type="presParOf" srcId="{DEEB20CD-59D3-4AF1-8743-BCEC03F657FE}" destId="{8DE3E62B-3FEF-41DE-96B8-1299EB73C2CC}" srcOrd="1" destOrd="0" presId="urn:microsoft.com/office/officeart/2005/8/layout/target2"/>
    <dgm:cxn modelId="{2CB56183-C1E0-43A3-A1F9-A94335ABE356}" type="presParOf" srcId="{DEEB20CD-59D3-4AF1-8743-BCEC03F657FE}" destId="{8EAB120B-12F0-4EA3-AE60-8D72D6F2D8F6}" srcOrd="2" destOrd="0" presId="urn:microsoft.com/office/officeart/2005/8/layout/target2"/>
    <dgm:cxn modelId="{73C34D1C-1EA5-454B-93D4-BF76FE15C5C0}" type="presParOf" srcId="{B1D685CA-4CD9-4646-8B38-55C54B50D0CA}" destId="{F687817C-0AE9-45C9-9E2C-4D3CD99FD83F}" srcOrd="1" destOrd="0" presId="urn:microsoft.com/office/officeart/2005/8/layout/target2"/>
    <dgm:cxn modelId="{DE40D213-7B8E-41ED-A6AC-F28A152DECF2}" type="presParOf" srcId="{F687817C-0AE9-45C9-9E2C-4D3CD99FD83F}" destId="{5300ED94-32BD-4C4A-903B-64FC9E828C23}" srcOrd="0" destOrd="0" presId="urn:microsoft.com/office/officeart/2005/8/layout/target2"/>
    <dgm:cxn modelId="{5F04CA47-ED05-42DE-8101-97F6E3E6BB99}" type="presParOf" srcId="{F687817C-0AE9-45C9-9E2C-4D3CD99FD83F}" destId="{0D9CBA8A-C4A8-4406-AD8B-A4B753120EBA}" srcOrd="1" destOrd="0" presId="urn:microsoft.com/office/officeart/2005/8/layout/target2"/>
    <dgm:cxn modelId="{89C1F528-F1FA-4BBF-AF6E-570C8A1915EB}" type="presParOf" srcId="{0D9CBA8A-C4A8-4406-AD8B-A4B753120EBA}" destId="{E01CB41F-F256-4C4A-8549-8E6EC8400695}" srcOrd="0" destOrd="0" presId="urn:microsoft.com/office/officeart/2005/8/layout/target2"/>
    <dgm:cxn modelId="{7EE01AF9-C91D-48AA-9AE0-0BD5A49F23D8}" type="presParOf" srcId="{0D9CBA8A-C4A8-4406-AD8B-A4B753120EBA}" destId="{C537D3A5-B8E4-4EE3-AE27-49F1C8B694EA}" srcOrd="1" destOrd="0" presId="urn:microsoft.com/office/officeart/2005/8/layout/target2"/>
    <dgm:cxn modelId="{771604C1-ECCF-404D-9EFF-6471877D2D17}" type="presParOf" srcId="{0D9CBA8A-C4A8-4406-AD8B-A4B753120EBA}" destId="{FE7CEE0E-D36F-407A-8106-B4324576D3B6}" srcOrd="2" destOrd="0" presId="urn:microsoft.com/office/officeart/2005/8/layout/target2"/>
    <dgm:cxn modelId="{EF82BF7F-CCD9-41C7-B85D-C5E440EC7936}" type="presParOf" srcId="{0D9CBA8A-C4A8-4406-AD8B-A4B753120EBA}" destId="{F4B54E1D-CEB3-4DE1-9401-3003F5182C93}" srcOrd="3" destOrd="0" presId="urn:microsoft.com/office/officeart/2005/8/layout/target2"/>
    <dgm:cxn modelId="{3D69EA60-17C1-4E3A-9FA5-A1E90463C643}" type="presParOf" srcId="{0D9CBA8A-C4A8-4406-AD8B-A4B753120EBA}" destId="{877A1D3D-4249-4729-A66D-BD998129E9A1}" srcOrd="4" destOrd="0" presId="urn:microsoft.com/office/officeart/2005/8/layout/target2"/>
    <dgm:cxn modelId="{53163008-8477-4352-8401-2FF4210EB6A2}" type="presParOf" srcId="{B1D685CA-4CD9-4646-8B38-55C54B50D0CA}" destId="{8C72B4F4-58A7-403C-A414-19133FFBB13A}" srcOrd="2" destOrd="0" presId="urn:microsoft.com/office/officeart/2005/8/layout/target2"/>
    <dgm:cxn modelId="{8AC916BB-5EB2-436F-B58D-A4D023587F17}" type="presParOf" srcId="{8C72B4F4-58A7-403C-A414-19133FFBB13A}" destId="{78042D40-1BBE-4CD9-8D32-BF3EE8228911}" srcOrd="0" destOrd="0" presId="urn:microsoft.com/office/officeart/2005/8/layout/target2"/>
    <dgm:cxn modelId="{9B024D97-6C07-4A1B-B4FC-43CE28063DAD}" type="presParOf" srcId="{8C72B4F4-58A7-403C-A414-19133FFBB13A}" destId="{0906653F-E480-4B53-BB7A-5A5326FE91D7}" srcOrd="1" destOrd="0" presId="urn:microsoft.com/office/officeart/2005/8/layout/target2"/>
    <dgm:cxn modelId="{B642E593-76AF-4457-991E-648AFD2B750E}" type="presParOf" srcId="{0906653F-E480-4B53-BB7A-5A5326FE91D7}" destId="{87697F50-E46F-4B8A-830A-E93A4E8ED5E8}" srcOrd="0" destOrd="0" presId="urn:microsoft.com/office/officeart/2005/8/layout/target2"/>
    <dgm:cxn modelId="{1D36143A-95E8-48D6-B4D4-A574E4C6ECEE}" type="presParOf" srcId="{0906653F-E480-4B53-BB7A-5A5326FE91D7}" destId="{22526A46-31DD-4601-8D32-6F290E5D78FB}" srcOrd="1" destOrd="0" presId="urn:microsoft.com/office/officeart/2005/8/layout/target2"/>
    <dgm:cxn modelId="{F91450C4-B950-46FF-A229-0ABCEE48A9FE}" type="presParOf" srcId="{0906653F-E480-4B53-BB7A-5A5326FE91D7}" destId="{4A23AE08-E037-4206-BCE0-FB8647AEE154}" srcOrd="2" destOrd="0" presId="urn:microsoft.com/office/officeart/2005/8/layout/target2"/>
    <dgm:cxn modelId="{92A87DE4-2585-40DC-AE9D-7C4BF85758CC}" type="presParOf" srcId="{0906653F-E480-4B53-BB7A-5A5326FE91D7}" destId="{866E9B42-FA3F-414C-9BF7-B853256F00D2}" srcOrd="3" destOrd="0" presId="urn:microsoft.com/office/officeart/2005/8/layout/target2"/>
    <dgm:cxn modelId="{5CF1A835-35FF-4847-9AC9-612257F11474}" type="presParOf" srcId="{0906653F-E480-4B53-BB7A-5A5326FE91D7}" destId="{562CC1F9-DA13-4831-8050-BC629154977E}" srcOrd="4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964BE1-3867-4AB9-B667-D247F9657ADB}">
      <dsp:nvSpPr>
        <dsp:cNvPr id="0" name=""/>
        <dsp:cNvSpPr/>
      </dsp:nvSpPr>
      <dsp:spPr>
        <a:xfrm>
          <a:off x="0" y="0"/>
          <a:ext cx="5546724" cy="4039736"/>
        </a:xfrm>
        <a:prstGeom prst="roundRect">
          <a:avLst>
            <a:gd name="adj" fmla="val 85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3135284" numCol="1" spcCol="1270" anchor="t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Address Based Sampling</a:t>
          </a:r>
          <a:endParaRPr lang="en-US" sz="3400" kern="1200" dirty="0"/>
        </a:p>
      </dsp:txBody>
      <dsp:txXfrm>
        <a:off x="100572" y="100572"/>
        <a:ext cx="5345580" cy="3838592"/>
      </dsp:txXfrm>
    </dsp:sp>
    <dsp:sp modelId="{8CCDBD5A-1D89-4FA6-96CD-19B13B83B533}">
      <dsp:nvSpPr>
        <dsp:cNvPr id="0" name=""/>
        <dsp:cNvSpPr/>
      </dsp:nvSpPr>
      <dsp:spPr>
        <a:xfrm>
          <a:off x="138668" y="1009934"/>
          <a:ext cx="832008" cy="1393196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Cell only</a:t>
          </a:r>
          <a:endParaRPr lang="en-US" sz="1200" kern="1200" dirty="0"/>
        </a:p>
      </dsp:txBody>
      <dsp:txXfrm>
        <a:off x="164255" y="1035521"/>
        <a:ext cx="780834" cy="1342022"/>
      </dsp:txXfrm>
    </dsp:sp>
    <dsp:sp modelId="{8EAB120B-12F0-4EA3-AE60-8D72D6F2D8F6}">
      <dsp:nvSpPr>
        <dsp:cNvPr id="0" name=""/>
        <dsp:cNvSpPr/>
      </dsp:nvSpPr>
      <dsp:spPr>
        <a:xfrm>
          <a:off x="138668" y="2444121"/>
          <a:ext cx="832008" cy="1393196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Geography</a:t>
          </a:r>
          <a:endParaRPr lang="en-US" sz="1200" kern="1200" dirty="0"/>
        </a:p>
      </dsp:txBody>
      <dsp:txXfrm>
        <a:off x="164255" y="2469708"/>
        <a:ext cx="780834" cy="1342022"/>
      </dsp:txXfrm>
    </dsp:sp>
    <dsp:sp modelId="{5300ED94-32BD-4C4A-903B-64FC9E828C23}">
      <dsp:nvSpPr>
        <dsp:cNvPr id="0" name=""/>
        <dsp:cNvSpPr/>
      </dsp:nvSpPr>
      <dsp:spPr>
        <a:xfrm>
          <a:off x="1109344" y="1009934"/>
          <a:ext cx="4298711" cy="2827815"/>
        </a:xfrm>
        <a:prstGeom prst="roundRect">
          <a:avLst>
            <a:gd name="adj" fmla="val 105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795663" numCol="1" spcCol="1270" anchor="t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Multi-Methods</a:t>
          </a:r>
          <a:endParaRPr lang="en-US" sz="3400" kern="1200" dirty="0"/>
        </a:p>
      </dsp:txBody>
      <dsp:txXfrm>
        <a:off x="1196309" y="1096899"/>
        <a:ext cx="4124781" cy="2653885"/>
      </dsp:txXfrm>
    </dsp:sp>
    <dsp:sp modelId="{E01CB41F-F256-4C4A-8549-8E6EC8400695}">
      <dsp:nvSpPr>
        <dsp:cNvPr id="0" name=""/>
        <dsp:cNvSpPr/>
      </dsp:nvSpPr>
      <dsp:spPr>
        <a:xfrm>
          <a:off x="1216812" y="1999669"/>
          <a:ext cx="859742" cy="524001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Phone</a:t>
          </a:r>
          <a:endParaRPr lang="en-US" sz="1200" kern="1200" dirty="0"/>
        </a:p>
      </dsp:txBody>
      <dsp:txXfrm>
        <a:off x="1232927" y="2015784"/>
        <a:ext cx="827512" cy="491771"/>
      </dsp:txXfrm>
    </dsp:sp>
    <dsp:sp modelId="{FE7CEE0E-D36F-407A-8106-B4324576D3B6}">
      <dsp:nvSpPr>
        <dsp:cNvPr id="0" name=""/>
        <dsp:cNvSpPr/>
      </dsp:nvSpPr>
      <dsp:spPr>
        <a:xfrm>
          <a:off x="1216812" y="2550483"/>
          <a:ext cx="859742" cy="524001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Web</a:t>
          </a:r>
          <a:endParaRPr lang="en-US" sz="1200" kern="1200" dirty="0"/>
        </a:p>
      </dsp:txBody>
      <dsp:txXfrm>
        <a:off x="1232927" y="2566598"/>
        <a:ext cx="827512" cy="491771"/>
      </dsp:txXfrm>
    </dsp:sp>
    <dsp:sp modelId="{877A1D3D-4249-4729-A66D-BD998129E9A1}">
      <dsp:nvSpPr>
        <dsp:cNvPr id="0" name=""/>
        <dsp:cNvSpPr/>
      </dsp:nvSpPr>
      <dsp:spPr>
        <a:xfrm>
          <a:off x="1216812" y="3101298"/>
          <a:ext cx="859742" cy="524001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Mail</a:t>
          </a:r>
          <a:endParaRPr lang="en-US" sz="1200" kern="1200" dirty="0"/>
        </a:p>
      </dsp:txBody>
      <dsp:txXfrm>
        <a:off x="1232927" y="3117413"/>
        <a:ext cx="827512" cy="491771"/>
      </dsp:txXfrm>
    </dsp:sp>
    <dsp:sp modelId="{78042D40-1BBE-4CD9-8D32-BF3EE8228911}">
      <dsp:nvSpPr>
        <dsp:cNvPr id="0" name=""/>
        <dsp:cNvSpPr/>
      </dsp:nvSpPr>
      <dsp:spPr>
        <a:xfrm>
          <a:off x="2190955" y="2019868"/>
          <a:ext cx="3078431" cy="1615894"/>
        </a:xfrm>
        <a:prstGeom prst="roundRect">
          <a:avLst>
            <a:gd name="adj" fmla="val 105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912083" numCol="1" spcCol="1270" anchor="t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Design</a:t>
          </a:r>
          <a:endParaRPr lang="en-US" sz="3400" kern="1200" dirty="0"/>
        </a:p>
      </dsp:txBody>
      <dsp:txXfrm>
        <a:off x="2240649" y="2069562"/>
        <a:ext cx="2979043" cy="1516506"/>
      </dsp:txXfrm>
    </dsp:sp>
    <dsp:sp modelId="{87697F50-E46F-4B8A-830A-E93A4E8ED5E8}">
      <dsp:nvSpPr>
        <dsp:cNvPr id="0" name=""/>
        <dsp:cNvSpPr/>
      </dsp:nvSpPr>
      <dsp:spPr>
        <a:xfrm>
          <a:off x="2267916" y="2747020"/>
          <a:ext cx="955320" cy="727152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Sponsor Legitimacy</a:t>
          </a:r>
          <a:endParaRPr lang="en-US" sz="1200" kern="1200" dirty="0"/>
        </a:p>
      </dsp:txBody>
      <dsp:txXfrm>
        <a:off x="2290278" y="2769382"/>
        <a:ext cx="910596" cy="682428"/>
      </dsp:txXfrm>
    </dsp:sp>
    <dsp:sp modelId="{4A23AE08-E037-4206-BCE0-FB8647AEE154}">
      <dsp:nvSpPr>
        <dsp:cNvPr id="0" name=""/>
        <dsp:cNvSpPr/>
      </dsp:nvSpPr>
      <dsp:spPr>
        <a:xfrm>
          <a:off x="3250416" y="2747020"/>
          <a:ext cx="955320" cy="727152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Incentives</a:t>
          </a:r>
          <a:endParaRPr lang="en-US" sz="1200" kern="1200" dirty="0"/>
        </a:p>
      </dsp:txBody>
      <dsp:txXfrm>
        <a:off x="3272778" y="2769382"/>
        <a:ext cx="910596" cy="682428"/>
      </dsp:txXfrm>
    </dsp:sp>
    <dsp:sp modelId="{562CC1F9-DA13-4831-8050-BC629154977E}">
      <dsp:nvSpPr>
        <dsp:cNvPr id="0" name=""/>
        <dsp:cNvSpPr/>
      </dsp:nvSpPr>
      <dsp:spPr>
        <a:xfrm>
          <a:off x="4232915" y="2747020"/>
          <a:ext cx="955320" cy="727152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Reminders</a:t>
          </a:r>
          <a:endParaRPr lang="en-US" sz="1200" kern="1200" dirty="0"/>
        </a:p>
      </dsp:txBody>
      <dsp:txXfrm>
        <a:off x="4255277" y="2769382"/>
        <a:ext cx="910596" cy="6824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1C0166-474D-46D8-B834-56830603C2A3}" type="datetimeFigureOut">
              <a:rPr lang="en-US" smtClean="0"/>
              <a:t>5/8/2013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E3C269-8E94-4C34-8865-DC8C6760EE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379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136B50-18A4-44AD-9564-CE11C961D39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2011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456827-E3FE-46BD-B93B-CF3D24BFD8B6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456827-E3FE-46BD-B93B-CF3D24BFD8B6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60EB49A-08E0-483A-8479-39BD84DA625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60EB49A-08E0-483A-8479-39BD84DA625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456827-E3FE-46BD-B93B-CF3D24BFD8B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35E7EF1-30FB-4F77-8413-AAC786B20C1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456827-E3FE-46BD-B93B-CF3D24BFD8B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456827-E3FE-46BD-B93B-CF3D24BFD8B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+mn-lt"/>
              </a:rPr>
              <a:t>Multiple methods of data collection, incentives and multiple contacts were most effective in increasing participation</a:t>
            </a:r>
          </a:p>
          <a:p>
            <a:r>
              <a:rPr lang="en-US" dirty="0" smtClean="0"/>
              <a:t>Put in numbers to corroborate</a:t>
            </a:r>
            <a:r>
              <a:rPr lang="en-US" baseline="0" dirty="0" smtClean="0"/>
              <a:t> the strategies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60C6B66-329F-4091-B21C-7291809E0F8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E3C269-8E94-4C34-8865-DC8C6760EECE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47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953000" y="2438400"/>
            <a:ext cx="3761173" cy="761999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Insert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927631" y="5867400"/>
            <a:ext cx="3810000" cy="609600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Insert 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A7FA4-571B-49C3-BDDB-EF139F38FA8D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 descr="abtSRBI_icon.png"/>
          <p:cNvPicPr>
            <a:picLocks noChangeAspect="1"/>
          </p:cNvPicPr>
          <p:nvPr userDrawn="1"/>
        </p:nvPicPr>
        <p:blipFill rotWithShape="1">
          <a:blip r:embed="rId2"/>
          <a:srcRect l="13472"/>
          <a:stretch/>
        </p:blipFill>
        <p:spPr>
          <a:xfrm>
            <a:off x="0" y="0"/>
            <a:ext cx="4894167" cy="6858000"/>
          </a:xfrm>
          <a:prstGeom prst="rect">
            <a:avLst/>
          </a:prstGeom>
        </p:spPr>
      </p:pic>
      <p:pic>
        <p:nvPicPr>
          <p:cNvPr id="9" name="Picture 8" descr="abtSRBI_logo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029200" y="950460"/>
            <a:ext cx="3366250" cy="91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286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3B039E6-157A-45A6-A7F0-1A4627E37E97}" type="datetime1">
              <a:rPr lang="en-US" smtClean="0"/>
              <a:t>5/8/2013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A7FA4-571B-49C3-BDDB-EF139F38FA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409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CAE3F91-0BFA-4730-9C05-7633CA5EA1A0}" type="datetime1">
              <a:rPr lang="en-US" smtClean="0"/>
              <a:t>5/8/2013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A7FA4-571B-49C3-BDDB-EF139F38FA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697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D5751B-1B18-48E7-8DA8-6D687AB2F26C}" type="datetime1">
              <a:rPr lang="en-US" smtClean="0"/>
              <a:t>5/8/2013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A7FA4-571B-49C3-BDDB-EF139F38FA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4289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53CEC7-1F2B-4EEF-863A-38041A46F76D}" type="datetime1">
              <a:rPr lang="en-US" smtClean="0"/>
              <a:t>5/8/2013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A7FA4-571B-49C3-BDDB-EF139F38FA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7455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BF074B-FB19-410B-BC5F-4B3CD7743D85}" type="datetime1">
              <a:rPr lang="en-US" smtClean="0"/>
              <a:t>5/8/2013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A7FA4-571B-49C3-BDDB-EF139F38FA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4280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889000" y="2651125"/>
            <a:ext cx="3413125" cy="3270250"/>
          </a:xfrm>
          <a:prstGeom prst="rect">
            <a:avLst/>
          </a:prstGeom>
        </p:spPr>
        <p:txBody>
          <a:bodyPr vert="horz"/>
          <a:lstStyle>
            <a:lvl1pPr marL="0" indent="0" algn="l">
              <a:spcAft>
                <a:spcPts val="0"/>
              </a:spcAft>
              <a:buNone/>
              <a:defRPr sz="3200"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099883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046D03-742F-4A2F-9D6B-3089A3559A91}" type="datetime1">
              <a:rPr lang="en-US" smtClean="0"/>
              <a:t>5/8/2013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A7FA4-571B-49C3-BDDB-EF139F38FA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065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B07DA17-9191-450C-BBA6-1BB28E5D7384}" type="datetime1">
              <a:rPr lang="en-US" smtClean="0"/>
              <a:t>5/8/2013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A7FA4-571B-49C3-BDDB-EF139F38FA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733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321FC5-5C42-49EB-B130-599E0FD710D9}" type="datetime1">
              <a:rPr lang="en-US" smtClean="0"/>
              <a:t>5/8/2013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A7FA4-571B-49C3-BDDB-EF139F38FA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166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06AFE8-464C-4BD8-A3AD-C9AC28BE1A8B}" type="datetime1">
              <a:rPr lang="en-US" smtClean="0"/>
              <a:t>5/8/2013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A7FA4-571B-49C3-BDDB-EF139F38FA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507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A7FA4-571B-49C3-BDDB-EF139F38FA8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 descr="AbtSRBI_ppt_inside_footer_health transport poll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560" y="5416296"/>
            <a:ext cx="7711440" cy="1441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852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A7FA4-571B-49C3-BDDB-EF139F38FA8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330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D0D3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7" name="Picture 16" descr="abtSRBI_icon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365055" y="0"/>
            <a:ext cx="5656167" cy="6857999"/>
          </a:xfrm>
          <a:prstGeom prst="rect">
            <a:avLst/>
          </a:prstGeom>
        </p:spPr>
      </p:pic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551657" y="801737"/>
            <a:ext cx="4020344" cy="5965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477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224A5BF-4988-4559-B9C6-5ABA4DC2C9CE}" type="datetime1">
              <a:rPr lang="en-US" smtClean="0"/>
              <a:t>5/8/2013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A7FA4-571B-49C3-BDDB-EF139F38FA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943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98438"/>
            <a:ext cx="82296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A7FA4-571B-49C3-BDDB-EF139F38FA8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AbtSRBI_ppt_inside_footer_logo.png"/>
          <p:cNvPicPr>
            <a:picLocks noChangeAspect="1"/>
          </p:cNvPicPr>
          <p:nvPr userDrawn="1"/>
        </p:nvPicPr>
        <p:blipFill rotWithShape="1">
          <a:blip r:embed="rId17"/>
          <a:srcRect t="38117"/>
          <a:stretch/>
        </p:blipFill>
        <p:spPr>
          <a:xfrm>
            <a:off x="6550065" y="5965794"/>
            <a:ext cx="2593935" cy="89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057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0" r:id="rId6"/>
    <p:sldLayoutId id="2147483661" r:id="rId7"/>
    <p:sldLayoutId id="2147483662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3" r:id="rId15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rgbClr val="DA291C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l.wargelin@srbi.com" TargetMode="Externa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0" y="2971801"/>
            <a:ext cx="3429000" cy="7619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Best Practices </a:t>
            </a:r>
            <a:br>
              <a:rPr lang="en-US" dirty="0" smtClean="0"/>
            </a:br>
            <a:r>
              <a:rPr lang="en-US" dirty="0" smtClean="0"/>
              <a:t>Met Council Household Travel Survey (HTS)</a:t>
            </a:r>
            <a:br>
              <a:rPr lang="en-US" dirty="0" smtClean="0"/>
            </a:br>
            <a:r>
              <a:rPr lang="en-US" dirty="0" smtClean="0"/>
              <a:t>2010-2012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May 8.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969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latin typeface="+mn-lt"/>
                <a:cs typeface="Arial" charset="0"/>
              </a:rPr>
              <a:t>Study Compliance and Participation</a:t>
            </a:r>
          </a:p>
        </p:txBody>
      </p:sp>
      <p:sp>
        <p:nvSpPr>
          <p:cNvPr id="5" name="Content Placeholder 7"/>
          <p:cNvSpPr txBox="1">
            <a:spLocks/>
          </p:cNvSpPr>
          <p:nvPr/>
        </p:nvSpPr>
        <p:spPr bwMode="auto">
          <a:xfrm>
            <a:off x="152400" y="959061"/>
            <a:ext cx="8420100" cy="553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342900" indent="-342900" algn="l" defTabSz="457200" rtl="0" eaLnBrk="0" fontAlgn="base" hangingPunct="0">
              <a:spcBef>
                <a:spcPts val="763"/>
              </a:spcBef>
              <a:spcAft>
                <a:spcPts val="800"/>
              </a:spcAft>
              <a:buClr>
                <a:srgbClr val="DA291C"/>
              </a:buClr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0" fontAlgn="base" hangingPunct="0">
              <a:spcBef>
                <a:spcPts val="763"/>
              </a:spcBef>
              <a:spcAft>
                <a:spcPts val="800"/>
              </a:spcAft>
              <a:buFont typeface="Arial" charset="0"/>
              <a:buChar char="–"/>
              <a:defRPr lang="en-US" sz="20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ts val="763"/>
              </a:spcBef>
              <a:spcAft>
                <a:spcPts val="80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Helvetica"/>
                <a:ea typeface="Helvetica"/>
                <a:cs typeface="Arial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Helvetica"/>
                <a:ea typeface="Helvetica"/>
                <a:cs typeface="Arial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-457200" eaLnBrk="1" hangingPunct="1">
              <a:spcBef>
                <a:spcPts val="0"/>
              </a:spcBef>
              <a:spcAft>
                <a:spcPts val="0"/>
              </a:spcAft>
              <a:buClr>
                <a:srgbClr val="597A69"/>
              </a:buClr>
              <a:buSzPct val="120000"/>
              <a:buFont typeface="Arial" pitchFamily="34" charset="0"/>
              <a:buChar char="•"/>
              <a:defRPr/>
            </a:pPr>
            <a:r>
              <a:rPr lang="en-US" sz="2600" dirty="0" smtClean="0">
                <a:latin typeface="+mn-lt"/>
              </a:rPr>
              <a:t>Thirteen percent of households recruited by web</a:t>
            </a:r>
          </a:p>
          <a:p>
            <a:pPr marL="457200" lvl="1" indent="-457200" eaLnBrk="1" hangingPunct="1">
              <a:spcBef>
                <a:spcPts val="0"/>
              </a:spcBef>
              <a:spcAft>
                <a:spcPts val="0"/>
              </a:spcAft>
              <a:buClr>
                <a:srgbClr val="597A69"/>
              </a:buClr>
              <a:buSzPct val="120000"/>
              <a:buFont typeface="Arial" pitchFamily="34" charset="0"/>
              <a:buChar char="•"/>
              <a:defRPr/>
            </a:pPr>
            <a:r>
              <a:rPr lang="en-US" sz="2600" dirty="0" smtClean="0">
                <a:latin typeface="+mn-lt"/>
              </a:rPr>
              <a:t>Parity between web and mail-back of retrievals</a:t>
            </a:r>
          </a:p>
          <a:p>
            <a:pPr marL="857250" lvl="2" indent="-457200" eaLnBrk="1" hangingPunct="1">
              <a:spcBef>
                <a:spcPts val="0"/>
              </a:spcBef>
              <a:spcAft>
                <a:spcPts val="0"/>
              </a:spcAft>
              <a:buClr>
                <a:srgbClr val="597A69"/>
              </a:buClr>
              <a:buSzPct val="120000"/>
              <a:buFont typeface="Wingdings" pitchFamily="2" charset="2"/>
              <a:buChar char="ü"/>
              <a:defRPr/>
            </a:pPr>
            <a:r>
              <a:rPr lang="en-US" dirty="0" smtClean="0">
                <a:latin typeface="+mn-lt"/>
              </a:rPr>
              <a:t>Phone becoming less of a retrieval method</a:t>
            </a:r>
          </a:p>
          <a:p>
            <a:pPr marL="857250" lvl="2" indent="-457200" eaLnBrk="1" hangingPunct="1">
              <a:spcBef>
                <a:spcPts val="0"/>
              </a:spcBef>
              <a:spcAft>
                <a:spcPts val="0"/>
              </a:spcAft>
              <a:buClr>
                <a:srgbClr val="597A69"/>
              </a:buClr>
              <a:buSzPct val="120000"/>
              <a:buFont typeface="Wingdings" pitchFamily="2" charset="2"/>
              <a:buChar char="ü"/>
              <a:defRPr/>
            </a:pPr>
            <a:r>
              <a:rPr lang="en-US" dirty="0" smtClean="0">
                <a:latin typeface="+mn-lt"/>
              </a:rPr>
              <a:t>Method consistent with multi-method scenario</a:t>
            </a:r>
            <a:endParaRPr dirty="0" smtClean="0">
              <a:latin typeface="+mn-lt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3922789"/>
              </p:ext>
            </p:extLst>
          </p:nvPr>
        </p:nvGraphicFramePr>
        <p:xfrm>
          <a:off x="409418" y="2590800"/>
          <a:ext cx="8134067" cy="31129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6250"/>
                <a:gridCol w="1043774"/>
                <a:gridCol w="680036"/>
                <a:gridCol w="740070"/>
                <a:gridCol w="661331"/>
                <a:gridCol w="931296"/>
                <a:gridCol w="631310"/>
              </a:tblGrid>
              <a:tr h="4185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Recruitment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2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Phone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Web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358641">
                <a:tc>
                  <a:txBody>
                    <a:bodyPr/>
                    <a:lstStyle/>
                    <a:p>
                      <a:r>
                        <a:rPr lang="en-US" dirty="0" smtClean="0"/>
                        <a:t>Retrieval Method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</a:t>
                      </a:r>
                      <a:endParaRPr lang="en-US" dirty="0"/>
                    </a:p>
                  </a:txBody>
                  <a:tcPr/>
                </a:tc>
              </a:tr>
              <a:tr h="373881">
                <a:tc>
                  <a:txBody>
                    <a:bodyPr/>
                    <a:lstStyle/>
                    <a:p>
                      <a:r>
                        <a:rPr lang="en-US" dirty="0" smtClean="0"/>
                        <a:t>Phone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1,563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1,609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13.3</a:t>
                      </a:r>
                      <a:endParaRPr lang="en-US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Web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4,292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41.5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1,211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68.1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5,503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45.5</a:t>
                      </a:r>
                      <a:endParaRPr lang="en-US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Mail-back/Multiple Methods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4,469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43.3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4,991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41.2</a:t>
                      </a:r>
                      <a:endParaRPr lang="en-US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Completed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10,324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1,779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12,103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</a:tr>
              <a:tr h="445957">
                <a:tc>
                  <a:txBody>
                    <a:bodyPr/>
                    <a:lstStyle/>
                    <a:p>
                      <a:r>
                        <a:rPr lang="en-US" dirty="0" smtClean="0"/>
                        <a:t>Total Households</a:t>
                      </a:r>
                      <a:r>
                        <a:rPr lang="en-US" baseline="0" dirty="0" smtClean="0"/>
                        <a:t> Recruited</a:t>
                      </a:r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22,986</a:t>
                      </a:r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87.3</a:t>
                      </a:r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3,356</a:t>
                      </a:r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12.7</a:t>
                      </a:r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26,342</a:t>
                      </a:r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966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6"/>
          <p:cNvSpPr>
            <a:spLocks noGrp="1"/>
          </p:cNvSpPr>
          <p:nvPr>
            <p:ph type="title"/>
          </p:nvPr>
        </p:nvSpPr>
        <p:spPr>
          <a:xfrm>
            <a:off x="304799" y="198438"/>
            <a:ext cx="8667097" cy="63976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200" dirty="0" smtClean="0">
                <a:latin typeface="+mn-lt"/>
                <a:cs typeface="Arial" charset="0"/>
              </a:rPr>
              <a:t>Design Strategies </a:t>
            </a:r>
            <a:r>
              <a:rPr lang="en-US" sz="3200" dirty="0">
                <a:latin typeface="+mn-lt"/>
                <a:cs typeface="Arial" charset="0"/>
              </a:rPr>
              <a:t>to Overcome Low Responding Markets</a:t>
            </a:r>
            <a:endParaRPr lang="en-US" sz="3200" dirty="0" smtClean="0">
              <a:latin typeface="+mn-lt"/>
              <a:cs typeface="Arial" charset="0"/>
            </a:endParaRPr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>
          <a:xfrm>
            <a:off x="264160" y="731127"/>
            <a:ext cx="8229600" cy="4525963"/>
          </a:xfrm>
        </p:spPr>
        <p:txBody>
          <a:bodyPr/>
          <a:lstStyle/>
          <a:p>
            <a:pPr>
              <a:buClr>
                <a:srgbClr val="597A69"/>
              </a:buClr>
              <a:buSzPct val="120000"/>
              <a:buFont typeface="Arial" pitchFamily="34" charset="0"/>
              <a:buChar char="•"/>
            </a:pPr>
            <a:r>
              <a:rPr lang="en-US" sz="2800" dirty="0" smtClean="0">
                <a:latin typeface="+mn-lt"/>
              </a:rPr>
              <a:t>Tailored strategies are crucial throughout the process to overcome low responding markets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228600" y="1973449"/>
            <a:ext cx="8743297" cy="3812520"/>
            <a:chOff x="450933" y="1894870"/>
            <a:chExt cx="8743297" cy="3812520"/>
          </a:xfrm>
        </p:grpSpPr>
        <p:grpSp>
          <p:nvGrpSpPr>
            <p:cNvPr id="19460" name="Group 3"/>
            <p:cNvGrpSpPr>
              <a:grpSpLocks/>
            </p:cNvGrpSpPr>
            <p:nvPr/>
          </p:nvGrpSpPr>
          <p:grpSpPr bwMode="auto">
            <a:xfrm>
              <a:off x="2996191" y="1937824"/>
              <a:ext cx="2819197" cy="3469861"/>
              <a:chOff x="2941512" y="1312607"/>
              <a:chExt cx="2742795" cy="3020863"/>
            </a:xfrm>
          </p:grpSpPr>
          <p:sp>
            <p:nvSpPr>
              <p:cNvPr id="2" name="Flowchart: Alternate Process 1"/>
              <p:cNvSpPr/>
              <p:nvPr/>
            </p:nvSpPr>
            <p:spPr>
              <a:xfrm>
                <a:off x="2958974" y="1312607"/>
                <a:ext cx="2725333" cy="554226"/>
              </a:xfrm>
              <a:prstGeom prst="flowChartAlternateProcess">
                <a:avLst/>
              </a:prstGeom>
              <a:gradFill>
                <a:gsLst>
                  <a:gs pos="100000">
                    <a:schemeClr val="accent3">
                      <a:lumMod val="75000"/>
                    </a:schemeClr>
                  </a:gs>
                  <a:gs pos="100000">
                    <a:schemeClr val="accent1">
                      <a:tint val="50000"/>
                      <a:shade val="100000"/>
                      <a:satMod val="350000"/>
                    </a:schemeClr>
                  </a:gs>
                </a:gsLst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2400" dirty="0" smtClean="0"/>
                  <a:t>Sampling</a:t>
                </a:r>
                <a:endParaRPr lang="en-US" sz="2400" dirty="0"/>
              </a:p>
            </p:txBody>
          </p:sp>
          <p:sp>
            <p:nvSpPr>
              <p:cNvPr id="7" name="Flowchart: Alternate Process 6"/>
              <p:cNvSpPr/>
              <p:nvPr/>
            </p:nvSpPr>
            <p:spPr>
              <a:xfrm>
                <a:off x="2941512" y="2512853"/>
                <a:ext cx="2725334" cy="554226"/>
              </a:xfrm>
              <a:prstGeom prst="flowChartAlternateProcess">
                <a:avLst/>
              </a:prstGeom>
              <a:gradFill>
                <a:gsLst>
                  <a:gs pos="100000">
                    <a:schemeClr val="accent3">
                      <a:lumMod val="75000"/>
                    </a:schemeClr>
                  </a:gs>
                  <a:gs pos="100000">
                    <a:schemeClr val="accent1">
                      <a:tint val="50000"/>
                      <a:shade val="100000"/>
                      <a:satMod val="350000"/>
                    </a:schemeClr>
                  </a:gs>
                </a:gsLst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2400" dirty="0" smtClean="0"/>
                  <a:t>Recruitment</a:t>
                </a:r>
              </a:p>
            </p:txBody>
          </p:sp>
          <p:sp>
            <p:nvSpPr>
              <p:cNvPr id="9" name="Flowchart: Alternate Process 8"/>
              <p:cNvSpPr/>
              <p:nvPr/>
            </p:nvSpPr>
            <p:spPr>
              <a:xfrm>
                <a:off x="2941513" y="3779245"/>
                <a:ext cx="2725336" cy="554225"/>
              </a:xfrm>
              <a:prstGeom prst="flowChartAlternateProcess">
                <a:avLst/>
              </a:prstGeom>
              <a:gradFill>
                <a:gsLst>
                  <a:gs pos="100000">
                    <a:schemeClr val="accent3">
                      <a:lumMod val="75000"/>
                    </a:schemeClr>
                  </a:gs>
                  <a:gs pos="100000">
                    <a:schemeClr val="accent1">
                      <a:tint val="50000"/>
                      <a:shade val="100000"/>
                      <a:satMod val="350000"/>
                    </a:schemeClr>
                  </a:gs>
                </a:gsLst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2400" dirty="0" smtClean="0"/>
                  <a:t>Retrieval</a:t>
                </a:r>
                <a:endParaRPr lang="en-US" sz="2400" dirty="0"/>
              </a:p>
            </p:txBody>
          </p:sp>
        </p:grpSp>
        <p:sp>
          <p:nvSpPr>
            <p:cNvPr id="15" name="Flowchart: Alternate Process 14"/>
            <p:cNvSpPr/>
            <p:nvPr/>
          </p:nvSpPr>
          <p:spPr>
            <a:xfrm>
              <a:off x="6655704" y="1894870"/>
              <a:ext cx="2538526" cy="1073252"/>
            </a:xfrm>
            <a:prstGeom prst="flowChartAlternateProcess">
              <a:avLst/>
            </a:prstGeom>
            <a:gradFill>
              <a:gsLst>
                <a:gs pos="100000">
                  <a:schemeClr val="bg1">
                    <a:lumMod val="5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Customized Letters</a:t>
              </a:r>
            </a:p>
            <a:p>
              <a:pPr algn="ctr"/>
              <a:r>
                <a:rPr lang="en-US" dirty="0" smtClean="0"/>
                <a:t>Phone and Web</a:t>
              </a:r>
            </a:p>
            <a:p>
              <a:pPr algn="ctr"/>
              <a:r>
                <a:rPr lang="en-US" dirty="0" smtClean="0"/>
                <a:t>Targeted Sampling</a:t>
              </a:r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450933" y="1909814"/>
              <a:ext cx="8743297" cy="3797576"/>
              <a:chOff x="207819" y="1498727"/>
              <a:chExt cx="8743297" cy="3196999"/>
            </a:xfrm>
          </p:grpSpPr>
          <p:grpSp>
            <p:nvGrpSpPr>
              <p:cNvPr id="19" name="Group 18"/>
              <p:cNvGrpSpPr/>
              <p:nvPr/>
            </p:nvGrpSpPr>
            <p:grpSpPr>
              <a:xfrm>
                <a:off x="207819" y="1498727"/>
                <a:ext cx="2444520" cy="3102350"/>
                <a:chOff x="207819" y="1498727"/>
                <a:chExt cx="2444520" cy="3102350"/>
              </a:xfrm>
            </p:grpSpPr>
            <p:grpSp>
              <p:nvGrpSpPr>
                <p:cNvPr id="19461" name="Group 19"/>
                <p:cNvGrpSpPr>
                  <a:grpSpLocks/>
                </p:cNvGrpSpPr>
                <p:nvPr/>
              </p:nvGrpSpPr>
              <p:grpSpPr bwMode="auto">
                <a:xfrm>
                  <a:off x="1793975" y="1842817"/>
                  <a:ext cx="858364" cy="2414170"/>
                  <a:chOff x="2691126" y="2855329"/>
                  <a:chExt cx="567797" cy="1995062"/>
                </a:xfrm>
              </p:grpSpPr>
              <p:cxnSp>
                <p:nvCxnSpPr>
                  <p:cNvPr id="12" name="Straight Arrow Connector 11"/>
                  <p:cNvCxnSpPr/>
                  <p:nvPr/>
                </p:nvCxnSpPr>
                <p:spPr>
                  <a:xfrm>
                    <a:off x="2692172" y="2855329"/>
                    <a:ext cx="565705" cy="0"/>
                  </a:xfrm>
                  <a:prstGeom prst="straightConnector1">
                    <a:avLst/>
                  </a:prstGeom>
                  <a:ln w="63500">
                    <a:solidFill>
                      <a:schemeClr val="bg1">
                        <a:lumMod val="50000"/>
                      </a:schemeClr>
                    </a:solidFill>
                    <a:prstDash val="dash"/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" name="Straight Arrow Connector 15"/>
                  <p:cNvCxnSpPr/>
                  <p:nvPr/>
                </p:nvCxnSpPr>
                <p:spPr>
                  <a:xfrm>
                    <a:off x="2691126" y="3797460"/>
                    <a:ext cx="566751" cy="0"/>
                  </a:xfrm>
                  <a:prstGeom prst="straightConnector1">
                    <a:avLst/>
                  </a:prstGeom>
                  <a:ln w="63500">
                    <a:solidFill>
                      <a:schemeClr val="bg1">
                        <a:lumMod val="50000"/>
                      </a:schemeClr>
                    </a:solidFill>
                    <a:prstDash val="dash"/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" name="Straight Arrow Connector 16"/>
                  <p:cNvCxnSpPr/>
                  <p:nvPr/>
                </p:nvCxnSpPr>
                <p:spPr>
                  <a:xfrm>
                    <a:off x="2692172" y="4850391"/>
                    <a:ext cx="566751" cy="0"/>
                  </a:xfrm>
                  <a:prstGeom prst="straightConnector1">
                    <a:avLst/>
                  </a:prstGeom>
                  <a:ln w="63500">
                    <a:solidFill>
                      <a:schemeClr val="bg1">
                        <a:lumMod val="50000"/>
                      </a:schemeClr>
                    </a:solidFill>
                    <a:prstDash val="dash"/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8" name="Flowchart: Alternate Process 27"/>
                <p:cNvSpPr/>
                <p:nvPr/>
              </p:nvSpPr>
              <p:spPr>
                <a:xfrm>
                  <a:off x="207819" y="1498727"/>
                  <a:ext cx="1478448" cy="688180"/>
                </a:xfrm>
                <a:prstGeom prst="flowChartAlternateProcess">
                  <a:avLst/>
                </a:prstGeom>
                <a:gradFill>
                  <a:gsLst>
                    <a:gs pos="100000">
                      <a:schemeClr val="bg1">
                        <a:lumMod val="50000"/>
                      </a:schemeClr>
                    </a:gs>
                    <a:gs pos="100000">
                      <a:schemeClr val="accent1">
                        <a:tint val="50000"/>
                        <a:shade val="100000"/>
                        <a:satMod val="350000"/>
                      </a:schemeClr>
                    </a:gs>
                  </a:gsLst>
                </a:gra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/>
                    <a:t>Unmatched/Cell only</a:t>
                  </a:r>
                </a:p>
              </p:txBody>
            </p:sp>
            <p:sp>
              <p:nvSpPr>
                <p:cNvPr id="29" name="Flowchart: Alternate Process 28"/>
                <p:cNvSpPr/>
                <p:nvPr/>
              </p:nvSpPr>
              <p:spPr>
                <a:xfrm>
                  <a:off x="207819" y="2546417"/>
                  <a:ext cx="1478447" cy="1050921"/>
                </a:xfrm>
                <a:prstGeom prst="flowChartAlternateProcess">
                  <a:avLst/>
                </a:prstGeom>
                <a:gradFill>
                  <a:gsLst>
                    <a:gs pos="100000">
                      <a:schemeClr val="bg1">
                        <a:lumMod val="50000"/>
                      </a:schemeClr>
                    </a:gs>
                    <a:gs pos="100000">
                      <a:schemeClr val="accent1">
                        <a:tint val="50000"/>
                        <a:shade val="100000"/>
                        <a:satMod val="350000"/>
                      </a:schemeClr>
                    </a:gs>
                  </a:gsLst>
                </a:gra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b="1" dirty="0" smtClean="0"/>
                </a:p>
                <a:p>
                  <a:pPr algn="ctr"/>
                  <a:endParaRPr lang="en-US" b="1" dirty="0"/>
                </a:p>
                <a:p>
                  <a:pPr algn="ctr"/>
                  <a:r>
                    <a:rPr lang="en-US" sz="1600" dirty="0" smtClean="0"/>
                    <a:t>4</a:t>
                  </a:r>
                  <a:r>
                    <a:rPr lang="en-US" sz="1600" dirty="0"/>
                    <a:t>+ HH </a:t>
                  </a:r>
                </a:p>
                <a:p>
                  <a:pPr algn="ctr"/>
                  <a:r>
                    <a:rPr lang="en-US" sz="1600" dirty="0" smtClean="0"/>
                    <a:t>0-vehicle</a:t>
                  </a:r>
                </a:p>
                <a:p>
                  <a:pPr algn="ctr"/>
                  <a:r>
                    <a:rPr lang="en-US" sz="1600" dirty="0" smtClean="0"/>
                    <a:t>Low Income</a:t>
                  </a:r>
                </a:p>
                <a:p>
                  <a:pPr algn="ctr"/>
                  <a:r>
                    <a:rPr lang="en-US" sz="1600" dirty="0" smtClean="0"/>
                    <a:t>University</a:t>
                  </a:r>
                  <a:endParaRPr lang="en-US" sz="1600" dirty="0"/>
                </a:p>
                <a:p>
                  <a:pPr algn="ctr"/>
                  <a:endParaRPr lang="en-US" sz="3200" b="1" dirty="0" smtClean="0"/>
                </a:p>
              </p:txBody>
            </p:sp>
            <p:sp>
              <p:nvSpPr>
                <p:cNvPr id="30" name="Flowchart: Alternate Process 29"/>
                <p:cNvSpPr/>
                <p:nvPr/>
              </p:nvSpPr>
              <p:spPr>
                <a:xfrm>
                  <a:off x="207819" y="3877594"/>
                  <a:ext cx="1478447" cy="723483"/>
                </a:xfrm>
                <a:prstGeom prst="flowChartAlternateProcess">
                  <a:avLst/>
                </a:prstGeom>
                <a:gradFill>
                  <a:gsLst>
                    <a:gs pos="100000">
                      <a:schemeClr val="bg1">
                        <a:lumMod val="50000"/>
                      </a:schemeClr>
                    </a:gs>
                    <a:gs pos="100000">
                      <a:schemeClr val="accent1">
                        <a:tint val="50000"/>
                        <a:shade val="100000"/>
                        <a:satMod val="350000"/>
                      </a:schemeClr>
                    </a:gs>
                  </a:gsLst>
                </a:gra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/>
                    <a:t>Non-Responders</a:t>
                  </a:r>
                </a:p>
              </p:txBody>
            </p:sp>
          </p:grpSp>
          <p:sp>
            <p:nvSpPr>
              <p:cNvPr id="32" name="Flowchart: Alternate Process 31"/>
              <p:cNvSpPr/>
              <p:nvPr/>
            </p:nvSpPr>
            <p:spPr>
              <a:xfrm>
                <a:off x="6412590" y="2638774"/>
                <a:ext cx="2538526" cy="917227"/>
              </a:xfrm>
              <a:prstGeom prst="flowChartAlternateProcess">
                <a:avLst/>
              </a:prstGeom>
              <a:gradFill>
                <a:gsLst>
                  <a:gs pos="100000">
                    <a:schemeClr val="bg1">
                      <a:lumMod val="50000"/>
                    </a:schemeClr>
                  </a:gs>
                  <a:gs pos="100000">
                    <a:schemeClr val="accent1">
                      <a:tint val="50000"/>
                      <a:shade val="100000"/>
                      <a:satMod val="350000"/>
                    </a:schemeClr>
                  </a:gs>
                </a:gsLst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/>
                  <a:t>Incentives</a:t>
                </a:r>
              </a:p>
              <a:p>
                <a:pPr algn="ctr"/>
                <a:r>
                  <a:rPr lang="en-US" sz="1600" b="1" dirty="0" smtClean="0"/>
                  <a:t>Phone</a:t>
                </a:r>
                <a:r>
                  <a:rPr lang="en-US" b="1" dirty="0" smtClean="0"/>
                  <a:t> or Web</a:t>
                </a:r>
              </a:p>
              <a:p>
                <a:pPr algn="ctr"/>
                <a:r>
                  <a:rPr lang="en-US" b="1" dirty="0" smtClean="0"/>
                  <a:t>Reminder Letters</a:t>
                </a:r>
              </a:p>
              <a:p>
                <a:pPr algn="ctr"/>
                <a:r>
                  <a:rPr lang="en-US" b="1" dirty="0" smtClean="0"/>
                  <a:t>Targeted Sample</a:t>
                </a:r>
              </a:p>
            </p:txBody>
          </p:sp>
          <p:sp>
            <p:nvSpPr>
              <p:cNvPr id="33" name="Flowchart: Alternate Process 32"/>
              <p:cNvSpPr/>
              <p:nvPr/>
            </p:nvSpPr>
            <p:spPr>
              <a:xfrm>
                <a:off x="6412589" y="3844046"/>
                <a:ext cx="2538527" cy="851680"/>
              </a:xfrm>
              <a:prstGeom prst="flowChartAlternateProcess">
                <a:avLst/>
              </a:prstGeom>
              <a:gradFill>
                <a:gsLst>
                  <a:gs pos="100000">
                    <a:schemeClr val="bg1">
                      <a:lumMod val="50000"/>
                    </a:schemeClr>
                  </a:gs>
                  <a:gs pos="100000">
                    <a:schemeClr val="accent1">
                      <a:tint val="50000"/>
                      <a:shade val="100000"/>
                      <a:satMod val="350000"/>
                    </a:schemeClr>
                  </a:gs>
                </a:gsLst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 smtClean="0"/>
                  <a:t>Phone, Web, Mail</a:t>
                </a:r>
              </a:p>
              <a:p>
                <a:pPr algn="ctr"/>
                <a:r>
                  <a:rPr lang="en-US" sz="1600" b="1" dirty="0"/>
                  <a:t>Reminder </a:t>
                </a:r>
                <a:r>
                  <a:rPr lang="en-US" sz="1600" b="1" dirty="0" smtClean="0"/>
                  <a:t>Calls</a:t>
                </a:r>
              </a:p>
              <a:p>
                <a:pPr algn="ctr"/>
                <a:r>
                  <a:rPr lang="en-US" sz="1600" b="1" dirty="0" smtClean="0"/>
                  <a:t>Reassignment</a:t>
                </a:r>
              </a:p>
              <a:p>
                <a:pPr algn="ctr"/>
                <a:r>
                  <a:rPr lang="en-US" sz="1600" b="1" dirty="0" smtClean="0"/>
                  <a:t>Incentives</a:t>
                </a:r>
              </a:p>
            </p:txBody>
          </p:sp>
          <p:grpSp>
            <p:nvGrpSpPr>
              <p:cNvPr id="35" name="Group 19"/>
              <p:cNvGrpSpPr>
                <a:grpSpLocks/>
              </p:cNvGrpSpPr>
              <p:nvPr/>
            </p:nvGrpSpPr>
            <p:grpSpPr bwMode="auto">
              <a:xfrm rot="10800000">
                <a:off x="5639694" y="1790268"/>
                <a:ext cx="637086" cy="2397866"/>
                <a:chOff x="2605445" y="3854359"/>
                <a:chExt cx="651386" cy="1981588"/>
              </a:xfrm>
            </p:grpSpPr>
            <p:cxnSp>
              <p:nvCxnSpPr>
                <p:cNvPr id="37" name="Straight Arrow Connector 36"/>
                <p:cNvCxnSpPr/>
                <p:nvPr/>
              </p:nvCxnSpPr>
              <p:spPr>
                <a:xfrm>
                  <a:off x="2605445" y="3854359"/>
                  <a:ext cx="566751" cy="0"/>
                </a:xfrm>
                <a:prstGeom prst="straightConnector1">
                  <a:avLst/>
                </a:prstGeom>
                <a:ln w="63500">
                  <a:solidFill>
                    <a:schemeClr val="bg1">
                      <a:lumMod val="50000"/>
                    </a:schemeClr>
                  </a:solidFill>
                  <a:prstDash val="dash"/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Arrow Connector 37"/>
                <p:cNvCxnSpPr/>
                <p:nvPr/>
              </p:nvCxnSpPr>
              <p:spPr>
                <a:xfrm>
                  <a:off x="2690080" y="4876820"/>
                  <a:ext cx="566751" cy="0"/>
                </a:xfrm>
                <a:prstGeom prst="straightConnector1">
                  <a:avLst/>
                </a:prstGeom>
                <a:ln w="63500">
                  <a:solidFill>
                    <a:schemeClr val="bg1">
                      <a:lumMod val="50000"/>
                    </a:schemeClr>
                  </a:solidFill>
                  <a:prstDash val="dash"/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Arrow Connector 38"/>
                <p:cNvCxnSpPr/>
                <p:nvPr/>
              </p:nvCxnSpPr>
              <p:spPr>
                <a:xfrm>
                  <a:off x="2691126" y="5835947"/>
                  <a:ext cx="565705" cy="0"/>
                </a:xfrm>
                <a:prstGeom prst="straightConnector1">
                  <a:avLst/>
                </a:prstGeom>
                <a:ln w="63500">
                  <a:solidFill>
                    <a:schemeClr val="bg1">
                      <a:lumMod val="50000"/>
                    </a:schemeClr>
                  </a:solidFill>
                  <a:prstDash val="dash"/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3" name="Rectangle 2"/>
          <p:cNvSpPr/>
          <p:nvPr/>
        </p:nvSpPr>
        <p:spPr>
          <a:xfrm>
            <a:off x="505805" y="5775116"/>
            <a:ext cx="52374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buClr>
                <a:srgbClr val="597A69"/>
              </a:buClr>
              <a:buSzPct val="120000"/>
              <a:defRPr/>
            </a:pPr>
            <a:r>
              <a:rPr lang="en-US" sz="2400" i="1" dirty="0"/>
              <a:t>Sampling geographic strata requires close </a:t>
            </a:r>
            <a:r>
              <a:rPr lang="en-US" sz="2400" i="1" dirty="0" smtClean="0"/>
              <a:t>and continual monitoring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377861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Recruitment at 60% Complete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A7FA4-571B-49C3-BDDB-EF139F38FA8D}" type="slidenum">
              <a:rPr lang="en-US" smtClean="0"/>
              <a:t>12</a:t>
            </a:fld>
            <a:endParaRPr lang="en-US" dirty="0"/>
          </a:p>
        </p:txBody>
      </p:sp>
      <p:pic>
        <p:nvPicPr>
          <p:cNvPr id="1025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168755"/>
            <a:ext cx="8229600" cy="4322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101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Retrieval at 30% Complete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A7FA4-571B-49C3-BDDB-EF139F38FA8D}" type="slidenum">
              <a:rPr lang="en-US" smtClean="0"/>
              <a:t>13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143000"/>
            <a:ext cx="8305800" cy="4334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172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Strategies for Corrections at this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382000" cy="4525963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+mn-lt"/>
              </a:rPr>
              <a:t>Incentives for under-represented cells going forward:  $20 </a:t>
            </a:r>
            <a:r>
              <a:rPr lang="en-US" sz="2400" dirty="0">
                <a:latin typeface="+mn-lt"/>
              </a:rPr>
              <a:t>for </a:t>
            </a:r>
            <a:r>
              <a:rPr lang="en-US" sz="2400" dirty="0" smtClean="0">
                <a:latin typeface="+mn-lt"/>
              </a:rPr>
              <a:t>0-Vehicle and 4+ Person Households.</a:t>
            </a:r>
            <a:r>
              <a:rPr lang="en-US" sz="2400" dirty="0">
                <a:latin typeface="+mn-lt"/>
              </a:rPr>
              <a:t>  </a:t>
            </a:r>
            <a:r>
              <a:rPr lang="en-US" sz="2400" dirty="0" smtClean="0">
                <a:latin typeface="+mn-lt"/>
              </a:rPr>
              <a:t>Added incentives for all hhs. with incomes &lt;$25,000.</a:t>
            </a:r>
          </a:p>
          <a:p>
            <a:r>
              <a:rPr lang="en-US" sz="2400" dirty="0" smtClean="0">
                <a:latin typeface="+mn-lt"/>
              </a:rPr>
              <a:t>Additional </a:t>
            </a:r>
            <a:r>
              <a:rPr lang="en-US" sz="2400" dirty="0">
                <a:latin typeface="+mn-lt"/>
              </a:rPr>
              <a:t>incentives: </a:t>
            </a:r>
            <a:endParaRPr lang="en-US" sz="2400" dirty="0" smtClean="0">
              <a:latin typeface="+mn-lt"/>
            </a:endParaRPr>
          </a:p>
          <a:p>
            <a:pPr marL="0" indent="0">
              <a:buNone/>
            </a:pPr>
            <a:r>
              <a:rPr lang="en-US" sz="2400" dirty="0">
                <a:latin typeface="+mn-lt"/>
              </a:rPr>
              <a:t>	</a:t>
            </a:r>
            <a:r>
              <a:rPr lang="en-US" sz="2400" dirty="0" smtClean="0">
                <a:latin typeface="+mn-lt"/>
              </a:rPr>
              <a:t>-- Reassignment:  $</a:t>
            </a:r>
            <a:r>
              <a:rPr lang="en-US" sz="2400" dirty="0">
                <a:latin typeface="+mn-lt"/>
              </a:rPr>
              <a:t>20 offered to </a:t>
            </a:r>
            <a:r>
              <a:rPr lang="en-US" sz="2400" dirty="0" smtClean="0">
                <a:latin typeface="+mn-lt"/>
              </a:rPr>
              <a:t>recruited hhs. in under-	    represented cells--that did not complete.  Assigned a 	    new travel day.  Refusal Conversion</a:t>
            </a:r>
          </a:p>
          <a:p>
            <a:pPr marL="914400" lvl="2" indent="0">
              <a:buNone/>
            </a:pPr>
            <a:r>
              <a:rPr lang="en-US" sz="1600" dirty="0" smtClean="0">
                <a:latin typeface="+mn-lt"/>
              </a:rPr>
              <a:t>--  </a:t>
            </a:r>
            <a:r>
              <a:rPr lang="en-US" dirty="0" smtClean="0">
                <a:latin typeface="+mn-lt"/>
              </a:rPr>
              <a:t>$</a:t>
            </a:r>
            <a:r>
              <a:rPr lang="en-US" dirty="0">
                <a:latin typeface="+mn-lt"/>
              </a:rPr>
              <a:t>25 to University </a:t>
            </a:r>
            <a:r>
              <a:rPr lang="en-US" dirty="0" smtClean="0">
                <a:latin typeface="+mn-lt"/>
              </a:rPr>
              <a:t>Oversample</a:t>
            </a:r>
          </a:p>
          <a:p>
            <a:pPr marL="914400" lvl="2" indent="0">
              <a:buNone/>
            </a:pPr>
            <a:r>
              <a:rPr lang="en-US" dirty="0" smtClean="0">
                <a:latin typeface="+mn-lt"/>
              </a:rPr>
              <a:t>-- $10 </a:t>
            </a:r>
            <a:r>
              <a:rPr lang="en-US" dirty="0">
                <a:latin typeface="+mn-lt"/>
              </a:rPr>
              <a:t>to GPS households that had not returned </a:t>
            </a:r>
            <a:r>
              <a:rPr lang="en-US" dirty="0" smtClean="0">
                <a:latin typeface="+mn-lt"/>
              </a:rPr>
              <a:t>units.</a:t>
            </a:r>
            <a:r>
              <a:rPr lang="en-US" sz="2400" dirty="0">
                <a:latin typeface="+mn-lt"/>
              </a:rPr>
              <a:t>         </a:t>
            </a:r>
            <a:endParaRPr lang="en-US" dirty="0">
              <a:latin typeface="+mn-lt"/>
            </a:endParaRPr>
          </a:p>
          <a:p>
            <a:r>
              <a:rPr lang="en-US" sz="2400" dirty="0" smtClean="0">
                <a:latin typeface="+mn-lt"/>
              </a:rPr>
              <a:t>Increased reminder calls to under-represented cells</a:t>
            </a:r>
          </a:p>
          <a:p>
            <a:r>
              <a:rPr lang="en-US" sz="2400" dirty="0" smtClean="0">
                <a:latin typeface="+mn-lt"/>
              </a:rPr>
              <a:t>Introduced targeted sample by census tract geography for under-represented cells</a:t>
            </a:r>
            <a:endParaRPr lang="en-US" sz="2400" dirty="0">
              <a:latin typeface="+mn-lt"/>
            </a:endParaRPr>
          </a:p>
          <a:p>
            <a:endParaRPr lang="en-US" sz="24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A7FA4-571B-49C3-BDDB-EF139F38FA8D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78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Results of Corrective Actions on Final Retrieval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A7FA4-571B-49C3-BDDB-EF139F38FA8D}" type="slidenum">
              <a:rPr lang="en-US" smtClean="0"/>
              <a:t>15</a:t>
            </a:fld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447800"/>
            <a:ext cx="8229600" cy="4053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738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6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latin typeface="+mn-lt"/>
                <a:cs typeface="Arial" charset="0"/>
              </a:rPr>
              <a:t>Geographic Representativeness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79783"/>
              </p:ext>
            </p:extLst>
          </p:nvPr>
        </p:nvGraphicFramePr>
        <p:xfrm>
          <a:off x="609600" y="914400"/>
          <a:ext cx="7717975" cy="46257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2695"/>
                <a:gridCol w="834767"/>
                <a:gridCol w="612853"/>
                <a:gridCol w="1111402"/>
                <a:gridCol w="923129"/>
                <a:gridCol w="923129"/>
              </a:tblGrid>
              <a:tr h="418599">
                <a:tc>
                  <a:txBody>
                    <a:bodyPr/>
                    <a:lstStyle/>
                    <a:p>
                      <a:r>
                        <a:rPr lang="en-US" dirty="0" smtClean="0"/>
                        <a:t>Regional Classifications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Completed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ACS 2006 - 2008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Diff</a:t>
                      </a:r>
                      <a:endParaRPr lang="en-US" dirty="0"/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</a:tr>
              <a:tr h="3298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</a:t>
                      </a:r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493740">
                <a:tc>
                  <a:txBody>
                    <a:bodyPr/>
                    <a:lstStyle/>
                    <a:p>
                      <a:r>
                        <a:rPr lang="en-US" dirty="0" smtClean="0"/>
                        <a:t>Minneapolis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1,789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158,389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-3.0</a:t>
                      </a:r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461885">
                <a:tc>
                  <a:txBody>
                    <a:bodyPr/>
                    <a:lstStyle/>
                    <a:p>
                      <a:r>
                        <a:rPr lang="en-US" dirty="0" smtClean="0"/>
                        <a:t>St. Paul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1,122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108,708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+1.2</a:t>
                      </a:r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477812">
                <a:tc>
                  <a:txBody>
                    <a:bodyPr/>
                    <a:lstStyle/>
                    <a:p>
                      <a:r>
                        <a:rPr lang="en-US" dirty="0" smtClean="0"/>
                        <a:t>Core</a:t>
                      </a:r>
                      <a:r>
                        <a:rPr lang="en-US" baseline="0" dirty="0" smtClean="0"/>
                        <a:t> West – Suburban Minneapolis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3,313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345,262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+1.7</a:t>
                      </a:r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461885">
                <a:tc>
                  <a:txBody>
                    <a:bodyPr/>
                    <a:lstStyle/>
                    <a:p>
                      <a:r>
                        <a:rPr lang="en-US" dirty="0" smtClean="0"/>
                        <a:t>Core</a:t>
                      </a:r>
                      <a:r>
                        <a:rPr lang="en-US" baseline="0" dirty="0" smtClean="0"/>
                        <a:t> East – Suburban St. Paul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2,922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213,200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+8.2</a:t>
                      </a:r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445957">
                <a:tc>
                  <a:txBody>
                    <a:bodyPr/>
                    <a:lstStyle/>
                    <a:p>
                      <a:r>
                        <a:rPr lang="en-US" dirty="0" smtClean="0"/>
                        <a:t>Core South</a:t>
                      </a:r>
                      <a:r>
                        <a:rPr lang="en-US" baseline="0" dirty="0" smtClean="0"/>
                        <a:t> – MPO Core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1,638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278,352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-7.2</a:t>
                      </a:r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445957">
                <a:tc>
                  <a:txBody>
                    <a:bodyPr/>
                    <a:lstStyle/>
                    <a:p>
                      <a:r>
                        <a:rPr lang="en-US" dirty="0" smtClean="0"/>
                        <a:t>Ring Counties, Minnesota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176,191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-6.2</a:t>
                      </a:r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445957">
                <a:tc>
                  <a:txBody>
                    <a:bodyPr/>
                    <a:lstStyle/>
                    <a:p>
                      <a:r>
                        <a:rPr lang="en-US" dirty="0" smtClean="0"/>
                        <a:t>Ring Counties,</a:t>
                      </a:r>
                      <a:r>
                        <a:rPr lang="en-US" baseline="0" dirty="0" smtClean="0"/>
                        <a:t> Wisconsin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63,977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-0.9</a:t>
                      </a:r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445957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12,103</a:t>
                      </a:r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1,344,079</a:t>
                      </a:r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-6.2</a:t>
                      </a:r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68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6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latin typeface="+mn-lt"/>
                <a:cs typeface="Arial" charset="0"/>
              </a:rPr>
              <a:t>Demographic Representativeness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8954957"/>
              </p:ext>
            </p:extLst>
          </p:nvPr>
        </p:nvGraphicFramePr>
        <p:xfrm>
          <a:off x="609600" y="990600"/>
          <a:ext cx="7717975" cy="47995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2695"/>
                <a:gridCol w="834767"/>
                <a:gridCol w="612853"/>
                <a:gridCol w="1111402"/>
                <a:gridCol w="923129"/>
                <a:gridCol w="923129"/>
              </a:tblGrid>
              <a:tr h="144404">
                <a:tc>
                  <a:txBody>
                    <a:bodyPr/>
                    <a:lstStyle/>
                    <a:p>
                      <a:r>
                        <a:rPr lang="en-US" dirty="0" smtClean="0"/>
                        <a:t>HH Characteristics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Completed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ACS 2006 - 2008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Diff</a:t>
                      </a:r>
                      <a:endParaRPr lang="en-US" dirty="0"/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</a:tr>
              <a:tr h="329856">
                <a:tc>
                  <a:txBody>
                    <a:bodyPr/>
                    <a:lstStyle/>
                    <a:p>
                      <a:r>
                        <a:rPr lang="en-US" dirty="0" smtClean="0"/>
                        <a:t>HH Size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</a:t>
                      </a:r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4937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3,717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377,973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+1.4</a:t>
                      </a:r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461885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4,804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39.7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445,443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39.7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477812">
                <a:tc>
                  <a:txBody>
                    <a:bodyPr/>
                    <a:lstStyle/>
                    <a:p>
                      <a:r>
                        <a:rPr lang="en-US" dirty="0" smtClean="0"/>
                        <a:t>3+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3,582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520,663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-9.3</a:t>
                      </a:r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461885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12,103</a:t>
                      </a:r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1,344,079</a:t>
                      </a:r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-7.9</a:t>
                      </a:r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388893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Vehicles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</a:t>
                      </a:r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445957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483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91,586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-2.8</a:t>
                      </a:r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445957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3,806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413,357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+1.4</a:t>
                      </a:r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445957">
                <a:tc>
                  <a:txBody>
                    <a:bodyPr/>
                    <a:lstStyle/>
                    <a:p>
                      <a:r>
                        <a:rPr lang="en-US" dirty="0" smtClean="0"/>
                        <a:t>2+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7,814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839,136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62.5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+2.1</a:t>
                      </a:r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445957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12,103</a:t>
                      </a:r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1,344,079</a:t>
                      </a:r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+0.7</a:t>
                      </a:r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052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656" y="573137"/>
            <a:ext cx="4020344" cy="1484263"/>
          </a:xfrm>
        </p:spPr>
        <p:txBody>
          <a:bodyPr/>
          <a:lstStyle/>
          <a:p>
            <a:r>
              <a:rPr lang="en-US" dirty="0" smtClean="0"/>
              <a:t>Best Practices and Lessons Learned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56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98438"/>
            <a:ext cx="84582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Best Practices for a Representative 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>
                <a:latin typeface="+mn-lt"/>
              </a:rPr>
              <a:t>ABS allows inclusion of cell-only households and improves  geographic targeting by key variables</a:t>
            </a:r>
          </a:p>
          <a:p>
            <a:r>
              <a:rPr lang="en-US" sz="2400" dirty="0" smtClean="0">
                <a:latin typeface="+mn-lt"/>
              </a:rPr>
              <a:t>Establish legitimacy of sponsor – advance letters/postcards/website</a:t>
            </a:r>
          </a:p>
          <a:p>
            <a:r>
              <a:rPr lang="en-US" sz="2400" dirty="0" smtClean="0">
                <a:latin typeface="+mn-lt"/>
              </a:rPr>
              <a:t>Continual monitoring as random data collection proceeds as designed.</a:t>
            </a:r>
          </a:p>
          <a:p>
            <a:r>
              <a:rPr lang="en-US" sz="2400" dirty="0" smtClean="0">
                <a:latin typeface="+mn-lt"/>
              </a:rPr>
              <a:t>Continual interval data review/editing and reporting -- so that hhs. not meeting quality standards can be replaced as data collection proceeds</a:t>
            </a:r>
          </a:p>
          <a:p>
            <a:r>
              <a:rPr lang="en-US" sz="2400" dirty="0" smtClean="0">
                <a:latin typeface="+mn-lt"/>
              </a:rPr>
              <a:t>Implementation of corrective actions at approximately the two-thirds recruitment point</a:t>
            </a:r>
          </a:p>
          <a:p>
            <a:endParaRPr lang="en-US" sz="2400" dirty="0">
              <a:latin typeface="+mn-lt"/>
            </a:endParaRPr>
          </a:p>
          <a:p>
            <a:pPr marL="0" indent="0">
              <a:buNone/>
            </a:pPr>
            <a:r>
              <a:rPr lang="en-US" sz="2600" i="1" dirty="0" smtClean="0">
                <a:latin typeface="+mn-lt"/>
              </a:rPr>
              <a:t>Results in a representative sample that can be weighted with bias minimized.</a:t>
            </a:r>
          </a:p>
          <a:p>
            <a:endParaRPr lang="en-US" sz="24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A7FA4-571B-49C3-BDDB-EF139F38FA8D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1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Placeholder 3"/>
          <p:cNvSpPr>
            <a:spLocks noGrp="1"/>
          </p:cNvSpPr>
          <p:nvPr>
            <p:ph type="body" sz="quarter" idx="10"/>
          </p:nvPr>
        </p:nvSpPr>
        <p:spPr bwMode="auto">
          <a:xfrm>
            <a:off x="733425" y="2651125"/>
            <a:ext cx="3879850" cy="327025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200" b="1" dirty="0">
                <a:solidFill>
                  <a:schemeClr val="bg1"/>
                </a:solidFill>
                <a:latin typeface="+mn-lt"/>
              </a:rPr>
              <a:t>Metropolitan Council Household Travel Survey: </a:t>
            </a:r>
            <a:endParaRPr lang="en-US" sz="2200" b="1" dirty="0" smtClean="0">
              <a:solidFill>
                <a:schemeClr val="bg1"/>
              </a:solidFill>
              <a:latin typeface="+mn-lt"/>
            </a:endParaRPr>
          </a:p>
          <a:p>
            <a:r>
              <a:rPr lang="en-US" sz="2000" b="1" i="1" dirty="0" smtClean="0">
                <a:solidFill>
                  <a:schemeClr val="bg1"/>
                </a:solidFill>
                <a:latin typeface="+mn-lt"/>
              </a:rPr>
              <a:t>Design</a:t>
            </a:r>
            <a:r>
              <a:rPr lang="en-US" sz="2000" b="1" i="1" dirty="0">
                <a:solidFill>
                  <a:schemeClr val="bg1"/>
                </a:solidFill>
                <a:latin typeface="+mn-lt"/>
              </a:rPr>
              <a:t>, Implementation, and Lessons Learned</a:t>
            </a:r>
            <a:endParaRPr lang="en-US" sz="2000" i="1" dirty="0">
              <a:solidFill>
                <a:schemeClr val="bg1"/>
              </a:solidFill>
              <a:latin typeface="+mn-lt"/>
            </a:endParaRPr>
          </a:p>
          <a:p>
            <a:pPr eaLnBrk="1" hangingPunct="1">
              <a:spcAft>
                <a:spcPct val="0"/>
              </a:spcAft>
              <a:defRPr/>
            </a:pPr>
            <a:endParaRPr lang="en-US" sz="2100" b="1" dirty="0" smtClean="0">
              <a:solidFill>
                <a:schemeClr val="bg1"/>
              </a:solidFill>
              <a:latin typeface="+mn-lt"/>
              <a:cs typeface="Arial" charset="0"/>
            </a:endParaRPr>
          </a:p>
          <a:p>
            <a:pPr eaLnBrk="1" hangingPunct="1">
              <a:spcAft>
                <a:spcPct val="0"/>
              </a:spcAft>
              <a:defRPr/>
            </a:pPr>
            <a:r>
              <a:rPr lang="en-US" sz="2000" dirty="0">
                <a:solidFill>
                  <a:schemeClr val="bg1"/>
                </a:solidFill>
                <a:latin typeface="+mn-lt"/>
                <a:cs typeface="Arial" charset="0"/>
              </a:rPr>
              <a:t>14th TRB Planning Applications Conference </a:t>
            </a:r>
          </a:p>
          <a:p>
            <a:pPr eaLnBrk="1" hangingPunct="1">
              <a:spcAft>
                <a:spcPct val="0"/>
              </a:spcAft>
              <a:defRPr/>
            </a:pPr>
            <a:r>
              <a:rPr lang="en-US" sz="2000" dirty="0">
                <a:solidFill>
                  <a:schemeClr val="bg1"/>
                </a:solidFill>
                <a:latin typeface="+mn-lt"/>
                <a:cs typeface="Arial" charset="0"/>
              </a:rPr>
              <a:t>5-9 May 2013</a:t>
            </a:r>
          </a:p>
          <a:p>
            <a:pPr eaLnBrk="1" hangingPunct="1">
              <a:spcAft>
                <a:spcPct val="0"/>
              </a:spcAft>
              <a:defRPr/>
            </a:pPr>
            <a:r>
              <a:rPr lang="en-US" sz="2000" dirty="0">
                <a:solidFill>
                  <a:schemeClr val="bg1"/>
                </a:solidFill>
                <a:latin typeface="+mn-lt"/>
                <a:cs typeface="Arial" charset="0"/>
              </a:rPr>
              <a:t>Columbus, OH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3505200" y="1447800"/>
            <a:ext cx="4371975" cy="3825875"/>
          </a:xfrm>
          <a:prstGeom prst="roundRect">
            <a:avLst>
              <a:gd name="adj" fmla="val 2207"/>
            </a:avLst>
          </a:prstGeom>
          <a:solidFill>
            <a:srgbClr val="BFCED6"/>
          </a:solidFill>
          <a:ln>
            <a:solidFill>
              <a:srgbClr val="D0D3D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accent6"/>
                </a:solidFill>
              </a:rPr>
              <a:t>Authors:</a:t>
            </a:r>
          </a:p>
          <a:p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Jason Minser, </a:t>
            </a:r>
            <a:r>
              <a:rPr lang="en-US" sz="1600" i="1" dirty="0">
                <a:solidFill>
                  <a:schemeClr val="bg1">
                    <a:lumMod val="50000"/>
                  </a:schemeClr>
                </a:solidFill>
              </a:rPr>
              <a:t>Abt SRBI</a:t>
            </a:r>
          </a:p>
          <a:p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Laurie Wargelin, </a:t>
            </a:r>
            <a:r>
              <a:rPr lang="en-US" sz="1600" i="1" dirty="0">
                <a:solidFill>
                  <a:schemeClr val="bg1">
                    <a:lumMod val="50000"/>
                  </a:schemeClr>
                </a:solidFill>
              </a:rPr>
              <a:t>Abt SRBI</a:t>
            </a:r>
          </a:p>
          <a:p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Jonathan Ehrlich, </a:t>
            </a:r>
            <a:r>
              <a:rPr lang="en-US" sz="1600" i="1" dirty="0">
                <a:solidFill>
                  <a:schemeClr val="bg1">
                    <a:lumMod val="50000"/>
                  </a:schemeClr>
                </a:solidFill>
              </a:rPr>
              <a:t>Metropolitan Council</a:t>
            </a:r>
          </a:p>
          <a:p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Anurag Komanduri, </a:t>
            </a:r>
            <a:r>
              <a:rPr lang="en-US" sz="1600" i="1" dirty="0">
                <a:solidFill>
                  <a:schemeClr val="bg1">
                    <a:lumMod val="50000"/>
                  </a:schemeClr>
                </a:solidFill>
              </a:rPr>
              <a:t>Cambridge Systematics</a:t>
            </a:r>
          </a:p>
          <a:p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Kimon Proussaloglou, </a:t>
            </a:r>
            <a:r>
              <a:rPr lang="en-US" sz="1400" i="1" dirty="0">
                <a:solidFill>
                  <a:schemeClr val="bg1">
                    <a:lumMod val="50000"/>
                  </a:schemeClr>
                </a:solidFill>
              </a:rPr>
              <a:t>Cambridge Systematics</a:t>
            </a:r>
          </a:p>
          <a:p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Cemal Ayvalik, </a:t>
            </a:r>
            <a:r>
              <a:rPr lang="en-US" sz="1400" i="1" dirty="0">
                <a:solidFill>
                  <a:schemeClr val="bg1">
                    <a:lumMod val="50000"/>
                  </a:schemeClr>
                </a:solidFill>
              </a:rPr>
              <a:t>Cambridge Systematics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 smtClean="0">
                <a:solidFill>
                  <a:schemeClr val="accent6"/>
                </a:solidFill>
              </a:rPr>
              <a:t>.</a:t>
            </a:r>
            <a:endParaRPr lang="en-US" sz="1600" dirty="0">
              <a:solidFill>
                <a:schemeClr val="accent6"/>
              </a:solidFill>
            </a:endParaRPr>
          </a:p>
        </p:txBody>
      </p:sp>
      <p:pic>
        <p:nvPicPr>
          <p:cNvPr id="1028" name="Picture 4" descr="_2_0892B0300892ADC4006EB3EA85257B3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230938"/>
            <a:ext cx="19050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6"/>
          <p:cNvSpPr txBox="1">
            <a:spLocks/>
          </p:cNvSpPr>
          <p:nvPr/>
        </p:nvSpPr>
        <p:spPr>
          <a:xfrm>
            <a:off x="381000" y="304800"/>
            <a:ext cx="82296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rgbClr val="DA291C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z="2800" dirty="0" smtClean="0">
                <a:latin typeface="+mn-lt"/>
                <a:cs typeface="Arial" charset="0"/>
              </a:rPr>
              <a:t>The HTS was Part of a Total Travel Behavior Inventory with Cambridge Systematics as Prime</a:t>
            </a:r>
          </a:p>
        </p:txBody>
      </p:sp>
    </p:spTree>
    <p:extLst>
      <p:ext uri="{BB962C8B-B14F-4D97-AF65-F5344CB8AC3E}">
        <p14:creationId xmlns:p14="http://schemas.microsoft.com/office/powerpoint/2010/main" val="4071938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6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>
                <a:latin typeface="+mn-lt"/>
                <a:cs typeface="Arial" charset="0"/>
              </a:rPr>
              <a:t>Contact Information</a:t>
            </a:r>
          </a:p>
        </p:txBody>
      </p:sp>
      <p:sp>
        <p:nvSpPr>
          <p:cNvPr id="18434" name="Content Placeholder 7"/>
          <p:cNvSpPr>
            <a:spLocks noGrp="1"/>
          </p:cNvSpPr>
          <p:nvPr>
            <p:ph idx="4294967295"/>
          </p:nvPr>
        </p:nvSpPr>
        <p:spPr>
          <a:xfrm>
            <a:off x="128588" y="1189038"/>
            <a:ext cx="8880475" cy="5534025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Clr>
                <a:srgbClr val="597A69"/>
              </a:buClr>
              <a:buSzPct val="120000"/>
              <a:buFont typeface="Wingdings" pitchFamily="2" charset="2"/>
              <a:buNone/>
              <a:defRPr/>
            </a:pPr>
            <a:endParaRPr lang="en-US" sz="3200" dirty="0" smtClean="0">
              <a:latin typeface="+mn-lt"/>
              <a:cs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Clr>
                <a:srgbClr val="597A69"/>
              </a:buClr>
              <a:buSzPct val="120000"/>
              <a:buFont typeface="Wingdings" pitchFamily="2" charset="2"/>
              <a:buNone/>
              <a:defRPr/>
            </a:pPr>
            <a:endParaRPr lang="en-US" sz="3200" dirty="0">
              <a:latin typeface="+mn-lt"/>
              <a:cs typeface="Arial" charset="0"/>
            </a:endParaRPr>
          </a:p>
          <a:p>
            <a:pPr marL="0" indent="0" algn="ctr" eaLnBrk="1" hangingPunct="1">
              <a:spcBef>
                <a:spcPts val="0"/>
              </a:spcBef>
              <a:spcAft>
                <a:spcPts val="0"/>
              </a:spcAft>
              <a:buClr>
                <a:srgbClr val="597A69"/>
              </a:buClr>
              <a:buSzPct val="120000"/>
              <a:buFont typeface="Wingdings" pitchFamily="2" charset="2"/>
              <a:buNone/>
              <a:defRPr/>
            </a:pPr>
            <a:r>
              <a:rPr lang="en-US" sz="4400" dirty="0" smtClean="0">
                <a:latin typeface="+mn-lt"/>
                <a:cs typeface="Arial" charset="0"/>
              </a:rPr>
              <a:t>Laurie Wargelin</a:t>
            </a:r>
          </a:p>
          <a:p>
            <a:pPr marL="0" indent="0" algn="ctr" eaLnBrk="1" hangingPunct="1">
              <a:spcBef>
                <a:spcPts val="0"/>
              </a:spcBef>
              <a:spcAft>
                <a:spcPts val="0"/>
              </a:spcAft>
              <a:buClr>
                <a:srgbClr val="597A69"/>
              </a:buClr>
              <a:buSzPct val="120000"/>
              <a:buFont typeface="Wingdings" pitchFamily="2" charset="2"/>
              <a:buNone/>
              <a:defRPr/>
            </a:pPr>
            <a:r>
              <a:rPr lang="en-US" sz="4400" dirty="0" smtClean="0">
                <a:latin typeface="+mn-lt"/>
                <a:cs typeface="Arial" charset="0"/>
              </a:rPr>
              <a:t>Abt SRBI</a:t>
            </a:r>
          </a:p>
          <a:p>
            <a:pPr marL="0" indent="0" algn="ctr" eaLnBrk="1" hangingPunct="1">
              <a:spcBef>
                <a:spcPts val="0"/>
              </a:spcBef>
              <a:spcAft>
                <a:spcPts val="0"/>
              </a:spcAft>
              <a:buClr>
                <a:srgbClr val="597A69"/>
              </a:buClr>
              <a:buSzPct val="120000"/>
              <a:buFont typeface="Wingdings" pitchFamily="2" charset="2"/>
              <a:buNone/>
              <a:defRPr/>
            </a:pPr>
            <a:r>
              <a:rPr lang="en-US" sz="4400" dirty="0" smtClean="0">
                <a:latin typeface="+mn-lt"/>
                <a:cs typeface="Arial" charset="0"/>
                <a:hlinkClick r:id="rId2"/>
              </a:rPr>
              <a:t>l.wargelin@srbi.com</a:t>
            </a:r>
            <a:endParaRPr lang="en-US" sz="4400" dirty="0" smtClean="0">
              <a:latin typeface="+mn-lt"/>
              <a:cs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Clr>
                <a:srgbClr val="597A69"/>
              </a:buClr>
              <a:buSzPct val="120000"/>
              <a:buFont typeface="Wingdings" pitchFamily="2" charset="2"/>
              <a:buNone/>
              <a:defRPr/>
            </a:pPr>
            <a:endParaRPr lang="en-US" sz="4400" dirty="0" smtClean="0">
              <a:latin typeface="+mn-lt"/>
              <a:cs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Clr>
                <a:srgbClr val="597A69"/>
              </a:buClr>
              <a:buSzPct val="120000"/>
              <a:buFont typeface="Wingdings" pitchFamily="2" charset="2"/>
              <a:buNone/>
              <a:defRPr/>
            </a:pPr>
            <a:endParaRPr lang="en-US" sz="4400" dirty="0">
              <a:latin typeface="+mn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43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6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>
                <a:latin typeface="+mn-lt"/>
                <a:cs typeface="Arial" charset="0"/>
              </a:rPr>
              <a:t>Household Travel Survey (HTS) Overview</a:t>
            </a:r>
          </a:p>
        </p:txBody>
      </p:sp>
      <p:sp>
        <p:nvSpPr>
          <p:cNvPr id="5" name="Content Placeholder 7"/>
          <p:cNvSpPr txBox="1">
            <a:spLocks/>
          </p:cNvSpPr>
          <p:nvPr/>
        </p:nvSpPr>
        <p:spPr bwMode="auto">
          <a:xfrm>
            <a:off x="128588" y="1189038"/>
            <a:ext cx="8880475" cy="553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342900" indent="-342900" algn="l" defTabSz="457200" rtl="0" eaLnBrk="0" fontAlgn="base" hangingPunct="0">
              <a:spcBef>
                <a:spcPts val="763"/>
              </a:spcBef>
              <a:spcAft>
                <a:spcPts val="800"/>
              </a:spcAft>
              <a:buClr>
                <a:srgbClr val="DA291C"/>
              </a:buClr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0" fontAlgn="base" hangingPunct="0">
              <a:spcBef>
                <a:spcPts val="763"/>
              </a:spcBef>
              <a:spcAft>
                <a:spcPts val="800"/>
              </a:spcAft>
              <a:buFont typeface="Arial" charset="0"/>
              <a:buChar char="–"/>
              <a:defRPr lang="en-US" sz="20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ts val="763"/>
              </a:spcBef>
              <a:spcAft>
                <a:spcPts val="80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Helvetica"/>
                <a:ea typeface="Helvetica"/>
                <a:cs typeface="Arial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Helvetica"/>
                <a:ea typeface="Helvetica"/>
                <a:cs typeface="Arial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Clr>
                <a:srgbClr val="597A69"/>
              </a:buClr>
              <a:buSzPct val="120000"/>
              <a:buFont typeface="Wingdings" pitchFamily="2" charset="2"/>
              <a:buNone/>
              <a:defRPr/>
            </a:pPr>
            <a:endParaRPr lang="en-US" sz="3200" dirty="0">
              <a:latin typeface="+mn-lt"/>
              <a:cs typeface="Arial" charset="0"/>
            </a:endParaRPr>
          </a:p>
        </p:txBody>
      </p:sp>
      <p:sp>
        <p:nvSpPr>
          <p:cNvPr id="6" name="Content Placeholder 7"/>
          <p:cNvSpPr txBox="1">
            <a:spLocks/>
          </p:cNvSpPr>
          <p:nvPr/>
        </p:nvSpPr>
        <p:spPr bwMode="auto">
          <a:xfrm>
            <a:off x="260668" y="1066800"/>
            <a:ext cx="8420100" cy="553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342900" indent="-342900" algn="l" defTabSz="457200" rtl="0" eaLnBrk="0" fontAlgn="base" hangingPunct="0">
              <a:spcBef>
                <a:spcPts val="763"/>
              </a:spcBef>
              <a:spcAft>
                <a:spcPts val="800"/>
              </a:spcAft>
              <a:buClr>
                <a:srgbClr val="DA291C"/>
              </a:buClr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0" fontAlgn="base" hangingPunct="0">
              <a:spcBef>
                <a:spcPts val="763"/>
              </a:spcBef>
              <a:spcAft>
                <a:spcPts val="800"/>
              </a:spcAft>
              <a:buFont typeface="Arial" charset="0"/>
              <a:buChar char="–"/>
              <a:defRPr lang="en-US" sz="20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ts val="763"/>
              </a:spcBef>
              <a:spcAft>
                <a:spcPts val="80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Helvetica"/>
                <a:ea typeface="Helvetica"/>
                <a:cs typeface="Arial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Helvetica"/>
                <a:ea typeface="Helvetica"/>
                <a:cs typeface="Arial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 eaLnBrk="1" hangingPunct="1">
              <a:spcBef>
                <a:spcPts val="600"/>
              </a:spcBef>
              <a:spcAft>
                <a:spcPts val="600"/>
              </a:spcAft>
              <a:buClr>
                <a:srgbClr val="597A69"/>
              </a:buClr>
              <a:buSzPct val="120000"/>
              <a:buFont typeface="Arial" pitchFamily="34" charset="0"/>
              <a:buChar char="•"/>
              <a:defRPr/>
            </a:pPr>
            <a:r>
              <a:rPr sz="2800" dirty="0" smtClean="0">
                <a:latin typeface="+mn-lt"/>
              </a:rPr>
              <a:t>19-counties in Minnesota (16) and Wisconsin (3)</a:t>
            </a:r>
          </a:p>
          <a:p>
            <a:pPr marL="342900" lvl="1" indent="-342900" eaLnBrk="1" hangingPunct="1">
              <a:spcBef>
                <a:spcPts val="600"/>
              </a:spcBef>
              <a:spcAft>
                <a:spcPts val="600"/>
              </a:spcAft>
              <a:buClr>
                <a:srgbClr val="597A69"/>
              </a:buClr>
              <a:buSzPct val="120000"/>
              <a:buFont typeface="Arial" pitchFamily="34" charset="0"/>
              <a:buChar char="•"/>
              <a:defRPr/>
            </a:pPr>
            <a:r>
              <a:rPr lang="en-US" sz="2800" dirty="0" smtClean="0">
                <a:latin typeface="+mn-lt"/>
              </a:rPr>
              <a:t>Address-based sampling approach</a:t>
            </a:r>
            <a:r>
              <a:rPr lang="en-US" sz="2800" i="1" dirty="0" smtClean="0">
                <a:latin typeface="+mn-lt"/>
              </a:rPr>
              <a:t> – three tiered stratification plan</a:t>
            </a:r>
            <a:endParaRPr sz="2800" i="1" dirty="0" smtClean="0">
              <a:latin typeface="+mn-lt"/>
            </a:endParaRPr>
          </a:p>
          <a:p>
            <a:pPr marL="342900" lvl="1" indent="-342900" eaLnBrk="1" hangingPunct="1">
              <a:spcBef>
                <a:spcPts val="600"/>
              </a:spcBef>
              <a:spcAft>
                <a:spcPts val="600"/>
              </a:spcAft>
              <a:buClr>
                <a:srgbClr val="597A69"/>
              </a:buClr>
              <a:buSzPct val="120000"/>
              <a:buFont typeface="Arial" pitchFamily="34" charset="0"/>
              <a:buChar char="•"/>
              <a:defRPr/>
            </a:pPr>
            <a:r>
              <a:rPr sz="2800" dirty="0" smtClean="0">
                <a:latin typeface="+mn-lt"/>
              </a:rPr>
              <a:t>Comprehensive inventory of . . .</a:t>
            </a:r>
          </a:p>
          <a:p>
            <a:pPr marL="857250" lvl="2" indent="-457200" eaLnBrk="1" hangingPunct="1">
              <a:spcBef>
                <a:spcPts val="600"/>
              </a:spcBef>
              <a:spcAft>
                <a:spcPts val="600"/>
              </a:spcAft>
              <a:buClr>
                <a:srgbClr val="597A69"/>
              </a:buClr>
              <a:buSzPct val="120000"/>
              <a:buFont typeface="Wingdings" pitchFamily="2" charset="2"/>
              <a:buChar char="ü"/>
              <a:defRPr/>
            </a:pPr>
            <a:r>
              <a:rPr sz="2600" dirty="0" smtClean="0">
                <a:latin typeface="+mn-lt"/>
              </a:rPr>
              <a:t>12,000 households’ 24-hour travel for persons 6 years of age and older</a:t>
            </a:r>
            <a:endParaRPr lang="en-US" sz="2600" dirty="0" smtClean="0">
              <a:latin typeface="+mn-lt"/>
            </a:endParaRPr>
          </a:p>
          <a:p>
            <a:pPr marL="857250" lvl="2" indent="-457200" eaLnBrk="1" hangingPunct="1">
              <a:spcBef>
                <a:spcPts val="600"/>
              </a:spcBef>
              <a:spcAft>
                <a:spcPts val="600"/>
              </a:spcAft>
              <a:buClr>
                <a:srgbClr val="597A69"/>
              </a:buClr>
              <a:buSzPct val="120000"/>
              <a:buFont typeface="Wingdings" pitchFamily="2" charset="2"/>
              <a:buChar char="ü"/>
              <a:defRPr/>
            </a:pPr>
            <a:r>
              <a:rPr sz="2600" dirty="0" smtClean="0">
                <a:latin typeface="+mn-lt"/>
              </a:rPr>
              <a:t>Subsample of </a:t>
            </a:r>
            <a:r>
              <a:rPr lang="en-US" sz="2600" dirty="0" smtClean="0">
                <a:latin typeface="+mn-lt"/>
              </a:rPr>
              <a:t>250</a:t>
            </a:r>
            <a:r>
              <a:rPr sz="2600" dirty="0" smtClean="0">
                <a:latin typeface="+mn-lt"/>
              </a:rPr>
              <a:t> GPS households</a:t>
            </a:r>
          </a:p>
          <a:p>
            <a:pPr marL="342900" lvl="1" indent="-342900" eaLnBrk="1" hangingPunct="1">
              <a:spcBef>
                <a:spcPts val="600"/>
              </a:spcBef>
              <a:spcAft>
                <a:spcPts val="600"/>
              </a:spcAft>
              <a:buClr>
                <a:srgbClr val="597A69"/>
              </a:buClr>
              <a:buSzPct val="120000"/>
              <a:buFont typeface="Arial" pitchFamily="34" charset="0"/>
              <a:buChar char="•"/>
              <a:defRPr/>
            </a:pPr>
            <a:r>
              <a:rPr lang="en-US" sz="2800" dirty="0" smtClean="0">
                <a:latin typeface="+mn-lt"/>
              </a:rPr>
              <a:t>Special subgroups</a:t>
            </a:r>
          </a:p>
          <a:p>
            <a:pPr marL="857250" lvl="2" indent="-457200" eaLnBrk="1" hangingPunct="1">
              <a:spcBef>
                <a:spcPts val="600"/>
              </a:spcBef>
              <a:spcAft>
                <a:spcPts val="600"/>
              </a:spcAft>
              <a:buClr>
                <a:srgbClr val="597A69"/>
              </a:buClr>
              <a:buSzPct val="120000"/>
              <a:buFont typeface="Wingdings" pitchFamily="2" charset="2"/>
              <a:buChar char="ü"/>
              <a:defRPr/>
            </a:pPr>
            <a:r>
              <a:rPr lang="en-US" sz="2600" dirty="0" smtClean="0">
                <a:latin typeface="+mn-lt"/>
              </a:rPr>
              <a:t>MnPass users</a:t>
            </a:r>
          </a:p>
          <a:p>
            <a:pPr marL="857250" lvl="2" indent="-457200" eaLnBrk="1" hangingPunct="1">
              <a:spcBef>
                <a:spcPts val="600"/>
              </a:spcBef>
              <a:spcAft>
                <a:spcPts val="600"/>
              </a:spcAft>
              <a:buClr>
                <a:srgbClr val="597A69"/>
              </a:buClr>
              <a:buSzPct val="120000"/>
              <a:buFont typeface="Wingdings" pitchFamily="2" charset="2"/>
              <a:buChar char="ü"/>
              <a:defRPr/>
            </a:pPr>
            <a:r>
              <a:rPr lang="en-US" sz="2600" dirty="0" smtClean="0">
                <a:latin typeface="+mn-lt"/>
              </a:rPr>
              <a:t>University students</a:t>
            </a:r>
            <a:endParaRPr lang="en-US" sz="2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5364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+mn-lt"/>
              </a:rPr>
              <a:t>Why Address-Based Sampling (ABS)?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Includes cell-phone only households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Supplemental cell phone data collection is expensive with low response rates – not geographically based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With ABS geographically based sample can be pulled and weighted by census tract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Duel frame sampling (ABS/RDD) is difficult to weight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 smtClean="0"/>
              <a:t>Weighting is not the solution to unrepresentative samples – only builds in the bias.</a:t>
            </a:r>
          </a:p>
          <a:p>
            <a:pPr marL="0" indent="0">
              <a:buNone/>
            </a:pP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A7FA4-571B-49C3-BDDB-EF139F38FA8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95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ABS Allows Targeting by HH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229600" cy="4525963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+mn-lt"/>
              </a:rPr>
              <a:t>As random, proportional data collection proceeds to 60-75% of recruitments, results are monitored and examined on a weekly basis</a:t>
            </a:r>
          </a:p>
          <a:p>
            <a:pPr marL="0" indent="0">
              <a:buNone/>
            </a:pPr>
            <a:endParaRPr lang="en-US" sz="1400" dirty="0" smtClean="0">
              <a:latin typeface="+mn-lt"/>
            </a:endParaRPr>
          </a:p>
          <a:p>
            <a:r>
              <a:rPr lang="en-US" sz="2400" dirty="0" smtClean="0">
                <a:latin typeface="+mn-lt"/>
              </a:rPr>
              <a:t>Since ABS is census tract/block based – at this point - oversamples can be ordered for tracts/blocks with high incidence rates for under-represented variables of interest—i.e. those with H2R household characteristics</a:t>
            </a:r>
          </a:p>
          <a:p>
            <a:pPr marL="0" indent="0">
              <a:buNone/>
            </a:pPr>
            <a:endParaRPr lang="en-US" sz="1400" dirty="0" smtClean="0">
              <a:latin typeface="+mn-lt"/>
            </a:endParaRPr>
          </a:p>
          <a:p>
            <a:r>
              <a:rPr lang="en-US" sz="2400" dirty="0" smtClean="0">
                <a:latin typeface="+mn-lt"/>
              </a:rPr>
              <a:t>Examples (Zero-vehicle HHs, 4+ person HHS)</a:t>
            </a:r>
          </a:p>
          <a:p>
            <a:pPr marL="0" indent="0">
              <a:buNone/>
            </a:pPr>
            <a:endParaRPr lang="en-US" sz="1400" dirty="0" smtClean="0">
              <a:latin typeface="+mn-lt"/>
            </a:endParaRPr>
          </a:p>
          <a:p>
            <a:r>
              <a:rPr lang="en-US" sz="2400" dirty="0" smtClean="0">
                <a:latin typeface="+mn-lt"/>
              </a:rPr>
              <a:t>Implementation can be targeted by geographic area</a:t>
            </a:r>
          </a:p>
          <a:p>
            <a:pPr marL="0" indent="0">
              <a:buNone/>
            </a:pPr>
            <a:endParaRPr lang="en-US" sz="1400" dirty="0">
              <a:latin typeface="+mn-lt"/>
            </a:endParaRPr>
          </a:p>
          <a:p>
            <a:pPr marL="0" indent="0">
              <a:buNone/>
            </a:pPr>
            <a:r>
              <a:rPr lang="en-US" sz="2400" i="1" dirty="0" smtClean="0">
                <a:latin typeface="+mn-lt"/>
              </a:rPr>
              <a:t>This approach is called Responsive Interviewing </a:t>
            </a:r>
            <a:endParaRPr lang="en-US" sz="2400" i="1" dirty="0" smtClean="0">
              <a:latin typeface="+mn-lt"/>
            </a:endParaRPr>
          </a:p>
          <a:p>
            <a:pPr marL="0" indent="0">
              <a:buNone/>
            </a:pPr>
            <a:r>
              <a:rPr lang="en-US" sz="2400" i="1" dirty="0" smtClean="0">
                <a:latin typeface="+mn-lt"/>
              </a:rPr>
              <a:t>Design </a:t>
            </a:r>
            <a:r>
              <a:rPr lang="en-US" sz="2400" i="1" dirty="0" smtClean="0">
                <a:latin typeface="+mn-lt"/>
              </a:rPr>
              <a:t>(Groves and </a:t>
            </a:r>
            <a:r>
              <a:rPr lang="en-US" sz="2400" i="1" dirty="0" err="1" smtClean="0">
                <a:latin typeface="+mn-lt"/>
              </a:rPr>
              <a:t>Herringa</a:t>
            </a:r>
            <a:r>
              <a:rPr lang="en-US" sz="2400" i="1" dirty="0" smtClean="0">
                <a:latin typeface="+mn-lt"/>
              </a:rPr>
              <a:t> )</a:t>
            </a:r>
            <a:endParaRPr lang="en-US" sz="2400" i="1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A7FA4-571B-49C3-BDDB-EF139F38FA8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52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6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>
                <a:latin typeface="+mn-lt"/>
                <a:cs typeface="Arial" charset="0"/>
              </a:rPr>
              <a:t>Highly Stratified </a:t>
            </a:r>
            <a:r>
              <a:rPr lang="en-US" dirty="0" smtClean="0">
                <a:latin typeface="+mn-lt"/>
                <a:cs typeface="Arial" charset="0"/>
              </a:rPr>
              <a:t>ABS Sampling </a:t>
            </a:r>
            <a:r>
              <a:rPr lang="en-US" dirty="0" smtClean="0">
                <a:latin typeface="+mn-lt"/>
                <a:cs typeface="Arial" charset="0"/>
              </a:rPr>
              <a:t>Plan</a:t>
            </a:r>
          </a:p>
        </p:txBody>
      </p:sp>
      <p:sp>
        <p:nvSpPr>
          <p:cNvPr id="5" name="Content Placeholder 7"/>
          <p:cNvSpPr txBox="1">
            <a:spLocks/>
          </p:cNvSpPr>
          <p:nvPr/>
        </p:nvSpPr>
        <p:spPr bwMode="auto">
          <a:xfrm>
            <a:off x="128588" y="1189038"/>
            <a:ext cx="8880475" cy="553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342900" indent="-342900" algn="l" defTabSz="457200" rtl="0" eaLnBrk="0" fontAlgn="base" hangingPunct="0">
              <a:spcBef>
                <a:spcPts val="763"/>
              </a:spcBef>
              <a:spcAft>
                <a:spcPts val="800"/>
              </a:spcAft>
              <a:buClr>
                <a:srgbClr val="DA291C"/>
              </a:buClr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0" fontAlgn="base" hangingPunct="0">
              <a:spcBef>
                <a:spcPts val="763"/>
              </a:spcBef>
              <a:spcAft>
                <a:spcPts val="800"/>
              </a:spcAft>
              <a:buFont typeface="Arial" charset="0"/>
              <a:buChar char="–"/>
              <a:defRPr lang="en-US" sz="20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ts val="763"/>
              </a:spcBef>
              <a:spcAft>
                <a:spcPts val="80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Helvetica"/>
                <a:ea typeface="Helvetica"/>
                <a:cs typeface="Arial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Helvetica"/>
                <a:ea typeface="Helvetica"/>
                <a:cs typeface="Arial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Clr>
                <a:srgbClr val="597A69"/>
              </a:buClr>
              <a:buSzPct val="120000"/>
              <a:buFont typeface="Wingdings" pitchFamily="2" charset="2"/>
              <a:buNone/>
              <a:defRPr/>
            </a:pPr>
            <a:endParaRPr lang="en-US" sz="3200" dirty="0">
              <a:latin typeface="+mn-lt"/>
              <a:cs typeface="Arial" charset="0"/>
            </a:endParaRPr>
          </a:p>
        </p:txBody>
      </p:sp>
      <p:sp>
        <p:nvSpPr>
          <p:cNvPr id="6" name="Content Placeholder 7"/>
          <p:cNvSpPr txBox="1">
            <a:spLocks/>
          </p:cNvSpPr>
          <p:nvPr/>
        </p:nvSpPr>
        <p:spPr bwMode="auto">
          <a:xfrm>
            <a:off x="270828" y="838201"/>
            <a:ext cx="84201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342900" indent="-342900" algn="l" defTabSz="457200" rtl="0" eaLnBrk="0" fontAlgn="base" hangingPunct="0">
              <a:spcBef>
                <a:spcPts val="763"/>
              </a:spcBef>
              <a:spcAft>
                <a:spcPts val="800"/>
              </a:spcAft>
              <a:buClr>
                <a:srgbClr val="DA291C"/>
              </a:buClr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0" fontAlgn="base" hangingPunct="0">
              <a:spcBef>
                <a:spcPts val="763"/>
              </a:spcBef>
              <a:spcAft>
                <a:spcPts val="800"/>
              </a:spcAft>
              <a:buFont typeface="Arial" charset="0"/>
              <a:buChar char="–"/>
              <a:defRPr lang="en-US" sz="20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ts val="763"/>
              </a:spcBef>
              <a:spcAft>
                <a:spcPts val="80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Helvetica"/>
                <a:ea typeface="Helvetica"/>
                <a:cs typeface="Arial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Helvetica"/>
                <a:ea typeface="Helvetica"/>
                <a:cs typeface="Arial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 eaLnBrk="1" hangingPunct="1">
              <a:spcBef>
                <a:spcPts val="0"/>
              </a:spcBef>
              <a:spcAft>
                <a:spcPts val="0"/>
              </a:spcAft>
              <a:buClr>
                <a:srgbClr val="597A69"/>
              </a:buClr>
              <a:buSzPct val="120000"/>
              <a:buFont typeface="Arial" pitchFamily="34" charset="0"/>
              <a:buChar char="•"/>
              <a:defRPr/>
            </a:pPr>
            <a:r>
              <a:rPr lang="en-US" sz="2800" dirty="0" smtClean="0">
                <a:latin typeface="+mn-lt"/>
              </a:rPr>
              <a:t>ABS improves the ability to define geographic strata</a:t>
            </a:r>
          </a:p>
          <a:p>
            <a:pPr marL="857250" lvl="2" indent="-457200" eaLnBrk="1" hangingPunct="1">
              <a:spcBef>
                <a:spcPts val="0"/>
              </a:spcBef>
              <a:spcAft>
                <a:spcPts val="0"/>
              </a:spcAft>
              <a:buClr>
                <a:srgbClr val="597A69"/>
              </a:buClr>
              <a:buSzPct val="120000"/>
              <a:buFont typeface="Wingdings" pitchFamily="2" charset="2"/>
              <a:buChar char="ü"/>
              <a:defRPr/>
            </a:pPr>
            <a:r>
              <a:rPr lang="en-US" dirty="0" smtClean="0">
                <a:latin typeface="+mn-lt"/>
              </a:rPr>
              <a:t>7 distinct regions sampled at differential rates</a:t>
            </a:r>
          </a:p>
          <a:p>
            <a:pPr marL="857250" lvl="2" indent="-457200" eaLnBrk="1" hangingPunct="1">
              <a:spcBef>
                <a:spcPts val="0"/>
              </a:spcBef>
              <a:spcAft>
                <a:spcPts val="0"/>
              </a:spcAft>
              <a:buClr>
                <a:srgbClr val="597A69"/>
              </a:buClr>
              <a:buSzPct val="120000"/>
              <a:buFont typeface="Wingdings" pitchFamily="2" charset="2"/>
              <a:buChar char="ü"/>
              <a:defRPr/>
            </a:pPr>
            <a:r>
              <a:rPr lang="en-US" dirty="0" smtClean="0">
                <a:latin typeface="+mn-lt"/>
              </a:rPr>
              <a:t>Stratified by household size and total number of vehicles</a:t>
            </a:r>
            <a:endParaRPr dirty="0" smtClean="0">
              <a:latin typeface="+mn-lt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838" y="2133600"/>
            <a:ext cx="7974080" cy="3855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763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6"/>
          <p:cNvSpPr>
            <a:spLocks noGrp="1"/>
          </p:cNvSpPr>
          <p:nvPr>
            <p:ph type="title"/>
          </p:nvPr>
        </p:nvSpPr>
        <p:spPr>
          <a:xfrm>
            <a:off x="304800" y="381000"/>
            <a:ext cx="8534400" cy="63976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>
                <a:latin typeface="+mn-lt"/>
                <a:cs typeface="Arial" charset="0"/>
              </a:rPr>
              <a:t>Imbedded Design for Hard – to – Reach Populations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52400" y="1312602"/>
            <a:ext cx="3283352" cy="5534025"/>
          </a:xfrm>
        </p:spPr>
        <p:txBody>
          <a:bodyPr>
            <a:normAutofit/>
          </a:bodyPr>
          <a:lstStyle/>
          <a:p>
            <a:pPr marL="342900" lvl="1" indent="-342900" eaLnBrk="1" hangingPunct="1">
              <a:spcBef>
                <a:spcPts val="0"/>
              </a:spcBef>
              <a:spcAft>
                <a:spcPts val="0"/>
              </a:spcAft>
              <a:buClr>
                <a:srgbClr val="597A69"/>
              </a:buClr>
              <a:buSzPct val="120000"/>
              <a:buFont typeface="Arial" pitchFamily="34" charset="0"/>
              <a:buChar char="•"/>
              <a:defRPr/>
            </a:pPr>
            <a:r>
              <a:rPr lang="en-US" sz="2400" dirty="0" smtClean="0">
                <a:latin typeface="+mn-lt"/>
              </a:rPr>
              <a:t>Clearly define populations</a:t>
            </a:r>
          </a:p>
          <a:p>
            <a:pPr marL="0" lvl="1" indent="0" eaLnBrk="1" hangingPunct="1">
              <a:spcBef>
                <a:spcPts val="0"/>
              </a:spcBef>
              <a:spcAft>
                <a:spcPts val="0"/>
              </a:spcAft>
              <a:buClr>
                <a:srgbClr val="597A69"/>
              </a:buClr>
              <a:buSzPct val="120000"/>
              <a:buNone/>
              <a:defRPr/>
            </a:pPr>
            <a:endParaRPr lang="en-US" sz="2400" dirty="0">
              <a:latin typeface="+mn-lt"/>
            </a:endParaRPr>
          </a:p>
          <a:p>
            <a:pPr marL="342900" lvl="1" indent="-342900" eaLnBrk="1" hangingPunct="1">
              <a:spcBef>
                <a:spcPts val="0"/>
              </a:spcBef>
              <a:spcAft>
                <a:spcPts val="0"/>
              </a:spcAft>
              <a:buClr>
                <a:srgbClr val="597A69"/>
              </a:buClr>
              <a:buSzPct val="120000"/>
              <a:buFont typeface="Arial" pitchFamily="34" charset="0"/>
              <a:buChar char="•"/>
              <a:defRPr/>
            </a:pPr>
            <a:r>
              <a:rPr lang="en-US" sz="2400" dirty="0" smtClean="0">
                <a:latin typeface="+mn-lt"/>
              </a:rPr>
              <a:t>But not every group can be hard to reach or treated as such</a:t>
            </a:r>
          </a:p>
          <a:p>
            <a:pPr marL="342900" lvl="1" indent="-342900" eaLnBrk="1" hangingPunct="1">
              <a:spcBef>
                <a:spcPts val="0"/>
              </a:spcBef>
              <a:spcAft>
                <a:spcPts val="0"/>
              </a:spcAft>
              <a:buClr>
                <a:srgbClr val="597A69"/>
              </a:buClr>
              <a:buSzPct val="120000"/>
              <a:buFont typeface="Arial" pitchFamily="34" charset="0"/>
              <a:buChar char="•"/>
              <a:defRPr/>
            </a:pPr>
            <a:endParaRPr lang="en-US" sz="2400" dirty="0">
              <a:latin typeface="+mn-lt"/>
            </a:endParaRPr>
          </a:p>
          <a:p>
            <a:pPr marL="342900" lvl="1" indent="-342900" eaLnBrk="1" hangingPunct="1">
              <a:spcBef>
                <a:spcPts val="0"/>
              </a:spcBef>
              <a:spcAft>
                <a:spcPts val="0"/>
              </a:spcAft>
              <a:buClr>
                <a:srgbClr val="597A69"/>
              </a:buClr>
              <a:buSzPct val="120000"/>
              <a:buFont typeface="Arial" pitchFamily="34" charset="0"/>
              <a:buChar char="•"/>
              <a:defRPr/>
            </a:pPr>
            <a:r>
              <a:rPr lang="en-US" sz="2400" dirty="0" smtClean="0">
                <a:latin typeface="+mn-lt"/>
              </a:rPr>
              <a:t>Identify appropriate levers; not all levers work for each group</a:t>
            </a:r>
          </a:p>
          <a:p>
            <a:pPr marL="342900" lvl="1" indent="-342900" eaLnBrk="1" hangingPunct="1">
              <a:spcBef>
                <a:spcPts val="0"/>
              </a:spcBef>
              <a:spcAft>
                <a:spcPts val="0"/>
              </a:spcAft>
              <a:buClr>
                <a:srgbClr val="597A69"/>
              </a:buClr>
              <a:buSzPct val="120000"/>
              <a:buFont typeface="Arial" pitchFamily="34" charset="0"/>
              <a:buChar char="•"/>
              <a:defRPr/>
            </a:pPr>
            <a:endParaRPr lang="en-US" sz="2400" dirty="0">
              <a:latin typeface="+mn-lt"/>
            </a:endParaRPr>
          </a:p>
          <a:p>
            <a:pPr marL="342900" lvl="1" indent="-342900" eaLnBrk="1" hangingPunct="1">
              <a:spcBef>
                <a:spcPts val="0"/>
              </a:spcBef>
              <a:spcAft>
                <a:spcPts val="0"/>
              </a:spcAft>
              <a:buClr>
                <a:srgbClr val="597A69"/>
              </a:buClr>
              <a:buSzPct val="120000"/>
              <a:buFont typeface="Arial" pitchFamily="34" charset="0"/>
              <a:buChar char="•"/>
              <a:defRPr/>
            </a:pPr>
            <a:r>
              <a:rPr lang="en-US" sz="2400" dirty="0" smtClean="0">
                <a:latin typeface="+mn-lt"/>
              </a:rPr>
              <a:t>Use post-collection techniques sparingly (e.g., weighting)</a:t>
            </a:r>
          </a:p>
          <a:p>
            <a:pPr marL="342900" lvl="1" indent="-342900" eaLnBrk="1" hangingPunct="1">
              <a:spcBef>
                <a:spcPts val="0"/>
              </a:spcBef>
              <a:spcAft>
                <a:spcPts val="0"/>
              </a:spcAft>
              <a:buClr>
                <a:srgbClr val="597A69"/>
              </a:buClr>
              <a:buSzPct val="120000"/>
              <a:buFont typeface="Arial" pitchFamily="34" charset="0"/>
              <a:buChar char="•"/>
              <a:defRPr/>
            </a:pPr>
            <a:endParaRPr lang="en-US" sz="2400" dirty="0">
              <a:latin typeface="+mn-lt"/>
            </a:endParaRPr>
          </a:p>
          <a:p>
            <a:pPr marL="342900" lvl="1" indent="-342900" eaLnBrk="1" hangingPunct="1">
              <a:spcBef>
                <a:spcPts val="0"/>
              </a:spcBef>
              <a:spcAft>
                <a:spcPts val="0"/>
              </a:spcAft>
              <a:buClr>
                <a:srgbClr val="597A69"/>
              </a:buClr>
              <a:buSzPct val="120000"/>
              <a:buFont typeface="Arial" pitchFamily="34" charset="0"/>
              <a:buChar char="•"/>
              <a:defRPr/>
            </a:pPr>
            <a:endParaRPr lang="en-US" sz="2400" dirty="0">
              <a:latin typeface="+mn-lt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05352953"/>
              </p:ext>
            </p:extLst>
          </p:nvPr>
        </p:nvGraphicFramePr>
        <p:xfrm>
          <a:off x="3411940" y="1719618"/>
          <a:ext cx="5546724" cy="4039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5677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6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latin typeface="+mn-lt"/>
                <a:cs typeface="Arial" charset="0"/>
              </a:rPr>
              <a:t>Design Qualities of 2010-11 Minnesota HTS</a:t>
            </a:r>
          </a:p>
        </p:txBody>
      </p:sp>
      <p:sp>
        <p:nvSpPr>
          <p:cNvPr id="5" name="Content Placeholder 7"/>
          <p:cNvSpPr txBox="1">
            <a:spLocks/>
          </p:cNvSpPr>
          <p:nvPr/>
        </p:nvSpPr>
        <p:spPr bwMode="auto">
          <a:xfrm>
            <a:off x="128588" y="1189038"/>
            <a:ext cx="8880475" cy="553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342900" indent="-342900" algn="l" defTabSz="457200" rtl="0" eaLnBrk="0" fontAlgn="base" hangingPunct="0">
              <a:spcBef>
                <a:spcPts val="763"/>
              </a:spcBef>
              <a:spcAft>
                <a:spcPts val="800"/>
              </a:spcAft>
              <a:buClr>
                <a:srgbClr val="DA291C"/>
              </a:buClr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0" fontAlgn="base" hangingPunct="0">
              <a:spcBef>
                <a:spcPts val="763"/>
              </a:spcBef>
              <a:spcAft>
                <a:spcPts val="800"/>
              </a:spcAft>
              <a:buFont typeface="Arial" charset="0"/>
              <a:buChar char="–"/>
              <a:defRPr lang="en-US" sz="20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ts val="763"/>
              </a:spcBef>
              <a:spcAft>
                <a:spcPts val="80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Helvetica"/>
                <a:ea typeface="Helvetica"/>
                <a:cs typeface="Arial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Helvetica"/>
                <a:ea typeface="Helvetica"/>
                <a:cs typeface="Arial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Clr>
                <a:srgbClr val="597A69"/>
              </a:buClr>
              <a:buSzPct val="120000"/>
              <a:buFont typeface="Wingdings" pitchFamily="2" charset="2"/>
              <a:buNone/>
              <a:defRPr/>
            </a:pPr>
            <a:endParaRPr lang="en-US" sz="3200" dirty="0">
              <a:latin typeface="+mn-lt"/>
              <a:cs typeface="Arial" charset="0"/>
            </a:endParaRPr>
          </a:p>
        </p:txBody>
      </p:sp>
      <p:sp>
        <p:nvSpPr>
          <p:cNvPr id="6" name="Content Placeholder 7"/>
          <p:cNvSpPr txBox="1">
            <a:spLocks/>
          </p:cNvSpPr>
          <p:nvPr/>
        </p:nvSpPr>
        <p:spPr bwMode="auto">
          <a:xfrm>
            <a:off x="280988" y="1173163"/>
            <a:ext cx="8420100" cy="553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342900" indent="-342900" algn="l" defTabSz="457200" rtl="0" eaLnBrk="0" fontAlgn="base" hangingPunct="0">
              <a:spcBef>
                <a:spcPts val="763"/>
              </a:spcBef>
              <a:spcAft>
                <a:spcPts val="800"/>
              </a:spcAft>
              <a:buClr>
                <a:srgbClr val="DA291C"/>
              </a:buClr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0" fontAlgn="base" hangingPunct="0">
              <a:spcBef>
                <a:spcPts val="763"/>
              </a:spcBef>
              <a:spcAft>
                <a:spcPts val="800"/>
              </a:spcAft>
              <a:buFont typeface="Arial" charset="0"/>
              <a:buChar char="–"/>
              <a:defRPr lang="en-US" sz="20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ts val="763"/>
              </a:spcBef>
              <a:spcAft>
                <a:spcPts val="80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Helvetica"/>
                <a:ea typeface="Helvetica"/>
                <a:cs typeface="Arial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Helvetica"/>
                <a:ea typeface="Helvetica"/>
                <a:cs typeface="Arial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00150" lvl="3" indent="-342900" eaLnBrk="1" hangingPunct="1">
              <a:spcBef>
                <a:spcPts val="0"/>
              </a:spcBef>
              <a:spcAft>
                <a:spcPts val="0"/>
              </a:spcAft>
              <a:buClr>
                <a:srgbClr val="597A69"/>
              </a:buClr>
              <a:buSzPct val="120000"/>
              <a:buFont typeface="Arial" pitchFamily="34" charset="0"/>
              <a:buChar char="•"/>
              <a:defRPr/>
            </a:pPr>
            <a:r>
              <a:rPr lang="en-US" sz="2600" b="1" dirty="0" smtClean="0">
                <a:latin typeface="+mn-lt"/>
              </a:rPr>
              <a:t>Advance letters </a:t>
            </a:r>
            <a:r>
              <a:rPr lang="en-US" sz="2600" dirty="0" smtClean="0">
                <a:latin typeface="+mn-lt"/>
              </a:rPr>
              <a:t>tailored to region and sponsorship emphasized</a:t>
            </a:r>
          </a:p>
          <a:p>
            <a:pPr marL="1200150" lvl="3" indent="-342900" eaLnBrk="1" hangingPunct="1">
              <a:spcBef>
                <a:spcPts val="0"/>
              </a:spcBef>
              <a:spcAft>
                <a:spcPts val="0"/>
              </a:spcAft>
              <a:buClr>
                <a:srgbClr val="597A69"/>
              </a:buClr>
              <a:buSzPct val="120000"/>
              <a:buFont typeface="Arial" pitchFamily="34" charset="0"/>
              <a:buChar char="•"/>
              <a:defRPr/>
            </a:pPr>
            <a:r>
              <a:rPr lang="en-US" sz="2600" b="1" dirty="0" smtClean="0">
                <a:latin typeface="+mn-lt"/>
              </a:rPr>
              <a:t>Recruitment</a:t>
            </a:r>
            <a:r>
              <a:rPr lang="en-US" sz="2600" dirty="0" smtClean="0">
                <a:latin typeface="+mn-lt"/>
              </a:rPr>
              <a:t> by phone </a:t>
            </a:r>
            <a:r>
              <a:rPr lang="en-US" sz="2600" i="1" dirty="0" smtClean="0">
                <a:latin typeface="+mn-lt"/>
              </a:rPr>
              <a:t>(matched) </a:t>
            </a:r>
            <a:r>
              <a:rPr lang="en-US" sz="2600" dirty="0" smtClean="0">
                <a:latin typeface="+mn-lt"/>
              </a:rPr>
              <a:t>and web </a:t>
            </a:r>
            <a:r>
              <a:rPr lang="en-US" sz="2600" i="1" dirty="0" smtClean="0">
                <a:latin typeface="+mn-lt"/>
              </a:rPr>
              <a:t>(unmatched)</a:t>
            </a:r>
          </a:p>
          <a:p>
            <a:pPr marL="1200150" lvl="3" indent="-342900" eaLnBrk="1" hangingPunct="1">
              <a:spcBef>
                <a:spcPts val="0"/>
              </a:spcBef>
              <a:spcAft>
                <a:spcPts val="0"/>
              </a:spcAft>
              <a:buClr>
                <a:srgbClr val="597A69"/>
              </a:buClr>
              <a:buSzPct val="120000"/>
              <a:buFont typeface="Arial" pitchFamily="34" charset="0"/>
              <a:buChar char="•"/>
              <a:defRPr/>
            </a:pPr>
            <a:r>
              <a:rPr lang="en-US" sz="2600" dirty="0">
                <a:latin typeface="+mn-lt"/>
              </a:rPr>
              <a:t>Personalized </a:t>
            </a:r>
            <a:r>
              <a:rPr lang="en-US" sz="2600" b="1" dirty="0" smtClean="0">
                <a:latin typeface="+mn-lt"/>
              </a:rPr>
              <a:t>activity-based </a:t>
            </a:r>
            <a:r>
              <a:rPr lang="en-US" sz="2600" dirty="0" smtClean="0">
                <a:latin typeface="+mn-lt"/>
              </a:rPr>
              <a:t>travel diary </a:t>
            </a:r>
            <a:endParaRPr lang="en-US" sz="2600" i="1" dirty="0" smtClean="0">
              <a:latin typeface="+mn-lt"/>
            </a:endParaRPr>
          </a:p>
          <a:p>
            <a:pPr marL="1200150" lvl="3" indent="-342900" eaLnBrk="1" hangingPunct="1">
              <a:spcBef>
                <a:spcPts val="0"/>
              </a:spcBef>
              <a:spcAft>
                <a:spcPts val="0"/>
              </a:spcAft>
              <a:buClr>
                <a:srgbClr val="597A69"/>
              </a:buClr>
              <a:buSzPct val="120000"/>
              <a:buFont typeface="Arial" pitchFamily="34" charset="0"/>
              <a:buChar char="•"/>
              <a:defRPr/>
            </a:pPr>
            <a:r>
              <a:rPr lang="en-US" sz="2600" b="1" dirty="0" smtClean="0">
                <a:latin typeface="+mn-lt"/>
              </a:rPr>
              <a:t>Reminder calls </a:t>
            </a:r>
            <a:r>
              <a:rPr lang="en-US" sz="2600" dirty="0" smtClean="0">
                <a:latin typeface="+mn-lt"/>
              </a:rPr>
              <a:t>made evening before scheduled travel day </a:t>
            </a:r>
            <a:r>
              <a:rPr lang="en-US" sz="2600" i="1" dirty="0" smtClean="0">
                <a:latin typeface="+mn-lt"/>
              </a:rPr>
              <a:t>(weekdays only)</a:t>
            </a:r>
          </a:p>
          <a:p>
            <a:pPr marL="1200150" lvl="3" indent="-342900" eaLnBrk="1" hangingPunct="1">
              <a:spcBef>
                <a:spcPts val="0"/>
              </a:spcBef>
              <a:spcAft>
                <a:spcPts val="0"/>
              </a:spcAft>
              <a:buClr>
                <a:srgbClr val="597A69"/>
              </a:buClr>
              <a:buSzPct val="120000"/>
              <a:buFont typeface="Arial" pitchFamily="34" charset="0"/>
              <a:buChar char="•"/>
              <a:defRPr/>
            </a:pPr>
            <a:r>
              <a:rPr lang="en-US" sz="2600" b="1" dirty="0" smtClean="0">
                <a:latin typeface="+mn-lt"/>
              </a:rPr>
              <a:t>Contingent incentive </a:t>
            </a:r>
            <a:r>
              <a:rPr lang="en-US" sz="2600" dirty="0" smtClean="0">
                <a:latin typeface="+mn-lt"/>
              </a:rPr>
              <a:t>offered in follow-up for specific sub-groups </a:t>
            </a:r>
            <a:r>
              <a:rPr lang="en-US" sz="2600" i="1" dirty="0" smtClean="0">
                <a:latin typeface="+mn-lt"/>
              </a:rPr>
              <a:t>($20)</a:t>
            </a:r>
          </a:p>
          <a:p>
            <a:pPr marL="1200150" lvl="3" indent="-342900" eaLnBrk="1" hangingPunct="1">
              <a:spcBef>
                <a:spcPts val="0"/>
              </a:spcBef>
              <a:spcAft>
                <a:spcPts val="0"/>
              </a:spcAft>
              <a:buClr>
                <a:srgbClr val="597A69"/>
              </a:buClr>
              <a:buSzPct val="120000"/>
              <a:buFont typeface="Arial" pitchFamily="34" charset="0"/>
              <a:buChar char="•"/>
              <a:defRPr/>
            </a:pPr>
            <a:r>
              <a:rPr lang="en-US" sz="2600" b="1" dirty="0" smtClean="0">
                <a:latin typeface="+mn-lt"/>
              </a:rPr>
              <a:t>Follow-up</a:t>
            </a:r>
            <a:r>
              <a:rPr lang="en-US" sz="2600" dirty="0" smtClean="0">
                <a:latin typeface="+mn-lt"/>
              </a:rPr>
              <a:t> by phone, web, and mail</a:t>
            </a:r>
          </a:p>
          <a:p>
            <a:pPr marL="0" lvl="1" indent="0" eaLnBrk="1" hangingPunct="1">
              <a:spcBef>
                <a:spcPts val="0"/>
              </a:spcBef>
              <a:spcAft>
                <a:spcPts val="0"/>
              </a:spcAft>
              <a:buClr>
                <a:srgbClr val="597A69"/>
              </a:buClr>
              <a:buSzPct val="120000"/>
              <a:buFont typeface="Arial" charset="0"/>
              <a:buNone/>
              <a:defRPr/>
            </a:pPr>
            <a:endParaRPr sz="2800" dirty="0" smtClean="0">
              <a:latin typeface="+mn-lt"/>
            </a:endParaRPr>
          </a:p>
          <a:p>
            <a:pPr marL="857250" lvl="3" indent="0" eaLnBrk="1" hangingPunct="1">
              <a:spcBef>
                <a:spcPts val="0"/>
              </a:spcBef>
              <a:spcAft>
                <a:spcPts val="0"/>
              </a:spcAft>
              <a:buClr>
                <a:srgbClr val="597A69"/>
              </a:buClr>
              <a:buSzPct val="120000"/>
              <a:buFont typeface="Arial" charset="0"/>
              <a:buNone/>
              <a:defRPr/>
            </a:pPr>
            <a:endParaRPr lang="en-US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2966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6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>
                <a:latin typeface="+mn-lt"/>
                <a:cs typeface="Arial" charset="0"/>
              </a:rPr>
              <a:t>GPS Subsample</a:t>
            </a:r>
          </a:p>
        </p:txBody>
      </p:sp>
      <p:sp>
        <p:nvSpPr>
          <p:cNvPr id="3" name="Content Placeholder 7"/>
          <p:cNvSpPr txBox="1">
            <a:spLocks/>
          </p:cNvSpPr>
          <p:nvPr/>
        </p:nvSpPr>
        <p:spPr bwMode="auto">
          <a:xfrm>
            <a:off x="286721" y="1055476"/>
            <a:ext cx="4913076" cy="546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342900" indent="-342900" algn="l" defTabSz="457200" rtl="0" eaLnBrk="0" fontAlgn="base" hangingPunct="0">
              <a:spcBef>
                <a:spcPts val="763"/>
              </a:spcBef>
              <a:spcAft>
                <a:spcPts val="800"/>
              </a:spcAft>
              <a:buClr>
                <a:srgbClr val="DA291C"/>
              </a:buClr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0" fontAlgn="base" hangingPunct="0">
              <a:spcBef>
                <a:spcPts val="763"/>
              </a:spcBef>
              <a:spcAft>
                <a:spcPts val="800"/>
              </a:spcAft>
              <a:buFont typeface="Arial" charset="0"/>
              <a:buChar char="–"/>
              <a:defRPr lang="en-US" sz="20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ts val="763"/>
              </a:spcBef>
              <a:spcAft>
                <a:spcPts val="80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Helvetica"/>
                <a:ea typeface="Helvetica"/>
                <a:cs typeface="Arial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Helvetica"/>
                <a:ea typeface="Helvetica"/>
                <a:cs typeface="Arial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-457200" eaLnBrk="1" hangingPunct="1">
              <a:spcBef>
                <a:spcPts val="0"/>
              </a:spcBef>
              <a:spcAft>
                <a:spcPts val="0"/>
              </a:spcAft>
              <a:buClr>
                <a:srgbClr val="597A69"/>
              </a:buClr>
              <a:buSzPct val="120000"/>
              <a:buFont typeface="Arial" pitchFamily="34" charset="0"/>
              <a:buChar char="•"/>
              <a:defRPr/>
            </a:pPr>
            <a:r>
              <a:rPr lang="en-US" sz="2600" dirty="0" smtClean="0">
                <a:latin typeface="+mn-lt"/>
              </a:rPr>
              <a:t>250 Total Completed Households</a:t>
            </a:r>
          </a:p>
          <a:p>
            <a:pPr marL="457200" lvl="1" indent="-457200" eaLnBrk="1" hangingPunct="1">
              <a:spcBef>
                <a:spcPts val="0"/>
              </a:spcBef>
              <a:spcAft>
                <a:spcPts val="0"/>
              </a:spcAft>
              <a:buClr>
                <a:srgbClr val="597A69"/>
              </a:buClr>
              <a:buSzPct val="120000"/>
              <a:buFont typeface="Arial" pitchFamily="34" charset="0"/>
              <a:buChar char="•"/>
              <a:defRPr/>
            </a:pPr>
            <a:r>
              <a:rPr lang="en-US" sz="2600" dirty="0" smtClean="0">
                <a:latin typeface="+mn-lt"/>
              </a:rPr>
              <a:t>Data collection consistent with main study</a:t>
            </a:r>
          </a:p>
          <a:p>
            <a:pPr marL="457200" lvl="1" indent="-457200" eaLnBrk="1" hangingPunct="1">
              <a:spcBef>
                <a:spcPts val="0"/>
              </a:spcBef>
              <a:spcAft>
                <a:spcPts val="0"/>
              </a:spcAft>
              <a:buClr>
                <a:srgbClr val="597A69"/>
              </a:buClr>
              <a:buSzPct val="120000"/>
              <a:buFont typeface="Arial" pitchFamily="34" charset="0"/>
              <a:buChar char="•"/>
              <a:defRPr/>
            </a:pPr>
            <a:r>
              <a:rPr lang="en-US" sz="2600" dirty="0" smtClean="0">
                <a:latin typeface="+mn-lt"/>
              </a:rPr>
              <a:t>7-day travel period</a:t>
            </a:r>
          </a:p>
          <a:p>
            <a:pPr marL="857250" lvl="2" indent="-457200" eaLnBrk="1" hangingPunct="1">
              <a:spcBef>
                <a:spcPts val="0"/>
              </a:spcBef>
              <a:spcAft>
                <a:spcPts val="0"/>
              </a:spcAft>
              <a:buClr>
                <a:srgbClr val="597A69"/>
              </a:buClr>
              <a:buSzPct val="120000"/>
              <a:buFont typeface="Wingdings" pitchFamily="2" charset="2"/>
              <a:buChar char="ü"/>
              <a:defRPr/>
            </a:pPr>
            <a:r>
              <a:rPr lang="en-US" dirty="0" smtClean="0">
                <a:latin typeface="+mn-lt"/>
              </a:rPr>
              <a:t>One day diary</a:t>
            </a:r>
          </a:p>
          <a:p>
            <a:pPr marL="857250" lvl="2" indent="-457200" eaLnBrk="1" hangingPunct="1">
              <a:spcBef>
                <a:spcPts val="0"/>
              </a:spcBef>
              <a:spcAft>
                <a:spcPts val="0"/>
              </a:spcAft>
              <a:buClr>
                <a:srgbClr val="597A69"/>
              </a:buClr>
              <a:buSzPct val="120000"/>
              <a:buFont typeface="Wingdings" pitchFamily="2" charset="2"/>
              <a:buChar char="ü"/>
              <a:defRPr/>
            </a:pPr>
            <a:r>
              <a:rPr lang="en-US" dirty="0" smtClean="0">
                <a:latin typeface="+mn-lt"/>
              </a:rPr>
              <a:t>Diary date randomly assigned within 7-day period</a:t>
            </a:r>
          </a:p>
          <a:p>
            <a:pPr marL="457200" lvl="1" indent="-457200" eaLnBrk="1" hangingPunct="1">
              <a:spcBef>
                <a:spcPts val="0"/>
              </a:spcBef>
              <a:spcAft>
                <a:spcPts val="0"/>
              </a:spcAft>
              <a:buClr>
                <a:srgbClr val="597A69"/>
              </a:buClr>
              <a:buSzPct val="120000"/>
              <a:buFont typeface="Arial" pitchFamily="34" charset="0"/>
              <a:buChar char="•"/>
              <a:defRPr/>
            </a:pPr>
            <a:r>
              <a:rPr lang="en-US" sz="2600" dirty="0" smtClean="0">
                <a:latin typeface="+mn-lt"/>
              </a:rPr>
              <a:t>Pilot study conducted </a:t>
            </a:r>
          </a:p>
          <a:p>
            <a:pPr marL="857250" lvl="2" indent="-457200" eaLnBrk="1" hangingPunct="1">
              <a:spcBef>
                <a:spcPts val="0"/>
              </a:spcBef>
              <a:spcAft>
                <a:spcPts val="0"/>
              </a:spcAft>
              <a:buClr>
                <a:srgbClr val="597A69"/>
              </a:buClr>
              <a:buSzPct val="120000"/>
              <a:buFont typeface="Wingdings" pitchFamily="2" charset="2"/>
              <a:buChar char="ü"/>
              <a:defRPr/>
            </a:pPr>
            <a:r>
              <a:rPr lang="en-US" dirty="0" smtClean="0">
                <a:latin typeface="+mn-lt"/>
              </a:rPr>
              <a:t>Incentive </a:t>
            </a:r>
            <a:r>
              <a:rPr lang="en-US" dirty="0">
                <a:latin typeface="+mn-lt"/>
              </a:rPr>
              <a:t>e</a:t>
            </a:r>
            <a:r>
              <a:rPr lang="en-US" dirty="0" smtClean="0">
                <a:latin typeface="+mn-lt"/>
              </a:rPr>
              <a:t>xperiment conducted</a:t>
            </a:r>
          </a:p>
          <a:p>
            <a:pPr marL="457200" lvl="1" indent="-457200" eaLnBrk="1" hangingPunct="1">
              <a:spcBef>
                <a:spcPts val="0"/>
              </a:spcBef>
              <a:spcAft>
                <a:spcPts val="0"/>
              </a:spcAft>
              <a:buClr>
                <a:srgbClr val="597A69"/>
              </a:buClr>
              <a:buSzPct val="120000"/>
              <a:buFont typeface="Arial" pitchFamily="34" charset="0"/>
              <a:buChar char="•"/>
              <a:defRPr/>
            </a:pPr>
            <a:r>
              <a:rPr lang="en-US" sz="2600" dirty="0" smtClean="0">
                <a:latin typeface="+mn-lt"/>
              </a:rPr>
              <a:t>Full GPS/diary comparison conducted by PlanTrans, Inc.</a:t>
            </a:r>
            <a:endParaRPr sz="2600" i="1" dirty="0" smtClean="0">
              <a:latin typeface="+mn-lt"/>
            </a:endParaRPr>
          </a:p>
        </p:txBody>
      </p:sp>
      <p:grpSp>
        <p:nvGrpSpPr>
          <p:cNvPr id="4" name="Group 51"/>
          <p:cNvGrpSpPr>
            <a:grpSpLocks/>
          </p:cNvGrpSpPr>
          <p:nvPr/>
        </p:nvGrpSpPr>
        <p:grpSpPr bwMode="auto">
          <a:xfrm>
            <a:off x="5510282" y="457200"/>
            <a:ext cx="2952750" cy="5461000"/>
            <a:chOff x="1888" y="552"/>
            <a:chExt cx="2088" cy="3616"/>
          </a:xfrm>
        </p:grpSpPr>
        <p:sp>
          <p:nvSpPr>
            <p:cNvPr id="5" name="AutoShape 19"/>
            <p:cNvSpPr>
              <a:spLocks noChangeArrowheads="1"/>
            </p:cNvSpPr>
            <p:nvPr/>
          </p:nvSpPr>
          <p:spPr bwMode="auto">
            <a:xfrm>
              <a:off x="1976" y="1056"/>
              <a:ext cx="800" cy="360"/>
            </a:xfrm>
            <a:prstGeom prst="flowChartAlternateProcess">
              <a:avLst/>
            </a:prstGeom>
            <a:solidFill>
              <a:srgbClr val="0033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Calibri" pitchFamily="34" charset="0"/>
                </a:rPr>
                <a:t>Matched</a:t>
              </a:r>
            </a:p>
          </p:txBody>
        </p:sp>
        <p:sp>
          <p:nvSpPr>
            <p:cNvPr id="6" name="AutoShape 20"/>
            <p:cNvSpPr>
              <a:spLocks noChangeArrowheads="1"/>
            </p:cNvSpPr>
            <p:nvPr/>
          </p:nvSpPr>
          <p:spPr bwMode="auto">
            <a:xfrm>
              <a:off x="2508" y="552"/>
              <a:ext cx="744" cy="352"/>
            </a:xfrm>
            <a:prstGeom prst="flowChartAlternateProcess">
              <a:avLst/>
            </a:prstGeom>
            <a:solidFill>
              <a:srgbClr val="0033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Calibri" pitchFamily="34" charset="0"/>
                </a:rPr>
                <a:t>ABS</a:t>
              </a:r>
            </a:p>
          </p:txBody>
        </p:sp>
        <p:sp>
          <p:nvSpPr>
            <p:cNvPr id="7" name="AutoShape 29"/>
            <p:cNvSpPr>
              <a:spLocks noChangeArrowheads="1"/>
            </p:cNvSpPr>
            <p:nvPr/>
          </p:nvSpPr>
          <p:spPr bwMode="auto">
            <a:xfrm>
              <a:off x="3048" y="1040"/>
              <a:ext cx="800" cy="360"/>
            </a:xfrm>
            <a:prstGeom prst="flowChartAlternateProcess">
              <a:avLst/>
            </a:prstGeom>
            <a:solidFill>
              <a:srgbClr val="0033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Calibri" pitchFamily="34" charset="0"/>
                </a:rPr>
                <a:t>Unmatched</a:t>
              </a:r>
            </a:p>
          </p:txBody>
        </p:sp>
        <p:sp>
          <p:nvSpPr>
            <p:cNvPr id="8" name="AutoShape 30"/>
            <p:cNvSpPr>
              <a:spLocks noChangeArrowheads="1"/>
            </p:cNvSpPr>
            <p:nvPr/>
          </p:nvSpPr>
          <p:spPr bwMode="auto">
            <a:xfrm>
              <a:off x="1976" y="1504"/>
              <a:ext cx="800" cy="360"/>
            </a:xfrm>
            <a:prstGeom prst="flowChartAlternateProcess">
              <a:avLst/>
            </a:prstGeom>
            <a:solidFill>
              <a:srgbClr val="0033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Calibri" pitchFamily="34" charset="0"/>
                </a:rPr>
                <a:t>Phone Recruit</a:t>
              </a:r>
            </a:p>
          </p:txBody>
        </p:sp>
        <p:sp>
          <p:nvSpPr>
            <p:cNvPr id="9" name="AutoShape 31"/>
            <p:cNvSpPr>
              <a:spLocks noChangeArrowheads="1"/>
            </p:cNvSpPr>
            <p:nvPr/>
          </p:nvSpPr>
          <p:spPr bwMode="auto">
            <a:xfrm>
              <a:off x="3048" y="1496"/>
              <a:ext cx="800" cy="360"/>
            </a:xfrm>
            <a:prstGeom prst="flowChartAlternateProcess">
              <a:avLst/>
            </a:prstGeom>
            <a:solidFill>
              <a:srgbClr val="0033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Calibri" pitchFamily="34" charset="0"/>
                </a:rPr>
                <a:t>Web Recruit</a:t>
              </a:r>
            </a:p>
          </p:txBody>
        </p:sp>
        <p:sp>
          <p:nvSpPr>
            <p:cNvPr id="10" name="AutoShape 32"/>
            <p:cNvSpPr>
              <a:spLocks noChangeArrowheads="1"/>
            </p:cNvSpPr>
            <p:nvPr/>
          </p:nvSpPr>
          <p:spPr bwMode="auto">
            <a:xfrm>
              <a:off x="2328" y="1980"/>
              <a:ext cx="1104" cy="360"/>
            </a:xfrm>
            <a:prstGeom prst="flowChartAlternateProcess">
              <a:avLst/>
            </a:prstGeom>
            <a:solidFill>
              <a:srgbClr val="0033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Calibri" pitchFamily="34" charset="0"/>
                </a:rPr>
                <a:t>Travel Packet</a:t>
              </a:r>
            </a:p>
            <a:p>
              <a:pPr algn="ctr"/>
              <a:r>
                <a:rPr lang="en-US" sz="1400" dirty="0">
                  <a:solidFill>
                    <a:schemeClr val="bg1"/>
                  </a:solidFill>
                  <a:latin typeface="Calibri" pitchFamily="34" charset="0"/>
                </a:rPr>
                <a:t>Deployment</a:t>
              </a:r>
            </a:p>
          </p:txBody>
        </p:sp>
        <p:sp>
          <p:nvSpPr>
            <p:cNvPr id="11" name="AutoShape 33"/>
            <p:cNvSpPr>
              <a:spLocks noChangeArrowheads="1"/>
            </p:cNvSpPr>
            <p:nvPr/>
          </p:nvSpPr>
          <p:spPr bwMode="auto">
            <a:xfrm>
              <a:off x="2328" y="2436"/>
              <a:ext cx="1104" cy="360"/>
            </a:xfrm>
            <a:prstGeom prst="flowChartAlternateProcess">
              <a:avLst/>
            </a:prstGeom>
            <a:solidFill>
              <a:srgbClr val="0033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Calibri" pitchFamily="34" charset="0"/>
                </a:rPr>
                <a:t>7-day Travel Period</a:t>
              </a:r>
            </a:p>
          </p:txBody>
        </p:sp>
        <p:sp>
          <p:nvSpPr>
            <p:cNvPr id="12" name="AutoShape 34"/>
            <p:cNvSpPr>
              <a:spLocks noChangeArrowheads="1"/>
            </p:cNvSpPr>
            <p:nvPr/>
          </p:nvSpPr>
          <p:spPr bwMode="auto">
            <a:xfrm>
              <a:off x="2328" y="2924"/>
              <a:ext cx="1104" cy="360"/>
            </a:xfrm>
            <a:prstGeom prst="flowChartAlternateProcess">
              <a:avLst/>
            </a:prstGeom>
            <a:solidFill>
              <a:srgbClr val="0033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Calibri" pitchFamily="34" charset="0"/>
                </a:rPr>
                <a:t>Travel Packet </a:t>
              </a:r>
            </a:p>
            <a:p>
              <a:pPr algn="ctr"/>
              <a:r>
                <a:rPr lang="en-US" sz="1400" dirty="0" smtClean="0">
                  <a:solidFill>
                    <a:schemeClr val="bg1"/>
                  </a:solidFill>
                  <a:latin typeface="Calibri" pitchFamily="34" charset="0"/>
                </a:rPr>
                <a:t>Returned</a:t>
              </a:r>
              <a:endParaRPr lang="en-US" sz="1400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13" name="AutoShape 35"/>
            <p:cNvSpPr>
              <a:spLocks noChangeArrowheads="1"/>
            </p:cNvSpPr>
            <p:nvPr/>
          </p:nvSpPr>
          <p:spPr bwMode="auto">
            <a:xfrm>
              <a:off x="2328" y="3356"/>
              <a:ext cx="1104" cy="360"/>
            </a:xfrm>
            <a:prstGeom prst="flowChartAlternateProcess">
              <a:avLst/>
            </a:prstGeom>
            <a:solidFill>
              <a:srgbClr val="0033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Calibri" pitchFamily="34" charset="0"/>
                </a:rPr>
                <a:t>Diary and GPS Device</a:t>
              </a:r>
            </a:p>
            <a:p>
              <a:pPr algn="ctr"/>
              <a:r>
                <a:rPr lang="en-US" sz="1400" dirty="0">
                  <a:solidFill>
                    <a:schemeClr val="bg1"/>
                  </a:solidFill>
                  <a:latin typeface="Calibri" pitchFamily="34" charset="0"/>
                </a:rPr>
                <a:t>Validation</a:t>
              </a:r>
            </a:p>
          </p:txBody>
        </p:sp>
        <p:sp>
          <p:nvSpPr>
            <p:cNvPr id="14" name="AutoShape 36"/>
            <p:cNvSpPr>
              <a:spLocks noChangeArrowheads="1"/>
            </p:cNvSpPr>
            <p:nvPr/>
          </p:nvSpPr>
          <p:spPr bwMode="auto">
            <a:xfrm>
              <a:off x="1888" y="3808"/>
              <a:ext cx="800" cy="360"/>
            </a:xfrm>
            <a:prstGeom prst="flowChartAlternateProcess">
              <a:avLst/>
            </a:prstGeom>
            <a:solidFill>
              <a:srgbClr val="FF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Calibri" pitchFamily="34" charset="0"/>
                </a:rPr>
                <a:t>Completed HH</a:t>
              </a:r>
            </a:p>
          </p:txBody>
        </p:sp>
        <p:sp>
          <p:nvSpPr>
            <p:cNvPr id="15" name="AutoShape 37"/>
            <p:cNvSpPr>
              <a:spLocks noChangeArrowheads="1"/>
            </p:cNvSpPr>
            <p:nvPr/>
          </p:nvSpPr>
          <p:spPr bwMode="auto">
            <a:xfrm>
              <a:off x="3176" y="3792"/>
              <a:ext cx="800" cy="360"/>
            </a:xfrm>
            <a:prstGeom prst="flowChartAlternateProcess">
              <a:avLst/>
            </a:prstGeom>
            <a:solidFill>
              <a:srgbClr val="FF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Calibri" pitchFamily="34" charset="0"/>
                </a:rPr>
                <a:t>Incomplete HH</a:t>
              </a:r>
            </a:p>
          </p:txBody>
        </p:sp>
        <p:cxnSp>
          <p:nvCxnSpPr>
            <p:cNvPr id="16" name="AutoShape 39"/>
            <p:cNvCxnSpPr>
              <a:cxnSpLocks noChangeShapeType="1"/>
              <a:stCxn id="6" idx="2"/>
              <a:endCxn id="5" idx="0"/>
            </p:cNvCxnSpPr>
            <p:nvPr/>
          </p:nvCxnSpPr>
          <p:spPr bwMode="auto">
            <a:xfrm rot="5400000">
              <a:off x="2552" y="728"/>
              <a:ext cx="152" cy="504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7" name="AutoShape 40"/>
            <p:cNvCxnSpPr>
              <a:cxnSpLocks noChangeShapeType="1"/>
              <a:stCxn id="6" idx="2"/>
              <a:endCxn id="7" idx="0"/>
            </p:cNvCxnSpPr>
            <p:nvPr/>
          </p:nvCxnSpPr>
          <p:spPr bwMode="auto">
            <a:xfrm rot="16200000" flipH="1">
              <a:off x="3096" y="688"/>
              <a:ext cx="136" cy="568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8" name="AutoShape 41"/>
            <p:cNvCxnSpPr>
              <a:cxnSpLocks noChangeShapeType="1"/>
              <a:stCxn id="8" idx="0"/>
              <a:endCxn id="5" idx="2"/>
            </p:cNvCxnSpPr>
            <p:nvPr/>
          </p:nvCxnSpPr>
          <p:spPr bwMode="auto">
            <a:xfrm flipV="1">
              <a:off x="2376" y="1416"/>
              <a:ext cx="0" cy="88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9" name="AutoShape 42"/>
            <p:cNvCxnSpPr>
              <a:cxnSpLocks noChangeShapeType="1"/>
              <a:stCxn id="7" idx="2"/>
              <a:endCxn id="9" idx="0"/>
            </p:cNvCxnSpPr>
            <p:nvPr/>
          </p:nvCxnSpPr>
          <p:spPr bwMode="auto">
            <a:xfrm>
              <a:off x="3448" y="1400"/>
              <a:ext cx="0" cy="96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0" name="AutoShape 43"/>
            <p:cNvCxnSpPr>
              <a:cxnSpLocks noChangeShapeType="1"/>
              <a:stCxn id="8" idx="2"/>
              <a:endCxn id="10" idx="0"/>
            </p:cNvCxnSpPr>
            <p:nvPr/>
          </p:nvCxnSpPr>
          <p:spPr bwMode="auto">
            <a:xfrm rot="16200000" flipH="1">
              <a:off x="2570" y="1670"/>
              <a:ext cx="116" cy="504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1" name="AutoShape 44"/>
            <p:cNvCxnSpPr>
              <a:cxnSpLocks noChangeShapeType="1"/>
              <a:stCxn id="9" idx="2"/>
              <a:endCxn id="10" idx="0"/>
            </p:cNvCxnSpPr>
            <p:nvPr/>
          </p:nvCxnSpPr>
          <p:spPr bwMode="auto">
            <a:xfrm rot="5400000">
              <a:off x="3102" y="1634"/>
              <a:ext cx="124" cy="568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2" name="AutoShape 45"/>
            <p:cNvCxnSpPr>
              <a:cxnSpLocks noChangeShapeType="1"/>
              <a:stCxn id="10" idx="2"/>
              <a:endCxn id="11" idx="0"/>
            </p:cNvCxnSpPr>
            <p:nvPr/>
          </p:nvCxnSpPr>
          <p:spPr bwMode="auto">
            <a:xfrm>
              <a:off x="2880" y="2340"/>
              <a:ext cx="0" cy="96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3" name="AutoShape 46"/>
            <p:cNvCxnSpPr>
              <a:cxnSpLocks noChangeShapeType="1"/>
              <a:stCxn id="11" idx="2"/>
              <a:endCxn id="12" idx="0"/>
            </p:cNvCxnSpPr>
            <p:nvPr/>
          </p:nvCxnSpPr>
          <p:spPr bwMode="auto">
            <a:xfrm>
              <a:off x="2880" y="2796"/>
              <a:ext cx="0" cy="128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4" name="AutoShape 47"/>
            <p:cNvCxnSpPr>
              <a:cxnSpLocks noChangeShapeType="1"/>
              <a:stCxn id="12" idx="2"/>
              <a:endCxn id="13" idx="0"/>
            </p:cNvCxnSpPr>
            <p:nvPr/>
          </p:nvCxnSpPr>
          <p:spPr bwMode="auto">
            <a:xfrm>
              <a:off x="2880" y="3284"/>
              <a:ext cx="0" cy="72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5" name="AutoShape 48"/>
            <p:cNvCxnSpPr>
              <a:cxnSpLocks noChangeShapeType="1"/>
              <a:stCxn id="13" idx="2"/>
              <a:endCxn id="14" idx="0"/>
            </p:cNvCxnSpPr>
            <p:nvPr/>
          </p:nvCxnSpPr>
          <p:spPr bwMode="auto">
            <a:xfrm rot="5400000">
              <a:off x="2538" y="3466"/>
              <a:ext cx="92" cy="592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6" name="AutoShape 49"/>
            <p:cNvCxnSpPr>
              <a:cxnSpLocks noChangeShapeType="1"/>
              <a:stCxn id="13" idx="2"/>
              <a:endCxn id="15" idx="0"/>
            </p:cNvCxnSpPr>
            <p:nvPr/>
          </p:nvCxnSpPr>
          <p:spPr bwMode="auto">
            <a:xfrm rot="16200000" flipH="1">
              <a:off x="3190" y="3406"/>
              <a:ext cx="76" cy="696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00974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989</Words>
  <Application>Microsoft Office PowerPoint</Application>
  <PresentationFormat>On-screen Show (4:3)</PresentationFormat>
  <Paragraphs>345</Paragraphs>
  <Slides>20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Best Practices  Met Council Household Travel Survey (HTS) 2010-2012</vt:lpstr>
      <vt:lpstr>PowerPoint Presentation</vt:lpstr>
      <vt:lpstr>Household Travel Survey (HTS) Overview</vt:lpstr>
      <vt:lpstr>Why Address-Based Sampling (ABS)?</vt:lpstr>
      <vt:lpstr>ABS Allows Targeting by HH Type</vt:lpstr>
      <vt:lpstr>Highly Stratified ABS Sampling Plan</vt:lpstr>
      <vt:lpstr>Imbedded Design for Hard – to – Reach Populations</vt:lpstr>
      <vt:lpstr>Design Qualities of 2010-11 Minnesota HTS</vt:lpstr>
      <vt:lpstr>GPS Subsample</vt:lpstr>
      <vt:lpstr>Study Compliance and Participation</vt:lpstr>
      <vt:lpstr>Design Strategies to Overcome Low Responding Markets</vt:lpstr>
      <vt:lpstr>Recruitment at 60% Complete</vt:lpstr>
      <vt:lpstr> Retrieval at 30% Complete  </vt:lpstr>
      <vt:lpstr>Strategies for Corrections at this Point</vt:lpstr>
      <vt:lpstr>Results of Corrective Actions on Final Retrieval</vt:lpstr>
      <vt:lpstr>Geographic Representativeness</vt:lpstr>
      <vt:lpstr>Demographic Representativeness</vt:lpstr>
      <vt:lpstr>Best Practices and Lessons Learned</vt:lpstr>
      <vt:lpstr>Best Practices for a Representative HTS</vt:lpstr>
      <vt:lpstr>Contact Information</vt:lpstr>
    </vt:vector>
  </TitlesOfParts>
  <Company>Abt Associates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Sabol</dc:creator>
  <cp:lastModifiedBy>User</cp:lastModifiedBy>
  <cp:revision>31</cp:revision>
  <dcterms:created xsi:type="dcterms:W3CDTF">2013-02-12T22:01:56Z</dcterms:created>
  <dcterms:modified xsi:type="dcterms:W3CDTF">2013-05-08T13:55:09Z</dcterms:modified>
</cp:coreProperties>
</file>