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6D843-E316-4912-8921-A4F9C4C7EB75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3BBA4-29CB-4F57-9A2C-44EDC47A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6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BBA4-29CB-4F57-9A2C-44EDC47A18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4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47800"/>
            <a:ext cx="7620000" cy="2155825"/>
          </a:xfrm>
        </p:spPr>
        <p:txBody>
          <a:bodyPr/>
          <a:lstStyle>
            <a:lvl1pPr algn="ctr"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1311" y="3886200"/>
            <a:ext cx="7614303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82766" y="3888336"/>
            <a:ext cx="76228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97"/>
            <a:ext cx="8229600" cy="9849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990600"/>
          </a:xfrm>
        </p:spPr>
        <p:txBody>
          <a:bodyPr/>
          <a:lstStyle>
            <a:lvl1pPr>
              <a:defRPr u="none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19600"/>
            <a:ext cx="7772400" cy="1362075"/>
          </a:xfrm>
        </p:spPr>
        <p:txBody>
          <a:bodyPr/>
          <a:lstStyle>
            <a:lvl1pPr algn="l">
              <a:defRPr sz="4000" b="0" cap="all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5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</p:spPr>
        <p:txBody>
          <a:bodyPr/>
          <a:lstStyle>
            <a:lvl1pPr>
              <a:defRPr sz="3600" b="0" u="none">
                <a:solidFill>
                  <a:schemeClr val="bg2"/>
                </a:solidFill>
                <a:latin typeface="Humnst777 BlkCn B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14400" y="1143000"/>
            <a:ext cx="7162800" cy="480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781050"/>
          </a:xfrm>
        </p:spPr>
        <p:txBody>
          <a:bodyPr anchor="b"/>
          <a:lstStyle>
            <a:lvl1pPr algn="l">
              <a:defRPr sz="2000" b="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81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57800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4191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791200"/>
            <a:ext cx="5486400" cy="804862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32773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u="none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8839200" cy="2209799"/>
          </a:xfrm>
        </p:spPr>
        <p:txBody>
          <a:bodyPr/>
          <a:lstStyle/>
          <a:p>
            <a:r>
              <a:rPr lang="en-US" sz="3600" dirty="0">
                <a:solidFill>
                  <a:srgbClr val="FFC000"/>
                </a:solidFill>
              </a:rPr>
              <a:t>Methodological Considerations for Integrating Dynamic Traffic Assignment with Activity-Based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38400"/>
            <a:ext cx="7010400" cy="1752600"/>
          </a:xfrm>
        </p:spPr>
        <p:txBody>
          <a:bodyPr/>
          <a:lstStyle/>
          <a:p>
            <a:r>
              <a:rPr lang="en-US" dirty="0" err="1"/>
              <a:t>Ramachandran</a:t>
            </a:r>
            <a:r>
              <a:rPr lang="en-US" dirty="0"/>
              <a:t> </a:t>
            </a:r>
            <a:r>
              <a:rPr lang="en-US" dirty="0" err="1"/>
              <a:t>Balakrishna</a:t>
            </a:r>
            <a:endParaRPr lang="en-US" dirty="0"/>
          </a:p>
          <a:p>
            <a:r>
              <a:rPr lang="en-US" dirty="0"/>
              <a:t>Daniel Morgan</a:t>
            </a:r>
          </a:p>
          <a:p>
            <a:r>
              <a:rPr lang="en-US" dirty="0" err="1"/>
              <a:t>Srinivasan</a:t>
            </a:r>
            <a:r>
              <a:rPr lang="en-US" dirty="0"/>
              <a:t> </a:t>
            </a:r>
            <a:r>
              <a:rPr lang="en-US" dirty="0" err="1"/>
              <a:t>Sundaram</a:t>
            </a:r>
            <a:endParaRPr lang="en-US" dirty="0"/>
          </a:p>
          <a:p>
            <a:endParaRPr lang="en-US" dirty="0"/>
          </a:p>
          <a:p>
            <a:r>
              <a:rPr lang="en-US" sz="3200" dirty="0"/>
              <a:t>Caliper Corporation</a:t>
            </a:r>
          </a:p>
          <a:p>
            <a:endParaRPr lang="en-US" dirty="0"/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14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TRB National Transportation Planning Applications Conference Columbus, OH • 5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May, 2013</a:t>
            </a:r>
          </a:p>
        </p:txBody>
      </p:sp>
    </p:spTree>
    <p:extLst>
      <p:ext uri="{BB962C8B-B14F-4D97-AF65-F5344CB8AC3E}">
        <p14:creationId xmlns:p14="http://schemas.microsoft.com/office/powerpoint/2010/main" val="1706299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Jacksonville, FL (3/8)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267200" cy="2667000"/>
          </a:xfrm>
        </p:spPr>
        <p:txBody>
          <a:bodyPr/>
          <a:lstStyle/>
          <a:p>
            <a:r>
              <a:rPr lang="en-US" dirty="0" smtClean="0"/>
              <a:t>Network detail</a:t>
            </a:r>
          </a:p>
          <a:p>
            <a:pPr lvl="1"/>
            <a:r>
              <a:rPr lang="en-US" dirty="0" smtClean="0"/>
              <a:t>Lanes, connectors</a:t>
            </a:r>
          </a:p>
          <a:p>
            <a:pPr lvl="1"/>
            <a:r>
              <a:rPr lang="en-US" dirty="0" smtClean="0"/>
              <a:t>Turns, merges, diverges</a:t>
            </a:r>
          </a:p>
          <a:p>
            <a:pPr lvl="1"/>
            <a:r>
              <a:rPr lang="en-US" dirty="0" smtClean="0"/>
              <a:t>Signals, ramp meters, timing plans</a:t>
            </a:r>
          </a:p>
          <a:p>
            <a:pPr lvl="1"/>
            <a:r>
              <a:rPr lang="en-US" dirty="0" smtClean="0"/>
              <a:t> Intelligent Transportation System (ITS) infrastructure</a:t>
            </a:r>
            <a:endParaRPr lang="en-US" dirty="0"/>
          </a:p>
        </p:txBody>
      </p:sp>
      <p:pic>
        <p:nvPicPr>
          <p:cNvPr id="3074" name="Picture 2" descr="G:\USERS\RAMA\TRB_Planning_Apps_2013\Jax_Vehic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6477000" cy="269499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USERS\RAMA\TRB_Planning_Apps_2013\Jax_Intercha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1143000"/>
            <a:ext cx="4614861" cy="365451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7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Jacksonville, FL (4/8)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4419600" cy="16002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ctivity locations</a:t>
            </a:r>
          </a:p>
          <a:p>
            <a:pPr lvl="1"/>
            <a:r>
              <a:rPr lang="en-US" dirty="0" err="1" smtClean="0"/>
              <a:t>DaySim</a:t>
            </a:r>
            <a:r>
              <a:rPr lang="en-US" dirty="0" smtClean="0"/>
              <a:t> output</a:t>
            </a:r>
          </a:p>
          <a:p>
            <a:pPr lvl="1"/>
            <a:r>
              <a:rPr lang="en-US" dirty="0" smtClean="0"/>
              <a:t>Geo-coded to the network</a:t>
            </a:r>
          </a:p>
          <a:p>
            <a:pPr lvl="1"/>
            <a:r>
              <a:rPr lang="en-US" dirty="0" smtClean="0"/>
              <a:t>Tagged to nearest link(s)</a:t>
            </a:r>
            <a:endParaRPr lang="en-US" dirty="0"/>
          </a:p>
        </p:txBody>
      </p:sp>
      <p:pic>
        <p:nvPicPr>
          <p:cNvPr id="2050" name="Picture 2" descr="G:\USERS\RAMA\TRB_Planning_Apps_2013\Jax_Activity_Location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" y="2971800"/>
            <a:ext cx="5371300" cy="37338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USERS\RAMA\TRB_Planning_Apps_2013\Jax_Activity_Locations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23684"/>
            <a:ext cx="3962622" cy="34962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Jacksonville, FL (5/8)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696200" cy="1143000"/>
          </a:xfrm>
        </p:spPr>
        <p:txBody>
          <a:bodyPr/>
          <a:lstStyle/>
          <a:p>
            <a:r>
              <a:rPr lang="en-US" dirty="0" smtClean="0"/>
              <a:t>Demand: Disaggregate trip tables</a:t>
            </a:r>
          </a:p>
          <a:p>
            <a:pPr lvl="1"/>
            <a:r>
              <a:rPr lang="en-US" dirty="0" smtClean="0"/>
              <a:t>Detailed demographic and trip information</a:t>
            </a:r>
          </a:p>
          <a:p>
            <a:pPr lvl="1"/>
            <a:r>
              <a:rPr lang="en-US" dirty="0" smtClean="0"/>
              <a:t>Approximately 650K trips in 3-hour AM peak [6:00-9:00]</a:t>
            </a:r>
            <a:endParaRPr lang="en-US" dirty="0"/>
          </a:p>
        </p:txBody>
      </p:sp>
      <p:pic>
        <p:nvPicPr>
          <p:cNvPr id="4098" name="Picture 2" descr="G:\USERS\RAMA\TRB_Planning_Apps_2013\Jax_Dem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27131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Jacksonville, FL (6/8)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696200" cy="533400"/>
          </a:xfrm>
        </p:spPr>
        <p:txBody>
          <a:bodyPr/>
          <a:lstStyle/>
          <a:p>
            <a:r>
              <a:rPr lang="en-US" dirty="0" smtClean="0"/>
              <a:t>Dynamic Traffic Assignment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27" name="Picture 3" descr="G:\USERS\RAMA\TRB_Planning_Apps_2013\ABM_DTA\DTA_Outp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65477"/>
            <a:ext cx="5472112" cy="420192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Jacksonville, FL (7/8)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DTA running time per iteration</a:t>
            </a:r>
          </a:p>
          <a:p>
            <a:pPr lvl="1"/>
            <a:r>
              <a:rPr lang="en-US" dirty="0" smtClean="0"/>
              <a:t>Approx. 50 minutes overall </a:t>
            </a:r>
          </a:p>
          <a:p>
            <a:pPr lvl="1"/>
            <a:r>
              <a:rPr lang="en-US" dirty="0"/>
              <a:t>3.1 GHz Intel Xeon Dual-Core 64-Bit CPU, 64 GB RAM</a:t>
            </a:r>
          </a:p>
        </p:txBody>
      </p:sp>
      <p:pic>
        <p:nvPicPr>
          <p:cNvPr id="2050" name="Picture 2" descr="G:\USERS\RAMA\TRB_Planning_Apps_2013\ABM_DTA\DTA_Run_Time_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029200" cy="359058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Jacksonville, FL (8/8)</a:t>
            </a:r>
            <a:endParaRPr lang="en-US" dirty="0"/>
          </a:p>
        </p:txBody>
      </p:sp>
      <p:pic>
        <p:nvPicPr>
          <p:cNvPr id="1026" name="Picture 2" descr="G:\USERS\RAMA\TRB_Planning_Apps_2013\ABM_DTA\R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38690"/>
            <a:ext cx="3505200" cy="395073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USERS\RAMA\TRB_Planning_Apps_2013\ABM_DTA\Rt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92958"/>
            <a:ext cx="5791200" cy="332984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733800" y="1295400"/>
            <a:ext cx="5334000" cy="1524000"/>
          </a:xfrm>
        </p:spPr>
        <p:txBody>
          <a:bodyPr/>
          <a:lstStyle/>
          <a:p>
            <a:r>
              <a:rPr lang="en-US" dirty="0" smtClean="0"/>
              <a:t>Detailed trip statistics</a:t>
            </a:r>
          </a:p>
          <a:p>
            <a:pPr lvl="1"/>
            <a:r>
              <a:rPr lang="en-US" dirty="0" smtClean="0"/>
              <a:t>Simulated, expected metrics</a:t>
            </a:r>
          </a:p>
          <a:p>
            <a:pPr lvl="2"/>
            <a:r>
              <a:rPr lang="en-US" dirty="0" smtClean="0"/>
              <a:t>Example: Arrival time vs. expected arrival time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03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239000" cy="5486400"/>
          </a:xfrm>
        </p:spPr>
        <p:txBody>
          <a:bodyPr/>
          <a:lstStyle/>
          <a:p>
            <a:r>
              <a:rPr lang="en-US" dirty="0" smtClean="0"/>
              <a:t>Microscopic DTA</a:t>
            </a:r>
          </a:p>
          <a:p>
            <a:pPr lvl="1"/>
            <a:r>
              <a:rPr lang="en-US" dirty="0" smtClean="0"/>
              <a:t>Most suitable for integration with ABM</a:t>
            </a:r>
          </a:p>
          <a:p>
            <a:pPr lvl="1"/>
            <a:r>
              <a:rPr lang="en-US" dirty="0" smtClean="0"/>
              <a:t>Efficient and practical for large-scale problems</a:t>
            </a:r>
          </a:p>
          <a:p>
            <a:endParaRPr lang="en-US" dirty="0" smtClean="0"/>
          </a:p>
          <a:p>
            <a:r>
              <a:rPr lang="en-US" dirty="0" smtClean="0"/>
              <a:t>GIS critical</a:t>
            </a:r>
          </a:p>
          <a:p>
            <a:pPr lvl="1"/>
            <a:r>
              <a:rPr lang="en-US" dirty="0" smtClean="0"/>
              <a:t>Realistic activity representation in DTA</a:t>
            </a:r>
          </a:p>
          <a:p>
            <a:pPr lvl="1"/>
            <a:r>
              <a:rPr lang="en-US" dirty="0" smtClean="0"/>
              <a:t>Accurate feedback of network performance to ABM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Obtain open-source </a:t>
            </a:r>
            <a:r>
              <a:rPr lang="en-US" dirty="0" err="1" smtClean="0"/>
              <a:t>DaySim</a:t>
            </a:r>
            <a:endParaRPr lang="en-US" dirty="0" smtClean="0"/>
          </a:p>
          <a:p>
            <a:pPr lvl="1"/>
            <a:r>
              <a:rPr lang="en-US" dirty="0" smtClean="0"/>
              <a:t>Feed back DTA output to </a:t>
            </a:r>
            <a:r>
              <a:rPr lang="en-US" dirty="0" err="1" smtClean="0"/>
              <a:t>DaySim</a:t>
            </a:r>
            <a:endParaRPr lang="en-US" dirty="0" smtClean="0"/>
          </a:p>
          <a:p>
            <a:pPr lvl="1"/>
            <a:r>
              <a:rPr lang="en-US" dirty="0" smtClean="0"/>
              <a:t>Investigate feedback convergence</a:t>
            </a:r>
          </a:p>
          <a:p>
            <a:pPr lvl="1"/>
            <a:r>
              <a:rPr lang="en-US" dirty="0" smtClean="0"/>
              <a:t>Analyze model sensitivity to demand, network policies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TransModeler</a:t>
            </a:r>
            <a:r>
              <a:rPr lang="en-US" dirty="0" smtClean="0"/>
              <a:t> DTA Framework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533400"/>
          </a:xfrm>
        </p:spPr>
        <p:txBody>
          <a:bodyPr/>
          <a:lstStyle/>
          <a:p>
            <a:r>
              <a:rPr lang="en-US" dirty="0" smtClean="0"/>
              <a:t>Link travel time averaging</a:t>
            </a:r>
            <a:endParaRPr lang="en-US" dirty="0"/>
          </a:p>
        </p:txBody>
      </p:sp>
      <p:pic>
        <p:nvPicPr>
          <p:cNvPr id="4" name="Picture 6" descr="TT-Loops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848600" cy="351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3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1828800"/>
            <a:ext cx="40386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TransModeler</a:t>
            </a:r>
            <a:r>
              <a:rPr lang="en-US" dirty="0"/>
              <a:t> DTA Framework </a:t>
            </a:r>
            <a:r>
              <a:rPr lang="en-US" dirty="0" smtClean="0"/>
              <a:t>(2/2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5410200"/>
          </a:xfrm>
        </p:spPr>
        <p:txBody>
          <a:bodyPr/>
          <a:lstStyle/>
          <a:p>
            <a:r>
              <a:rPr lang="en-US" dirty="0"/>
              <a:t>Averaging method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dirty="0"/>
              <a:t>Choice of averaging factor</a:t>
            </a:r>
          </a:p>
          <a:p>
            <a:pPr marL="800100" lvl="1" indent="-342900">
              <a:buFont typeface="Tahoma" pitchFamily="34" charset="0"/>
              <a:buChar char="−"/>
            </a:pPr>
            <a:r>
              <a:rPr lang="en-US" dirty="0"/>
              <a:t>Method of Successive Averages (MSA)</a:t>
            </a:r>
          </a:p>
          <a:p>
            <a:pPr marL="800100" lvl="1" indent="-342900">
              <a:buFont typeface="Tahoma" pitchFamily="34" charset="0"/>
              <a:buChar char="−"/>
            </a:pPr>
            <a:r>
              <a:rPr lang="en-US" dirty="0" err="1"/>
              <a:t>Polyak</a:t>
            </a:r>
            <a:endParaRPr lang="en-US" dirty="0"/>
          </a:p>
          <a:p>
            <a:pPr marL="800100" lvl="1" indent="-342900">
              <a:buFont typeface="Tahoma" pitchFamily="34" charset="0"/>
              <a:buChar char="−"/>
            </a:pPr>
            <a:r>
              <a:rPr lang="en-US" dirty="0" smtClean="0"/>
              <a:t>Fixed-factor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841055"/>
              </p:ext>
            </p:extLst>
          </p:nvPr>
        </p:nvGraphicFramePr>
        <p:xfrm>
          <a:off x="2514600" y="1905000"/>
          <a:ext cx="37846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1892300" imgH="1371600" progId="Equation.3">
                  <p:embed/>
                </p:oleObj>
              </mc:Choice>
              <mc:Fallback>
                <p:oleObj name="Equation" r:id="rId3" imgW="1892300" imgH="1371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37846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62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Activity pattern characteristics</a:t>
            </a:r>
          </a:p>
          <a:p>
            <a:r>
              <a:rPr lang="en-US" dirty="0" smtClean="0"/>
              <a:t>System integration requirements</a:t>
            </a:r>
          </a:p>
          <a:p>
            <a:r>
              <a:rPr lang="en-US" dirty="0" smtClean="0"/>
              <a:t>Challenges for Dynamic Traffic Assignment (DTA)</a:t>
            </a:r>
          </a:p>
          <a:p>
            <a:r>
              <a:rPr lang="en-US" dirty="0" smtClean="0"/>
              <a:t>Challenges for Activity-Based Models (ABM)</a:t>
            </a:r>
          </a:p>
          <a:p>
            <a:r>
              <a:rPr lang="en-US" dirty="0" smtClean="0"/>
              <a:t>Case Study: Jacksonville, FL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066088" cy="5410200"/>
          </a:xfrm>
        </p:spPr>
        <p:txBody>
          <a:bodyPr/>
          <a:lstStyle/>
          <a:p>
            <a:r>
              <a:rPr lang="en-US" dirty="0" smtClean="0"/>
              <a:t>Activity-Based Models (ABM) capture detailed trip-making behavior by individuals</a:t>
            </a:r>
          </a:p>
          <a:p>
            <a:endParaRPr lang="en-US" dirty="0" smtClean="0"/>
          </a:p>
          <a:p>
            <a:r>
              <a:rPr lang="en-US" dirty="0" smtClean="0"/>
              <a:t>ABMs in practice rely heavily on static assignment</a:t>
            </a:r>
          </a:p>
          <a:p>
            <a:pPr lvl="1"/>
            <a:r>
              <a:rPr lang="en-US" dirty="0" smtClean="0"/>
              <a:t>Disaggregate trips aggregated into matrices by period</a:t>
            </a:r>
          </a:p>
          <a:p>
            <a:pPr lvl="1"/>
            <a:r>
              <a:rPr lang="en-US" dirty="0" smtClean="0"/>
              <a:t>Level of service (LOS) variables fed back from assignment</a:t>
            </a:r>
          </a:p>
          <a:p>
            <a:endParaRPr lang="en-US" dirty="0" smtClean="0"/>
          </a:p>
          <a:p>
            <a:r>
              <a:rPr lang="en-US" dirty="0" smtClean="0"/>
              <a:t>Static assignment has limitations for ABM</a:t>
            </a:r>
          </a:p>
          <a:p>
            <a:pPr lvl="1"/>
            <a:r>
              <a:rPr lang="en-US" dirty="0" smtClean="0"/>
              <a:t>ABM’s temporal fidelity lost in transition</a:t>
            </a:r>
          </a:p>
          <a:p>
            <a:pPr lvl="1"/>
            <a:r>
              <a:rPr lang="en-US" dirty="0" smtClean="0"/>
              <a:t>Feedback convergence could be compromised </a:t>
            </a:r>
          </a:p>
          <a:p>
            <a:endParaRPr lang="en-US" dirty="0" smtClean="0"/>
          </a:p>
          <a:p>
            <a:r>
              <a:rPr lang="en-US" dirty="0" smtClean="0"/>
              <a:t>There is a need for dynamic LOS evaluation to complement ABM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Pattern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772400" cy="5410200"/>
          </a:xfrm>
        </p:spPr>
        <p:txBody>
          <a:bodyPr/>
          <a:lstStyle/>
          <a:p>
            <a:r>
              <a:rPr lang="en-US" dirty="0" smtClean="0"/>
              <a:t>Sequence of stops</a:t>
            </a:r>
          </a:p>
          <a:p>
            <a:pPr lvl="1"/>
            <a:r>
              <a:rPr lang="en-US" dirty="0" smtClean="0"/>
              <a:t>Person ID</a:t>
            </a:r>
          </a:p>
          <a:p>
            <a:pPr lvl="1"/>
            <a:r>
              <a:rPr lang="en-US" dirty="0" smtClean="0"/>
              <a:t>Departure time, mode</a:t>
            </a:r>
          </a:p>
          <a:p>
            <a:pPr lvl="1"/>
            <a:r>
              <a:rPr lang="en-US" dirty="0" smtClean="0"/>
              <a:t>Activity type</a:t>
            </a:r>
          </a:p>
          <a:p>
            <a:pPr lvl="1"/>
            <a:r>
              <a:rPr lang="en-US" dirty="0" smtClean="0"/>
              <a:t>Household interactions</a:t>
            </a:r>
          </a:p>
          <a:p>
            <a:endParaRPr lang="en-US" dirty="0" smtClean="0"/>
          </a:p>
          <a:p>
            <a:r>
              <a:rPr lang="en-US" dirty="0" smtClean="0"/>
              <a:t>Time constraints</a:t>
            </a:r>
          </a:p>
          <a:p>
            <a:pPr lvl="1"/>
            <a:r>
              <a:rPr lang="en-US" dirty="0" smtClean="0"/>
              <a:t>Daily available time</a:t>
            </a:r>
          </a:p>
          <a:p>
            <a:pPr lvl="1"/>
            <a:r>
              <a:rPr lang="en-US" dirty="0" smtClean="0"/>
              <a:t>Tours spanning multiple ‘traditional’ time periods</a:t>
            </a:r>
          </a:p>
          <a:p>
            <a:endParaRPr lang="en-US" dirty="0" smtClean="0"/>
          </a:p>
          <a:p>
            <a:r>
              <a:rPr lang="en-US" dirty="0" smtClean="0"/>
              <a:t>Mode consistency</a:t>
            </a:r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If a person rides the train to work, a car may not be available for work-based-other tour(s)</a:t>
            </a:r>
          </a:p>
        </p:txBody>
      </p:sp>
      <p:pic>
        <p:nvPicPr>
          <p:cNvPr id="4" name="Picture 2" descr="Survey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066801"/>
            <a:ext cx="4394178" cy="32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Integration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Synchronized temporal representations</a:t>
            </a:r>
          </a:p>
          <a:p>
            <a:pPr lvl="1"/>
            <a:r>
              <a:rPr lang="en-US" dirty="0" smtClean="0"/>
              <a:t>Coordinate ABM’s tour patterns with DTA’s time steps</a:t>
            </a:r>
          </a:p>
          <a:p>
            <a:endParaRPr lang="en-US" dirty="0" smtClean="0"/>
          </a:p>
          <a:p>
            <a:r>
              <a:rPr lang="en-US" dirty="0" smtClean="0"/>
              <a:t>Consistent spatial/network representation</a:t>
            </a:r>
          </a:p>
          <a:p>
            <a:pPr lvl="1"/>
            <a:r>
              <a:rPr lang="en-US" dirty="0" smtClean="0"/>
              <a:t>Facilitate exchange of activity locations, network performance metrics, etc.</a:t>
            </a:r>
          </a:p>
          <a:p>
            <a:endParaRPr lang="en-US" dirty="0" smtClean="0"/>
          </a:p>
          <a:p>
            <a:r>
              <a:rPr lang="en-US" dirty="0" smtClean="0"/>
              <a:t>Appropriate modeling features</a:t>
            </a:r>
          </a:p>
          <a:p>
            <a:pPr lvl="1"/>
            <a:r>
              <a:rPr lang="en-US" dirty="0" smtClean="0"/>
              <a:t>Handle all representative situations observed in the field</a:t>
            </a:r>
          </a:p>
          <a:p>
            <a:endParaRPr lang="en-US" dirty="0" smtClean="0"/>
          </a:p>
          <a:p>
            <a:r>
              <a:rPr lang="en-US" dirty="0" smtClean="0"/>
              <a:t>Efficient execution</a:t>
            </a:r>
          </a:p>
          <a:p>
            <a:pPr lvl="1"/>
            <a:r>
              <a:rPr lang="en-US" dirty="0" smtClean="0"/>
              <a:t>Allow for meaningful number of feedback iterations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DTA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ABM output without temporal aggregation</a:t>
            </a:r>
          </a:p>
          <a:p>
            <a:endParaRPr lang="en-US" dirty="0" smtClean="0"/>
          </a:p>
          <a:p>
            <a:r>
              <a:rPr lang="en-US" dirty="0" smtClean="0"/>
              <a:t>Handle activity locations without spatial aggregation</a:t>
            </a:r>
          </a:p>
          <a:p>
            <a:endParaRPr lang="en-US" dirty="0" smtClean="0"/>
          </a:p>
          <a:p>
            <a:r>
              <a:rPr lang="en-US" dirty="0" smtClean="0"/>
              <a:t>Use dense street network</a:t>
            </a:r>
          </a:p>
          <a:p>
            <a:pPr lvl="1"/>
            <a:r>
              <a:rPr lang="en-US" dirty="0" smtClean="0"/>
              <a:t>Realistic accessibility, connectivity</a:t>
            </a:r>
          </a:p>
          <a:p>
            <a:endParaRPr lang="en-US" dirty="0" smtClean="0"/>
          </a:p>
          <a:p>
            <a:r>
              <a:rPr lang="en-US" dirty="0" smtClean="0"/>
              <a:t>Simulate multiple travel modes</a:t>
            </a:r>
          </a:p>
          <a:p>
            <a:endParaRPr lang="en-US" dirty="0"/>
          </a:p>
          <a:p>
            <a:r>
              <a:rPr lang="en-US" dirty="0" smtClean="0"/>
              <a:t>Possess practical running times</a:t>
            </a:r>
          </a:p>
        </p:txBody>
      </p:sp>
    </p:spTree>
    <p:extLst>
      <p:ext uri="{BB962C8B-B14F-4D97-AF65-F5344CB8AC3E}">
        <p14:creationId xmlns:p14="http://schemas.microsoft.com/office/powerpoint/2010/main" val="3645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ABM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outputs to support DTA</a:t>
            </a:r>
          </a:p>
          <a:p>
            <a:pPr lvl="1"/>
            <a:r>
              <a:rPr lang="en-US" dirty="0" smtClean="0"/>
              <a:t>Route choice, assignment</a:t>
            </a:r>
          </a:p>
          <a:p>
            <a:endParaRPr lang="en-US" dirty="0" smtClean="0"/>
          </a:p>
          <a:p>
            <a:r>
              <a:rPr lang="en-US" dirty="0" smtClean="0"/>
              <a:t>Operate on sufficiently fine </a:t>
            </a:r>
            <a:r>
              <a:rPr lang="en-US" dirty="0" err="1" smtClean="0"/>
              <a:t>spatio</a:t>
            </a:r>
            <a:r>
              <a:rPr lang="en-US" dirty="0" smtClean="0"/>
              <a:t>-temporal resolutions</a:t>
            </a:r>
          </a:p>
          <a:p>
            <a:endParaRPr lang="en-US" dirty="0" smtClean="0"/>
          </a:p>
          <a:p>
            <a:r>
              <a:rPr lang="en-US" dirty="0" smtClean="0"/>
              <a:t>Re-evaluate activity choices based on DTA predictions</a:t>
            </a:r>
          </a:p>
          <a:p>
            <a:pPr lvl="1"/>
            <a:r>
              <a:rPr lang="en-US" dirty="0" smtClean="0"/>
              <a:t>Modify departure times, activity durations, modes, destinations, etc.</a:t>
            </a:r>
          </a:p>
          <a:p>
            <a:pPr lvl="1"/>
            <a:endParaRPr lang="en-US" dirty="0"/>
          </a:p>
          <a:p>
            <a:r>
              <a:rPr lang="en-US" dirty="0" smtClean="0"/>
              <a:t>Possess practical running times</a:t>
            </a:r>
          </a:p>
          <a:p>
            <a:pPr lvl="1"/>
            <a:r>
              <a:rPr lang="en-US" dirty="0" smtClean="0"/>
              <a:t>Numerous Monte Carlo simulations across multiple choice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USERS\RAMA\TRB_Planning_Apps_2013\Jacksonville_Net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82" y="2819400"/>
            <a:ext cx="1868718" cy="23622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Jacksonville, FL (1/8)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4572000" cy="457200"/>
          </a:xfrm>
        </p:spPr>
        <p:txBody>
          <a:bodyPr/>
          <a:lstStyle/>
          <a:p>
            <a:r>
              <a:rPr lang="en-US" dirty="0" smtClean="0"/>
              <a:t>ABM source model: </a:t>
            </a:r>
            <a:r>
              <a:rPr lang="en-US" dirty="0" err="1" smtClean="0"/>
              <a:t>DaySim</a:t>
            </a:r>
            <a:endParaRPr lang="en-US" dirty="0"/>
          </a:p>
        </p:txBody>
      </p:sp>
      <p:pic>
        <p:nvPicPr>
          <p:cNvPr id="1027" name="Picture 3" descr="G:\USERS\RAMA\TRB_Planning_Apps_2013\Jax_MapQu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509443" cy="426182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33441" y="3276600"/>
            <a:ext cx="477159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7026458" y="1752600"/>
            <a:ext cx="1584143" cy="1524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026458" y="3886200"/>
            <a:ext cx="1584143" cy="212822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62400" y="3886200"/>
            <a:ext cx="4171042" cy="2128227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962400" y="1752600"/>
            <a:ext cx="4171041" cy="15240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G:\USERS\RAMA\TRB_Planning_Apps_2013\Jax_T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3064058" cy="426182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0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Jacksonville, FL (2/8)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43000"/>
            <a:ext cx="7467601" cy="5562600"/>
          </a:xfrm>
        </p:spPr>
        <p:txBody>
          <a:bodyPr/>
          <a:lstStyle/>
          <a:p>
            <a:r>
              <a:rPr lang="en-US" dirty="0" smtClean="0"/>
              <a:t>DTA platform: </a:t>
            </a:r>
            <a:r>
              <a:rPr lang="en-US" dirty="0" err="1" smtClean="0"/>
              <a:t>TransModeler</a:t>
            </a:r>
            <a:endParaRPr lang="en-US" dirty="0" smtClean="0"/>
          </a:p>
          <a:p>
            <a:pPr lvl="1"/>
            <a:r>
              <a:rPr lang="en-US" dirty="0" smtClean="0"/>
              <a:t>Scalable microscopic DTA</a:t>
            </a:r>
          </a:p>
          <a:p>
            <a:pPr lvl="2"/>
            <a:r>
              <a:rPr lang="en-US" dirty="0" smtClean="0"/>
              <a:t>Lane-level traffic dynamics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ABM-ready demand engine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Travel time feedback</a:t>
            </a:r>
          </a:p>
          <a:p>
            <a:pPr lvl="2"/>
            <a:r>
              <a:rPr lang="en-US" dirty="0" smtClean="0"/>
              <a:t>Relative gaps by departure interval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GIS network representation</a:t>
            </a:r>
          </a:p>
          <a:p>
            <a:pPr lvl="2"/>
            <a:r>
              <a:rPr lang="en-US" dirty="0" smtClean="0"/>
              <a:t>Links, segments, lanes, connectors</a:t>
            </a:r>
          </a:p>
          <a:p>
            <a:pPr lvl="2"/>
            <a:r>
              <a:rPr lang="en-US" dirty="0" smtClean="0"/>
              <a:t>Vehicle trajectories inside intersections</a:t>
            </a:r>
          </a:p>
          <a:p>
            <a:pPr lvl="2"/>
            <a:r>
              <a:rPr lang="en-US" dirty="0" smtClean="0"/>
              <a:t>Activity locations by coordinates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Realistic driving behavior, queuing and routing models</a:t>
            </a:r>
            <a:endParaRPr lang="en-US" dirty="0"/>
          </a:p>
        </p:txBody>
      </p:sp>
      <p:pic>
        <p:nvPicPr>
          <p:cNvPr id="4" name="Picture 2" descr="G:\USERS\RAMA\TRB_Planning_Apps_2013\Jacksonville_Net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13" y="1143000"/>
            <a:ext cx="3255187" cy="41148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iper Color Theme">
  <a:themeElements>
    <a:clrScheme name="Custom 2">
      <a:dk1>
        <a:srgbClr val="FFFFF7"/>
      </a:dk1>
      <a:lt1>
        <a:srgbClr val="000000"/>
      </a:lt1>
      <a:dk2>
        <a:srgbClr val="E3E3E3"/>
      </a:dk2>
      <a:lt2>
        <a:srgbClr val="262626"/>
      </a:lt2>
      <a:accent1>
        <a:srgbClr val="0070C0"/>
      </a:accent1>
      <a:accent2>
        <a:srgbClr val="00B0F0"/>
      </a:accent2>
      <a:accent3>
        <a:srgbClr val="92D050"/>
      </a:accent3>
      <a:accent4>
        <a:srgbClr val="D3E090"/>
      </a:accent4>
      <a:accent5>
        <a:srgbClr val="D1F4F4"/>
      </a:accent5>
      <a:accent6>
        <a:srgbClr val="77DEDE"/>
      </a:accent6>
      <a:hlink>
        <a:srgbClr val="FF5050"/>
      </a:hlink>
      <a:folHlink>
        <a:srgbClr val="FF9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tEMPLATE.pptx" id="{B099BE25-A15A-4CC2-B1D7-5A111D83764A}" vid="{1119EF9B-DBF2-4034-B3C9-116271AE96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Caliper Color Theme</Template>
  <TotalTime>68</TotalTime>
  <Words>615</Words>
  <Application>Microsoft Office PowerPoint</Application>
  <PresentationFormat>On-screen Show (4:3)</PresentationFormat>
  <Paragraphs>148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Caliper Color Theme</vt:lpstr>
      <vt:lpstr>Equation</vt:lpstr>
      <vt:lpstr>Methodological Considerations for Integrating Dynamic Traffic Assignment with Activity-Based Models</vt:lpstr>
      <vt:lpstr>Outline</vt:lpstr>
      <vt:lpstr>Motivation</vt:lpstr>
      <vt:lpstr>Activity Pattern Characteristics</vt:lpstr>
      <vt:lpstr>System Integration Requirements</vt:lpstr>
      <vt:lpstr>Challenges for DTA</vt:lpstr>
      <vt:lpstr>Challenges for ABM</vt:lpstr>
      <vt:lpstr>Case Study: Jacksonville, FL (1/8)</vt:lpstr>
      <vt:lpstr>Case Study: Jacksonville, FL (2/8)</vt:lpstr>
      <vt:lpstr>Case Study: Jacksonville, FL (3/8)</vt:lpstr>
      <vt:lpstr>Case Study: Jacksonville, FL (4/8)</vt:lpstr>
      <vt:lpstr>Case Study: Jacksonville, FL (5/8)</vt:lpstr>
      <vt:lpstr>Case Study: Jacksonville, FL (6/8)</vt:lpstr>
      <vt:lpstr>Case Study: Jacksonville, FL (7/8)</vt:lpstr>
      <vt:lpstr>Case Study: Jacksonville, FL (8/8)</vt:lpstr>
      <vt:lpstr>Conclusion</vt:lpstr>
      <vt:lpstr>TransModeler DTA Framework (1/2)</vt:lpstr>
      <vt:lpstr>TransModeler DTA Framework (2/2)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Ramachandran Balakrishna</cp:lastModifiedBy>
  <cp:revision>11</cp:revision>
  <dcterms:created xsi:type="dcterms:W3CDTF">2013-05-01T01:23:20Z</dcterms:created>
  <dcterms:modified xsi:type="dcterms:W3CDTF">2013-05-02T13:54:10Z</dcterms:modified>
</cp:coreProperties>
</file>