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4" r:id="rId1"/>
  </p:sldMasterIdLst>
  <p:notesMasterIdLst>
    <p:notesMasterId r:id="rId35"/>
  </p:notesMasterIdLst>
  <p:handoutMasterIdLst>
    <p:handoutMasterId r:id="rId36"/>
  </p:handoutMasterIdLst>
  <p:sldIdLst>
    <p:sldId id="256" r:id="rId2"/>
    <p:sldId id="285" r:id="rId3"/>
    <p:sldId id="286" r:id="rId4"/>
    <p:sldId id="287" r:id="rId5"/>
    <p:sldId id="288" r:id="rId6"/>
    <p:sldId id="289" r:id="rId7"/>
    <p:sldId id="257" r:id="rId8"/>
    <p:sldId id="258" r:id="rId9"/>
    <p:sldId id="259" r:id="rId10"/>
    <p:sldId id="270" r:id="rId11"/>
    <p:sldId id="260" r:id="rId12"/>
    <p:sldId id="271" r:id="rId13"/>
    <p:sldId id="267" r:id="rId14"/>
    <p:sldId id="272" r:id="rId15"/>
    <p:sldId id="269" r:id="rId16"/>
    <p:sldId id="273" r:id="rId17"/>
    <p:sldId id="261" r:id="rId18"/>
    <p:sldId id="274" r:id="rId19"/>
    <p:sldId id="275" r:id="rId20"/>
    <p:sldId id="276" r:id="rId21"/>
    <p:sldId id="279" r:id="rId22"/>
    <p:sldId id="278" r:id="rId23"/>
    <p:sldId id="263" r:id="rId24"/>
    <p:sldId id="280" r:id="rId25"/>
    <p:sldId id="281" r:id="rId26"/>
    <p:sldId id="264" r:id="rId27"/>
    <p:sldId id="265" r:id="rId28"/>
    <p:sldId id="290" r:id="rId29"/>
    <p:sldId id="291" r:id="rId30"/>
    <p:sldId id="293" r:id="rId31"/>
    <p:sldId id="294" r:id="rId32"/>
    <p:sldId id="282" r:id="rId33"/>
    <p:sldId id="296" r:id="rId34"/>
  </p:sldIdLst>
  <p:sldSz cx="12188825" cy="6858000"/>
  <p:notesSz cx="6858000" cy="9144000"/>
  <p:defaultTextStyle>
    <a:defPPr>
      <a:defRPr lang="en-US"/>
    </a:defPPr>
    <a:lvl1pPr marL="0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61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43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24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05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85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67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48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184" autoAdjust="0"/>
    <p:restoredTop sz="86356" autoAdjust="0"/>
  </p:normalViewPr>
  <p:slideViewPr>
    <p:cSldViewPr>
      <p:cViewPr varScale="1">
        <p:scale>
          <a:sx n="65" d="100"/>
          <a:sy n="65" d="100"/>
        </p:scale>
        <p:origin x="-942" y="-108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873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2520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Update on Transportation Division Planning Projects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E1360-3022-7147-B578-6209CF9D239B}" type="datetimeFigureOut">
              <a:rPr lang="en-US" smtClean="0"/>
              <a:pPr/>
              <a:t>5/7/2013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ED31A-2E86-8244-A955-EE2365B55F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5483124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7DAAD5A0-8431-4776-AFB5-0BB0B22435B7}" type="datetimeFigureOut">
              <a:rPr lang="en-US" smtClean="0"/>
              <a:pPr/>
              <a:t>5/7/2013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A5A36814-E5DE-483A-A38C-07D9F7BB65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842706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1" rtl="0" eaLnBrk="1" latinLnBrk="0" hangingPunct="1"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457181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1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3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4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5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85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7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48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248686E-E279-4B1D-A116-A6B7B74DBE77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925E4A4-4268-4051-B46A-488136B23817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C6C0AE5-047C-47AA-8B70-B3B04AC47CF4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15FF621-5D6F-48AE-969A-2AD36D6D4897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0F73044-B906-4418-9AA6-324F46495DF5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1AC9D99-E4E5-4F13-8D44-80331D6A1E37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331A567-E988-4901-A1D7-F4D16B38392D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8427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F73CBBB-065D-4CAF-B154-A4398573FFF4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B6DBD8E-941F-4591-B009-7D971B6B9879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5419A76-E253-4BD7-927B-61895DB18F5B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to Bob: The simulation-based dynamic ODME in step 4 makes incremental adjustments to the trip table such that the change in demand does not change</a:t>
            </a:r>
            <a:r>
              <a:rPr lang="en-US" baseline="0" dirty="0" smtClean="0"/>
              <a:t> so dramatically as to become inconsistent with the DTA solution in preceding step 3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FF770C1-7690-4F7F-9D65-E030D0EB22AB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9052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Focusing</a:t>
            </a:r>
            <a:r>
              <a:rPr lang="en-US" baseline="0" dirty="0" smtClean="0"/>
              <a:t> on the Regional Transportation Plan . . 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Current funding allocations.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Surprise City Council Work Session</a:t>
            </a:r>
          </a:p>
          <a:p>
            <a:r>
              <a:rPr lang="en-US" smtClean="0"/>
              <a:t>April 2, 2013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FAST – TO THE POINT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1838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2B23C2B-40C4-4468-AE7B-491FA7464E69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7873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2B23C2B-40C4-4468-AE7B-491FA7464E69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7873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2B23C2B-40C4-4468-AE7B-491FA7464E69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7873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804510C-F391-40BE-A8D6-A6199F0325CA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E16EBEE-8616-4EAE-8A72-EBFC8DEA23D9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B4893F9-D038-409C-B359-D4EC3A864614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B62ABBC-FF57-4739-BF09-ABB4E4956A24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3C77718-E251-4B49-B571-AEF1A0E47C6D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C7E7B-38EF-414E-83E9-7637ECE1C37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02342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BD539-E1A0-4F16-BA4C-49AE0ACC951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Drilling down to the Regional Freeway and Highway Program . .</a:t>
            </a:r>
            <a:r>
              <a:rPr lang="en-US" baseline="0" dirty="0" smtClean="0"/>
              <a:t> 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Biggest point is a </a:t>
            </a:r>
            <a:r>
              <a:rPr lang="en-US" b="1" baseline="0" dirty="0" smtClean="0"/>
              <a:t>$10.5 billion program </a:t>
            </a:r>
            <a:r>
              <a:rPr lang="en-US" baseline="0" dirty="0" smtClean="0"/>
              <a:t>over 20-years.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Does include some assistance for US-60/Grand Avenue, including grade separation of the Bell Road intersection.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Surprise City Council Work Session</a:t>
            </a:r>
          </a:p>
          <a:p>
            <a:r>
              <a:rPr lang="en-US" smtClean="0"/>
              <a:t>April 2, 2013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FAST – TO THE POINT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217234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BD539-E1A0-4F16-BA4C-49AE0ACC951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BD539-E1A0-4F16-BA4C-49AE0ACC9516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2CB9F69-925A-4067-A62C-B67F924800AF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248686E-E279-4B1D-A116-A6B7B74DBE77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07644-2F2F-4A7F-9720-8BA51C74766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27194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07644-2F2F-4A7F-9720-8BA51C74766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27194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07644-2F2F-4A7F-9720-8BA51C74766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27194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0C95104-5306-4181-A2EB-7398DD8DDDC3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48FCD53-9D82-4B58-9E80-20F2912BB2CA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Update on Transportation Division Planning Projects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4ACB5B9-5039-4682-BA1A-D56A808A72D4}" type="datetime1">
              <a:rPr lang="en-US" smtClean="0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 the Point!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A36814-E5DE-483A-A38C-07D9F7BB65B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875213" y="0"/>
            <a:ext cx="7313612" cy="6858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14" y="685803"/>
            <a:ext cx="3962400" cy="45719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4" y="5334000"/>
            <a:ext cx="3962400" cy="838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©2013,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4839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5213" y="685800"/>
            <a:ext cx="6705600" cy="5486400"/>
          </a:xfrm>
          <a:ln w="635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ctr">
              <a:buNone/>
              <a:defRPr sz="3200"/>
            </a:lvl1pPr>
            <a:lvl2pPr marL="457161" indent="0">
              <a:buNone/>
              <a:defRPr sz="2800"/>
            </a:lvl2pPr>
            <a:lvl3pPr marL="914323" indent="0">
              <a:buNone/>
              <a:defRPr sz="2400"/>
            </a:lvl3pPr>
            <a:lvl4pPr marL="1371485" indent="0">
              <a:buNone/>
              <a:defRPr sz="2000"/>
            </a:lvl4pPr>
            <a:lvl5pPr marL="1828648" indent="0">
              <a:buNone/>
              <a:defRPr sz="2000"/>
            </a:lvl5pPr>
            <a:lvl6pPr marL="2285809" indent="0">
              <a:buNone/>
              <a:defRPr sz="2000"/>
            </a:lvl6pPr>
            <a:lvl7pPr marL="2742971" indent="0">
              <a:buNone/>
              <a:defRPr sz="2000"/>
            </a:lvl7pPr>
            <a:lvl8pPr marL="3200133" indent="0">
              <a:buNone/>
              <a:defRPr sz="2000"/>
            </a:lvl8pPr>
            <a:lvl9pPr marL="36572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4" y="5410200"/>
            <a:ext cx="3962400" cy="76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61" indent="0">
              <a:buNone/>
              <a:defRPr sz="1200"/>
            </a:lvl2pPr>
            <a:lvl3pPr marL="914323" indent="0">
              <a:buNone/>
              <a:defRPr sz="1100"/>
            </a:lvl3pPr>
            <a:lvl4pPr marL="1371485" indent="0">
              <a:buNone/>
              <a:defRPr sz="900"/>
            </a:lvl4pPr>
            <a:lvl5pPr marL="1828648" indent="0">
              <a:buNone/>
              <a:defRPr sz="900"/>
            </a:lvl5pPr>
            <a:lvl6pPr marL="2285809" indent="0">
              <a:buNone/>
              <a:defRPr sz="900"/>
            </a:lvl6pPr>
            <a:lvl7pPr marL="2742971" indent="0">
              <a:buNone/>
              <a:defRPr sz="900"/>
            </a:lvl7pPr>
            <a:lvl8pPr marL="3200133" indent="0">
              <a:buNone/>
              <a:defRPr sz="900"/>
            </a:lvl8pPr>
            <a:lvl9pPr marL="36572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20414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62946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85413" y="685800"/>
            <a:ext cx="1295401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5" y="685800"/>
            <a:ext cx="9474253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00524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875213" y="0"/>
            <a:ext cx="7313612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14" y="685802"/>
            <a:ext cx="3962400" cy="4724399"/>
          </a:xfrm>
        </p:spPr>
        <p:txBody>
          <a:bodyPr anchor="b">
            <a:normAutofit/>
          </a:bodyPr>
          <a:lstStyle>
            <a:lvl1pPr>
              <a:defRPr sz="4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4" y="5410200"/>
            <a:ext cx="3962400" cy="762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©2013,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4839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875213" y="0"/>
            <a:ext cx="7313612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14" y="685802"/>
            <a:ext cx="3962400" cy="4724399"/>
          </a:xfrm>
        </p:spPr>
        <p:txBody>
          <a:bodyPr anchor="b">
            <a:normAutofit/>
          </a:bodyPr>
          <a:lstStyle>
            <a:lvl1pPr>
              <a:defRPr sz="4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4" y="5410200"/>
            <a:ext cx="3962400" cy="762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©2013,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4839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152401"/>
            <a:ext cx="11274663" cy="125095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76413"/>
            <a:ext cx="5535758" cy="4624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8346" y="1776413"/>
            <a:ext cx="5535758" cy="4624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351927" y="6477001"/>
            <a:ext cx="7516442" cy="2746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©2013,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936087" y="6477001"/>
            <a:ext cx="977645" cy="274639"/>
          </a:xfrm>
        </p:spPr>
        <p:txBody>
          <a:bodyPr/>
          <a:lstStyle>
            <a:lvl1pPr>
              <a:defRPr/>
            </a:lvl1pPr>
          </a:lstStyle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86675507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875213" y="0"/>
            <a:ext cx="7313612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14" y="685802"/>
            <a:ext cx="3962400" cy="4724399"/>
          </a:xfrm>
        </p:spPr>
        <p:txBody>
          <a:bodyPr anchor="b">
            <a:normAutofit/>
          </a:bodyPr>
          <a:lstStyle>
            <a:lvl1pPr>
              <a:defRPr sz="4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4" y="5410200"/>
            <a:ext cx="3962400" cy="762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©2013,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4839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78625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Format Pix - Prefer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5" y="381000"/>
            <a:ext cx="2945631" cy="26416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4" y="3124200"/>
            <a:ext cx="2947060" cy="3251200"/>
          </a:xfrm>
        </p:spPr>
        <p:txBody>
          <a:bodyPr/>
          <a:lstStyle>
            <a:lvl1pPr marL="0" indent="0">
              <a:buFontTx/>
              <a:buNone/>
              <a:defRPr sz="2700"/>
            </a:lvl1pPr>
            <a:lvl2pPr marL="330173" indent="0">
              <a:buFontTx/>
              <a:buNone/>
              <a:defRPr sz="2300"/>
            </a:lvl2pPr>
            <a:lvl3pPr marL="768032" indent="0">
              <a:buFontTx/>
              <a:buNone/>
              <a:defRPr sz="2000"/>
            </a:lvl3pPr>
            <a:lvl4pPr marL="1097189" indent="0">
              <a:buFontTx/>
              <a:buNone/>
              <a:defRPr sz="1900"/>
            </a:lvl4pPr>
            <a:lvl5pPr marL="1536063" indent="0">
              <a:buFontTx/>
              <a:buNone/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 noChangeAspect="1"/>
          </p:cNvSpPr>
          <p:nvPr>
            <p:ph sz="half" idx="2"/>
          </p:nvPr>
        </p:nvSpPr>
        <p:spPr>
          <a:xfrm>
            <a:off x="3624217" y="0"/>
            <a:ext cx="8539761" cy="686409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/>
              </a:defRPr>
            </a:lvl1pPr>
            <a:lvl2pPr>
              <a:defRPr sz="2400">
                <a:solidFill>
                  <a:schemeClr val="tx1"/>
                </a:solidFill>
                <a:effectLst/>
              </a:defRPr>
            </a:lvl2pPr>
            <a:lvl3pPr>
              <a:defRPr sz="2000">
                <a:solidFill>
                  <a:schemeClr val="tx1"/>
                </a:solidFill>
                <a:effectLst/>
              </a:defRPr>
            </a:lvl3pPr>
            <a:lvl4pPr>
              <a:defRPr sz="1900">
                <a:solidFill>
                  <a:schemeClr val="tx1"/>
                </a:solidFill>
                <a:effectLst/>
              </a:defRPr>
            </a:lvl4pPr>
            <a:lvl5pPr>
              <a:defRPr sz="1900">
                <a:solidFill>
                  <a:schemeClr val="tx1"/>
                </a:solidFill>
                <a:effectLst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smtClean="0"/>
              <a:t>©2013, All Rights Reserved.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182721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9401" y="1524000"/>
            <a:ext cx="5458968" cy="44196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98" y="381000"/>
            <a:ext cx="10971371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4" y="1524000"/>
            <a:ext cx="5458968" cy="44196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70135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5" y="1544453"/>
            <a:ext cx="3611880" cy="4419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9412" y="1544453"/>
            <a:ext cx="3611880" cy="44196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2013, All Rights Reserved.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03714" y="1544453"/>
            <a:ext cx="3611880" cy="44196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114179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98" y="381000"/>
            <a:ext cx="10971371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14" y="1524000"/>
            <a:ext cx="5458968" cy="9906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161" indent="0">
              <a:buNone/>
              <a:defRPr sz="2000" b="1"/>
            </a:lvl2pPr>
            <a:lvl3pPr marL="914323" indent="0">
              <a:buNone/>
              <a:defRPr sz="1900" b="1"/>
            </a:lvl3pPr>
            <a:lvl4pPr marL="137148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09" indent="0">
              <a:buNone/>
              <a:defRPr sz="1600" b="1"/>
            </a:lvl6pPr>
            <a:lvl7pPr marL="2742971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14" y="2514600"/>
            <a:ext cx="5458968" cy="3505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9401" y="1524000"/>
            <a:ext cx="5458968" cy="9906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161" indent="0">
              <a:buNone/>
              <a:defRPr sz="2000" b="1"/>
            </a:lvl2pPr>
            <a:lvl3pPr marL="914323" indent="0">
              <a:buNone/>
              <a:defRPr sz="1900" b="1"/>
            </a:lvl3pPr>
            <a:lvl4pPr marL="137148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09" indent="0">
              <a:buNone/>
              <a:defRPr sz="1600" b="1"/>
            </a:lvl6pPr>
            <a:lvl7pPr marL="2742971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9401" y="2514600"/>
            <a:ext cx="5458968" cy="3505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3096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44281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103118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5214" y="685800"/>
            <a:ext cx="670417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 baseline="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4" y="5410200"/>
            <a:ext cx="3962400" cy="76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161" indent="0">
              <a:buNone/>
              <a:defRPr sz="1200"/>
            </a:lvl2pPr>
            <a:lvl3pPr marL="914323" indent="0">
              <a:buNone/>
              <a:defRPr sz="1100"/>
            </a:lvl3pPr>
            <a:lvl4pPr marL="1371485" indent="0">
              <a:buNone/>
              <a:defRPr sz="900"/>
            </a:lvl4pPr>
            <a:lvl5pPr marL="1828648" indent="0">
              <a:buNone/>
              <a:defRPr sz="900"/>
            </a:lvl5pPr>
            <a:lvl6pPr marL="2285809" indent="0">
              <a:buNone/>
              <a:defRPr sz="900"/>
            </a:lvl6pPr>
            <a:lvl7pPr marL="2742971" indent="0">
              <a:buNone/>
              <a:defRPr sz="900"/>
            </a:lvl7pPr>
            <a:lvl8pPr marL="3200133" indent="0">
              <a:buNone/>
              <a:defRPr sz="900"/>
            </a:lvl8pPr>
            <a:lvl9pPr marL="36572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347262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alphaModFix amt="12000"/>
            <a:lum/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88825" cy="1600200"/>
          </a:xfrm>
          <a:prstGeom prst="rect">
            <a:avLst/>
          </a:prstGeom>
          <a:gradFill flip="none" rotWithShape="1">
            <a:gsLst>
              <a:gs pos="25000">
                <a:schemeClr val="bg2">
                  <a:alpha val="0"/>
                </a:schemeClr>
              </a:gs>
              <a:gs pos="50000">
                <a:schemeClr val="accent6">
                  <a:lumMod val="20000"/>
                  <a:lumOff val="80000"/>
                  <a:alpha val="25000"/>
                </a:schemeClr>
              </a:gs>
              <a:gs pos="100000">
                <a:schemeClr val="accent1">
                  <a:alpha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6998" y="381000"/>
            <a:ext cx="10971371" cy="1066800"/>
          </a:xfrm>
          <a:prstGeom prst="rect">
            <a:avLst/>
          </a:prstGeom>
        </p:spPr>
        <p:txBody>
          <a:bodyPr vert="horz" lIns="91432" tIns="45717" rIns="91432" bIns="45717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13" y="1600200"/>
            <a:ext cx="10972800" cy="4648200"/>
          </a:xfrm>
          <a:prstGeom prst="rect">
            <a:avLst/>
          </a:prstGeom>
        </p:spPr>
        <p:txBody>
          <a:bodyPr vert="horz" lIns="91432" tIns="45717" rIns="91432" bIns="457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5013" y="6356352"/>
            <a:ext cx="3859795" cy="365125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©2013,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7412" y="6356352"/>
            <a:ext cx="531972" cy="365125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6489768"/>
            <a:ext cx="1536192" cy="2317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92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49" r:id="rId16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323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581" indent="-228581" algn="l" defTabSz="914323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5899" indent="-285726" algn="l" defTabSz="914323" rtl="0" eaLnBrk="1" latinLnBrk="0" hangingPunct="1">
        <a:lnSpc>
          <a:spcPct val="100000"/>
        </a:lnSpc>
        <a:spcBef>
          <a:spcPts val="1200"/>
        </a:spcBef>
        <a:buSzPct val="80000"/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14" indent="-228581" algn="l" defTabSz="914323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80629" indent="-283440" algn="l" defTabSz="914323" rtl="0" eaLnBrk="1" latinLnBrk="0" hangingPunct="1">
        <a:lnSpc>
          <a:spcPct val="100000"/>
        </a:lnSpc>
        <a:spcBef>
          <a:spcPts val="12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64644" indent="-228581" algn="l" defTabSz="914323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48661" indent="-283440" algn="l" defTabSz="914323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32677" indent="-228581" algn="l" defTabSz="914323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16693" indent="-283440" algn="l" defTabSz="914323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300709" indent="-228581" algn="l" defTabSz="914323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1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9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1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3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6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36.png"/><Relationship Id="rId4" Type="http://schemas.microsoft.com/office/2007/relationships/media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5" Type="http://schemas.openxmlformats.org/officeDocument/2006/relationships/image" Target="../media/image38.png"/><Relationship Id="rId4" Type="http://schemas.microsoft.com/office/2007/relationships/media" Target="../media/media2.mp4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8014" y="685803"/>
            <a:ext cx="3962400" cy="3733797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Development and Application of a Traffic Simulation and Dynamic Traffic Assignment Model Framework for Central Phoenix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608014" y="4724400"/>
            <a:ext cx="3962400" cy="1447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14th TRB National Transportation Planning Applications Conference</a:t>
            </a:r>
          </a:p>
          <a:p>
            <a:pPr>
              <a:lnSpc>
                <a:spcPct val="120000"/>
              </a:lnSpc>
            </a:pPr>
            <a:r>
              <a:rPr lang="en-US" sz="1900" dirty="0" smtClean="0"/>
              <a:t>May </a:t>
            </a:r>
            <a:r>
              <a:rPr lang="en-US" sz="1900" dirty="0" smtClean="0"/>
              <a:t>8, 2013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5942012" y="0"/>
            <a:ext cx="6246813" cy="6477000"/>
          </a:xfrm>
          <a:prstGeom prst="round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glow rad="406400">
              <a:schemeClr val="bg1">
                <a:alpha val="26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172010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99" y="0"/>
            <a:ext cx="8163913" cy="6858000"/>
          </a:xfrm>
          <a:prstGeom prst="rect">
            <a:avLst/>
          </a:prstGeom>
          <a:effectLst>
            <a:glow rad="228600">
              <a:schemeClr val="bg1">
                <a:alpha val="0"/>
              </a:schemeClr>
            </a:glow>
            <a:softEdge rad="3556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1600200"/>
            <a:ext cx="3581399" cy="46482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Preparation of highly detailed lane-level geography/geometry.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Import of centroids and connectors from regional model.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Auto-adjustment </a:t>
            </a:r>
            <a:r>
              <a:rPr lang="en-US" dirty="0"/>
              <a:t>of TAZ </a:t>
            </a:r>
            <a:r>
              <a:rPr lang="en-US" dirty="0" smtClean="0"/>
              <a:t>connectivity.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Manual addition of centroids along study area boundary.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17027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99" y="0"/>
            <a:ext cx="8163913" cy="6858000"/>
          </a:xfrm>
          <a:prstGeom prst="rect">
            <a:avLst/>
          </a:prstGeom>
          <a:effectLst>
            <a:glow rad="228600">
              <a:schemeClr val="bg1">
                <a:alpha val="0"/>
              </a:schemeClr>
            </a:glow>
            <a:softEdge rad="3556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56212" y="1981200"/>
            <a:ext cx="2819400" cy="2971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01600">
            <a:solidFill>
              <a:schemeClr val="accent1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1600200"/>
            <a:ext cx="3581399" cy="46482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Preparation of highly detailed lane-level geography/geometry.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Import of centroids and connectors from regional model.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Auto-adjustment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of TAZ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connectivity.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Manual addition of centroids along study area boundary.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133011" y="1234439"/>
            <a:ext cx="213623" cy="147099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Curved Connector 41"/>
          <p:cNvCxnSpPr/>
          <p:nvPr/>
        </p:nvCxnSpPr>
        <p:spPr>
          <a:xfrm rot="16200000" flipH="1" flipV="1">
            <a:off x="8079422" y="-148590"/>
            <a:ext cx="746760" cy="3512820"/>
          </a:xfrm>
          <a:prstGeom prst="curvedConnector3">
            <a:avLst>
              <a:gd name="adj1" fmla="val -93167"/>
            </a:avLst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581940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99" y="0"/>
            <a:ext cx="8163913" cy="6858000"/>
          </a:xfrm>
          <a:prstGeom prst="rect">
            <a:avLst/>
          </a:prstGeom>
          <a:effectLst>
            <a:glow rad="228600">
              <a:schemeClr val="bg1">
                <a:alpha val="0"/>
              </a:schemeClr>
            </a:glow>
            <a:softEdge rad="3556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56212" y="1981200"/>
            <a:ext cx="2819400" cy="2971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01600">
            <a:solidFill>
              <a:schemeClr val="accent1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1600200"/>
            <a:ext cx="3581399" cy="46482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Preparation of highly detailed lane-level geography/geometry.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Import of centroids and connectors from regional model.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Auto-adjustment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of TAZ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connectivity.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Manual addition of centroids along study area boundary.</a:t>
            </a:r>
          </a:p>
        </p:txBody>
      </p:sp>
      <p:cxnSp>
        <p:nvCxnSpPr>
          <p:cNvPr id="19" name="Curved Connector 18"/>
          <p:cNvCxnSpPr>
            <a:stCxn id="8" idx="2"/>
            <a:endCxn id="7" idx="2"/>
          </p:cNvCxnSpPr>
          <p:nvPr/>
        </p:nvCxnSpPr>
        <p:spPr>
          <a:xfrm rot="16200000" flipH="1">
            <a:off x="7437885" y="4181026"/>
            <a:ext cx="914400" cy="2458347"/>
          </a:xfrm>
          <a:prstGeom prst="curvedConnector3">
            <a:avLst>
              <a:gd name="adj1" fmla="val 168478"/>
            </a:avLst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714559" y="2895600"/>
            <a:ext cx="2819400" cy="2971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01600">
            <a:solidFill>
              <a:schemeClr val="accent1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urved Connector 31"/>
          <p:cNvCxnSpPr/>
          <p:nvPr/>
        </p:nvCxnSpPr>
        <p:spPr>
          <a:xfrm rot="16200000" flipH="1" flipV="1">
            <a:off x="8079422" y="-148590"/>
            <a:ext cx="746760" cy="3512820"/>
          </a:xfrm>
          <a:prstGeom prst="curvedConnector3">
            <a:avLst>
              <a:gd name="adj1" fmla="val -93167"/>
            </a:avLst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0133011" y="1234439"/>
            <a:ext cx="213623" cy="147099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129345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99" y="0"/>
            <a:ext cx="8163913" cy="6858000"/>
          </a:xfrm>
          <a:prstGeom prst="rect">
            <a:avLst/>
          </a:prstGeom>
          <a:effectLst>
            <a:glow rad="228600">
              <a:schemeClr val="bg1">
                <a:alpha val="0"/>
              </a:schemeClr>
            </a:glow>
            <a:softEdge rad="3556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1600200"/>
            <a:ext cx="3581399" cy="46482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Preparation of highly detailed lane-level geography/geometry.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Import of centroids and connectors from regional model.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Auto-adjustment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of TAZ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connectivity.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Manual addition of centroids along study area boundary.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08612" y="2819400"/>
            <a:ext cx="2819400" cy="2971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01600">
            <a:solidFill>
              <a:schemeClr val="accent1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599612" y="1340457"/>
            <a:ext cx="381000" cy="335943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urved Connector 12"/>
          <p:cNvCxnSpPr>
            <a:stCxn id="12" idx="0"/>
            <a:endCxn id="11" idx="0"/>
          </p:cNvCxnSpPr>
          <p:nvPr/>
        </p:nvCxnSpPr>
        <p:spPr>
          <a:xfrm rot="16200000" flipH="1" flipV="1">
            <a:off x="7564740" y="594028"/>
            <a:ext cx="1478943" cy="2971800"/>
          </a:xfrm>
          <a:prstGeom prst="curvedConnector3">
            <a:avLst>
              <a:gd name="adj1" fmla="val -32930"/>
            </a:avLst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797696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99" y="0"/>
            <a:ext cx="8163913" cy="6858000"/>
          </a:xfrm>
          <a:prstGeom prst="rect">
            <a:avLst/>
          </a:prstGeom>
          <a:effectLst>
            <a:glow rad="228600">
              <a:schemeClr val="bg1">
                <a:alpha val="0"/>
              </a:schemeClr>
            </a:glow>
            <a:softEdge rad="3556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1600200"/>
            <a:ext cx="3581399" cy="46482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Preparation of highly detailed lane-level geography/geometry.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Import of centroids and connectors from regional model.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Auto-adjustment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of TAZ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connectivity.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Manual addition of centroids along study area boundary.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08612" y="2819400"/>
            <a:ext cx="2819400" cy="2971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01600">
            <a:solidFill>
              <a:schemeClr val="accent1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599612" y="1340457"/>
            <a:ext cx="381000" cy="335943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urved Connector 12"/>
          <p:cNvCxnSpPr>
            <a:stCxn id="12" idx="0"/>
            <a:endCxn id="11" idx="0"/>
          </p:cNvCxnSpPr>
          <p:nvPr/>
        </p:nvCxnSpPr>
        <p:spPr>
          <a:xfrm rot="16200000" flipH="1" flipV="1">
            <a:off x="7564740" y="594028"/>
            <a:ext cx="1478943" cy="2971800"/>
          </a:xfrm>
          <a:prstGeom prst="curvedConnector3">
            <a:avLst>
              <a:gd name="adj1" fmla="val -32930"/>
            </a:avLst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116682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1600200"/>
            <a:ext cx="3581399" cy="46482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Preparation of highly detailed lane-level geography/geometry.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Import of centroids and connectors from regional model.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Auto-adjustment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of TAZ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connectivity.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Manual addition of centroids along study area boundary.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99" y="0"/>
            <a:ext cx="8163913" cy="6858000"/>
          </a:xfrm>
          <a:prstGeom prst="rect">
            <a:avLst/>
          </a:prstGeom>
          <a:effectLst>
            <a:glow rad="228600">
              <a:schemeClr val="bg1">
                <a:alpha val="0"/>
              </a:schemeClr>
            </a:glow>
            <a:softEdge rad="355600"/>
          </a:effectLst>
        </p:spPr>
      </p:pic>
      <p:sp>
        <p:nvSpPr>
          <p:cNvPr id="9" name="Rectangle 8"/>
          <p:cNvSpPr/>
          <p:nvPr/>
        </p:nvSpPr>
        <p:spPr>
          <a:xfrm>
            <a:off x="5408612" y="2819400"/>
            <a:ext cx="2819400" cy="2971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01600">
            <a:solidFill>
              <a:schemeClr val="accent1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133012" y="3062742"/>
            <a:ext cx="304800" cy="396572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urved Connector 10"/>
          <p:cNvCxnSpPr>
            <a:stCxn id="10" idx="0"/>
            <a:endCxn id="9" idx="0"/>
          </p:cNvCxnSpPr>
          <p:nvPr/>
        </p:nvCxnSpPr>
        <p:spPr>
          <a:xfrm rot="16200000" flipV="1">
            <a:off x="8430191" y="1207521"/>
            <a:ext cx="243342" cy="3467100"/>
          </a:xfrm>
          <a:prstGeom prst="curvedConnector3">
            <a:avLst>
              <a:gd name="adj1" fmla="val 479852"/>
            </a:avLst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Up-Down Arrow 18"/>
          <p:cNvSpPr/>
          <p:nvPr/>
        </p:nvSpPr>
        <p:spPr>
          <a:xfrm>
            <a:off x="7237412" y="3581400"/>
            <a:ext cx="228600" cy="1143000"/>
          </a:xfrm>
          <a:prstGeom prst="upDownArrow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797696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5332412" y="152400"/>
            <a:ext cx="4038600" cy="2819400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656012" y="2632695"/>
            <a:ext cx="5343510" cy="3920505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799012" y="4972061"/>
            <a:ext cx="7086600" cy="1276340"/>
          </a:xfrm>
          <a:prstGeom prst="rect">
            <a:avLst/>
          </a:prstGeom>
          <a:solidFill>
            <a:srgbClr val="00B050">
              <a:alpha val="6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27012" y="3429000"/>
            <a:ext cx="5029200" cy="29718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Calibration</a:t>
            </a:r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3012" y="419766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Travel </a:t>
            </a:r>
            <a:r>
              <a:rPr lang="en-US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Model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Subarea </a:t>
            </a: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Analysis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9" name="Parallelogram 8"/>
          <p:cNvSpPr/>
          <p:nvPr/>
        </p:nvSpPr>
        <p:spPr>
          <a:xfrm>
            <a:off x="6317473" y="1647998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Seed Matrix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0" name="Parallelogram 9"/>
          <p:cNvSpPr/>
          <p:nvPr/>
        </p:nvSpPr>
        <p:spPr>
          <a:xfrm>
            <a:off x="406293" y="5170888"/>
            <a:ext cx="2030519" cy="808466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Traffic Counts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17223" y="2808928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Simulation-based Dynamic Traffic Assignment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6317223" y="3971740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Historical Travel Times &amp; Delays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27183" y="5170889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Simulation-based Dynamic Matrix Adjustment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6135704" y="5189058"/>
            <a:ext cx="2396057" cy="802340"/>
          </a:xfrm>
          <a:prstGeom prst="diamond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Satisfactory Match?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607264" y="5316241"/>
            <a:ext cx="2030519" cy="523265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Finished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338273" y="1228231"/>
            <a:ext cx="0" cy="419767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30"/>
          <p:cNvCxnSpPr>
            <a:stCxn id="9" idx="4"/>
            <a:endCxn id="11" idx="0"/>
          </p:cNvCxnSpPr>
          <p:nvPr/>
        </p:nvCxnSpPr>
        <p:spPr>
          <a:xfrm rot="5400000">
            <a:off x="7156376" y="2632570"/>
            <a:ext cx="352465" cy="250"/>
          </a:xfrm>
          <a:prstGeom prst="bentConnector3">
            <a:avLst>
              <a:gd name="adj1" fmla="val 50000"/>
            </a:avLst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36"/>
          <p:cNvCxnSpPr>
            <a:stCxn id="10" idx="2"/>
            <a:endCxn id="13" idx="1"/>
          </p:cNvCxnSpPr>
          <p:nvPr/>
        </p:nvCxnSpPr>
        <p:spPr>
          <a:xfrm>
            <a:off x="2335754" y="5575121"/>
            <a:ext cx="691429" cy="1"/>
          </a:xfrm>
          <a:prstGeom prst="bentConnector3">
            <a:avLst>
              <a:gd name="adj1" fmla="val 50000"/>
            </a:avLst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38270" y="3626530"/>
            <a:ext cx="0" cy="341250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540837" y="5588774"/>
            <a:ext cx="1076761" cy="0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046587" y="5588774"/>
            <a:ext cx="1076761" cy="3062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338270" y="4771173"/>
            <a:ext cx="2" cy="407900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/>
          <p:cNvSpPr/>
          <p:nvPr/>
        </p:nvSpPr>
        <p:spPr>
          <a:xfrm>
            <a:off x="3027183" y="3971740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Simulated Traffic Counts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cxnSp>
        <p:nvCxnSpPr>
          <p:cNvPr id="25" name="Straight Arrow Connector 30"/>
          <p:cNvCxnSpPr/>
          <p:nvPr/>
        </p:nvCxnSpPr>
        <p:spPr>
          <a:xfrm rot="5400000" flipH="1" flipV="1">
            <a:off x="4798988" y="2455118"/>
            <a:ext cx="745481" cy="2274789"/>
          </a:xfrm>
          <a:prstGeom prst="bentConnector2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048230" y="4771173"/>
            <a:ext cx="0" cy="401775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86"/>
          <p:cNvSpPr txBox="1"/>
          <p:nvPr/>
        </p:nvSpPr>
        <p:spPr>
          <a:xfrm>
            <a:off x="5465584" y="5457998"/>
            <a:ext cx="38099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ea typeface="Times New Roman"/>
              </a:rPr>
              <a:t>No</a:t>
            </a:r>
            <a:endParaRPr lang="en-US" sz="2000" dirty="0">
              <a:effectLst/>
              <a:ea typeface="Times New Roman"/>
            </a:endParaRPr>
          </a:p>
        </p:txBody>
      </p:sp>
      <p:sp>
        <p:nvSpPr>
          <p:cNvPr id="28" name="TextBox 87"/>
          <p:cNvSpPr txBox="1"/>
          <p:nvPr/>
        </p:nvSpPr>
        <p:spPr>
          <a:xfrm>
            <a:off x="8790074" y="5457998"/>
            <a:ext cx="362150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ea typeface="Times New Roman"/>
              </a:rPr>
              <a:t>Yes</a:t>
            </a:r>
            <a:endParaRPr lang="en-US" sz="2000" dirty="0">
              <a:effectLst/>
              <a:ea typeface="Times New Roman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9412" y="13716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33463" indent="-1033463"/>
            <a:r>
              <a:rPr lang="en-US" sz="2400" dirty="0" smtClean="0"/>
              <a:t>Step 1: 	Produce initial estimate of O-D traffic demand from MAG Regional Travel Demand Model.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5465583" y="375909"/>
            <a:ext cx="380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1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7447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5332412" y="152400"/>
            <a:ext cx="4038600" cy="28194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656012" y="2632695"/>
            <a:ext cx="5343510" cy="392050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799012" y="4972061"/>
            <a:ext cx="7086600" cy="1276340"/>
          </a:xfrm>
          <a:prstGeom prst="rect">
            <a:avLst/>
          </a:prstGeom>
          <a:solidFill>
            <a:srgbClr val="00B050">
              <a:alpha val="6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27012" y="3429000"/>
            <a:ext cx="5029200" cy="29718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Calibration</a:t>
            </a:r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3012" y="419766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Travel </a:t>
            </a:r>
            <a:r>
              <a:rPr lang="en-US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Model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Subarea </a:t>
            </a: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Analysis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9" name="Parallelogram 8"/>
          <p:cNvSpPr/>
          <p:nvPr/>
        </p:nvSpPr>
        <p:spPr>
          <a:xfrm>
            <a:off x="6317473" y="1647998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Seed Matrix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0" name="Parallelogram 9"/>
          <p:cNvSpPr/>
          <p:nvPr/>
        </p:nvSpPr>
        <p:spPr>
          <a:xfrm>
            <a:off x="406293" y="5170888"/>
            <a:ext cx="2030519" cy="808466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Traffic Counts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17223" y="2808928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Simulation-based Dynamic Traffic Assignment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6317223" y="3971740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Historical Travel Times &amp; Delays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27183" y="5170889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Simulation-based Dynamic Matrix Adjustment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6135704" y="5189058"/>
            <a:ext cx="2396057" cy="802340"/>
          </a:xfrm>
          <a:prstGeom prst="diamond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Satisfactory Match?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607264" y="5316241"/>
            <a:ext cx="2030519" cy="523265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Finished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338273" y="1228231"/>
            <a:ext cx="0" cy="419767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30"/>
          <p:cNvCxnSpPr>
            <a:stCxn id="9" idx="4"/>
            <a:endCxn id="11" idx="0"/>
          </p:cNvCxnSpPr>
          <p:nvPr/>
        </p:nvCxnSpPr>
        <p:spPr>
          <a:xfrm rot="5400000">
            <a:off x="7156376" y="2632570"/>
            <a:ext cx="352465" cy="250"/>
          </a:xfrm>
          <a:prstGeom prst="bentConnector3">
            <a:avLst>
              <a:gd name="adj1" fmla="val 50000"/>
            </a:avLst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36"/>
          <p:cNvCxnSpPr>
            <a:stCxn id="10" idx="2"/>
            <a:endCxn id="13" idx="1"/>
          </p:cNvCxnSpPr>
          <p:nvPr/>
        </p:nvCxnSpPr>
        <p:spPr>
          <a:xfrm>
            <a:off x="2335754" y="5575121"/>
            <a:ext cx="691429" cy="1"/>
          </a:xfrm>
          <a:prstGeom prst="bentConnector3">
            <a:avLst>
              <a:gd name="adj1" fmla="val 50000"/>
            </a:avLst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38270" y="3626530"/>
            <a:ext cx="0" cy="341250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540837" y="5588774"/>
            <a:ext cx="1076761" cy="0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046587" y="5588774"/>
            <a:ext cx="1076761" cy="3062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338270" y="4771173"/>
            <a:ext cx="2" cy="407900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/>
          <p:cNvSpPr/>
          <p:nvPr/>
        </p:nvSpPr>
        <p:spPr>
          <a:xfrm>
            <a:off x="3027183" y="3971740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Simulated Traffic Counts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cxnSp>
        <p:nvCxnSpPr>
          <p:cNvPr id="25" name="Straight Arrow Connector 30"/>
          <p:cNvCxnSpPr/>
          <p:nvPr/>
        </p:nvCxnSpPr>
        <p:spPr>
          <a:xfrm rot="5400000" flipH="1" flipV="1">
            <a:off x="4798988" y="2455118"/>
            <a:ext cx="745481" cy="2274789"/>
          </a:xfrm>
          <a:prstGeom prst="bentConnector2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048230" y="4771173"/>
            <a:ext cx="0" cy="401775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86"/>
          <p:cNvSpPr txBox="1"/>
          <p:nvPr/>
        </p:nvSpPr>
        <p:spPr>
          <a:xfrm>
            <a:off x="5465584" y="5457998"/>
            <a:ext cx="38099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ea typeface="Times New Roman"/>
              </a:rPr>
              <a:t>No</a:t>
            </a:r>
            <a:endParaRPr lang="en-US" sz="2000" dirty="0">
              <a:effectLst/>
              <a:ea typeface="Times New Roman"/>
            </a:endParaRPr>
          </a:p>
        </p:txBody>
      </p:sp>
      <p:sp>
        <p:nvSpPr>
          <p:cNvPr id="28" name="TextBox 87"/>
          <p:cNvSpPr txBox="1"/>
          <p:nvPr/>
        </p:nvSpPr>
        <p:spPr>
          <a:xfrm>
            <a:off x="8790074" y="5457998"/>
            <a:ext cx="362150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ea typeface="Times New Roman"/>
              </a:rPr>
              <a:t>Yes</a:t>
            </a:r>
            <a:endParaRPr lang="en-US" sz="2000" dirty="0">
              <a:effectLst/>
              <a:ea typeface="Times New Roman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9412" y="1371600"/>
            <a:ext cx="4792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33463" indent="-1033463"/>
            <a:r>
              <a:rPr lang="en-US" sz="2400" dirty="0" smtClean="0"/>
              <a:t>Step 2: 	Simulation-based dynamic traffic assignment to equilibrate route choices.</a:t>
            </a:r>
            <a:endParaRPr lang="en-US" sz="2400" dirty="0"/>
          </a:p>
        </p:txBody>
      </p:sp>
      <p:sp>
        <p:nvSpPr>
          <p:cNvPr id="54" name="TextBox 53"/>
          <p:cNvSpPr txBox="1"/>
          <p:nvPr/>
        </p:nvSpPr>
        <p:spPr>
          <a:xfrm>
            <a:off x="3732213" y="2694801"/>
            <a:ext cx="380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2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8491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5332412" y="152400"/>
            <a:ext cx="4038600" cy="28194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656012" y="2632695"/>
            <a:ext cx="5343510" cy="3920505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799012" y="4972061"/>
            <a:ext cx="7086600" cy="1276340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27012" y="3429000"/>
            <a:ext cx="5029200" cy="29718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+mj-lt"/>
              </a:rPr>
              <a:t>©2013, All Rights Reserved.</a:t>
            </a:r>
            <a:endParaRPr lang="en-US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>
                <a:latin typeface="+mj-lt"/>
              </a:rPr>
              <a:pPr/>
              <a:t>18</a:t>
            </a:fld>
            <a:endParaRPr lang="en-US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3012" y="419766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Travel </a:t>
            </a:r>
            <a:r>
              <a:rPr lang="en-US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Model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Subarea </a:t>
            </a: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Analysis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/>
            </a:endParaRPr>
          </a:p>
        </p:txBody>
      </p:sp>
      <p:sp>
        <p:nvSpPr>
          <p:cNvPr id="9" name="Parallelogram 8"/>
          <p:cNvSpPr/>
          <p:nvPr/>
        </p:nvSpPr>
        <p:spPr>
          <a:xfrm>
            <a:off x="6317473" y="1647998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Seed Matrix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/>
            </a:endParaRPr>
          </a:p>
        </p:txBody>
      </p:sp>
      <p:sp>
        <p:nvSpPr>
          <p:cNvPr id="10" name="Parallelogram 9"/>
          <p:cNvSpPr/>
          <p:nvPr/>
        </p:nvSpPr>
        <p:spPr>
          <a:xfrm>
            <a:off x="406293" y="5170888"/>
            <a:ext cx="2030519" cy="808466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Traffic Counts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17223" y="2808928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Simulation-based Dynamic Traffic Assignment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6317223" y="3971740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Historical Travel Times &amp; Delays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27183" y="5170889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Simulation-based Dynamic Matrix Adjustment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6135704" y="5189058"/>
            <a:ext cx="2396057" cy="802340"/>
          </a:xfrm>
          <a:prstGeom prst="diamond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Satisfactory Match?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607264" y="5316241"/>
            <a:ext cx="2030519" cy="523265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Finished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338273" y="1228231"/>
            <a:ext cx="0" cy="419767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30"/>
          <p:cNvCxnSpPr>
            <a:stCxn id="9" idx="4"/>
            <a:endCxn id="11" idx="0"/>
          </p:cNvCxnSpPr>
          <p:nvPr/>
        </p:nvCxnSpPr>
        <p:spPr>
          <a:xfrm rot="5400000">
            <a:off x="7156376" y="2632570"/>
            <a:ext cx="352465" cy="250"/>
          </a:xfrm>
          <a:prstGeom prst="bentConnector3">
            <a:avLst>
              <a:gd name="adj1" fmla="val 50000"/>
            </a:avLst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36"/>
          <p:cNvCxnSpPr>
            <a:stCxn id="10" idx="2"/>
            <a:endCxn id="13" idx="1"/>
          </p:cNvCxnSpPr>
          <p:nvPr/>
        </p:nvCxnSpPr>
        <p:spPr>
          <a:xfrm>
            <a:off x="2335754" y="5575121"/>
            <a:ext cx="691429" cy="1"/>
          </a:xfrm>
          <a:prstGeom prst="bentConnector3">
            <a:avLst>
              <a:gd name="adj1" fmla="val 50000"/>
            </a:avLst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38270" y="3626530"/>
            <a:ext cx="0" cy="341250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540837" y="5588774"/>
            <a:ext cx="1076761" cy="0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046587" y="5588774"/>
            <a:ext cx="1076761" cy="3062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338270" y="4771173"/>
            <a:ext cx="2" cy="407900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/>
          <p:cNvSpPr/>
          <p:nvPr/>
        </p:nvSpPr>
        <p:spPr>
          <a:xfrm>
            <a:off x="3027183" y="3971740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Simulated Traffic Counts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/>
            </a:endParaRPr>
          </a:p>
        </p:txBody>
      </p:sp>
      <p:cxnSp>
        <p:nvCxnSpPr>
          <p:cNvPr id="25" name="Straight Arrow Connector 30"/>
          <p:cNvCxnSpPr/>
          <p:nvPr/>
        </p:nvCxnSpPr>
        <p:spPr>
          <a:xfrm rot="5400000" flipH="1" flipV="1">
            <a:off x="4798988" y="2455118"/>
            <a:ext cx="745481" cy="2274789"/>
          </a:xfrm>
          <a:prstGeom prst="bentConnector2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048230" y="4771173"/>
            <a:ext cx="0" cy="401775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86"/>
          <p:cNvSpPr txBox="1"/>
          <p:nvPr/>
        </p:nvSpPr>
        <p:spPr>
          <a:xfrm>
            <a:off x="5465584" y="5457998"/>
            <a:ext cx="38099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latin typeface="+mj-lt"/>
                <a:ea typeface="Times New Roman"/>
              </a:rPr>
              <a:t>No</a:t>
            </a:r>
            <a:endParaRPr lang="en-US" sz="2000" dirty="0">
              <a:effectLst/>
              <a:latin typeface="+mj-lt"/>
              <a:ea typeface="Times New Roman"/>
            </a:endParaRPr>
          </a:p>
        </p:txBody>
      </p:sp>
      <p:sp>
        <p:nvSpPr>
          <p:cNvPr id="28" name="TextBox 87"/>
          <p:cNvSpPr txBox="1"/>
          <p:nvPr/>
        </p:nvSpPr>
        <p:spPr>
          <a:xfrm>
            <a:off x="8790074" y="5457998"/>
            <a:ext cx="362150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latin typeface="+mj-lt"/>
                <a:ea typeface="Times New Roman"/>
              </a:rPr>
              <a:t>Yes</a:t>
            </a:r>
            <a:endParaRPr lang="en-US" sz="2000" dirty="0">
              <a:effectLst/>
              <a:latin typeface="+mj-lt"/>
              <a:ea typeface="Times New Roman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9412" y="13716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33463" indent="-1033463"/>
            <a:r>
              <a:rPr lang="en-US" sz="2400" dirty="0" smtClean="0">
                <a:latin typeface="+mj-lt"/>
              </a:rPr>
              <a:t>Step 3: 	Compare 15-minute simulated volumes with 15-minute segment and turning counts.</a:t>
            </a:r>
            <a:endParaRPr lang="en-US" sz="2400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6212" y="4972060"/>
            <a:ext cx="380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+mj-lt"/>
              </a:rPr>
              <a:t>3</a:t>
            </a:r>
            <a:endParaRPr lang="en-US" sz="3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7447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5332412" y="152400"/>
            <a:ext cx="4038600" cy="28194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656012" y="2632695"/>
            <a:ext cx="5343510" cy="3920505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799012" y="4972061"/>
            <a:ext cx="7086600" cy="1276340"/>
          </a:xfrm>
          <a:prstGeom prst="rect">
            <a:avLst/>
          </a:prstGeom>
          <a:solidFill>
            <a:srgbClr val="00B050">
              <a:alpha val="6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27012" y="3429000"/>
            <a:ext cx="5029200" cy="29718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Calibration</a:t>
            </a:r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3012" y="419766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Travel </a:t>
            </a:r>
            <a:r>
              <a:rPr lang="en-US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Model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Subarea </a:t>
            </a: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Analysis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9" name="Parallelogram 8"/>
          <p:cNvSpPr/>
          <p:nvPr/>
        </p:nvSpPr>
        <p:spPr>
          <a:xfrm>
            <a:off x="6317473" y="1647998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Seed Matrix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0" name="Parallelogram 9"/>
          <p:cNvSpPr/>
          <p:nvPr/>
        </p:nvSpPr>
        <p:spPr>
          <a:xfrm>
            <a:off x="406293" y="5170888"/>
            <a:ext cx="2030519" cy="808466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Traffic Counts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17223" y="2808928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Simulation-based Dynamic Traffic Assignment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6317223" y="3971740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Historical Travel Times &amp; Delays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27183" y="5170889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Simulation-based Dynamic Matrix Adjustment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6135704" y="5189058"/>
            <a:ext cx="2396057" cy="802340"/>
          </a:xfrm>
          <a:prstGeom prst="diamond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Satisfactory Match?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607264" y="5316241"/>
            <a:ext cx="2030519" cy="523265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Finished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338273" y="1228231"/>
            <a:ext cx="0" cy="419767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30"/>
          <p:cNvCxnSpPr>
            <a:stCxn id="9" idx="4"/>
            <a:endCxn id="11" idx="0"/>
          </p:cNvCxnSpPr>
          <p:nvPr/>
        </p:nvCxnSpPr>
        <p:spPr>
          <a:xfrm rot="5400000">
            <a:off x="7156376" y="2632570"/>
            <a:ext cx="352465" cy="250"/>
          </a:xfrm>
          <a:prstGeom prst="bentConnector3">
            <a:avLst>
              <a:gd name="adj1" fmla="val 50000"/>
            </a:avLst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36"/>
          <p:cNvCxnSpPr>
            <a:stCxn id="10" idx="2"/>
            <a:endCxn id="13" idx="1"/>
          </p:cNvCxnSpPr>
          <p:nvPr/>
        </p:nvCxnSpPr>
        <p:spPr>
          <a:xfrm>
            <a:off x="2335754" y="5575121"/>
            <a:ext cx="691429" cy="1"/>
          </a:xfrm>
          <a:prstGeom prst="bentConnector3">
            <a:avLst>
              <a:gd name="adj1" fmla="val 50000"/>
            </a:avLst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38270" y="3626530"/>
            <a:ext cx="0" cy="341250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540837" y="5588774"/>
            <a:ext cx="1076761" cy="0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046587" y="5588774"/>
            <a:ext cx="1076761" cy="3062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338270" y="4771173"/>
            <a:ext cx="2" cy="407900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/>
          <p:cNvSpPr/>
          <p:nvPr/>
        </p:nvSpPr>
        <p:spPr>
          <a:xfrm>
            <a:off x="3027183" y="3971740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Simulated Traffic Counts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cxnSp>
        <p:nvCxnSpPr>
          <p:cNvPr id="25" name="Straight Arrow Connector 30"/>
          <p:cNvCxnSpPr/>
          <p:nvPr/>
        </p:nvCxnSpPr>
        <p:spPr>
          <a:xfrm rot="5400000" flipH="1" flipV="1">
            <a:off x="4798988" y="2455118"/>
            <a:ext cx="745481" cy="2274789"/>
          </a:xfrm>
          <a:prstGeom prst="bentConnector2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048230" y="4771173"/>
            <a:ext cx="0" cy="401775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86"/>
          <p:cNvSpPr txBox="1"/>
          <p:nvPr/>
        </p:nvSpPr>
        <p:spPr>
          <a:xfrm>
            <a:off x="5465584" y="5457998"/>
            <a:ext cx="38099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ea typeface="Times New Roman"/>
              </a:rPr>
              <a:t>No</a:t>
            </a:r>
            <a:endParaRPr lang="en-US" sz="2000" dirty="0">
              <a:effectLst/>
              <a:ea typeface="Times New Roman"/>
            </a:endParaRPr>
          </a:p>
        </p:txBody>
      </p:sp>
      <p:sp>
        <p:nvSpPr>
          <p:cNvPr id="28" name="TextBox 87"/>
          <p:cNvSpPr txBox="1"/>
          <p:nvPr/>
        </p:nvSpPr>
        <p:spPr>
          <a:xfrm>
            <a:off x="8790074" y="5457998"/>
            <a:ext cx="362150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ea typeface="Times New Roman"/>
              </a:rPr>
              <a:t>Yes</a:t>
            </a:r>
            <a:endParaRPr lang="en-US" sz="2000" dirty="0">
              <a:effectLst/>
              <a:ea typeface="Times New Roman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9412" y="13716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33463" indent="-1033463"/>
            <a:r>
              <a:rPr lang="en-US" sz="2400" dirty="0" smtClean="0"/>
              <a:t>Step 4: 	Simulation-based dynamic O-D estimation to improve match with traffic counts.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341381" y="3429000"/>
            <a:ext cx="380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4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7447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500707" y="1600201"/>
            <a:ext cx="5078677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900" dirty="0"/>
              <a:t>Freeways Program – 57%</a:t>
            </a:r>
          </a:p>
          <a:p>
            <a:pPr>
              <a:lnSpc>
                <a:spcPct val="110000"/>
              </a:lnSpc>
            </a:pPr>
            <a:r>
              <a:rPr lang="en-US" sz="2900" dirty="0"/>
              <a:t>Regional Transit – 32%</a:t>
            </a:r>
          </a:p>
          <a:p>
            <a:pPr>
              <a:lnSpc>
                <a:spcPct val="110000"/>
              </a:lnSpc>
            </a:pPr>
            <a:r>
              <a:rPr lang="en-US" sz="2900" dirty="0"/>
              <a:t>Arterial Program - 9%</a:t>
            </a:r>
          </a:p>
          <a:p>
            <a:pPr>
              <a:lnSpc>
                <a:spcPct val="110000"/>
              </a:lnSpc>
            </a:pPr>
            <a:r>
              <a:rPr lang="en-US" sz="2900" dirty="0"/>
              <a:t>Other Programs – 2%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 Regional Transportation Plan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111" y="3149831"/>
            <a:ext cx="989215" cy="11679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247D-5F93-4828-85DA-720F9B74735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721" y="1447183"/>
            <a:ext cx="5957288" cy="480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9" name="Picture 7" descr="2003 RTP Freeways and Arterials_Calibri_03272009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96" y="1503747"/>
            <a:ext cx="5921737" cy="469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70" y="5006975"/>
            <a:ext cx="143016" cy="139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4" y="4584700"/>
            <a:ext cx="143016" cy="1394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752" y="4453744"/>
            <a:ext cx="2274841" cy="1538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01568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5332412" y="152400"/>
            <a:ext cx="4038600" cy="28194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656012" y="2632695"/>
            <a:ext cx="5343510" cy="392050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799012" y="4972061"/>
            <a:ext cx="7086600" cy="1276340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27012" y="3429000"/>
            <a:ext cx="5029200" cy="2971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Calibration</a:t>
            </a:r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3012" y="419766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Travel </a:t>
            </a:r>
            <a:r>
              <a:rPr lang="en-US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Model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Subarea </a:t>
            </a: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Analysis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9" name="Parallelogram 8"/>
          <p:cNvSpPr/>
          <p:nvPr/>
        </p:nvSpPr>
        <p:spPr>
          <a:xfrm>
            <a:off x="6317473" y="1647998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Seed Matrix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0" name="Parallelogram 9"/>
          <p:cNvSpPr/>
          <p:nvPr/>
        </p:nvSpPr>
        <p:spPr>
          <a:xfrm>
            <a:off x="406293" y="5170888"/>
            <a:ext cx="2030519" cy="808466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Traffic Counts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17223" y="2808928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Simulation-based Dynamic Traffic Assignment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6317223" y="3971740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Historical Travel Times &amp; Delays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27183" y="5170889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Simulation-based Dynamic Matrix Adjustment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6135704" y="5189058"/>
            <a:ext cx="2396057" cy="802340"/>
          </a:xfrm>
          <a:prstGeom prst="diamond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Satisfactory Match?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607264" y="5316241"/>
            <a:ext cx="2030519" cy="523265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Finished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338273" y="1228231"/>
            <a:ext cx="0" cy="419767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30"/>
          <p:cNvCxnSpPr>
            <a:stCxn id="9" idx="4"/>
            <a:endCxn id="11" idx="0"/>
          </p:cNvCxnSpPr>
          <p:nvPr/>
        </p:nvCxnSpPr>
        <p:spPr>
          <a:xfrm rot="5400000">
            <a:off x="7156376" y="2632570"/>
            <a:ext cx="352465" cy="250"/>
          </a:xfrm>
          <a:prstGeom prst="bentConnector3">
            <a:avLst>
              <a:gd name="adj1" fmla="val 50000"/>
            </a:avLst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36"/>
          <p:cNvCxnSpPr>
            <a:stCxn id="10" idx="2"/>
            <a:endCxn id="13" idx="1"/>
          </p:cNvCxnSpPr>
          <p:nvPr/>
        </p:nvCxnSpPr>
        <p:spPr>
          <a:xfrm>
            <a:off x="2335754" y="5575121"/>
            <a:ext cx="691429" cy="1"/>
          </a:xfrm>
          <a:prstGeom prst="bentConnector3">
            <a:avLst>
              <a:gd name="adj1" fmla="val 50000"/>
            </a:avLst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38270" y="3626530"/>
            <a:ext cx="0" cy="341250"/>
          </a:xfrm>
          <a:prstGeom prst="straightConnector1">
            <a:avLst/>
          </a:prstGeom>
          <a:ln w="57150">
            <a:solidFill>
              <a:srgbClr val="FFFF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540837" y="5588774"/>
            <a:ext cx="1076761" cy="0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046587" y="5588774"/>
            <a:ext cx="1076761" cy="3062"/>
          </a:xfrm>
          <a:prstGeom prst="straightConnector1">
            <a:avLst/>
          </a:prstGeom>
          <a:ln w="57150">
            <a:solidFill>
              <a:srgbClr val="FFFF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338270" y="4771173"/>
            <a:ext cx="2" cy="4079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/>
          <p:cNvSpPr/>
          <p:nvPr/>
        </p:nvSpPr>
        <p:spPr>
          <a:xfrm>
            <a:off x="3027183" y="3971740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Simulated Traffic Counts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cxnSp>
        <p:nvCxnSpPr>
          <p:cNvPr id="25" name="Straight Arrow Connector 30"/>
          <p:cNvCxnSpPr/>
          <p:nvPr/>
        </p:nvCxnSpPr>
        <p:spPr>
          <a:xfrm rot="5400000" flipH="1" flipV="1">
            <a:off x="4798988" y="2455118"/>
            <a:ext cx="745481" cy="2274789"/>
          </a:xfrm>
          <a:prstGeom prst="bentConnector2">
            <a:avLst/>
          </a:prstGeom>
          <a:ln w="57150">
            <a:solidFill>
              <a:srgbClr val="FFFF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048230" y="4771173"/>
            <a:ext cx="0" cy="401775"/>
          </a:xfrm>
          <a:prstGeom prst="straightConnector1">
            <a:avLst/>
          </a:prstGeom>
          <a:ln w="57150">
            <a:solidFill>
              <a:srgbClr val="FFFF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86"/>
          <p:cNvSpPr txBox="1"/>
          <p:nvPr/>
        </p:nvSpPr>
        <p:spPr>
          <a:xfrm>
            <a:off x="5465584" y="5457998"/>
            <a:ext cx="38099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ea typeface="Times New Roman"/>
              </a:rPr>
              <a:t>No</a:t>
            </a:r>
            <a:endParaRPr lang="en-US" sz="2000" dirty="0">
              <a:effectLst/>
              <a:ea typeface="Times New Roman"/>
            </a:endParaRPr>
          </a:p>
        </p:txBody>
      </p:sp>
      <p:sp>
        <p:nvSpPr>
          <p:cNvPr id="28" name="TextBox 87"/>
          <p:cNvSpPr txBox="1"/>
          <p:nvPr/>
        </p:nvSpPr>
        <p:spPr>
          <a:xfrm>
            <a:off x="8790074" y="5457998"/>
            <a:ext cx="362150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ea typeface="Times New Roman"/>
              </a:rPr>
              <a:t>Yes</a:t>
            </a:r>
            <a:endParaRPr lang="en-US" sz="2000" dirty="0">
              <a:effectLst/>
              <a:ea typeface="Times New Roman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9412" y="13716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Iterate Steps 2-4:  Repeat DTA to “recalibrate” route choice to the changes in demand resultant from the ODME step.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41381" y="3429000"/>
            <a:ext cx="380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</a:rPr>
              <a:t>4</a:t>
            </a: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32213" y="2694801"/>
            <a:ext cx="380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</a:rPr>
              <a:t>2</a:t>
            </a: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56212" y="4972060"/>
            <a:ext cx="380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</a:rPr>
              <a:t>3</a:t>
            </a:r>
            <a:endParaRPr lang="en-US" sz="3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4039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5332412" y="152400"/>
            <a:ext cx="4038600" cy="2819400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656012" y="2632695"/>
            <a:ext cx="5343510" cy="392050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799012" y="4972061"/>
            <a:ext cx="7086600" cy="1276340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27012" y="3429000"/>
            <a:ext cx="5029200" cy="2971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Validation</a:t>
            </a:r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3012" y="419766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Travel </a:t>
            </a:r>
            <a:r>
              <a:rPr lang="en-US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Model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Subarea </a:t>
            </a: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Analysis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9" name="Parallelogram 8"/>
          <p:cNvSpPr/>
          <p:nvPr/>
        </p:nvSpPr>
        <p:spPr>
          <a:xfrm>
            <a:off x="6317473" y="1647998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/>
                <a:ea typeface="Calibri"/>
                <a:cs typeface="Times New Roman"/>
              </a:rPr>
              <a:t>Seed Matrix</a:t>
            </a:r>
            <a:endParaRPr lang="en-US" sz="1600" b="1">
              <a:solidFill>
                <a:schemeClr val="bg1"/>
              </a:solidFill>
              <a:effectLst/>
              <a:ea typeface="Times New Roman"/>
            </a:endParaRPr>
          </a:p>
        </p:txBody>
      </p:sp>
      <p:sp>
        <p:nvSpPr>
          <p:cNvPr id="10" name="Parallelogram 9"/>
          <p:cNvSpPr/>
          <p:nvPr/>
        </p:nvSpPr>
        <p:spPr>
          <a:xfrm>
            <a:off x="406293" y="5170888"/>
            <a:ext cx="2030519" cy="808466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/>
                <a:ea typeface="Calibri"/>
                <a:cs typeface="Times New Roman"/>
              </a:rPr>
              <a:t>Traffic Counts</a:t>
            </a:r>
            <a:endParaRPr lang="en-US" sz="1600" b="1">
              <a:solidFill>
                <a:schemeClr val="bg1"/>
              </a:solidFill>
              <a:effectLst/>
              <a:ea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17223" y="2808928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/>
                <a:ea typeface="Calibri"/>
                <a:cs typeface="Times New Roman"/>
              </a:rPr>
              <a:t>Simulation-based Dynamic Traffic Assignment</a:t>
            </a:r>
            <a:endParaRPr lang="en-US" sz="1600" b="1">
              <a:solidFill>
                <a:schemeClr val="bg1"/>
              </a:solidFill>
              <a:effectLst/>
              <a:ea typeface="Times New Roman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6317223" y="3971740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/>
                <a:ea typeface="Calibri"/>
                <a:cs typeface="Times New Roman"/>
              </a:rPr>
              <a:t>Historical Travel Times &amp; Delays</a:t>
            </a:r>
            <a:endParaRPr lang="en-US" sz="1600" b="1">
              <a:solidFill>
                <a:schemeClr val="bg1"/>
              </a:solidFill>
              <a:effectLst/>
              <a:ea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27183" y="5170889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/>
                <a:ea typeface="Calibri"/>
                <a:cs typeface="Times New Roman"/>
              </a:rPr>
              <a:t>Simulation-based Dynamic Matrix Adjustment</a:t>
            </a:r>
            <a:endParaRPr lang="en-US" sz="1600" b="1" dirty="0">
              <a:solidFill>
                <a:schemeClr val="bg1"/>
              </a:solidFill>
              <a:effectLst/>
              <a:ea typeface="Times New Roman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6135704" y="5189058"/>
            <a:ext cx="2396057" cy="802340"/>
          </a:xfrm>
          <a:prstGeom prst="diamond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/>
                <a:ea typeface="Calibri"/>
                <a:cs typeface="Times New Roman"/>
              </a:rPr>
              <a:t>Satisfactory Match?</a:t>
            </a:r>
            <a:endParaRPr lang="en-US" sz="1600" b="1">
              <a:solidFill>
                <a:schemeClr val="bg1"/>
              </a:solidFill>
              <a:effectLst/>
              <a:ea typeface="Times New Roman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607264" y="5316241"/>
            <a:ext cx="2030519" cy="523265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Finished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338273" y="1228231"/>
            <a:ext cx="0" cy="419767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30"/>
          <p:cNvCxnSpPr>
            <a:stCxn id="9" idx="4"/>
            <a:endCxn id="11" idx="0"/>
          </p:cNvCxnSpPr>
          <p:nvPr/>
        </p:nvCxnSpPr>
        <p:spPr>
          <a:xfrm rot="5400000">
            <a:off x="7156376" y="2632570"/>
            <a:ext cx="352465" cy="250"/>
          </a:xfrm>
          <a:prstGeom prst="bentConnector3">
            <a:avLst>
              <a:gd name="adj1" fmla="val 50000"/>
            </a:avLst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36"/>
          <p:cNvCxnSpPr>
            <a:stCxn id="10" idx="2"/>
            <a:endCxn id="13" idx="1"/>
          </p:cNvCxnSpPr>
          <p:nvPr/>
        </p:nvCxnSpPr>
        <p:spPr>
          <a:xfrm>
            <a:off x="2335754" y="5575121"/>
            <a:ext cx="691429" cy="1"/>
          </a:xfrm>
          <a:prstGeom prst="bentConnector3">
            <a:avLst>
              <a:gd name="adj1" fmla="val 50000"/>
            </a:avLst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38270" y="3626530"/>
            <a:ext cx="0" cy="341250"/>
          </a:xfrm>
          <a:prstGeom prst="straightConnector1">
            <a:avLst/>
          </a:prstGeom>
          <a:ln w="57150">
            <a:solidFill>
              <a:srgbClr val="FFFF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540837" y="5588774"/>
            <a:ext cx="1076761" cy="0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046587" y="5588774"/>
            <a:ext cx="1076761" cy="3062"/>
          </a:xfrm>
          <a:prstGeom prst="straightConnector1">
            <a:avLst/>
          </a:prstGeom>
          <a:ln w="57150">
            <a:solidFill>
              <a:srgbClr val="FFFF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338270" y="4771173"/>
            <a:ext cx="2" cy="4079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/>
          <p:cNvSpPr/>
          <p:nvPr/>
        </p:nvSpPr>
        <p:spPr>
          <a:xfrm>
            <a:off x="3027183" y="3971740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/>
                <a:ea typeface="Calibri"/>
                <a:cs typeface="Times New Roman"/>
              </a:rPr>
              <a:t>Simulated Traffic Counts</a:t>
            </a:r>
            <a:endParaRPr lang="en-US" sz="1600" b="1" dirty="0">
              <a:solidFill>
                <a:schemeClr val="bg1"/>
              </a:solidFill>
              <a:effectLst/>
              <a:ea typeface="Times New Roman"/>
            </a:endParaRPr>
          </a:p>
        </p:txBody>
      </p:sp>
      <p:cxnSp>
        <p:nvCxnSpPr>
          <p:cNvPr id="25" name="Straight Arrow Connector 30"/>
          <p:cNvCxnSpPr/>
          <p:nvPr/>
        </p:nvCxnSpPr>
        <p:spPr>
          <a:xfrm rot="5400000" flipH="1" flipV="1">
            <a:off x="4798988" y="2455118"/>
            <a:ext cx="745481" cy="2274789"/>
          </a:xfrm>
          <a:prstGeom prst="bentConnector2">
            <a:avLst/>
          </a:prstGeom>
          <a:ln w="57150">
            <a:solidFill>
              <a:srgbClr val="FFFF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048230" y="4771173"/>
            <a:ext cx="0" cy="401775"/>
          </a:xfrm>
          <a:prstGeom prst="straightConnector1">
            <a:avLst/>
          </a:prstGeom>
          <a:ln w="57150">
            <a:solidFill>
              <a:srgbClr val="FFFF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86"/>
          <p:cNvSpPr txBox="1"/>
          <p:nvPr/>
        </p:nvSpPr>
        <p:spPr>
          <a:xfrm>
            <a:off x="5465584" y="5457998"/>
            <a:ext cx="38099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ea typeface="Times New Roman"/>
              </a:rPr>
              <a:t>No</a:t>
            </a:r>
            <a:endParaRPr lang="en-US" sz="2000" dirty="0">
              <a:effectLst/>
              <a:ea typeface="Times New Roman"/>
            </a:endParaRPr>
          </a:p>
        </p:txBody>
      </p:sp>
      <p:sp>
        <p:nvSpPr>
          <p:cNvPr id="28" name="TextBox 87"/>
          <p:cNvSpPr txBox="1"/>
          <p:nvPr/>
        </p:nvSpPr>
        <p:spPr>
          <a:xfrm>
            <a:off x="8790074" y="5457998"/>
            <a:ext cx="362150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ea typeface="Times New Roman"/>
              </a:rPr>
              <a:t>Yes</a:t>
            </a:r>
            <a:endParaRPr lang="en-US" sz="2000" dirty="0">
              <a:effectLst/>
              <a:ea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32213" y="2694801"/>
            <a:ext cx="380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</a:rPr>
              <a:t>2</a:t>
            </a: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9412" y="1648361"/>
            <a:ext cx="4572000" cy="132343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 comparison of 15-min.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peed maps with 15-min. INRIX maps to ensure start, severity, duration of bottlenecks.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1381" y="3429000"/>
            <a:ext cx="380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</a:rPr>
              <a:t>4</a:t>
            </a: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56212" y="4972060"/>
            <a:ext cx="380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</a:rPr>
              <a:t>3</a:t>
            </a: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15974" y="1648361"/>
            <a:ext cx="4572000" cy="132343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Targeted adjustment of trip table to improve match with bottlenecks while maintaining goodness-of-fit with counts.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03" y="2941261"/>
            <a:ext cx="4567210" cy="371795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38" y="2932043"/>
            <a:ext cx="4563459" cy="3729213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Left-Right Arrow 2"/>
          <p:cNvSpPr/>
          <p:nvPr/>
        </p:nvSpPr>
        <p:spPr>
          <a:xfrm>
            <a:off x="4796450" y="4533539"/>
            <a:ext cx="993162" cy="533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85564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5332412" y="152400"/>
            <a:ext cx="4038600" cy="28194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656012" y="2632695"/>
            <a:ext cx="5343510" cy="3920505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799012" y="4972061"/>
            <a:ext cx="7086600" cy="1276340"/>
          </a:xfrm>
          <a:prstGeom prst="rect">
            <a:avLst/>
          </a:prstGeom>
          <a:solidFill>
            <a:srgbClr val="00B050">
              <a:alpha val="6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27012" y="3429000"/>
            <a:ext cx="5029200" cy="2971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Validation</a:t>
            </a:r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3012" y="419766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Travel </a:t>
            </a:r>
            <a:r>
              <a:rPr lang="en-US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Model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Subarea </a:t>
            </a: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Analysis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9" name="Parallelogram 8"/>
          <p:cNvSpPr/>
          <p:nvPr/>
        </p:nvSpPr>
        <p:spPr>
          <a:xfrm>
            <a:off x="6317473" y="1647998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Seed Matrix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0" name="Parallelogram 9"/>
          <p:cNvSpPr/>
          <p:nvPr/>
        </p:nvSpPr>
        <p:spPr>
          <a:xfrm>
            <a:off x="406293" y="5170888"/>
            <a:ext cx="2030519" cy="808466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Traffic Counts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17223" y="2808928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Simulation-based Dynamic Traffic Assignment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6317223" y="3971740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Historical Travel Times &amp; Delays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27183" y="5170889"/>
            <a:ext cx="2030519" cy="808465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Simulation-based Dynamic Matrix Adjustment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6135704" y="5189058"/>
            <a:ext cx="2396057" cy="802340"/>
          </a:xfrm>
          <a:prstGeom prst="diamond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Satisfactory Match?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607264" y="5316241"/>
            <a:ext cx="2030519" cy="523265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Finished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338273" y="1228231"/>
            <a:ext cx="0" cy="419767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30"/>
          <p:cNvCxnSpPr>
            <a:stCxn id="9" idx="4"/>
            <a:endCxn id="11" idx="0"/>
          </p:cNvCxnSpPr>
          <p:nvPr/>
        </p:nvCxnSpPr>
        <p:spPr>
          <a:xfrm rot="5400000">
            <a:off x="7156376" y="2632570"/>
            <a:ext cx="352465" cy="250"/>
          </a:xfrm>
          <a:prstGeom prst="bentConnector3">
            <a:avLst>
              <a:gd name="adj1" fmla="val 50000"/>
            </a:avLst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36"/>
          <p:cNvCxnSpPr>
            <a:stCxn id="10" idx="2"/>
            <a:endCxn id="13" idx="1"/>
          </p:cNvCxnSpPr>
          <p:nvPr/>
        </p:nvCxnSpPr>
        <p:spPr>
          <a:xfrm>
            <a:off x="2335754" y="5575121"/>
            <a:ext cx="691429" cy="1"/>
          </a:xfrm>
          <a:prstGeom prst="bentConnector3">
            <a:avLst>
              <a:gd name="adj1" fmla="val 50000"/>
            </a:avLst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38270" y="3626530"/>
            <a:ext cx="0" cy="341250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540837" y="5588774"/>
            <a:ext cx="1076761" cy="0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046587" y="5588774"/>
            <a:ext cx="1076761" cy="3062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338270" y="4771173"/>
            <a:ext cx="2" cy="407900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/>
          <p:cNvSpPr/>
          <p:nvPr/>
        </p:nvSpPr>
        <p:spPr>
          <a:xfrm>
            <a:off x="3027183" y="3971740"/>
            <a:ext cx="2030519" cy="808465"/>
          </a:xfrm>
          <a:prstGeom prst="parallelogram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Simulated Traffic Counts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cxnSp>
        <p:nvCxnSpPr>
          <p:cNvPr id="25" name="Straight Arrow Connector 30"/>
          <p:cNvCxnSpPr/>
          <p:nvPr/>
        </p:nvCxnSpPr>
        <p:spPr>
          <a:xfrm rot="5400000" flipH="1" flipV="1">
            <a:off x="4798988" y="2455118"/>
            <a:ext cx="745481" cy="2274789"/>
          </a:xfrm>
          <a:prstGeom prst="bentConnector2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048230" y="4771173"/>
            <a:ext cx="0" cy="401775"/>
          </a:xfrm>
          <a:prstGeom prst="straightConnector1">
            <a:avLst/>
          </a:prstGeom>
          <a:ln w="3492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86"/>
          <p:cNvSpPr txBox="1"/>
          <p:nvPr/>
        </p:nvSpPr>
        <p:spPr>
          <a:xfrm>
            <a:off x="5465584" y="5457998"/>
            <a:ext cx="38099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ea typeface="Times New Roman"/>
              </a:rPr>
              <a:t>No</a:t>
            </a:r>
            <a:endParaRPr lang="en-US" sz="2000" dirty="0">
              <a:effectLst/>
              <a:ea typeface="Times New Roman"/>
            </a:endParaRPr>
          </a:p>
        </p:txBody>
      </p:sp>
      <p:sp>
        <p:nvSpPr>
          <p:cNvPr id="28" name="TextBox 87"/>
          <p:cNvSpPr txBox="1"/>
          <p:nvPr/>
        </p:nvSpPr>
        <p:spPr>
          <a:xfrm>
            <a:off x="8790074" y="5457998"/>
            <a:ext cx="362150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ea typeface="Times New Roman"/>
              </a:rPr>
              <a:t>Yes</a:t>
            </a:r>
            <a:endParaRPr lang="en-US" sz="2000" dirty="0">
              <a:effectLst/>
              <a:ea typeface="Times New Roman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9412" y="13716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Continuing and independent research effort to incorporate INRIX speed data into the Dynamic ODME in Step 4.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41381" y="3429000"/>
            <a:ext cx="380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</a:rPr>
              <a:t>4</a:t>
            </a: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32213" y="2694801"/>
            <a:ext cx="380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2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56212" y="4972060"/>
            <a:ext cx="380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3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34" name="Parallelogram 33"/>
          <p:cNvSpPr/>
          <p:nvPr/>
        </p:nvSpPr>
        <p:spPr>
          <a:xfrm>
            <a:off x="406292" y="3971740"/>
            <a:ext cx="2030519" cy="808466"/>
          </a:xfrm>
          <a:prstGeom prst="parallelogram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15-min. INRIX Speeds</a:t>
            </a:r>
            <a:endParaRPr 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cxnSp>
        <p:nvCxnSpPr>
          <p:cNvPr id="29" name="Elbow Connector 28"/>
          <p:cNvCxnSpPr>
            <a:stCxn id="34" idx="2"/>
            <a:endCxn id="13" idx="1"/>
          </p:cNvCxnSpPr>
          <p:nvPr/>
        </p:nvCxnSpPr>
        <p:spPr>
          <a:xfrm>
            <a:off x="2335753" y="4375973"/>
            <a:ext cx="691430" cy="1199149"/>
          </a:xfrm>
          <a:prstGeom prst="bentConnector3">
            <a:avLst>
              <a:gd name="adj1" fmla="val 50000"/>
            </a:avLst>
          </a:prstGeom>
          <a:ln w="57150">
            <a:solidFill>
              <a:srgbClr val="FFFF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714386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Audit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8013" y="1524000"/>
            <a:ext cx="5486399" cy="4648200"/>
          </a:xfrm>
        </p:spPr>
        <p:txBody>
          <a:bodyPr/>
          <a:lstStyle/>
          <a:p>
            <a:r>
              <a:rPr lang="en-US" dirty="0" smtClean="0"/>
              <a:t>Do route choices comport with expectations, local knowledge?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68" y="914400"/>
            <a:ext cx="4884844" cy="5184997"/>
          </a:xfrm>
          <a:prstGeom prst="rect">
            <a:avLst/>
          </a:prstGeom>
          <a:ln cap="flat">
            <a:solidFill>
              <a:schemeClr val="tx1"/>
            </a:solidFill>
          </a:ln>
          <a:effectLst>
            <a:glow rad="228600">
              <a:schemeClr val="bg1">
                <a:alpha val="40000"/>
              </a:schemeClr>
            </a:glow>
            <a:softEdge rad="165100"/>
          </a:effectLst>
        </p:spPr>
      </p:pic>
      <p:sp>
        <p:nvSpPr>
          <p:cNvPr id="11" name="Rounded Rectangle 10"/>
          <p:cNvSpPr/>
          <p:nvPr/>
        </p:nvSpPr>
        <p:spPr>
          <a:xfrm>
            <a:off x="531812" y="2743200"/>
            <a:ext cx="5715000" cy="35814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2893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Audit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8013" y="1524000"/>
            <a:ext cx="5486399" cy="4648200"/>
          </a:xfrm>
        </p:spPr>
        <p:txBody>
          <a:bodyPr/>
          <a:lstStyle/>
          <a:p>
            <a:r>
              <a:rPr lang="en-US" dirty="0" smtClean="0"/>
              <a:t>Do route choices comport with expectations, local knowledge?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68" y="914400"/>
            <a:ext cx="4884844" cy="5184997"/>
          </a:xfrm>
          <a:prstGeom prst="rect">
            <a:avLst/>
          </a:prstGeom>
          <a:ln cap="flat">
            <a:solidFill>
              <a:schemeClr val="tx1"/>
            </a:solidFill>
          </a:ln>
          <a:effectLst>
            <a:glow rad="228600">
              <a:schemeClr val="bg1">
                <a:alpha val="40000"/>
              </a:schemeClr>
            </a:glow>
            <a:softEdge rad="165100"/>
          </a:effectLst>
        </p:spPr>
      </p:pic>
      <p:sp>
        <p:nvSpPr>
          <p:cNvPr id="11" name="Rounded Rectangle 10"/>
          <p:cNvSpPr/>
          <p:nvPr/>
        </p:nvSpPr>
        <p:spPr>
          <a:xfrm>
            <a:off x="531812" y="2743200"/>
            <a:ext cx="5715000" cy="35814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03212" y="2531407"/>
            <a:ext cx="4800600" cy="8382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Query paths traversing critical link, turning movement, or arbitrary link sequence.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2" y="3014786"/>
            <a:ext cx="1266824" cy="3443163"/>
          </a:xfrm>
          <a:prstGeom prst="rect">
            <a:avLst/>
          </a:prstGeom>
          <a:noFill/>
          <a:ln w="15875">
            <a:solidFill>
              <a:schemeClr val="accent5"/>
            </a:solidFill>
            <a:miter lim="800000"/>
            <a:headEnd/>
            <a:tailEnd/>
          </a:ln>
          <a:effectLst>
            <a:outerShdw blurRad="127000" dist="63500" dir="13500000" algn="br" rotWithShape="0">
              <a:schemeClr val="accent5"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>
          <a:xfrm>
            <a:off x="2087217" y="3876261"/>
            <a:ext cx="3518453" cy="2372139"/>
          </a:xfrm>
          <a:custGeom>
            <a:avLst/>
            <a:gdLst>
              <a:gd name="connsiteX0" fmla="*/ 3518453 w 3518453"/>
              <a:gd name="connsiteY0" fmla="*/ 2146852 h 2448583"/>
              <a:gd name="connsiteX1" fmla="*/ 1331844 w 3518453"/>
              <a:gd name="connsiteY1" fmla="*/ 2266122 h 2448583"/>
              <a:gd name="connsiteX2" fmla="*/ 0 w 3518453"/>
              <a:gd name="connsiteY2" fmla="*/ 0 h 244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8453" h="2448583">
                <a:moveTo>
                  <a:pt x="3518453" y="2146852"/>
                </a:moveTo>
                <a:cubicBezTo>
                  <a:pt x="2718353" y="2385391"/>
                  <a:pt x="1918253" y="2623931"/>
                  <a:pt x="1331844" y="2266122"/>
                </a:cubicBezTo>
                <a:cubicBezTo>
                  <a:pt x="745435" y="1908313"/>
                  <a:pt x="372717" y="954156"/>
                  <a:pt x="0" y="0"/>
                </a:cubicBezTo>
              </a:path>
            </a:pathLst>
          </a:custGeom>
          <a:noFill/>
          <a:ln w="25400">
            <a:solidFill>
              <a:schemeClr val="accent5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79501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Audit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8013" y="1524000"/>
            <a:ext cx="5486399" cy="4648200"/>
          </a:xfrm>
        </p:spPr>
        <p:txBody>
          <a:bodyPr/>
          <a:lstStyle/>
          <a:p>
            <a:r>
              <a:rPr lang="en-US" dirty="0" smtClean="0"/>
              <a:t>Do route choices comport with expectations, local knowledge?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68" y="914400"/>
            <a:ext cx="4884844" cy="5184997"/>
          </a:xfrm>
          <a:prstGeom prst="rect">
            <a:avLst/>
          </a:prstGeom>
          <a:ln cap="flat">
            <a:solidFill>
              <a:schemeClr val="tx1"/>
            </a:solidFill>
          </a:ln>
          <a:effectLst>
            <a:glow rad="228600">
              <a:schemeClr val="bg1">
                <a:alpha val="40000"/>
              </a:schemeClr>
            </a:glow>
            <a:softEdge rad="165100"/>
          </a:effectLst>
        </p:spPr>
      </p:pic>
      <p:sp>
        <p:nvSpPr>
          <p:cNvPr id="8" name="Rounded Rectangle 7"/>
          <p:cNvSpPr/>
          <p:nvPr/>
        </p:nvSpPr>
        <p:spPr>
          <a:xfrm>
            <a:off x="8787490" y="914400"/>
            <a:ext cx="2717122" cy="8382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Query used paths by origin and destination.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10316817" y="1749287"/>
            <a:ext cx="637677" cy="1431235"/>
          </a:xfrm>
          <a:custGeom>
            <a:avLst/>
            <a:gdLst>
              <a:gd name="connsiteX0" fmla="*/ 487018 w 591617"/>
              <a:gd name="connsiteY0" fmla="*/ 0 h 1431235"/>
              <a:gd name="connsiteX1" fmla="*/ 556592 w 591617"/>
              <a:gd name="connsiteY1" fmla="*/ 805070 h 1431235"/>
              <a:gd name="connsiteX2" fmla="*/ 0 w 591617"/>
              <a:gd name="connsiteY2" fmla="*/ 1431235 h 1431235"/>
              <a:gd name="connsiteX0" fmla="*/ 606287 w 650459"/>
              <a:gd name="connsiteY0" fmla="*/ 0 h 1431235"/>
              <a:gd name="connsiteX1" fmla="*/ 556592 w 650459"/>
              <a:gd name="connsiteY1" fmla="*/ 805070 h 1431235"/>
              <a:gd name="connsiteX2" fmla="*/ 0 w 650459"/>
              <a:gd name="connsiteY2" fmla="*/ 1431235 h 1431235"/>
              <a:gd name="connsiteX0" fmla="*/ 606287 w 637677"/>
              <a:gd name="connsiteY0" fmla="*/ 0 h 1431235"/>
              <a:gd name="connsiteX1" fmla="*/ 556592 w 637677"/>
              <a:gd name="connsiteY1" fmla="*/ 805070 h 1431235"/>
              <a:gd name="connsiteX2" fmla="*/ 0 w 637677"/>
              <a:gd name="connsiteY2" fmla="*/ 1431235 h 1431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7677" h="1431235">
                <a:moveTo>
                  <a:pt x="606287" y="0"/>
                </a:moveTo>
                <a:cubicBezTo>
                  <a:pt x="651842" y="313083"/>
                  <a:pt x="657640" y="566531"/>
                  <a:pt x="556592" y="805070"/>
                </a:cubicBezTo>
                <a:cubicBezTo>
                  <a:pt x="455544" y="1043609"/>
                  <a:pt x="237711" y="1237422"/>
                  <a:pt x="0" y="1431235"/>
                </a:cubicBezTo>
              </a:path>
            </a:pathLst>
          </a:custGeom>
          <a:noFill/>
          <a:ln w="25400">
            <a:solidFill>
              <a:schemeClr val="accent3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927575" y="1209503"/>
            <a:ext cx="1868556" cy="828019"/>
          </a:xfrm>
          <a:custGeom>
            <a:avLst/>
            <a:gdLst>
              <a:gd name="connsiteX0" fmla="*/ 1858617 w 1858617"/>
              <a:gd name="connsiteY0" fmla="*/ 185487 h 891166"/>
              <a:gd name="connsiteX1" fmla="*/ 795130 w 1858617"/>
              <a:gd name="connsiteY1" fmla="*/ 46340 h 891166"/>
              <a:gd name="connsiteX2" fmla="*/ 0 w 1858617"/>
              <a:gd name="connsiteY2" fmla="*/ 891166 h 891166"/>
              <a:gd name="connsiteX0" fmla="*/ 1858617 w 1858617"/>
              <a:gd name="connsiteY0" fmla="*/ 65500 h 771179"/>
              <a:gd name="connsiteX1" fmla="*/ 824948 w 1858617"/>
              <a:gd name="connsiteY1" fmla="*/ 135075 h 771179"/>
              <a:gd name="connsiteX2" fmla="*/ 0 w 1858617"/>
              <a:gd name="connsiteY2" fmla="*/ 771179 h 771179"/>
              <a:gd name="connsiteX0" fmla="*/ 1868556 w 1868556"/>
              <a:gd name="connsiteY0" fmla="*/ 44036 h 868984"/>
              <a:gd name="connsiteX1" fmla="*/ 824948 w 1868556"/>
              <a:gd name="connsiteY1" fmla="*/ 232880 h 868984"/>
              <a:gd name="connsiteX2" fmla="*/ 0 w 1868556"/>
              <a:gd name="connsiteY2" fmla="*/ 868984 h 868984"/>
              <a:gd name="connsiteX0" fmla="*/ 1868556 w 1868556"/>
              <a:gd name="connsiteY0" fmla="*/ 3071 h 828019"/>
              <a:gd name="connsiteX1" fmla="*/ 824948 w 1868556"/>
              <a:gd name="connsiteY1" fmla="*/ 191915 h 828019"/>
              <a:gd name="connsiteX2" fmla="*/ 0 w 1868556"/>
              <a:gd name="connsiteY2" fmla="*/ 828019 h 82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556" h="828019">
                <a:moveTo>
                  <a:pt x="1868556" y="3071"/>
                </a:moveTo>
                <a:cubicBezTo>
                  <a:pt x="1412184" y="-15979"/>
                  <a:pt x="1136374" y="54424"/>
                  <a:pt x="824948" y="191915"/>
                </a:cubicBezTo>
                <a:cubicBezTo>
                  <a:pt x="513522" y="329406"/>
                  <a:pt x="242680" y="464412"/>
                  <a:pt x="0" y="828019"/>
                </a:cubicBezTo>
              </a:path>
            </a:pathLst>
          </a:custGeom>
          <a:noFill/>
          <a:ln w="25400">
            <a:solidFill>
              <a:schemeClr val="accent3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31812" y="2743200"/>
            <a:ext cx="5715000" cy="35814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03212" y="2531407"/>
            <a:ext cx="4800600" cy="8382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Query paths traversing critical link, turning movement, or arbitrary link sequence.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2" y="3014786"/>
            <a:ext cx="1266824" cy="3443163"/>
          </a:xfrm>
          <a:prstGeom prst="rect">
            <a:avLst/>
          </a:prstGeom>
          <a:noFill/>
          <a:ln w="15875">
            <a:solidFill>
              <a:schemeClr val="accent5"/>
            </a:solidFill>
            <a:miter lim="800000"/>
            <a:headEnd/>
            <a:tailEnd/>
          </a:ln>
          <a:effectLst>
            <a:outerShdw blurRad="127000" dist="63500" dir="13500000" algn="br" rotWithShape="0">
              <a:schemeClr val="accent5"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>
          <a:xfrm>
            <a:off x="2087217" y="3876261"/>
            <a:ext cx="3518453" cy="2372139"/>
          </a:xfrm>
          <a:custGeom>
            <a:avLst/>
            <a:gdLst>
              <a:gd name="connsiteX0" fmla="*/ 3518453 w 3518453"/>
              <a:gd name="connsiteY0" fmla="*/ 2146852 h 2448583"/>
              <a:gd name="connsiteX1" fmla="*/ 1331844 w 3518453"/>
              <a:gd name="connsiteY1" fmla="*/ 2266122 h 2448583"/>
              <a:gd name="connsiteX2" fmla="*/ 0 w 3518453"/>
              <a:gd name="connsiteY2" fmla="*/ 0 h 244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8453" h="2448583">
                <a:moveTo>
                  <a:pt x="3518453" y="2146852"/>
                </a:moveTo>
                <a:cubicBezTo>
                  <a:pt x="2718353" y="2385391"/>
                  <a:pt x="1918253" y="2623931"/>
                  <a:pt x="1331844" y="2266122"/>
                </a:cubicBezTo>
                <a:cubicBezTo>
                  <a:pt x="745435" y="1908313"/>
                  <a:pt x="372717" y="954156"/>
                  <a:pt x="0" y="0"/>
                </a:cubicBezTo>
              </a:path>
            </a:pathLst>
          </a:custGeom>
          <a:noFill/>
          <a:ln w="25400">
            <a:solidFill>
              <a:schemeClr val="accent5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79501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Goodness of 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well do simulated volumes match the field data? In %RMSE: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42013804"/>
              </p:ext>
            </p:extLst>
          </p:nvPr>
        </p:nvGraphicFramePr>
        <p:xfrm>
          <a:off x="1217612" y="2209800"/>
          <a:ext cx="4191000" cy="36576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81200"/>
                <a:gridCol w="1066800"/>
                <a:gridCol w="1143000"/>
              </a:tblGrid>
              <a:tr h="73025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AM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Period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All Counts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Freeway and Ramp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dirty="0" smtClean="0"/>
                        <a:t>Observations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1,497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279</a:t>
                      </a:r>
                      <a:endParaRPr lang="en-US" dirty="0"/>
                    </a:p>
                  </a:txBody>
                  <a:tcPr anchor="ctr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6:00</a:t>
                      </a:r>
                      <a:r>
                        <a:rPr lang="en-US" baseline="0" dirty="0" smtClean="0"/>
                        <a:t> – 7:00 AM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37.8%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20.4%</a:t>
                      </a:r>
                      <a:endParaRPr lang="en-US" dirty="0"/>
                    </a:p>
                  </a:txBody>
                  <a:tcPr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/>
                        <a:t>7:00 – 8:00 AM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31.9%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18.0%</a:t>
                      </a:r>
                      <a:endParaRPr lang="en-US" dirty="0"/>
                    </a:p>
                  </a:txBody>
                  <a:tcPr anchor="ctr"/>
                </a:tc>
              </a:tr>
              <a:tr h="601344">
                <a:tc>
                  <a:txBody>
                    <a:bodyPr/>
                    <a:lstStyle/>
                    <a:p>
                      <a:r>
                        <a:rPr lang="en-US" dirty="0" smtClean="0"/>
                        <a:t>8:00 – 9:00 AM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30.7%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18.0%</a:t>
                      </a:r>
                      <a:endParaRPr lang="en-US" dirty="0"/>
                    </a:p>
                  </a:txBody>
                  <a:tcPr anchor="ctr"/>
                </a:tc>
              </a:tr>
              <a:tr h="541656">
                <a:tc>
                  <a:txBody>
                    <a:bodyPr/>
                    <a:lstStyle/>
                    <a:p>
                      <a:r>
                        <a:rPr lang="en-US" b="1" dirty="0" smtClean="0"/>
                        <a:t>6:00</a:t>
                      </a:r>
                      <a:r>
                        <a:rPr lang="en-US" b="1" baseline="0" dirty="0" smtClean="0"/>
                        <a:t> – 9:00 AM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29.25%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15.7%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89175834"/>
              </p:ext>
            </p:extLst>
          </p:nvPr>
        </p:nvGraphicFramePr>
        <p:xfrm>
          <a:off x="5637212" y="2209800"/>
          <a:ext cx="4343400" cy="36576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981200"/>
                <a:gridCol w="1219200"/>
                <a:gridCol w="1143000"/>
              </a:tblGrid>
              <a:tr h="899160">
                <a:tc>
                  <a:txBody>
                    <a:bodyPr/>
                    <a:lstStyle/>
                    <a:p>
                      <a:r>
                        <a:rPr lang="en-US" dirty="0" smtClean="0"/>
                        <a:t>PM</a:t>
                      </a:r>
                    </a:p>
                    <a:p>
                      <a:r>
                        <a:rPr lang="en-US" dirty="0" smtClean="0"/>
                        <a:t>Period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All Counts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Freeway and Ramp</a:t>
                      </a:r>
                      <a:endParaRPr lang="en-US" dirty="0"/>
                    </a:p>
                  </a:txBody>
                  <a:tcPr anchor="ctr"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dirty="0" smtClean="0"/>
                        <a:t>Observations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1,497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279</a:t>
                      </a:r>
                      <a:endParaRPr lang="en-US" dirty="0"/>
                    </a:p>
                  </a:txBody>
                  <a:tcPr anchor="ctr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3:00</a:t>
                      </a:r>
                      <a:r>
                        <a:rPr lang="en-US" baseline="0" dirty="0" smtClean="0"/>
                        <a:t> – 4:00 PM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31.9%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17.7%</a:t>
                      </a:r>
                      <a:endParaRPr lang="en-US" dirty="0"/>
                    </a:p>
                  </a:txBody>
                  <a:tcPr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/>
                        <a:t>4:00 – 5:00 PM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29.6%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18.7%</a:t>
                      </a:r>
                      <a:endParaRPr lang="en-US" dirty="0"/>
                    </a:p>
                  </a:txBody>
                  <a:tcPr anchor="ctr"/>
                </a:tc>
              </a:tr>
              <a:tr h="601344">
                <a:tc>
                  <a:txBody>
                    <a:bodyPr/>
                    <a:lstStyle/>
                    <a:p>
                      <a:r>
                        <a:rPr lang="en-US" dirty="0" smtClean="0"/>
                        <a:t>5:00 – 6:00 PM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34.4%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21.0%</a:t>
                      </a:r>
                      <a:endParaRPr lang="en-US" dirty="0"/>
                    </a:p>
                  </a:txBody>
                  <a:tcPr anchor="ctr"/>
                </a:tc>
              </a:tr>
              <a:tr h="541656">
                <a:tc>
                  <a:txBody>
                    <a:bodyPr/>
                    <a:lstStyle/>
                    <a:p>
                      <a:r>
                        <a:rPr lang="en-US" b="1" dirty="0" smtClean="0"/>
                        <a:t>3:00</a:t>
                      </a:r>
                      <a:r>
                        <a:rPr lang="en-US" b="1" baseline="0" dirty="0" smtClean="0"/>
                        <a:t> – 6:00 PM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28.8%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16.7%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635609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2" y="274983"/>
            <a:ext cx="4953000" cy="4657725"/>
          </a:xfrm>
          <a:prstGeom prst="rect">
            <a:avLst/>
          </a:prstGeom>
          <a:noFill/>
          <a:ln>
            <a:noFill/>
          </a:ln>
          <a:effectLst>
            <a:glow rad="368300">
              <a:schemeClr val="bg1">
                <a:alpha val="40000"/>
              </a:schemeClr>
            </a:glow>
            <a:softEdge rad="1143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2" y="3314874"/>
            <a:ext cx="5410200" cy="3543126"/>
          </a:xfrm>
          <a:prstGeom prst="rect">
            <a:avLst/>
          </a:prstGeom>
          <a:effectLst>
            <a:glow rad="317500">
              <a:schemeClr val="bg1">
                <a:alpha val="11000"/>
              </a:schemeClr>
            </a:glow>
            <a:softEdge rad="63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1447800"/>
            <a:ext cx="6324599" cy="4800600"/>
          </a:xfrm>
        </p:spPr>
        <p:txBody>
          <a:bodyPr/>
          <a:lstStyle/>
          <a:p>
            <a:r>
              <a:rPr lang="en-US" dirty="0" smtClean="0"/>
              <a:t>US-60/Grand Avenue COMPASS Study.</a:t>
            </a:r>
          </a:p>
          <a:p>
            <a:r>
              <a:rPr lang="en-US" dirty="0" smtClean="0"/>
              <a:t>Old Town Peoria </a:t>
            </a:r>
            <a:r>
              <a:rPr lang="en-US" dirty="0"/>
              <a:t>Traffic </a:t>
            </a:r>
            <a:r>
              <a:rPr lang="en-US" dirty="0" smtClean="0"/>
              <a:t>Study.</a:t>
            </a:r>
          </a:p>
          <a:p>
            <a:r>
              <a:rPr lang="en-US" dirty="0" smtClean="0"/>
              <a:t>Various analyses of traffic interchange redesigns and other roadway improvements.</a:t>
            </a:r>
            <a:endParaRPr lang="en-US" dirty="0"/>
          </a:p>
        </p:txBody>
      </p:sp>
      <p:pic>
        <p:nvPicPr>
          <p:cNvPr id="8" name="Picture 2" descr="Z:\MAG US60-Grand Avenue COMPASS (2012)\Logo\COMPASS LOGO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3212" y="4495800"/>
            <a:ext cx="2870672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21387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86" y="1559655"/>
            <a:ext cx="5383398" cy="3926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US-60/Grand Ave at Bell Rd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 dirty="0" smtClean="0"/>
              <a:t>Alternative studies underway since 2007.</a:t>
            </a:r>
          </a:p>
          <a:p>
            <a:pPr>
              <a:lnSpc>
                <a:spcPct val="120000"/>
              </a:lnSpc>
            </a:pPr>
            <a:r>
              <a:rPr lang="en-US" sz="3200" dirty="0" smtClean="0"/>
              <a:t>Entering intersection volumes exceed </a:t>
            </a:r>
            <a:r>
              <a:rPr lang="en-US" sz="3200" b="1" dirty="0"/>
              <a:t>8</a:t>
            </a:r>
            <a:r>
              <a:rPr lang="en-US" sz="3200" b="1" dirty="0" smtClean="0"/>
              <a:t>0,000 </a:t>
            </a:r>
            <a:r>
              <a:rPr lang="en-US" sz="3200" b="1" dirty="0" err="1" smtClean="0"/>
              <a:t>vpd</a:t>
            </a:r>
            <a:r>
              <a:rPr lang="en-US" sz="32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US" sz="3200" dirty="0" smtClean="0"/>
              <a:t>Challenging location due to commercial development.</a:t>
            </a:r>
          </a:p>
          <a:p>
            <a:pPr>
              <a:lnSpc>
                <a:spcPct val="120000"/>
              </a:lnSpc>
            </a:pPr>
            <a:r>
              <a:rPr lang="en-US" sz="3200" dirty="0" smtClean="0"/>
              <a:t>Design issues with skew and BNSF Railway.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14FD-D917-411A-B74D-7139A9239E8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62075" y="3530600"/>
            <a:ext cx="874556" cy="353921"/>
          </a:xfrm>
          <a:prstGeom prst="rect">
            <a:avLst/>
          </a:prstGeom>
          <a:noFill/>
        </p:spPr>
        <p:txBody>
          <a:bodyPr wrap="none" lIns="121899" tIns="60949" rIns="121899" bIns="60949" rtlCol="0">
            <a:spAutoFit/>
          </a:bodyPr>
          <a:lstStyle/>
          <a:p>
            <a:r>
              <a:rPr lang="en-US" sz="1500" b="1" dirty="0">
                <a:latin typeface="+mj-lt"/>
              </a:rPr>
              <a:t>Bell Rd</a:t>
            </a:r>
          </a:p>
        </p:txBody>
      </p:sp>
      <p:sp>
        <p:nvSpPr>
          <p:cNvPr id="9" name="TextBox 8"/>
          <p:cNvSpPr txBox="1"/>
          <p:nvPr/>
        </p:nvSpPr>
        <p:spPr>
          <a:xfrm rot="2535595">
            <a:off x="7657797" y="2795857"/>
            <a:ext cx="1482095" cy="353921"/>
          </a:xfrm>
          <a:prstGeom prst="rect">
            <a:avLst/>
          </a:prstGeom>
          <a:noFill/>
        </p:spPr>
        <p:txBody>
          <a:bodyPr wrap="none" lIns="121899" tIns="60949" rIns="121899" bIns="60949" rtlCol="0">
            <a:spAutoFit/>
          </a:bodyPr>
          <a:lstStyle/>
          <a:p>
            <a:r>
              <a:rPr lang="en-US" sz="1500" b="1" dirty="0">
                <a:latin typeface="+mj-lt"/>
              </a:rPr>
              <a:t>BNSF Railway</a:t>
            </a:r>
          </a:p>
        </p:txBody>
      </p:sp>
      <p:sp>
        <p:nvSpPr>
          <p:cNvPr id="10" name="Freeform 9"/>
          <p:cNvSpPr/>
          <p:nvPr/>
        </p:nvSpPr>
        <p:spPr>
          <a:xfrm>
            <a:off x="6908591" y="3512892"/>
            <a:ext cx="3747475" cy="1603655"/>
          </a:xfrm>
          <a:custGeom>
            <a:avLst/>
            <a:gdLst>
              <a:gd name="connsiteX0" fmla="*/ 1098187 w 1098187"/>
              <a:gd name="connsiteY0" fmla="*/ 0 h 3612995"/>
              <a:gd name="connsiteX1" fmla="*/ 12802 w 1098187"/>
              <a:gd name="connsiteY1" fmla="*/ 988741 h 3612995"/>
              <a:gd name="connsiteX2" fmla="*/ 600100 w 1098187"/>
              <a:gd name="connsiteY2" fmla="*/ 3612995 h 3612995"/>
              <a:gd name="connsiteX0" fmla="*/ 849962 w 849962"/>
              <a:gd name="connsiteY0" fmla="*/ 0 h 3612995"/>
              <a:gd name="connsiteX1" fmla="*/ 32206 w 849962"/>
              <a:gd name="connsiteY1" fmla="*/ 1196897 h 3612995"/>
              <a:gd name="connsiteX2" fmla="*/ 351875 w 849962"/>
              <a:gd name="connsiteY2" fmla="*/ 3612995 h 3612995"/>
              <a:gd name="connsiteX0" fmla="*/ 937519 w 937519"/>
              <a:gd name="connsiteY0" fmla="*/ 0 h 3665034"/>
              <a:gd name="connsiteX1" fmla="*/ 37988 w 937519"/>
              <a:gd name="connsiteY1" fmla="*/ 1248936 h 3665034"/>
              <a:gd name="connsiteX2" fmla="*/ 357657 w 937519"/>
              <a:gd name="connsiteY2" fmla="*/ 3665034 h 3665034"/>
              <a:gd name="connsiteX0" fmla="*/ 937519 w 937519"/>
              <a:gd name="connsiteY0" fmla="*/ 0 h 3665034"/>
              <a:gd name="connsiteX1" fmla="*/ 37988 w 937519"/>
              <a:gd name="connsiteY1" fmla="*/ 1248936 h 3665034"/>
              <a:gd name="connsiteX2" fmla="*/ 357657 w 937519"/>
              <a:gd name="connsiteY2" fmla="*/ 3665034 h 3665034"/>
              <a:gd name="connsiteX0" fmla="*/ 922369 w 922369"/>
              <a:gd name="connsiteY0" fmla="*/ 0 h 3665034"/>
              <a:gd name="connsiteX1" fmla="*/ 22838 w 922369"/>
              <a:gd name="connsiteY1" fmla="*/ 1248936 h 3665034"/>
              <a:gd name="connsiteX2" fmla="*/ 342507 w 922369"/>
              <a:gd name="connsiteY2" fmla="*/ 3665034 h 3665034"/>
              <a:gd name="connsiteX0" fmla="*/ 1252417 w 1252417"/>
              <a:gd name="connsiteY0" fmla="*/ 0 h 3665034"/>
              <a:gd name="connsiteX1" fmla="*/ 10916 w 1252417"/>
              <a:gd name="connsiteY1" fmla="*/ 1189462 h 3665034"/>
              <a:gd name="connsiteX2" fmla="*/ 672555 w 1252417"/>
              <a:gd name="connsiteY2" fmla="*/ 3665034 h 3665034"/>
              <a:gd name="connsiteX0" fmla="*/ 1252297 w 1252297"/>
              <a:gd name="connsiteY0" fmla="*/ 0 h 3665034"/>
              <a:gd name="connsiteX1" fmla="*/ 10796 w 1252297"/>
              <a:gd name="connsiteY1" fmla="*/ 1189462 h 3665034"/>
              <a:gd name="connsiteX2" fmla="*/ 672435 w 1252297"/>
              <a:gd name="connsiteY2" fmla="*/ 3665034 h 3665034"/>
              <a:gd name="connsiteX0" fmla="*/ 1252297 w 1252297"/>
              <a:gd name="connsiteY0" fmla="*/ 0 h 3665034"/>
              <a:gd name="connsiteX1" fmla="*/ 10796 w 1252297"/>
              <a:gd name="connsiteY1" fmla="*/ 1189462 h 3665034"/>
              <a:gd name="connsiteX2" fmla="*/ 672435 w 1252297"/>
              <a:gd name="connsiteY2" fmla="*/ 3665034 h 3665034"/>
              <a:gd name="connsiteX0" fmla="*/ 1252297 w 1252297"/>
              <a:gd name="connsiteY0" fmla="*/ 0 h 3665034"/>
              <a:gd name="connsiteX1" fmla="*/ 10796 w 1252297"/>
              <a:gd name="connsiteY1" fmla="*/ 1189462 h 3665034"/>
              <a:gd name="connsiteX2" fmla="*/ 672435 w 1252297"/>
              <a:gd name="connsiteY2" fmla="*/ 3665034 h 3665034"/>
              <a:gd name="connsiteX0" fmla="*/ 201652 w 1652190"/>
              <a:gd name="connsiteY0" fmla="*/ 86226 h 2656860"/>
              <a:gd name="connsiteX1" fmla="*/ 990551 w 1652190"/>
              <a:gd name="connsiteY1" fmla="*/ 181288 h 2656860"/>
              <a:gd name="connsiteX2" fmla="*/ 1652190 w 1652190"/>
              <a:gd name="connsiteY2" fmla="*/ 2656860 h 2656860"/>
              <a:gd name="connsiteX0" fmla="*/ 147136 w 2396874"/>
              <a:gd name="connsiteY0" fmla="*/ 684132 h 2601965"/>
              <a:gd name="connsiteX1" fmla="*/ 1735235 w 2396874"/>
              <a:gd name="connsiteY1" fmla="*/ 126393 h 2601965"/>
              <a:gd name="connsiteX2" fmla="*/ 2396874 w 2396874"/>
              <a:gd name="connsiteY2" fmla="*/ 2601965 h 2601965"/>
              <a:gd name="connsiteX0" fmla="*/ 0 w 2249738"/>
              <a:gd name="connsiteY0" fmla="*/ 733800 h 2651633"/>
              <a:gd name="connsiteX1" fmla="*/ 1588099 w 2249738"/>
              <a:gd name="connsiteY1" fmla="*/ 176061 h 2651633"/>
              <a:gd name="connsiteX2" fmla="*/ 2249738 w 2249738"/>
              <a:gd name="connsiteY2" fmla="*/ 2651633 h 2651633"/>
              <a:gd name="connsiteX0" fmla="*/ 0 w 2249738"/>
              <a:gd name="connsiteY0" fmla="*/ 64009 h 1981842"/>
              <a:gd name="connsiteX1" fmla="*/ 1688899 w 2249738"/>
              <a:gd name="connsiteY1" fmla="*/ 389470 h 1981842"/>
              <a:gd name="connsiteX2" fmla="*/ 2249738 w 2249738"/>
              <a:gd name="connsiteY2" fmla="*/ 1981842 h 1981842"/>
              <a:gd name="connsiteX0" fmla="*/ 0 w 2249738"/>
              <a:gd name="connsiteY0" fmla="*/ 64009 h 1981842"/>
              <a:gd name="connsiteX1" fmla="*/ 1688899 w 2249738"/>
              <a:gd name="connsiteY1" fmla="*/ 389470 h 1981842"/>
              <a:gd name="connsiteX2" fmla="*/ 2249738 w 2249738"/>
              <a:gd name="connsiteY2" fmla="*/ 1981842 h 1981842"/>
              <a:gd name="connsiteX0" fmla="*/ 0 w 2249738"/>
              <a:gd name="connsiteY0" fmla="*/ 88418 h 2006251"/>
              <a:gd name="connsiteX1" fmla="*/ 1710499 w 2249738"/>
              <a:gd name="connsiteY1" fmla="*/ 365880 h 2006251"/>
              <a:gd name="connsiteX2" fmla="*/ 2249738 w 2249738"/>
              <a:gd name="connsiteY2" fmla="*/ 2006251 h 2006251"/>
              <a:gd name="connsiteX0" fmla="*/ 0 w 2249738"/>
              <a:gd name="connsiteY0" fmla="*/ 264690 h 2182523"/>
              <a:gd name="connsiteX1" fmla="*/ 1710499 w 2249738"/>
              <a:gd name="connsiteY1" fmla="*/ 542152 h 2182523"/>
              <a:gd name="connsiteX2" fmla="*/ 2249738 w 2249738"/>
              <a:gd name="connsiteY2" fmla="*/ 2182523 h 2182523"/>
              <a:gd name="connsiteX0" fmla="*/ 0 w 2249738"/>
              <a:gd name="connsiteY0" fmla="*/ 270341 h 2188174"/>
              <a:gd name="connsiteX1" fmla="*/ 1710499 w 2249738"/>
              <a:gd name="connsiteY1" fmla="*/ 547803 h 2188174"/>
              <a:gd name="connsiteX2" fmla="*/ 2249738 w 2249738"/>
              <a:gd name="connsiteY2" fmla="*/ 2188174 h 2188174"/>
              <a:gd name="connsiteX0" fmla="*/ 0 w 2249738"/>
              <a:gd name="connsiteY0" fmla="*/ 270341 h 2188174"/>
              <a:gd name="connsiteX1" fmla="*/ 1710499 w 2249738"/>
              <a:gd name="connsiteY1" fmla="*/ 547803 h 2188174"/>
              <a:gd name="connsiteX2" fmla="*/ 1642807 w 2249738"/>
              <a:gd name="connsiteY2" fmla="*/ 379740 h 2188174"/>
              <a:gd name="connsiteX3" fmla="*/ 2249738 w 2249738"/>
              <a:gd name="connsiteY3" fmla="*/ 2188174 h 2188174"/>
              <a:gd name="connsiteX0" fmla="*/ 0 w 2249738"/>
              <a:gd name="connsiteY0" fmla="*/ 270341 h 2188174"/>
              <a:gd name="connsiteX1" fmla="*/ 1710499 w 2249738"/>
              <a:gd name="connsiteY1" fmla="*/ 547803 h 2188174"/>
              <a:gd name="connsiteX2" fmla="*/ 2249738 w 2249738"/>
              <a:gd name="connsiteY2" fmla="*/ 2188174 h 2188174"/>
              <a:gd name="connsiteX0" fmla="*/ 0 w 2249738"/>
              <a:gd name="connsiteY0" fmla="*/ 193357 h 2111190"/>
              <a:gd name="connsiteX1" fmla="*/ 1710499 w 2249738"/>
              <a:gd name="connsiteY1" fmla="*/ 470819 h 2111190"/>
              <a:gd name="connsiteX2" fmla="*/ 2249738 w 2249738"/>
              <a:gd name="connsiteY2" fmla="*/ 2111190 h 2111190"/>
              <a:gd name="connsiteX0" fmla="*/ 0 w 2249738"/>
              <a:gd name="connsiteY0" fmla="*/ 7489 h 1925322"/>
              <a:gd name="connsiteX1" fmla="*/ 1710499 w 2249738"/>
              <a:gd name="connsiteY1" fmla="*/ 284951 h 1925322"/>
              <a:gd name="connsiteX2" fmla="*/ 2249738 w 2249738"/>
              <a:gd name="connsiteY2" fmla="*/ 1925322 h 1925322"/>
              <a:gd name="connsiteX0" fmla="*/ 0 w 2811338"/>
              <a:gd name="connsiteY0" fmla="*/ 2621 h 1603654"/>
              <a:gd name="connsiteX1" fmla="*/ 1710499 w 2811338"/>
              <a:gd name="connsiteY1" fmla="*/ 280083 h 1603654"/>
              <a:gd name="connsiteX2" fmla="*/ 2811338 w 2811338"/>
              <a:gd name="connsiteY2" fmla="*/ 1603654 h 1603654"/>
              <a:gd name="connsiteX0" fmla="*/ 0 w 2811338"/>
              <a:gd name="connsiteY0" fmla="*/ 2621 h 1603654"/>
              <a:gd name="connsiteX1" fmla="*/ 1710499 w 2811338"/>
              <a:gd name="connsiteY1" fmla="*/ 280083 h 1603654"/>
              <a:gd name="connsiteX2" fmla="*/ 2811338 w 2811338"/>
              <a:gd name="connsiteY2" fmla="*/ 1603654 h 1603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1338" h="1603654">
                <a:moveTo>
                  <a:pt x="0" y="2621"/>
                </a:moveTo>
                <a:cubicBezTo>
                  <a:pt x="462619" y="-9906"/>
                  <a:pt x="1241943" y="13244"/>
                  <a:pt x="1710499" y="280083"/>
                </a:cubicBezTo>
                <a:cubicBezTo>
                  <a:pt x="2179055" y="546922"/>
                  <a:pt x="2439797" y="1108310"/>
                  <a:pt x="2811338" y="1603654"/>
                </a:cubicBezTo>
              </a:path>
            </a:pathLst>
          </a:custGeom>
          <a:noFill/>
          <a:ln w="174625">
            <a:solidFill>
              <a:schemeClr val="accent6">
                <a:alpha val="85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847027" y="3971728"/>
            <a:ext cx="1506396" cy="677086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21899" tIns="60949" rIns="121899" bIns="60949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+mj-lt"/>
              </a:rPr>
              <a:t>Heavy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+mj-lt"/>
              </a:rPr>
              <a:t>Traffic Flow</a:t>
            </a:r>
          </a:p>
        </p:txBody>
      </p:sp>
      <p:sp>
        <p:nvSpPr>
          <p:cNvPr id="8" name="TextBox 7"/>
          <p:cNvSpPr txBox="1"/>
          <p:nvPr/>
        </p:nvSpPr>
        <p:spPr>
          <a:xfrm rot="2535595">
            <a:off x="9235836" y="4757198"/>
            <a:ext cx="1820649" cy="353921"/>
          </a:xfrm>
          <a:prstGeom prst="rect">
            <a:avLst/>
          </a:prstGeom>
          <a:noFill/>
        </p:spPr>
        <p:txBody>
          <a:bodyPr wrap="none" lIns="121899" tIns="60949" rIns="121899" bIns="60949" rtlCol="0">
            <a:spAutoFit/>
          </a:bodyPr>
          <a:lstStyle/>
          <a:p>
            <a:r>
              <a:rPr lang="en-US" sz="1500" b="1" dirty="0">
                <a:latin typeface="+mj-lt"/>
              </a:rPr>
              <a:t>US-60/Grand Ave</a:t>
            </a:r>
          </a:p>
        </p:txBody>
      </p:sp>
    </p:spTree>
    <p:extLst>
      <p:ext uri="{BB962C8B-B14F-4D97-AF65-F5344CB8AC3E}">
        <p14:creationId xmlns="" xmlns:p14="http://schemas.microsoft.com/office/powerpoint/2010/main" val="823906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2035 Traffic on Existing Geometry</a:t>
            </a:r>
            <a:endParaRPr lang="en-US" dirty="0"/>
          </a:p>
        </p:txBody>
      </p:sp>
      <p:pic>
        <p:nvPicPr>
          <p:cNvPr id="11" name="NEW Existing 2035 - 24 fps_04082103a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46200" y="1600200"/>
            <a:ext cx="9496425" cy="46482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09395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04721" y="1447183"/>
            <a:ext cx="5957288" cy="480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5" name="Picture 7" descr="2003 RTP Freeways and Arterials_Calibri_0327200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96" y="1503747"/>
            <a:ext cx="5921737" cy="469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6399133" y="1587041"/>
            <a:ext cx="5383398" cy="4665822"/>
          </a:xfrm>
        </p:spPr>
        <p:txBody>
          <a:bodyPr>
            <a:noAutofit/>
          </a:bodyPr>
          <a:lstStyle/>
          <a:p>
            <a:r>
              <a:rPr lang="en-US" sz="2700" b="1" dirty="0"/>
              <a:t>$10.5 billion over 20-years  (2006-2026).</a:t>
            </a:r>
          </a:p>
          <a:p>
            <a:r>
              <a:rPr lang="en-US" sz="1900" dirty="0"/>
              <a:t>New Freeways –SR-24, SR-30, Loop 202/South Mountain, and Loop 303.</a:t>
            </a:r>
          </a:p>
          <a:p>
            <a:r>
              <a:rPr lang="en-US" sz="1900" dirty="0"/>
              <a:t>New/Improved Traffic Interchanges.</a:t>
            </a:r>
          </a:p>
          <a:p>
            <a:r>
              <a:rPr lang="en-US" sz="1900" dirty="0"/>
              <a:t>New HOV and add general purpose lanes projects.</a:t>
            </a:r>
          </a:p>
          <a:p>
            <a:r>
              <a:rPr lang="en-US" sz="1900" dirty="0"/>
              <a:t>US-60/Grand Avenue improvements.</a:t>
            </a:r>
          </a:p>
          <a:p>
            <a:r>
              <a:rPr lang="en-US" sz="1900" dirty="0"/>
              <a:t>Rubberized asphalt to reduce freeway noise.</a:t>
            </a:r>
          </a:p>
          <a:p>
            <a:r>
              <a:rPr lang="en-US" sz="1900" dirty="0"/>
              <a:t>Freeway Management System.</a:t>
            </a:r>
          </a:p>
          <a:p>
            <a:r>
              <a:rPr lang="en-US" sz="1900" dirty="0"/>
              <a:t>Maintenance (litter control and landscaping).</a:t>
            </a:r>
            <a:endParaRPr lang="en-US" sz="12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Freeway and Highway Program</a:t>
            </a: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83" y="3681843"/>
            <a:ext cx="108071" cy="10391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247D-5F93-4828-85DA-720F9B74735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4" y="4584700"/>
            <a:ext cx="143016" cy="139477"/>
          </a:xfrm>
          <a:prstGeom prst="rect">
            <a:avLst/>
          </a:prstGeom>
        </p:spPr>
      </p:pic>
      <p:pic>
        <p:nvPicPr>
          <p:cNvPr id="11" name="Content Placeholder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94" y="5013402"/>
            <a:ext cx="143016" cy="1394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42913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Illustration Concept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58416" y="1337823"/>
            <a:ext cx="11871992" cy="437717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29746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2035 Traffic on Concept 7 Geometry</a:t>
            </a:r>
            <a:endParaRPr lang="en-US" dirty="0"/>
          </a:p>
        </p:txBody>
      </p:sp>
      <p:pic>
        <p:nvPicPr>
          <p:cNvPr id="6" name="Concept 7 - 24 fps_04132013a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46200" y="1600200"/>
            <a:ext cx="9496425" cy="46482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1205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</a:t>
            </a:r>
            <a:r>
              <a:rPr lang="en-US" dirty="0" smtClean="0"/>
              <a:t>Status</a:t>
            </a:r>
            <a:br>
              <a:rPr lang="en-US" dirty="0" smtClean="0"/>
            </a:br>
            <a:r>
              <a:rPr lang="en-US" sz="2700" dirty="0" smtClean="0"/>
              <a:t>MAG INNER LOOP MICROSIMULATION MODEL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4" y="1447800"/>
            <a:ext cx="7010398" cy="4724400"/>
          </a:xfrm>
        </p:spPr>
        <p:txBody>
          <a:bodyPr/>
          <a:lstStyle/>
          <a:p>
            <a:r>
              <a:rPr lang="en-US" b="1" dirty="0" smtClean="0"/>
              <a:t>Phases I and II largely completed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Calibrated, validated, and delivered.</a:t>
            </a:r>
          </a:p>
          <a:p>
            <a:pPr lvl="1"/>
            <a:r>
              <a:rPr lang="en-US" dirty="0" smtClean="0"/>
              <a:t>Model of bus and light rail route operations, derived from GTFS service schedules and MAG stop location data, under review, soon to be delivered.</a:t>
            </a:r>
          </a:p>
          <a:p>
            <a:r>
              <a:rPr lang="en-US" b="1" dirty="0" smtClean="0"/>
              <a:t>Model report forthcoming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Model hand-over and continuing technical support.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4" descr="SR14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66"/>
          <a:stretch/>
        </p:blipFill>
        <p:spPr bwMode="auto">
          <a:xfrm>
            <a:off x="7365223" y="1447800"/>
            <a:ext cx="482360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12" y="5638800"/>
            <a:ext cx="419101" cy="335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12" y="5638800"/>
            <a:ext cx="419101" cy="3352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04212" y="5638800"/>
            <a:ext cx="3323212" cy="307775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East Sky Harbor Blvd Traffic Interchange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34339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8014" y="685803"/>
            <a:ext cx="3962400" cy="3733797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Development and Application of a Traffic Simulation and Dynamic Traffic Assignment Model Framework for Central Phoenix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608014" y="4648200"/>
            <a:ext cx="2514598" cy="1524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/>
              <a:t>Bob Hazlett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Senior Engineer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602 254-6300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bhazlett@azmag.gov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04012" y="304800"/>
            <a:ext cx="5484813" cy="5867400"/>
          </a:xfrm>
          <a:prstGeom prst="round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glow rad="406400">
              <a:schemeClr val="bg1">
                <a:alpha val="26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7"/>
          <p:cNvSpPr txBox="1">
            <a:spLocks/>
          </p:cNvSpPr>
          <p:nvPr/>
        </p:nvSpPr>
        <p:spPr>
          <a:xfrm>
            <a:off x="4951414" y="4648200"/>
            <a:ext cx="2514598" cy="1524000"/>
          </a:xfrm>
          <a:prstGeom prst="rect">
            <a:avLst/>
          </a:prstGeom>
        </p:spPr>
        <p:txBody>
          <a:bodyPr vert="horz" lIns="91432" tIns="45717" rIns="91432" bIns="45717" rtlCol="0">
            <a:normAutofit/>
          </a:bodyPr>
          <a:lstStyle/>
          <a:p>
            <a:pPr marL="0" marR="0" lvl="0" indent="0" algn="l" defTabSz="9143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 Morgan</a:t>
            </a:r>
          </a:p>
          <a:p>
            <a:pPr marL="0" marR="0" lvl="0" indent="0" algn="l" defTabSz="9143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Caliper Corporation</a:t>
            </a:r>
          </a:p>
          <a:p>
            <a:pPr marL="0" marR="0" lvl="0" indent="0" algn="l" defTabSz="9143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en-US" sz="1800" dirty="0" smtClean="0"/>
              <a:t>617 527-4700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3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en-US" sz="1600" dirty="0" smtClean="0"/>
              <a:t>daniel@caliper.com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ubtitle 7"/>
          <p:cNvSpPr txBox="1">
            <a:spLocks/>
          </p:cNvSpPr>
          <p:nvPr/>
        </p:nvSpPr>
        <p:spPr>
          <a:xfrm>
            <a:off x="2779714" y="4648200"/>
            <a:ext cx="2514598" cy="1524000"/>
          </a:xfrm>
          <a:prstGeom prst="rect">
            <a:avLst/>
          </a:prstGeom>
        </p:spPr>
        <p:txBody>
          <a:bodyPr vert="horz" lIns="91432" tIns="45717" rIns="91432" bIns="45717" rtlCol="0">
            <a:normAutofit fontScale="92500" lnSpcReduction="20000"/>
          </a:bodyPr>
          <a:lstStyle/>
          <a:p>
            <a:pPr marL="0" marR="0" lvl="0" indent="0" algn="l" defTabSz="9143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Micah Henry</a:t>
            </a:r>
          </a:p>
          <a:p>
            <a:pPr marL="0" marR="0" lvl="0" indent="0" algn="l" defTabSz="9143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Transportation Engineer</a:t>
            </a:r>
          </a:p>
          <a:p>
            <a:pPr marL="0" marR="0" lvl="0" indent="0" algn="l" defTabSz="9143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602 254-6300</a:t>
            </a:r>
          </a:p>
          <a:p>
            <a:pPr marL="0" marR="0" lvl="0" indent="0" algn="l" defTabSz="9143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mhenry@azmag.gov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172010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 Recently Completed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529813" y="1318835"/>
            <a:ext cx="7129199" cy="51581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247D-5F93-4828-85DA-720F9B747354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406295" y="2761754"/>
            <a:ext cx="4665317" cy="870447"/>
            <a:chOff x="304800" y="2071315"/>
            <a:chExt cx="3499899" cy="652835"/>
          </a:xfrm>
        </p:grpSpPr>
        <p:sp>
          <p:nvSpPr>
            <p:cNvPr id="11" name="Freeform 10"/>
            <p:cNvSpPr/>
            <p:nvPr/>
          </p:nvSpPr>
          <p:spPr>
            <a:xfrm>
              <a:off x="3049325" y="2071315"/>
              <a:ext cx="755374" cy="552615"/>
            </a:xfrm>
            <a:custGeom>
              <a:avLst/>
              <a:gdLst>
                <a:gd name="connsiteX0" fmla="*/ 755374 w 755374"/>
                <a:gd name="connsiteY0" fmla="*/ 552615 h 552615"/>
                <a:gd name="connsiteX1" fmla="*/ 652007 w 755374"/>
                <a:gd name="connsiteY1" fmla="*/ 449248 h 552615"/>
                <a:gd name="connsiteX2" fmla="*/ 592372 w 755374"/>
                <a:gd name="connsiteY2" fmla="*/ 425395 h 552615"/>
                <a:gd name="connsiteX3" fmla="*/ 385638 w 755374"/>
                <a:gd name="connsiteY3" fmla="*/ 345882 h 552615"/>
                <a:gd name="connsiteX4" fmla="*/ 155051 w 755374"/>
                <a:gd name="connsiteY4" fmla="*/ 127221 h 552615"/>
                <a:gd name="connsiteX5" fmla="*/ 0 w 755374"/>
                <a:gd name="connsiteY5" fmla="*/ 0 h 55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5374" h="552615">
                  <a:moveTo>
                    <a:pt x="755374" y="552615"/>
                  </a:moveTo>
                  <a:cubicBezTo>
                    <a:pt x="717274" y="511533"/>
                    <a:pt x="679174" y="470451"/>
                    <a:pt x="652007" y="449248"/>
                  </a:cubicBezTo>
                  <a:cubicBezTo>
                    <a:pt x="624840" y="428045"/>
                    <a:pt x="592372" y="425395"/>
                    <a:pt x="592372" y="425395"/>
                  </a:cubicBezTo>
                  <a:cubicBezTo>
                    <a:pt x="547977" y="408167"/>
                    <a:pt x="458525" y="395578"/>
                    <a:pt x="385638" y="345882"/>
                  </a:cubicBezTo>
                  <a:cubicBezTo>
                    <a:pt x="312751" y="296186"/>
                    <a:pt x="219324" y="184868"/>
                    <a:pt x="155051" y="127221"/>
                  </a:cubicBezTo>
                  <a:cubicBezTo>
                    <a:pt x="90778" y="69574"/>
                    <a:pt x="45389" y="34787"/>
                    <a:pt x="0" y="0"/>
                  </a:cubicBezTo>
                </a:path>
              </a:pathLst>
            </a:custGeom>
            <a:noFill/>
            <a:ln w="127000">
              <a:solidFill>
                <a:schemeClr val="accent3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ular Callout 11"/>
            <p:cNvSpPr/>
            <p:nvPr/>
          </p:nvSpPr>
          <p:spPr>
            <a:xfrm>
              <a:off x="304800" y="2266950"/>
              <a:ext cx="2209800" cy="457200"/>
            </a:xfrm>
            <a:prstGeom prst="wedgeRectCallout">
              <a:avLst>
                <a:gd name="adj1" fmla="val 85021"/>
                <a:gd name="adj2" fmla="val -4414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US-60 Widening to 6-lanes from 83rd Ave to Loop 303</a:t>
              </a:r>
            </a:p>
          </p:txBody>
        </p:sp>
      </p:grpSp>
      <p:sp>
        <p:nvSpPr>
          <p:cNvPr id="3" name="Freeform 2"/>
          <p:cNvSpPr/>
          <p:nvPr/>
        </p:nvSpPr>
        <p:spPr>
          <a:xfrm>
            <a:off x="4613696" y="2065297"/>
            <a:ext cx="975106" cy="436323"/>
          </a:xfrm>
          <a:custGeom>
            <a:avLst/>
            <a:gdLst>
              <a:gd name="connsiteX0" fmla="*/ 0 w 717973"/>
              <a:gd name="connsiteY0" fmla="*/ 273055 h 273055"/>
              <a:gd name="connsiteX1" fmla="*/ 74507 w 717973"/>
              <a:gd name="connsiteY1" fmla="*/ 83401 h 273055"/>
              <a:gd name="connsiteX2" fmla="*/ 358987 w 717973"/>
              <a:gd name="connsiteY2" fmla="*/ 8895 h 273055"/>
              <a:gd name="connsiteX3" fmla="*/ 453813 w 717973"/>
              <a:gd name="connsiteY3" fmla="*/ 8895 h 273055"/>
              <a:gd name="connsiteX4" fmla="*/ 589280 w 717973"/>
              <a:gd name="connsiteY4" fmla="*/ 76628 h 273055"/>
              <a:gd name="connsiteX5" fmla="*/ 717973 w 717973"/>
              <a:gd name="connsiteY5" fmla="*/ 63081 h 273055"/>
              <a:gd name="connsiteX0" fmla="*/ 0 w 731520"/>
              <a:gd name="connsiteY0" fmla="*/ 327242 h 327242"/>
              <a:gd name="connsiteX1" fmla="*/ 88054 w 731520"/>
              <a:gd name="connsiteY1" fmla="*/ 83401 h 327242"/>
              <a:gd name="connsiteX2" fmla="*/ 372534 w 731520"/>
              <a:gd name="connsiteY2" fmla="*/ 8895 h 327242"/>
              <a:gd name="connsiteX3" fmla="*/ 467360 w 731520"/>
              <a:gd name="connsiteY3" fmla="*/ 8895 h 327242"/>
              <a:gd name="connsiteX4" fmla="*/ 602827 w 731520"/>
              <a:gd name="connsiteY4" fmla="*/ 76628 h 327242"/>
              <a:gd name="connsiteX5" fmla="*/ 731520 w 731520"/>
              <a:gd name="connsiteY5" fmla="*/ 63081 h 327242"/>
              <a:gd name="connsiteX0" fmla="*/ 0 w 731520"/>
              <a:gd name="connsiteY0" fmla="*/ 327242 h 327242"/>
              <a:gd name="connsiteX1" fmla="*/ 88054 w 731520"/>
              <a:gd name="connsiteY1" fmla="*/ 83401 h 327242"/>
              <a:gd name="connsiteX2" fmla="*/ 372534 w 731520"/>
              <a:gd name="connsiteY2" fmla="*/ 8895 h 327242"/>
              <a:gd name="connsiteX3" fmla="*/ 467360 w 731520"/>
              <a:gd name="connsiteY3" fmla="*/ 8895 h 327242"/>
              <a:gd name="connsiteX4" fmla="*/ 602827 w 731520"/>
              <a:gd name="connsiteY4" fmla="*/ 76628 h 327242"/>
              <a:gd name="connsiteX5" fmla="*/ 731520 w 731520"/>
              <a:gd name="connsiteY5" fmla="*/ 63081 h 32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520" h="327242">
                <a:moveTo>
                  <a:pt x="0" y="327242"/>
                </a:moveTo>
                <a:cubicBezTo>
                  <a:pt x="34432" y="213788"/>
                  <a:pt x="25965" y="136459"/>
                  <a:pt x="88054" y="83401"/>
                </a:cubicBezTo>
                <a:cubicBezTo>
                  <a:pt x="150143" y="30343"/>
                  <a:pt x="309316" y="21313"/>
                  <a:pt x="372534" y="8895"/>
                </a:cubicBezTo>
                <a:cubicBezTo>
                  <a:pt x="435752" y="-3523"/>
                  <a:pt x="428978" y="-2394"/>
                  <a:pt x="467360" y="8895"/>
                </a:cubicBezTo>
                <a:cubicBezTo>
                  <a:pt x="505742" y="20184"/>
                  <a:pt x="558800" y="67597"/>
                  <a:pt x="602827" y="76628"/>
                </a:cubicBezTo>
                <a:cubicBezTo>
                  <a:pt x="646854" y="85659"/>
                  <a:pt x="689187" y="74370"/>
                  <a:pt x="731520" y="63081"/>
                </a:cubicBezTo>
              </a:path>
            </a:pathLst>
          </a:custGeom>
          <a:noFill/>
          <a:ln w="127000">
            <a:solidFill>
              <a:schemeClr val="accent2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495409" y="1472073"/>
            <a:ext cx="195948" cy="1363697"/>
          </a:xfrm>
          <a:custGeom>
            <a:avLst/>
            <a:gdLst>
              <a:gd name="connsiteX0" fmla="*/ 0 w 158216"/>
              <a:gd name="connsiteY0" fmla="*/ 0 h 1009227"/>
              <a:gd name="connsiteX1" fmla="*/ 33867 w 158216"/>
              <a:gd name="connsiteY1" fmla="*/ 182880 h 1009227"/>
              <a:gd name="connsiteX2" fmla="*/ 81280 w 158216"/>
              <a:gd name="connsiteY2" fmla="*/ 474133 h 1009227"/>
              <a:gd name="connsiteX3" fmla="*/ 149014 w 158216"/>
              <a:gd name="connsiteY3" fmla="*/ 846667 h 1009227"/>
              <a:gd name="connsiteX4" fmla="*/ 155787 w 158216"/>
              <a:gd name="connsiteY4" fmla="*/ 1009227 h 1009227"/>
              <a:gd name="connsiteX0" fmla="*/ 0 w 158216"/>
              <a:gd name="connsiteY0" fmla="*/ 0 h 1009227"/>
              <a:gd name="connsiteX1" fmla="*/ 20320 w 158216"/>
              <a:gd name="connsiteY1" fmla="*/ 223520 h 1009227"/>
              <a:gd name="connsiteX2" fmla="*/ 81280 w 158216"/>
              <a:gd name="connsiteY2" fmla="*/ 474133 h 1009227"/>
              <a:gd name="connsiteX3" fmla="*/ 149014 w 158216"/>
              <a:gd name="connsiteY3" fmla="*/ 846667 h 1009227"/>
              <a:gd name="connsiteX4" fmla="*/ 155787 w 158216"/>
              <a:gd name="connsiteY4" fmla="*/ 1009227 h 1009227"/>
              <a:gd name="connsiteX0" fmla="*/ 0 w 144669"/>
              <a:gd name="connsiteY0" fmla="*/ 0 h 1022773"/>
              <a:gd name="connsiteX1" fmla="*/ 6773 w 144669"/>
              <a:gd name="connsiteY1" fmla="*/ 237066 h 1022773"/>
              <a:gd name="connsiteX2" fmla="*/ 67733 w 144669"/>
              <a:gd name="connsiteY2" fmla="*/ 487679 h 1022773"/>
              <a:gd name="connsiteX3" fmla="*/ 135467 w 144669"/>
              <a:gd name="connsiteY3" fmla="*/ 860213 h 1022773"/>
              <a:gd name="connsiteX4" fmla="*/ 142240 w 144669"/>
              <a:gd name="connsiteY4" fmla="*/ 1022773 h 1022773"/>
              <a:gd name="connsiteX0" fmla="*/ 2330 w 146999"/>
              <a:gd name="connsiteY0" fmla="*/ 0 h 1022773"/>
              <a:gd name="connsiteX1" fmla="*/ 9103 w 146999"/>
              <a:gd name="connsiteY1" fmla="*/ 237066 h 1022773"/>
              <a:gd name="connsiteX2" fmla="*/ 70063 w 146999"/>
              <a:gd name="connsiteY2" fmla="*/ 487679 h 1022773"/>
              <a:gd name="connsiteX3" fmla="*/ 137797 w 146999"/>
              <a:gd name="connsiteY3" fmla="*/ 860213 h 1022773"/>
              <a:gd name="connsiteX4" fmla="*/ 144570 w 146999"/>
              <a:gd name="connsiteY4" fmla="*/ 1022773 h 1022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999" h="1022773">
                <a:moveTo>
                  <a:pt x="2330" y="0"/>
                </a:moveTo>
                <a:cubicBezTo>
                  <a:pt x="-1056" y="99342"/>
                  <a:pt x="-2186" y="155786"/>
                  <a:pt x="9103" y="237066"/>
                </a:cubicBezTo>
                <a:cubicBezTo>
                  <a:pt x="20392" y="318346"/>
                  <a:pt x="48614" y="383821"/>
                  <a:pt x="70063" y="487679"/>
                </a:cubicBezTo>
                <a:cubicBezTo>
                  <a:pt x="91512" y="591537"/>
                  <a:pt x="125379" y="771031"/>
                  <a:pt x="137797" y="860213"/>
                </a:cubicBezTo>
                <a:cubicBezTo>
                  <a:pt x="150215" y="949395"/>
                  <a:pt x="147392" y="986084"/>
                  <a:pt x="144570" y="1022773"/>
                </a:cubicBezTo>
              </a:path>
            </a:pathLst>
          </a:custGeom>
          <a:noFill/>
          <a:ln w="127000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566360" y="4172374"/>
            <a:ext cx="1245967" cy="117437"/>
          </a:xfrm>
          <a:custGeom>
            <a:avLst/>
            <a:gdLst>
              <a:gd name="connsiteX0" fmla="*/ 0 w 955300"/>
              <a:gd name="connsiteY0" fmla="*/ 0 h 88376"/>
              <a:gd name="connsiteX1" fmla="*/ 494453 w 955300"/>
              <a:gd name="connsiteY1" fmla="*/ 33867 h 88376"/>
              <a:gd name="connsiteX2" fmla="*/ 616373 w 955300"/>
              <a:gd name="connsiteY2" fmla="*/ 88053 h 88376"/>
              <a:gd name="connsiteX3" fmla="*/ 921173 w 955300"/>
              <a:gd name="connsiteY3" fmla="*/ 6773 h 88376"/>
              <a:gd name="connsiteX4" fmla="*/ 934720 w 955300"/>
              <a:gd name="connsiteY4" fmla="*/ 20320 h 88376"/>
              <a:gd name="connsiteX0" fmla="*/ 0 w 1106193"/>
              <a:gd name="connsiteY0" fmla="*/ 0 h 88376"/>
              <a:gd name="connsiteX1" fmla="*/ 494453 w 1106193"/>
              <a:gd name="connsiteY1" fmla="*/ 33867 h 88376"/>
              <a:gd name="connsiteX2" fmla="*/ 616373 w 1106193"/>
              <a:gd name="connsiteY2" fmla="*/ 88053 h 88376"/>
              <a:gd name="connsiteX3" fmla="*/ 921173 w 1106193"/>
              <a:gd name="connsiteY3" fmla="*/ 6773 h 88376"/>
              <a:gd name="connsiteX4" fmla="*/ 1104053 w 1106193"/>
              <a:gd name="connsiteY4" fmla="*/ 20320 h 88376"/>
              <a:gd name="connsiteX0" fmla="*/ 0 w 1105252"/>
              <a:gd name="connsiteY0" fmla="*/ 0 h 88078"/>
              <a:gd name="connsiteX1" fmla="*/ 494453 w 1105252"/>
              <a:gd name="connsiteY1" fmla="*/ 33867 h 88078"/>
              <a:gd name="connsiteX2" fmla="*/ 616373 w 1105252"/>
              <a:gd name="connsiteY2" fmla="*/ 88053 h 88078"/>
              <a:gd name="connsiteX3" fmla="*/ 812799 w 1105252"/>
              <a:gd name="connsiteY3" fmla="*/ 40640 h 88078"/>
              <a:gd name="connsiteX4" fmla="*/ 1104053 w 1105252"/>
              <a:gd name="connsiteY4" fmla="*/ 20320 h 88078"/>
              <a:gd name="connsiteX0" fmla="*/ 0 w 1104053"/>
              <a:gd name="connsiteY0" fmla="*/ 0 h 88078"/>
              <a:gd name="connsiteX1" fmla="*/ 494453 w 1104053"/>
              <a:gd name="connsiteY1" fmla="*/ 33867 h 88078"/>
              <a:gd name="connsiteX2" fmla="*/ 616373 w 1104053"/>
              <a:gd name="connsiteY2" fmla="*/ 88053 h 88078"/>
              <a:gd name="connsiteX3" fmla="*/ 812799 w 1104053"/>
              <a:gd name="connsiteY3" fmla="*/ 40640 h 88078"/>
              <a:gd name="connsiteX4" fmla="*/ 1104053 w 1104053"/>
              <a:gd name="connsiteY4" fmla="*/ 20320 h 88078"/>
              <a:gd name="connsiteX0" fmla="*/ 0 w 934719"/>
              <a:gd name="connsiteY0" fmla="*/ 0 h 88078"/>
              <a:gd name="connsiteX1" fmla="*/ 494453 w 934719"/>
              <a:gd name="connsiteY1" fmla="*/ 33867 h 88078"/>
              <a:gd name="connsiteX2" fmla="*/ 616373 w 934719"/>
              <a:gd name="connsiteY2" fmla="*/ 88053 h 88078"/>
              <a:gd name="connsiteX3" fmla="*/ 812799 w 934719"/>
              <a:gd name="connsiteY3" fmla="*/ 40640 h 88078"/>
              <a:gd name="connsiteX4" fmla="*/ 934719 w 934719"/>
              <a:gd name="connsiteY4" fmla="*/ 13546 h 8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719" h="88078">
                <a:moveTo>
                  <a:pt x="0" y="0"/>
                </a:moveTo>
                <a:cubicBezTo>
                  <a:pt x="195862" y="9596"/>
                  <a:pt x="391724" y="19192"/>
                  <a:pt x="494453" y="33867"/>
                </a:cubicBezTo>
                <a:cubicBezTo>
                  <a:pt x="597182" y="48542"/>
                  <a:pt x="563315" y="86924"/>
                  <a:pt x="616373" y="88053"/>
                </a:cubicBezTo>
                <a:cubicBezTo>
                  <a:pt x="669431" y="89182"/>
                  <a:pt x="759742" y="53058"/>
                  <a:pt x="812799" y="40640"/>
                </a:cubicBezTo>
                <a:cubicBezTo>
                  <a:pt x="865856" y="28222"/>
                  <a:pt x="764821" y="21448"/>
                  <a:pt x="934719" y="13546"/>
                </a:cubicBezTo>
              </a:path>
            </a:pathLst>
          </a:custGeom>
          <a:noFill/>
          <a:ln w="127000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8" name="Rectangular Callout 7"/>
          <p:cNvSpPr/>
          <p:nvPr/>
        </p:nvSpPr>
        <p:spPr>
          <a:xfrm>
            <a:off x="1060782" y="4140200"/>
            <a:ext cx="2291146" cy="711200"/>
          </a:xfrm>
          <a:prstGeom prst="wedgeRectCallout">
            <a:avLst>
              <a:gd name="adj1" fmla="val 112674"/>
              <a:gd name="adj2" fmla="val -11158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31-Miles of new HOV Lanes on Loop 101</a:t>
            </a:r>
          </a:p>
        </p:txBody>
      </p:sp>
      <p:sp>
        <p:nvSpPr>
          <p:cNvPr id="19" name="Freeform 18"/>
          <p:cNvSpPr/>
          <p:nvPr/>
        </p:nvSpPr>
        <p:spPr>
          <a:xfrm>
            <a:off x="6319638" y="2799135"/>
            <a:ext cx="652297" cy="2538252"/>
          </a:xfrm>
          <a:custGeom>
            <a:avLst/>
            <a:gdLst>
              <a:gd name="connsiteX0" fmla="*/ 0 w 488980"/>
              <a:gd name="connsiteY0" fmla="*/ 10428 h 1906961"/>
              <a:gd name="connsiteX1" fmla="*/ 81280 w 488980"/>
              <a:gd name="connsiteY1" fmla="*/ 10428 h 1906961"/>
              <a:gd name="connsiteX2" fmla="*/ 453814 w 488980"/>
              <a:gd name="connsiteY2" fmla="*/ 118801 h 1906961"/>
              <a:gd name="connsiteX3" fmla="*/ 447040 w 488980"/>
              <a:gd name="connsiteY3" fmla="*/ 457468 h 1906961"/>
              <a:gd name="connsiteX4" fmla="*/ 487680 w 488980"/>
              <a:gd name="connsiteY4" fmla="*/ 660668 h 1906961"/>
              <a:gd name="connsiteX5" fmla="*/ 474134 w 488980"/>
              <a:gd name="connsiteY5" fmla="*/ 992561 h 1906961"/>
              <a:gd name="connsiteX6" fmla="*/ 426720 w 488980"/>
              <a:gd name="connsiteY6" fmla="*/ 1906961 h 1906961"/>
              <a:gd name="connsiteX0" fmla="*/ 0 w 488980"/>
              <a:gd name="connsiteY0" fmla="*/ 1590 h 1898123"/>
              <a:gd name="connsiteX1" fmla="*/ 223520 w 488980"/>
              <a:gd name="connsiteY1" fmla="*/ 42230 h 1898123"/>
              <a:gd name="connsiteX2" fmla="*/ 453814 w 488980"/>
              <a:gd name="connsiteY2" fmla="*/ 109963 h 1898123"/>
              <a:gd name="connsiteX3" fmla="*/ 447040 w 488980"/>
              <a:gd name="connsiteY3" fmla="*/ 448630 h 1898123"/>
              <a:gd name="connsiteX4" fmla="*/ 487680 w 488980"/>
              <a:gd name="connsiteY4" fmla="*/ 651830 h 1898123"/>
              <a:gd name="connsiteX5" fmla="*/ 474134 w 488980"/>
              <a:gd name="connsiteY5" fmla="*/ 983723 h 1898123"/>
              <a:gd name="connsiteX6" fmla="*/ 426720 w 488980"/>
              <a:gd name="connsiteY6" fmla="*/ 1898123 h 1898123"/>
              <a:gd name="connsiteX0" fmla="*/ 0 w 400927"/>
              <a:gd name="connsiteY0" fmla="*/ 341 h 2066208"/>
              <a:gd name="connsiteX1" fmla="*/ 135467 w 400927"/>
              <a:gd name="connsiteY1" fmla="*/ 210315 h 2066208"/>
              <a:gd name="connsiteX2" fmla="*/ 365761 w 400927"/>
              <a:gd name="connsiteY2" fmla="*/ 278048 h 2066208"/>
              <a:gd name="connsiteX3" fmla="*/ 358987 w 400927"/>
              <a:gd name="connsiteY3" fmla="*/ 616715 h 2066208"/>
              <a:gd name="connsiteX4" fmla="*/ 399627 w 400927"/>
              <a:gd name="connsiteY4" fmla="*/ 819915 h 2066208"/>
              <a:gd name="connsiteX5" fmla="*/ 386081 w 400927"/>
              <a:gd name="connsiteY5" fmla="*/ 1151808 h 2066208"/>
              <a:gd name="connsiteX6" fmla="*/ 338667 w 400927"/>
              <a:gd name="connsiteY6" fmla="*/ 2066208 h 2066208"/>
              <a:gd name="connsiteX0" fmla="*/ 0 w 482207"/>
              <a:gd name="connsiteY0" fmla="*/ 1389 h 1904696"/>
              <a:gd name="connsiteX1" fmla="*/ 216747 w 482207"/>
              <a:gd name="connsiteY1" fmla="*/ 48803 h 1904696"/>
              <a:gd name="connsiteX2" fmla="*/ 447041 w 482207"/>
              <a:gd name="connsiteY2" fmla="*/ 116536 h 1904696"/>
              <a:gd name="connsiteX3" fmla="*/ 440267 w 482207"/>
              <a:gd name="connsiteY3" fmla="*/ 455203 h 1904696"/>
              <a:gd name="connsiteX4" fmla="*/ 480907 w 482207"/>
              <a:gd name="connsiteY4" fmla="*/ 658403 h 1904696"/>
              <a:gd name="connsiteX5" fmla="*/ 467361 w 482207"/>
              <a:gd name="connsiteY5" fmla="*/ 990296 h 1904696"/>
              <a:gd name="connsiteX6" fmla="*/ 419947 w 482207"/>
              <a:gd name="connsiteY6" fmla="*/ 1904696 h 1904696"/>
              <a:gd name="connsiteX0" fmla="*/ 0 w 482207"/>
              <a:gd name="connsiteY0" fmla="*/ 0 h 1903307"/>
              <a:gd name="connsiteX1" fmla="*/ 216747 w 482207"/>
              <a:gd name="connsiteY1" fmla="*/ 47414 h 1903307"/>
              <a:gd name="connsiteX2" fmla="*/ 447041 w 482207"/>
              <a:gd name="connsiteY2" fmla="*/ 115147 h 1903307"/>
              <a:gd name="connsiteX3" fmla="*/ 440267 w 482207"/>
              <a:gd name="connsiteY3" fmla="*/ 453814 h 1903307"/>
              <a:gd name="connsiteX4" fmla="*/ 480907 w 482207"/>
              <a:gd name="connsiteY4" fmla="*/ 657014 h 1903307"/>
              <a:gd name="connsiteX5" fmla="*/ 467361 w 482207"/>
              <a:gd name="connsiteY5" fmla="*/ 988907 h 1903307"/>
              <a:gd name="connsiteX6" fmla="*/ 419947 w 482207"/>
              <a:gd name="connsiteY6" fmla="*/ 1903307 h 1903307"/>
              <a:gd name="connsiteX0" fmla="*/ 0 w 489350"/>
              <a:gd name="connsiteY0" fmla="*/ 0 h 1903307"/>
              <a:gd name="connsiteX1" fmla="*/ 223890 w 489350"/>
              <a:gd name="connsiteY1" fmla="*/ 47414 h 1903307"/>
              <a:gd name="connsiteX2" fmla="*/ 454184 w 489350"/>
              <a:gd name="connsiteY2" fmla="*/ 115147 h 1903307"/>
              <a:gd name="connsiteX3" fmla="*/ 447410 w 489350"/>
              <a:gd name="connsiteY3" fmla="*/ 453814 h 1903307"/>
              <a:gd name="connsiteX4" fmla="*/ 488050 w 489350"/>
              <a:gd name="connsiteY4" fmla="*/ 657014 h 1903307"/>
              <a:gd name="connsiteX5" fmla="*/ 474504 w 489350"/>
              <a:gd name="connsiteY5" fmla="*/ 988907 h 1903307"/>
              <a:gd name="connsiteX6" fmla="*/ 427090 w 489350"/>
              <a:gd name="connsiteY6" fmla="*/ 1903307 h 1903307"/>
              <a:gd name="connsiteX0" fmla="*/ 0 w 489350"/>
              <a:gd name="connsiteY0" fmla="*/ 382 h 1903689"/>
              <a:gd name="connsiteX1" fmla="*/ 223890 w 489350"/>
              <a:gd name="connsiteY1" fmla="*/ 47796 h 1903689"/>
              <a:gd name="connsiteX2" fmla="*/ 454184 w 489350"/>
              <a:gd name="connsiteY2" fmla="*/ 115529 h 1903689"/>
              <a:gd name="connsiteX3" fmla="*/ 447410 w 489350"/>
              <a:gd name="connsiteY3" fmla="*/ 454196 h 1903689"/>
              <a:gd name="connsiteX4" fmla="*/ 488050 w 489350"/>
              <a:gd name="connsiteY4" fmla="*/ 657396 h 1903689"/>
              <a:gd name="connsiteX5" fmla="*/ 474504 w 489350"/>
              <a:gd name="connsiteY5" fmla="*/ 989289 h 1903689"/>
              <a:gd name="connsiteX6" fmla="*/ 427090 w 489350"/>
              <a:gd name="connsiteY6" fmla="*/ 1903689 h 190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350" h="1903689">
                <a:moveTo>
                  <a:pt x="0" y="382"/>
                </a:moveTo>
                <a:cubicBezTo>
                  <a:pt x="114741" y="-3887"/>
                  <a:pt x="148193" y="28605"/>
                  <a:pt x="223890" y="47796"/>
                </a:cubicBezTo>
                <a:cubicBezTo>
                  <a:pt x="299587" y="66987"/>
                  <a:pt x="416931" y="47796"/>
                  <a:pt x="454184" y="115529"/>
                </a:cubicBezTo>
                <a:cubicBezTo>
                  <a:pt x="491437" y="183262"/>
                  <a:pt x="441766" y="363885"/>
                  <a:pt x="447410" y="454196"/>
                </a:cubicBezTo>
                <a:cubicBezTo>
                  <a:pt x="453054" y="544507"/>
                  <a:pt x="483534" y="568214"/>
                  <a:pt x="488050" y="657396"/>
                </a:cubicBezTo>
                <a:cubicBezTo>
                  <a:pt x="492566" y="746578"/>
                  <a:pt x="484664" y="781574"/>
                  <a:pt x="474504" y="989289"/>
                </a:cubicBezTo>
                <a:cubicBezTo>
                  <a:pt x="464344" y="1197004"/>
                  <a:pt x="445717" y="1550346"/>
                  <a:pt x="427090" y="1903689"/>
                </a:cubicBezTo>
              </a:path>
            </a:pathLst>
          </a:custGeom>
          <a:noFill/>
          <a:ln w="127000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6465378" y="4817534"/>
            <a:ext cx="4263339" cy="612361"/>
            <a:chOff x="4850296" y="3613150"/>
            <a:chExt cx="3198337" cy="459271"/>
          </a:xfrm>
        </p:grpSpPr>
        <p:sp>
          <p:nvSpPr>
            <p:cNvPr id="9" name="Freeform 8"/>
            <p:cNvSpPr/>
            <p:nvPr/>
          </p:nvSpPr>
          <p:spPr>
            <a:xfrm>
              <a:off x="4850296" y="3975652"/>
              <a:ext cx="763325" cy="96769"/>
            </a:xfrm>
            <a:custGeom>
              <a:avLst/>
              <a:gdLst>
                <a:gd name="connsiteX0" fmla="*/ 0 w 763325"/>
                <a:gd name="connsiteY0" fmla="*/ 0 h 96769"/>
                <a:gd name="connsiteX1" fmla="*/ 115294 w 763325"/>
                <a:gd name="connsiteY1" fmla="*/ 31805 h 96769"/>
                <a:gd name="connsiteX2" fmla="*/ 329979 w 763325"/>
                <a:gd name="connsiteY2" fmla="*/ 23854 h 96769"/>
                <a:gd name="connsiteX3" fmla="*/ 485029 w 763325"/>
                <a:gd name="connsiteY3" fmla="*/ 91440 h 96769"/>
                <a:gd name="connsiteX4" fmla="*/ 763325 w 763325"/>
                <a:gd name="connsiteY4" fmla="*/ 87465 h 96769"/>
                <a:gd name="connsiteX0" fmla="*/ 0 w 763325"/>
                <a:gd name="connsiteY0" fmla="*/ 0 h 96769"/>
                <a:gd name="connsiteX1" fmla="*/ 115294 w 763325"/>
                <a:gd name="connsiteY1" fmla="*/ 31805 h 96769"/>
                <a:gd name="connsiteX2" fmla="*/ 329979 w 763325"/>
                <a:gd name="connsiteY2" fmla="*/ 23854 h 96769"/>
                <a:gd name="connsiteX3" fmla="*/ 485029 w 763325"/>
                <a:gd name="connsiteY3" fmla="*/ 91440 h 96769"/>
                <a:gd name="connsiteX4" fmla="*/ 763325 w 763325"/>
                <a:gd name="connsiteY4" fmla="*/ 87465 h 9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3325" h="96769">
                  <a:moveTo>
                    <a:pt x="0" y="0"/>
                  </a:moveTo>
                  <a:cubicBezTo>
                    <a:pt x="85808" y="1987"/>
                    <a:pt x="60298" y="27829"/>
                    <a:pt x="115294" y="31805"/>
                  </a:cubicBezTo>
                  <a:cubicBezTo>
                    <a:pt x="170291" y="35781"/>
                    <a:pt x="268357" y="13915"/>
                    <a:pt x="329979" y="23854"/>
                  </a:cubicBezTo>
                  <a:cubicBezTo>
                    <a:pt x="391601" y="33793"/>
                    <a:pt x="412805" y="80838"/>
                    <a:pt x="485029" y="91440"/>
                  </a:cubicBezTo>
                  <a:cubicBezTo>
                    <a:pt x="557253" y="102042"/>
                    <a:pt x="660289" y="94753"/>
                    <a:pt x="763325" y="87465"/>
                  </a:cubicBezTo>
                </a:path>
              </a:pathLst>
            </a:custGeom>
            <a:noFill/>
            <a:ln w="127000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ular Callout 9"/>
            <p:cNvSpPr/>
            <p:nvPr/>
          </p:nvSpPr>
          <p:spPr>
            <a:xfrm>
              <a:off x="6143633" y="3613150"/>
              <a:ext cx="1905000" cy="457200"/>
            </a:xfrm>
            <a:prstGeom prst="wedgeRectCallout">
              <a:avLst>
                <a:gd name="adj1" fmla="val -82980"/>
                <a:gd name="adj2" fmla="val 48624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11-Miles of new HOV Lanes on Loop 202</a:t>
              </a:r>
            </a:p>
          </p:txBody>
        </p:sp>
      </p:grpSp>
      <p:sp>
        <p:nvSpPr>
          <p:cNvPr id="20" name="Freeform 19"/>
          <p:cNvSpPr/>
          <p:nvPr/>
        </p:nvSpPr>
        <p:spPr>
          <a:xfrm>
            <a:off x="6085384" y="4163486"/>
            <a:ext cx="1435573" cy="242697"/>
          </a:xfrm>
          <a:custGeom>
            <a:avLst/>
            <a:gdLst>
              <a:gd name="connsiteX0" fmla="*/ 0 w 1076960"/>
              <a:gd name="connsiteY0" fmla="*/ 26986 h 182023"/>
              <a:gd name="connsiteX1" fmla="*/ 284480 w 1076960"/>
              <a:gd name="connsiteY1" fmla="*/ 67626 h 182023"/>
              <a:gd name="connsiteX2" fmla="*/ 325120 w 1076960"/>
              <a:gd name="connsiteY2" fmla="*/ 142133 h 182023"/>
              <a:gd name="connsiteX3" fmla="*/ 650240 w 1076960"/>
              <a:gd name="connsiteY3" fmla="*/ 175999 h 182023"/>
              <a:gd name="connsiteX4" fmla="*/ 887306 w 1076960"/>
              <a:gd name="connsiteY4" fmla="*/ 20213 h 182023"/>
              <a:gd name="connsiteX5" fmla="*/ 1076960 w 1076960"/>
              <a:gd name="connsiteY5" fmla="*/ 6666 h 18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960" h="182023">
                <a:moveTo>
                  <a:pt x="0" y="26986"/>
                </a:moveTo>
                <a:cubicBezTo>
                  <a:pt x="115146" y="37710"/>
                  <a:pt x="230293" y="48435"/>
                  <a:pt x="284480" y="67626"/>
                </a:cubicBezTo>
                <a:cubicBezTo>
                  <a:pt x="338667" y="86817"/>
                  <a:pt x="264160" y="124071"/>
                  <a:pt x="325120" y="142133"/>
                </a:cubicBezTo>
                <a:cubicBezTo>
                  <a:pt x="386080" y="160195"/>
                  <a:pt x="556542" y="196319"/>
                  <a:pt x="650240" y="175999"/>
                </a:cubicBezTo>
                <a:cubicBezTo>
                  <a:pt x="743938" y="155679"/>
                  <a:pt x="816186" y="48435"/>
                  <a:pt x="887306" y="20213"/>
                </a:cubicBezTo>
                <a:cubicBezTo>
                  <a:pt x="958426" y="-8009"/>
                  <a:pt x="1017693" y="-672"/>
                  <a:pt x="1076960" y="6666"/>
                </a:cubicBezTo>
              </a:path>
            </a:pathLst>
          </a:custGeom>
          <a:noFill/>
          <a:ln w="127000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7674445" y="4705210"/>
            <a:ext cx="975106" cy="9031"/>
          </a:xfrm>
          <a:custGeom>
            <a:avLst/>
            <a:gdLst>
              <a:gd name="connsiteX0" fmla="*/ 0 w 731520"/>
              <a:gd name="connsiteY0" fmla="*/ 6773 h 6773"/>
              <a:gd name="connsiteX1" fmla="*/ 731520 w 731520"/>
              <a:gd name="connsiteY1" fmla="*/ 0 h 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1520" h="6773">
                <a:moveTo>
                  <a:pt x="0" y="6773"/>
                </a:moveTo>
                <a:lnTo>
                  <a:pt x="731520" y="0"/>
                </a:lnTo>
              </a:path>
            </a:pathLst>
          </a:custGeom>
          <a:noFill/>
          <a:ln w="127000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grpSp>
        <p:nvGrpSpPr>
          <p:cNvPr id="24" name="Group 21"/>
          <p:cNvGrpSpPr/>
          <p:nvPr/>
        </p:nvGrpSpPr>
        <p:grpSpPr>
          <a:xfrm>
            <a:off x="6327591" y="2006600"/>
            <a:ext cx="4197978" cy="3408256"/>
            <a:chOff x="4746929" y="1504950"/>
            <a:chExt cx="3149304" cy="2556192"/>
          </a:xfrm>
        </p:grpSpPr>
        <p:sp>
          <p:nvSpPr>
            <p:cNvPr id="13" name="Isosceles Triangle 12"/>
            <p:cNvSpPr/>
            <p:nvPr/>
          </p:nvSpPr>
          <p:spPr>
            <a:xfrm>
              <a:off x="4746929" y="3867150"/>
              <a:ext cx="202096" cy="156886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5078233" y="3904256"/>
              <a:ext cx="202096" cy="156886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ular Callout 16"/>
            <p:cNvSpPr/>
            <p:nvPr/>
          </p:nvSpPr>
          <p:spPr>
            <a:xfrm>
              <a:off x="6143633" y="2777656"/>
              <a:ext cx="1752600" cy="403694"/>
            </a:xfrm>
            <a:prstGeom prst="wedgeRectCallout">
              <a:avLst>
                <a:gd name="adj1" fmla="val -104793"/>
                <a:gd name="adj2" fmla="val 250240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New DHOV Ramp</a:t>
              </a:r>
            </a:p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Loop 101 at Loop 202</a:t>
              </a:r>
            </a:p>
          </p:txBody>
        </p:sp>
        <p:sp>
          <p:nvSpPr>
            <p:cNvPr id="16" name="Rectangular Callout 15"/>
            <p:cNvSpPr/>
            <p:nvPr/>
          </p:nvSpPr>
          <p:spPr>
            <a:xfrm>
              <a:off x="6143633" y="1504950"/>
              <a:ext cx="1566407" cy="627656"/>
            </a:xfrm>
            <a:prstGeom prst="wedgeRectCallout">
              <a:avLst>
                <a:gd name="adj1" fmla="val -132599"/>
                <a:gd name="adj2" fmla="val 341377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New DHOV Ramp</a:t>
              </a:r>
            </a:p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I-10 at Loop 202</a:t>
              </a:r>
            </a:p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(Pecos Stack)</a:t>
              </a:r>
            </a:p>
          </p:txBody>
        </p:sp>
      </p:grpSp>
      <p:sp>
        <p:nvSpPr>
          <p:cNvPr id="25" name="Freeform 24"/>
          <p:cNvSpPr/>
          <p:nvPr/>
        </p:nvSpPr>
        <p:spPr>
          <a:xfrm>
            <a:off x="6252591" y="2813051"/>
            <a:ext cx="67189" cy="590549"/>
          </a:xfrm>
          <a:custGeom>
            <a:avLst/>
            <a:gdLst>
              <a:gd name="connsiteX0" fmla="*/ 50405 w 50405"/>
              <a:gd name="connsiteY0" fmla="*/ 0 h 442912"/>
              <a:gd name="connsiteX1" fmla="*/ 43261 w 50405"/>
              <a:gd name="connsiteY1" fmla="*/ 111918 h 442912"/>
              <a:gd name="connsiteX2" fmla="*/ 21830 w 50405"/>
              <a:gd name="connsiteY2" fmla="*/ 228600 h 442912"/>
              <a:gd name="connsiteX3" fmla="*/ 399 w 50405"/>
              <a:gd name="connsiteY3" fmla="*/ 292893 h 442912"/>
              <a:gd name="connsiteX4" fmla="*/ 9924 w 50405"/>
              <a:gd name="connsiteY4" fmla="*/ 442912 h 44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5" h="442912">
                <a:moveTo>
                  <a:pt x="50405" y="0"/>
                </a:moveTo>
                <a:cubicBezTo>
                  <a:pt x="49214" y="36909"/>
                  <a:pt x="48023" y="73818"/>
                  <a:pt x="43261" y="111918"/>
                </a:cubicBezTo>
                <a:cubicBezTo>
                  <a:pt x="38498" y="150018"/>
                  <a:pt x="28974" y="198438"/>
                  <a:pt x="21830" y="228600"/>
                </a:cubicBezTo>
                <a:cubicBezTo>
                  <a:pt x="14686" y="258762"/>
                  <a:pt x="2383" y="257174"/>
                  <a:pt x="399" y="292893"/>
                </a:cubicBezTo>
                <a:cubicBezTo>
                  <a:pt x="-1585" y="328612"/>
                  <a:pt x="4169" y="385762"/>
                  <a:pt x="9924" y="442912"/>
                </a:cubicBezTo>
              </a:path>
            </a:pathLst>
          </a:custGeom>
          <a:noFill/>
          <a:ln w="127000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788357" y="2804160"/>
            <a:ext cx="1539234" cy="1404731"/>
          </a:xfrm>
          <a:custGeom>
            <a:avLst/>
            <a:gdLst>
              <a:gd name="connsiteX0" fmla="*/ 9738 w 1154726"/>
              <a:gd name="connsiteY0" fmla="*/ 1033670 h 1033670"/>
              <a:gd name="connsiteX1" fmla="*/ 29616 w 1154726"/>
              <a:gd name="connsiteY1" fmla="*/ 981986 h 1033670"/>
              <a:gd name="connsiteX2" fmla="*/ 13714 w 1154726"/>
              <a:gd name="connsiteY2" fmla="*/ 791155 h 1033670"/>
              <a:gd name="connsiteX3" fmla="*/ 13714 w 1154726"/>
              <a:gd name="connsiteY3" fmla="*/ 667910 h 1033670"/>
              <a:gd name="connsiteX4" fmla="*/ 1787 w 1154726"/>
              <a:gd name="connsiteY4" fmla="*/ 628153 h 1033670"/>
              <a:gd name="connsiteX5" fmla="*/ 57446 w 1154726"/>
              <a:gd name="connsiteY5" fmla="*/ 552616 h 1033670"/>
              <a:gd name="connsiteX6" fmla="*/ 57446 w 1154726"/>
              <a:gd name="connsiteY6" fmla="*/ 441297 h 1033670"/>
              <a:gd name="connsiteX7" fmla="*/ 53470 w 1154726"/>
              <a:gd name="connsiteY7" fmla="*/ 393590 h 1033670"/>
              <a:gd name="connsiteX8" fmla="*/ 152861 w 1154726"/>
              <a:gd name="connsiteY8" fmla="*/ 282271 h 1033670"/>
              <a:gd name="connsiteX9" fmla="*/ 140934 w 1154726"/>
              <a:gd name="connsiteY9" fmla="*/ 214685 h 1033670"/>
              <a:gd name="connsiteX10" fmla="*/ 172740 w 1154726"/>
              <a:gd name="connsiteY10" fmla="*/ 107343 h 1033670"/>
              <a:gd name="connsiteX11" fmla="*/ 192618 w 1154726"/>
              <a:gd name="connsiteY11" fmla="*/ 27830 h 1033670"/>
              <a:gd name="connsiteX12" fmla="*/ 673672 w 1154726"/>
              <a:gd name="connsiteY12" fmla="*/ 19878 h 1033670"/>
              <a:gd name="connsiteX13" fmla="*/ 920162 w 1154726"/>
              <a:gd name="connsiteY13" fmla="*/ 23854 h 1033670"/>
              <a:gd name="connsiteX14" fmla="*/ 1011602 w 1154726"/>
              <a:gd name="connsiteY14" fmla="*/ 3976 h 1033670"/>
              <a:gd name="connsiteX15" fmla="*/ 1154726 w 1154726"/>
              <a:gd name="connsiteY15" fmla="*/ 0 h 1033670"/>
              <a:gd name="connsiteX0" fmla="*/ 5763 w 1154726"/>
              <a:gd name="connsiteY0" fmla="*/ 1053548 h 1053548"/>
              <a:gd name="connsiteX1" fmla="*/ 29616 w 1154726"/>
              <a:gd name="connsiteY1" fmla="*/ 981986 h 1053548"/>
              <a:gd name="connsiteX2" fmla="*/ 13714 w 1154726"/>
              <a:gd name="connsiteY2" fmla="*/ 791155 h 1053548"/>
              <a:gd name="connsiteX3" fmla="*/ 13714 w 1154726"/>
              <a:gd name="connsiteY3" fmla="*/ 667910 h 1053548"/>
              <a:gd name="connsiteX4" fmla="*/ 1787 w 1154726"/>
              <a:gd name="connsiteY4" fmla="*/ 628153 h 1053548"/>
              <a:gd name="connsiteX5" fmla="*/ 57446 w 1154726"/>
              <a:gd name="connsiteY5" fmla="*/ 552616 h 1053548"/>
              <a:gd name="connsiteX6" fmla="*/ 57446 w 1154726"/>
              <a:gd name="connsiteY6" fmla="*/ 441297 h 1053548"/>
              <a:gd name="connsiteX7" fmla="*/ 53470 w 1154726"/>
              <a:gd name="connsiteY7" fmla="*/ 393590 h 1053548"/>
              <a:gd name="connsiteX8" fmla="*/ 152861 w 1154726"/>
              <a:gd name="connsiteY8" fmla="*/ 282271 h 1053548"/>
              <a:gd name="connsiteX9" fmla="*/ 140934 w 1154726"/>
              <a:gd name="connsiteY9" fmla="*/ 214685 h 1053548"/>
              <a:gd name="connsiteX10" fmla="*/ 172740 w 1154726"/>
              <a:gd name="connsiteY10" fmla="*/ 107343 h 1053548"/>
              <a:gd name="connsiteX11" fmla="*/ 192618 w 1154726"/>
              <a:gd name="connsiteY11" fmla="*/ 27830 h 1053548"/>
              <a:gd name="connsiteX12" fmla="*/ 673672 w 1154726"/>
              <a:gd name="connsiteY12" fmla="*/ 19878 h 1053548"/>
              <a:gd name="connsiteX13" fmla="*/ 920162 w 1154726"/>
              <a:gd name="connsiteY13" fmla="*/ 23854 h 1053548"/>
              <a:gd name="connsiteX14" fmla="*/ 1011602 w 1154726"/>
              <a:gd name="connsiteY14" fmla="*/ 3976 h 1053548"/>
              <a:gd name="connsiteX15" fmla="*/ 1154726 w 1154726"/>
              <a:gd name="connsiteY15" fmla="*/ 0 h 1053548"/>
              <a:gd name="connsiteX0" fmla="*/ 5763 w 1154726"/>
              <a:gd name="connsiteY0" fmla="*/ 1053548 h 1053548"/>
              <a:gd name="connsiteX1" fmla="*/ 29616 w 1154726"/>
              <a:gd name="connsiteY1" fmla="*/ 981986 h 1053548"/>
              <a:gd name="connsiteX2" fmla="*/ 13714 w 1154726"/>
              <a:gd name="connsiteY2" fmla="*/ 791155 h 1053548"/>
              <a:gd name="connsiteX3" fmla="*/ 13714 w 1154726"/>
              <a:gd name="connsiteY3" fmla="*/ 667910 h 1053548"/>
              <a:gd name="connsiteX4" fmla="*/ 1787 w 1154726"/>
              <a:gd name="connsiteY4" fmla="*/ 628153 h 1053548"/>
              <a:gd name="connsiteX5" fmla="*/ 57446 w 1154726"/>
              <a:gd name="connsiteY5" fmla="*/ 552616 h 1053548"/>
              <a:gd name="connsiteX6" fmla="*/ 57446 w 1154726"/>
              <a:gd name="connsiteY6" fmla="*/ 441297 h 1053548"/>
              <a:gd name="connsiteX7" fmla="*/ 53470 w 1154726"/>
              <a:gd name="connsiteY7" fmla="*/ 393590 h 1053548"/>
              <a:gd name="connsiteX8" fmla="*/ 152861 w 1154726"/>
              <a:gd name="connsiteY8" fmla="*/ 282271 h 1053548"/>
              <a:gd name="connsiteX9" fmla="*/ 140934 w 1154726"/>
              <a:gd name="connsiteY9" fmla="*/ 214685 h 1053548"/>
              <a:gd name="connsiteX10" fmla="*/ 172740 w 1154726"/>
              <a:gd name="connsiteY10" fmla="*/ 107343 h 1053548"/>
              <a:gd name="connsiteX11" fmla="*/ 192618 w 1154726"/>
              <a:gd name="connsiteY11" fmla="*/ 27830 h 1053548"/>
              <a:gd name="connsiteX12" fmla="*/ 673672 w 1154726"/>
              <a:gd name="connsiteY12" fmla="*/ 19878 h 1053548"/>
              <a:gd name="connsiteX13" fmla="*/ 920162 w 1154726"/>
              <a:gd name="connsiteY13" fmla="*/ 23854 h 1053548"/>
              <a:gd name="connsiteX14" fmla="*/ 1011602 w 1154726"/>
              <a:gd name="connsiteY14" fmla="*/ 3976 h 1053548"/>
              <a:gd name="connsiteX15" fmla="*/ 1154726 w 1154726"/>
              <a:gd name="connsiteY15" fmla="*/ 0 h 105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54726" h="1053548">
                <a:moveTo>
                  <a:pt x="5763" y="1053548"/>
                </a:moveTo>
                <a:cubicBezTo>
                  <a:pt x="-4508" y="992255"/>
                  <a:pt x="28291" y="1025718"/>
                  <a:pt x="29616" y="981986"/>
                </a:cubicBezTo>
                <a:cubicBezTo>
                  <a:pt x="30941" y="938254"/>
                  <a:pt x="16364" y="843501"/>
                  <a:pt x="13714" y="791155"/>
                </a:cubicBezTo>
                <a:cubicBezTo>
                  <a:pt x="11064" y="738809"/>
                  <a:pt x="15702" y="695077"/>
                  <a:pt x="13714" y="667910"/>
                </a:cubicBezTo>
                <a:cubicBezTo>
                  <a:pt x="11726" y="640743"/>
                  <a:pt x="-5502" y="647369"/>
                  <a:pt x="1787" y="628153"/>
                </a:cubicBezTo>
                <a:cubicBezTo>
                  <a:pt x="9076" y="608937"/>
                  <a:pt x="48170" y="583759"/>
                  <a:pt x="57446" y="552616"/>
                </a:cubicBezTo>
                <a:cubicBezTo>
                  <a:pt x="66722" y="521473"/>
                  <a:pt x="58109" y="467801"/>
                  <a:pt x="57446" y="441297"/>
                </a:cubicBezTo>
                <a:cubicBezTo>
                  <a:pt x="56783" y="414793"/>
                  <a:pt x="37568" y="420094"/>
                  <a:pt x="53470" y="393590"/>
                </a:cubicBezTo>
                <a:cubicBezTo>
                  <a:pt x="69373" y="367086"/>
                  <a:pt x="138284" y="312089"/>
                  <a:pt x="152861" y="282271"/>
                </a:cubicBezTo>
                <a:cubicBezTo>
                  <a:pt x="167438" y="252453"/>
                  <a:pt x="137621" y="243840"/>
                  <a:pt x="140934" y="214685"/>
                </a:cubicBezTo>
                <a:cubicBezTo>
                  <a:pt x="144247" y="185530"/>
                  <a:pt x="164126" y="138485"/>
                  <a:pt x="172740" y="107343"/>
                </a:cubicBezTo>
                <a:cubicBezTo>
                  <a:pt x="181354" y="76201"/>
                  <a:pt x="109129" y="42407"/>
                  <a:pt x="192618" y="27830"/>
                </a:cubicBezTo>
                <a:cubicBezTo>
                  <a:pt x="276107" y="13252"/>
                  <a:pt x="552415" y="20541"/>
                  <a:pt x="673672" y="19878"/>
                </a:cubicBezTo>
                <a:cubicBezTo>
                  <a:pt x="794929" y="19215"/>
                  <a:pt x="863840" y="26504"/>
                  <a:pt x="920162" y="23854"/>
                </a:cubicBezTo>
                <a:cubicBezTo>
                  <a:pt x="976484" y="21204"/>
                  <a:pt x="972508" y="7952"/>
                  <a:pt x="1011602" y="3976"/>
                </a:cubicBezTo>
                <a:cubicBezTo>
                  <a:pt x="1050696" y="0"/>
                  <a:pt x="1102711" y="0"/>
                  <a:pt x="1154726" y="0"/>
                </a:cubicBezTo>
              </a:path>
            </a:pathLst>
          </a:custGeom>
          <a:noFill/>
          <a:ln w="127000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6175914" y="2709953"/>
            <a:ext cx="269391" cy="19674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27" name="Rectangular Callout 26"/>
          <p:cNvSpPr/>
          <p:nvPr/>
        </p:nvSpPr>
        <p:spPr>
          <a:xfrm>
            <a:off x="711015" y="2006600"/>
            <a:ext cx="2640912" cy="609600"/>
          </a:xfrm>
          <a:prstGeom prst="wedgeRectCallout">
            <a:avLst>
              <a:gd name="adj1" fmla="val 102556"/>
              <a:gd name="adj2" fmla="val -861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Loop 303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13-mi of New Freeway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44298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Under Construction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529813" y="1318835"/>
            <a:ext cx="7129199" cy="51581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2013,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247D-5F93-4828-85DA-720F9B747354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7" name="Group 26"/>
          <p:cNvGrpSpPr/>
          <p:nvPr/>
        </p:nvGrpSpPr>
        <p:grpSpPr>
          <a:xfrm>
            <a:off x="203147" y="2311400"/>
            <a:ext cx="3879003" cy="1891515"/>
            <a:chOff x="152400" y="1733550"/>
            <a:chExt cx="2910010" cy="1418636"/>
          </a:xfrm>
        </p:grpSpPr>
        <p:sp>
          <p:nvSpPr>
            <p:cNvPr id="3" name="Freeform 2"/>
            <p:cNvSpPr/>
            <p:nvPr/>
          </p:nvSpPr>
          <p:spPr>
            <a:xfrm>
              <a:off x="2942705" y="2068206"/>
              <a:ext cx="119705" cy="1083980"/>
            </a:xfrm>
            <a:custGeom>
              <a:avLst/>
              <a:gdLst>
                <a:gd name="connsiteX0" fmla="*/ 0 w 113054"/>
                <a:gd name="connsiteY0" fmla="*/ 1094946 h 1094946"/>
                <a:gd name="connsiteX1" fmla="*/ 26601 w 113054"/>
                <a:gd name="connsiteY1" fmla="*/ 948642 h 1094946"/>
                <a:gd name="connsiteX2" fmla="*/ 36576 w 113054"/>
                <a:gd name="connsiteY2" fmla="*/ 878815 h 1094946"/>
                <a:gd name="connsiteX3" fmla="*/ 43227 w 113054"/>
                <a:gd name="connsiteY3" fmla="*/ 140645 h 1094946"/>
                <a:gd name="connsiteX4" fmla="*/ 113054 w 113054"/>
                <a:gd name="connsiteY4" fmla="*/ 991 h 1094946"/>
                <a:gd name="connsiteX0" fmla="*/ 0 w 113054"/>
                <a:gd name="connsiteY0" fmla="*/ 1094074 h 1094074"/>
                <a:gd name="connsiteX1" fmla="*/ 26601 w 113054"/>
                <a:gd name="connsiteY1" fmla="*/ 947770 h 1094074"/>
                <a:gd name="connsiteX2" fmla="*/ 36576 w 113054"/>
                <a:gd name="connsiteY2" fmla="*/ 877943 h 1094074"/>
                <a:gd name="connsiteX3" fmla="*/ 43227 w 113054"/>
                <a:gd name="connsiteY3" fmla="*/ 209600 h 1094074"/>
                <a:gd name="connsiteX4" fmla="*/ 113054 w 113054"/>
                <a:gd name="connsiteY4" fmla="*/ 119 h 1094074"/>
                <a:gd name="connsiteX0" fmla="*/ 0 w 113054"/>
                <a:gd name="connsiteY0" fmla="*/ 1094079 h 1094079"/>
                <a:gd name="connsiteX1" fmla="*/ 26601 w 113054"/>
                <a:gd name="connsiteY1" fmla="*/ 947775 h 1094079"/>
                <a:gd name="connsiteX2" fmla="*/ 36576 w 113054"/>
                <a:gd name="connsiteY2" fmla="*/ 877948 h 1094079"/>
                <a:gd name="connsiteX3" fmla="*/ 43227 w 113054"/>
                <a:gd name="connsiteY3" fmla="*/ 209605 h 1094079"/>
                <a:gd name="connsiteX4" fmla="*/ 113054 w 113054"/>
                <a:gd name="connsiteY4" fmla="*/ 124 h 1094079"/>
                <a:gd name="connsiteX0" fmla="*/ 0 w 119705"/>
                <a:gd name="connsiteY0" fmla="*/ 1084115 h 1084115"/>
                <a:gd name="connsiteX1" fmla="*/ 26601 w 119705"/>
                <a:gd name="connsiteY1" fmla="*/ 937811 h 1084115"/>
                <a:gd name="connsiteX2" fmla="*/ 36576 w 119705"/>
                <a:gd name="connsiteY2" fmla="*/ 867984 h 1084115"/>
                <a:gd name="connsiteX3" fmla="*/ 43227 w 119705"/>
                <a:gd name="connsiteY3" fmla="*/ 199641 h 1084115"/>
                <a:gd name="connsiteX4" fmla="*/ 119705 w 119705"/>
                <a:gd name="connsiteY4" fmla="*/ 135 h 1084115"/>
                <a:gd name="connsiteX0" fmla="*/ 0 w 119705"/>
                <a:gd name="connsiteY0" fmla="*/ 1083980 h 1083980"/>
                <a:gd name="connsiteX1" fmla="*/ 26601 w 119705"/>
                <a:gd name="connsiteY1" fmla="*/ 937676 h 1083980"/>
                <a:gd name="connsiteX2" fmla="*/ 36576 w 119705"/>
                <a:gd name="connsiteY2" fmla="*/ 867849 h 1083980"/>
                <a:gd name="connsiteX3" fmla="*/ 43227 w 119705"/>
                <a:gd name="connsiteY3" fmla="*/ 199506 h 1083980"/>
                <a:gd name="connsiteX4" fmla="*/ 119705 w 119705"/>
                <a:gd name="connsiteY4" fmla="*/ 0 h 108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05" h="1083980">
                  <a:moveTo>
                    <a:pt x="0" y="1083980"/>
                  </a:moveTo>
                  <a:cubicBezTo>
                    <a:pt x="10252" y="1028839"/>
                    <a:pt x="20505" y="973698"/>
                    <a:pt x="26601" y="937676"/>
                  </a:cubicBezTo>
                  <a:cubicBezTo>
                    <a:pt x="32697" y="901654"/>
                    <a:pt x="33805" y="990877"/>
                    <a:pt x="36576" y="867849"/>
                  </a:cubicBezTo>
                  <a:cubicBezTo>
                    <a:pt x="39347" y="744821"/>
                    <a:pt x="29372" y="344147"/>
                    <a:pt x="43227" y="199506"/>
                  </a:cubicBezTo>
                  <a:cubicBezTo>
                    <a:pt x="57082" y="54865"/>
                    <a:pt x="47938" y="63177"/>
                    <a:pt x="119705" y="0"/>
                  </a:cubicBezTo>
                </a:path>
              </a:pathLst>
            </a:custGeom>
            <a:noFill/>
            <a:ln w="127000">
              <a:solidFill>
                <a:schemeClr val="accent4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ular Callout 14"/>
            <p:cNvSpPr/>
            <p:nvPr/>
          </p:nvSpPr>
          <p:spPr>
            <a:xfrm>
              <a:off x="152400" y="1733550"/>
              <a:ext cx="2514600" cy="762000"/>
            </a:xfrm>
            <a:prstGeom prst="wedgeRectCallout">
              <a:avLst>
                <a:gd name="adj1" fmla="val 61971"/>
                <a:gd name="adj2" fmla="val 42748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+mj-lt"/>
                </a:rPr>
                <a:t>Loop 303</a:t>
              </a:r>
            </a:p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+mj-lt"/>
                </a:rPr>
                <a:t>Interstate 10 to US-60</a:t>
              </a:r>
              <a:endParaRPr lang="en-US" sz="1600" b="1" dirty="0">
                <a:solidFill>
                  <a:schemeClr val="tx1"/>
                </a:solidFill>
                <a:latin typeface="+mj-lt"/>
              </a:endParaRPr>
            </a:p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+mj-lt"/>
                </a:rPr>
                <a:t>Construction Complete by </a:t>
              </a:r>
              <a:r>
                <a:rPr lang="en-US" sz="1600" b="1" dirty="0" smtClean="0">
                  <a:solidFill>
                    <a:schemeClr val="tx1"/>
                  </a:solidFill>
                  <a:latin typeface="+mj-lt"/>
                </a:rPr>
                <a:t>2014</a:t>
              </a:r>
              <a:endParaRPr lang="en-US" sz="16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10" name="Group 6"/>
          <p:cNvGrpSpPr/>
          <p:nvPr/>
        </p:nvGrpSpPr>
        <p:grpSpPr>
          <a:xfrm>
            <a:off x="455611" y="3399568"/>
            <a:ext cx="5329244" cy="2608317"/>
            <a:chOff x="341797" y="2549676"/>
            <a:chExt cx="3997974" cy="1956238"/>
          </a:xfrm>
        </p:grpSpPr>
        <p:sp>
          <p:nvSpPr>
            <p:cNvPr id="22" name="Freeform 21"/>
            <p:cNvSpPr/>
            <p:nvPr/>
          </p:nvSpPr>
          <p:spPr>
            <a:xfrm>
              <a:off x="3735010" y="2549676"/>
              <a:ext cx="604761" cy="609600"/>
            </a:xfrm>
            <a:custGeom>
              <a:avLst/>
              <a:gdLst>
                <a:gd name="connsiteX0" fmla="*/ 0 w 604761"/>
                <a:gd name="connsiteY0" fmla="*/ 0 h 609600"/>
                <a:gd name="connsiteX1" fmla="*/ 604761 w 604761"/>
                <a:gd name="connsiteY1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4761" h="609600">
                  <a:moveTo>
                    <a:pt x="0" y="0"/>
                  </a:moveTo>
                  <a:lnTo>
                    <a:pt x="604761" y="609600"/>
                  </a:lnTo>
                </a:path>
              </a:pathLst>
            </a:custGeom>
            <a:noFill/>
            <a:ln w="127000">
              <a:solidFill>
                <a:schemeClr val="accent4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ular Callout 24"/>
            <p:cNvSpPr/>
            <p:nvPr/>
          </p:nvSpPr>
          <p:spPr>
            <a:xfrm>
              <a:off x="341797" y="3867150"/>
              <a:ext cx="2325203" cy="638764"/>
            </a:xfrm>
            <a:prstGeom prst="wedgeRectCallout">
              <a:avLst>
                <a:gd name="adj1" fmla="val 118751"/>
                <a:gd name="adj2" fmla="val -184383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+mj-lt"/>
                </a:rPr>
                <a:t>US-60 Reconstruction </a:t>
              </a:r>
            </a:p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+mj-lt"/>
                </a:rPr>
                <a:t>from 83rd Ave to 19th Ave</a:t>
              </a:r>
            </a:p>
          </p:txBody>
        </p:sp>
      </p:grpSp>
      <p:sp>
        <p:nvSpPr>
          <p:cNvPr id="8" name="Freeform 7"/>
          <p:cNvSpPr/>
          <p:nvPr/>
        </p:nvSpPr>
        <p:spPr>
          <a:xfrm>
            <a:off x="8219975" y="5087969"/>
            <a:ext cx="120654" cy="110352"/>
          </a:xfrm>
          <a:custGeom>
            <a:avLst/>
            <a:gdLst>
              <a:gd name="connsiteX0" fmla="*/ 0 w 356134"/>
              <a:gd name="connsiteY0" fmla="*/ 0 h 154004"/>
              <a:gd name="connsiteX1" fmla="*/ 115503 w 356134"/>
              <a:gd name="connsiteY1" fmla="*/ 115503 h 154004"/>
              <a:gd name="connsiteX2" fmla="*/ 231006 w 356134"/>
              <a:gd name="connsiteY2" fmla="*/ 57751 h 154004"/>
              <a:gd name="connsiteX3" fmla="*/ 356134 w 356134"/>
              <a:gd name="connsiteY3" fmla="*/ 154004 h 154004"/>
              <a:gd name="connsiteX0" fmla="*/ 0 w 231006"/>
              <a:gd name="connsiteY0" fmla="*/ 0 h 116370"/>
              <a:gd name="connsiteX1" fmla="*/ 115503 w 231006"/>
              <a:gd name="connsiteY1" fmla="*/ 115503 h 116370"/>
              <a:gd name="connsiteX2" fmla="*/ 231006 w 231006"/>
              <a:gd name="connsiteY2" fmla="*/ 57751 h 116370"/>
              <a:gd name="connsiteX0" fmla="*/ 0 w 115503"/>
              <a:gd name="connsiteY0" fmla="*/ 0 h 115503"/>
              <a:gd name="connsiteX1" fmla="*/ 115503 w 115503"/>
              <a:gd name="connsiteY1" fmla="*/ 115503 h 115503"/>
              <a:gd name="connsiteX0" fmla="*/ 0 w 118079"/>
              <a:gd name="connsiteY0" fmla="*/ 0 h 136110"/>
              <a:gd name="connsiteX1" fmla="*/ 118079 w 118079"/>
              <a:gd name="connsiteY1" fmla="*/ 136110 h 136110"/>
              <a:gd name="connsiteX0" fmla="*/ 0 w 118079"/>
              <a:gd name="connsiteY0" fmla="*/ 0 h 120655"/>
              <a:gd name="connsiteX1" fmla="*/ 118079 w 118079"/>
              <a:gd name="connsiteY1" fmla="*/ 120655 h 120655"/>
              <a:gd name="connsiteX0" fmla="*/ 0 w 118079"/>
              <a:gd name="connsiteY0" fmla="*/ 0 h 120655"/>
              <a:gd name="connsiteX1" fmla="*/ 118079 w 118079"/>
              <a:gd name="connsiteY1" fmla="*/ 120655 h 120655"/>
              <a:gd name="connsiteX0" fmla="*/ 0 w 120654"/>
              <a:gd name="connsiteY0" fmla="*/ 0 h 110352"/>
              <a:gd name="connsiteX1" fmla="*/ 120654 w 120654"/>
              <a:gd name="connsiteY1" fmla="*/ 110352 h 11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654" h="110352">
                <a:moveTo>
                  <a:pt x="0" y="0"/>
                </a:moveTo>
                <a:cubicBezTo>
                  <a:pt x="38501" y="52939"/>
                  <a:pt x="71850" y="77545"/>
                  <a:pt x="120654" y="110352"/>
                </a:cubicBezTo>
              </a:path>
            </a:pathLst>
          </a:custGeom>
          <a:noFill/>
          <a:ln w="127000">
            <a:solidFill>
              <a:schemeClr val="accent4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ular Callout 8"/>
          <p:cNvSpPr/>
          <p:nvPr/>
        </p:nvSpPr>
        <p:spPr>
          <a:xfrm>
            <a:off x="9142412" y="5087969"/>
            <a:ext cx="2971800" cy="919916"/>
          </a:xfrm>
          <a:prstGeom prst="wedgeRectCallout">
            <a:avLst>
              <a:gd name="adj1" fmla="val -79315"/>
              <a:gd name="adj2" fmla="val -455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SR-24</a:t>
            </a:r>
          </a:p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Loop 202 to Ellsworth Rd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3510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 Still to Come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529813" y="1318835"/>
            <a:ext cx="7129199" cy="51581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247D-5F93-4828-85DA-720F9B747354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9" name="Group 31"/>
          <p:cNvGrpSpPr/>
          <p:nvPr/>
        </p:nvGrpSpPr>
        <p:grpSpPr>
          <a:xfrm>
            <a:off x="5674490" y="2006600"/>
            <a:ext cx="6006468" cy="3948381"/>
            <a:chOff x="4256976" y="1504950"/>
            <a:chExt cx="4506024" cy="2961286"/>
          </a:xfrm>
        </p:grpSpPr>
        <p:sp>
          <p:nvSpPr>
            <p:cNvPr id="25" name="Freeform 24"/>
            <p:cNvSpPr/>
            <p:nvPr/>
          </p:nvSpPr>
          <p:spPr>
            <a:xfrm>
              <a:off x="4256976" y="2094661"/>
              <a:ext cx="990595" cy="1207340"/>
            </a:xfrm>
            <a:custGeom>
              <a:avLst/>
              <a:gdLst>
                <a:gd name="connsiteX0" fmla="*/ 0 w 973666"/>
                <a:gd name="connsiteY0" fmla="*/ 24488 h 1209821"/>
                <a:gd name="connsiteX1" fmla="*/ 245533 w 973666"/>
                <a:gd name="connsiteY1" fmla="*/ 49888 h 1209821"/>
                <a:gd name="connsiteX2" fmla="*/ 355600 w 973666"/>
                <a:gd name="connsiteY2" fmla="*/ 7554 h 1209821"/>
                <a:gd name="connsiteX3" fmla="*/ 567266 w 973666"/>
                <a:gd name="connsiteY3" fmla="*/ 7554 h 1209821"/>
                <a:gd name="connsiteX4" fmla="*/ 694266 w 973666"/>
                <a:gd name="connsiteY4" fmla="*/ 83754 h 1209821"/>
                <a:gd name="connsiteX5" fmla="*/ 914400 w 973666"/>
                <a:gd name="connsiteY5" fmla="*/ 126088 h 1209821"/>
                <a:gd name="connsiteX6" fmla="*/ 931333 w 973666"/>
                <a:gd name="connsiteY6" fmla="*/ 388554 h 1209821"/>
                <a:gd name="connsiteX7" fmla="*/ 931333 w 973666"/>
                <a:gd name="connsiteY7" fmla="*/ 515554 h 1209821"/>
                <a:gd name="connsiteX8" fmla="*/ 931333 w 973666"/>
                <a:gd name="connsiteY8" fmla="*/ 557888 h 1209821"/>
                <a:gd name="connsiteX9" fmla="*/ 973666 w 973666"/>
                <a:gd name="connsiteY9" fmla="*/ 591754 h 1209821"/>
                <a:gd name="connsiteX10" fmla="*/ 931333 w 973666"/>
                <a:gd name="connsiteY10" fmla="*/ 837288 h 1209821"/>
                <a:gd name="connsiteX11" fmla="*/ 922866 w 973666"/>
                <a:gd name="connsiteY11" fmla="*/ 1209821 h 1209821"/>
                <a:gd name="connsiteX0" fmla="*/ 0 w 973666"/>
                <a:gd name="connsiteY0" fmla="*/ 23825 h 1209158"/>
                <a:gd name="connsiteX1" fmla="*/ 236187 w 973666"/>
                <a:gd name="connsiteY1" fmla="*/ 36144 h 1209158"/>
                <a:gd name="connsiteX2" fmla="*/ 355600 w 973666"/>
                <a:gd name="connsiteY2" fmla="*/ 6891 h 1209158"/>
                <a:gd name="connsiteX3" fmla="*/ 567266 w 973666"/>
                <a:gd name="connsiteY3" fmla="*/ 6891 h 1209158"/>
                <a:gd name="connsiteX4" fmla="*/ 694266 w 973666"/>
                <a:gd name="connsiteY4" fmla="*/ 83091 h 1209158"/>
                <a:gd name="connsiteX5" fmla="*/ 914400 w 973666"/>
                <a:gd name="connsiteY5" fmla="*/ 125425 h 1209158"/>
                <a:gd name="connsiteX6" fmla="*/ 931333 w 973666"/>
                <a:gd name="connsiteY6" fmla="*/ 387891 h 1209158"/>
                <a:gd name="connsiteX7" fmla="*/ 931333 w 973666"/>
                <a:gd name="connsiteY7" fmla="*/ 514891 h 1209158"/>
                <a:gd name="connsiteX8" fmla="*/ 931333 w 973666"/>
                <a:gd name="connsiteY8" fmla="*/ 557225 h 1209158"/>
                <a:gd name="connsiteX9" fmla="*/ 973666 w 973666"/>
                <a:gd name="connsiteY9" fmla="*/ 591091 h 1209158"/>
                <a:gd name="connsiteX10" fmla="*/ 931333 w 973666"/>
                <a:gd name="connsiteY10" fmla="*/ 836625 h 1209158"/>
                <a:gd name="connsiteX11" fmla="*/ 922866 w 973666"/>
                <a:gd name="connsiteY11" fmla="*/ 1209158 h 1209158"/>
                <a:gd name="connsiteX0" fmla="*/ 0 w 992357"/>
                <a:gd name="connsiteY0" fmla="*/ 27562 h 1209158"/>
                <a:gd name="connsiteX1" fmla="*/ 254878 w 992357"/>
                <a:gd name="connsiteY1" fmla="*/ 36144 h 1209158"/>
                <a:gd name="connsiteX2" fmla="*/ 374291 w 992357"/>
                <a:gd name="connsiteY2" fmla="*/ 6891 h 1209158"/>
                <a:gd name="connsiteX3" fmla="*/ 585957 w 992357"/>
                <a:gd name="connsiteY3" fmla="*/ 6891 h 1209158"/>
                <a:gd name="connsiteX4" fmla="*/ 712957 w 992357"/>
                <a:gd name="connsiteY4" fmla="*/ 83091 h 1209158"/>
                <a:gd name="connsiteX5" fmla="*/ 933091 w 992357"/>
                <a:gd name="connsiteY5" fmla="*/ 125425 h 1209158"/>
                <a:gd name="connsiteX6" fmla="*/ 950024 w 992357"/>
                <a:gd name="connsiteY6" fmla="*/ 387891 h 1209158"/>
                <a:gd name="connsiteX7" fmla="*/ 950024 w 992357"/>
                <a:gd name="connsiteY7" fmla="*/ 514891 h 1209158"/>
                <a:gd name="connsiteX8" fmla="*/ 950024 w 992357"/>
                <a:gd name="connsiteY8" fmla="*/ 557225 h 1209158"/>
                <a:gd name="connsiteX9" fmla="*/ 992357 w 992357"/>
                <a:gd name="connsiteY9" fmla="*/ 591091 h 1209158"/>
                <a:gd name="connsiteX10" fmla="*/ 950024 w 992357"/>
                <a:gd name="connsiteY10" fmla="*/ 836625 h 1209158"/>
                <a:gd name="connsiteX11" fmla="*/ 941557 w 992357"/>
                <a:gd name="connsiteY11" fmla="*/ 1209158 h 1209158"/>
                <a:gd name="connsiteX0" fmla="*/ 0 w 992357"/>
                <a:gd name="connsiteY0" fmla="*/ 27562 h 1209158"/>
                <a:gd name="connsiteX1" fmla="*/ 254878 w 992357"/>
                <a:gd name="connsiteY1" fmla="*/ 36144 h 1209158"/>
                <a:gd name="connsiteX2" fmla="*/ 374291 w 992357"/>
                <a:gd name="connsiteY2" fmla="*/ 6891 h 1209158"/>
                <a:gd name="connsiteX3" fmla="*/ 585957 w 992357"/>
                <a:gd name="connsiteY3" fmla="*/ 6891 h 1209158"/>
                <a:gd name="connsiteX4" fmla="*/ 712957 w 992357"/>
                <a:gd name="connsiteY4" fmla="*/ 83091 h 1209158"/>
                <a:gd name="connsiteX5" fmla="*/ 933091 w 992357"/>
                <a:gd name="connsiteY5" fmla="*/ 125425 h 1209158"/>
                <a:gd name="connsiteX6" fmla="*/ 950024 w 992357"/>
                <a:gd name="connsiteY6" fmla="*/ 387891 h 1209158"/>
                <a:gd name="connsiteX7" fmla="*/ 950024 w 992357"/>
                <a:gd name="connsiteY7" fmla="*/ 514891 h 1209158"/>
                <a:gd name="connsiteX8" fmla="*/ 950024 w 992357"/>
                <a:gd name="connsiteY8" fmla="*/ 557225 h 1209158"/>
                <a:gd name="connsiteX9" fmla="*/ 992357 w 992357"/>
                <a:gd name="connsiteY9" fmla="*/ 591091 h 1209158"/>
                <a:gd name="connsiteX10" fmla="*/ 950024 w 992357"/>
                <a:gd name="connsiteY10" fmla="*/ 836625 h 1209158"/>
                <a:gd name="connsiteX11" fmla="*/ 941557 w 992357"/>
                <a:gd name="connsiteY11" fmla="*/ 1209158 h 1209158"/>
                <a:gd name="connsiteX0" fmla="*/ 0 w 990488"/>
                <a:gd name="connsiteY0" fmla="*/ 27562 h 1209158"/>
                <a:gd name="connsiteX1" fmla="*/ 254878 w 990488"/>
                <a:gd name="connsiteY1" fmla="*/ 36144 h 1209158"/>
                <a:gd name="connsiteX2" fmla="*/ 374291 w 990488"/>
                <a:gd name="connsiteY2" fmla="*/ 6891 h 1209158"/>
                <a:gd name="connsiteX3" fmla="*/ 585957 w 990488"/>
                <a:gd name="connsiteY3" fmla="*/ 6891 h 1209158"/>
                <a:gd name="connsiteX4" fmla="*/ 712957 w 990488"/>
                <a:gd name="connsiteY4" fmla="*/ 83091 h 1209158"/>
                <a:gd name="connsiteX5" fmla="*/ 933091 w 990488"/>
                <a:gd name="connsiteY5" fmla="*/ 125425 h 1209158"/>
                <a:gd name="connsiteX6" fmla="*/ 950024 w 990488"/>
                <a:gd name="connsiteY6" fmla="*/ 387891 h 1209158"/>
                <a:gd name="connsiteX7" fmla="*/ 950024 w 990488"/>
                <a:gd name="connsiteY7" fmla="*/ 514891 h 1209158"/>
                <a:gd name="connsiteX8" fmla="*/ 950024 w 990488"/>
                <a:gd name="connsiteY8" fmla="*/ 557225 h 1209158"/>
                <a:gd name="connsiteX9" fmla="*/ 990488 w 990488"/>
                <a:gd name="connsiteY9" fmla="*/ 622859 h 1209158"/>
                <a:gd name="connsiteX10" fmla="*/ 950024 w 990488"/>
                <a:gd name="connsiteY10" fmla="*/ 836625 h 1209158"/>
                <a:gd name="connsiteX11" fmla="*/ 941557 w 990488"/>
                <a:gd name="connsiteY11" fmla="*/ 1209158 h 1209158"/>
                <a:gd name="connsiteX0" fmla="*/ 0 w 990589"/>
                <a:gd name="connsiteY0" fmla="*/ 27562 h 1209158"/>
                <a:gd name="connsiteX1" fmla="*/ 254878 w 990589"/>
                <a:gd name="connsiteY1" fmla="*/ 36144 h 1209158"/>
                <a:gd name="connsiteX2" fmla="*/ 374291 w 990589"/>
                <a:gd name="connsiteY2" fmla="*/ 6891 h 1209158"/>
                <a:gd name="connsiteX3" fmla="*/ 585957 w 990589"/>
                <a:gd name="connsiteY3" fmla="*/ 6891 h 1209158"/>
                <a:gd name="connsiteX4" fmla="*/ 712957 w 990589"/>
                <a:gd name="connsiteY4" fmla="*/ 83091 h 1209158"/>
                <a:gd name="connsiteX5" fmla="*/ 933091 w 990589"/>
                <a:gd name="connsiteY5" fmla="*/ 125425 h 1209158"/>
                <a:gd name="connsiteX6" fmla="*/ 950024 w 990589"/>
                <a:gd name="connsiteY6" fmla="*/ 387891 h 1209158"/>
                <a:gd name="connsiteX7" fmla="*/ 950024 w 990589"/>
                <a:gd name="connsiteY7" fmla="*/ 514891 h 1209158"/>
                <a:gd name="connsiteX8" fmla="*/ 961239 w 990589"/>
                <a:gd name="connsiteY8" fmla="*/ 559093 h 1209158"/>
                <a:gd name="connsiteX9" fmla="*/ 990488 w 990589"/>
                <a:gd name="connsiteY9" fmla="*/ 622859 h 1209158"/>
                <a:gd name="connsiteX10" fmla="*/ 950024 w 990589"/>
                <a:gd name="connsiteY10" fmla="*/ 836625 h 1209158"/>
                <a:gd name="connsiteX11" fmla="*/ 941557 w 990589"/>
                <a:gd name="connsiteY11" fmla="*/ 1209158 h 1209158"/>
                <a:gd name="connsiteX0" fmla="*/ 0 w 990645"/>
                <a:gd name="connsiteY0" fmla="*/ 27562 h 1209158"/>
                <a:gd name="connsiteX1" fmla="*/ 254878 w 990645"/>
                <a:gd name="connsiteY1" fmla="*/ 36144 h 1209158"/>
                <a:gd name="connsiteX2" fmla="*/ 374291 w 990645"/>
                <a:gd name="connsiteY2" fmla="*/ 6891 h 1209158"/>
                <a:gd name="connsiteX3" fmla="*/ 585957 w 990645"/>
                <a:gd name="connsiteY3" fmla="*/ 6891 h 1209158"/>
                <a:gd name="connsiteX4" fmla="*/ 712957 w 990645"/>
                <a:gd name="connsiteY4" fmla="*/ 83091 h 1209158"/>
                <a:gd name="connsiteX5" fmla="*/ 933091 w 990645"/>
                <a:gd name="connsiteY5" fmla="*/ 125425 h 1209158"/>
                <a:gd name="connsiteX6" fmla="*/ 950024 w 990645"/>
                <a:gd name="connsiteY6" fmla="*/ 387891 h 1209158"/>
                <a:gd name="connsiteX7" fmla="*/ 950024 w 990645"/>
                <a:gd name="connsiteY7" fmla="*/ 514891 h 1209158"/>
                <a:gd name="connsiteX8" fmla="*/ 961239 w 990645"/>
                <a:gd name="connsiteY8" fmla="*/ 559093 h 1209158"/>
                <a:gd name="connsiteX9" fmla="*/ 990488 w 990645"/>
                <a:gd name="connsiteY9" fmla="*/ 622859 h 1209158"/>
                <a:gd name="connsiteX10" fmla="*/ 950024 w 990645"/>
                <a:gd name="connsiteY10" fmla="*/ 836625 h 1209158"/>
                <a:gd name="connsiteX11" fmla="*/ 941557 w 990645"/>
                <a:gd name="connsiteY11" fmla="*/ 1209158 h 1209158"/>
                <a:gd name="connsiteX0" fmla="*/ 0 w 990595"/>
                <a:gd name="connsiteY0" fmla="*/ 27562 h 1209158"/>
                <a:gd name="connsiteX1" fmla="*/ 254878 w 990595"/>
                <a:gd name="connsiteY1" fmla="*/ 36144 h 1209158"/>
                <a:gd name="connsiteX2" fmla="*/ 374291 w 990595"/>
                <a:gd name="connsiteY2" fmla="*/ 6891 h 1209158"/>
                <a:gd name="connsiteX3" fmla="*/ 585957 w 990595"/>
                <a:gd name="connsiteY3" fmla="*/ 6891 h 1209158"/>
                <a:gd name="connsiteX4" fmla="*/ 712957 w 990595"/>
                <a:gd name="connsiteY4" fmla="*/ 83091 h 1209158"/>
                <a:gd name="connsiteX5" fmla="*/ 933091 w 990595"/>
                <a:gd name="connsiteY5" fmla="*/ 125425 h 1209158"/>
                <a:gd name="connsiteX6" fmla="*/ 950024 w 990595"/>
                <a:gd name="connsiteY6" fmla="*/ 387891 h 1209158"/>
                <a:gd name="connsiteX7" fmla="*/ 942548 w 990595"/>
                <a:gd name="connsiteY7" fmla="*/ 494336 h 1209158"/>
                <a:gd name="connsiteX8" fmla="*/ 961239 w 990595"/>
                <a:gd name="connsiteY8" fmla="*/ 559093 h 1209158"/>
                <a:gd name="connsiteX9" fmla="*/ 990488 w 990595"/>
                <a:gd name="connsiteY9" fmla="*/ 622859 h 1209158"/>
                <a:gd name="connsiteX10" fmla="*/ 950024 w 990595"/>
                <a:gd name="connsiteY10" fmla="*/ 836625 h 1209158"/>
                <a:gd name="connsiteX11" fmla="*/ 941557 w 990595"/>
                <a:gd name="connsiteY11" fmla="*/ 1209158 h 1209158"/>
                <a:gd name="connsiteX0" fmla="*/ 0 w 990595"/>
                <a:gd name="connsiteY0" fmla="*/ 27562 h 1209158"/>
                <a:gd name="connsiteX1" fmla="*/ 254878 w 990595"/>
                <a:gd name="connsiteY1" fmla="*/ 36144 h 1209158"/>
                <a:gd name="connsiteX2" fmla="*/ 374291 w 990595"/>
                <a:gd name="connsiteY2" fmla="*/ 6891 h 1209158"/>
                <a:gd name="connsiteX3" fmla="*/ 585957 w 990595"/>
                <a:gd name="connsiteY3" fmla="*/ 6891 h 1209158"/>
                <a:gd name="connsiteX4" fmla="*/ 712957 w 990595"/>
                <a:gd name="connsiteY4" fmla="*/ 83091 h 1209158"/>
                <a:gd name="connsiteX5" fmla="*/ 933091 w 990595"/>
                <a:gd name="connsiteY5" fmla="*/ 125425 h 1209158"/>
                <a:gd name="connsiteX6" fmla="*/ 950024 w 990595"/>
                <a:gd name="connsiteY6" fmla="*/ 387891 h 1209158"/>
                <a:gd name="connsiteX7" fmla="*/ 942548 w 990595"/>
                <a:gd name="connsiteY7" fmla="*/ 494336 h 1209158"/>
                <a:gd name="connsiteX8" fmla="*/ 961239 w 990595"/>
                <a:gd name="connsiteY8" fmla="*/ 559093 h 1209158"/>
                <a:gd name="connsiteX9" fmla="*/ 990488 w 990595"/>
                <a:gd name="connsiteY9" fmla="*/ 622859 h 1209158"/>
                <a:gd name="connsiteX10" fmla="*/ 950024 w 990595"/>
                <a:gd name="connsiteY10" fmla="*/ 836625 h 1209158"/>
                <a:gd name="connsiteX11" fmla="*/ 941557 w 990595"/>
                <a:gd name="connsiteY11" fmla="*/ 1209158 h 1209158"/>
                <a:gd name="connsiteX0" fmla="*/ 0 w 990595"/>
                <a:gd name="connsiteY0" fmla="*/ 27562 h 1209158"/>
                <a:gd name="connsiteX1" fmla="*/ 254878 w 990595"/>
                <a:gd name="connsiteY1" fmla="*/ 36144 h 1209158"/>
                <a:gd name="connsiteX2" fmla="*/ 374291 w 990595"/>
                <a:gd name="connsiteY2" fmla="*/ 6891 h 1209158"/>
                <a:gd name="connsiteX3" fmla="*/ 585957 w 990595"/>
                <a:gd name="connsiteY3" fmla="*/ 6891 h 1209158"/>
                <a:gd name="connsiteX4" fmla="*/ 712957 w 990595"/>
                <a:gd name="connsiteY4" fmla="*/ 83091 h 1209158"/>
                <a:gd name="connsiteX5" fmla="*/ 933091 w 990595"/>
                <a:gd name="connsiteY5" fmla="*/ 125425 h 1209158"/>
                <a:gd name="connsiteX6" fmla="*/ 938809 w 990595"/>
                <a:gd name="connsiteY6" fmla="*/ 389760 h 1209158"/>
                <a:gd name="connsiteX7" fmla="*/ 942548 w 990595"/>
                <a:gd name="connsiteY7" fmla="*/ 494336 h 1209158"/>
                <a:gd name="connsiteX8" fmla="*/ 961239 w 990595"/>
                <a:gd name="connsiteY8" fmla="*/ 559093 h 1209158"/>
                <a:gd name="connsiteX9" fmla="*/ 990488 w 990595"/>
                <a:gd name="connsiteY9" fmla="*/ 622859 h 1209158"/>
                <a:gd name="connsiteX10" fmla="*/ 950024 w 990595"/>
                <a:gd name="connsiteY10" fmla="*/ 836625 h 1209158"/>
                <a:gd name="connsiteX11" fmla="*/ 941557 w 990595"/>
                <a:gd name="connsiteY11" fmla="*/ 1209158 h 1209158"/>
                <a:gd name="connsiteX0" fmla="*/ 0 w 990595"/>
                <a:gd name="connsiteY0" fmla="*/ 27562 h 1209158"/>
                <a:gd name="connsiteX1" fmla="*/ 254878 w 990595"/>
                <a:gd name="connsiteY1" fmla="*/ 36144 h 1209158"/>
                <a:gd name="connsiteX2" fmla="*/ 374291 w 990595"/>
                <a:gd name="connsiteY2" fmla="*/ 6891 h 1209158"/>
                <a:gd name="connsiteX3" fmla="*/ 585957 w 990595"/>
                <a:gd name="connsiteY3" fmla="*/ 6891 h 1209158"/>
                <a:gd name="connsiteX4" fmla="*/ 712957 w 990595"/>
                <a:gd name="connsiteY4" fmla="*/ 83091 h 1209158"/>
                <a:gd name="connsiteX5" fmla="*/ 927484 w 990595"/>
                <a:gd name="connsiteY5" fmla="*/ 136636 h 1209158"/>
                <a:gd name="connsiteX6" fmla="*/ 938809 w 990595"/>
                <a:gd name="connsiteY6" fmla="*/ 389760 h 1209158"/>
                <a:gd name="connsiteX7" fmla="*/ 942548 w 990595"/>
                <a:gd name="connsiteY7" fmla="*/ 494336 h 1209158"/>
                <a:gd name="connsiteX8" fmla="*/ 961239 w 990595"/>
                <a:gd name="connsiteY8" fmla="*/ 559093 h 1209158"/>
                <a:gd name="connsiteX9" fmla="*/ 990488 w 990595"/>
                <a:gd name="connsiteY9" fmla="*/ 622859 h 1209158"/>
                <a:gd name="connsiteX10" fmla="*/ 950024 w 990595"/>
                <a:gd name="connsiteY10" fmla="*/ 836625 h 1209158"/>
                <a:gd name="connsiteX11" fmla="*/ 941557 w 990595"/>
                <a:gd name="connsiteY11" fmla="*/ 1209158 h 1209158"/>
                <a:gd name="connsiteX0" fmla="*/ 0 w 990595"/>
                <a:gd name="connsiteY0" fmla="*/ 27026 h 1208622"/>
                <a:gd name="connsiteX1" fmla="*/ 254878 w 990595"/>
                <a:gd name="connsiteY1" fmla="*/ 35608 h 1208622"/>
                <a:gd name="connsiteX2" fmla="*/ 374291 w 990595"/>
                <a:gd name="connsiteY2" fmla="*/ 6355 h 1208622"/>
                <a:gd name="connsiteX3" fmla="*/ 585957 w 990595"/>
                <a:gd name="connsiteY3" fmla="*/ 6355 h 1208622"/>
                <a:gd name="connsiteX4" fmla="*/ 770900 w 990595"/>
                <a:gd name="connsiteY4" fmla="*/ 75080 h 1208622"/>
                <a:gd name="connsiteX5" fmla="*/ 927484 w 990595"/>
                <a:gd name="connsiteY5" fmla="*/ 136100 h 1208622"/>
                <a:gd name="connsiteX6" fmla="*/ 938809 w 990595"/>
                <a:gd name="connsiteY6" fmla="*/ 389224 h 1208622"/>
                <a:gd name="connsiteX7" fmla="*/ 942548 w 990595"/>
                <a:gd name="connsiteY7" fmla="*/ 493800 h 1208622"/>
                <a:gd name="connsiteX8" fmla="*/ 961239 w 990595"/>
                <a:gd name="connsiteY8" fmla="*/ 558557 h 1208622"/>
                <a:gd name="connsiteX9" fmla="*/ 990488 w 990595"/>
                <a:gd name="connsiteY9" fmla="*/ 622323 h 1208622"/>
                <a:gd name="connsiteX10" fmla="*/ 950024 w 990595"/>
                <a:gd name="connsiteY10" fmla="*/ 836089 h 1208622"/>
                <a:gd name="connsiteX11" fmla="*/ 941557 w 990595"/>
                <a:gd name="connsiteY11" fmla="*/ 1208622 h 1208622"/>
                <a:gd name="connsiteX0" fmla="*/ 0 w 990595"/>
                <a:gd name="connsiteY0" fmla="*/ 27026 h 1208622"/>
                <a:gd name="connsiteX1" fmla="*/ 254878 w 990595"/>
                <a:gd name="connsiteY1" fmla="*/ 35608 h 1208622"/>
                <a:gd name="connsiteX2" fmla="*/ 374291 w 990595"/>
                <a:gd name="connsiteY2" fmla="*/ 6355 h 1208622"/>
                <a:gd name="connsiteX3" fmla="*/ 585957 w 990595"/>
                <a:gd name="connsiteY3" fmla="*/ 6355 h 1208622"/>
                <a:gd name="connsiteX4" fmla="*/ 770900 w 990595"/>
                <a:gd name="connsiteY4" fmla="*/ 75080 h 1208622"/>
                <a:gd name="connsiteX5" fmla="*/ 927484 w 990595"/>
                <a:gd name="connsiteY5" fmla="*/ 136100 h 1208622"/>
                <a:gd name="connsiteX6" fmla="*/ 938809 w 990595"/>
                <a:gd name="connsiteY6" fmla="*/ 389224 h 1208622"/>
                <a:gd name="connsiteX7" fmla="*/ 942548 w 990595"/>
                <a:gd name="connsiteY7" fmla="*/ 493800 h 1208622"/>
                <a:gd name="connsiteX8" fmla="*/ 961239 w 990595"/>
                <a:gd name="connsiteY8" fmla="*/ 558557 h 1208622"/>
                <a:gd name="connsiteX9" fmla="*/ 990488 w 990595"/>
                <a:gd name="connsiteY9" fmla="*/ 622323 h 1208622"/>
                <a:gd name="connsiteX10" fmla="*/ 950024 w 990595"/>
                <a:gd name="connsiteY10" fmla="*/ 836089 h 1208622"/>
                <a:gd name="connsiteX11" fmla="*/ 941557 w 990595"/>
                <a:gd name="connsiteY11" fmla="*/ 1208622 h 1208622"/>
                <a:gd name="connsiteX0" fmla="*/ 0 w 990595"/>
                <a:gd name="connsiteY0" fmla="*/ 22282 h 1203878"/>
                <a:gd name="connsiteX1" fmla="*/ 254878 w 990595"/>
                <a:gd name="connsiteY1" fmla="*/ 30864 h 1203878"/>
                <a:gd name="connsiteX2" fmla="*/ 374291 w 990595"/>
                <a:gd name="connsiteY2" fmla="*/ 1611 h 1203878"/>
                <a:gd name="connsiteX3" fmla="*/ 610256 w 990595"/>
                <a:gd name="connsiteY3" fmla="*/ 10954 h 1203878"/>
                <a:gd name="connsiteX4" fmla="*/ 770900 w 990595"/>
                <a:gd name="connsiteY4" fmla="*/ 70336 h 1203878"/>
                <a:gd name="connsiteX5" fmla="*/ 927484 w 990595"/>
                <a:gd name="connsiteY5" fmla="*/ 131356 h 1203878"/>
                <a:gd name="connsiteX6" fmla="*/ 938809 w 990595"/>
                <a:gd name="connsiteY6" fmla="*/ 384480 h 1203878"/>
                <a:gd name="connsiteX7" fmla="*/ 942548 w 990595"/>
                <a:gd name="connsiteY7" fmla="*/ 489056 h 1203878"/>
                <a:gd name="connsiteX8" fmla="*/ 961239 w 990595"/>
                <a:gd name="connsiteY8" fmla="*/ 553813 h 1203878"/>
                <a:gd name="connsiteX9" fmla="*/ 990488 w 990595"/>
                <a:gd name="connsiteY9" fmla="*/ 617579 h 1203878"/>
                <a:gd name="connsiteX10" fmla="*/ 950024 w 990595"/>
                <a:gd name="connsiteY10" fmla="*/ 831345 h 1203878"/>
                <a:gd name="connsiteX11" fmla="*/ 941557 w 990595"/>
                <a:gd name="connsiteY11" fmla="*/ 1203878 h 1203878"/>
                <a:gd name="connsiteX0" fmla="*/ 0 w 990595"/>
                <a:gd name="connsiteY0" fmla="*/ 25744 h 1207340"/>
                <a:gd name="connsiteX1" fmla="*/ 254878 w 990595"/>
                <a:gd name="connsiteY1" fmla="*/ 34326 h 1207340"/>
                <a:gd name="connsiteX2" fmla="*/ 374291 w 990595"/>
                <a:gd name="connsiteY2" fmla="*/ 5073 h 1207340"/>
                <a:gd name="connsiteX3" fmla="*/ 610256 w 990595"/>
                <a:gd name="connsiteY3" fmla="*/ 14416 h 1207340"/>
                <a:gd name="connsiteX4" fmla="*/ 770900 w 990595"/>
                <a:gd name="connsiteY4" fmla="*/ 73798 h 1207340"/>
                <a:gd name="connsiteX5" fmla="*/ 927484 w 990595"/>
                <a:gd name="connsiteY5" fmla="*/ 134818 h 1207340"/>
                <a:gd name="connsiteX6" fmla="*/ 938809 w 990595"/>
                <a:gd name="connsiteY6" fmla="*/ 387942 h 1207340"/>
                <a:gd name="connsiteX7" fmla="*/ 942548 w 990595"/>
                <a:gd name="connsiteY7" fmla="*/ 492518 h 1207340"/>
                <a:gd name="connsiteX8" fmla="*/ 961239 w 990595"/>
                <a:gd name="connsiteY8" fmla="*/ 557275 h 1207340"/>
                <a:gd name="connsiteX9" fmla="*/ 990488 w 990595"/>
                <a:gd name="connsiteY9" fmla="*/ 621041 h 1207340"/>
                <a:gd name="connsiteX10" fmla="*/ 950024 w 990595"/>
                <a:gd name="connsiteY10" fmla="*/ 834807 h 1207340"/>
                <a:gd name="connsiteX11" fmla="*/ 941557 w 990595"/>
                <a:gd name="connsiteY11" fmla="*/ 1207340 h 120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0595" h="1207340">
                  <a:moveTo>
                    <a:pt x="0" y="25744"/>
                  </a:moveTo>
                  <a:cubicBezTo>
                    <a:pt x="93133" y="23037"/>
                    <a:pt x="192496" y="37771"/>
                    <a:pt x="254878" y="34326"/>
                  </a:cubicBezTo>
                  <a:cubicBezTo>
                    <a:pt x="317260" y="30881"/>
                    <a:pt x="315061" y="8391"/>
                    <a:pt x="374291" y="5073"/>
                  </a:cubicBezTo>
                  <a:cubicBezTo>
                    <a:pt x="433521" y="1755"/>
                    <a:pt x="572191" y="-8249"/>
                    <a:pt x="610256" y="14416"/>
                  </a:cubicBezTo>
                  <a:cubicBezTo>
                    <a:pt x="648321" y="37081"/>
                    <a:pt x="718029" y="53731"/>
                    <a:pt x="770900" y="73798"/>
                  </a:cubicBezTo>
                  <a:cubicBezTo>
                    <a:pt x="823771" y="93865"/>
                    <a:pt x="899499" y="82461"/>
                    <a:pt x="927484" y="134818"/>
                  </a:cubicBezTo>
                  <a:cubicBezTo>
                    <a:pt x="955469" y="187175"/>
                    <a:pt x="936298" y="328325"/>
                    <a:pt x="938809" y="387942"/>
                  </a:cubicBezTo>
                  <a:cubicBezTo>
                    <a:pt x="941320" y="447559"/>
                    <a:pt x="938810" y="464296"/>
                    <a:pt x="942548" y="492518"/>
                  </a:cubicBezTo>
                  <a:cubicBezTo>
                    <a:pt x="946286" y="520740"/>
                    <a:pt x="953249" y="535855"/>
                    <a:pt x="961239" y="557275"/>
                  </a:cubicBezTo>
                  <a:cubicBezTo>
                    <a:pt x="969229" y="578695"/>
                    <a:pt x="992357" y="574786"/>
                    <a:pt x="990488" y="621041"/>
                  </a:cubicBezTo>
                  <a:cubicBezTo>
                    <a:pt x="988619" y="667296"/>
                    <a:pt x="958491" y="731796"/>
                    <a:pt x="950024" y="834807"/>
                  </a:cubicBezTo>
                  <a:cubicBezTo>
                    <a:pt x="941557" y="937818"/>
                    <a:pt x="941557" y="1072579"/>
                    <a:pt x="941557" y="1207340"/>
                  </a:cubicBezTo>
                </a:path>
              </a:pathLst>
            </a:custGeom>
            <a:noFill/>
            <a:ln w="127000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ular Callout 25"/>
            <p:cNvSpPr/>
            <p:nvPr/>
          </p:nvSpPr>
          <p:spPr>
            <a:xfrm>
              <a:off x="6172199" y="1504950"/>
              <a:ext cx="2572837" cy="457200"/>
            </a:xfrm>
            <a:prstGeom prst="wedgeRectCallout">
              <a:avLst>
                <a:gd name="adj1" fmla="val -87435"/>
                <a:gd name="adj2" fmla="val 117109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Loop 101, I-17 to Loop 202</a:t>
              </a:r>
            </a:p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Add Lanes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5173133" y="3539067"/>
              <a:ext cx="8467" cy="465666"/>
            </a:xfrm>
            <a:custGeom>
              <a:avLst/>
              <a:gdLst>
                <a:gd name="connsiteX0" fmla="*/ 8467 w 8467"/>
                <a:gd name="connsiteY0" fmla="*/ 0 h 465666"/>
                <a:gd name="connsiteX1" fmla="*/ 0 w 8467"/>
                <a:gd name="connsiteY1" fmla="*/ 254000 h 465666"/>
                <a:gd name="connsiteX2" fmla="*/ 8467 w 8467"/>
                <a:gd name="connsiteY2" fmla="*/ 465666 h 46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7" h="465666">
                  <a:moveTo>
                    <a:pt x="8467" y="0"/>
                  </a:moveTo>
                  <a:cubicBezTo>
                    <a:pt x="4233" y="88194"/>
                    <a:pt x="0" y="176389"/>
                    <a:pt x="0" y="254000"/>
                  </a:cubicBezTo>
                  <a:cubicBezTo>
                    <a:pt x="0" y="331611"/>
                    <a:pt x="4233" y="398638"/>
                    <a:pt x="8467" y="465666"/>
                  </a:cubicBezTo>
                </a:path>
              </a:pathLst>
            </a:custGeom>
            <a:noFill/>
            <a:ln w="127000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ular Callout 27"/>
            <p:cNvSpPr/>
            <p:nvPr/>
          </p:nvSpPr>
          <p:spPr>
            <a:xfrm>
              <a:off x="6172199" y="4009036"/>
              <a:ext cx="2590801" cy="457200"/>
            </a:xfrm>
            <a:prstGeom prst="wedgeRectCallout">
              <a:avLst>
                <a:gd name="adj1" fmla="val -88331"/>
                <a:gd name="adj2" fmla="val -120932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Loop 101, US-60 to Loop 202</a:t>
              </a:r>
            </a:p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Add Lanes</a:t>
              </a:r>
            </a:p>
          </p:txBody>
        </p:sp>
        <p:sp>
          <p:nvSpPr>
            <p:cNvPr id="29" name="Freeform 28"/>
            <p:cNvSpPr/>
            <p:nvPr/>
          </p:nvSpPr>
          <p:spPr>
            <a:xfrm>
              <a:off x="5196665" y="3065570"/>
              <a:ext cx="645429" cy="230825"/>
            </a:xfrm>
            <a:custGeom>
              <a:avLst/>
              <a:gdLst>
                <a:gd name="connsiteX0" fmla="*/ 0 w 372534"/>
                <a:gd name="connsiteY0" fmla="*/ 160867 h 160867"/>
                <a:gd name="connsiteX1" fmla="*/ 220134 w 372534"/>
                <a:gd name="connsiteY1" fmla="*/ 42334 h 160867"/>
                <a:gd name="connsiteX2" fmla="*/ 372534 w 372534"/>
                <a:gd name="connsiteY2" fmla="*/ 0 h 160867"/>
                <a:gd name="connsiteX0" fmla="*/ 0 w 372534"/>
                <a:gd name="connsiteY0" fmla="*/ 160867 h 160867"/>
                <a:gd name="connsiteX1" fmla="*/ 192097 w 372534"/>
                <a:gd name="connsiteY1" fmla="*/ 59152 h 160867"/>
                <a:gd name="connsiteX2" fmla="*/ 372534 w 372534"/>
                <a:gd name="connsiteY2" fmla="*/ 0 h 160867"/>
                <a:gd name="connsiteX0" fmla="*/ 0 w 372534"/>
                <a:gd name="connsiteY0" fmla="*/ 160867 h 160867"/>
                <a:gd name="connsiteX1" fmla="*/ 192097 w 372534"/>
                <a:gd name="connsiteY1" fmla="*/ 59152 h 160867"/>
                <a:gd name="connsiteX2" fmla="*/ 372534 w 372534"/>
                <a:gd name="connsiteY2" fmla="*/ 0 h 160867"/>
                <a:gd name="connsiteX0" fmla="*/ 0 w 372534"/>
                <a:gd name="connsiteY0" fmla="*/ 160867 h 160867"/>
                <a:gd name="connsiteX1" fmla="*/ 192097 w 372534"/>
                <a:gd name="connsiteY1" fmla="*/ 59152 h 160867"/>
                <a:gd name="connsiteX2" fmla="*/ 372534 w 372534"/>
                <a:gd name="connsiteY2" fmla="*/ 0 h 160867"/>
                <a:gd name="connsiteX0" fmla="*/ 0 w 372534"/>
                <a:gd name="connsiteY0" fmla="*/ 161587 h 161587"/>
                <a:gd name="connsiteX1" fmla="*/ 192097 w 372534"/>
                <a:gd name="connsiteY1" fmla="*/ 59872 h 161587"/>
                <a:gd name="connsiteX2" fmla="*/ 372534 w 372534"/>
                <a:gd name="connsiteY2" fmla="*/ 720 h 161587"/>
                <a:gd name="connsiteX0" fmla="*/ 0 w 380010"/>
                <a:gd name="connsiteY0" fmla="*/ 165246 h 165246"/>
                <a:gd name="connsiteX1" fmla="*/ 192097 w 380010"/>
                <a:gd name="connsiteY1" fmla="*/ 63531 h 165246"/>
                <a:gd name="connsiteX2" fmla="*/ 380010 w 380010"/>
                <a:gd name="connsiteY2" fmla="*/ 642 h 165246"/>
                <a:gd name="connsiteX0" fmla="*/ 0 w 380010"/>
                <a:gd name="connsiteY0" fmla="*/ 164677 h 164677"/>
                <a:gd name="connsiteX1" fmla="*/ 192097 w 380010"/>
                <a:gd name="connsiteY1" fmla="*/ 62962 h 164677"/>
                <a:gd name="connsiteX2" fmla="*/ 380010 w 380010"/>
                <a:gd name="connsiteY2" fmla="*/ 73 h 164677"/>
                <a:gd name="connsiteX0" fmla="*/ 0 w 380010"/>
                <a:gd name="connsiteY0" fmla="*/ 164677 h 164677"/>
                <a:gd name="connsiteX1" fmla="*/ 192097 w 380010"/>
                <a:gd name="connsiteY1" fmla="*/ 62962 h 164677"/>
                <a:gd name="connsiteX2" fmla="*/ 380010 w 380010"/>
                <a:gd name="connsiteY2" fmla="*/ 73 h 164677"/>
                <a:gd name="connsiteX0" fmla="*/ 0 w 634214"/>
                <a:gd name="connsiteY0" fmla="*/ 237502 h 237502"/>
                <a:gd name="connsiteX1" fmla="*/ 192097 w 634214"/>
                <a:gd name="connsiteY1" fmla="*/ 135787 h 237502"/>
                <a:gd name="connsiteX2" fmla="*/ 634214 w 634214"/>
                <a:gd name="connsiteY2" fmla="*/ 19 h 237502"/>
                <a:gd name="connsiteX0" fmla="*/ 0 w 634214"/>
                <a:gd name="connsiteY0" fmla="*/ 237684 h 237684"/>
                <a:gd name="connsiteX1" fmla="*/ 192097 w 634214"/>
                <a:gd name="connsiteY1" fmla="*/ 135969 h 237684"/>
                <a:gd name="connsiteX2" fmla="*/ 634214 w 634214"/>
                <a:gd name="connsiteY2" fmla="*/ 201 h 237684"/>
                <a:gd name="connsiteX0" fmla="*/ 0 w 634214"/>
                <a:gd name="connsiteY0" fmla="*/ 237483 h 237483"/>
                <a:gd name="connsiteX1" fmla="*/ 192097 w 634214"/>
                <a:gd name="connsiteY1" fmla="*/ 135768 h 237483"/>
                <a:gd name="connsiteX2" fmla="*/ 397705 w 634214"/>
                <a:gd name="connsiteY2" fmla="*/ 50548 h 237483"/>
                <a:gd name="connsiteX3" fmla="*/ 634214 w 634214"/>
                <a:gd name="connsiteY3" fmla="*/ 0 h 237483"/>
                <a:gd name="connsiteX0" fmla="*/ 0 w 634214"/>
                <a:gd name="connsiteY0" fmla="*/ 237483 h 237483"/>
                <a:gd name="connsiteX1" fmla="*/ 192097 w 634214"/>
                <a:gd name="connsiteY1" fmla="*/ 135768 h 237483"/>
                <a:gd name="connsiteX2" fmla="*/ 433220 w 634214"/>
                <a:gd name="connsiteY2" fmla="*/ 71103 h 237483"/>
                <a:gd name="connsiteX3" fmla="*/ 634214 w 634214"/>
                <a:gd name="connsiteY3" fmla="*/ 0 h 237483"/>
                <a:gd name="connsiteX0" fmla="*/ 0 w 634214"/>
                <a:gd name="connsiteY0" fmla="*/ 237483 h 237483"/>
                <a:gd name="connsiteX1" fmla="*/ 192097 w 634214"/>
                <a:gd name="connsiteY1" fmla="*/ 135768 h 237483"/>
                <a:gd name="connsiteX2" fmla="*/ 433220 w 634214"/>
                <a:gd name="connsiteY2" fmla="*/ 71103 h 237483"/>
                <a:gd name="connsiteX3" fmla="*/ 634214 w 634214"/>
                <a:gd name="connsiteY3" fmla="*/ 0 h 237483"/>
                <a:gd name="connsiteX0" fmla="*/ 0 w 634214"/>
                <a:gd name="connsiteY0" fmla="*/ 237483 h 237483"/>
                <a:gd name="connsiteX1" fmla="*/ 192097 w 634214"/>
                <a:gd name="connsiteY1" fmla="*/ 135768 h 237483"/>
                <a:gd name="connsiteX2" fmla="*/ 433220 w 634214"/>
                <a:gd name="connsiteY2" fmla="*/ 71103 h 237483"/>
                <a:gd name="connsiteX3" fmla="*/ 634214 w 634214"/>
                <a:gd name="connsiteY3" fmla="*/ 0 h 237483"/>
                <a:gd name="connsiteX0" fmla="*/ 0 w 634214"/>
                <a:gd name="connsiteY0" fmla="*/ 237483 h 237483"/>
                <a:gd name="connsiteX1" fmla="*/ 192097 w 634214"/>
                <a:gd name="connsiteY1" fmla="*/ 135768 h 237483"/>
                <a:gd name="connsiteX2" fmla="*/ 448173 w 634214"/>
                <a:gd name="connsiteY2" fmla="*/ 71103 h 237483"/>
                <a:gd name="connsiteX3" fmla="*/ 634214 w 634214"/>
                <a:gd name="connsiteY3" fmla="*/ 0 h 237483"/>
                <a:gd name="connsiteX0" fmla="*/ 0 w 634214"/>
                <a:gd name="connsiteY0" fmla="*/ 237483 h 237483"/>
                <a:gd name="connsiteX1" fmla="*/ 192097 w 634214"/>
                <a:gd name="connsiteY1" fmla="*/ 135768 h 237483"/>
                <a:gd name="connsiteX2" fmla="*/ 448173 w 634214"/>
                <a:gd name="connsiteY2" fmla="*/ 71103 h 237483"/>
                <a:gd name="connsiteX3" fmla="*/ 634214 w 634214"/>
                <a:gd name="connsiteY3" fmla="*/ 0 h 237483"/>
                <a:gd name="connsiteX0" fmla="*/ 0 w 634214"/>
                <a:gd name="connsiteY0" fmla="*/ 237483 h 237483"/>
                <a:gd name="connsiteX1" fmla="*/ 192097 w 634214"/>
                <a:gd name="connsiteY1" fmla="*/ 135768 h 237483"/>
                <a:gd name="connsiteX2" fmla="*/ 315464 w 634214"/>
                <a:gd name="connsiteY2" fmla="*/ 121558 h 237483"/>
                <a:gd name="connsiteX3" fmla="*/ 448173 w 634214"/>
                <a:gd name="connsiteY3" fmla="*/ 71103 h 237483"/>
                <a:gd name="connsiteX4" fmla="*/ 634214 w 634214"/>
                <a:gd name="connsiteY4" fmla="*/ 0 h 237483"/>
                <a:gd name="connsiteX0" fmla="*/ 0 w 634214"/>
                <a:gd name="connsiteY0" fmla="*/ 237483 h 237483"/>
                <a:gd name="connsiteX1" fmla="*/ 192097 w 634214"/>
                <a:gd name="connsiteY1" fmla="*/ 135768 h 237483"/>
                <a:gd name="connsiteX2" fmla="*/ 315464 w 634214"/>
                <a:gd name="connsiteY2" fmla="*/ 121558 h 237483"/>
                <a:gd name="connsiteX3" fmla="*/ 281819 w 634214"/>
                <a:gd name="connsiteY3" fmla="*/ 72972 h 237483"/>
                <a:gd name="connsiteX4" fmla="*/ 448173 w 634214"/>
                <a:gd name="connsiteY4" fmla="*/ 71103 h 237483"/>
                <a:gd name="connsiteX5" fmla="*/ 634214 w 634214"/>
                <a:gd name="connsiteY5" fmla="*/ 0 h 237483"/>
                <a:gd name="connsiteX0" fmla="*/ 0 w 634214"/>
                <a:gd name="connsiteY0" fmla="*/ 237483 h 237483"/>
                <a:gd name="connsiteX1" fmla="*/ 192097 w 634214"/>
                <a:gd name="connsiteY1" fmla="*/ 135768 h 237483"/>
                <a:gd name="connsiteX2" fmla="*/ 248174 w 634214"/>
                <a:gd name="connsiteY2" fmla="*/ 95396 h 237483"/>
                <a:gd name="connsiteX3" fmla="*/ 281819 w 634214"/>
                <a:gd name="connsiteY3" fmla="*/ 72972 h 237483"/>
                <a:gd name="connsiteX4" fmla="*/ 448173 w 634214"/>
                <a:gd name="connsiteY4" fmla="*/ 71103 h 237483"/>
                <a:gd name="connsiteX5" fmla="*/ 634214 w 634214"/>
                <a:gd name="connsiteY5" fmla="*/ 0 h 237483"/>
                <a:gd name="connsiteX0" fmla="*/ 0 w 634214"/>
                <a:gd name="connsiteY0" fmla="*/ 237483 h 237483"/>
                <a:gd name="connsiteX1" fmla="*/ 192097 w 634214"/>
                <a:gd name="connsiteY1" fmla="*/ 135768 h 237483"/>
                <a:gd name="connsiteX2" fmla="*/ 248174 w 634214"/>
                <a:gd name="connsiteY2" fmla="*/ 95396 h 237483"/>
                <a:gd name="connsiteX3" fmla="*/ 281819 w 634214"/>
                <a:gd name="connsiteY3" fmla="*/ 72972 h 237483"/>
                <a:gd name="connsiteX4" fmla="*/ 427613 w 634214"/>
                <a:gd name="connsiteY4" fmla="*/ 71103 h 237483"/>
                <a:gd name="connsiteX5" fmla="*/ 634214 w 634214"/>
                <a:gd name="connsiteY5" fmla="*/ 0 h 237483"/>
                <a:gd name="connsiteX0" fmla="*/ 0 w 634214"/>
                <a:gd name="connsiteY0" fmla="*/ 237483 h 237483"/>
                <a:gd name="connsiteX1" fmla="*/ 192097 w 634214"/>
                <a:gd name="connsiteY1" fmla="*/ 135768 h 237483"/>
                <a:gd name="connsiteX2" fmla="*/ 248174 w 634214"/>
                <a:gd name="connsiteY2" fmla="*/ 95396 h 237483"/>
                <a:gd name="connsiteX3" fmla="*/ 281819 w 634214"/>
                <a:gd name="connsiteY3" fmla="*/ 72972 h 237483"/>
                <a:gd name="connsiteX4" fmla="*/ 427613 w 634214"/>
                <a:gd name="connsiteY4" fmla="*/ 71103 h 237483"/>
                <a:gd name="connsiteX5" fmla="*/ 524808 w 634214"/>
                <a:gd name="connsiteY5" fmla="*/ 41205 h 237483"/>
                <a:gd name="connsiteX6" fmla="*/ 634214 w 634214"/>
                <a:gd name="connsiteY6" fmla="*/ 0 h 237483"/>
                <a:gd name="connsiteX0" fmla="*/ 0 w 634214"/>
                <a:gd name="connsiteY0" fmla="*/ 237483 h 237483"/>
                <a:gd name="connsiteX1" fmla="*/ 192097 w 634214"/>
                <a:gd name="connsiteY1" fmla="*/ 135768 h 237483"/>
                <a:gd name="connsiteX2" fmla="*/ 248174 w 634214"/>
                <a:gd name="connsiteY2" fmla="*/ 95396 h 237483"/>
                <a:gd name="connsiteX3" fmla="*/ 281819 w 634214"/>
                <a:gd name="connsiteY3" fmla="*/ 72972 h 237483"/>
                <a:gd name="connsiteX4" fmla="*/ 427613 w 634214"/>
                <a:gd name="connsiteY4" fmla="*/ 71103 h 237483"/>
                <a:gd name="connsiteX5" fmla="*/ 493033 w 634214"/>
                <a:gd name="connsiteY5" fmla="*/ 5701 h 237483"/>
                <a:gd name="connsiteX6" fmla="*/ 634214 w 634214"/>
                <a:gd name="connsiteY6" fmla="*/ 0 h 237483"/>
                <a:gd name="connsiteX0" fmla="*/ 0 w 634214"/>
                <a:gd name="connsiteY0" fmla="*/ 237835 h 237835"/>
                <a:gd name="connsiteX1" fmla="*/ 192097 w 634214"/>
                <a:gd name="connsiteY1" fmla="*/ 136120 h 237835"/>
                <a:gd name="connsiteX2" fmla="*/ 248174 w 634214"/>
                <a:gd name="connsiteY2" fmla="*/ 95748 h 237835"/>
                <a:gd name="connsiteX3" fmla="*/ 281819 w 634214"/>
                <a:gd name="connsiteY3" fmla="*/ 73324 h 237835"/>
                <a:gd name="connsiteX4" fmla="*/ 427613 w 634214"/>
                <a:gd name="connsiteY4" fmla="*/ 71455 h 237835"/>
                <a:gd name="connsiteX5" fmla="*/ 493033 w 634214"/>
                <a:gd name="connsiteY5" fmla="*/ 6053 h 237835"/>
                <a:gd name="connsiteX6" fmla="*/ 634214 w 634214"/>
                <a:gd name="connsiteY6" fmla="*/ 352 h 237835"/>
                <a:gd name="connsiteX0" fmla="*/ 0 w 634214"/>
                <a:gd name="connsiteY0" fmla="*/ 240023 h 240023"/>
                <a:gd name="connsiteX1" fmla="*/ 192097 w 634214"/>
                <a:gd name="connsiteY1" fmla="*/ 138308 h 240023"/>
                <a:gd name="connsiteX2" fmla="*/ 248174 w 634214"/>
                <a:gd name="connsiteY2" fmla="*/ 97936 h 240023"/>
                <a:gd name="connsiteX3" fmla="*/ 281819 w 634214"/>
                <a:gd name="connsiteY3" fmla="*/ 75512 h 240023"/>
                <a:gd name="connsiteX4" fmla="*/ 427613 w 634214"/>
                <a:gd name="connsiteY4" fmla="*/ 73643 h 240023"/>
                <a:gd name="connsiteX5" fmla="*/ 493033 w 634214"/>
                <a:gd name="connsiteY5" fmla="*/ 8241 h 240023"/>
                <a:gd name="connsiteX6" fmla="*/ 634214 w 634214"/>
                <a:gd name="connsiteY6" fmla="*/ 2540 h 240023"/>
                <a:gd name="connsiteX0" fmla="*/ 0 w 634214"/>
                <a:gd name="connsiteY0" fmla="*/ 238297 h 238297"/>
                <a:gd name="connsiteX1" fmla="*/ 192097 w 634214"/>
                <a:gd name="connsiteY1" fmla="*/ 136582 h 238297"/>
                <a:gd name="connsiteX2" fmla="*/ 248174 w 634214"/>
                <a:gd name="connsiteY2" fmla="*/ 96210 h 238297"/>
                <a:gd name="connsiteX3" fmla="*/ 281819 w 634214"/>
                <a:gd name="connsiteY3" fmla="*/ 73786 h 238297"/>
                <a:gd name="connsiteX4" fmla="*/ 427613 w 634214"/>
                <a:gd name="connsiteY4" fmla="*/ 71917 h 238297"/>
                <a:gd name="connsiteX5" fmla="*/ 493033 w 634214"/>
                <a:gd name="connsiteY5" fmla="*/ 6515 h 238297"/>
                <a:gd name="connsiteX6" fmla="*/ 634214 w 634214"/>
                <a:gd name="connsiteY6" fmla="*/ 814 h 238297"/>
                <a:gd name="connsiteX0" fmla="*/ 0 w 634214"/>
                <a:gd name="connsiteY0" fmla="*/ 238297 h 238297"/>
                <a:gd name="connsiteX1" fmla="*/ 192097 w 634214"/>
                <a:gd name="connsiteY1" fmla="*/ 136582 h 238297"/>
                <a:gd name="connsiteX2" fmla="*/ 248174 w 634214"/>
                <a:gd name="connsiteY2" fmla="*/ 96210 h 238297"/>
                <a:gd name="connsiteX3" fmla="*/ 281819 w 634214"/>
                <a:gd name="connsiteY3" fmla="*/ 73786 h 238297"/>
                <a:gd name="connsiteX4" fmla="*/ 427613 w 634214"/>
                <a:gd name="connsiteY4" fmla="*/ 71917 h 238297"/>
                <a:gd name="connsiteX5" fmla="*/ 493033 w 634214"/>
                <a:gd name="connsiteY5" fmla="*/ 6515 h 238297"/>
                <a:gd name="connsiteX6" fmla="*/ 634214 w 634214"/>
                <a:gd name="connsiteY6" fmla="*/ 814 h 238297"/>
                <a:gd name="connsiteX0" fmla="*/ 0 w 645429"/>
                <a:gd name="connsiteY0" fmla="*/ 230823 h 230823"/>
                <a:gd name="connsiteX1" fmla="*/ 203312 w 645429"/>
                <a:gd name="connsiteY1" fmla="*/ 136582 h 230823"/>
                <a:gd name="connsiteX2" fmla="*/ 259389 w 645429"/>
                <a:gd name="connsiteY2" fmla="*/ 96210 h 230823"/>
                <a:gd name="connsiteX3" fmla="*/ 293034 w 645429"/>
                <a:gd name="connsiteY3" fmla="*/ 73786 h 230823"/>
                <a:gd name="connsiteX4" fmla="*/ 438828 w 645429"/>
                <a:gd name="connsiteY4" fmla="*/ 71917 h 230823"/>
                <a:gd name="connsiteX5" fmla="*/ 504248 w 645429"/>
                <a:gd name="connsiteY5" fmla="*/ 6515 h 230823"/>
                <a:gd name="connsiteX6" fmla="*/ 645429 w 645429"/>
                <a:gd name="connsiteY6" fmla="*/ 814 h 23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5429" h="230823">
                  <a:moveTo>
                    <a:pt x="0" y="230823"/>
                  </a:moveTo>
                  <a:cubicBezTo>
                    <a:pt x="82761" y="227942"/>
                    <a:pt x="143092" y="178343"/>
                    <a:pt x="203312" y="136582"/>
                  </a:cubicBezTo>
                  <a:cubicBezTo>
                    <a:pt x="255889" y="117261"/>
                    <a:pt x="216710" y="106987"/>
                    <a:pt x="259389" y="96210"/>
                  </a:cubicBezTo>
                  <a:cubicBezTo>
                    <a:pt x="280885" y="93219"/>
                    <a:pt x="270916" y="82195"/>
                    <a:pt x="293034" y="73786"/>
                  </a:cubicBezTo>
                  <a:cubicBezTo>
                    <a:pt x="315152" y="65377"/>
                    <a:pt x="403626" y="83129"/>
                    <a:pt x="438828" y="71917"/>
                  </a:cubicBezTo>
                  <a:cubicBezTo>
                    <a:pt x="474030" y="60705"/>
                    <a:pt x="469815" y="18365"/>
                    <a:pt x="504248" y="6515"/>
                  </a:cubicBezTo>
                  <a:cubicBezTo>
                    <a:pt x="546158" y="-7204"/>
                    <a:pt x="587942" y="5812"/>
                    <a:pt x="645429" y="814"/>
                  </a:cubicBezTo>
                </a:path>
              </a:pathLst>
            </a:custGeom>
            <a:noFill/>
            <a:ln w="127000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ular Callout 29"/>
            <p:cNvSpPr/>
            <p:nvPr/>
          </p:nvSpPr>
          <p:spPr>
            <a:xfrm>
              <a:off x="6172199" y="2314245"/>
              <a:ext cx="2590801" cy="457200"/>
            </a:xfrm>
            <a:prstGeom prst="wedgeRectCallout">
              <a:avLst>
                <a:gd name="adj1" fmla="val -63356"/>
                <a:gd name="adj2" fmla="val 117242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Loop 202, Loop 101 to </a:t>
              </a:r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Higley Rd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Add </a:t>
              </a:r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HOV and General Lanes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0" name="Group 11"/>
          <p:cNvGrpSpPr/>
          <p:nvPr/>
        </p:nvGrpSpPr>
        <p:grpSpPr>
          <a:xfrm>
            <a:off x="379412" y="2833508"/>
            <a:ext cx="6128422" cy="2478113"/>
            <a:chOff x="379412" y="2833508"/>
            <a:chExt cx="6128422" cy="2478113"/>
          </a:xfrm>
        </p:grpSpPr>
        <p:grpSp>
          <p:nvGrpSpPr>
            <p:cNvPr id="12" name="Group 9"/>
            <p:cNvGrpSpPr/>
            <p:nvPr/>
          </p:nvGrpSpPr>
          <p:grpSpPr>
            <a:xfrm>
              <a:off x="379412" y="2833508"/>
              <a:ext cx="6128422" cy="2478113"/>
              <a:chOff x="379412" y="2833508"/>
              <a:chExt cx="6128422" cy="2478113"/>
            </a:xfrm>
          </p:grpSpPr>
          <p:grpSp>
            <p:nvGrpSpPr>
              <p:cNvPr id="13" name="Group 33"/>
              <p:cNvGrpSpPr/>
              <p:nvPr/>
            </p:nvGrpSpPr>
            <p:grpSpPr>
              <a:xfrm>
                <a:off x="379412" y="2833508"/>
                <a:ext cx="5741237" cy="1609469"/>
                <a:chOff x="284632" y="2125131"/>
                <a:chExt cx="4307050" cy="1207102"/>
              </a:xfrm>
            </p:grpSpPr>
            <p:sp>
              <p:nvSpPr>
                <p:cNvPr id="8" name="Rectangular Callout 7"/>
                <p:cNvSpPr/>
                <p:nvPr/>
              </p:nvSpPr>
              <p:spPr>
                <a:xfrm>
                  <a:off x="284632" y="2343150"/>
                  <a:ext cx="2653375" cy="590550"/>
                </a:xfrm>
                <a:prstGeom prst="wedgeRectCallout">
                  <a:avLst>
                    <a:gd name="adj1" fmla="val 100144"/>
                    <a:gd name="adj2" fmla="val 48807"/>
                  </a:avLst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I-10/I-17 Spine, </a:t>
                  </a:r>
                </a:p>
                <a:p>
                  <a:pPr algn="ctr"/>
                  <a:r>
                    <a:rPr lang="en-US" sz="16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Loop 101 to Loop 202</a:t>
                  </a:r>
                  <a:endParaRPr lang="en-U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  <a:p>
                  <a:pPr algn="ctr"/>
                  <a:r>
                    <a:rPr lang="en-US" sz="16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Add </a:t>
                  </a:r>
                  <a:r>
                    <a:rPr lang="en-US" sz="16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Lanes</a:t>
                  </a:r>
                  <a:endParaRPr lang="en-U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sp>
              <p:nvSpPr>
                <p:cNvPr id="3" name="Freeform 2"/>
                <p:cNvSpPr/>
                <p:nvPr/>
              </p:nvSpPr>
              <p:spPr>
                <a:xfrm>
                  <a:off x="4239361" y="2125131"/>
                  <a:ext cx="352321" cy="1207102"/>
                </a:xfrm>
                <a:custGeom>
                  <a:avLst/>
                  <a:gdLst>
                    <a:gd name="connsiteX0" fmla="*/ 330344 w 330344"/>
                    <a:gd name="connsiteY0" fmla="*/ 1202267 h 1226100"/>
                    <a:gd name="connsiteX1" fmla="*/ 50944 w 330344"/>
                    <a:gd name="connsiteY1" fmla="*/ 1210734 h 1226100"/>
                    <a:gd name="connsiteX2" fmla="*/ 25544 w 330344"/>
                    <a:gd name="connsiteY2" fmla="*/ 1024467 h 1226100"/>
                    <a:gd name="connsiteX3" fmla="*/ 144 w 330344"/>
                    <a:gd name="connsiteY3" fmla="*/ 524934 h 1226100"/>
                    <a:gd name="connsiteX4" fmla="*/ 17077 w 330344"/>
                    <a:gd name="connsiteY4" fmla="*/ 0 h 1226100"/>
                    <a:gd name="connsiteX0" fmla="*/ 330344 w 330344"/>
                    <a:gd name="connsiteY0" fmla="*/ 1202267 h 1215393"/>
                    <a:gd name="connsiteX1" fmla="*/ 54141 w 330344"/>
                    <a:gd name="connsiteY1" fmla="*/ 1191550 h 1215393"/>
                    <a:gd name="connsiteX2" fmla="*/ 25544 w 330344"/>
                    <a:gd name="connsiteY2" fmla="*/ 1024467 h 1215393"/>
                    <a:gd name="connsiteX3" fmla="*/ 144 w 330344"/>
                    <a:gd name="connsiteY3" fmla="*/ 524934 h 1215393"/>
                    <a:gd name="connsiteX4" fmla="*/ 17077 w 330344"/>
                    <a:gd name="connsiteY4" fmla="*/ 0 h 1215393"/>
                    <a:gd name="connsiteX0" fmla="*/ 330344 w 330344"/>
                    <a:gd name="connsiteY0" fmla="*/ 1202267 h 1210330"/>
                    <a:gd name="connsiteX1" fmla="*/ 54141 w 330344"/>
                    <a:gd name="connsiteY1" fmla="*/ 1191550 h 1210330"/>
                    <a:gd name="connsiteX2" fmla="*/ 25544 w 330344"/>
                    <a:gd name="connsiteY2" fmla="*/ 1024467 h 1210330"/>
                    <a:gd name="connsiteX3" fmla="*/ 144 w 330344"/>
                    <a:gd name="connsiteY3" fmla="*/ 524934 h 1210330"/>
                    <a:gd name="connsiteX4" fmla="*/ 17077 w 330344"/>
                    <a:gd name="connsiteY4" fmla="*/ 0 h 1210330"/>
                    <a:gd name="connsiteX0" fmla="*/ 330344 w 330344"/>
                    <a:gd name="connsiteY0" fmla="*/ 1202267 h 1202267"/>
                    <a:gd name="connsiteX1" fmla="*/ 54141 w 330344"/>
                    <a:gd name="connsiteY1" fmla="*/ 1191550 h 1202267"/>
                    <a:gd name="connsiteX2" fmla="*/ 25544 w 330344"/>
                    <a:gd name="connsiteY2" fmla="*/ 1024467 h 1202267"/>
                    <a:gd name="connsiteX3" fmla="*/ 144 w 330344"/>
                    <a:gd name="connsiteY3" fmla="*/ 524934 h 1202267"/>
                    <a:gd name="connsiteX4" fmla="*/ 17077 w 330344"/>
                    <a:gd name="connsiteY4" fmla="*/ 0 h 1202267"/>
                    <a:gd name="connsiteX0" fmla="*/ 317095 w 317095"/>
                    <a:gd name="connsiteY0" fmla="*/ 1202267 h 1202267"/>
                    <a:gd name="connsiteX1" fmla="*/ 40892 w 317095"/>
                    <a:gd name="connsiteY1" fmla="*/ 1191550 h 1202267"/>
                    <a:gd name="connsiteX2" fmla="*/ 12295 w 317095"/>
                    <a:gd name="connsiteY2" fmla="*/ 1024467 h 1202267"/>
                    <a:gd name="connsiteX3" fmla="*/ 6078 w 317095"/>
                    <a:gd name="connsiteY3" fmla="*/ 563300 h 1202267"/>
                    <a:gd name="connsiteX4" fmla="*/ 3828 w 317095"/>
                    <a:gd name="connsiteY4" fmla="*/ 0 h 1202267"/>
                    <a:gd name="connsiteX0" fmla="*/ 337783 w 337783"/>
                    <a:gd name="connsiteY0" fmla="*/ 1202267 h 1202267"/>
                    <a:gd name="connsiteX1" fmla="*/ 61580 w 337783"/>
                    <a:gd name="connsiteY1" fmla="*/ 1191550 h 1202267"/>
                    <a:gd name="connsiteX2" fmla="*/ 32983 w 337783"/>
                    <a:gd name="connsiteY2" fmla="*/ 1024467 h 1202267"/>
                    <a:gd name="connsiteX3" fmla="*/ 26766 w 337783"/>
                    <a:gd name="connsiteY3" fmla="*/ 563300 h 1202267"/>
                    <a:gd name="connsiteX4" fmla="*/ 4 w 337783"/>
                    <a:gd name="connsiteY4" fmla="*/ 327124 h 1202267"/>
                    <a:gd name="connsiteX5" fmla="*/ 24516 w 337783"/>
                    <a:gd name="connsiteY5" fmla="*/ 0 h 1202267"/>
                    <a:gd name="connsiteX0" fmla="*/ 339285 w 339285"/>
                    <a:gd name="connsiteY0" fmla="*/ 1202267 h 1202267"/>
                    <a:gd name="connsiteX1" fmla="*/ 63082 w 339285"/>
                    <a:gd name="connsiteY1" fmla="*/ 1191550 h 1202267"/>
                    <a:gd name="connsiteX2" fmla="*/ 34485 w 339285"/>
                    <a:gd name="connsiteY2" fmla="*/ 1024467 h 1202267"/>
                    <a:gd name="connsiteX3" fmla="*/ 2691 w 339285"/>
                    <a:gd name="connsiteY3" fmla="*/ 521736 h 1202267"/>
                    <a:gd name="connsiteX4" fmla="*/ 1506 w 339285"/>
                    <a:gd name="connsiteY4" fmla="*/ 327124 h 1202267"/>
                    <a:gd name="connsiteX5" fmla="*/ 26018 w 339285"/>
                    <a:gd name="connsiteY5" fmla="*/ 0 h 1202267"/>
                    <a:gd name="connsiteX0" fmla="*/ 349212 w 349212"/>
                    <a:gd name="connsiteY0" fmla="*/ 1202267 h 1202267"/>
                    <a:gd name="connsiteX1" fmla="*/ 73009 w 349212"/>
                    <a:gd name="connsiteY1" fmla="*/ 1191550 h 1202267"/>
                    <a:gd name="connsiteX2" fmla="*/ 44412 w 349212"/>
                    <a:gd name="connsiteY2" fmla="*/ 1024467 h 1202267"/>
                    <a:gd name="connsiteX3" fmla="*/ 12618 w 349212"/>
                    <a:gd name="connsiteY3" fmla="*/ 521736 h 1202267"/>
                    <a:gd name="connsiteX4" fmla="*/ 11433 w 349212"/>
                    <a:gd name="connsiteY4" fmla="*/ 327124 h 1202267"/>
                    <a:gd name="connsiteX5" fmla="*/ 35945 w 349212"/>
                    <a:gd name="connsiteY5" fmla="*/ 0 h 1202267"/>
                    <a:gd name="connsiteX0" fmla="*/ 341106 w 341106"/>
                    <a:gd name="connsiteY0" fmla="*/ 1202267 h 1202267"/>
                    <a:gd name="connsiteX1" fmla="*/ 64903 w 341106"/>
                    <a:gd name="connsiteY1" fmla="*/ 1191550 h 1202267"/>
                    <a:gd name="connsiteX2" fmla="*/ 36306 w 341106"/>
                    <a:gd name="connsiteY2" fmla="*/ 1024467 h 1202267"/>
                    <a:gd name="connsiteX3" fmla="*/ 17301 w 341106"/>
                    <a:gd name="connsiteY3" fmla="*/ 531328 h 1202267"/>
                    <a:gd name="connsiteX4" fmla="*/ 3327 w 341106"/>
                    <a:gd name="connsiteY4" fmla="*/ 327124 h 1202267"/>
                    <a:gd name="connsiteX5" fmla="*/ 27839 w 341106"/>
                    <a:gd name="connsiteY5" fmla="*/ 0 h 1202267"/>
                    <a:gd name="connsiteX0" fmla="*/ 341106 w 341106"/>
                    <a:gd name="connsiteY0" fmla="*/ 1207872 h 1207872"/>
                    <a:gd name="connsiteX1" fmla="*/ 64903 w 341106"/>
                    <a:gd name="connsiteY1" fmla="*/ 1191550 h 1207872"/>
                    <a:gd name="connsiteX2" fmla="*/ 36306 w 341106"/>
                    <a:gd name="connsiteY2" fmla="*/ 1024467 h 1207872"/>
                    <a:gd name="connsiteX3" fmla="*/ 17301 w 341106"/>
                    <a:gd name="connsiteY3" fmla="*/ 531328 h 1207872"/>
                    <a:gd name="connsiteX4" fmla="*/ 3327 w 341106"/>
                    <a:gd name="connsiteY4" fmla="*/ 327124 h 1207872"/>
                    <a:gd name="connsiteX5" fmla="*/ 27839 w 341106"/>
                    <a:gd name="connsiteY5" fmla="*/ 0 h 1207872"/>
                    <a:gd name="connsiteX0" fmla="*/ 352321 w 352321"/>
                    <a:gd name="connsiteY0" fmla="*/ 1202267 h 1207102"/>
                    <a:gd name="connsiteX1" fmla="*/ 64903 w 352321"/>
                    <a:gd name="connsiteY1" fmla="*/ 1191550 h 1207102"/>
                    <a:gd name="connsiteX2" fmla="*/ 36306 w 352321"/>
                    <a:gd name="connsiteY2" fmla="*/ 1024467 h 1207102"/>
                    <a:gd name="connsiteX3" fmla="*/ 17301 w 352321"/>
                    <a:gd name="connsiteY3" fmla="*/ 531328 h 1207102"/>
                    <a:gd name="connsiteX4" fmla="*/ 3327 w 352321"/>
                    <a:gd name="connsiteY4" fmla="*/ 327124 h 1207102"/>
                    <a:gd name="connsiteX5" fmla="*/ 27839 w 352321"/>
                    <a:gd name="connsiteY5" fmla="*/ 0 h 1207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2321" h="1207102">
                      <a:moveTo>
                        <a:pt x="352321" y="1202267"/>
                      </a:moveTo>
                      <a:cubicBezTo>
                        <a:pt x="256515" y="1198695"/>
                        <a:pt x="117572" y="1221183"/>
                        <a:pt x="64903" y="1191550"/>
                      </a:cubicBezTo>
                      <a:cubicBezTo>
                        <a:pt x="12234" y="1161917"/>
                        <a:pt x="44240" y="1134504"/>
                        <a:pt x="36306" y="1024467"/>
                      </a:cubicBezTo>
                      <a:cubicBezTo>
                        <a:pt x="28372" y="914430"/>
                        <a:pt x="45178" y="593199"/>
                        <a:pt x="17301" y="531328"/>
                      </a:cubicBezTo>
                      <a:cubicBezTo>
                        <a:pt x="-10576" y="469457"/>
                        <a:pt x="3702" y="421007"/>
                        <a:pt x="3327" y="327124"/>
                      </a:cubicBezTo>
                      <a:cubicBezTo>
                        <a:pt x="2952" y="233241"/>
                        <a:pt x="26951" y="67309"/>
                        <a:pt x="27839" y="0"/>
                      </a:cubicBezTo>
                    </a:path>
                  </a:pathLst>
                </a:custGeom>
                <a:noFill/>
                <a:ln w="127000">
                  <a:solidFill>
                    <a:schemeClr val="accent2">
                      <a:alpha val="7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Freeform 14"/>
              <p:cNvSpPr/>
              <p:nvPr/>
            </p:nvSpPr>
            <p:spPr>
              <a:xfrm>
                <a:off x="6111015" y="4433965"/>
                <a:ext cx="396819" cy="877656"/>
              </a:xfrm>
              <a:custGeom>
                <a:avLst/>
                <a:gdLst>
                  <a:gd name="connsiteX0" fmla="*/ 1208 w 304963"/>
                  <a:gd name="connsiteY0" fmla="*/ 0 h 831273"/>
                  <a:gd name="connsiteX1" fmla="*/ 7603 w 304963"/>
                  <a:gd name="connsiteY1" fmla="*/ 175846 h 831273"/>
                  <a:gd name="connsiteX2" fmla="*/ 58758 w 304963"/>
                  <a:gd name="connsiteY2" fmla="*/ 182241 h 831273"/>
                  <a:gd name="connsiteX3" fmla="*/ 113111 w 304963"/>
                  <a:gd name="connsiteY3" fmla="*/ 246185 h 831273"/>
                  <a:gd name="connsiteX4" fmla="*/ 247393 w 304963"/>
                  <a:gd name="connsiteY4" fmla="*/ 258973 h 831273"/>
                  <a:gd name="connsiteX5" fmla="*/ 285759 w 304963"/>
                  <a:gd name="connsiteY5" fmla="*/ 290945 h 831273"/>
                  <a:gd name="connsiteX6" fmla="*/ 304943 w 304963"/>
                  <a:gd name="connsiteY6" fmla="*/ 370875 h 831273"/>
                  <a:gd name="connsiteX7" fmla="*/ 282562 w 304963"/>
                  <a:gd name="connsiteY7" fmla="*/ 517947 h 831273"/>
                  <a:gd name="connsiteX8" fmla="*/ 279365 w 304963"/>
                  <a:gd name="connsiteY8" fmla="*/ 575496 h 831273"/>
                  <a:gd name="connsiteX9" fmla="*/ 276168 w 304963"/>
                  <a:gd name="connsiteY9" fmla="*/ 831273 h 831273"/>
                  <a:gd name="connsiteX0" fmla="*/ 6021 w 309776"/>
                  <a:gd name="connsiteY0" fmla="*/ 0 h 831273"/>
                  <a:gd name="connsiteX1" fmla="*/ 12416 w 309776"/>
                  <a:gd name="connsiteY1" fmla="*/ 175846 h 831273"/>
                  <a:gd name="connsiteX2" fmla="*/ 63571 w 309776"/>
                  <a:gd name="connsiteY2" fmla="*/ 182241 h 831273"/>
                  <a:gd name="connsiteX3" fmla="*/ 117924 w 309776"/>
                  <a:gd name="connsiteY3" fmla="*/ 246185 h 831273"/>
                  <a:gd name="connsiteX4" fmla="*/ 252206 w 309776"/>
                  <a:gd name="connsiteY4" fmla="*/ 258973 h 831273"/>
                  <a:gd name="connsiteX5" fmla="*/ 290572 w 309776"/>
                  <a:gd name="connsiteY5" fmla="*/ 290945 h 831273"/>
                  <a:gd name="connsiteX6" fmla="*/ 309756 w 309776"/>
                  <a:gd name="connsiteY6" fmla="*/ 370875 h 831273"/>
                  <a:gd name="connsiteX7" fmla="*/ 287375 w 309776"/>
                  <a:gd name="connsiteY7" fmla="*/ 517947 h 831273"/>
                  <a:gd name="connsiteX8" fmla="*/ 284178 w 309776"/>
                  <a:gd name="connsiteY8" fmla="*/ 575496 h 831273"/>
                  <a:gd name="connsiteX9" fmla="*/ 280981 w 309776"/>
                  <a:gd name="connsiteY9" fmla="*/ 831273 h 831273"/>
                  <a:gd name="connsiteX0" fmla="*/ 4016 w 307771"/>
                  <a:gd name="connsiteY0" fmla="*/ 0 h 831273"/>
                  <a:gd name="connsiteX1" fmla="*/ 10411 w 307771"/>
                  <a:gd name="connsiteY1" fmla="*/ 175846 h 831273"/>
                  <a:gd name="connsiteX2" fmla="*/ 61566 w 307771"/>
                  <a:gd name="connsiteY2" fmla="*/ 182241 h 831273"/>
                  <a:gd name="connsiteX3" fmla="*/ 115919 w 307771"/>
                  <a:gd name="connsiteY3" fmla="*/ 246185 h 831273"/>
                  <a:gd name="connsiteX4" fmla="*/ 250201 w 307771"/>
                  <a:gd name="connsiteY4" fmla="*/ 258973 h 831273"/>
                  <a:gd name="connsiteX5" fmla="*/ 288567 w 307771"/>
                  <a:gd name="connsiteY5" fmla="*/ 290945 h 831273"/>
                  <a:gd name="connsiteX6" fmla="*/ 307751 w 307771"/>
                  <a:gd name="connsiteY6" fmla="*/ 370875 h 831273"/>
                  <a:gd name="connsiteX7" fmla="*/ 285370 w 307771"/>
                  <a:gd name="connsiteY7" fmla="*/ 517947 h 831273"/>
                  <a:gd name="connsiteX8" fmla="*/ 282173 w 307771"/>
                  <a:gd name="connsiteY8" fmla="*/ 575496 h 831273"/>
                  <a:gd name="connsiteX9" fmla="*/ 278976 w 307771"/>
                  <a:gd name="connsiteY9" fmla="*/ 831273 h 831273"/>
                  <a:gd name="connsiteX0" fmla="*/ 0 w 303755"/>
                  <a:gd name="connsiteY0" fmla="*/ 0 h 831273"/>
                  <a:gd name="connsiteX1" fmla="*/ 13539 w 303755"/>
                  <a:gd name="connsiteY1" fmla="*/ 173465 h 831273"/>
                  <a:gd name="connsiteX2" fmla="*/ 57550 w 303755"/>
                  <a:gd name="connsiteY2" fmla="*/ 182241 h 831273"/>
                  <a:gd name="connsiteX3" fmla="*/ 111903 w 303755"/>
                  <a:gd name="connsiteY3" fmla="*/ 246185 h 831273"/>
                  <a:gd name="connsiteX4" fmla="*/ 246185 w 303755"/>
                  <a:gd name="connsiteY4" fmla="*/ 258973 h 831273"/>
                  <a:gd name="connsiteX5" fmla="*/ 284551 w 303755"/>
                  <a:gd name="connsiteY5" fmla="*/ 290945 h 831273"/>
                  <a:gd name="connsiteX6" fmla="*/ 303735 w 303755"/>
                  <a:gd name="connsiteY6" fmla="*/ 370875 h 831273"/>
                  <a:gd name="connsiteX7" fmla="*/ 281354 w 303755"/>
                  <a:gd name="connsiteY7" fmla="*/ 517947 h 831273"/>
                  <a:gd name="connsiteX8" fmla="*/ 278157 w 303755"/>
                  <a:gd name="connsiteY8" fmla="*/ 575496 h 831273"/>
                  <a:gd name="connsiteX9" fmla="*/ 274960 w 303755"/>
                  <a:gd name="connsiteY9" fmla="*/ 831273 h 831273"/>
                  <a:gd name="connsiteX0" fmla="*/ 0 w 290216"/>
                  <a:gd name="connsiteY0" fmla="*/ 0 h 657808"/>
                  <a:gd name="connsiteX1" fmla="*/ 44011 w 290216"/>
                  <a:gd name="connsiteY1" fmla="*/ 8776 h 657808"/>
                  <a:gd name="connsiteX2" fmla="*/ 98364 w 290216"/>
                  <a:gd name="connsiteY2" fmla="*/ 72720 h 657808"/>
                  <a:gd name="connsiteX3" fmla="*/ 232646 w 290216"/>
                  <a:gd name="connsiteY3" fmla="*/ 85508 h 657808"/>
                  <a:gd name="connsiteX4" fmla="*/ 271012 w 290216"/>
                  <a:gd name="connsiteY4" fmla="*/ 117480 h 657808"/>
                  <a:gd name="connsiteX5" fmla="*/ 290196 w 290216"/>
                  <a:gd name="connsiteY5" fmla="*/ 197410 h 657808"/>
                  <a:gd name="connsiteX6" fmla="*/ 267815 w 290216"/>
                  <a:gd name="connsiteY6" fmla="*/ 344482 h 657808"/>
                  <a:gd name="connsiteX7" fmla="*/ 264618 w 290216"/>
                  <a:gd name="connsiteY7" fmla="*/ 402031 h 657808"/>
                  <a:gd name="connsiteX8" fmla="*/ 261421 w 290216"/>
                  <a:gd name="connsiteY8" fmla="*/ 657808 h 657808"/>
                  <a:gd name="connsiteX0" fmla="*/ 0 w 297692"/>
                  <a:gd name="connsiteY0" fmla="*/ 0 h 657808"/>
                  <a:gd name="connsiteX1" fmla="*/ 51487 w 297692"/>
                  <a:gd name="connsiteY1" fmla="*/ 8776 h 657808"/>
                  <a:gd name="connsiteX2" fmla="*/ 105840 w 297692"/>
                  <a:gd name="connsiteY2" fmla="*/ 72720 h 657808"/>
                  <a:gd name="connsiteX3" fmla="*/ 240122 w 297692"/>
                  <a:gd name="connsiteY3" fmla="*/ 85508 h 657808"/>
                  <a:gd name="connsiteX4" fmla="*/ 278488 w 297692"/>
                  <a:gd name="connsiteY4" fmla="*/ 117480 h 657808"/>
                  <a:gd name="connsiteX5" fmla="*/ 297672 w 297692"/>
                  <a:gd name="connsiteY5" fmla="*/ 197410 h 657808"/>
                  <a:gd name="connsiteX6" fmla="*/ 275291 w 297692"/>
                  <a:gd name="connsiteY6" fmla="*/ 344482 h 657808"/>
                  <a:gd name="connsiteX7" fmla="*/ 272094 w 297692"/>
                  <a:gd name="connsiteY7" fmla="*/ 402031 h 657808"/>
                  <a:gd name="connsiteX8" fmla="*/ 268897 w 297692"/>
                  <a:gd name="connsiteY8" fmla="*/ 657808 h 657808"/>
                  <a:gd name="connsiteX0" fmla="*/ 0 w 297692"/>
                  <a:gd name="connsiteY0" fmla="*/ 2921 h 660729"/>
                  <a:gd name="connsiteX1" fmla="*/ 51487 w 297692"/>
                  <a:gd name="connsiteY1" fmla="*/ 11697 h 660729"/>
                  <a:gd name="connsiteX2" fmla="*/ 105840 w 297692"/>
                  <a:gd name="connsiteY2" fmla="*/ 75641 h 660729"/>
                  <a:gd name="connsiteX3" fmla="*/ 240122 w 297692"/>
                  <a:gd name="connsiteY3" fmla="*/ 88429 h 660729"/>
                  <a:gd name="connsiteX4" fmla="*/ 278488 w 297692"/>
                  <a:gd name="connsiteY4" fmla="*/ 120401 h 660729"/>
                  <a:gd name="connsiteX5" fmla="*/ 297672 w 297692"/>
                  <a:gd name="connsiteY5" fmla="*/ 200331 h 660729"/>
                  <a:gd name="connsiteX6" fmla="*/ 275291 w 297692"/>
                  <a:gd name="connsiteY6" fmla="*/ 347403 h 660729"/>
                  <a:gd name="connsiteX7" fmla="*/ 272094 w 297692"/>
                  <a:gd name="connsiteY7" fmla="*/ 404952 h 660729"/>
                  <a:gd name="connsiteX8" fmla="*/ 268897 w 297692"/>
                  <a:gd name="connsiteY8" fmla="*/ 660729 h 660729"/>
                  <a:gd name="connsiteX0" fmla="*/ 0 w 297692"/>
                  <a:gd name="connsiteY0" fmla="*/ 434 h 658242"/>
                  <a:gd name="connsiteX1" fmla="*/ 51487 w 297692"/>
                  <a:gd name="connsiteY1" fmla="*/ 9210 h 658242"/>
                  <a:gd name="connsiteX2" fmla="*/ 105840 w 297692"/>
                  <a:gd name="connsiteY2" fmla="*/ 73154 h 658242"/>
                  <a:gd name="connsiteX3" fmla="*/ 240122 w 297692"/>
                  <a:gd name="connsiteY3" fmla="*/ 85942 h 658242"/>
                  <a:gd name="connsiteX4" fmla="*/ 278488 w 297692"/>
                  <a:gd name="connsiteY4" fmla="*/ 117914 h 658242"/>
                  <a:gd name="connsiteX5" fmla="*/ 297672 w 297692"/>
                  <a:gd name="connsiteY5" fmla="*/ 197844 h 658242"/>
                  <a:gd name="connsiteX6" fmla="*/ 275291 w 297692"/>
                  <a:gd name="connsiteY6" fmla="*/ 344916 h 658242"/>
                  <a:gd name="connsiteX7" fmla="*/ 272094 w 297692"/>
                  <a:gd name="connsiteY7" fmla="*/ 402465 h 658242"/>
                  <a:gd name="connsiteX8" fmla="*/ 268897 w 297692"/>
                  <a:gd name="connsiteY8" fmla="*/ 658242 h 65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692" h="658242">
                    <a:moveTo>
                      <a:pt x="0" y="434"/>
                    </a:moveTo>
                    <a:cubicBezTo>
                      <a:pt x="42943" y="410"/>
                      <a:pt x="33847" y="-2910"/>
                      <a:pt x="51487" y="9210"/>
                    </a:cubicBezTo>
                    <a:cubicBezTo>
                      <a:pt x="69127" y="21330"/>
                      <a:pt x="74401" y="60365"/>
                      <a:pt x="105840" y="73154"/>
                    </a:cubicBezTo>
                    <a:cubicBezTo>
                      <a:pt x="137279" y="85943"/>
                      <a:pt x="211347" y="78482"/>
                      <a:pt x="240122" y="85942"/>
                    </a:cubicBezTo>
                    <a:cubicBezTo>
                      <a:pt x="268897" y="93402"/>
                      <a:pt x="268896" y="99264"/>
                      <a:pt x="278488" y="117914"/>
                    </a:cubicBezTo>
                    <a:cubicBezTo>
                      <a:pt x="288080" y="136564"/>
                      <a:pt x="298205" y="160010"/>
                      <a:pt x="297672" y="197844"/>
                    </a:cubicBezTo>
                    <a:cubicBezTo>
                      <a:pt x="297139" y="235678"/>
                      <a:pt x="279554" y="310813"/>
                      <a:pt x="275291" y="344916"/>
                    </a:cubicBezTo>
                    <a:cubicBezTo>
                      <a:pt x="271028" y="379020"/>
                      <a:pt x="273160" y="350244"/>
                      <a:pt x="272094" y="402465"/>
                    </a:cubicBezTo>
                    <a:cubicBezTo>
                      <a:pt x="271028" y="454686"/>
                      <a:pt x="269962" y="556464"/>
                      <a:pt x="268897" y="658242"/>
                    </a:cubicBezTo>
                  </a:path>
                </a:pathLst>
              </a:custGeom>
              <a:noFill/>
              <a:ln w="127000">
                <a:solidFill>
                  <a:schemeClr val="accent2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Freeform 10"/>
            <p:cNvSpPr/>
            <p:nvPr/>
          </p:nvSpPr>
          <p:spPr>
            <a:xfrm>
              <a:off x="4818664" y="4202629"/>
              <a:ext cx="819681" cy="5606"/>
            </a:xfrm>
            <a:custGeom>
              <a:avLst/>
              <a:gdLst>
                <a:gd name="connsiteX0" fmla="*/ 0 w 817229"/>
                <a:gd name="connsiteY0" fmla="*/ 10187 h 10187"/>
                <a:gd name="connsiteX1" fmla="*/ 660261 w 817229"/>
                <a:gd name="connsiteY1" fmla="*/ 2712 h 10187"/>
                <a:gd name="connsiteX2" fmla="*/ 749957 w 817229"/>
                <a:gd name="connsiteY2" fmla="*/ 220 h 10187"/>
                <a:gd name="connsiteX3" fmla="*/ 817229 w 817229"/>
                <a:gd name="connsiteY3" fmla="*/ 7695 h 10187"/>
                <a:gd name="connsiteX0" fmla="*/ 0 w 817229"/>
                <a:gd name="connsiteY0" fmla="*/ 10187 h 10187"/>
                <a:gd name="connsiteX1" fmla="*/ 660261 w 817229"/>
                <a:gd name="connsiteY1" fmla="*/ 2712 h 10187"/>
                <a:gd name="connsiteX2" fmla="*/ 749957 w 817229"/>
                <a:gd name="connsiteY2" fmla="*/ 220 h 10187"/>
                <a:gd name="connsiteX3" fmla="*/ 817229 w 817229"/>
                <a:gd name="connsiteY3" fmla="*/ 7695 h 10187"/>
                <a:gd name="connsiteX0" fmla="*/ 0 w 817229"/>
                <a:gd name="connsiteY0" fmla="*/ 11062 h 11062"/>
                <a:gd name="connsiteX1" fmla="*/ 453462 w 817229"/>
                <a:gd name="connsiteY1" fmla="*/ 1096 h 11062"/>
                <a:gd name="connsiteX2" fmla="*/ 749957 w 817229"/>
                <a:gd name="connsiteY2" fmla="*/ 1095 h 11062"/>
                <a:gd name="connsiteX3" fmla="*/ 817229 w 817229"/>
                <a:gd name="connsiteY3" fmla="*/ 8570 h 11062"/>
                <a:gd name="connsiteX0" fmla="*/ 0 w 817229"/>
                <a:gd name="connsiteY0" fmla="*/ 9967 h 9967"/>
                <a:gd name="connsiteX1" fmla="*/ 455954 w 817229"/>
                <a:gd name="connsiteY1" fmla="*/ 7476 h 9967"/>
                <a:gd name="connsiteX2" fmla="*/ 749957 w 817229"/>
                <a:gd name="connsiteY2" fmla="*/ 0 h 9967"/>
                <a:gd name="connsiteX3" fmla="*/ 817229 w 817229"/>
                <a:gd name="connsiteY3" fmla="*/ 7475 h 9967"/>
                <a:gd name="connsiteX0" fmla="*/ 0 w 10000"/>
                <a:gd name="connsiteY0" fmla="*/ 10000 h 10000"/>
                <a:gd name="connsiteX1" fmla="*/ 5579 w 10000"/>
                <a:gd name="connsiteY1" fmla="*/ 7501 h 10000"/>
                <a:gd name="connsiteX2" fmla="*/ 9177 w 10000"/>
                <a:gd name="connsiteY2" fmla="*/ 0 h 10000"/>
                <a:gd name="connsiteX3" fmla="*/ 10000 w 10000"/>
                <a:gd name="connsiteY3" fmla="*/ 7500 h 10000"/>
                <a:gd name="connsiteX0" fmla="*/ 0 w 10000"/>
                <a:gd name="connsiteY0" fmla="*/ 3530 h 3530"/>
                <a:gd name="connsiteX1" fmla="*/ 5579 w 10000"/>
                <a:gd name="connsiteY1" fmla="*/ 1031 h 3530"/>
                <a:gd name="connsiteX2" fmla="*/ 9086 w 10000"/>
                <a:gd name="connsiteY2" fmla="*/ 3530 h 3530"/>
                <a:gd name="connsiteX3" fmla="*/ 10000 w 10000"/>
                <a:gd name="connsiteY3" fmla="*/ 1030 h 3530"/>
                <a:gd name="connsiteX0" fmla="*/ 0 w 10000"/>
                <a:gd name="connsiteY0" fmla="*/ 9346 h 10694"/>
                <a:gd name="connsiteX1" fmla="*/ 5579 w 10000"/>
                <a:gd name="connsiteY1" fmla="*/ 2267 h 10694"/>
                <a:gd name="connsiteX2" fmla="*/ 9086 w 10000"/>
                <a:gd name="connsiteY2" fmla="*/ 9346 h 10694"/>
                <a:gd name="connsiteX3" fmla="*/ 10000 w 10000"/>
                <a:gd name="connsiteY3" fmla="*/ 2264 h 10694"/>
                <a:gd name="connsiteX0" fmla="*/ 0 w 10000"/>
                <a:gd name="connsiteY0" fmla="*/ 9997 h 9998"/>
                <a:gd name="connsiteX1" fmla="*/ 5579 w 10000"/>
                <a:gd name="connsiteY1" fmla="*/ 2918 h 9998"/>
                <a:gd name="connsiteX2" fmla="*/ 9086 w 10000"/>
                <a:gd name="connsiteY2" fmla="*/ 9997 h 9998"/>
                <a:gd name="connsiteX3" fmla="*/ 10000 w 10000"/>
                <a:gd name="connsiteY3" fmla="*/ 2915 h 9998"/>
                <a:gd name="connsiteX0" fmla="*/ 0 w 10000"/>
                <a:gd name="connsiteY0" fmla="*/ 8853 h 12496"/>
                <a:gd name="connsiteX1" fmla="*/ 5579 w 10000"/>
                <a:gd name="connsiteY1" fmla="*/ 1773 h 12496"/>
                <a:gd name="connsiteX2" fmla="*/ 9086 w 10000"/>
                <a:gd name="connsiteY2" fmla="*/ 8853 h 12496"/>
                <a:gd name="connsiteX3" fmla="*/ 10000 w 10000"/>
                <a:gd name="connsiteY3" fmla="*/ 1770 h 12496"/>
                <a:gd name="connsiteX0" fmla="*/ 0 w 10000"/>
                <a:gd name="connsiteY0" fmla="*/ 9999 h 10000"/>
                <a:gd name="connsiteX1" fmla="*/ 5579 w 10000"/>
                <a:gd name="connsiteY1" fmla="*/ 2919 h 10000"/>
                <a:gd name="connsiteX2" fmla="*/ 9086 w 10000"/>
                <a:gd name="connsiteY2" fmla="*/ 9999 h 10000"/>
                <a:gd name="connsiteX3" fmla="*/ 10000 w 10000"/>
                <a:gd name="connsiteY3" fmla="*/ 2916 h 10000"/>
                <a:gd name="connsiteX0" fmla="*/ 0 w 10030"/>
                <a:gd name="connsiteY0" fmla="*/ 8853 h 15940"/>
                <a:gd name="connsiteX1" fmla="*/ 5579 w 10030"/>
                <a:gd name="connsiteY1" fmla="*/ 1773 h 15940"/>
                <a:gd name="connsiteX2" fmla="*/ 9086 w 10030"/>
                <a:gd name="connsiteY2" fmla="*/ 8853 h 15940"/>
                <a:gd name="connsiteX3" fmla="*/ 10030 w 10030"/>
                <a:gd name="connsiteY3" fmla="*/ 15940 h 15940"/>
                <a:gd name="connsiteX0" fmla="*/ 0 w 10030"/>
                <a:gd name="connsiteY0" fmla="*/ 8853 h 26313"/>
                <a:gd name="connsiteX1" fmla="*/ 5579 w 10030"/>
                <a:gd name="connsiteY1" fmla="*/ 1773 h 26313"/>
                <a:gd name="connsiteX2" fmla="*/ 9086 w 10030"/>
                <a:gd name="connsiteY2" fmla="*/ 8853 h 26313"/>
                <a:gd name="connsiteX3" fmla="*/ 10030 w 10030"/>
                <a:gd name="connsiteY3" fmla="*/ 15940 h 26313"/>
                <a:gd name="connsiteX0" fmla="*/ 0 w 10030"/>
                <a:gd name="connsiteY0" fmla="*/ 8853 h 15940"/>
                <a:gd name="connsiteX1" fmla="*/ 5579 w 10030"/>
                <a:gd name="connsiteY1" fmla="*/ 1773 h 15940"/>
                <a:gd name="connsiteX2" fmla="*/ 9086 w 10030"/>
                <a:gd name="connsiteY2" fmla="*/ 8853 h 15940"/>
                <a:gd name="connsiteX3" fmla="*/ 10030 w 10030"/>
                <a:gd name="connsiteY3" fmla="*/ 15940 h 1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0" h="15940">
                  <a:moveTo>
                    <a:pt x="0" y="8853"/>
                  </a:moveTo>
                  <a:cubicBezTo>
                    <a:pt x="986" y="-5311"/>
                    <a:pt x="4065" y="1773"/>
                    <a:pt x="5579" y="1773"/>
                  </a:cubicBezTo>
                  <a:cubicBezTo>
                    <a:pt x="7093" y="1773"/>
                    <a:pt x="8344" y="6492"/>
                    <a:pt x="9086" y="8853"/>
                  </a:cubicBezTo>
                  <a:cubicBezTo>
                    <a:pt x="9828" y="11214"/>
                    <a:pt x="9625" y="13577"/>
                    <a:pt x="10030" y="15940"/>
                  </a:cubicBezTo>
                </a:path>
              </a:pathLst>
            </a:custGeom>
            <a:noFill/>
            <a:ln w="127000">
              <a:solidFill>
                <a:schemeClr val="accent2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5"/>
          <p:cNvGrpSpPr/>
          <p:nvPr/>
        </p:nvGrpSpPr>
        <p:grpSpPr>
          <a:xfrm>
            <a:off x="379413" y="4200396"/>
            <a:ext cx="6082335" cy="2200404"/>
            <a:chOff x="379413" y="4200396"/>
            <a:chExt cx="6082335" cy="2200404"/>
          </a:xfrm>
        </p:grpSpPr>
        <p:sp>
          <p:nvSpPr>
            <p:cNvPr id="23" name="Freeform 22"/>
            <p:cNvSpPr/>
            <p:nvPr/>
          </p:nvSpPr>
          <p:spPr>
            <a:xfrm>
              <a:off x="5237899" y="4200396"/>
              <a:ext cx="1223849" cy="1144986"/>
            </a:xfrm>
            <a:custGeom>
              <a:avLst/>
              <a:gdLst>
                <a:gd name="connsiteX0" fmla="*/ 936455 w 958875"/>
                <a:gd name="connsiteY0" fmla="*/ 817323 h 864406"/>
                <a:gd name="connsiteX1" fmla="*/ 880087 w 958875"/>
                <a:gd name="connsiteY1" fmla="*/ 832981 h 864406"/>
                <a:gd name="connsiteX2" fmla="*/ 291364 w 958875"/>
                <a:gd name="connsiteY2" fmla="*/ 845507 h 864406"/>
                <a:gd name="connsiteX3" fmla="*/ 22055 w 958875"/>
                <a:gd name="connsiteY3" fmla="*/ 551145 h 864406"/>
                <a:gd name="connsiteX4" fmla="*/ 18923 w 958875"/>
                <a:gd name="connsiteY4" fmla="*/ 263046 h 864406"/>
                <a:gd name="connsiteX5" fmla="*/ 47107 w 958875"/>
                <a:gd name="connsiteY5" fmla="*/ 109603 h 864406"/>
                <a:gd name="connsiteX6" fmla="*/ 40844 w 958875"/>
                <a:gd name="connsiteY6" fmla="*/ 0 h 864406"/>
                <a:gd name="connsiteX0" fmla="*/ 936455 w 958875"/>
                <a:gd name="connsiteY0" fmla="*/ 817323 h 845507"/>
                <a:gd name="connsiteX1" fmla="*/ 880087 w 958875"/>
                <a:gd name="connsiteY1" fmla="*/ 832981 h 845507"/>
                <a:gd name="connsiteX2" fmla="*/ 291364 w 958875"/>
                <a:gd name="connsiteY2" fmla="*/ 845507 h 845507"/>
                <a:gd name="connsiteX3" fmla="*/ 22055 w 958875"/>
                <a:gd name="connsiteY3" fmla="*/ 551145 h 845507"/>
                <a:gd name="connsiteX4" fmla="*/ 18923 w 958875"/>
                <a:gd name="connsiteY4" fmla="*/ 263046 h 845507"/>
                <a:gd name="connsiteX5" fmla="*/ 47107 w 958875"/>
                <a:gd name="connsiteY5" fmla="*/ 109603 h 845507"/>
                <a:gd name="connsiteX6" fmla="*/ 40844 w 958875"/>
                <a:gd name="connsiteY6" fmla="*/ 0 h 845507"/>
                <a:gd name="connsiteX0" fmla="*/ 936455 w 958875"/>
                <a:gd name="connsiteY0" fmla="*/ 817323 h 864407"/>
                <a:gd name="connsiteX1" fmla="*/ 880087 w 958875"/>
                <a:gd name="connsiteY1" fmla="*/ 832981 h 864407"/>
                <a:gd name="connsiteX2" fmla="*/ 291364 w 958875"/>
                <a:gd name="connsiteY2" fmla="*/ 845507 h 864407"/>
                <a:gd name="connsiteX3" fmla="*/ 22055 w 958875"/>
                <a:gd name="connsiteY3" fmla="*/ 551145 h 864407"/>
                <a:gd name="connsiteX4" fmla="*/ 18923 w 958875"/>
                <a:gd name="connsiteY4" fmla="*/ 263046 h 864407"/>
                <a:gd name="connsiteX5" fmla="*/ 47107 w 958875"/>
                <a:gd name="connsiteY5" fmla="*/ 109603 h 864407"/>
                <a:gd name="connsiteX6" fmla="*/ 40844 w 958875"/>
                <a:gd name="connsiteY6" fmla="*/ 0 h 864407"/>
                <a:gd name="connsiteX0" fmla="*/ 936455 w 958875"/>
                <a:gd name="connsiteY0" fmla="*/ 817323 h 864407"/>
                <a:gd name="connsiteX1" fmla="*/ 880087 w 958875"/>
                <a:gd name="connsiteY1" fmla="*/ 832981 h 864407"/>
                <a:gd name="connsiteX2" fmla="*/ 291364 w 958875"/>
                <a:gd name="connsiteY2" fmla="*/ 845507 h 864407"/>
                <a:gd name="connsiteX3" fmla="*/ 22055 w 958875"/>
                <a:gd name="connsiteY3" fmla="*/ 551145 h 864407"/>
                <a:gd name="connsiteX4" fmla="*/ 18923 w 958875"/>
                <a:gd name="connsiteY4" fmla="*/ 263046 h 864407"/>
                <a:gd name="connsiteX5" fmla="*/ 47107 w 958875"/>
                <a:gd name="connsiteY5" fmla="*/ 109603 h 864407"/>
                <a:gd name="connsiteX6" fmla="*/ 40844 w 958875"/>
                <a:gd name="connsiteY6" fmla="*/ 0 h 864407"/>
                <a:gd name="connsiteX0" fmla="*/ 936455 w 958875"/>
                <a:gd name="connsiteY0" fmla="*/ 817323 h 864407"/>
                <a:gd name="connsiteX1" fmla="*/ 880087 w 958875"/>
                <a:gd name="connsiteY1" fmla="*/ 832981 h 864407"/>
                <a:gd name="connsiteX2" fmla="*/ 291364 w 958875"/>
                <a:gd name="connsiteY2" fmla="*/ 845507 h 864407"/>
                <a:gd name="connsiteX3" fmla="*/ 22055 w 958875"/>
                <a:gd name="connsiteY3" fmla="*/ 551145 h 864407"/>
                <a:gd name="connsiteX4" fmla="*/ 18923 w 958875"/>
                <a:gd name="connsiteY4" fmla="*/ 263046 h 864407"/>
                <a:gd name="connsiteX5" fmla="*/ 47107 w 958875"/>
                <a:gd name="connsiteY5" fmla="*/ 109603 h 864407"/>
                <a:gd name="connsiteX6" fmla="*/ 40844 w 958875"/>
                <a:gd name="connsiteY6" fmla="*/ 0 h 864407"/>
                <a:gd name="connsiteX0" fmla="*/ 936455 w 958875"/>
                <a:gd name="connsiteY0" fmla="*/ 817323 h 846061"/>
                <a:gd name="connsiteX1" fmla="*/ 880087 w 958875"/>
                <a:gd name="connsiteY1" fmla="*/ 832981 h 846061"/>
                <a:gd name="connsiteX2" fmla="*/ 291364 w 958875"/>
                <a:gd name="connsiteY2" fmla="*/ 845507 h 846061"/>
                <a:gd name="connsiteX3" fmla="*/ 22055 w 958875"/>
                <a:gd name="connsiteY3" fmla="*/ 551145 h 846061"/>
                <a:gd name="connsiteX4" fmla="*/ 18923 w 958875"/>
                <a:gd name="connsiteY4" fmla="*/ 263046 h 846061"/>
                <a:gd name="connsiteX5" fmla="*/ 47107 w 958875"/>
                <a:gd name="connsiteY5" fmla="*/ 109603 h 846061"/>
                <a:gd name="connsiteX6" fmla="*/ 40844 w 958875"/>
                <a:gd name="connsiteY6" fmla="*/ 0 h 846061"/>
                <a:gd name="connsiteX0" fmla="*/ 936455 w 958875"/>
                <a:gd name="connsiteY0" fmla="*/ 817323 h 846061"/>
                <a:gd name="connsiteX1" fmla="*/ 880087 w 958875"/>
                <a:gd name="connsiteY1" fmla="*/ 832981 h 846061"/>
                <a:gd name="connsiteX2" fmla="*/ 291364 w 958875"/>
                <a:gd name="connsiteY2" fmla="*/ 845507 h 846061"/>
                <a:gd name="connsiteX3" fmla="*/ 22055 w 958875"/>
                <a:gd name="connsiteY3" fmla="*/ 551145 h 846061"/>
                <a:gd name="connsiteX4" fmla="*/ 18923 w 958875"/>
                <a:gd name="connsiteY4" fmla="*/ 263046 h 846061"/>
                <a:gd name="connsiteX5" fmla="*/ 47107 w 958875"/>
                <a:gd name="connsiteY5" fmla="*/ 109603 h 846061"/>
                <a:gd name="connsiteX6" fmla="*/ 40844 w 958875"/>
                <a:gd name="connsiteY6" fmla="*/ 0 h 846061"/>
                <a:gd name="connsiteX0" fmla="*/ 922288 w 944708"/>
                <a:gd name="connsiteY0" fmla="*/ 817323 h 846061"/>
                <a:gd name="connsiteX1" fmla="*/ 865920 w 944708"/>
                <a:gd name="connsiteY1" fmla="*/ 832981 h 846061"/>
                <a:gd name="connsiteX2" fmla="*/ 277197 w 944708"/>
                <a:gd name="connsiteY2" fmla="*/ 845507 h 846061"/>
                <a:gd name="connsiteX3" fmla="*/ 29808 w 944708"/>
                <a:gd name="connsiteY3" fmla="*/ 566803 h 846061"/>
                <a:gd name="connsiteX4" fmla="*/ 4756 w 944708"/>
                <a:gd name="connsiteY4" fmla="*/ 263046 h 846061"/>
                <a:gd name="connsiteX5" fmla="*/ 32940 w 944708"/>
                <a:gd name="connsiteY5" fmla="*/ 109603 h 846061"/>
                <a:gd name="connsiteX6" fmla="*/ 26677 w 944708"/>
                <a:gd name="connsiteY6" fmla="*/ 0 h 846061"/>
                <a:gd name="connsiteX0" fmla="*/ 922288 w 944708"/>
                <a:gd name="connsiteY0" fmla="*/ 817323 h 846061"/>
                <a:gd name="connsiteX1" fmla="*/ 865920 w 944708"/>
                <a:gd name="connsiteY1" fmla="*/ 832981 h 846061"/>
                <a:gd name="connsiteX2" fmla="*/ 277197 w 944708"/>
                <a:gd name="connsiteY2" fmla="*/ 845507 h 846061"/>
                <a:gd name="connsiteX3" fmla="*/ 29808 w 944708"/>
                <a:gd name="connsiteY3" fmla="*/ 566803 h 846061"/>
                <a:gd name="connsiteX4" fmla="*/ 4756 w 944708"/>
                <a:gd name="connsiteY4" fmla="*/ 263046 h 846061"/>
                <a:gd name="connsiteX5" fmla="*/ 32940 w 944708"/>
                <a:gd name="connsiteY5" fmla="*/ 109603 h 846061"/>
                <a:gd name="connsiteX6" fmla="*/ 26677 w 944708"/>
                <a:gd name="connsiteY6" fmla="*/ 0 h 846061"/>
                <a:gd name="connsiteX0" fmla="*/ 917556 w 939976"/>
                <a:gd name="connsiteY0" fmla="*/ 817323 h 846061"/>
                <a:gd name="connsiteX1" fmla="*/ 861188 w 939976"/>
                <a:gd name="connsiteY1" fmla="*/ 832981 h 846061"/>
                <a:gd name="connsiteX2" fmla="*/ 272465 w 939976"/>
                <a:gd name="connsiteY2" fmla="*/ 845507 h 846061"/>
                <a:gd name="connsiteX3" fmla="*/ 25076 w 939976"/>
                <a:gd name="connsiteY3" fmla="*/ 566803 h 846061"/>
                <a:gd name="connsiteX4" fmla="*/ 24 w 939976"/>
                <a:gd name="connsiteY4" fmla="*/ 263046 h 846061"/>
                <a:gd name="connsiteX5" fmla="*/ 28208 w 939976"/>
                <a:gd name="connsiteY5" fmla="*/ 109603 h 846061"/>
                <a:gd name="connsiteX6" fmla="*/ 21945 w 939976"/>
                <a:gd name="connsiteY6" fmla="*/ 0 h 846061"/>
                <a:gd name="connsiteX0" fmla="*/ 922234 w 944654"/>
                <a:gd name="connsiteY0" fmla="*/ 817323 h 846061"/>
                <a:gd name="connsiteX1" fmla="*/ 865866 w 944654"/>
                <a:gd name="connsiteY1" fmla="*/ 832981 h 846061"/>
                <a:gd name="connsiteX2" fmla="*/ 277143 w 944654"/>
                <a:gd name="connsiteY2" fmla="*/ 845507 h 846061"/>
                <a:gd name="connsiteX3" fmla="*/ 10965 w 944654"/>
                <a:gd name="connsiteY3" fmla="*/ 566803 h 846061"/>
                <a:gd name="connsiteX4" fmla="*/ 4702 w 944654"/>
                <a:gd name="connsiteY4" fmla="*/ 263046 h 846061"/>
                <a:gd name="connsiteX5" fmla="*/ 32886 w 944654"/>
                <a:gd name="connsiteY5" fmla="*/ 109603 h 846061"/>
                <a:gd name="connsiteX6" fmla="*/ 26623 w 944654"/>
                <a:gd name="connsiteY6" fmla="*/ 0 h 846061"/>
                <a:gd name="connsiteX0" fmla="*/ 918126 w 940546"/>
                <a:gd name="connsiteY0" fmla="*/ 817323 h 846061"/>
                <a:gd name="connsiteX1" fmla="*/ 861758 w 940546"/>
                <a:gd name="connsiteY1" fmla="*/ 832981 h 846061"/>
                <a:gd name="connsiteX2" fmla="*/ 273035 w 940546"/>
                <a:gd name="connsiteY2" fmla="*/ 845507 h 846061"/>
                <a:gd name="connsiteX3" fmla="*/ 6857 w 940546"/>
                <a:gd name="connsiteY3" fmla="*/ 566803 h 846061"/>
                <a:gd name="connsiteX4" fmla="*/ 594 w 940546"/>
                <a:gd name="connsiteY4" fmla="*/ 263046 h 846061"/>
                <a:gd name="connsiteX5" fmla="*/ 28778 w 940546"/>
                <a:gd name="connsiteY5" fmla="*/ 109603 h 846061"/>
                <a:gd name="connsiteX6" fmla="*/ 22515 w 940546"/>
                <a:gd name="connsiteY6" fmla="*/ 0 h 846061"/>
                <a:gd name="connsiteX0" fmla="*/ 918126 w 940546"/>
                <a:gd name="connsiteY0" fmla="*/ 817323 h 846061"/>
                <a:gd name="connsiteX1" fmla="*/ 861758 w 940546"/>
                <a:gd name="connsiteY1" fmla="*/ 832981 h 846061"/>
                <a:gd name="connsiteX2" fmla="*/ 273035 w 940546"/>
                <a:gd name="connsiteY2" fmla="*/ 845507 h 846061"/>
                <a:gd name="connsiteX3" fmla="*/ 6857 w 940546"/>
                <a:gd name="connsiteY3" fmla="*/ 566803 h 846061"/>
                <a:gd name="connsiteX4" fmla="*/ 594 w 940546"/>
                <a:gd name="connsiteY4" fmla="*/ 263046 h 846061"/>
                <a:gd name="connsiteX5" fmla="*/ 28778 w 940546"/>
                <a:gd name="connsiteY5" fmla="*/ 109603 h 846061"/>
                <a:gd name="connsiteX6" fmla="*/ 22515 w 940546"/>
                <a:gd name="connsiteY6" fmla="*/ 0 h 846061"/>
                <a:gd name="connsiteX0" fmla="*/ 918126 w 940546"/>
                <a:gd name="connsiteY0" fmla="*/ 829849 h 858587"/>
                <a:gd name="connsiteX1" fmla="*/ 861758 w 940546"/>
                <a:gd name="connsiteY1" fmla="*/ 845507 h 858587"/>
                <a:gd name="connsiteX2" fmla="*/ 273035 w 940546"/>
                <a:gd name="connsiteY2" fmla="*/ 858033 h 858587"/>
                <a:gd name="connsiteX3" fmla="*/ 6857 w 940546"/>
                <a:gd name="connsiteY3" fmla="*/ 579329 h 858587"/>
                <a:gd name="connsiteX4" fmla="*/ 594 w 940546"/>
                <a:gd name="connsiteY4" fmla="*/ 275572 h 858587"/>
                <a:gd name="connsiteX5" fmla="*/ 28778 w 940546"/>
                <a:gd name="connsiteY5" fmla="*/ 122129 h 858587"/>
                <a:gd name="connsiteX6" fmla="*/ 28778 w 940546"/>
                <a:gd name="connsiteY6" fmla="*/ 0 h 858587"/>
                <a:gd name="connsiteX0" fmla="*/ 918126 w 924431"/>
                <a:gd name="connsiteY0" fmla="*/ 829849 h 858740"/>
                <a:gd name="connsiteX1" fmla="*/ 861758 w 924431"/>
                <a:gd name="connsiteY1" fmla="*/ 845507 h 858740"/>
                <a:gd name="connsiteX2" fmla="*/ 273035 w 924431"/>
                <a:gd name="connsiteY2" fmla="*/ 858033 h 858740"/>
                <a:gd name="connsiteX3" fmla="*/ 6857 w 924431"/>
                <a:gd name="connsiteY3" fmla="*/ 579329 h 858740"/>
                <a:gd name="connsiteX4" fmla="*/ 594 w 924431"/>
                <a:gd name="connsiteY4" fmla="*/ 275572 h 858740"/>
                <a:gd name="connsiteX5" fmla="*/ 28778 w 924431"/>
                <a:gd name="connsiteY5" fmla="*/ 122129 h 858740"/>
                <a:gd name="connsiteX6" fmla="*/ 28778 w 924431"/>
                <a:gd name="connsiteY6" fmla="*/ 0 h 858740"/>
                <a:gd name="connsiteX0" fmla="*/ 918126 w 918126"/>
                <a:gd name="connsiteY0" fmla="*/ 829849 h 858740"/>
                <a:gd name="connsiteX1" fmla="*/ 861758 w 918126"/>
                <a:gd name="connsiteY1" fmla="*/ 845507 h 858740"/>
                <a:gd name="connsiteX2" fmla="*/ 273035 w 918126"/>
                <a:gd name="connsiteY2" fmla="*/ 858033 h 858740"/>
                <a:gd name="connsiteX3" fmla="*/ 6857 w 918126"/>
                <a:gd name="connsiteY3" fmla="*/ 579329 h 858740"/>
                <a:gd name="connsiteX4" fmla="*/ 594 w 918126"/>
                <a:gd name="connsiteY4" fmla="*/ 275572 h 858740"/>
                <a:gd name="connsiteX5" fmla="*/ 28778 w 918126"/>
                <a:gd name="connsiteY5" fmla="*/ 122129 h 858740"/>
                <a:gd name="connsiteX6" fmla="*/ 28778 w 918126"/>
                <a:gd name="connsiteY6" fmla="*/ 0 h 85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8126" h="858740">
                  <a:moveTo>
                    <a:pt x="918126" y="829849"/>
                  </a:moveTo>
                  <a:cubicBezTo>
                    <a:pt x="893595" y="838461"/>
                    <a:pt x="884722" y="837679"/>
                    <a:pt x="861758" y="845507"/>
                  </a:cubicBezTo>
                  <a:cubicBezTo>
                    <a:pt x="838794" y="853335"/>
                    <a:pt x="434830" y="861166"/>
                    <a:pt x="273035" y="858033"/>
                  </a:cubicBezTo>
                  <a:cubicBezTo>
                    <a:pt x="139424" y="720245"/>
                    <a:pt x="108631" y="670142"/>
                    <a:pt x="6857" y="579329"/>
                  </a:cubicBezTo>
                  <a:cubicBezTo>
                    <a:pt x="11554" y="422753"/>
                    <a:pt x="-3060" y="351772"/>
                    <a:pt x="594" y="275572"/>
                  </a:cubicBezTo>
                  <a:cubicBezTo>
                    <a:pt x="4248" y="199372"/>
                    <a:pt x="24081" y="168058"/>
                    <a:pt x="28778" y="122129"/>
                  </a:cubicBezTo>
                  <a:cubicBezTo>
                    <a:pt x="33475" y="76200"/>
                    <a:pt x="33736" y="32881"/>
                    <a:pt x="28778" y="0"/>
                  </a:cubicBezTo>
                </a:path>
              </a:pathLst>
            </a:custGeom>
            <a:noFill/>
            <a:ln w="127000">
              <a:solidFill>
                <a:schemeClr val="accent5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ular Callout 23"/>
            <p:cNvSpPr/>
            <p:nvPr/>
          </p:nvSpPr>
          <p:spPr>
            <a:xfrm>
              <a:off x="379413" y="5791200"/>
              <a:ext cx="3505199" cy="609600"/>
            </a:xfrm>
            <a:prstGeom prst="wedgeRectCallout">
              <a:avLst>
                <a:gd name="adj1" fmla="val 97919"/>
                <a:gd name="adj2" fmla="val -12844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Loop 202/South Mountain </a:t>
              </a:r>
            </a:p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New </a:t>
              </a:r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Freeway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6" name="Group 13"/>
          <p:cNvGrpSpPr/>
          <p:nvPr/>
        </p:nvGrpSpPr>
        <p:grpSpPr>
          <a:xfrm>
            <a:off x="406294" y="1701800"/>
            <a:ext cx="4452735" cy="1685323"/>
            <a:chOff x="406294" y="1701800"/>
            <a:chExt cx="4452735" cy="1685323"/>
          </a:xfrm>
        </p:grpSpPr>
        <p:grpSp>
          <p:nvGrpSpPr>
            <p:cNvPr id="18" name="Group 12"/>
            <p:cNvGrpSpPr/>
            <p:nvPr/>
          </p:nvGrpSpPr>
          <p:grpSpPr>
            <a:xfrm>
              <a:off x="406294" y="1701800"/>
              <a:ext cx="4062942" cy="1422400"/>
              <a:chOff x="406294" y="1701800"/>
              <a:chExt cx="4062942" cy="14224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4266089" y="2921000"/>
                <a:ext cx="203147" cy="203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ular Callout 34"/>
              <p:cNvSpPr/>
              <p:nvPr/>
            </p:nvSpPr>
            <p:spPr>
              <a:xfrm>
                <a:off x="406294" y="1701800"/>
                <a:ext cx="3510029" cy="914400"/>
              </a:xfrm>
              <a:prstGeom prst="wedgeRectCallout">
                <a:avLst>
                  <a:gd name="adj1" fmla="val 61868"/>
                  <a:gd name="adj2" fmla="val 93364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US-60/Grand Ave</a:t>
                </a:r>
              </a:p>
              <a:p>
                <a:pPr algn="ctr"/>
                <a:r>
                  <a:rPr lang="en-U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Loop 303 to Loop 101 </a:t>
                </a:r>
              </a:p>
              <a:p>
                <a:pPr algn="ctr"/>
                <a:r>
                  <a:rPr lang="en-U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Intersection Improvements</a:t>
                </a:r>
              </a:p>
            </p:txBody>
          </p:sp>
        </p:grpSp>
        <p:sp>
          <p:nvSpPr>
            <p:cNvPr id="36" name="Oval 35"/>
            <p:cNvSpPr/>
            <p:nvPr/>
          </p:nvSpPr>
          <p:spPr>
            <a:xfrm>
              <a:off x="4459085" y="3089757"/>
              <a:ext cx="203147" cy="203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655882" y="3183923"/>
              <a:ext cx="203147" cy="203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7"/>
          <p:cNvGrpSpPr/>
          <p:nvPr/>
        </p:nvGrpSpPr>
        <p:grpSpPr>
          <a:xfrm>
            <a:off x="379412" y="4212387"/>
            <a:ext cx="3547627" cy="1229250"/>
            <a:chOff x="379412" y="4212387"/>
            <a:chExt cx="3547627" cy="1229250"/>
          </a:xfrm>
        </p:grpSpPr>
        <p:sp>
          <p:nvSpPr>
            <p:cNvPr id="17" name="Freeform 16"/>
            <p:cNvSpPr/>
            <p:nvPr/>
          </p:nvSpPr>
          <p:spPr>
            <a:xfrm>
              <a:off x="3920069" y="4212387"/>
              <a:ext cx="6970" cy="366753"/>
            </a:xfrm>
            <a:custGeom>
              <a:avLst/>
              <a:gdLst>
                <a:gd name="connsiteX0" fmla="*/ 0 w 19251"/>
                <a:gd name="connsiteY0" fmla="*/ 0 h 423512"/>
                <a:gd name="connsiteX1" fmla="*/ 9625 w 19251"/>
                <a:gd name="connsiteY1" fmla="*/ 346510 h 423512"/>
                <a:gd name="connsiteX2" fmla="*/ 19251 w 19251"/>
                <a:gd name="connsiteY2" fmla="*/ 423512 h 423512"/>
                <a:gd name="connsiteX0" fmla="*/ 0 w 19251"/>
                <a:gd name="connsiteY0" fmla="*/ 0 h 423512"/>
                <a:gd name="connsiteX1" fmla="*/ 2671 w 19251"/>
                <a:gd name="connsiteY1" fmla="*/ 162239 h 423512"/>
                <a:gd name="connsiteX2" fmla="*/ 19251 w 19251"/>
                <a:gd name="connsiteY2" fmla="*/ 423512 h 423512"/>
                <a:gd name="connsiteX0" fmla="*/ 4575 w 16872"/>
                <a:gd name="connsiteY0" fmla="*/ 0 h 426989"/>
                <a:gd name="connsiteX1" fmla="*/ 292 w 16872"/>
                <a:gd name="connsiteY1" fmla="*/ 165716 h 426989"/>
                <a:gd name="connsiteX2" fmla="*/ 16872 w 16872"/>
                <a:gd name="connsiteY2" fmla="*/ 426989 h 426989"/>
                <a:gd name="connsiteX0" fmla="*/ 5005 w 17302"/>
                <a:gd name="connsiteY0" fmla="*/ 0 h 426989"/>
                <a:gd name="connsiteX1" fmla="*/ 722 w 17302"/>
                <a:gd name="connsiteY1" fmla="*/ 165716 h 426989"/>
                <a:gd name="connsiteX2" fmla="*/ 17302 w 17302"/>
                <a:gd name="connsiteY2" fmla="*/ 426989 h 426989"/>
                <a:gd name="connsiteX0" fmla="*/ 4540 w 9884"/>
                <a:gd name="connsiteY0" fmla="*/ 0 h 371360"/>
                <a:gd name="connsiteX1" fmla="*/ 257 w 9884"/>
                <a:gd name="connsiteY1" fmla="*/ 165716 h 371360"/>
                <a:gd name="connsiteX2" fmla="*/ 9884 w 9884"/>
                <a:gd name="connsiteY2" fmla="*/ 371360 h 371360"/>
                <a:gd name="connsiteX0" fmla="*/ 4593 w 10000"/>
                <a:gd name="connsiteY0" fmla="*/ 0 h 10094"/>
                <a:gd name="connsiteX1" fmla="*/ 260 w 10000"/>
                <a:gd name="connsiteY1" fmla="*/ 4462 h 10094"/>
                <a:gd name="connsiteX2" fmla="*/ 10000 w 10000"/>
                <a:gd name="connsiteY2" fmla="*/ 10094 h 10094"/>
                <a:gd name="connsiteX0" fmla="*/ 4393 w 6282"/>
                <a:gd name="connsiteY0" fmla="*/ 0 h 10094"/>
                <a:gd name="connsiteX1" fmla="*/ 60 w 6282"/>
                <a:gd name="connsiteY1" fmla="*/ 4462 h 10094"/>
                <a:gd name="connsiteX2" fmla="*/ 6282 w 6282"/>
                <a:gd name="connsiteY2" fmla="*/ 10094 h 10094"/>
                <a:gd name="connsiteX0" fmla="*/ 388240 w 410557"/>
                <a:gd name="connsiteY0" fmla="*/ 0 h 9301"/>
                <a:gd name="connsiteX1" fmla="*/ 381343 w 410557"/>
                <a:gd name="connsiteY1" fmla="*/ 4420 h 9301"/>
                <a:gd name="connsiteX2" fmla="*/ 62 w 410557"/>
                <a:gd name="connsiteY2" fmla="*/ 9301 h 9301"/>
                <a:gd name="connsiteX0" fmla="*/ 208 w 843"/>
                <a:gd name="connsiteY0" fmla="*/ 0 h 10683"/>
                <a:gd name="connsiteX1" fmla="*/ 40 w 843"/>
                <a:gd name="connsiteY1" fmla="*/ 4752 h 10683"/>
                <a:gd name="connsiteX2" fmla="*/ 843 w 843"/>
                <a:gd name="connsiteY2" fmla="*/ 10683 h 10683"/>
                <a:gd name="connsiteX0" fmla="*/ 2226 w 6435"/>
                <a:gd name="connsiteY0" fmla="*/ 0 h 9936"/>
                <a:gd name="connsiteX1" fmla="*/ 233 w 6435"/>
                <a:gd name="connsiteY1" fmla="*/ 4448 h 9936"/>
                <a:gd name="connsiteX2" fmla="*/ 6435 w 6435"/>
                <a:gd name="connsiteY2" fmla="*/ 9936 h 9936"/>
                <a:gd name="connsiteX0" fmla="*/ 3458 w 9999"/>
                <a:gd name="connsiteY0" fmla="*/ 0 h 10000"/>
                <a:gd name="connsiteX1" fmla="*/ 361 w 9999"/>
                <a:gd name="connsiteY1" fmla="*/ 4477 h 10000"/>
                <a:gd name="connsiteX2" fmla="*/ 9999 w 9999"/>
                <a:gd name="connsiteY2" fmla="*/ 10000 h 10000"/>
                <a:gd name="connsiteX0" fmla="*/ 3458 w 10000"/>
                <a:gd name="connsiteY0" fmla="*/ 0 h 10000"/>
                <a:gd name="connsiteX1" fmla="*/ 361 w 10000"/>
                <a:gd name="connsiteY1" fmla="*/ 4477 h 10000"/>
                <a:gd name="connsiteX2" fmla="*/ 10000 w 10000"/>
                <a:gd name="connsiteY2" fmla="*/ 10000 h 10000"/>
                <a:gd name="connsiteX0" fmla="*/ 74459 w 77089"/>
                <a:gd name="connsiteY0" fmla="*/ 0 h 13282"/>
                <a:gd name="connsiteX1" fmla="*/ 71362 w 77089"/>
                <a:gd name="connsiteY1" fmla="*/ 4477 h 13282"/>
                <a:gd name="connsiteX2" fmla="*/ 64 w 77089"/>
                <a:gd name="connsiteY2" fmla="*/ 13282 h 13282"/>
                <a:gd name="connsiteX0" fmla="*/ 177746 w 188020"/>
                <a:gd name="connsiteY0" fmla="*/ 0 h 11223"/>
                <a:gd name="connsiteX1" fmla="*/ 174649 w 188020"/>
                <a:gd name="connsiteY1" fmla="*/ 4477 h 11223"/>
                <a:gd name="connsiteX2" fmla="*/ 27 w 188020"/>
                <a:gd name="connsiteY2" fmla="*/ 11223 h 11223"/>
                <a:gd name="connsiteX0" fmla="*/ 177719 w 187993"/>
                <a:gd name="connsiteY0" fmla="*/ 0 h 11223"/>
                <a:gd name="connsiteX1" fmla="*/ 174622 w 187993"/>
                <a:gd name="connsiteY1" fmla="*/ 4477 h 11223"/>
                <a:gd name="connsiteX2" fmla="*/ 43309 w 187993"/>
                <a:gd name="connsiteY2" fmla="*/ 9717 h 11223"/>
                <a:gd name="connsiteX3" fmla="*/ 0 w 187993"/>
                <a:gd name="connsiteY3" fmla="*/ 11223 h 11223"/>
                <a:gd name="connsiteX0" fmla="*/ 177719 w 187993"/>
                <a:gd name="connsiteY0" fmla="*/ 0 h 11223"/>
                <a:gd name="connsiteX1" fmla="*/ 174622 w 187993"/>
                <a:gd name="connsiteY1" fmla="*/ 4477 h 11223"/>
                <a:gd name="connsiteX2" fmla="*/ 43309 w 187993"/>
                <a:gd name="connsiteY2" fmla="*/ 9717 h 11223"/>
                <a:gd name="connsiteX3" fmla="*/ 0 w 187993"/>
                <a:gd name="connsiteY3" fmla="*/ 11223 h 11223"/>
                <a:gd name="connsiteX0" fmla="*/ 177719 w 187993"/>
                <a:gd name="connsiteY0" fmla="*/ 0 h 11223"/>
                <a:gd name="connsiteX1" fmla="*/ 174622 w 187993"/>
                <a:gd name="connsiteY1" fmla="*/ 4477 h 11223"/>
                <a:gd name="connsiteX2" fmla="*/ 43309 w 187993"/>
                <a:gd name="connsiteY2" fmla="*/ 9717 h 11223"/>
                <a:gd name="connsiteX3" fmla="*/ 0 w 187993"/>
                <a:gd name="connsiteY3" fmla="*/ 11223 h 11223"/>
                <a:gd name="connsiteX0" fmla="*/ 134410 w 144684"/>
                <a:gd name="connsiteY0" fmla="*/ 0 h 9717"/>
                <a:gd name="connsiteX1" fmla="*/ 131313 w 144684"/>
                <a:gd name="connsiteY1" fmla="*/ 4477 h 9717"/>
                <a:gd name="connsiteX2" fmla="*/ 0 w 144684"/>
                <a:gd name="connsiteY2" fmla="*/ 9717 h 9717"/>
                <a:gd name="connsiteX0" fmla="*/ 257 w 2777"/>
                <a:gd name="connsiteY0" fmla="*/ 0 h 10331"/>
                <a:gd name="connsiteX1" fmla="*/ 43 w 2777"/>
                <a:gd name="connsiteY1" fmla="*/ 4607 h 10331"/>
                <a:gd name="connsiteX2" fmla="*/ 965 w 2777"/>
                <a:gd name="connsiteY2" fmla="*/ 10331 h 10331"/>
                <a:gd name="connsiteX0" fmla="*/ 924 w 3474"/>
                <a:gd name="connsiteY0" fmla="*/ 0 h 10000"/>
                <a:gd name="connsiteX1" fmla="*/ 154 w 3474"/>
                <a:gd name="connsiteY1" fmla="*/ 4459 h 10000"/>
                <a:gd name="connsiteX2" fmla="*/ 3474 w 3474"/>
                <a:gd name="connsiteY2" fmla="*/ 10000 h 10000"/>
                <a:gd name="connsiteX0" fmla="*/ 2258 w 3429"/>
                <a:gd name="connsiteY0" fmla="*/ 0 h 9872"/>
                <a:gd name="connsiteX1" fmla="*/ 41 w 3429"/>
                <a:gd name="connsiteY1" fmla="*/ 4459 h 9872"/>
                <a:gd name="connsiteX2" fmla="*/ 3429 w 3429"/>
                <a:gd name="connsiteY2" fmla="*/ 9872 h 9872"/>
                <a:gd name="connsiteX0" fmla="*/ 6583 w 10532"/>
                <a:gd name="connsiteY0" fmla="*/ 0 h 10000"/>
                <a:gd name="connsiteX1" fmla="*/ 118 w 10532"/>
                <a:gd name="connsiteY1" fmla="*/ 4517 h 10000"/>
                <a:gd name="connsiteX2" fmla="*/ 9998 w 1053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32" h="10000">
                  <a:moveTo>
                    <a:pt x="6583" y="0"/>
                  </a:moveTo>
                  <a:cubicBezTo>
                    <a:pt x="934" y="2907"/>
                    <a:pt x="-451" y="2850"/>
                    <a:pt x="118" y="4517"/>
                  </a:cubicBezTo>
                  <a:cubicBezTo>
                    <a:pt x="686" y="6183"/>
                    <a:pt x="13242" y="6399"/>
                    <a:pt x="9998" y="10000"/>
                  </a:cubicBezTo>
                </a:path>
              </a:pathLst>
            </a:custGeom>
            <a:noFill/>
            <a:ln w="127000">
              <a:solidFill>
                <a:schemeClr val="accent5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ular Callout 39"/>
            <p:cNvSpPr/>
            <p:nvPr/>
          </p:nvSpPr>
          <p:spPr>
            <a:xfrm>
              <a:off x="379412" y="4832037"/>
              <a:ext cx="3536911" cy="609600"/>
            </a:xfrm>
            <a:prstGeom prst="wedgeRectCallout">
              <a:avLst>
                <a:gd name="adj1" fmla="val 49645"/>
                <a:gd name="adj2" fmla="val -116526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Loop 303, Interstate 10 to MC-85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New </a:t>
              </a:r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Freeway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364675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Purpose</a:t>
            </a:r>
            <a:br>
              <a:rPr lang="en-US" dirty="0" smtClean="0"/>
            </a:br>
            <a:r>
              <a:rPr lang="en-US" sz="2700" dirty="0" smtClean="0"/>
              <a:t>MAG INNER LOOP MICROSIMULATION MODEL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2" y="1676400"/>
            <a:ext cx="7239000" cy="47244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600" dirty="0" smtClean="0"/>
              <a:t>Add analysis of operations and traffic simulation modeling to the set of services MAG offers to its member agencies.</a:t>
            </a:r>
          </a:p>
          <a:p>
            <a:pPr>
              <a:lnSpc>
                <a:spcPct val="120000"/>
              </a:lnSpc>
            </a:pPr>
            <a:r>
              <a:rPr lang="en-US" sz="2600" dirty="0" smtClean="0"/>
              <a:t>Build a model to complement MAG’s regional travel demand model that: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Has the </a:t>
            </a:r>
            <a:r>
              <a:rPr lang="en-US" sz="2400" b="1" dirty="0" smtClean="0"/>
              <a:t>operational sensitivity </a:t>
            </a:r>
            <a:r>
              <a:rPr lang="en-US" sz="2400" dirty="0" smtClean="0"/>
              <a:t>to capture effects of signal operations, ITS projects.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Is able to capture the </a:t>
            </a:r>
            <a:r>
              <a:rPr lang="en-US" sz="2400" b="1" dirty="0" smtClean="0"/>
              <a:t>mobility benefits </a:t>
            </a:r>
            <a:r>
              <a:rPr lang="en-US" sz="2400" dirty="0" smtClean="0"/>
              <a:t>of major projects whose impacts will be felt throughout Central Phoenix.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Accurately portrays the traffic impacts of </a:t>
            </a:r>
            <a:r>
              <a:rPr lang="en-US" sz="2400" b="1" dirty="0" smtClean="0"/>
              <a:t>transit improvements</a:t>
            </a:r>
            <a:r>
              <a:rPr lang="en-US" sz="2400" dirty="0" smtClean="0"/>
              <a:t>, namely on high-capacity transit corridors.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Provides a </a:t>
            </a:r>
            <a:r>
              <a:rPr lang="en-US" sz="2400" b="1" dirty="0" smtClean="0"/>
              <a:t>calibrated base model </a:t>
            </a:r>
            <a:r>
              <a:rPr lang="en-US" sz="2400" dirty="0" smtClean="0"/>
              <a:t>from which smaller, more focused studies can be derived.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847330" y="1676400"/>
            <a:ext cx="4341495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3213" y="4514850"/>
            <a:ext cx="32004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3412" y="4514850"/>
            <a:ext cx="32004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228012" y="4505593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Approaching        in Tempe (Exit 154) 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96242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4" y="1371600"/>
            <a:ext cx="5943598" cy="4876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 smtClean="0"/>
              <a:t>Study Design Stage</a:t>
            </a:r>
            <a:r>
              <a:rPr lang="en-US" dirty="0" smtClean="0"/>
              <a:t>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Solicit stakeholder input/support.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Scope the model framework, design parameters, and geographic scope.</a:t>
            </a:r>
          </a:p>
          <a:p>
            <a:pPr>
              <a:lnSpc>
                <a:spcPct val="120000"/>
              </a:lnSpc>
            </a:pPr>
            <a:r>
              <a:rPr lang="en-US" b="1" dirty="0" smtClean="0"/>
              <a:t>Model Data Preparation</a:t>
            </a:r>
            <a:r>
              <a:rPr lang="en-US" dirty="0" smtClean="0"/>
              <a:t>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Assemble traffic count and signal timing data.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Develop simulation model network and relationship to travel demand model.</a:t>
            </a:r>
          </a:p>
          <a:p>
            <a:pPr>
              <a:lnSpc>
                <a:spcPct val="120000"/>
              </a:lnSpc>
            </a:pPr>
            <a:r>
              <a:rPr lang="en-US" b="1" dirty="0" smtClean="0"/>
              <a:t>Framework Development and Testing</a:t>
            </a:r>
            <a:r>
              <a:rPr lang="en-US" dirty="0" smtClean="0"/>
              <a:t>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Test, calibrate, and validate the model.</a:t>
            </a:r>
          </a:p>
          <a:p>
            <a:pPr>
              <a:lnSpc>
                <a:spcPct val="120000"/>
              </a:lnSpc>
            </a:pPr>
            <a:r>
              <a:rPr lang="en-US" b="1" dirty="0" smtClean="0"/>
              <a:t>Training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©2013,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694578" y="1371600"/>
            <a:ext cx="5494247" cy="3841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0212" y="4800600"/>
            <a:ext cx="32004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071894" y="4791343"/>
            <a:ext cx="3591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40th Street Overcrossing, Phoenix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611605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4" y="1219200"/>
            <a:ext cx="7086598" cy="50292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900" b="1" dirty="0" smtClean="0"/>
              <a:t>A model congruous with the regional travel demand model</a:t>
            </a:r>
            <a:r>
              <a:rPr lang="en-US" sz="2900" dirty="0" smtClean="0"/>
              <a:t>:</a:t>
            </a:r>
          </a:p>
          <a:p>
            <a:pPr lvl="1">
              <a:lnSpc>
                <a:spcPct val="120000"/>
              </a:lnSpc>
            </a:pPr>
            <a:r>
              <a:rPr lang="en-US" sz="2300" i="1" dirty="0" smtClean="0"/>
              <a:t>Objective</a:t>
            </a:r>
            <a:r>
              <a:rPr lang="en-US" sz="2300" dirty="0" smtClean="0"/>
              <a:t>:  To achieve a degree of integration with the regional travel demand model such that they can share key model data seamlessly.</a:t>
            </a:r>
          </a:p>
          <a:p>
            <a:pPr lvl="1">
              <a:lnSpc>
                <a:spcPct val="120000"/>
              </a:lnSpc>
            </a:pPr>
            <a:r>
              <a:rPr lang="en-US" sz="2300" i="1" dirty="0" smtClean="0"/>
              <a:t>Solution</a:t>
            </a:r>
            <a:r>
              <a:rPr lang="en-US" sz="2300" dirty="0" smtClean="0"/>
              <a:t>:  A simulation model in TransModeler capable of reading all file formats and data structures of the regional model in TransCAD and sharing a common zonal system (and, hence, ready exchange of origin-destination matrices).</a:t>
            </a:r>
          </a:p>
          <a:p>
            <a:pPr>
              <a:lnSpc>
                <a:spcPct val="120000"/>
              </a:lnSpc>
            </a:pPr>
            <a:r>
              <a:rPr lang="en-US" sz="2900" b="1" dirty="0" smtClean="0"/>
              <a:t>A multi-resolution traffic simulation model</a:t>
            </a:r>
            <a:r>
              <a:rPr lang="en-US" sz="2900" dirty="0" smtClean="0"/>
              <a:t>:</a:t>
            </a:r>
          </a:p>
          <a:p>
            <a:pPr lvl="1">
              <a:lnSpc>
                <a:spcPct val="120000"/>
              </a:lnSpc>
            </a:pPr>
            <a:r>
              <a:rPr lang="en-US" sz="2300" i="1" dirty="0" smtClean="0"/>
              <a:t>Objective</a:t>
            </a:r>
            <a:r>
              <a:rPr lang="en-US" sz="2300" dirty="0" smtClean="0"/>
              <a:t>:  A simulation model with an appropriate balance of high-fidelity treatment of traffic flow phenomena and practical computational performance.</a:t>
            </a:r>
          </a:p>
          <a:p>
            <a:pPr lvl="1">
              <a:lnSpc>
                <a:spcPct val="120000"/>
              </a:lnSpc>
            </a:pPr>
            <a:r>
              <a:rPr lang="en-US" sz="2300" i="1" dirty="0" smtClean="0"/>
              <a:t>Solution</a:t>
            </a:r>
            <a:r>
              <a:rPr lang="en-US" sz="2300" dirty="0" smtClean="0"/>
              <a:t>:  </a:t>
            </a:r>
            <a:r>
              <a:rPr lang="en-US" sz="2300" b="1" dirty="0" smtClean="0"/>
              <a:t>A microsimulation model enabling selective application of lower-resolution (e.g., </a:t>
            </a:r>
            <a:r>
              <a:rPr lang="en-US" sz="2300" b="1" dirty="0" err="1" smtClean="0"/>
              <a:t>meso</a:t>
            </a:r>
            <a:r>
              <a:rPr lang="en-US" sz="2300" b="1" dirty="0" smtClean="0"/>
              <a:t>) and multi-resolution (e.g., hybrid micro-</a:t>
            </a:r>
            <a:r>
              <a:rPr lang="en-US" sz="2300" b="1" dirty="0" err="1" smtClean="0"/>
              <a:t>meso</a:t>
            </a:r>
            <a:r>
              <a:rPr lang="en-US" sz="2300" b="1" dirty="0" smtClean="0"/>
              <a:t>) models.</a:t>
            </a:r>
            <a:endParaRPr lang="en-US" sz="23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©2013,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Content Placeholder 6" descr="IMG_1444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9581" y="1219200"/>
            <a:ext cx="4339244" cy="441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07972" y="5267057"/>
            <a:ext cx="32004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8972" y="5267057"/>
            <a:ext cx="32004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609012" y="5257800"/>
            <a:ext cx="2603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 Interchange, Phoenix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3" t="12329" r="12621" b="15029"/>
          <a:stretch>
            <a:fillRect/>
          </a:stretch>
        </p:blipFill>
        <p:spPr bwMode="auto">
          <a:xfrm>
            <a:off x="2208212" y="6248400"/>
            <a:ext cx="537059" cy="5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44029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ine_11202012a">
  <a:themeElements>
    <a:clrScheme name="MUTCD Blue Firs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003F87"/>
      </a:accent1>
      <a:accent2>
        <a:srgbClr val="AF1E2D"/>
      </a:accent2>
      <a:accent3>
        <a:srgbClr val="006B54"/>
      </a:accent3>
      <a:accent4>
        <a:srgbClr val="DD7500"/>
      </a:accent4>
      <a:accent5>
        <a:srgbClr val="72166B"/>
      </a:accent5>
      <a:accent6>
        <a:srgbClr val="FCD116"/>
      </a:accent6>
      <a:hlink>
        <a:srgbClr val="69AFFF"/>
      </a:hlink>
      <a:folHlink>
        <a:srgbClr val="593500"/>
      </a:folHlink>
    </a:clrScheme>
    <a:fontScheme name="Segoe-Sego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2107</Words>
  <Application>Microsoft Office PowerPoint</Application>
  <PresentationFormat>Custom</PresentationFormat>
  <Paragraphs>495</Paragraphs>
  <Slides>33</Slides>
  <Notes>33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Spine_11202012a</vt:lpstr>
      <vt:lpstr>Development and Application of a Traffic Simulation and Dynamic Traffic Assignment Model Framework for Central Phoenix</vt:lpstr>
      <vt:lpstr>MAG Regional Transportation Plan</vt:lpstr>
      <vt:lpstr>Regional Freeway and Highway Program</vt:lpstr>
      <vt:lpstr>Projects Recently Completed</vt:lpstr>
      <vt:lpstr>Project Under Construction</vt:lpstr>
      <vt:lpstr>Projects Still to Come</vt:lpstr>
      <vt:lpstr>Purpose MAG INNER LOOP MICROSIMULATION MODEL</vt:lpstr>
      <vt:lpstr>Approach</vt:lpstr>
      <vt:lpstr>Design</vt:lpstr>
      <vt:lpstr>Development</vt:lpstr>
      <vt:lpstr>Development</vt:lpstr>
      <vt:lpstr>Development</vt:lpstr>
      <vt:lpstr>Development</vt:lpstr>
      <vt:lpstr>Development</vt:lpstr>
      <vt:lpstr>Development</vt:lpstr>
      <vt:lpstr>Calibration</vt:lpstr>
      <vt:lpstr>Calibration</vt:lpstr>
      <vt:lpstr>Calibration</vt:lpstr>
      <vt:lpstr>Calibration</vt:lpstr>
      <vt:lpstr>Calibration</vt:lpstr>
      <vt:lpstr>Validation</vt:lpstr>
      <vt:lpstr>Validation</vt:lpstr>
      <vt:lpstr>Visual Audit</vt:lpstr>
      <vt:lpstr>Visual Audit</vt:lpstr>
      <vt:lpstr>Visual Audit</vt:lpstr>
      <vt:lpstr>Goodness of Fit</vt:lpstr>
      <vt:lpstr>Applications</vt:lpstr>
      <vt:lpstr>US-60/Grand Ave at Bell Rd</vt:lpstr>
      <vt:lpstr>2035 Traffic on Existing Geometry</vt:lpstr>
      <vt:lpstr>Early Illustration Concept</vt:lpstr>
      <vt:lpstr>2035 Traffic on Concept 7 Geometry</vt:lpstr>
      <vt:lpstr>Project Status MAG INNER LOOP MICROSIMULATION MODEL</vt:lpstr>
      <vt:lpstr>Development and Application of a Traffic Simulation and Dynamic Traffic Assignment Model Framework for Central Phoenix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2013-03-11T17:02:31Z</dcterms:created>
  <dcterms:modified xsi:type="dcterms:W3CDTF">2013-05-07T15:10:53Z</dcterms:modified>
</cp:coreProperties>
</file>