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337" r:id="rId2"/>
    <p:sldId id="347" r:id="rId3"/>
    <p:sldId id="404" r:id="rId4"/>
    <p:sldId id="384" r:id="rId5"/>
    <p:sldId id="388" r:id="rId6"/>
    <p:sldId id="373" r:id="rId7"/>
    <p:sldId id="374" r:id="rId8"/>
    <p:sldId id="386" r:id="rId9"/>
    <p:sldId id="415" r:id="rId10"/>
    <p:sldId id="419" r:id="rId11"/>
    <p:sldId id="416" r:id="rId12"/>
    <p:sldId id="377" r:id="rId13"/>
    <p:sldId id="407" r:id="rId14"/>
    <p:sldId id="420" r:id="rId15"/>
    <p:sldId id="409" r:id="rId16"/>
    <p:sldId id="379" r:id="rId17"/>
    <p:sldId id="380" r:id="rId18"/>
    <p:sldId id="391" r:id="rId19"/>
    <p:sldId id="392" r:id="rId20"/>
    <p:sldId id="393" r:id="rId21"/>
    <p:sldId id="418" r:id="rId22"/>
    <p:sldId id="396" r:id="rId23"/>
    <p:sldId id="397" r:id="rId24"/>
    <p:sldId id="398" r:id="rId25"/>
    <p:sldId id="399" r:id="rId26"/>
    <p:sldId id="400" r:id="rId27"/>
    <p:sldId id="405" r:id="rId28"/>
    <p:sldId id="381" r:id="rId29"/>
  </p:sldIdLst>
  <p:sldSz cx="9144000" cy="6858000" type="screen4x3"/>
  <p:notesSz cx="6985000" cy="9283700"/>
  <p:custDataLst>
    <p:tags r:id="rId3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Kurth" initials="DK" lastIdx="3" clrIdx="0"/>
  <p:cmAuthor id="1" name="Patsy Ames" initials="P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CA"/>
    <a:srgbClr val="FFFFFF"/>
    <a:srgbClr val="B12779"/>
    <a:srgbClr val="DDE278"/>
    <a:srgbClr val="CCCCCC"/>
    <a:srgbClr val="000000"/>
    <a:srgbClr val="A7A7A7"/>
    <a:srgbClr val="002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8535" autoAdjust="0"/>
  </p:normalViewPr>
  <p:slideViewPr>
    <p:cSldViewPr snapToGrid="0">
      <p:cViewPr>
        <p:scale>
          <a:sx n="87" d="100"/>
          <a:sy n="87" d="100"/>
        </p:scale>
        <p:origin x="-486" y="-12"/>
      </p:cViewPr>
      <p:guideLst>
        <p:guide orient="horz" pos="718"/>
        <p:guide pos="3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1506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HWA\Analysis\Long%20Distance%202011\Continuum%20of%20Travel%20for%20Urban%20and%20Rural%20H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HWA\Analysis\Long%20Distance%202011\LD%20mode%20and%20Purpos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HWA\Analysis\Long%20Distance%202011\LD%20mode%20and%20Purpo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233616699183924E-2"/>
          <c:y val="3.1526452924491868E-2"/>
          <c:w val="0.90943146764627891"/>
          <c:h val="0.44897536457704551"/>
        </c:manualLayout>
      </c:layout>
      <c:lineChart>
        <c:grouping val="standard"/>
        <c:varyColors val="0"/>
        <c:ser>
          <c:idx val="0"/>
          <c:order val="0"/>
          <c:tx>
            <c:strRef>
              <c:f>'\FHWA\Analysis\Our Nation''s Highways\2011\[NHTS  Tables for ONT 2011.xlsx]Table 2 - Vtrips and VMT by Tri'!$B$31:$B$32</c:f>
              <c:strCache>
                <c:ptCount val="1"/>
                <c:pt idx="0">
                  <c:v>Percent Of Trips</c:v>
                </c:pt>
              </c:strCache>
            </c:strRef>
          </c:tx>
          <c:spPr>
            <a:ln w="38100">
              <a:solidFill>
                <a:srgbClr val="009F50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'\FHWA\Analysis\Our Nation''s Highways\2011\[NHTS  Tables for ONT 2011.xlsx]Table 2 - Vtrips and VMT by Tri'!$A$33:$A$41</c:f>
              <c:strCache>
                <c:ptCount val="9"/>
                <c:pt idx="0">
                  <c:v>1/2 mile or less</c:v>
                </c:pt>
                <c:pt idx="1">
                  <c:v>1/2- 1 mile</c:v>
                </c:pt>
                <c:pt idx="2">
                  <c:v>1.01-10 miles</c:v>
                </c:pt>
                <c:pt idx="3">
                  <c:v>10.01-20 miles</c:v>
                </c:pt>
                <c:pt idx="4">
                  <c:v>20.01-30 miles</c:v>
                </c:pt>
                <c:pt idx="5">
                  <c:v>30.01-50 miles</c:v>
                </c:pt>
                <c:pt idx="6">
                  <c:v>50.01-75 miles</c:v>
                </c:pt>
                <c:pt idx="7">
                  <c:v>75.01-100 miles</c:v>
                </c:pt>
                <c:pt idx="8">
                  <c:v>more than 100 miles</c:v>
                </c:pt>
              </c:strCache>
            </c:strRef>
          </c:cat>
          <c:val>
            <c:numRef>
              <c:f>'\FHWA\Analysis\Our Nation''s Highways\2011\[NHTS  Tables for ONT 2011.xlsx]Table 2 - Vtrips and VMT by Tri'!$B$33:$B$41</c:f>
              <c:numCache>
                <c:formatCode>General</c:formatCode>
                <c:ptCount val="9"/>
                <c:pt idx="0">
                  <c:v>4.55</c:v>
                </c:pt>
                <c:pt idx="1">
                  <c:v>15.19</c:v>
                </c:pt>
                <c:pt idx="2">
                  <c:v>56.49</c:v>
                </c:pt>
                <c:pt idx="3">
                  <c:v>13.739999999999998</c:v>
                </c:pt>
                <c:pt idx="4">
                  <c:v>4.95</c:v>
                </c:pt>
                <c:pt idx="5">
                  <c:v>3.15</c:v>
                </c:pt>
                <c:pt idx="6">
                  <c:v>0.92</c:v>
                </c:pt>
                <c:pt idx="7">
                  <c:v>0.34000000000000052</c:v>
                </c:pt>
                <c:pt idx="8">
                  <c:v>0.6800000000000016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'\FHWA\Analysis\Our Nation''s Highways\2011\[NHTS  Tables for ONT 2011.xlsx]Table 2 - Vtrips and VMT by Tri'!$C$31:$C$32</c:f>
              <c:strCache>
                <c:ptCount val="1"/>
                <c:pt idx="0">
                  <c:v>Percent Of Miles</c:v>
                </c:pt>
              </c:strCache>
            </c:strRef>
          </c:tx>
          <c:spPr>
            <a:ln w="38100">
              <a:solidFill>
                <a:srgbClr val="CD912D"/>
              </a:solidFill>
            </a:ln>
          </c:spPr>
          <c:marker>
            <c:symbol val="none"/>
          </c:marker>
          <c:cat>
            <c:strRef>
              <c:f>'\FHWA\Analysis\Our Nation''s Highways\2011\[NHTS  Tables for ONT 2011.xlsx]Table 2 - Vtrips and VMT by Tri'!$A$33:$A$41</c:f>
              <c:strCache>
                <c:ptCount val="9"/>
                <c:pt idx="0">
                  <c:v>1/2 mile or less</c:v>
                </c:pt>
                <c:pt idx="1">
                  <c:v>1/2- 1 mile</c:v>
                </c:pt>
                <c:pt idx="2">
                  <c:v>1.01-10 miles</c:v>
                </c:pt>
                <c:pt idx="3">
                  <c:v>10.01-20 miles</c:v>
                </c:pt>
                <c:pt idx="4">
                  <c:v>20.01-30 miles</c:v>
                </c:pt>
                <c:pt idx="5">
                  <c:v>30.01-50 miles</c:v>
                </c:pt>
                <c:pt idx="6">
                  <c:v>50.01-75 miles</c:v>
                </c:pt>
                <c:pt idx="7">
                  <c:v>75.01-100 miles</c:v>
                </c:pt>
                <c:pt idx="8">
                  <c:v>more than 100 miles</c:v>
                </c:pt>
              </c:strCache>
            </c:strRef>
          </c:cat>
          <c:val>
            <c:numRef>
              <c:f>'\FHWA\Analysis\Our Nation''s Highways\2011\[NHTS  Tables for ONT 2011.xlsx]Table 2 - Vtrips and VMT by Tri'!$C$33:$C$41</c:f>
              <c:numCache>
                <c:formatCode>General</c:formatCode>
                <c:ptCount val="9"/>
                <c:pt idx="0">
                  <c:v>0.13</c:v>
                </c:pt>
                <c:pt idx="1">
                  <c:v>1.37</c:v>
                </c:pt>
                <c:pt idx="2">
                  <c:v>27.43</c:v>
                </c:pt>
                <c:pt idx="3">
                  <c:v>21.12</c:v>
                </c:pt>
                <c:pt idx="4">
                  <c:v>12.950000000000006</c:v>
                </c:pt>
                <c:pt idx="5">
                  <c:v>12.65</c:v>
                </c:pt>
                <c:pt idx="6">
                  <c:v>5.81</c:v>
                </c:pt>
                <c:pt idx="7">
                  <c:v>3.03</c:v>
                </c:pt>
                <c:pt idx="8">
                  <c:v>15.51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35424"/>
        <c:axId val="143757696"/>
      </c:lineChart>
      <c:catAx>
        <c:axId val="143735424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43757696"/>
        <c:crosses val="autoZero"/>
        <c:auto val="1"/>
        <c:lblAlgn val="ctr"/>
        <c:lblOffset val="100"/>
        <c:noMultiLvlLbl val="0"/>
      </c:catAx>
      <c:valAx>
        <c:axId val="14375769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43735424"/>
        <c:crosses val="autoZero"/>
        <c:crossBetween val="between"/>
      </c:valAx>
      <c:spPr>
        <a:gradFill>
          <a:gsLst>
            <a:gs pos="2000">
              <a:srgbClr val="003A69">
                <a:lumMod val="40000"/>
                <a:lumOff val="60000"/>
              </a:srgbClr>
            </a:gs>
            <a:gs pos="100000">
              <a:srgbClr val="003A69">
                <a:lumMod val="40000"/>
                <a:lumOff val="60000"/>
                <a:alpha val="35000"/>
              </a:srgbClr>
            </a:gs>
          </a:gsLst>
          <a:lin ang="0" scaled="0"/>
        </a:gradFill>
      </c:spPr>
    </c:plotArea>
    <c:legend>
      <c:legendPos val="b"/>
      <c:layout>
        <c:manualLayout>
          <c:xMode val="edge"/>
          <c:yMode val="edge"/>
          <c:x val="0.39399546170696076"/>
          <c:y val="5.0039481530704366E-2"/>
          <c:w val="0.60301178351261653"/>
          <c:h val="0.10140848255113689"/>
        </c:manualLayout>
      </c:layout>
      <c:overlay val="0"/>
      <c:spPr>
        <a:ln w="6350">
          <a:noFill/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Purpose!$B$6</c:f>
              <c:strCache>
                <c:ptCount val="1"/>
                <c:pt idx="0">
                  <c:v> 50-99 miles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Purpose!$A$12:$A$15</c:f>
              <c:strCache>
                <c:ptCount val="4"/>
                <c:pt idx="0">
                  <c:v>Business and Bus/Pleas</c:v>
                </c:pt>
                <c:pt idx="1">
                  <c:v>Visit Friends/Rels</c:v>
                </c:pt>
                <c:pt idx="2">
                  <c:v>Leisure</c:v>
                </c:pt>
                <c:pt idx="3">
                  <c:v>Pers/Fam or Medical</c:v>
                </c:pt>
              </c:strCache>
            </c:strRef>
          </c:cat>
          <c:val>
            <c:numRef>
              <c:f>Purpose!$B$12:$B$15</c:f>
              <c:numCache>
                <c:formatCode>General</c:formatCode>
                <c:ptCount val="4"/>
                <c:pt idx="0">
                  <c:v>40.1</c:v>
                </c:pt>
                <c:pt idx="1">
                  <c:v>21.57</c:v>
                </c:pt>
                <c:pt idx="2">
                  <c:v>15.05</c:v>
                </c:pt>
                <c:pt idx="3">
                  <c:v>8.9</c:v>
                </c:pt>
              </c:numCache>
            </c:numRef>
          </c:val>
        </c:ser>
        <c:ser>
          <c:idx val="1"/>
          <c:order val="1"/>
          <c:tx>
            <c:strRef>
              <c:f>Purpose!$C$6</c:f>
              <c:strCache>
                <c:ptCount val="1"/>
                <c:pt idx="0">
                  <c:v> 100 miles and more+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Purpose!$A$12:$A$15</c:f>
              <c:strCache>
                <c:ptCount val="4"/>
                <c:pt idx="0">
                  <c:v>Business and Bus/Pleas</c:v>
                </c:pt>
                <c:pt idx="1">
                  <c:v>Visit Friends/Rels</c:v>
                </c:pt>
                <c:pt idx="2">
                  <c:v>Leisure</c:v>
                </c:pt>
                <c:pt idx="3">
                  <c:v>Pers/Fam or Medical</c:v>
                </c:pt>
              </c:strCache>
            </c:strRef>
          </c:cat>
          <c:val>
            <c:numRef>
              <c:f>Purpose!$C$12:$C$15</c:f>
              <c:numCache>
                <c:formatCode>General</c:formatCode>
                <c:ptCount val="4"/>
                <c:pt idx="0">
                  <c:v>25.69</c:v>
                </c:pt>
                <c:pt idx="1">
                  <c:v>26.310000000000031</c:v>
                </c:pt>
                <c:pt idx="2">
                  <c:v>26.21</c:v>
                </c:pt>
                <c:pt idx="3">
                  <c:v>9.56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99776"/>
        <c:axId val="148301312"/>
      </c:barChart>
      <c:catAx>
        <c:axId val="148299776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148301312"/>
        <c:crosses val="autoZero"/>
        <c:auto val="1"/>
        <c:lblAlgn val="ctr"/>
        <c:lblOffset val="100"/>
        <c:noMultiLvlLbl val="0"/>
      </c:catAx>
      <c:valAx>
        <c:axId val="14830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 dirty="0"/>
                  <a:t>Percent of Person Trips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48299776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b"/>
      <c:overlay val="0"/>
      <c:spPr>
        <a:ln w="12700">
          <a:solidFill>
            <a:schemeClr val="accent2"/>
          </a:solidFill>
        </a:ln>
      </c:spPr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4"/>
            <c:bubble3D val="0"/>
            <c:spPr>
              <a:solidFill>
                <a:schemeClr val="accent6"/>
              </a:solidFill>
              <a:ln w="63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1152942909510165"/>
                  <c:y val="-0.419042251986797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149917422330254E-2"/>
                  <c:y val="0.299315894276284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977235191968293E-3"/>
                  <c:y val="-2.66058572690030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Sheet3!$A$2:$A$6</c:f>
              <c:strCache>
                <c:ptCount val="5"/>
                <c:pt idx="0">
                  <c:v>Auto or van or truck driver</c:v>
                </c:pt>
                <c:pt idx="1">
                  <c:v>Auto or van or truck passenger</c:v>
                </c:pt>
                <c:pt idx="2">
                  <c:v>Bus (public transit)</c:v>
                </c:pt>
                <c:pt idx="3">
                  <c:v>Commercial airplane</c:v>
                </c:pt>
                <c:pt idx="4">
                  <c:v>Other, specify</c:v>
                </c:pt>
              </c:strCache>
            </c:strRef>
          </c:cat>
          <c:val>
            <c:numRef>
              <c:f>Sheet3!$B$2:$B$6</c:f>
              <c:numCache>
                <c:formatCode>0%</c:formatCode>
                <c:ptCount val="5"/>
                <c:pt idx="0">
                  <c:v>0.52</c:v>
                </c:pt>
                <c:pt idx="1">
                  <c:v>0.4</c:v>
                </c:pt>
                <c:pt idx="2">
                  <c:v>1.0000000000000005E-2</c:v>
                </c:pt>
                <c:pt idx="3">
                  <c:v>0.05</c:v>
                </c:pt>
                <c:pt idx="4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103671094416161"/>
          <c:y val="6.9333397578448003E-2"/>
          <c:w val="0.29346800717278421"/>
          <c:h val="0.86133320484310405"/>
        </c:manualLayout>
      </c:layout>
      <c:overlay val="0"/>
      <c:spPr>
        <a:ln w="6350">
          <a:solidFill>
            <a:srgbClr val="B29620"/>
          </a:solidFill>
        </a:ln>
      </c:spPr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>
          <a:latin typeface="Book Antiqua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4"/>
            <c:bubble3D val="0"/>
            <c:spPr>
              <a:solidFill>
                <a:schemeClr val="accent6"/>
              </a:solidFill>
              <a:ln w="63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7063493662994658E-2"/>
                  <c:y val="2.56971229845083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329367078743319E-2"/>
                  <c:y val="6.42428074612709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433901802952E-2"/>
                  <c:y val="1.28485614922541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924607573235341E-2"/>
                  <c:y val="-1.92728422383812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Sheet1!$A$12:$A$16</c:f>
              <c:strCache>
                <c:ptCount val="5"/>
                <c:pt idx="0">
                  <c:v>Business</c:v>
                </c:pt>
                <c:pt idx="1">
                  <c:v>Pleasure</c:v>
                </c:pt>
                <c:pt idx="2">
                  <c:v>Personal Business</c:v>
                </c:pt>
                <c:pt idx="3">
                  <c:v>School/Church</c:v>
                </c:pt>
                <c:pt idx="4">
                  <c:v>Other</c:v>
                </c:pt>
              </c:strCache>
            </c:strRef>
          </c:cat>
          <c:val>
            <c:numRef>
              <c:f>Sheet1!$B$12:$B$16</c:f>
              <c:numCache>
                <c:formatCode>0.0%</c:formatCode>
                <c:ptCount val="5"/>
                <c:pt idx="0">
                  <c:v>0.14800000000000021</c:v>
                </c:pt>
                <c:pt idx="1">
                  <c:v>0.6290000000000171</c:v>
                </c:pt>
                <c:pt idx="2">
                  <c:v>0.17700000000000021</c:v>
                </c:pt>
                <c:pt idx="3">
                  <c:v>2.8000000000000001E-2</c:v>
                </c:pt>
                <c:pt idx="4">
                  <c:v>1.8000000000000023E-2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156636153915389"/>
          <c:y val="9.8318305406259882E-2"/>
          <c:w val="0.29960975655634514"/>
          <c:h val="0.77911805248182109"/>
        </c:manualLayout>
      </c:layout>
      <c:overlay val="0"/>
      <c:spPr>
        <a:ln w="6350">
          <a:solidFill>
            <a:srgbClr val="B29620"/>
          </a:solidFill>
        </a:ln>
      </c:spPr>
      <c:txPr>
        <a:bodyPr/>
        <a:lstStyle/>
        <a:p>
          <a:pPr>
            <a:defRPr sz="900"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>
          <a:latin typeface="Book Antiqua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28312790330519"/>
          <c:y val="0.11817315218205672"/>
          <c:w val="0.36552203311724329"/>
          <c:h val="0.81932694744794687"/>
        </c:manualLayout>
      </c:layout>
      <c:pieChart>
        <c:varyColors val="1"/>
        <c:ser>
          <c:idx val="0"/>
          <c:order val="0"/>
          <c:dPt>
            <c:idx val="4"/>
            <c:bubble3D val="0"/>
          </c:dPt>
          <c:dLbls>
            <c:dLbl>
              <c:idx val="1"/>
              <c:layout>
                <c:manualLayout>
                  <c:x val="-3.89190656359754E-2"/>
                  <c:y val="3.30513558212676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444444444502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3.24074074074085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41523556650934E-2"/>
                  <c:y val="-2.04991275222803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Sheet1!$A$32:$A$36</c:f>
              <c:strCache>
                <c:ptCount val="5"/>
                <c:pt idx="0">
                  <c:v>Private vehicle</c:v>
                </c:pt>
                <c:pt idx="1">
                  <c:v>Airplane</c:v>
                </c:pt>
                <c:pt idx="2">
                  <c:v>Bus</c:v>
                </c:pt>
                <c:pt idx="3">
                  <c:v>Train</c:v>
                </c:pt>
                <c:pt idx="4">
                  <c:v>Other</c:v>
                </c:pt>
              </c:strCache>
            </c:strRef>
          </c:cat>
          <c:val>
            <c:numRef>
              <c:f>Sheet1!$B$32:$B$36</c:f>
              <c:numCache>
                <c:formatCode>0.0%</c:formatCode>
                <c:ptCount val="5"/>
                <c:pt idx="0">
                  <c:v>0.86600000000000465</c:v>
                </c:pt>
                <c:pt idx="1">
                  <c:v>0.10199999999999998</c:v>
                </c:pt>
                <c:pt idx="2">
                  <c:v>1.0999999999999998E-2</c:v>
                </c:pt>
                <c:pt idx="3">
                  <c:v>4.0000000000000114E-3</c:v>
                </c:pt>
                <c:pt idx="4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25943465074375"/>
          <c:y val="0.10866504953887351"/>
          <c:w val="0.20762100176114093"/>
          <c:h val="0.74463330326552657"/>
        </c:manualLayout>
      </c:layout>
      <c:overlay val="0"/>
      <c:spPr>
        <a:ln>
          <a:solidFill>
            <a:schemeClr val="accent2"/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98737600440432E-2"/>
          <c:y val="0.11938978554057042"/>
          <c:w val="0.94380127543533665"/>
          <c:h val="0.61762236863249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'Compare Urban Rur'!$B$10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'Compare Urban Rur'!$C$7:$L$7</c:f>
              <c:strCache>
                <c:ptCount val="10"/>
                <c:pt idx="0">
                  <c:v>All</c:v>
                </c:pt>
                <c:pt idx="1">
                  <c:v>New England</c:v>
                </c:pt>
                <c:pt idx="2">
                  <c:v>Mid Atlantic</c:v>
                </c:pt>
                <c:pt idx="3">
                  <c:v>EastNorth Central</c:v>
                </c:pt>
                <c:pt idx="4">
                  <c:v>WestNorth Central</c:v>
                </c:pt>
                <c:pt idx="5">
                  <c:v>South Atlantic</c:v>
                </c:pt>
                <c:pt idx="6">
                  <c:v>East South Central</c:v>
                </c:pt>
                <c:pt idx="7">
                  <c:v>West South Central</c:v>
                </c:pt>
                <c:pt idx="8">
                  <c:v>Mountain</c:v>
                </c:pt>
                <c:pt idx="9">
                  <c:v>Pacific</c:v>
                </c:pt>
              </c:strCache>
            </c:strRef>
          </c:cat>
          <c:val>
            <c:numRef>
              <c:f>'Compare Urban Rur'!$C$10:$L$10</c:f>
              <c:numCache>
                <c:formatCode>#,##0.0</c:formatCode>
                <c:ptCount val="10"/>
                <c:pt idx="0">
                  <c:v>17.622575342465726</c:v>
                </c:pt>
                <c:pt idx="1">
                  <c:v>19.877452054794531</c:v>
                </c:pt>
                <c:pt idx="2">
                  <c:v>14.33087671232877</c:v>
                </c:pt>
                <c:pt idx="3">
                  <c:v>18.259726027397189</c:v>
                </c:pt>
                <c:pt idx="4">
                  <c:v>21.465698630135915</c:v>
                </c:pt>
                <c:pt idx="5">
                  <c:v>18.490219178082189</c:v>
                </c:pt>
                <c:pt idx="6">
                  <c:v>20.656109589041087</c:v>
                </c:pt>
                <c:pt idx="7">
                  <c:v>18.598986301369589</c:v>
                </c:pt>
                <c:pt idx="8">
                  <c:v>18.327150684931507</c:v>
                </c:pt>
                <c:pt idx="9">
                  <c:v>15.571041095890411</c:v>
                </c:pt>
              </c:numCache>
            </c:numRef>
          </c:val>
        </c:ser>
        <c:ser>
          <c:idx val="1"/>
          <c:order val="1"/>
          <c:tx>
            <c:strRef>
              <c:f>'Compare Urban Rur'!$B$11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'Compare Urban Rur'!$C$7:$L$7</c:f>
              <c:strCache>
                <c:ptCount val="10"/>
                <c:pt idx="0">
                  <c:v>All</c:v>
                </c:pt>
                <c:pt idx="1">
                  <c:v>New England</c:v>
                </c:pt>
                <c:pt idx="2">
                  <c:v>Mid Atlantic</c:v>
                </c:pt>
                <c:pt idx="3">
                  <c:v>EastNorth Central</c:v>
                </c:pt>
                <c:pt idx="4">
                  <c:v>WestNorth Central</c:v>
                </c:pt>
                <c:pt idx="5">
                  <c:v>South Atlantic</c:v>
                </c:pt>
                <c:pt idx="6">
                  <c:v>East South Central</c:v>
                </c:pt>
                <c:pt idx="7">
                  <c:v>West South Central</c:v>
                </c:pt>
                <c:pt idx="8">
                  <c:v>Mountain</c:v>
                </c:pt>
                <c:pt idx="9">
                  <c:v>Pacific</c:v>
                </c:pt>
              </c:strCache>
            </c:strRef>
          </c:cat>
          <c:val>
            <c:numRef>
              <c:f>'Compare Urban Rur'!$C$11:$L$11</c:f>
              <c:numCache>
                <c:formatCode>#,##0.0</c:formatCode>
                <c:ptCount val="10"/>
                <c:pt idx="0">
                  <c:v>27.414876712328791</c:v>
                </c:pt>
                <c:pt idx="1">
                  <c:v>29.770438356164089</c:v>
                </c:pt>
                <c:pt idx="2">
                  <c:v>26.871452054794531</c:v>
                </c:pt>
                <c:pt idx="3">
                  <c:v>28.559013698630139</c:v>
                </c:pt>
                <c:pt idx="4">
                  <c:v>25.341589041095887</c:v>
                </c:pt>
                <c:pt idx="5">
                  <c:v>27.838054794520545</c:v>
                </c:pt>
                <c:pt idx="6">
                  <c:v>29.058739726026989</c:v>
                </c:pt>
                <c:pt idx="7">
                  <c:v>26.316931506849315</c:v>
                </c:pt>
                <c:pt idx="8">
                  <c:v>28.451342465753424</c:v>
                </c:pt>
                <c:pt idx="9">
                  <c:v>24.066575342465729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645952"/>
        <c:axId val="147647488"/>
      </c:barChart>
      <c:catAx>
        <c:axId val="147645952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800">
                <a:latin typeface="+mn-lt"/>
              </a:defRPr>
            </a:pPr>
            <a:endParaRPr lang="en-US"/>
          </a:p>
        </c:txPr>
        <c:crossAx val="147647488"/>
        <c:crosses val="autoZero"/>
        <c:auto val="1"/>
        <c:lblAlgn val="ctr"/>
        <c:lblOffset val="100"/>
        <c:noMultiLvlLbl val="0"/>
      </c:catAx>
      <c:valAx>
        <c:axId val="147647488"/>
        <c:scaling>
          <c:orientation val="minMax"/>
        </c:scaling>
        <c:delete val="0"/>
        <c:axPos val="l"/>
        <c:numFmt formatCode="#,##0" sourceLinked="0"/>
        <c:majorTickMark val="cross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47645952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41044681291538482"/>
          <c:y val="0.89075836948952813"/>
          <c:w val="0.18363946573768244"/>
          <c:h val="9.2915099898227008E-2"/>
        </c:manualLayout>
      </c:layout>
      <c:overlay val="0"/>
      <c:spPr>
        <a:ln w="6350">
          <a:solidFill>
            <a:srgbClr val="B29620"/>
          </a:solidFill>
        </a:ln>
      </c:spPr>
      <c:txPr>
        <a:bodyPr/>
        <a:lstStyle/>
        <a:p>
          <a:pPr>
            <a:defRPr sz="10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Book Antiqua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98737600440432E-2"/>
          <c:y val="0.11938978554057042"/>
          <c:w val="0.94380127543533665"/>
          <c:h val="0.61762236863249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'Compare Urban Rur'!$B$10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'Compare Urban Rur'!$C$7:$L$7</c:f>
              <c:strCache>
                <c:ptCount val="10"/>
                <c:pt idx="0">
                  <c:v>All</c:v>
                </c:pt>
                <c:pt idx="1">
                  <c:v>New England</c:v>
                </c:pt>
                <c:pt idx="2">
                  <c:v>Mid Atlantic</c:v>
                </c:pt>
                <c:pt idx="3">
                  <c:v>EastNorth Central</c:v>
                </c:pt>
                <c:pt idx="4">
                  <c:v>WestNorth Central</c:v>
                </c:pt>
                <c:pt idx="5">
                  <c:v>South Atlantic</c:v>
                </c:pt>
                <c:pt idx="6">
                  <c:v>East South Central</c:v>
                </c:pt>
                <c:pt idx="7">
                  <c:v>West South Central</c:v>
                </c:pt>
                <c:pt idx="8">
                  <c:v>Mountain</c:v>
                </c:pt>
                <c:pt idx="9">
                  <c:v>Pacific</c:v>
                </c:pt>
              </c:strCache>
            </c:strRef>
          </c:cat>
          <c:val>
            <c:numRef>
              <c:f>'Compare Urban Rur'!$C$10:$L$10</c:f>
              <c:numCache>
                <c:formatCode>#,##0.0</c:formatCode>
                <c:ptCount val="10"/>
                <c:pt idx="0">
                  <c:v>17.622575342465726</c:v>
                </c:pt>
                <c:pt idx="1">
                  <c:v>19.877452054794531</c:v>
                </c:pt>
                <c:pt idx="2">
                  <c:v>14.33087671232877</c:v>
                </c:pt>
                <c:pt idx="3">
                  <c:v>18.259726027397189</c:v>
                </c:pt>
                <c:pt idx="4">
                  <c:v>21.465698630135915</c:v>
                </c:pt>
                <c:pt idx="5">
                  <c:v>18.490219178082189</c:v>
                </c:pt>
                <c:pt idx="6">
                  <c:v>20.656109589041087</c:v>
                </c:pt>
                <c:pt idx="7">
                  <c:v>18.598986301369589</c:v>
                </c:pt>
                <c:pt idx="8">
                  <c:v>18.327150684931507</c:v>
                </c:pt>
                <c:pt idx="9">
                  <c:v>15.571041095890411</c:v>
                </c:pt>
              </c:numCache>
            </c:numRef>
          </c:val>
        </c:ser>
        <c:ser>
          <c:idx val="1"/>
          <c:order val="1"/>
          <c:tx>
            <c:strRef>
              <c:f>'Compare Urban Rur'!$B$11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'Compare Urban Rur'!$C$7:$L$7</c:f>
              <c:strCache>
                <c:ptCount val="10"/>
                <c:pt idx="0">
                  <c:v>All</c:v>
                </c:pt>
                <c:pt idx="1">
                  <c:v>New England</c:v>
                </c:pt>
                <c:pt idx="2">
                  <c:v>Mid Atlantic</c:v>
                </c:pt>
                <c:pt idx="3">
                  <c:v>EastNorth Central</c:v>
                </c:pt>
                <c:pt idx="4">
                  <c:v>WestNorth Central</c:v>
                </c:pt>
                <c:pt idx="5">
                  <c:v>South Atlantic</c:v>
                </c:pt>
                <c:pt idx="6">
                  <c:v>East South Central</c:v>
                </c:pt>
                <c:pt idx="7">
                  <c:v>West South Central</c:v>
                </c:pt>
                <c:pt idx="8">
                  <c:v>Mountain</c:v>
                </c:pt>
                <c:pt idx="9">
                  <c:v>Pacific</c:v>
                </c:pt>
              </c:strCache>
            </c:strRef>
          </c:cat>
          <c:val>
            <c:numRef>
              <c:f>'Compare Urban Rur'!$C$11:$L$11</c:f>
              <c:numCache>
                <c:formatCode>#,##0.0</c:formatCode>
                <c:ptCount val="10"/>
                <c:pt idx="0">
                  <c:v>27.414876712328791</c:v>
                </c:pt>
                <c:pt idx="1">
                  <c:v>29.770438356164089</c:v>
                </c:pt>
                <c:pt idx="2">
                  <c:v>26.871452054794531</c:v>
                </c:pt>
                <c:pt idx="3">
                  <c:v>28.559013698630139</c:v>
                </c:pt>
                <c:pt idx="4">
                  <c:v>25.341589041095887</c:v>
                </c:pt>
                <c:pt idx="5">
                  <c:v>27.838054794520545</c:v>
                </c:pt>
                <c:pt idx="6">
                  <c:v>29.058739726026989</c:v>
                </c:pt>
                <c:pt idx="7">
                  <c:v>26.316931506849315</c:v>
                </c:pt>
                <c:pt idx="8">
                  <c:v>28.451342465753424</c:v>
                </c:pt>
                <c:pt idx="9">
                  <c:v>24.066575342465729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35072"/>
        <c:axId val="148036608"/>
      </c:barChart>
      <c:catAx>
        <c:axId val="148035072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700">
                <a:latin typeface="+mn-lt"/>
              </a:defRPr>
            </a:pPr>
            <a:endParaRPr lang="en-US"/>
          </a:p>
        </c:txPr>
        <c:crossAx val="148036608"/>
        <c:crosses val="autoZero"/>
        <c:auto val="1"/>
        <c:lblAlgn val="ctr"/>
        <c:lblOffset val="100"/>
        <c:noMultiLvlLbl val="0"/>
      </c:catAx>
      <c:valAx>
        <c:axId val="148036608"/>
        <c:scaling>
          <c:orientation val="minMax"/>
        </c:scaling>
        <c:delete val="0"/>
        <c:axPos val="l"/>
        <c:numFmt formatCode="#,##0" sourceLinked="0"/>
        <c:majorTickMark val="cross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800">
                <a:latin typeface="+mn-lt"/>
              </a:defRPr>
            </a:pPr>
            <a:endParaRPr lang="en-US"/>
          </a:p>
        </c:txPr>
        <c:crossAx val="148035072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0227332334430226"/>
          <c:y val="5.007891990870434E-2"/>
          <c:w val="0.18363946573768244"/>
          <c:h val="9.2915099898227008E-2"/>
        </c:manualLayout>
      </c:layout>
      <c:overlay val="0"/>
      <c:spPr>
        <a:ln w="6350">
          <a:solidFill>
            <a:srgbClr val="B29620"/>
          </a:solidFill>
        </a:ln>
      </c:spPr>
      <c:txPr>
        <a:bodyPr/>
        <a:lstStyle/>
        <a:p>
          <a:pPr>
            <a:defRPr sz="9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Book Antiqua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2057520599498"/>
          <c:y val="0.11677604165250444"/>
          <c:w val="0.3962561086569818"/>
          <c:h val="0.83552685511722247"/>
        </c:manualLayout>
      </c:layout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1.6380653214017628E-2"/>
                  <c:y val="2.96052593238112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822146274626718E-2"/>
                  <c:y val="-2.96052593238112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400933162881182E-3"/>
                  <c:y val="-2.96052593238112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502332907202984E-2"/>
                  <c:y val="-2.96052593238112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2402494576327509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File!$A$21:$A$28</c:f>
              <c:strCache>
                <c:ptCount val="8"/>
                <c:pt idx="0">
                  <c:v>  Car, truck, van as driver</c:v>
                </c:pt>
                <c:pt idx="1">
                  <c:v>  Car, truck, van as passenger</c:v>
                </c:pt>
                <c:pt idx="2">
                  <c:v>  Public transit</c:v>
                </c:pt>
                <c:pt idx="3">
                  <c:v>  Walked</c:v>
                </c:pt>
                <c:pt idx="4">
                  <c:v>  Bicycle</c:v>
                </c:pt>
                <c:pt idx="5">
                  <c:v>  Motorcycle</c:v>
                </c:pt>
                <c:pt idx="6">
                  <c:v>  Taxicab</c:v>
                </c:pt>
                <c:pt idx="7">
                  <c:v>  Other method</c:v>
                </c:pt>
              </c:strCache>
            </c:strRef>
          </c:cat>
          <c:val>
            <c:numRef>
              <c:f>File!$B$21:$B$28</c:f>
              <c:numCache>
                <c:formatCode>0.0%</c:formatCode>
                <c:ptCount val="8"/>
                <c:pt idx="0">
                  <c:v>0.72340233215941563</c:v>
                </c:pt>
                <c:pt idx="1">
                  <c:v>7.7010328755914334E-2</c:v>
                </c:pt>
                <c:pt idx="2">
                  <c:v>0.11028247428005222</c:v>
                </c:pt>
                <c:pt idx="3">
                  <c:v>6.3835354275376399E-2</c:v>
                </c:pt>
                <c:pt idx="4">
                  <c:v>1.3287110598834063E-2</c:v>
                </c:pt>
                <c:pt idx="5">
                  <c:v>1.3650023854410661E-3</c:v>
                </c:pt>
                <c:pt idx="6">
                  <c:v>2.1910717902226405E-3</c:v>
                </c:pt>
                <c:pt idx="7">
                  <c:v>8.6259859483249768E-3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475801158506552"/>
          <c:y val="0.18222016681553652"/>
          <c:w val="0.28080231243013032"/>
          <c:h val="0.56474304531579278"/>
        </c:manualLayout>
      </c:layout>
      <c:overlay val="0"/>
      <c:spPr>
        <a:ln w="6350">
          <a:solidFill>
            <a:srgbClr val="B29620"/>
          </a:solidFill>
        </a:ln>
      </c:spPr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>
          <a:latin typeface="Book Antiqua" pitchFamily="18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Travel by Distance </a:t>
            </a:r>
            <a:r>
              <a:rPr lang="en-US" sz="1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Pre-9/11</a:t>
            </a:r>
            <a:endParaRPr lang="en-US" sz="1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c:rich>
      </c:tx>
      <c:layout>
        <c:manualLayout>
          <c:xMode val="edge"/>
          <c:yMode val="edge"/>
          <c:x val="0.17767984113669641"/>
          <c:y val="3.897392290249437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'ATS POV Air'!$B$27</c:f>
              <c:strCache>
                <c:ptCount val="1"/>
                <c:pt idx="0">
                  <c:v>POV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'ATS POV Air'!$A$28:$A$36</c:f>
              <c:strCache>
                <c:ptCount val="9"/>
                <c:pt idx="0">
                  <c:v>Less than 300</c:v>
                </c:pt>
                <c:pt idx="1">
                  <c:v>300-499</c:v>
                </c:pt>
                <c:pt idx="2">
                  <c:v>500-699</c:v>
                </c:pt>
                <c:pt idx="3">
                  <c:v>700-899</c:v>
                </c:pt>
                <c:pt idx="4">
                  <c:v>900-1099</c:v>
                </c:pt>
                <c:pt idx="5">
                  <c:v>1,100-1,399</c:v>
                </c:pt>
                <c:pt idx="6">
                  <c:v>1400-1699</c:v>
                </c:pt>
                <c:pt idx="7">
                  <c:v>1700-1999</c:v>
                </c:pt>
                <c:pt idx="8">
                  <c:v>2,000+</c:v>
                </c:pt>
              </c:strCache>
            </c:strRef>
          </c:cat>
          <c:val>
            <c:numRef>
              <c:f>'ATS POV Air'!$B$28:$B$36</c:f>
              <c:numCache>
                <c:formatCode>0.00%</c:formatCode>
                <c:ptCount val="9"/>
                <c:pt idx="0">
                  <c:v>0.96664677973806079</c:v>
                </c:pt>
                <c:pt idx="1">
                  <c:v>0.73810227608631462</c:v>
                </c:pt>
                <c:pt idx="2">
                  <c:v>0.57255151901423407</c:v>
                </c:pt>
                <c:pt idx="3">
                  <c:v>0.42848200312989759</c:v>
                </c:pt>
                <c:pt idx="4">
                  <c:v>0.33314324886877261</c:v>
                </c:pt>
                <c:pt idx="5">
                  <c:v>0.2497630997862812</c:v>
                </c:pt>
                <c:pt idx="6">
                  <c:v>0.17543121790171021</c:v>
                </c:pt>
                <c:pt idx="7">
                  <c:v>0.14557308948552791</c:v>
                </c:pt>
                <c:pt idx="8">
                  <c:v>6.3579569148802098E-2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'ATS POV Air'!$C$27</c:f>
              <c:strCache>
                <c:ptCount val="1"/>
                <c:pt idx="0">
                  <c:v>Air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Pt>
            <c:idx val="3"/>
            <c:bubble3D val="0"/>
          </c:dPt>
          <c:dPt>
            <c:idx val="4"/>
            <c:bubble3D val="0"/>
          </c:dPt>
          <c:cat>
            <c:strRef>
              <c:f>'ATS POV Air'!$A$28:$A$36</c:f>
              <c:strCache>
                <c:ptCount val="9"/>
                <c:pt idx="0">
                  <c:v>Less than 300</c:v>
                </c:pt>
                <c:pt idx="1">
                  <c:v>300-499</c:v>
                </c:pt>
                <c:pt idx="2">
                  <c:v>500-699</c:v>
                </c:pt>
                <c:pt idx="3">
                  <c:v>700-899</c:v>
                </c:pt>
                <c:pt idx="4">
                  <c:v>900-1099</c:v>
                </c:pt>
                <c:pt idx="5">
                  <c:v>1,100-1,399</c:v>
                </c:pt>
                <c:pt idx="6">
                  <c:v>1400-1699</c:v>
                </c:pt>
                <c:pt idx="7">
                  <c:v>1700-1999</c:v>
                </c:pt>
                <c:pt idx="8">
                  <c:v>2,000+</c:v>
                </c:pt>
              </c:strCache>
            </c:strRef>
          </c:cat>
          <c:val>
            <c:numRef>
              <c:f>'ATS POV Air'!$C$28:$C$36</c:f>
              <c:numCache>
                <c:formatCode>0.00%</c:formatCode>
                <c:ptCount val="9"/>
                <c:pt idx="0">
                  <c:v>3.3353220261939258E-2</c:v>
                </c:pt>
                <c:pt idx="1">
                  <c:v>0.26189772391368632</c:v>
                </c:pt>
                <c:pt idx="2">
                  <c:v>0.42744848098577015</c:v>
                </c:pt>
                <c:pt idx="3">
                  <c:v>0.57151799687010951</c:v>
                </c:pt>
                <c:pt idx="4">
                  <c:v>0.66685675113122744</c:v>
                </c:pt>
                <c:pt idx="5">
                  <c:v>0.75023690021372125</c:v>
                </c:pt>
                <c:pt idx="6">
                  <c:v>0.82456878209828988</c:v>
                </c:pt>
                <c:pt idx="7">
                  <c:v>0.85442691051447917</c:v>
                </c:pt>
                <c:pt idx="8">
                  <c:v>0.93642043085119864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99680"/>
        <c:axId val="148205568"/>
      </c:lineChart>
      <c:catAx>
        <c:axId val="148199680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>
            <a:solidFill>
              <a:srgbClr val="FFFFFF"/>
            </a:solidFill>
          </a:ln>
        </c:spPr>
        <c:crossAx val="148205568"/>
        <c:crosses val="autoZero"/>
        <c:auto val="1"/>
        <c:lblAlgn val="ctr"/>
        <c:lblOffset val="100"/>
        <c:noMultiLvlLbl val="0"/>
      </c:catAx>
      <c:valAx>
        <c:axId val="148205568"/>
        <c:scaling>
          <c:orientation val="minMax"/>
          <c:max val="1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crossAx val="148199680"/>
        <c:crosses val="autoZero"/>
        <c:crossBetween val="between"/>
      </c:valAx>
      <c:spPr>
        <a:gradFill>
          <a:gsLst>
            <a:gs pos="0">
              <a:srgbClr val="003A69">
                <a:lumMod val="40000"/>
                <a:lumOff val="60000"/>
              </a:srgbClr>
            </a:gs>
            <a:gs pos="100000">
              <a:srgbClr val="003A69">
                <a:lumMod val="40000"/>
                <a:lumOff val="60000"/>
                <a:alpha val="35000"/>
              </a:srgbClr>
            </a:gs>
          </a:gsLst>
          <a:lin ang="0" scaled="0"/>
        </a:gradFill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en-US" sz="1200" b="1" spc="-30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Travel by Distance </a:t>
            </a:r>
            <a:r>
              <a:rPr lang="en-US" sz="1200" b="1" spc="-30" baseline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After 9/11</a:t>
            </a:r>
          </a:p>
        </c:rich>
      </c:tx>
      <c:layout>
        <c:manualLayout>
          <c:xMode val="edge"/>
          <c:yMode val="edge"/>
          <c:x val="0.103394710280557"/>
          <c:y val="6.74573372778062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3611375150666"/>
          <c:y val="0.15020576549330439"/>
          <c:w val="0.81185649749625177"/>
          <c:h val="0.51851813324267138"/>
        </c:manualLayout>
      </c:layout>
      <c:lineChart>
        <c:grouping val="standard"/>
        <c:varyColors val="0"/>
        <c:ser>
          <c:idx val="0"/>
          <c:order val="0"/>
          <c:tx>
            <c:strRef>
              <c:f>'NHTS POV Air'!$G$42</c:f>
              <c:strCache>
                <c:ptCount val="1"/>
                <c:pt idx="0">
                  <c:v>POV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'NHTS POV Air'!$F$43:$F$51</c:f>
              <c:strCache>
                <c:ptCount val="9"/>
                <c:pt idx="0">
                  <c:v>Less than 300</c:v>
                </c:pt>
                <c:pt idx="1">
                  <c:v>300-499</c:v>
                </c:pt>
                <c:pt idx="2">
                  <c:v>500-699</c:v>
                </c:pt>
                <c:pt idx="3">
                  <c:v>700-899</c:v>
                </c:pt>
                <c:pt idx="4">
                  <c:v>900-1099</c:v>
                </c:pt>
                <c:pt idx="5">
                  <c:v>1,100-1,399</c:v>
                </c:pt>
                <c:pt idx="6">
                  <c:v>1400-1699</c:v>
                </c:pt>
                <c:pt idx="7">
                  <c:v>1700-1999</c:v>
                </c:pt>
                <c:pt idx="8">
                  <c:v>2,000+</c:v>
                </c:pt>
              </c:strCache>
            </c:strRef>
          </c:cat>
          <c:val>
            <c:numRef>
              <c:f>'NHTS POV Air'!$G$43:$G$51</c:f>
              <c:numCache>
                <c:formatCode>0.00%</c:formatCode>
                <c:ptCount val="9"/>
                <c:pt idx="0">
                  <c:v>0.99933047306232459</c:v>
                </c:pt>
                <c:pt idx="1">
                  <c:v>0.97768272365655384</c:v>
                </c:pt>
                <c:pt idx="2">
                  <c:v>0.89990451805037663</c:v>
                </c:pt>
                <c:pt idx="3">
                  <c:v>0.74821334664143713</c:v>
                </c:pt>
                <c:pt idx="4">
                  <c:v>0.63702396974893249</c:v>
                </c:pt>
                <c:pt idx="5">
                  <c:v>0.51926180260370536</c:v>
                </c:pt>
                <c:pt idx="6">
                  <c:v>0.41982021665433339</c:v>
                </c:pt>
                <c:pt idx="7">
                  <c:v>0.31353056975791516</c:v>
                </c:pt>
                <c:pt idx="8">
                  <c:v>0.16228820399731311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'NHTS POV Air'!$H$42</c:f>
              <c:strCache>
                <c:ptCount val="1"/>
                <c:pt idx="0">
                  <c:v>Air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'NHTS POV Air'!$F$43:$F$51</c:f>
              <c:strCache>
                <c:ptCount val="9"/>
                <c:pt idx="0">
                  <c:v>Less than 300</c:v>
                </c:pt>
                <c:pt idx="1">
                  <c:v>300-499</c:v>
                </c:pt>
                <c:pt idx="2">
                  <c:v>500-699</c:v>
                </c:pt>
                <c:pt idx="3">
                  <c:v>700-899</c:v>
                </c:pt>
                <c:pt idx="4">
                  <c:v>900-1099</c:v>
                </c:pt>
                <c:pt idx="5">
                  <c:v>1,100-1,399</c:v>
                </c:pt>
                <c:pt idx="6">
                  <c:v>1400-1699</c:v>
                </c:pt>
                <c:pt idx="7">
                  <c:v>1700-1999</c:v>
                </c:pt>
                <c:pt idx="8">
                  <c:v>2,000+</c:v>
                </c:pt>
              </c:strCache>
            </c:strRef>
          </c:cat>
          <c:val>
            <c:numRef>
              <c:f>'NHTS POV Air'!$H$43:$H$51</c:f>
              <c:numCache>
                <c:formatCode>0.00%</c:formatCode>
                <c:ptCount val="9"/>
                <c:pt idx="0">
                  <c:v>6.6952693767504084E-4</c:v>
                </c:pt>
                <c:pt idx="1">
                  <c:v>2.2317276343446182E-2</c:v>
                </c:pt>
                <c:pt idx="2">
                  <c:v>0.10009548194962464</c:v>
                </c:pt>
                <c:pt idx="3">
                  <c:v>0.25178665335856287</c:v>
                </c:pt>
                <c:pt idx="4">
                  <c:v>0.36297603025106984</c:v>
                </c:pt>
                <c:pt idx="5">
                  <c:v>0.4807381973963008</c:v>
                </c:pt>
                <c:pt idx="6">
                  <c:v>0.58017978334566656</c:v>
                </c:pt>
                <c:pt idx="7">
                  <c:v>0.68646943024208962</c:v>
                </c:pt>
                <c:pt idx="8">
                  <c:v>0.83771179600268864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26432"/>
        <c:axId val="148227968"/>
      </c:lineChart>
      <c:catAx>
        <c:axId val="148226432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crossAx val="148227968"/>
        <c:crosses val="autoZero"/>
        <c:auto val="1"/>
        <c:lblAlgn val="ctr"/>
        <c:lblOffset val="100"/>
        <c:noMultiLvlLbl val="0"/>
      </c:catAx>
      <c:valAx>
        <c:axId val="148227968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one"/>
        <c:crossAx val="148226432"/>
        <c:crosses val="autoZero"/>
        <c:crossBetween val="between"/>
      </c:valAx>
      <c:spPr>
        <a:gradFill>
          <a:gsLst>
            <a:gs pos="0">
              <a:srgbClr val="003A69">
                <a:lumMod val="40000"/>
                <a:lumOff val="60000"/>
              </a:srgbClr>
            </a:gs>
            <a:gs pos="100000">
              <a:srgbClr val="003A69">
                <a:lumMod val="40000"/>
                <a:lumOff val="60000"/>
                <a:alpha val="35000"/>
              </a:srgbClr>
            </a:gs>
          </a:gsLst>
          <a:lin ang="0" scaled="0"/>
        </a:gradFill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0.02195</cdr:x>
      <cdr:y>0.0079</cdr:y>
    </cdr:from>
    <cdr:to>
      <cdr:x>0.40847</cdr:x>
      <cdr:y>0.11791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674" y="25627"/>
          <a:ext cx="2600068" cy="35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18288" tIns="18288" rIns="18288" bIns="18288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>
              <a:solidFill>
                <a:schemeClr val="tx1"/>
              </a:solidFill>
            </a:rPr>
            <a:t>Vehicle Miles (</a:t>
          </a:r>
          <a:r>
            <a:rPr lang="en-US" sz="1200" b="1" dirty="0" err="1">
              <a:solidFill>
                <a:schemeClr val="tx1"/>
              </a:solidFill>
            </a:rPr>
            <a:t>VMT</a:t>
          </a:r>
          <a:r>
            <a:rPr lang="en-US" sz="1200" b="1" dirty="0">
              <a:solidFill>
                <a:schemeClr val="tx1"/>
              </a:solidFill>
            </a:rPr>
            <a:t>) per day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0.01567</cdr:x>
      <cdr:y>0.00315</cdr:y>
    </cdr:from>
    <cdr:to>
      <cdr:x>0.40219</cdr:x>
      <cdr:y>0.11316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088" y="8565"/>
          <a:ext cx="1951232" cy="298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18288" tIns="18288" rIns="18288" bIns="18288" rtlCol="0"/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1" dirty="0">
              <a:solidFill>
                <a:schemeClr val="tx1"/>
              </a:solidFill>
            </a:rPr>
            <a:t>Vehicle Miles (</a:t>
          </a:r>
          <a:r>
            <a:rPr lang="en-US" sz="1000" b="1" dirty="0" err="1">
              <a:solidFill>
                <a:schemeClr val="tx1"/>
              </a:solidFill>
            </a:rPr>
            <a:t>VMT</a:t>
          </a:r>
          <a:r>
            <a:rPr lang="en-US" sz="1000" b="1" dirty="0">
              <a:solidFill>
                <a:schemeClr val="tx1"/>
              </a:solidFill>
            </a:rPr>
            <a:t>) per day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-1581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algn="l" defTabSz="9485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-1581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algn="r" defTabSz="9485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19204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l" defTabSz="9485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19204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defTabSz="9485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119D9A5-2913-4E07-B613-9641DC26D2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3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-1581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algn="l" defTabSz="9485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-1581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algn="r" defTabSz="9485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19204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l" defTabSz="9485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19204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defTabSz="948531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8A9EB05-73CA-45BD-80D5-21A3ED032A3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4850"/>
            <a:ext cx="461645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977611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717AC-EF2C-42CF-9517-B1CE4B7D5B18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133" y="4410392"/>
            <a:ext cx="5586735" cy="41773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12" tIns="45605" rIns="91212" bIns="4560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9DDE6-279F-4AA9-8E0D-9FB381CE35E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133" y="4410392"/>
            <a:ext cx="5586735" cy="41773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12" tIns="45605" rIns="91212" bIns="4560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9DDE6-279F-4AA9-8E0D-9FB381CE35E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133" y="4410392"/>
            <a:ext cx="5586735" cy="41773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12" tIns="45605" rIns="91212" bIns="4560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D693-3CF0-4C61-B28B-3D19FFA0670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133" y="4410392"/>
            <a:ext cx="5586735" cy="41773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12" tIns="45605" rIns="91212" bIns="45605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new cover slid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81200"/>
            <a:ext cx="9144000" cy="4114800"/>
          </a:xfrm>
          <a:prstGeom prst="rect">
            <a:avLst/>
          </a:prstGeom>
        </p:spPr>
      </p:pic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5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0"/>
            <a:ext cx="7975600" cy="11350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4188" y="1046163"/>
            <a:ext cx="7967662" cy="590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9078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2" descr="Envrinoment_Final"/>
          <p:cNvPicPr>
            <a:picLocks noChangeAspect="1" noChangeArrowheads="1"/>
          </p:cNvPicPr>
          <p:nvPr/>
        </p:nvPicPr>
        <p:blipFill>
          <a:blip r:embed="rId3" cstate="screen">
            <a:lum bright="-18000" contrast="6000"/>
          </a:blip>
          <a:srcRect/>
          <a:stretch>
            <a:fillRect/>
          </a:stretch>
        </p:blipFill>
        <p:spPr bwMode="auto">
          <a:xfrm>
            <a:off x="0" y="1649413"/>
            <a:ext cx="9144000" cy="44846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b="1" baseline="0" dirty="0" smtClean="0"/>
              <a:t>Cambridge Systematics, Inc.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24"/>
              </a:spcBef>
              <a:defRPr/>
            </a:lvl2pPr>
            <a:lvl3pPr>
              <a:spcBef>
                <a:spcPts val="24"/>
              </a:spcBef>
              <a:defRPr/>
            </a:lvl3pPr>
            <a:lvl4pPr>
              <a:spcBef>
                <a:spcPts val="24"/>
              </a:spcBef>
              <a:defRPr/>
            </a:lvl4pPr>
            <a:lvl5pPr>
              <a:spcBef>
                <a:spcPts val="2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2DAA-974C-4D74-ACC1-3E85B07C99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4483-C863-40DF-8826-B24F8578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E85C7C16-90E0-43A2-A445-F8DE54FDDC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DD90-B001-4B7A-8940-1A44F4BE49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C1AF-E4EC-46C0-9E29-BC5A0DF36B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rot="16200000">
            <a:off x="4133056" y="-3172619"/>
            <a:ext cx="19050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8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6" descr="CS_logo_BW_No ta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9538" y="6315075"/>
            <a:ext cx="1169987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 rot="10800000">
            <a:off x="8982075" y="4611688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13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accent5"/>
        </a:buClr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32" name="Group 16"/>
          <p:cNvGrpSpPr>
            <a:grpSpLocks/>
          </p:cNvGrpSpPr>
          <p:nvPr/>
        </p:nvGrpSpPr>
        <p:grpSpPr bwMode="auto">
          <a:xfrm>
            <a:off x="0" y="1616075"/>
            <a:ext cx="9144000" cy="4495800"/>
            <a:chOff x="0" y="1018"/>
            <a:chExt cx="5760" cy="2832"/>
          </a:xfrm>
        </p:grpSpPr>
        <p:pic>
          <p:nvPicPr>
            <p:cNvPr id="137233" name="Picture 17" descr="ima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18"/>
              <a:ext cx="5760" cy="2832"/>
            </a:xfrm>
            <a:prstGeom prst="rect">
              <a:avLst/>
            </a:prstGeom>
            <a:noFill/>
          </p:spPr>
        </p:pic>
        <p:sp>
          <p:nvSpPr>
            <p:cNvPr id="137234" name="Text Box 18"/>
            <p:cNvSpPr txBox="1">
              <a:spLocks noChangeArrowheads="1"/>
            </p:cNvSpPr>
            <p:nvPr/>
          </p:nvSpPr>
          <p:spPr bwMode="auto">
            <a:xfrm>
              <a:off x="3144" y="3611"/>
              <a:ext cx="2571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Transportation leadership you can trust.</a:t>
              </a:r>
            </a:p>
          </p:txBody>
        </p:sp>
      </p:grpSp>
      <p:sp>
        <p:nvSpPr>
          <p:cNvPr id="137220" name="Text Box 4"/>
          <p:cNvSpPr txBox="1">
            <a:spLocks noChangeArrowheads="1"/>
          </p:cNvSpPr>
          <p:nvPr/>
        </p:nvSpPr>
        <p:spPr bwMode="white">
          <a:xfrm>
            <a:off x="506413" y="1983295"/>
            <a:ext cx="8215312" cy="38164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to</a:t>
            </a:r>
            <a:br>
              <a:rPr lang="en-US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13th TRB National Transportation Planning Applications Conference</a:t>
            </a:r>
          </a:p>
          <a:p>
            <a:pPr algn="l"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</a:pPr>
            <a:endParaRPr lang="en-US" sz="1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</a:pPr>
            <a:endParaRPr lang="en-US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</a:pPr>
            <a:r>
              <a:rPr lang="en-US" sz="1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by</a:t>
            </a:r>
            <a:endParaRPr lang="en-US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Robert G. Schiffer, AICP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Cambridge 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Systematics, Inc.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6, 2013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723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244475"/>
            <a:ext cx="8659812" cy="1269015"/>
          </a:xfrm>
        </p:spPr>
        <p:txBody>
          <a:bodyPr/>
          <a:lstStyle/>
          <a:p>
            <a:r>
              <a:rPr lang="en-US" sz="3200" dirty="0" smtClean="0"/>
              <a:t>NCHRP 8-84/Report 735:  Long-Distance and Rural Transferable Parameters for Statewide Travel Forecasting Models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Model Statistics on Rural/LD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07" y="1640139"/>
            <a:ext cx="3332667" cy="3846261"/>
          </a:xfrm>
        </p:spPr>
        <p:txBody>
          <a:bodyPr/>
          <a:lstStyle/>
          <a:p>
            <a:r>
              <a:rPr lang="en-US" dirty="0" smtClean="0"/>
              <a:t>SWM statistics on rural and long-distance travel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Fill data gaps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Identify long-distance trip thresholds used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Assess reasonableness of survey analysis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5931"/>
              </p:ext>
            </p:extLst>
          </p:nvPr>
        </p:nvGraphicFramePr>
        <p:xfrm>
          <a:off x="4444309" y="1748671"/>
          <a:ext cx="4288919" cy="206121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46810"/>
                <a:gridCol w="613410"/>
                <a:gridCol w="492760"/>
                <a:gridCol w="680402"/>
                <a:gridCol w="537210"/>
                <a:gridCol w="818327"/>
              </a:tblGrid>
              <a:tr h="140970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Average Trip Length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By Purpose (Minutes or Miles)</a:t>
                      </a:r>
                      <a:r>
                        <a:rPr lang="en-US" sz="900" baseline="30000" dirty="0">
                          <a:effectLst/>
                        </a:rPr>
                        <a:t>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</a:tr>
              <a:tr h="0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Business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Tourist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Other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Minutes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Miles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Arizona (Passenger)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>
                          <a:effectLst/>
                        </a:rPr>
                        <a:t>213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206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Arizona (Truck)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>
                          <a:effectLst/>
                        </a:rPr>
                        <a:t>228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257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Florida 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>
                          <a:effectLst/>
                        </a:rPr>
                        <a:t>127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Georgia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 dirty="0">
                          <a:effectLst/>
                        </a:rPr>
                        <a:t>131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Indiana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 dirty="0">
                          <a:effectLst/>
                        </a:rPr>
                        <a:t>121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Louisiana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 dirty="0">
                          <a:effectLst/>
                        </a:rPr>
                        <a:t>168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Ohio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146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Texas (Miles)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199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200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Utah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89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81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>
                          <a:effectLst/>
                        </a:rPr>
                        <a:t>85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Virginia (Interstate)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284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308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318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>
                          <a:effectLst/>
                        </a:rPr>
                        <a:t>303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Virginia (Intrastate)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127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124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>
                          <a:effectLst/>
                        </a:rPr>
                        <a:t>126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534670" algn="dec"/>
                        </a:tabLst>
                      </a:pPr>
                      <a:r>
                        <a:rPr lang="en-US" sz="900">
                          <a:effectLst/>
                        </a:rPr>
                        <a:t>126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477520" algn="dec"/>
                        </a:tabLst>
                      </a:pPr>
                      <a:r>
                        <a:rPr lang="en-US" sz="900" dirty="0">
                          <a:effectLst/>
                        </a:rPr>
                        <a:t>136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65675" y="1225451"/>
            <a:ext cx="4246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782638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Average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Trip Length of Long-Distance Trips in Statewide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Models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3527" y="3833576"/>
            <a:ext cx="23086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77838" algn="dec"/>
              </a:tabLst>
            </a:pPr>
            <a:r>
              <a:rPr lang="en-US" sz="1100" b="0" baseline="30000" dirty="0">
                <a:solidFill>
                  <a:srgbClr val="FFFFFF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1100" b="0" dirty="0">
                <a:solidFill>
                  <a:srgbClr val="FFFFFF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1100" b="0" dirty="0" smtClean="0">
                <a:solidFill>
                  <a:srgbClr val="FFFFFF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800" b="0" dirty="0" smtClean="0">
                <a:solidFill>
                  <a:srgbClr val="FFFFFF"/>
                </a:solidFill>
              </a:rPr>
              <a:t>Listed </a:t>
            </a:r>
            <a:r>
              <a:rPr lang="en-US" sz="800" b="0" dirty="0">
                <a:solidFill>
                  <a:srgbClr val="FFFFFF"/>
                </a:solidFill>
              </a:rPr>
              <a:t>in minutes unless indicated otherwise.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83326"/>
              </p:ext>
            </p:extLst>
          </p:nvPr>
        </p:nvGraphicFramePr>
        <p:xfrm>
          <a:off x="4428681" y="4448275"/>
          <a:ext cx="4030272" cy="17830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42060"/>
                <a:gridCol w="613410"/>
                <a:gridCol w="492760"/>
                <a:gridCol w="637540"/>
                <a:gridCol w="1044502"/>
              </a:tblGrid>
              <a:tr h="0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Auto Occupancy Rates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By Purpose (Minutes or Miles)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 anchor="b"/>
                </a:tc>
              </a:tr>
              <a:tr h="0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Business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Tourist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Other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Average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California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1.34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Florida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1.10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2.60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1.85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Indiana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–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3.06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Louisiana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1.86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3.44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2.64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2.65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Mississippi (Interstate)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1.39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2.55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2.05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2.00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Mississippi (Intrastate)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1.50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2.55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2.26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2.10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Utah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1.33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2.06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1.70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Virginia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1.82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2.69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>
                          <a:effectLst/>
                        </a:rPr>
                        <a:t>2.69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200"/>
                        </a:spcAft>
                        <a:tabLst>
                          <a:tab pos="42037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1.82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08967" y="4137714"/>
            <a:ext cx="40474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Auto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Occupancy Rates in Statewide Models</a:t>
            </a:r>
          </a:p>
        </p:txBody>
      </p:sp>
    </p:spTree>
    <p:extLst>
      <p:ext uri="{BB962C8B-B14F-4D97-AF65-F5344CB8AC3E}">
        <p14:creationId xmlns:p14="http://schemas.microsoft.com/office/powerpoint/2010/main" val="1663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Transferability of Rural/LD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18093"/>
              </p:ext>
            </p:extLst>
          </p:nvPr>
        </p:nvGraphicFramePr>
        <p:xfrm>
          <a:off x="3543300" y="1971454"/>
          <a:ext cx="5506327" cy="183162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22956"/>
                <a:gridCol w="507554"/>
                <a:gridCol w="589202"/>
                <a:gridCol w="589811"/>
                <a:gridCol w="589811"/>
                <a:gridCol w="496587"/>
                <a:gridCol w="536802"/>
                <a:gridCol w="536802"/>
                <a:gridCol w="536802"/>
              </a:tblGrid>
              <a:tr h="281788">
                <a:tc rowSpan="2"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27305" marR="27305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Person Trips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per Person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Average Vehicle Trip Length (Miles)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VMT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per Household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VMT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per Person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Urban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Rural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Urban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Rural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Urban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Rural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Urban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Rural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b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All 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>
                          <a:effectLst/>
                        </a:rPr>
                        <a:t>8.0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12.0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43.5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72.1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17.6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27.4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New England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3.9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 dirty="0">
                          <a:effectLst/>
                        </a:rPr>
                        <a:t>9.0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11.7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47.7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79.5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19.9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29.8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Mid-Atlantic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 dirty="0">
                          <a:effectLst/>
                        </a:rPr>
                        <a:t>7.7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11.6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35.6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70.9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14.3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26.9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East North Central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4.0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11.8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43.2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75.9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18.3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28.6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West North Central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4.1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>
                          <a:effectLst/>
                        </a:rPr>
                        <a:t>8.2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10.6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48.3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63.2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21.5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25.3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South Atlantic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>
                          <a:effectLst/>
                        </a:rPr>
                        <a:t>8.3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12.6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44.4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72.0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18.5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27.8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East South Central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3.4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>
                          <a:effectLst/>
                        </a:rPr>
                        <a:t>8.7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13.3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46.7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75.0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20.7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29.1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West South Central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 dirty="0">
                          <a:effectLst/>
                        </a:rPr>
                        <a:t>8.2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12.3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47.0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72.6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18.6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26.3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Mountain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4.0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>
                          <a:effectLst/>
                        </a:rPr>
                        <a:t>7.6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12.0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46.0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76.6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18.3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28.5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1408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Pacific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3.8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3.7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307340" algn="dec"/>
                        </a:tabLst>
                      </a:pPr>
                      <a:r>
                        <a:rPr lang="en-US" sz="900">
                          <a:effectLst/>
                        </a:rPr>
                        <a:t>7.4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10.6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>
                          <a:effectLst/>
                        </a:rPr>
                        <a:t>42.1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64.6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15.6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245110" algn="dec"/>
                        </a:tabLst>
                      </a:pPr>
                      <a:r>
                        <a:rPr lang="en-US" sz="900" dirty="0">
                          <a:effectLst/>
                        </a:rPr>
                        <a:t>24.1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47143" y="1195524"/>
            <a:ext cx="616688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475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Travel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Parameters for Urban and Rural Households by Census 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Division – 2009 </a:t>
            </a: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NHTS</a:t>
            </a:r>
            <a:endParaRPr lang="en-US" sz="1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0">
              <a:spcBef>
                <a:spcPts val="600"/>
              </a:spcBef>
              <a:tabLst>
                <a:tab pos="244475" algn="dec"/>
              </a:tabLst>
            </a:pPr>
            <a:r>
              <a:rPr lang="en-US" sz="800" b="0" dirty="0" smtClean="0">
                <a:solidFill>
                  <a:srgbClr val="FFFFFF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Source:  Author’s analysis of 2009 </a:t>
            </a:r>
            <a:r>
              <a:rPr lang="en-US" sz="800" b="0" dirty="0" err="1" smtClean="0">
                <a:solidFill>
                  <a:srgbClr val="FFFFFF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NHTS</a:t>
            </a:r>
            <a:r>
              <a:rPr lang="en-US" sz="800" b="0" dirty="0" smtClean="0">
                <a:solidFill>
                  <a:srgbClr val="FFFFFF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. Includes travel on weekends and holidays.</a:t>
            </a:r>
            <a:endParaRPr lang="en-US" sz="800" b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0355603"/>
              </p:ext>
            </p:extLst>
          </p:nvPr>
        </p:nvGraphicFramePr>
        <p:xfrm>
          <a:off x="3852389" y="4118743"/>
          <a:ext cx="4267340" cy="218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31200" y="3858971"/>
            <a:ext cx="16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VMT</a:t>
            </a:r>
            <a:r>
              <a:rPr lang="en-US" sz="1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 Person for Urban and Rural </a:t>
            </a:r>
            <a:r>
              <a:rPr lang="en-US" sz="1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Households by Census</a:t>
            </a:r>
            <a:r>
              <a:rPr lang="en-US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Division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91" y="1195523"/>
            <a:ext cx="3387436" cy="5527395"/>
          </a:xfrm>
        </p:spPr>
        <p:txBody>
          <a:bodyPr/>
          <a:lstStyle/>
          <a:p>
            <a:r>
              <a:rPr lang="en-US" dirty="0" smtClean="0"/>
              <a:t>Conditions conducive to transferability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Population densities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Median income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Available transportation modes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Key employment types/industries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Proximity to tourist destinations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Source of model parameters relative to where being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Transferability of Rural/LD Parameters </a:t>
            </a:r>
            <a:r>
              <a:rPr lang="en-US" sz="2600" dirty="0" smtClean="0"/>
              <a:t>(continued)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3" y="1467293"/>
            <a:ext cx="8488326" cy="2959041"/>
          </a:xfrm>
        </p:spPr>
        <p:txBody>
          <a:bodyPr/>
          <a:lstStyle/>
          <a:p>
            <a:r>
              <a:rPr lang="en-US" dirty="0" smtClean="0"/>
              <a:t>Parameters considered for transferability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Daily rural trip rates per HH by rural trip purpose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Annual long-distance trips per HH by long-distance trip types/purposes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Friction factors for rural and long-distance purposes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Auto occupancy rates by rural trip purposes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Party size by long-distance types/purposes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69804" y="4315698"/>
            <a:ext cx="5124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2001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Long-Distance Trips by Purpose and Mode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32020"/>
              </p:ext>
            </p:extLst>
          </p:nvPr>
        </p:nvGraphicFramePr>
        <p:xfrm>
          <a:off x="2076891" y="4625012"/>
          <a:ext cx="5117805" cy="184609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69231"/>
                <a:gridCol w="792935"/>
                <a:gridCol w="648380"/>
                <a:gridCol w="521171"/>
                <a:gridCol w="444075"/>
                <a:gridCol w="426729"/>
                <a:gridCol w="915284"/>
              </a:tblGrid>
              <a:tr h="205122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36830" marR="36830" marT="0" marB="0" anchor="b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Percent Trips by Mode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LD Purpose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Percent by </a:t>
                      </a:r>
                      <a:r>
                        <a:rPr lang="en-US" sz="900" dirty="0" smtClean="0">
                          <a:effectLst/>
                        </a:rPr>
                        <a:t/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Purpose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Personal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Vehicle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Air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Bus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Train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Other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</a:tr>
              <a:tr h="20512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Pleasure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55.5%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90.4%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6.7%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2.2%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0.5%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0.2%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051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Business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15.9%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79.3%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17.8%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0.8%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1.6%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0.5%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051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Commuting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12.6%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96.4%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1.5%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0.5%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1.7%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0.0%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051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Personal Business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12.6%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89.3%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4.7%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5.6%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0.3%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0.1%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051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Other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3.4%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96.6%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1.9%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0.5%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0.0%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0512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Total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100.0%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89.5%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7.4%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2.1%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>
                          <a:effectLst/>
                        </a:rPr>
                        <a:t>0.8%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317500" algn="dec"/>
                        </a:tabLst>
                      </a:pPr>
                      <a:r>
                        <a:rPr lang="en-US" sz="900" dirty="0">
                          <a:effectLst/>
                        </a:rPr>
                        <a:t>0.2%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Transferability of Rural/LD Parameters </a:t>
            </a:r>
            <a:r>
              <a:rPr lang="en-US" sz="2600" dirty="0" smtClean="0"/>
              <a:t>(continued)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972"/>
            <a:ext cx="8229600" cy="5256028"/>
          </a:xfrm>
        </p:spPr>
        <p:txBody>
          <a:bodyPr/>
          <a:lstStyle/>
          <a:p>
            <a:r>
              <a:rPr lang="en-US" dirty="0" smtClean="0"/>
              <a:t>Reasonableness values/benchmarks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Percentage rural trips by purposes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Percentage long-distance trips by types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Average trip length by modes and rural trip purposes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Average trip length by modes and LD trip type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Percentage of rural and LD trips by modes and travel distances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03526"/>
              </p:ext>
            </p:extLst>
          </p:nvPr>
        </p:nvGraphicFramePr>
        <p:xfrm>
          <a:off x="3414062" y="4900120"/>
          <a:ext cx="3018620" cy="84081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29299"/>
                <a:gridCol w="1389321"/>
              </a:tblGrid>
              <a:tr h="292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Distance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Trips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</a:tr>
              <a:tr h="17964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</a:rPr>
                        <a:t>50-499 Miles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1337310" algn="dec"/>
                        </a:tabLst>
                      </a:pPr>
                      <a:r>
                        <a:rPr lang="en-US" sz="900" dirty="0">
                          <a:effectLst/>
                        </a:rPr>
                        <a:t>90.0%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17964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500-900 Miles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337310" algn="dec"/>
                        </a:tabLst>
                      </a:pPr>
                      <a:r>
                        <a:rPr lang="en-US" sz="900" dirty="0">
                          <a:effectLst/>
                        </a:rPr>
                        <a:t>5.0%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18929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More Than 1,000 Miles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000"/>
                        </a:spcAft>
                        <a:tabLst>
                          <a:tab pos="1337310" algn="dec"/>
                        </a:tabLst>
                      </a:pPr>
                      <a:r>
                        <a:rPr lang="en-US" sz="900" dirty="0">
                          <a:effectLst/>
                        </a:rPr>
                        <a:t>5.0%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70473" y="4373831"/>
            <a:ext cx="25872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6675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2001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Long-Distance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Trips by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Trip Distance</a:t>
            </a:r>
          </a:p>
        </p:txBody>
      </p:sp>
    </p:spTree>
    <p:extLst>
      <p:ext uri="{BB962C8B-B14F-4D97-AF65-F5344CB8AC3E}">
        <p14:creationId xmlns:p14="http://schemas.microsoft.com/office/powerpoint/2010/main" val="30141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 of Other Rural/</a:t>
            </a:r>
            <a:br>
              <a:rPr lang="en-US" dirty="0" smtClean="0"/>
            </a:br>
            <a:r>
              <a:rPr lang="en-US" dirty="0" smtClean="0"/>
              <a:t>LD Trip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088"/>
            <a:ext cx="4178595" cy="4104167"/>
          </a:xfrm>
        </p:spPr>
        <p:txBody>
          <a:bodyPr/>
          <a:lstStyle/>
          <a:p>
            <a:r>
              <a:rPr lang="en-US" dirty="0" smtClean="0"/>
              <a:t>Temporal analysis considerations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Seasonal variations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Daily, monthly, or annually (for long-distance trips)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AADT (includes weekends) versus PSWADT (excludes weekends)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Time-of-day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84842"/>
              </p:ext>
            </p:extLst>
          </p:nvPr>
        </p:nvGraphicFramePr>
        <p:xfrm>
          <a:off x="5202831" y="2292235"/>
          <a:ext cx="2980590" cy="67248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87606"/>
                <a:gridCol w="765544"/>
                <a:gridCol w="574159"/>
                <a:gridCol w="953281"/>
              </a:tblGrid>
              <a:tr h="293722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Personal </a:t>
                      </a:r>
                      <a:r>
                        <a:rPr lang="en-US" sz="900" dirty="0" smtClean="0">
                          <a:effectLst/>
                        </a:rPr>
                        <a:t/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Vehicle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Air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Other </a:t>
                      </a:r>
                      <a:r>
                        <a:rPr lang="en-US" sz="900" dirty="0" smtClean="0">
                          <a:effectLst/>
                        </a:rPr>
                        <a:t/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Modes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18938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Urban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668655" algn="dec"/>
                        </a:tabLst>
                      </a:pPr>
                      <a:r>
                        <a:rPr lang="en-US" sz="900" dirty="0">
                          <a:effectLst/>
                        </a:rPr>
                        <a:t>87.0%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668655" algn="dec"/>
                        </a:tabLst>
                      </a:pPr>
                      <a:r>
                        <a:rPr lang="en-US" sz="900" dirty="0">
                          <a:effectLst/>
                        </a:rPr>
                        <a:t>9.0%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668655" algn="dec"/>
                        </a:tabLst>
                      </a:pPr>
                      <a:r>
                        <a:rPr lang="en-US" sz="900">
                          <a:effectLst/>
                        </a:rPr>
                        <a:t>4.0%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1893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Rural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000"/>
                        </a:spcAft>
                        <a:tabLst>
                          <a:tab pos="668655" algn="dec"/>
                        </a:tabLst>
                      </a:pPr>
                      <a:r>
                        <a:rPr lang="en-US" sz="900" dirty="0">
                          <a:effectLst/>
                        </a:rPr>
                        <a:t>95.0%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000"/>
                        </a:spcAft>
                        <a:tabLst>
                          <a:tab pos="668655" algn="dec"/>
                        </a:tabLst>
                      </a:pPr>
                      <a:r>
                        <a:rPr lang="en-US" sz="900" dirty="0">
                          <a:effectLst/>
                        </a:rPr>
                        <a:t>3.0%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000"/>
                        </a:spcAft>
                        <a:tabLst>
                          <a:tab pos="668655" algn="dec"/>
                        </a:tabLst>
                      </a:pPr>
                      <a:r>
                        <a:rPr lang="en-US" sz="900" dirty="0">
                          <a:effectLst/>
                        </a:rPr>
                        <a:t>2.0%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39035" y="1767236"/>
            <a:ext cx="28594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tabLst>
                <a:tab pos="1336675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2001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Long-Distance Trips by Geography and Mode</a:t>
            </a:r>
          </a:p>
        </p:txBody>
      </p:sp>
    </p:spTree>
    <p:extLst>
      <p:ext uri="{BB962C8B-B14F-4D97-AF65-F5344CB8AC3E}">
        <p14:creationId xmlns:p14="http://schemas.microsoft.com/office/powerpoint/2010/main" val="18013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 of Other Rural/LD Trip Characteristics </a:t>
            </a:r>
            <a:r>
              <a:rPr lang="en-US" sz="2600" dirty="0" smtClean="0"/>
              <a:t>(continued)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aspects of trip definition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Person versus vehicle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Per capita versus household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Long-distance thresholds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Dealing with intermediate stops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Tours versus trips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38051"/>
              </p:ext>
            </p:extLst>
          </p:nvPr>
        </p:nvGraphicFramePr>
        <p:xfrm>
          <a:off x="5589557" y="2325834"/>
          <a:ext cx="3069693" cy="91492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737619"/>
                <a:gridCol w="751368"/>
                <a:gridCol w="623777"/>
                <a:gridCol w="956929"/>
              </a:tblGrid>
              <a:tr h="366286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Income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Personal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Vehicle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Air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Other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err="1" smtClean="0">
                          <a:effectLst/>
                        </a:rPr>
                        <a:t>Modes</a:t>
                      </a:r>
                      <a:r>
                        <a:rPr lang="en-US" sz="900" baseline="30000" dirty="0" err="1" smtClean="0">
                          <a:effectLst/>
                        </a:rPr>
                        <a:t>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</a:tr>
              <a:tr h="155477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Less Than $75,000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200"/>
                        </a:spcAft>
                        <a:tabLst>
                          <a:tab pos="628650" algn="dec"/>
                        </a:tabLst>
                      </a:pPr>
                      <a:r>
                        <a:rPr lang="en-US" sz="900" dirty="0">
                          <a:effectLst/>
                        </a:rPr>
                        <a:t>91.0%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200"/>
                        </a:spcAft>
                        <a:tabLst>
                          <a:tab pos="628650" algn="dec"/>
                        </a:tabLst>
                      </a:pPr>
                      <a:r>
                        <a:rPr lang="en-US" sz="900">
                          <a:effectLst/>
                        </a:rPr>
                        <a:t>5.0%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200"/>
                        </a:spcAft>
                        <a:tabLst>
                          <a:tab pos="628650" algn="dec"/>
                        </a:tabLst>
                      </a:pPr>
                      <a:r>
                        <a:rPr lang="en-US" sz="900">
                          <a:effectLst/>
                        </a:rPr>
                        <a:t>4.0%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15547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More Than $75,000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628650" algn="dec"/>
                        </a:tabLst>
                      </a:pPr>
                      <a:r>
                        <a:rPr lang="en-US" sz="900" dirty="0">
                          <a:effectLst/>
                        </a:rPr>
                        <a:t>84.0%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628650" algn="dec"/>
                        </a:tabLst>
                      </a:pPr>
                      <a:r>
                        <a:rPr lang="en-US" sz="900" dirty="0">
                          <a:effectLst/>
                        </a:rPr>
                        <a:t>14.0%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1200"/>
                        </a:spcAft>
                        <a:tabLst>
                          <a:tab pos="62865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2.0%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54512" y="1775806"/>
            <a:ext cx="2657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2001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Long-Distance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Trips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Income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Mode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4509" y="3431770"/>
            <a:ext cx="3239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628650" algn="dec"/>
              </a:tabLst>
            </a:pPr>
            <a:r>
              <a:rPr lang="en-US" sz="1100" baseline="30000" dirty="0" err="1" smtClean="0">
                <a:solidFill>
                  <a:srgbClr val="FFFFFF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800" b="0" dirty="0" err="1" smtClean="0">
                <a:solidFill>
                  <a:srgbClr val="FFFFFF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Income</a:t>
            </a:r>
            <a:r>
              <a:rPr lang="en-US" sz="800" b="0" dirty="0" smtClean="0">
                <a:solidFill>
                  <a:srgbClr val="FFFFFF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800" b="0" dirty="0">
                <a:solidFill>
                  <a:srgbClr val="FFFFFF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ranges of less than $25,000 and more than $25,000 were used for other mode/bus trips.</a:t>
            </a:r>
            <a:endParaRPr lang="en-US" sz="800" b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Developing Rural/LD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2" y="1150910"/>
            <a:ext cx="4015563" cy="5391657"/>
          </a:xfrm>
        </p:spPr>
        <p:txBody>
          <a:bodyPr>
            <a:noAutofit/>
          </a:bodyPr>
          <a:lstStyle/>
          <a:p>
            <a:r>
              <a:rPr lang="en-US" dirty="0" smtClean="0"/>
              <a:t>Process for developing transferable parameters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Comparisons – rural versus urban versus long-distance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Typologies – household characteristics, density, proximity, purpose/type, length of trip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Geographies – proximity to urbanized areas, small urban versus agrarian, tourist, etc.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Time periods – weekday versus weekend, daily versus annual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511904"/>
            <a:ext cx="4352261" cy="27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220510"/>
            <a:ext cx="3503122" cy="220849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Developing Rural/LD </a:t>
            </a:r>
            <a:br>
              <a:rPr lang="en-US" dirty="0" smtClean="0"/>
            </a:br>
            <a:r>
              <a:rPr lang="en-US" dirty="0" smtClean="0"/>
              <a:t>Parameters </a:t>
            </a:r>
            <a:r>
              <a:rPr lang="en-US" sz="2600" dirty="0" smtClean="0"/>
              <a:t>(continued)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35" y="1444570"/>
            <a:ext cx="7855465" cy="1171040"/>
          </a:xfrm>
        </p:spPr>
        <p:txBody>
          <a:bodyPr/>
          <a:lstStyle/>
          <a:p>
            <a:r>
              <a:rPr lang="en-US" dirty="0" smtClean="0"/>
              <a:t>Limitations of datasets – ATS, </a:t>
            </a:r>
            <a:r>
              <a:rPr lang="en-US" dirty="0" err="1" smtClean="0"/>
              <a:t>NHTS</a:t>
            </a:r>
            <a:r>
              <a:rPr lang="en-US" dirty="0" smtClean="0"/>
              <a:t> 2001, NHTS 2009, Michigan, Ohio, GPS surveys</a:t>
            </a:r>
          </a:p>
          <a:p>
            <a:r>
              <a:rPr lang="en-US" dirty="0"/>
              <a:t>Minimum amount of local data required – comparisons against statistics from statewide models, local surveys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59479114"/>
              </p:ext>
            </p:extLst>
          </p:nvPr>
        </p:nvGraphicFramePr>
        <p:xfrm>
          <a:off x="2829584" y="3874001"/>
          <a:ext cx="6109590" cy="286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30964" y="3312985"/>
            <a:ext cx="6039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244475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Commute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by Transportation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Mode: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2006 Canadian Census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Findings… </a:t>
            </a:r>
            <a:br>
              <a:rPr lang="en-US" dirty="0" smtClean="0"/>
            </a:br>
            <a:r>
              <a:rPr lang="en-US" sz="2400" dirty="0"/>
              <a:t>S</a:t>
            </a:r>
            <a:r>
              <a:rPr lang="en-US" sz="2400" dirty="0" smtClean="0"/>
              <a:t>ome Might Be Obvious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Long-distance trip rates are generally consistent among different databases. </a:t>
            </a:r>
            <a:r>
              <a:rPr lang="en-US" i="1" dirty="0" smtClean="0"/>
              <a:t>Pleasure trip rates land in the middle</a:t>
            </a:r>
          </a:p>
          <a:p>
            <a:r>
              <a:rPr lang="en-US" dirty="0" smtClean="0"/>
              <a:t>Long-distance trips are generally longer for business travel, and shortest for personal business travel</a:t>
            </a:r>
          </a:p>
          <a:p>
            <a:r>
              <a:rPr lang="en-US" dirty="0" smtClean="0"/>
              <a:t>Auto occupancy rates are considerably higher for </a:t>
            </a:r>
            <a:br>
              <a:rPr lang="en-US" dirty="0" smtClean="0"/>
            </a:br>
            <a:r>
              <a:rPr lang="en-US" dirty="0" smtClean="0"/>
              <a:t>long-distance trips than for urban or rural travel</a:t>
            </a:r>
          </a:p>
          <a:p>
            <a:r>
              <a:rPr lang="en-US" dirty="0" smtClean="0"/>
              <a:t>Auto is the primary mode for long-distance trips, especially within a 300-mile range.  Air travel begins to increase significantly for distances over 300 miles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2DAA-974C-4D74-ACC1-3E85B07C993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Findings </a:t>
            </a:r>
            <a:r>
              <a:rPr lang="en-US" sz="2600" dirty="0" smtClean="0"/>
              <a:t>(continued)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345"/>
            <a:ext cx="8229600" cy="48714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Rural trip rates vary somewhat among different sources: statewide HH survey trip rates (e.g., Ohio, Michigan) are generally lower than 2009 NHTS trip rates</a:t>
            </a:r>
          </a:p>
          <a:p>
            <a:r>
              <a:rPr lang="en-US" dirty="0" smtClean="0"/>
              <a:t>Rural trip rates are generally lower than suburban area trip rates, but otherwise do not vary much from urban trip rates</a:t>
            </a:r>
          </a:p>
          <a:p>
            <a:r>
              <a:rPr lang="en-US" dirty="0" smtClean="0"/>
              <a:t>Rural work trips are a smaller percentage than those in most urban settings</a:t>
            </a:r>
          </a:p>
          <a:p>
            <a:r>
              <a:rPr lang="en-US" dirty="0" smtClean="0"/>
              <a:t>Auto occupancy rates for rural areas are generally higher than for small-to-medium-sized urbanized areas, but lower than for the largest metropolitan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2DAA-974C-4D74-ACC1-3E85B07C993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0428"/>
            <a:ext cx="4674782" cy="4675736"/>
          </a:xfrm>
        </p:spPr>
        <p:txBody>
          <a:bodyPr/>
          <a:lstStyle/>
          <a:p>
            <a:r>
              <a:rPr lang="en-US" dirty="0" smtClean="0"/>
              <a:t>Overview of project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Background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Objectives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Differences in rural and </a:t>
            </a:r>
            <a:br>
              <a:rPr lang="en-US" dirty="0" smtClean="0"/>
            </a:br>
            <a:r>
              <a:rPr lang="en-US" dirty="0" smtClean="0"/>
              <a:t>long-distance travel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Statewide model statistics on rural and long-distance 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08C-49DF-4891-AA0D-5D6FDEBD789A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296" y="1270654"/>
            <a:ext cx="3806975" cy="4930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Long-Distance Travel Data</a:t>
            </a:r>
            <a:br>
              <a:rPr lang="en-US" dirty="0" smtClean="0"/>
            </a:br>
            <a:r>
              <a:rPr lang="en-US" sz="2400" dirty="0" smtClean="0"/>
              <a:t>Where Do We Go From Here?  What’s Out There Now?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30326"/>
            <a:ext cx="5922336" cy="4919330"/>
          </a:xfrm>
        </p:spPr>
        <p:txBody>
          <a:bodyPr/>
          <a:lstStyle/>
          <a:p>
            <a:r>
              <a:rPr lang="en-US" dirty="0" smtClean="0"/>
              <a:t>1995 American Travel Survey (ATS)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116,000 individuals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556,000 trips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Trips &gt; 100 miles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704" y="2159970"/>
            <a:ext cx="3227618" cy="388641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Long-Distance Travel Data</a:t>
            </a:r>
            <a:br>
              <a:rPr lang="en-US" dirty="0" smtClean="0"/>
            </a:br>
            <a:r>
              <a:rPr lang="en-US" sz="2400" dirty="0"/>
              <a:t>Where Do We Go From Here?  What’s Out There Now</a:t>
            </a:r>
            <a:r>
              <a:rPr lang="en-US" sz="2400" dirty="0" smtClean="0"/>
              <a:t>? </a:t>
            </a:r>
            <a:r>
              <a:rPr lang="en-US" sz="2200" dirty="0" smtClean="0"/>
              <a:t>(continued)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511843"/>
            <a:ext cx="5050466" cy="5037813"/>
          </a:xfrm>
        </p:spPr>
        <p:txBody>
          <a:bodyPr/>
          <a:lstStyle/>
          <a:p>
            <a:r>
              <a:rPr lang="en-US" dirty="0" smtClean="0"/>
              <a:t>2001 National Household Travel </a:t>
            </a:r>
            <a:br>
              <a:rPr lang="en-US" dirty="0" smtClean="0"/>
            </a:br>
            <a:r>
              <a:rPr lang="en-US" dirty="0" smtClean="0"/>
              <a:t>Survey (NHTS)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Included long-distance sample of 60,000 individuals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124,000 trips</a:t>
            </a:r>
          </a:p>
          <a:p>
            <a:pPr lvl="1">
              <a:spcBef>
                <a:spcPts val="600"/>
              </a:spcBef>
            </a:pPr>
            <a:r>
              <a:rPr lang="en-US" i="1" dirty="0" smtClean="0"/>
              <a:t>New York and Wisconsin also purchased long-distance </a:t>
            </a:r>
            <a:br>
              <a:rPr lang="en-US" i="1" dirty="0" smtClean="0"/>
            </a:br>
            <a:r>
              <a:rPr lang="en-US" i="1" dirty="0" smtClean="0"/>
              <a:t>add-on samples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Trips &gt; 50 miles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487" y="1944234"/>
            <a:ext cx="3090707" cy="4155283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Long-Distance Travel Data</a:t>
            </a:r>
            <a:br>
              <a:rPr lang="en-US" dirty="0" smtClean="0"/>
            </a:br>
            <a:r>
              <a:rPr lang="en-US" sz="2400" dirty="0" smtClean="0"/>
              <a:t>What Are the Limitations of Currently Available Data?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75892"/>
            <a:ext cx="3561906" cy="5224147"/>
          </a:xfrm>
        </p:spPr>
        <p:txBody>
          <a:bodyPr>
            <a:noAutofit/>
          </a:bodyPr>
          <a:lstStyle/>
          <a:p>
            <a:r>
              <a:rPr lang="en-US" sz="1800" dirty="0" smtClean="0"/>
              <a:t>1995 American Travel </a:t>
            </a:r>
            <a:br>
              <a:rPr lang="en-US" sz="1800" dirty="0" smtClean="0"/>
            </a:br>
            <a:r>
              <a:rPr lang="en-US" sz="1800" dirty="0" smtClean="0"/>
              <a:t>Survey (ATS)</a:t>
            </a:r>
          </a:p>
          <a:p>
            <a:pPr lvl="1"/>
            <a:r>
              <a:rPr lang="en-US" sz="1600" dirty="0" smtClean="0"/>
              <a:t>Age of data</a:t>
            </a:r>
          </a:p>
          <a:p>
            <a:r>
              <a:rPr lang="en-US" sz="1800" dirty="0" smtClean="0"/>
              <a:t>2001 National Household </a:t>
            </a:r>
            <a:br>
              <a:rPr lang="en-US" sz="1800" dirty="0" smtClean="0"/>
            </a:br>
            <a:r>
              <a:rPr lang="en-US" sz="1800" dirty="0" smtClean="0"/>
              <a:t>Travel Survey (NHTS)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Age of data, </a:t>
            </a:r>
            <a:r>
              <a:rPr lang="en-US" sz="1600" i="1" dirty="0" smtClean="0"/>
              <a:t>although less than for 1995 ATS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Smaller sample than </a:t>
            </a:r>
            <a:br>
              <a:rPr lang="en-US" sz="1600" dirty="0" smtClean="0"/>
            </a:br>
            <a:r>
              <a:rPr lang="en-US" sz="1600" dirty="0" smtClean="0"/>
              <a:t>1995 ATS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Use of different mileage threshold than 1995 ATS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Impacts of 9/11 on </a:t>
            </a:r>
            <a:br>
              <a:rPr lang="en-US" sz="1600" dirty="0" smtClean="0"/>
            </a:br>
            <a:r>
              <a:rPr lang="en-US" sz="1600" dirty="0" smtClean="0"/>
              <a:t>long-distance travel patterns</a:t>
            </a:r>
          </a:p>
          <a:p>
            <a:r>
              <a:rPr lang="en-US" sz="1800" i="1" dirty="0" smtClean="0"/>
              <a:t>2009 NHTS did not include a long-distance sample!</a:t>
            </a:r>
            <a:endParaRPr lang="en-US" sz="1800" i="1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71974" y="5402480"/>
            <a:ext cx="4594225" cy="609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Source:  1</a:t>
            </a:r>
            <a:r>
              <a:rPr lang="en-US" sz="1000" dirty="0" smtClean="0"/>
              <a:t>995 ATS and 2001 NHTS (post-9/11) trips of 100 miles or more, one-way, POV plus air only</a:t>
            </a:r>
            <a:r>
              <a:rPr lang="en-US" sz="1000" dirty="0" smtClean="0">
                <a:solidFill>
                  <a:schemeClr val="tx1"/>
                </a:solidFill>
              </a:rPr>
              <a:t>.  Courtesy of Nancy </a:t>
            </a:r>
            <a:r>
              <a:rPr lang="en-US" sz="1000" dirty="0" err="1" smtClean="0">
                <a:solidFill>
                  <a:schemeClr val="tx1"/>
                </a:solidFill>
              </a:rPr>
              <a:t>McGuckin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85935585"/>
              </p:ext>
            </p:extLst>
          </p:nvPr>
        </p:nvGraphicFramePr>
        <p:xfrm>
          <a:off x="3890163" y="1368833"/>
          <a:ext cx="2660904" cy="358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99778650"/>
              </p:ext>
            </p:extLst>
          </p:nvPr>
        </p:nvGraphicFramePr>
        <p:xfrm>
          <a:off x="6415025" y="1216832"/>
          <a:ext cx="2551175" cy="394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57818" y="5035102"/>
            <a:ext cx="1656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POV	Air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19739" y="5004324"/>
            <a:ext cx="1915600" cy="30777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786028" y="5171488"/>
            <a:ext cx="201168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12686" y="5171488"/>
            <a:ext cx="201168" cy="0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391" y="1485195"/>
            <a:ext cx="3137055" cy="415006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Long-Distance Travel Data</a:t>
            </a:r>
            <a:br>
              <a:rPr lang="en-US" dirty="0" smtClean="0"/>
            </a:br>
            <a:r>
              <a:rPr lang="en-US" sz="2400" dirty="0" smtClean="0"/>
              <a:t>What Are the Limitations of Currently Available Data? </a:t>
            </a:r>
            <a:r>
              <a:rPr lang="en-US" sz="22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631"/>
            <a:ext cx="5233193" cy="4909421"/>
          </a:xfrm>
        </p:spPr>
        <p:txBody>
          <a:bodyPr/>
          <a:lstStyle/>
          <a:p>
            <a:r>
              <a:rPr lang="en-US" dirty="0" smtClean="0"/>
              <a:t>Other data sets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Statewide surveys – </a:t>
            </a:r>
            <a:r>
              <a:rPr lang="en-US" i="1" dirty="0" smtClean="0"/>
              <a:t>largely limited to states where data collected OR possibly states of a similar nature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Recent GPS surveys – </a:t>
            </a:r>
            <a:r>
              <a:rPr lang="en-US" i="1" dirty="0" smtClean="0"/>
              <a:t>long-distance sample somewhat limited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Tourism surveys – </a:t>
            </a:r>
            <a:r>
              <a:rPr lang="en-US" i="1" dirty="0" smtClean="0"/>
              <a:t>not household travel diaries, sampling concerns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National and state park surveys – </a:t>
            </a:r>
            <a:r>
              <a:rPr lang="en-US" i="1" dirty="0" smtClean="0"/>
              <a:t>not household travel diaries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Proprietary data – </a:t>
            </a:r>
            <a:r>
              <a:rPr lang="en-US" i="1" dirty="0" smtClean="0"/>
              <a:t>cost, sampling, not household travel diaries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7D3658A7-9865-4992-B0E6-7E801D7B154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Long-Distance Travel Data</a:t>
            </a:r>
            <a:br>
              <a:rPr lang="en-US" dirty="0" smtClean="0"/>
            </a:br>
            <a:r>
              <a:rPr lang="en-US" sz="2400" dirty="0" smtClean="0"/>
              <a:t>What Are the Data Needs?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500" y="1509823"/>
            <a:ext cx="3487611" cy="51642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We need something more recent than 1995 and 2001 datasets</a:t>
            </a:r>
          </a:p>
          <a:p>
            <a:r>
              <a:rPr lang="en-US" sz="2000" dirty="0" smtClean="0"/>
              <a:t>A full national sample, </a:t>
            </a:r>
            <a:r>
              <a:rPr lang="en-US" sz="2000" i="1" dirty="0" smtClean="0"/>
              <a:t>including those NOT making long-distance trips</a:t>
            </a:r>
          </a:p>
          <a:p>
            <a:r>
              <a:rPr lang="en-US" sz="2000" dirty="0" smtClean="0"/>
              <a:t>Potentially include </a:t>
            </a:r>
            <a:br>
              <a:rPr lang="en-US" sz="2000" dirty="0" smtClean="0"/>
            </a:br>
            <a:r>
              <a:rPr lang="en-US" sz="2000" dirty="0" smtClean="0"/>
              <a:t>50- to 99-mile trips, as well as 100+-mile trips</a:t>
            </a:r>
          </a:p>
          <a:p>
            <a:r>
              <a:rPr lang="en-US" sz="2000" dirty="0" smtClean="0"/>
              <a:t>Include data on auto o</a:t>
            </a:r>
            <a:r>
              <a:rPr lang="en-US" sz="2000" i="1" dirty="0" smtClean="0"/>
              <a:t>ccupancy, </a:t>
            </a:r>
            <a:r>
              <a:rPr lang="en-US" sz="2000" dirty="0" smtClean="0"/>
              <a:t>in addition to party size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7D3658A7-9865-4992-B0E6-7E801D7B1546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72280102"/>
              </p:ext>
            </p:extLst>
          </p:nvPr>
        </p:nvGraphicFramePr>
        <p:xfrm>
          <a:off x="4174435" y="1304925"/>
          <a:ext cx="4694583" cy="360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061097" y="4946578"/>
            <a:ext cx="3423684" cy="609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0" dirty="0" smtClean="0">
                <a:solidFill>
                  <a:schemeClr val="tx1"/>
                </a:solidFill>
              </a:rPr>
              <a:t>Source:  </a:t>
            </a:r>
            <a:r>
              <a:rPr lang="en-US" sz="1200" b="0" dirty="0" err="1" smtClean="0">
                <a:solidFill>
                  <a:schemeClr val="tx1"/>
                </a:solidFill>
              </a:rPr>
              <a:t>McGuckin</a:t>
            </a:r>
            <a:r>
              <a:rPr lang="en-US" sz="1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200" b="0" dirty="0" err="1" smtClean="0">
                <a:solidFill>
                  <a:schemeClr val="tx1"/>
                </a:solidFill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</a:rPr>
              <a:t> analysis of 2001 </a:t>
            </a:r>
            <a:r>
              <a:rPr lang="en-US" sz="1200" b="0" dirty="0" err="1" smtClean="0">
                <a:solidFill>
                  <a:schemeClr val="tx1"/>
                </a:solidFill>
              </a:rPr>
              <a:t>NHTS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br>
              <a:rPr lang="en-US" sz="1200" b="0" dirty="0" smtClean="0">
                <a:solidFill>
                  <a:schemeClr val="tx1"/>
                </a:solidFill>
              </a:rPr>
            </a:br>
            <a:r>
              <a:rPr lang="en-US" sz="1200" b="0" dirty="0" smtClean="0">
                <a:solidFill>
                  <a:schemeClr val="tx1"/>
                </a:solidFill>
              </a:rPr>
              <a:t>Long-Distance, one-way distance. 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Long-Distance Travel Data</a:t>
            </a:r>
            <a:br>
              <a:rPr lang="en-US" dirty="0" smtClean="0"/>
            </a:br>
            <a:r>
              <a:rPr lang="en-US" sz="2400" dirty="0" smtClean="0"/>
              <a:t>What Are the Data Needs? </a:t>
            </a:r>
            <a:r>
              <a:rPr lang="en-US" sz="2200" dirty="0" smtClean="0"/>
              <a:t>(continued)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2" y="1606769"/>
            <a:ext cx="4603898" cy="4409796"/>
          </a:xfrm>
        </p:spPr>
        <p:txBody>
          <a:bodyPr/>
          <a:lstStyle/>
          <a:p>
            <a:r>
              <a:rPr lang="en-US" dirty="0" smtClean="0"/>
              <a:t>Uses of new long-distance </a:t>
            </a:r>
            <a:br>
              <a:rPr lang="en-US" dirty="0" smtClean="0"/>
            </a:br>
            <a:r>
              <a:rPr lang="en-US" dirty="0" smtClean="0"/>
              <a:t>travel data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National travel demand model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Statewide travel demand models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Planning for megaregions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High-speed rail and other intercity rail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Regional models and studies in high-tourist locations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7D3658A7-9865-4992-B0E6-7E801D7B154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014" y="1545265"/>
            <a:ext cx="3543626" cy="46036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Long-Distance Travel Data</a:t>
            </a:r>
            <a:br>
              <a:rPr lang="en-US" dirty="0" smtClean="0"/>
            </a:br>
            <a:r>
              <a:rPr lang="en-US" sz="2400" dirty="0" smtClean="0"/>
              <a:t>Where Do We Go From Here?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54" y="1083621"/>
            <a:ext cx="4193999" cy="5088579"/>
          </a:xfrm>
        </p:spPr>
        <p:txBody>
          <a:bodyPr/>
          <a:lstStyle/>
          <a:p>
            <a:r>
              <a:rPr lang="en-US" sz="2000" dirty="0" smtClean="0"/>
              <a:t>American Long-Distance </a:t>
            </a:r>
            <a:br>
              <a:rPr lang="en-US" sz="2000" dirty="0" smtClean="0"/>
            </a:br>
            <a:r>
              <a:rPr lang="en-US" sz="2000" dirty="0" smtClean="0"/>
              <a:t>Personal Travel Data and Modeling Program </a:t>
            </a:r>
            <a:r>
              <a:rPr lang="en-US" sz="2000" i="1" dirty="0" smtClean="0"/>
              <a:t>identified</a:t>
            </a:r>
          </a:p>
          <a:p>
            <a:r>
              <a:rPr lang="en-US" sz="2000" dirty="0"/>
              <a:t>FHWA Exploratory Advanced Research Program</a:t>
            </a:r>
          </a:p>
          <a:p>
            <a:pPr marL="685800" lvl="1">
              <a:spcBef>
                <a:spcPts val="1200"/>
              </a:spcBef>
            </a:pPr>
            <a:r>
              <a:rPr lang="en-US" dirty="0"/>
              <a:t>Design of a completely new approach for a national household-based long-distance travel survey instrument </a:t>
            </a:r>
            <a:r>
              <a:rPr lang="en-US" i="1" dirty="0" smtClean="0"/>
              <a:t>underway</a:t>
            </a:r>
            <a:endParaRPr lang="en-US" i="1" dirty="0"/>
          </a:p>
          <a:p>
            <a:r>
              <a:rPr lang="en-US" sz="2000" dirty="0"/>
              <a:t>Better sampling techniques</a:t>
            </a:r>
          </a:p>
          <a:p>
            <a:r>
              <a:rPr lang="en-US" sz="2000" dirty="0"/>
              <a:t>Use of new technology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/>
          <a:lstStyle/>
          <a:p>
            <a:fld id="{7D3658A7-9865-4992-B0E6-7E801D7B154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4107" y="6075974"/>
            <a:ext cx="3814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Source:   </a:t>
            </a:r>
            <a:r>
              <a:rPr lang="en-US" sz="1000" i="1" dirty="0" smtClean="0">
                <a:solidFill>
                  <a:schemeClr val="tx1"/>
                </a:solidFill>
              </a:rPr>
              <a:t>A Review of Methodologies and Their Applicability to National-Level Passenger Travel Analysis in the U.S</a:t>
            </a:r>
            <a:r>
              <a:rPr lang="en-US" sz="1000" dirty="0" smtClean="0">
                <a:solidFill>
                  <a:schemeClr val="tx1"/>
                </a:solidFill>
              </a:rPr>
              <a:t>.,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Lei Zhang, University of Maryland.  Part of </a:t>
            </a:r>
            <a:r>
              <a:rPr lang="en-US" sz="1000" i="1" dirty="0" smtClean="0">
                <a:solidFill>
                  <a:schemeClr val="tx1"/>
                </a:solidFill>
              </a:rPr>
              <a:t>American LDPT Roadmap</a:t>
            </a:r>
            <a:r>
              <a:rPr lang="en-US" sz="1000" dirty="0" smtClean="0">
                <a:solidFill>
                  <a:schemeClr val="tx1"/>
                </a:solidFill>
              </a:rPr>
              <a:t> documentation.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8228" y="1193047"/>
            <a:ext cx="377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Alternative Roadmaps Toward a National Travel Demand Models</a:t>
            </a:r>
            <a:endParaRPr lang="en-US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45473" y="1910814"/>
            <a:ext cx="4633024" cy="4569489"/>
            <a:chOff x="4359339" y="1071570"/>
            <a:chExt cx="4633024" cy="4569489"/>
          </a:xfrm>
        </p:grpSpPr>
        <p:cxnSp>
          <p:nvCxnSpPr>
            <p:cNvPr id="21" name="Elbow Connector 20"/>
            <p:cNvCxnSpPr>
              <a:stCxn id="20" idx="0"/>
              <a:endCxn id="10" idx="2"/>
            </p:cNvCxnSpPr>
            <p:nvPr/>
          </p:nvCxnSpPr>
          <p:spPr>
            <a:xfrm rot="16200000" flipV="1">
              <a:off x="6828027" y="2956618"/>
              <a:ext cx="541341" cy="6781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rot="16200000" flipV="1">
              <a:off x="5113124" y="2966955"/>
              <a:ext cx="470878" cy="5486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rot="5400000" flipH="1" flipV="1">
              <a:off x="5917033" y="2965594"/>
              <a:ext cx="563823" cy="47091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816283" y="2518960"/>
              <a:ext cx="640080" cy="5060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39599" y="2518960"/>
              <a:ext cx="640080" cy="5060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9355" y="2525309"/>
              <a:ext cx="640080" cy="5060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9469" y="1660527"/>
              <a:ext cx="2552700" cy="2616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A. Base-Year Multimodal OD Matrix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9339" y="2421244"/>
              <a:ext cx="1280160" cy="6001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B. Aggregate Direct </a:t>
              </a:r>
              <a:br>
                <a:rPr lang="en-US" sz="1100" dirty="0" smtClean="0"/>
              </a:br>
              <a:r>
                <a:rPr lang="en-US" sz="1100" dirty="0" smtClean="0"/>
                <a:t>Demand Model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9519" y="2467285"/>
              <a:ext cx="1280160" cy="6001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C. Disaggregate Models of </a:t>
              </a:r>
              <a:br>
                <a:rPr lang="en-US" sz="1100" dirty="0" smtClean="0"/>
              </a:br>
              <a:r>
                <a:rPr lang="en-US" sz="1100" dirty="0" smtClean="0"/>
                <a:t>Travel Behavior</a:t>
              </a:r>
              <a:endParaRPr lang="en-US" sz="1100" dirty="0"/>
            </a:p>
          </p:txBody>
        </p:sp>
        <p:cxnSp>
          <p:nvCxnSpPr>
            <p:cNvPr id="16" name="Elbow Connector 15"/>
            <p:cNvCxnSpPr/>
            <p:nvPr/>
          </p:nvCxnSpPr>
          <p:spPr>
            <a:xfrm rot="5400000">
              <a:off x="5588066" y="1340578"/>
              <a:ext cx="499107" cy="16764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2" idx="2"/>
              <a:endCxn id="15" idx="0"/>
            </p:cNvCxnSpPr>
            <p:nvPr/>
          </p:nvCxnSpPr>
          <p:spPr>
            <a:xfrm rot="16200000" flipH="1">
              <a:off x="7171463" y="1426493"/>
              <a:ext cx="465720" cy="1457008"/>
            </a:xfrm>
            <a:prstGeom prst="bentConnector3">
              <a:avLst>
                <a:gd name="adj1" fmla="val 56088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5400000">
              <a:off x="6285135" y="2069513"/>
              <a:ext cx="545148" cy="2362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5" idx="1"/>
              <a:endCxn id="14" idx="3"/>
            </p:cNvCxnSpPr>
            <p:nvPr/>
          </p:nvCxnSpPr>
          <p:spPr>
            <a:xfrm flipH="1" flipV="1">
              <a:off x="7079679" y="2767367"/>
              <a:ext cx="193612" cy="5211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3"/>
              <a:endCxn id="20" idx="1"/>
            </p:cNvCxnSpPr>
            <p:nvPr/>
          </p:nvCxnSpPr>
          <p:spPr>
            <a:xfrm>
              <a:off x="6462459" y="3866428"/>
              <a:ext cx="243776" cy="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68683" y="4602477"/>
              <a:ext cx="1280160" cy="103858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C. Disaggregate Models of </a:t>
              </a:r>
              <a:br>
                <a:rPr lang="en-US" sz="1100" dirty="0" smtClean="0"/>
              </a:br>
              <a:r>
                <a:rPr lang="en-US" sz="1100" dirty="0" smtClean="0"/>
                <a:t>Travel Behavior</a:t>
              </a:r>
              <a:endParaRPr lang="en-US" sz="1100" dirty="0"/>
            </a:p>
          </p:txBody>
        </p:sp>
        <p:cxnSp>
          <p:nvCxnSpPr>
            <p:cNvPr id="25" name="Elbow Connector 66"/>
            <p:cNvCxnSpPr/>
            <p:nvPr/>
          </p:nvCxnSpPr>
          <p:spPr>
            <a:xfrm rot="16200000" flipH="1">
              <a:off x="4356385" y="3330789"/>
              <a:ext cx="1911733" cy="1312864"/>
            </a:xfrm>
            <a:prstGeom prst="bentConnector2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529195" y="4643006"/>
              <a:ext cx="1280160" cy="6001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C. Disaggregate Models of </a:t>
              </a:r>
              <a:br>
                <a:rPr lang="en-US" sz="1100" dirty="0" smtClean="0"/>
              </a:br>
              <a:r>
                <a:rPr lang="en-US" sz="1100" dirty="0" smtClean="0"/>
                <a:t>Travel Behavior</a:t>
              </a:r>
              <a:endParaRPr lang="en-US" sz="1100" dirty="0"/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7248843" y="4943088"/>
              <a:ext cx="280352" cy="14273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8533130" y="3040450"/>
              <a:ext cx="0" cy="1586818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21045" y="1071570"/>
              <a:ext cx="1708150" cy="4767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Available Data Sources</a:t>
              </a:r>
              <a:endParaRPr lang="en-US" sz="1100" dirty="0"/>
            </a:p>
          </p:txBody>
        </p:sp>
        <p:cxnSp>
          <p:nvCxnSpPr>
            <p:cNvPr id="30" name="Straight Arrow Connector 29"/>
            <p:cNvCxnSpPr>
              <a:stCxn id="29" idx="2"/>
              <a:endCxn id="12" idx="0"/>
            </p:cNvCxnSpPr>
            <p:nvPr/>
          </p:nvCxnSpPr>
          <p:spPr>
            <a:xfrm>
              <a:off x="6675120" y="1548296"/>
              <a:ext cx="699" cy="112231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5400000" flipH="1" flipV="1">
              <a:off x="7592630" y="3100248"/>
              <a:ext cx="470878" cy="5486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rot="16200000" flipV="1">
              <a:off x="5776106" y="4094150"/>
              <a:ext cx="470878" cy="5486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rot="5400000" flipH="1" flipV="1">
              <a:off x="6935616" y="4103333"/>
              <a:ext cx="470878" cy="5486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99419" y="3481707"/>
              <a:ext cx="1463040" cy="7694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E. Hybrid Aggregate-Disaggregate </a:t>
              </a:r>
              <a:br>
                <a:rPr lang="en-US" sz="1100" dirty="0" smtClean="0"/>
              </a:br>
              <a:r>
                <a:rPr lang="en-US" sz="1100" dirty="0" smtClean="0"/>
                <a:t>Demand Model</a:t>
              </a:r>
              <a:endParaRPr lang="en-US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6235" y="3566346"/>
              <a:ext cx="1463040" cy="6001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F. Trip-Based </a:t>
              </a:r>
            </a:p>
            <a:p>
              <a:pPr algn="ctr"/>
              <a:r>
                <a:rPr lang="en-US" sz="1100" dirty="0" smtClean="0"/>
                <a:t>Four-Step Travel Demand Model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73291" y="2387857"/>
              <a:ext cx="1719072" cy="7694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99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D. Extensive New Data Collection for Analyzing Behavioral Dynamics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5E69-8EC9-4F94-848B-72FA9D0ACCC2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1287463" y="1593883"/>
            <a:ext cx="6921500" cy="413651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Nanda </a:t>
            </a:r>
            <a:r>
              <a:rPr lang="en-US" sz="1800" dirty="0" smtClean="0">
                <a:solidFill>
                  <a:schemeClr val="tx1"/>
                </a:solidFill>
              </a:rPr>
              <a:t>Srinivasan, Senior </a:t>
            </a:r>
            <a:r>
              <a:rPr lang="en-US" sz="1800" dirty="0">
                <a:solidFill>
                  <a:schemeClr val="tx1"/>
                </a:solidFill>
              </a:rPr>
              <a:t>Program Officer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National Cooperative Highway Research Program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Transportation Research Board of the National Academies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500 Fifth Street, NW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Washington, </a:t>
            </a:r>
            <a:r>
              <a:rPr lang="en-US" sz="1800" dirty="0" smtClean="0">
                <a:solidFill>
                  <a:schemeClr val="tx1"/>
                </a:solidFill>
              </a:rPr>
              <a:t>DC  20001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202-334-1896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nsrinivasan@nas.edu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Rob Schiffer, Principal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Cambridge Systematics, Inc.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1566 Village Square Boulevard, Suite 2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Tallahassee, FL  32309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850-219-6388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rschiffer@camsys.com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Transferable Model Parameters: </a:t>
            </a:r>
            <a:br>
              <a:rPr lang="en-US" dirty="0" smtClean="0"/>
            </a:br>
            <a:r>
              <a:rPr lang="en-US" dirty="0" smtClean="0"/>
              <a:t>NCHRP 8-84/Report 735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31454" cy="67936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25" y="1577975"/>
            <a:ext cx="2609850" cy="365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455863"/>
            <a:ext cx="2598737" cy="3636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r>
              <a:rPr lang="en-US" dirty="0" smtClean="0"/>
              <a:t>Outline </a:t>
            </a:r>
            <a:r>
              <a:rPr lang="en-US" sz="2600" dirty="0" smtClean="0"/>
              <a:t>(continued)</a:t>
            </a:r>
            <a:endParaRPr lang="en-US" sz="2600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93873"/>
            <a:ext cx="4398335" cy="49281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Transferability of rural </a:t>
            </a:r>
            <a:br>
              <a:rPr lang="en-US" dirty="0" smtClean="0"/>
            </a:br>
            <a:r>
              <a:rPr lang="en-US" dirty="0" smtClean="0"/>
              <a:t>and long-distance </a:t>
            </a:r>
            <a:br>
              <a:rPr lang="en-US" dirty="0" smtClean="0"/>
            </a:br>
            <a:r>
              <a:rPr lang="en-US" dirty="0" smtClean="0"/>
              <a:t>model parameters</a:t>
            </a:r>
          </a:p>
          <a:p>
            <a:r>
              <a:rPr lang="en-US" dirty="0" smtClean="0"/>
              <a:t>Consideration of other </a:t>
            </a:r>
            <a:br>
              <a:rPr lang="en-US" dirty="0" smtClean="0"/>
            </a:br>
            <a:r>
              <a:rPr lang="en-US" dirty="0" smtClean="0"/>
              <a:t>trip characteristics</a:t>
            </a:r>
          </a:p>
          <a:p>
            <a:r>
              <a:rPr lang="en-US" dirty="0" smtClean="0"/>
              <a:t>Process for developing model parameters</a:t>
            </a:r>
          </a:p>
          <a:p>
            <a:r>
              <a:rPr lang="en-US" dirty="0" smtClean="0"/>
              <a:t>Study findings </a:t>
            </a:r>
          </a:p>
          <a:p>
            <a:r>
              <a:rPr lang="en-US" dirty="0" smtClean="0"/>
              <a:t>Long-distance travel data… </a:t>
            </a:r>
            <a:r>
              <a:rPr lang="en-US" i="1" dirty="0" smtClean="0"/>
              <a:t>where do we go from here?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08C-49DF-4891-AA0D-5D6FDEBD789A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628" y="1313793"/>
            <a:ext cx="3815228" cy="49293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Overview of Project</a:t>
            </a:r>
            <a:br>
              <a:rPr lang="en-US" dirty="0" smtClean="0"/>
            </a:br>
            <a:r>
              <a:rPr lang="en-US" sz="2400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493"/>
            <a:ext cx="5479962" cy="5087112"/>
          </a:xfrm>
          <a:ln>
            <a:noFill/>
          </a:ln>
        </p:spPr>
        <p:txBody>
          <a:bodyPr/>
          <a:lstStyle/>
          <a:p>
            <a:r>
              <a:rPr lang="en-US" dirty="0" smtClean="0"/>
              <a:t>NCHRP 8-84: Rural/LD Parameters</a:t>
            </a:r>
          </a:p>
          <a:p>
            <a:pPr lvl="1"/>
            <a:r>
              <a:rPr lang="en-US" dirty="0" smtClean="0"/>
              <a:t>Statewide Model Peer Exchange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September 2004, </a:t>
            </a:r>
            <a:br>
              <a:rPr lang="en-US" dirty="0" smtClean="0"/>
            </a:br>
            <a:r>
              <a:rPr lang="en-US" dirty="0" smtClean="0"/>
              <a:t>in Longboat Key, Florida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SWM information exchange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Identification of problem </a:t>
            </a:r>
            <a:br>
              <a:rPr lang="en-US" dirty="0" smtClean="0"/>
            </a:br>
            <a:r>
              <a:rPr lang="en-US" dirty="0" smtClean="0"/>
              <a:t>statements for future funding</a:t>
            </a:r>
          </a:p>
          <a:p>
            <a:pPr lvl="2">
              <a:spcBef>
                <a:spcPts val="600"/>
              </a:spcBef>
            </a:pPr>
            <a:r>
              <a:rPr lang="en-US" i="1" dirty="0" smtClean="0"/>
              <a:t>Transportation </a:t>
            </a:r>
            <a:r>
              <a:rPr lang="en-US" i="1" dirty="0"/>
              <a:t>R</a:t>
            </a:r>
            <a:r>
              <a:rPr lang="en-US" i="1" dirty="0" smtClean="0"/>
              <a:t>esearch Circular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Funded problem statements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National model scoping project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Validation and sensitivity considerations for statewide models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FFC000"/>
                </a:solidFill>
              </a:rPr>
              <a:t>Rural and long-distance travel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858" y="1463998"/>
            <a:ext cx="1910914" cy="25146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177" y="2186461"/>
            <a:ext cx="1922631" cy="25146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076" y="3433822"/>
            <a:ext cx="1902124" cy="25146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NCHRP 8-84: Differences in Rural and Long-Distance Travel versus Urban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46" y="1238693"/>
            <a:ext cx="8417641" cy="45525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Rural/long-distance trips have small impact on </a:t>
            </a:r>
            <a:r>
              <a:rPr lang="en-US" i="1" dirty="0"/>
              <a:t>most*</a:t>
            </a:r>
            <a:r>
              <a:rPr lang="en-US" dirty="0"/>
              <a:t> urban models, but have great impact on statewide,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multi-state</a:t>
            </a:r>
            <a:r>
              <a:rPr lang="en-US" dirty="0"/>
              <a:t>, and national models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1600" dirty="0"/>
              <a:t>* However, long-distance and rural travelers can have a significant impact </a:t>
            </a:r>
            <a:r>
              <a:rPr lang="en-US" sz="1600" dirty="0" smtClean="0"/>
              <a:t>on</a:t>
            </a:r>
            <a:br>
              <a:rPr lang="en-US" sz="1600" dirty="0" smtClean="0"/>
            </a:br>
            <a:r>
              <a:rPr lang="en-US" sz="1600" dirty="0" smtClean="0"/>
              <a:t>  regional </a:t>
            </a:r>
            <a:r>
              <a:rPr lang="en-US" sz="1600" dirty="0"/>
              <a:t>models </a:t>
            </a:r>
            <a:r>
              <a:rPr lang="en-US" sz="1600" dirty="0" smtClean="0"/>
              <a:t>where</a:t>
            </a:r>
            <a:endParaRPr lang="en-US" dirty="0"/>
          </a:p>
          <a:p>
            <a:pPr marL="1257300" lvl="2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/>
              <a:t>Tourists/visitors are a large percentage of travelers, </a:t>
            </a:r>
            <a:r>
              <a:rPr lang="en-US" sz="1600" dirty="0" smtClean="0"/>
              <a:t>OR</a:t>
            </a:r>
          </a:p>
          <a:p>
            <a:pPr marL="1257300" lvl="2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/>
              <a:t>Regional </a:t>
            </a:r>
            <a:r>
              <a:rPr lang="en-US" sz="1600" dirty="0"/>
              <a:t>models contain large amounts of rural territory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While </a:t>
            </a:r>
            <a:r>
              <a:rPr lang="en-US" dirty="0"/>
              <a:t>the greatest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percent of </a:t>
            </a:r>
            <a:r>
              <a:rPr lang="en-US" dirty="0"/>
              <a:t>trips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occurs within urban </a:t>
            </a:r>
            <a:br>
              <a:rPr lang="en-US" dirty="0" smtClean="0"/>
            </a:br>
            <a:r>
              <a:rPr lang="en-US" dirty="0" smtClean="0"/>
              <a:t>model geography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percent of </a:t>
            </a:r>
            <a:r>
              <a:rPr lang="en-US" dirty="0"/>
              <a:t>miles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extends way 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2782" y="3748747"/>
            <a:ext cx="486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Vehicle Trips and VMT by Trip Length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01179875"/>
              </p:ext>
            </p:extLst>
          </p:nvPr>
        </p:nvGraphicFramePr>
        <p:xfrm>
          <a:off x="3862717" y="4070700"/>
          <a:ext cx="5034492" cy="249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NCHRP 8-84: Differences in Rural and Long-Distance Travel versus Urban Trips </a:t>
            </a:r>
            <a:r>
              <a:rPr lang="en-US" sz="2600" dirty="0" smtClean="0"/>
              <a:t>(continued)</a:t>
            </a:r>
            <a:endParaRPr lang="en-US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3550" y="1327685"/>
            <a:ext cx="8131353" cy="3584555"/>
          </a:xfrm>
        </p:spPr>
        <p:txBody>
          <a:bodyPr/>
          <a:lstStyle/>
          <a:p>
            <a:r>
              <a:rPr lang="en-US" dirty="0" smtClean="0"/>
              <a:t>Long-distance travel surveys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1995 ATS + 2001 NHTS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Statewide household surveys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Recent GPS HHTS data collection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39260765"/>
              </p:ext>
            </p:extLst>
          </p:nvPr>
        </p:nvGraphicFramePr>
        <p:xfrm>
          <a:off x="5805375" y="2201009"/>
          <a:ext cx="3530010" cy="190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7403" y="1462345"/>
            <a:ext cx="3182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Ohio Long-Distance Travel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Survey: 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Long-Distance </a:t>
            </a:r>
            <a:b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Travel Mode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868370"/>
              </p:ext>
            </p:extLst>
          </p:nvPr>
        </p:nvGraphicFramePr>
        <p:xfrm>
          <a:off x="630862" y="4250443"/>
          <a:ext cx="2977116" cy="197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5548" y="3464452"/>
            <a:ext cx="2332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Michigan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Travel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Counts: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Long-Distance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Trip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Purpose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3802" y="3464452"/>
            <a:ext cx="2332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Michigan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Travel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Counts: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Long-Distance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Travel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Mode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57873353"/>
              </p:ext>
            </p:extLst>
          </p:nvPr>
        </p:nvGraphicFramePr>
        <p:xfrm>
          <a:off x="2977120" y="4293709"/>
          <a:ext cx="4097078" cy="212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NCHRP 8-84: Differences in Rural and Long-Distance Travel versus Urban Trips </a:t>
            </a:r>
            <a:r>
              <a:rPr lang="en-US" sz="2600" dirty="0" smtClean="0"/>
              <a:t>(continued)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1" y="1220810"/>
            <a:ext cx="4664056" cy="1854897"/>
          </a:xfrm>
        </p:spPr>
        <p:txBody>
          <a:bodyPr/>
          <a:lstStyle/>
          <a:p>
            <a:r>
              <a:rPr lang="en-US" dirty="0" smtClean="0"/>
              <a:t>Rural travel surveys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2009 NHTS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Statewide household surveys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Recent GPS </a:t>
            </a:r>
            <a:r>
              <a:rPr lang="en-US" dirty="0" err="1"/>
              <a:t>HHTS</a:t>
            </a:r>
            <a:r>
              <a:rPr lang="en-US" dirty="0"/>
              <a:t> data collection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14166" y="3881709"/>
            <a:ext cx="36070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dec"/>
              </a:tabLst>
            </a:pP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NHTS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2009 Sample of Rural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Households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65061"/>
              </p:ext>
            </p:extLst>
          </p:nvPr>
        </p:nvGraphicFramePr>
        <p:xfrm>
          <a:off x="5099352" y="1209227"/>
          <a:ext cx="3618620" cy="271830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800752"/>
                <a:gridCol w="1817868"/>
              </a:tblGrid>
              <a:tr h="2433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Item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Rural </a:t>
                      </a:r>
                      <a:r>
                        <a:rPr lang="en-US" sz="1000" dirty="0" err="1">
                          <a:effectLst/>
                        </a:rPr>
                        <a:t>Samples</a:t>
                      </a:r>
                      <a:r>
                        <a:rPr lang="en-US" sz="1000" baseline="30000" dirty="0" err="1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b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Rural (National)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43,583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New England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1,560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Mid-Atlantic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5,721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East North Central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2,355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West North Central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2,684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South Atlantic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19,293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East South Central</a:t>
                      </a:r>
                      <a:endParaRPr lang="en-US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1,570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West South Central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6,228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Mountain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1,727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  <a:tr h="247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Pacific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508760" algn="dec"/>
                        </a:tabLst>
                      </a:pPr>
                      <a:r>
                        <a:rPr lang="en-US" sz="1000" dirty="0" smtClean="0">
                          <a:effectLst/>
                        </a:rPr>
                        <a:t>2,445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0601" y="4189486"/>
            <a:ext cx="39127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1200"/>
              </a:spcBef>
              <a:tabLst>
                <a:tab pos="1508125" algn="dec"/>
              </a:tabLst>
            </a:pPr>
            <a:r>
              <a:rPr lang="en-US" sz="1000" baseline="30000" dirty="0" smtClean="0">
                <a:solidFill>
                  <a:srgbClr val="FFFFFF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800" b="0" dirty="0" smtClean="0">
                <a:solidFill>
                  <a:srgbClr val="FFFFFF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Includes </a:t>
            </a:r>
            <a:r>
              <a:rPr lang="en-US" sz="800" b="0" dirty="0">
                <a:solidFill>
                  <a:srgbClr val="FFFFFF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add-on samples.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47066933"/>
              </p:ext>
            </p:extLst>
          </p:nvPr>
        </p:nvGraphicFramePr>
        <p:xfrm>
          <a:off x="554522" y="3616067"/>
          <a:ext cx="6726865" cy="324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3293" y="3166081"/>
            <a:ext cx="511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VMT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per Person for Urban and Rural </a:t>
            </a: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Households</a:t>
            </a:r>
            <a:b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Census 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Project Overview: Rural/LD Travel Parameters</a:t>
            </a:r>
            <a:br>
              <a:rPr lang="en-US" dirty="0" smtClean="0"/>
            </a:br>
            <a:r>
              <a:rPr lang="en-US" sz="2400" dirty="0" smtClean="0"/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277921"/>
            <a:ext cx="7566837" cy="5050143"/>
          </a:xfrm>
        </p:spPr>
        <p:txBody>
          <a:bodyPr/>
          <a:lstStyle/>
          <a:p>
            <a:r>
              <a:rPr lang="en-US" dirty="0" smtClean="0"/>
              <a:t>NCHRP 8-84 focused on documenting, obtaining, and analyzing available data on rural and long-distance trips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Long-distance travel surveys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1995 American Travel Survey (ATS)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2001 National Household Travel Survey (</a:t>
            </a:r>
            <a:r>
              <a:rPr lang="en-US" dirty="0" err="1" smtClean="0">
                <a:solidFill>
                  <a:srgbClr val="FFC000"/>
                </a:solidFill>
              </a:rPr>
              <a:t>NHTS</a:t>
            </a:r>
            <a:r>
              <a:rPr lang="en-US" dirty="0" smtClean="0">
                <a:solidFill>
                  <a:srgbClr val="FFC000"/>
                </a:solidFill>
              </a:rPr>
              <a:t>) (</a:t>
            </a:r>
            <a:r>
              <a:rPr lang="en-US" i="1" dirty="0" smtClean="0">
                <a:solidFill>
                  <a:srgbClr val="FFC000"/>
                </a:solidFill>
              </a:rPr>
              <a:t>includes large sample of long-distance trips)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Statewide household surveys (Michigan, Ohio, Oregon)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Recent GPS </a:t>
            </a:r>
            <a:r>
              <a:rPr lang="en-US" dirty="0" err="1"/>
              <a:t>HHTS</a:t>
            </a:r>
            <a:r>
              <a:rPr lang="en-US" dirty="0"/>
              <a:t> data collection </a:t>
            </a:r>
            <a:br>
              <a:rPr lang="en-US" dirty="0"/>
            </a:br>
            <a:r>
              <a:rPr lang="en-US" dirty="0"/>
              <a:t>(Denver, Atlanta, Chicago, Massachusetts)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Tourism surveys (Florida, Hawaii, Oregon)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National and state park surveys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Project Overview: Rural/LD Travel Parameters</a:t>
            </a:r>
            <a:br>
              <a:rPr lang="en-US" dirty="0" smtClean="0"/>
            </a:br>
            <a:r>
              <a:rPr lang="en-US" sz="2400" dirty="0" smtClean="0"/>
              <a:t>Objectives </a:t>
            </a:r>
            <a:r>
              <a:rPr lang="en-US" sz="2200" dirty="0" smtClean="0"/>
              <a:t>(continued)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510879"/>
              </p:ext>
            </p:extLst>
          </p:nvPr>
        </p:nvGraphicFramePr>
        <p:xfrm>
          <a:off x="2897224" y="1271365"/>
          <a:ext cx="4676391" cy="495803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78050"/>
                <a:gridCol w="1211852"/>
                <a:gridCol w="1286489"/>
              </a:tblGrid>
              <a:tr h="25862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Parameter Summary</a:t>
                      </a:r>
                      <a:endParaRPr lang="en-US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1995 </a:t>
                      </a:r>
                      <a:r>
                        <a:rPr lang="en-US" sz="900" dirty="0" err="1" smtClean="0">
                          <a:effectLst/>
                        </a:rPr>
                        <a:t>ATS</a:t>
                      </a:r>
                      <a:r>
                        <a:rPr lang="en-US" sz="900" dirty="0" smtClean="0">
                          <a:effectLst/>
                        </a:rPr>
                        <a:t/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More </a:t>
                      </a:r>
                      <a:r>
                        <a:rPr lang="en-US" sz="900" dirty="0">
                          <a:effectLst/>
                        </a:rPr>
                        <a:t>Than </a:t>
                      </a:r>
                      <a:r>
                        <a:rPr lang="en-US" sz="900" dirty="0" smtClean="0">
                          <a:effectLst/>
                        </a:rPr>
                        <a:t>100 </a:t>
                      </a:r>
                      <a:r>
                        <a:rPr lang="en-US" sz="900" dirty="0">
                          <a:effectLst/>
                        </a:rPr>
                        <a:t>Miles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2001 </a:t>
                      </a:r>
                      <a:r>
                        <a:rPr lang="en-US" sz="900" dirty="0" err="1" smtClean="0">
                          <a:effectLst/>
                        </a:rPr>
                        <a:t>NHTS</a:t>
                      </a:r>
                      <a:r>
                        <a:rPr lang="en-US" sz="900" dirty="0" smtClean="0">
                          <a:effectLst/>
                        </a:rPr>
                        <a:t/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More </a:t>
                      </a:r>
                      <a:r>
                        <a:rPr lang="en-US" sz="900" dirty="0">
                          <a:effectLst/>
                        </a:rPr>
                        <a:t>Than </a:t>
                      </a:r>
                      <a:r>
                        <a:rPr lang="en-US" sz="900" dirty="0" smtClean="0">
                          <a:effectLst/>
                        </a:rPr>
                        <a:t>100 </a:t>
                      </a:r>
                      <a:r>
                        <a:rPr lang="en-US" sz="900" dirty="0" err="1">
                          <a:effectLst/>
                        </a:rPr>
                        <a:t>Miles</a:t>
                      </a:r>
                      <a:r>
                        <a:rPr lang="en-US" sz="900" baseline="30000" dirty="0" err="1">
                          <a:effectLst/>
                        </a:rPr>
                        <a:t>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 anchor="b"/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Percent of Trips by Mode</a:t>
                      </a:r>
                      <a:endParaRPr lang="en-US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Private Vehicle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78.51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87.13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18.02</a:t>
                      </a: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9.23</a:t>
                      </a: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Other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3.47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3.64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Percent of Trips by Purpose</a:t>
                      </a:r>
                      <a:endParaRPr lang="en-US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Business and Bus/Pleasure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22.42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25.69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Visit Friends/Relatives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32.58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26.31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Leisure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30.53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>
                          <a:effectLst/>
                        </a:rPr>
                        <a:t>26.21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</a:tr>
              <a:tr h="12931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Personal/Family or Medical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11.93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9.56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Other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2.54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>
                          <a:effectLst/>
                        </a:rPr>
                        <a:t>12.22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</a:tr>
              <a:tr h="25862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Overall Mean Trip Length in Miles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(One-Way All Modes)</a:t>
                      </a:r>
                      <a:r>
                        <a:rPr lang="en-US" sz="900" baseline="30000" dirty="0">
                          <a:effectLst/>
                        </a:rPr>
                        <a:t>b</a:t>
                      </a:r>
                      <a:endParaRPr lang="en-US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411.88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457.57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Mean Trip Length – Air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1,003.21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>
                          <a:effectLst/>
                        </a:rPr>
                        <a:t>2,088.78</a:t>
                      </a:r>
                      <a:r>
                        <a:rPr lang="en-US" sz="900" baseline="30000">
                          <a:effectLst/>
                        </a:rPr>
                        <a:t>c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Mean Trip Length – Private Vehicle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276.53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301.54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Mean Trip Length – All Other</a:t>
                      </a:r>
                      <a:endParaRPr lang="en-US" sz="900" b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404.02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482.02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</a:tr>
              <a:tr h="25862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Mean Trip Length by Purpose in </a:t>
                      </a:r>
                      <a:r>
                        <a:rPr lang="en-US" sz="900" b="1" dirty="0" smtClean="0">
                          <a:effectLst/>
                        </a:rPr>
                        <a:t>Miles (</a:t>
                      </a:r>
                      <a:r>
                        <a:rPr lang="en-US" sz="900" b="1" dirty="0">
                          <a:effectLst/>
                        </a:rPr>
                        <a:t>One-Way All Modes)</a:t>
                      </a:r>
                      <a:endParaRPr lang="en-US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Business and Bus/Pleasure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>
                          <a:effectLst/>
                        </a:rPr>
                        <a:t>467.89</a:t>
                      </a:r>
                      <a:endParaRPr lang="en-US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480.93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Visit Friends/Relatives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398.77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478.60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Leisure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406.70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516.44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Personal/Family or Medical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376.05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409.80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Other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316.03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276.28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/>
                </a:tc>
              </a:tr>
              <a:tr h="25862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Overall Travel Party Size </a:t>
                      </a:r>
                      <a:r>
                        <a:rPr lang="en-US" sz="900" dirty="0" smtClean="0">
                          <a:effectLst/>
                        </a:rPr>
                        <a:t/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All Modes)</a:t>
                      </a:r>
                      <a:endParaRPr lang="en-US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3.10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Travel Party Size – Air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2.98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Travel Party Size – Private Vehicle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2.42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Travel Party Size – All Other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9.34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72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 Party Size by Purpose</a:t>
                      </a: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effectLst/>
                        <a:latin typeface="+mn-lt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75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Business and Bus/Pleasure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2.12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Visit Friends/Relatives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2.81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Leisure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3.93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Personal/Family or Medical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2.91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0" dirty="0">
                          <a:effectLst/>
                        </a:rPr>
                        <a:t>Other</a:t>
                      </a:r>
                      <a:endParaRPr lang="en-US" sz="9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782320" algn="dec"/>
                        </a:tabLst>
                      </a:pPr>
                      <a:r>
                        <a:rPr lang="en-US" sz="900" dirty="0">
                          <a:effectLst/>
                        </a:rPr>
                        <a:t>6.34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1251" marR="312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2DAA-974C-4D74-ACC1-3E85B07C99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706260" y="3156481"/>
            <a:ext cx="1111676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2638" algn="dec"/>
              </a:tabLst>
            </a:pP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NHTS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2001 includes trips of 50 miles and more.  For this analysis only trips of 100 miles and longer one-way were included.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2638" algn="dec"/>
              </a:tabLst>
            </a:pP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1995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ATS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“Round-Trip Distance” was divided in half to provide one-way estimates.</a:t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2638" algn="dec"/>
              </a:tabLst>
            </a:pPr>
            <a:r>
              <a:rPr kumimoji="0" lang="en-US" sz="1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1000" baseline="30000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NHTS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Trip Distance includes extreme values.  Trip length was capped at the 99</a:t>
            </a:r>
            <a:r>
              <a:rPr kumimoji="0" lang="en-US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percentile (5,252.18 miles).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4172" y="2009173"/>
            <a:ext cx="1657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tabLst>
                <a:tab pos="782638" algn="dec"/>
              </a:tabLst>
            </a:pPr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Preliminary 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Comparative Statistics from </a:t>
            </a:r>
            <a:r>
              <a:rPr lang="en-US" sz="1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ATS</a:t>
            </a:r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1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NHTS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7038" y="1259870"/>
            <a:ext cx="2680853" cy="535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24"/>
              </a:spcBef>
              <a:buClr>
                <a:schemeClr val="accent5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4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24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mtClean="0"/>
          </a:p>
          <a:p>
            <a:pPr lvl="1"/>
            <a:r>
              <a:rPr lang="en-US" smtClean="0"/>
              <a:t>Rural travel surveys</a:t>
            </a:r>
          </a:p>
          <a:p>
            <a:pPr lvl="2">
              <a:spcBef>
                <a:spcPts val="1200"/>
              </a:spcBef>
            </a:pPr>
            <a:r>
              <a:rPr lang="en-US" smtClean="0"/>
              <a:t>2009 NHTS</a:t>
            </a:r>
          </a:p>
          <a:p>
            <a:pPr lvl="2">
              <a:spcBef>
                <a:spcPts val="1200"/>
              </a:spcBef>
            </a:pPr>
            <a:r>
              <a:rPr lang="en-US" smtClean="0"/>
              <a:t>Statewide household surveys</a:t>
            </a:r>
          </a:p>
          <a:p>
            <a:pPr lvl="2">
              <a:spcBef>
                <a:spcPts val="1200"/>
              </a:spcBef>
            </a:pPr>
            <a:r>
              <a:rPr lang="en-US" smtClean="0"/>
              <a:t>Recent GPS HHTS data collection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CHRP 8-84/Report 735:  Long-Distance and Rural Transferable Parameters for Statewide Travel Forecasting Models&amp;quot;&quot;/&gt;&lt;property id=&quot;20307&quot; value=&quot;337&quot;/&gt;&lt;/object&gt;&lt;object type=&quot;3&quot; unique_id=&quot;10005&quot;&gt;&lt;property id=&quot;20148&quot; value=&quot;5&quot;/&gt;&lt;property id=&quot;20300&quot; value=&quot;Slide 2 - &amp;quot;Presentation Outline&amp;quot;&quot;/&gt;&lt;property id=&quot;20307&quot; value=&quot;347&quot;/&gt;&lt;/object&gt;&lt;object type=&quot;3&quot; unique_id=&quot;10006&quot;&gt;&lt;property id=&quot;20148&quot; value=&quot;5&quot;/&gt;&lt;property id=&quot;20300&quot; value=&quot;Slide 3 - &amp;quot;Presentation Outline (continued)&amp;quot;&quot;/&gt;&lt;property id=&quot;20307&quot; value=&quot;404&quot;/&gt;&lt;/object&gt;&lt;object type=&quot;3&quot; unique_id=&quot;10007&quot;&gt;&lt;property id=&quot;20148&quot; value=&quot;5&quot;/&gt;&lt;property id=&quot;20300&quot; value=&quot;Slide 4 - &amp;quot;Overview of Project&amp;#x0D;&amp;#x0A;Background&amp;quot;&quot;/&gt;&lt;property id=&quot;20307&quot; value=&quot;384&quot;/&gt;&lt;/object&gt;&lt;object type=&quot;3&quot; unique_id=&quot;10008&quot;&gt;&lt;property id=&quot;20148&quot; value=&quot;5&quot;/&gt;&lt;property id=&quot;20300&quot; value=&quot;Slide 5 - &amp;quot;NCHRP 8-84: Differences in Rural and Long-Distance Travel versus Urban Trips&amp;quot;&quot;/&gt;&lt;property id=&quot;20307&quot; value=&quot;388&quot;/&gt;&lt;/object&gt;&lt;object type=&quot;3&quot; unique_id=&quot;10009&quot;&gt;&lt;property id=&quot;20148&quot; value=&quot;5&quot;/&gt;&lt;property id=&quot;20300&quot; value=&quot;Slide 6 - &amp;quot;NCHRP 8-84: Differences in Rural and Long-Distance Travel versus Urban Trips (continued)&amp;quot;&quot;/&gt;&lt;property id=&quot;20307&quot; value=&quot;373&quot;/&gt;&lt;/object&gt;&lt;object type=&quot;3&quot; unique_id=&quot;10010&quot;&gt;&lt;property id=&quot;20148&quot; value=&quot;5&quot;/&gt;&lt;property id=&quot;20300&quot; value=&quot;Slide 7 - &amp;quot;NCHRP 8-84: Differences in Rural and Long-Distance Travel versus Urban Trips (continued)&amp;quot;&quot;/&gt;&lt;property id=&quot;20307&quot; value=&quot;374&quot;/&gt;&lt;/object&gt;&lt;object type=&quot;3&quot; unique_id=&quot;10011&quot;&gt;&lt;property id=&quot;20148&quot; value=&quot;5&quot;/&gt;&lt;property id=&quot;20300&quot; value=&quot;Slide 9 - &amp;quot;Project Overview: Rural/LD Travel Parameters&amp;#x0D;&amp;#x0A;Objectives&amp;quot;&quot;/&gt;&lt;property id=&quot;20307&quot; value=&quot;386&quot;/&gt;&lt;/object&gt;&lt;object type=&quot;3&quot; unique_id=&quot;10014&quot;&gt;&lt;property id=&quot;20148&quot; value=&quot;5&quot;/&gt;&lt;property id=&quot;20300&quot; value=&quot;Slide 15 - &amp;quot;Transferability of Rural/LD Parameters (continued)&amp;quot;&quot;/&gt;&lt;property id=&quot;20307&quot; value=&quot;377&quot;/&gt;&lt;/object&gt;&lt;object type=&quot;3&quot; unique_id=&quot;10016&quot;&gt;&lt;property id=&quot;20148&quot; value=&quot;5&quot;/&gt;&lt;property id=&quot;20300&quot; value=&quot;Slide 19 - &amp;quot;Process for Developing Rural/LD Parameters&amp;quot;&quot;/&gt;&lt;property id=&quot;20307&quot; value=&quot;379&quot;/&gt;&lt;/object&gt;&lt;object type=&quot;3&quot; unique_id=&quot;10017&quot;&gt;&lt;property id=&quot;20148&quot; value=&quot;5&quot;/&gt;&lt;property id=&quot;20300&quot; value=&quot;Slide 20 - &amp;quot;Process for Developing Rural/LD &amp;#x0D;&amp;#x0A;Parameters (continued)&amp;quot;&quot;/&gt;&lt;property id=&quot;20307&quot; value=&quot;380&quot;/&gt;&lt;/object&gt;&lt;object type=&quot;3&quot; unique_id=&quot;10018&quot;&gt;&lt;property id=&quot;20148&quot; value=&quot;5&quot;/&gt;&lt;property id=&quot;20300&quot; value=&quot;Slide 22 - &amp;quot;Study Findings… &amp;#x0D;&amp;#x0A;Some Might Be Obvious&amp;quot;&quot;/&gt;&lt;property id=&quot;20307&quot; value=&quot;391&quot;/&gt;&lt;/object&gt;&lt;object type=&quot;3&quot; unique_id=&quot;10019&quot;&gt;&lt;property id=&quot;20148&quot; value=&quot;5&quot;/&gt;&lt;property id=&quot;20300&quot; value=&quot;Slide 23 - &amp;quot;Study Findings (continued)&amp;quot;&quot;/&gt;&lt;property id=&quot;20307&quot; value=&quot;392&quot;/&gt;&lt;/object&gt;&lt;object type=&quot;3&quot; unique_id=&quot;10020&quot;&gt;&lt;property id=&quot;20148&quot; value=&quot;5&quot;/&gt;&lt;property id=&quot;20300&quot; value=&quot;Slide 24 - &amp;quot;Long-Distance Travel Data&amp;#x0D;&amp;#x0A;Where Do We Go From Here?  What’s Out There Now?&amp;quot;&quot;/&gt;&lt;property id=&quot;20307&quot; value=&quot;393&quot;/&gt;&lt;/object&gt;&lt;object type=&quot;3&quot; unique_id=&quot;10021&quot;&gt;&lt;property id=&quot;20148&quot; value=&quot;5&quot;/&gt;&lt;property id=&quot;20300&quot; value=&quot;Slide 26 - &amp;quot;Long-Distance Travel Data&amp;#x0D;&amp;#x0A;What Are the Limitations of Currently Available Data?&amp;quot;&quot;/&gt;&lt;property id=&quot;20307&quot; value=&quot;396&quot;/&gt;&lt;/object&gt;&lt;object type=&quot;3&quot; unique_id=&quot;10022&quot;&gt;&lt;property id=&quot;20148&quot; value=&quot;5&quot;/&gt;&lt;property id=&quot;20300&quot; value=&quot;Slide 27 - &amp;quot;Long-Distance Travel Data&amp;#x0D;&amp;#x0A;What Are the Limitations of Currently Available Data? (continued)&amp;quot;&quot;/&gt;&lt;property id=&quot;20307&quot; value=&quot;397&quot;/&gt;&lt;/object&gt;&lt;object type=&quot;3&quot; unique_id=&quot;10023&quot;&gt;&lt;property id=&quot;20148&quot; value=&quot;5&quot;/&gt;&lt;property id=&quot;20300&quot; value=&quot;Slide 28 - &amp;quot;Long-Distance Travel Data&amp;#x0D;&amp;#x0A;What Are the Data Needs?&amp;quot;&quot;/&gt;&lt;property id=&quot;20307&quot; value=&quot;398&quot;/&gt;&lt;/object&gt;&lt;object type=&quot;3&quot; unique_id=&quot;10024&quot;&gt;&lt;property id=&quot;20148&quot; value=&quot;5&quot;/&gt;&lt;property id=&quot;20300&quot; value=&quot;Slide 29 - &amp;quot;Long-Distance Travel Data&amp;#x0D;&amp;#x0A;What Are the Data Needs? (continued)&amp;quot;&quot;/&gt;&lt;property id=&quot;20307&quot; value=&quot;399&quot;/&gt;&lt;/object&gt;&lt;object type=&quot;3&quot; unique_id=&quot;10025&quot;&gt;&lt;property id=&quot;20148&quot; value=&quot;5&quot;/&gt;&lt;property id=&quot;20300&quot; value=&quot;Slide 30 - &amp;quot;Long-Distance Travel Data&amp;#x0D;&amp;#x0A;Where Do We Go From Here?&amp;quot;&quot;/&gt;&lt;property id=&quot;20307&quot; value=&quot;400&quot;/&gt;&lt;/object&gt;&lt;object type=&quot;3&quot; unique_id=&quot;10026&quot;&gt;&lt;property id=&quot;20148&quot; value=&quot;5&quot;/&gt;&lt;property id=&quot;20300&quot; value=&quot;Slide 32 - &amp;quot;Contact Information&amp;quot;&quot;/&gt;&lt;property id=&quot;20307&quot; value=&quot;405&quot;/&gt;&lt;/object&gt;&lt;object type=&quot;3&quot; unique_id=&quot;10027&quot;&gt;&lt;property id=&quot;20148&quot; value=&quot;5&quot;/&gt;&lt;property id=&quot;20300&quot; value=&quot;Slide 33 - &amp;quot;Transferable Model Parameters: &amp;#x0D;&amp;#x0A;NCHRP 8-84/Report 735 &amp;quot;&quot;/&gt;&lt;property id=&quot;20307&quot; value=&quot;381&quot;/&gt;&lt;/object&gt;&lt;object type=&quot;3&quot; unique_id=&quot;11120&quot;&gt;&lt;property id=&quot;20148&quot; value=&quot;5&quot;/&gt;&lt;property id=&quot;20300&quot; value=&quot;Slide 11 - &amp;quot;Project Overview: Rural/LD Travel Parameters&amp;#x0D;&amp;#x0A;Objectives (continued)&amp;quot;&quot;/&gt;&lt;property id=&quot;20307&quot; value=&quot;406&quot;/&gt;&lt;/object&gt;&lt;object type=&quot;3&quot; unique_id=&quot;11256&quot;&gt;&lt;property id=&quot;20148&quot; value=&quot;5&quot;/&gt;&lt;property id=&quot;20300&quot; value=&quot;Slide 16 - &amp;quot;Transferability of Rural/LD Parameters (continued)&amp;quot;&quot;/&gt;&lt;property id=&quot;20307&quot; value=&quot;407&quot;/&gt;&lt;/object&gt;&lt;object type=&quot;3&quot; unique_id=&quot;12153&quot;&gt;&lt;property id=&quot;20148&quot; value=&quot;5&quot;/&gt;&lt;property id=&quot;20300&quot; value=&quot;Slide 31 - &amp;quot;Long-Distance Travel Data&amp;#x0D;&amp;#x0A;Where Do We Go From Here? (continued)&amp;quot;&quot;/&gt;&lt;property id=&quot;20307&quot; value=&quot;408&quot;/&gt;&lt;/object&gt;&lt;object type=&quot;3&quot; unique_id=&quot;13517&quot;&gt;&lt;property id=&quot;20148&quot; value=&quot;5&quot;/&gt;&lt;property id=&quot;20300&quot; value=&quot;Slide 18 - &amp;quot;Consideration of Other Rural/LD Trip Characteristics (continued)&amp;quot;&quot;/&gt;&lt;property id=&quot;20307&quot; value=&quot;409&quot;/&gt;&lt;/object&gt;&lt;object type=&quot;3&quot; unique_id=&quot;15228&quot;&gt;&lt;property id=&quot;20148&quot; value=&quot;5&quot;/&gt;&lt;property id=&quot;20300&quot; value=&quot;Slide 8 - &amp;quot;NCHRP 8-84: Differences in Rural and Long-Distance Travel versus Urban Trips (continued)&amp;quot;&quot;/&gt;&lt;property id=&quot;20307&quot; value=&quot;414&quot;/&gt;&lt;/object&gt;&lt;object type=&quot;3&quot; unique_id=&quot;15467&quot;&gt;&lt;property id=&quot;20148&quot; value=&quot;5&quot;/&gt;&lt;property id=&quot;20300&quot; value=&quot;Slide 10 - &amp;quot;Project Overview: Rural/LD Travel Parameters&amp;#x0D;&amp;#x0A;Objectives (continued)&amp;quot;&quot;/&gt;&lt;property id=&quot;20307&quot; value=&quot;415&quot;/&gt;&lt;/object&gt;&lt;object type=&quot;3&quot; unique_id=&quot;15713&quot;&gt;&lt;property id=&quot;20148&quot; value=&quot;5&quot;/&gt;&lt;property id=&quot;20300&quot; value=&quot;Slide 14 - &amp;quot;Transferability of Rural/LD Parameters&amp;quot;&quot;/&gt;&lt;property id=&quot;20307&quot; value=&quot;416&quot;/&gt;&lt;/object&gt;&lt;object type=&quot;3&quot; unique_id=&quot;16038&quot;&gt;&lt;property id=&quot;20148&quot; value=&quot;5&quot;/&gt;&lt;property id=&quot;20300&quot; value=&quot;Slide 21 - &amp;quot;Process for Developing Rural/LD &amp;#x0D;&amp;#x0A;Parameters (continued)&amp;quot;&quot;/&gt;&lt;property id=&quot;20307&quot; value=&quot;417&quot;/&gt;&lt;/object&gt;&lt;object type=&quot;3&quot; unique_id=&quot;16298&quot;&gt;&lt;property id=&quot;20148&quot; value=&quot;5&quot;/&gt;&lt;property id=&quot;20300&quot; value=&quot;Slide 25 - &amp;quot;Long-Distance Travel Data&amp;#x0D;&amp;#x0A;Where Do We Go From Here?  What’s Out There Now? (continued)&amp;quot;&quot;/&gt;&lt;property id=&quot;20307&quot; value=&quot;418&quot;/&gt;&lt;/object&gt;&lt;object type=&quot;3&quot; unique_id=&quot;16899&quot;&gt;&lt;property id=&quot;20148&quot; value=&quot;5&quot;/&gt;&lt;property id=&quot;20300&quot; value=&quot;Slide 12 - &amp;quot;Statewide Model Statistics on Rural/LD Travel&amp;quot;&quot;/&gt;&lt;property id=&quot;20307&quot; value=&quot;419&quot;/&gt;&lt;/object&gt;&lt;object type=&quot;3&quot; unique_id=&quot;17318&quot;&gt;&lt;property id=&quot;20148&quot; value=&quot;5&quot;/&gt;&lt;property id=&quot;20300&quot; value=&quot;Slide 17 - &amp;quot;Consideration of Other Rural/&amp;#x0D;&amp;#x0A;LD Trip Characteristics&amp;quot;&quot;/&gt;&lt;property id=&quot;20307&quot; value=&quot;420&quot;/&gt;&lt;/object&gt;&lt;object type=&quot;3&quot; unique_id=&quot;19339&quot;&gt;&lt;property id=&quot;20148&quot; value=&quot;5&quot;/&gt;&lt;property id=&quot;20300&quot; value=&quot;Slide 13 - &amp;quot;Transferability of Rural/LD Parameters&amp;quot;&quot;/&gt;&lt;property id=&quot;20307&quot; value=&quot;421&quot;/&gt;&lt;/object&gt;&lt;/object&gt;&lt;/object&gt;&lt;/database&gt;"/>
  <p:tag name="SECTOMILLISECCONVERTED" val="1"/>
</p:tagLst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CSBlue">
  <a:themeElements>
    <a:clrScheme name="CSBlue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0099CC"/>
      </a:accent1>
      <a:accent2>
        <a:srgbClr val="B29620"/>
      </a:accent2>
      <a:accent3>
        <a:srgbClr val="C20000"/>
      </a:accent3>
      <a:accent4>
        <a:srgbClr val="30A230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FF00"/>
      </a:dk2>
      <a:lt2>
        <a:srgbClr val="FF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FF00"/>
      </a:dk2>
      <a:lt2>
        <a:srgbClr val="FF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s_flare_final">
    <a:dk1>
      <a:srgbClr val="FFFFFF"/>
    </a:dk1>
    <a:lt1>
      <a:srgbClr val="FFFFFF"/>
    </a:lt1>
    <a:dk2>
      <a:srgbClr val="003A69"/>
    </a:dk2>
    <a:lt2>
      <a:srgbClr val="FFFFFF"/>
    </a:lt2>
    <a:accent1>
      <a:srgbClr val="542378"/>
    </a:accent1>
    <a:accent2>
      <a:srgbClr val="C40000"/>
    </a:accent2>
    <a:accent3>
      <a:srgbClr val="5DB6FF"/>
    </a:accent3>
    <a:accent4>
      <a:srgbClr val="D1CC00"/>
    </a:accent4>
    <a:accent5>
      <a:srgbClr val="D8D8D8"/>
    </a:accent5>
    <a:accent6>
      <a:srgbClr val="1634CA"/>
    </a:accent6>
    <a:hlink>
      <a:srgbClr val="FFFFFF"/>
    </a:hlink>
    <a:folHlink>
      <a:srgbClr val="C0C0C0"/>
    </a:folHlink>
  </a:clrScheme>
  <a:fontScheme name="cs_flare_final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cs_flare_final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flat" cmpd="sng" algn="ctr">
        <a:solidFill>
          <a:srgbClr val="0099CC"/>
        </a:solidFill>
        <a:prstDash val="solid"/>
      </a:ln>
      <a:ln w="19050" cap="flat" cmpd="sng" algn="ctr">
        <a:solidFill>
          <a:srgbClr val="0099CC"/>
        </a:solidFill>
        <a:prstDash val="solid"/>
      </a:ln>
      <a:ln w="25400" cap="flat" cmpd="sng" algn="ctr">
        <a:solidFill>
          <a:srgbClr val="0099CC"/>
        </a:solidFill>
        <a:prstDash val="solid"/>
      </a:ln>
    </a:lnStyleLst>
    <a:effectStyleLst>
      <a:effectStyle>
        <a:effectLst>
          <a:outerShdw blurRad="38100" dist="63500" dir="2700000" algn="br" rotWithShape="0">
            <a:srgbClr val="000000">
              <a:alpha val="75000"/>
            </a:srgbClr>
          </a:outerShdw>
        </a:effectLst>
      </a:effectStyle>
      <a:effectStyle>
        <a:effectLst>
          <a:glow rad="50800">
            <a:schemeClr val="phClr">
              <a:alpha val="60000"/>
            </a:schemeClr>
          </a:glo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2700" prstMaterial="dkEdge">
          <a:bevelT w="50800" h="44450" prst="angle"/>
          <a:contourClr>
            <a:schemeClr val="lt1"/>
          </a:contourClr>
        </a:sp3d>
      </a:effectStyle>
    </a:effectStyleLst>
    <a:bgFillStyleLst>
      <a:blipFill rotWithShape="1">
        <a:blip xmlns:r="http://schemas.openxmlformats.org/officeDocument/2006/relationships" r:embed="rId1"/>
        <a:stretch/>
      </a:blipFill>
      <a:blipFill rotWithShape="1">
        <a:blip xmlns:r="http://schemas.openxmlformats.org/officeDocument/2006/relationships" r:embed="rId1"/>
        <a:stretch/>
      </a:blipFill>
      <a:blipFill rotWithShape="1">
        <a:blip xmlns:r="http://schemas.openxmlformats.org/officeDocument/2006/relationships" r:embed="rId2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CSBlue">
    <a:dk1>
      <a:srgbClr val="000000"/>
    </a:dk1>
    <a:lt1>
      <a:srgbClr val="FFFFFF"/>
    </a:lt1>
    <a:dk2>
      <a:srgbClr val="003A69"/>
    </a:dk2>
    <a:lt2>
      <a:srgbClr val="FFFFFF"/>
    </a:lt2>
    <a:accent1>
      <a:srgbClr val="0099CC"/>
    </a:accent1>
    <a:accent2>
      <a:srgbClr val="B29620"/>
    </a:accent2>
    <a:accent3>
      <a:srgbClr val="C20000"/>
    </a:accent3>
    <a:accent4>
      <a:srgbClr val="30A230"/>
    </a:accent4>
    <a:accent5>
      <a:srgbClr val="DDE278"/>
    </a:accent5>
    <a:accent6>
      <a:srgbClr val="1634CA"/>
    </a:accent6>
    <a:hlink>
      <a:srgbClr val="FFFFFF"/>
    </a:hlink>
    <a:folHlink>
      <a:srgbClr val="C0C0C0"/>
    </a:folHlink>
  </a:clrScheme>
  <a:fontScheme name="CSBlu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SBlu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2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SBlue">
    <a:dk1>
      <a:srgbClr val="000000"/>
    </a:dk1>
    <a:lt1>
      <a:srgbClr val="FFFFFF"/>
    </a:lt1>
    <a:dk2>
      <a:srgbClr val="003A69"/>
    </a:dk2>
    <a:lt2>
      <a:srgbClr val="FFFFFF"/>
    </a:lt2>
    <a:accent1>
      <a:srgbClr val="0099CC"/>
    </a:accent1>
    <a:accent2>
      <a:srgbClr val="B29620"/>
    </a:accent2>
    <a:accent3>
      <a:srgbClr val="C20000"/>
    </a:accent3>
    <a:accent4>
      <a:srgbClr val="30A230"/>
    </a:accent4>
    <a:accent5>
      <a:srgbClr val="DDE278"/>
    </a:accent5>
    <a:accent6>
      <a:srgbClr val="1634CA"/>
    </a:accent6>
    <a:hlink>
      <a:srgbClr val="FFFFFF"/>
    </a:hlink>
    <a:folHlink>
      <a:srgbClr val="C0C0C0"/>
    </a:folHlink>
  </a:clrScheme>
  <a:fontScheme name="CSBlu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SBlu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2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SBlue">
    <a:dk1>
      <a:srgbClr val="000000"/>
    </a:dk1>
    <a:lt1>
      <a:srgbClr val="FFFFFF"/>
    </a:lt1>
    <a:dk2>
      <a:srgbClr val="003A69"/>
    </a:dk2>
    <a:lt2>
      <a:srgbClr val="FFFFFF"/>
    </a:lt2>
    <a:accent1>
      <a:srgbClr val="0099CC"/>
    </a:accent1>
    <a:accent2>
      <a:srgbClr val="B29620"/>
    </a:accent2>
    <a:accent3>
      <a:srgbClr val="C20000"/>
    </a:accent3>
    <a:accent4>
      <a:srgbClr val="30A230"/>
    </a:accent4>
    <a:accent5>
      <a:srgbClr val="DDE278"/>
    </a:accent5>
    <a:accent6>
      <a:srgbClr val="1634CA"/>
    </a:accent6>
    <a:hlink>
      <a:srgbClr val="FFFFFF"/>
    </a:hlink>
    <a:folHlink>
      <a:srgbClr val="C0C0C0"/>
    </a:folHlink>
  </a:clrScheme>
  <a:fontScheme name="CSBlu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SBlu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2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SBlue">
    <a:dk1>
      <a:srgbClr val="000000"/>
    </a:dk1>
    <a:lt1>
      <a:srgbClr val="FFFFFF"/>
    </a:lt1>
    <a:dk2>
      <a:srgbClr val="003A69"/>
    </a:dk2>
    <a:lt2>
      <a:srgbClr val="FFFFFF"/>
    </a:lt2>
    <a:accent1>
      <a:srgbClr val="0099CC"/>
    </a:accent1>
    <a:accent2>
      <a:srgbClr val="B29620"/>
    </a:accent2>
    <a:accent3>
      <a:srgbClr val="C20000"/>
    </a:accent3>
    <a:accent4>
      <a:srgbClr val="30A230"/>
    </a:accent4>
    <a:accent5>
      <a:srgbClr val="DDE278"/>
    </a:accent5>
    <a:accent6>
      <a:srgbClr val="1634CA"/>
    </a:accent6>
    <a:hlink>
      <a:srgbClr val="FFFFFF"/>
    </a:hlink>
    <a:folHlink>
      <a:srgbClr val="C0C0C0"/>
    </a:folHlink>
  </a:clrScheme>
  <a:fontScheme name="CSBlu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SBlu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2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SBlue">
    <a:dk1>
      <a:srgbClr val="000000"/>
    </a:dk1>
    <a:lt1>
      <a:srgbClr val="FFFFFF"/>
    </a:lt1>
    <a:dk2>
      <a:srgbClr val="003A69"/>
    </a:dk2>
    <a:lt2>
      <a:srgbClr val="FFFFFF"/>
    </a:lt2>
    <a:accent1>
      <a:srgbClr val="0099CC"/>
    </a:accent1>
    <a:accent2>
      <a:srgbClr val="B29620"/>
    </a:accent2>
    <a:accent3>
      <a:srgbClr val="C20000"/>
    </a:accent3>
    <a:accent4>
      <a:srgbClr val="30A230"/>
    </a:accent4>
    <a:accent5>
      <a:srgbClr val="DDE278"/>
    </a:accent5>
    <a:accent6>
      <a:srgbClr val="1634CA"/>
    </a:accent6>
    <a:hlink>
      <a:srgbClr val="FFFFFF"/>
    </a:hlink>
    <a:folHlink>
      <a:srgbClr val="C0C0C0"/>
    </a:folHlink>
  </a:clrScheme>
  <a:fontScheme name="CSBlu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SBlu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2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CSBlue</Template>
  <TotalTime>4993</TotalTime>
  <Pages>2</Pages>
  <Words>1729</Words>
  <Application>Microsoft Office PowerPoint</Application>
  <PresentationFormat>On-screen Show (4:3)</PresentationFormat>
  <Paragraphs>670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CSBlue</vt:lpstr>
      <vt:lpstr>NCHRP 8-84/Report 735:  Long-Distance and Rural Transferable Parameters for Statewide Travel Forecasting Models</vt:lpstr>
      <vt:lpstr>Presentation Outline</vt:lpstr>
      <vt:lpstr>Presentation Outline (continued)</vt:lpstr>
      <vt:lpstr>Overview of Project Background</vt:lpstr>
      <vt:lpstr>NCHRP 8-84: Differences in Rural and Long-Distance Travel versus Urban Trips</vt:lpstr>
      <vt:lpstr>NCHRP 8-84: Differences in Rural and Long-Distance Travel versus Urban Trips (continued)</vt:lpstr>
      <vt:lpstr>NCHRP 8-84: Differences in Rural and Long-Distance Travel versus Urban Trips (continued)</vt:lpstr>
      <vt:lpstr>Project Overview: Rural/LD Travel Parameters Objectives</vt:lpstr>
      <vt:lpstr>Project Overview: Rural/LD Travel Parameters Objectives (continued)</vt:lpstr>
      <vt:lpstr>Statewide Model Statistics on Rural/LD Travel</vt:lpstr>
      <vt:lpstr>Transferability of Rural/LD Parameters</vt:lpstr>
      <vt:lpstr>Transferability of Rural/LD Parameters (continued)</vt:lpstr>
      <vt:lpstr>Transferability of Rural/LD Parameters (continued)</vt:lpstr>
      <vt:lpstr>Consideration of Other Rural/ LD Trip Characteristics</vt:lpstr>
      <vt:lpstr>Consideration of Other Rural/LD Trip Characteristics (continued)</vt:lpstr>
      <vt:lpstr>Process for Developing Rural/LD Parameters</vt:lpstr>
      <vt:lpstr>Process for Developing Rural/LD  Parameters (continued)</vt:lpstr>
      <vt:lpstr>Study Findings…  Some Might Be Obvious</vt:lpstr>
      <vt:lpstr>Study Findings (continued)</vt:lpstr>
      <vt:lpstr>Long-Distance Travel Data Where Do We Go From Here?  What’s Out There Now?</vt:lpstr>
      <vt:lpstr>Long-Distance Travel Data Where Do We Go From Here?  What’s Out There Now? (continued)</vt:lpstr>
      <vt:lpstr>Long-Distance Travel Data What Are the Limitations of Currently Available Data?</vt:lpstr>
      <vt:lpstr>Long-Distance Travel Data What Are the Limitations of Currently Available Data? (continued)</vt:lpstr>
      <vt:lpstr>Long-Distance Travel Data What Are the Data Needs?</vt:lpstr>
      <vt:lpstr>Long-Distance Travel Data What Are the Data Needs? (continued)</vt:lpstr>
      <vt:lpstr>Long-Distance Travel Data Where Do We Go From Here?</vt:lpstr>
      <vt:lpstr>Contact Information</vt:lpstr>
      <vt:lpstr>Transferable Model Parameters:  NCHRP 8-84/Report 735 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John (Jay) Evans</dc:creator>
  <cp:lastModifiedBy>Faussett, Karen (MDOT)</cp:lastModifiedBy>
  <cp:revision>318</cp:revision>
  <cp:lastPrinted>2013-05-01T20:34:47Z</cp:lastPrinted>
  <dcterms:created xsi:type="dcterms:W3CDTF">2009-08-06T15:16:47Z</dcterms:created>
  <dcterms:modified xsi:type="dcterms:W3CDTF">2013-05-06T14:19:52Z</dcterms:modified>
</cp:coreProperties>
</file>