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21"/>
  </p:notesMasterIdLst>
  <p:handoutMasterIdLst>
    <p:handoutMasterId r:id="rId22"/>
  </p:handoutMasterIdLst>
  <p:sldIdLst>
    <p:sldId id="359" r:id="rId2"/>
    <p:sldId id="387" r:id="rId3"/>
    <p:sldId id="297" r:id="rId4"/>
    <p:sldId id="371" r:id="rId5"/>
    <p:sldId id="373" r:id="rId6"/>
    <p:sldId id="372" r:id="rId7"/>
    <p:sldId id="367" r:id="rId8"/>
    <p:sldId id="376" r:id="rId9"/>
    <p:sldId id="388" r:id="rId10"/>
    <p:sldId id="377" r:id="rId11"/>
    <p:sldId id="389" r:id="rId12"/>
    <p:sldId id="378" r:id="rId13"/>
    <p:sldId id="379" r:id="rId14"/>
    <p:sldId id="380" r:id="rId15"/>
    <p:sldId id="381" r:id="rId16"/>
    <p:sldId id="382" r:id="rId17"/>
    <p:sldId id="383" r:id="rId18"/>
    <p:sldId id="384" r:id="rId19"/>
    <p:sldId id="385" r:id="rId20"/>
  </p:sldIdLst>
  <p:sldSz cx="9144000" cy="6858000" type="screen4x3"/>
  <p:notesSz cx="7010400" cy="92964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Wu" initials="DW" lastIdx="5" clrIdx="0"/>
  <p:cmAuthor id="1" name="Ryan Greene-Roesel" initials="RGR" lastIdx="6" clrIdx="1"/>
  <p:cmAuthor id="2" name="Dan Wu" initials="DW"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EE8E00"/>
    <a:srgbClr val="FF9900"/>
    <a:srgbClr val="F4BC9A"/>
    <a:srgbClr val="FAE1D2"/>
    <a:srgbClr val="009900"/>
    <a:srgbClr val="99CCFF"/>
    <a:srgbClr val="9966FF"/>
    <a:srgbClr val="CC0000"/>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8" autoAdjust="0"/>
    <p:restoredTop sz="64947" autoAdjust="0"/>
  </p:normalViewPr>
  <p:slideViewPr>
    <p:cSldViewPr snapToGrid="0" snapToObjects="1" showGuides="1">
      <p:cViewPr>
        <p:scale>
          <a:sx n="150" d="100"/>
          <a:sy n="150" d="100"/>
        </p:scale>
        <p:origin x="1584" y="948"/>
      </p:cViewPr>
      <p:guideLst>
        <p:guide orient="horz" pos="2313"/>
        <p:guide pos="3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8190988626422048"/>
          <c:y val="8.7847404491105133E-2"/>
          <c:w val="0.45284711286089241"/>
          <c:h val="0.75474518810149338"/>
        </c:manualLayout>
      </c:layout>
      <c:pieChart>
        <c:varyColors val="1"/>
        <c:firstSliceAng val="0"/>
      </c:pieChart>
    </c:plotArea>
    <c:plotVisOnly val="1"/>
  </c:chart>
  <c:spPr>
    <a:noFill/>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BE841-DF2B-437E-8912-4A0B91409FEA}" type="doc">
      <dgm:prSet loTypeId="urn:microsoft.com/office/officeart/2005/8/layout/matrix3" loCatId="matrix" qsTypeId="urn:microsoft.com/office/officeart/2005/8/quickstyle/3d1" qsCatId="3D" csTypeId="urn:microsoft.com/office/officeart/2005/8/colors/accent1_2" csCatId="accent1" phldr="1"/>
      <dgm:spPr/>
      <dgm:t>
        <a:bodyPr/>
        <a:lstStyle/>
        <a:p>
          <a:endParaRPr lang="en-US"/>
        </a:p>
      </dgm:t>
    </dgm:pt>
    <dgm:pt modelId="{0E62D1B9-7C63-45C6-93DF-1591A4E644A4}">
      <dgm:prSet phldrT="[Text]" custT="1"/>
      <dgm:spPr>
        <a:solidFill>
          <a:srgbClr val="CC0000"/>
        </a:solidFill>
      </dgm:spPr>
      <dgm:t>
        <a:bodyPr/>
        <a:lstStyle/>
        <a:p>
          <a:r>
            <a:rPr lang="en-US" sz="2000" dirty="0" smtClean="0"/>
            <a:t>Education</a:t>
          </a:r>
          <a:endParaRPr lang="en-US" sz="2000" dirty="0"/>
        </a:p>
      </dgm:t>
    </dgm:pt>
    <dgm:pt modelId="{DE206C15-6625-4969-A013-5790FC4C62ED}" type="parTrans" cxnId="{5B982A16-EE4D-4534-85D6-BCA7AE09B7FD}">
      <dgm:prSet/>
      <dgm:spPr/>
      <dgm:t>
        <a:bodyPr/>
        <a:lstStyle/>
        <a:p>
          <a:endParaRPr lang="en-US"/>
        </a:p>
      </dgm:t>
    </dgm:pt>
    <dgm:pt modelId="{3917D88C-0EC6-435A-A394-FF6CD7E60DD2}" type="sibTrans" cxnId="{5B982A16-EE4D-4534-85D6-BCA7AE09B7FD}">
      <dgm:prSet/>
      <dgm:spPr/>
      <dgm:t>
        <a:bodyPr/>
        <a:lstStyle/>
        <a:p>
          <a:endParaRPr lang="en-US"/>
        </a:p>
      </dgm:t>
    </dgm:pt>
    <dgm:pt modelId="{610494F1-C109-4050-BB1F-1E11AA6FBA68}">
      <dgm:prSet phldrT="[Text]" custT="1"/>
      <dgm:spPr>
        <a:solidFill>
          <a:srgbClr val="FF9900"/>
        </a:solidFill>
      </dgm:spPr>
      <dgm:t>
        <a:bodyPr/>
        <a:lstStyle/>
        <a:p>
          <a:r>
            <a:rPr lang="en-US" sz="2000" dirty="0" smtClean="0"/>
            <a:t>Engineering</a:t>
          </a:r>
          <a:endParaRPr lang="en-US" sz="2000" dirty="0"/>
        </a:p>
      </dgm:t>
    </dgm:pt>
    <dgm:pt modelId="{DCBD648B-9BD7-4724-8F5A-88B0309181D4}" type="parTrans" cxnId="{07D39355-2F16-472C-9537-0CEDB2CB3BD3}">
      <dgm:prSet/>
      <dgm:spPr/>
      <dgm:t>
        <a:bodyPr/>
        <a:lstStyle/>
        <a:p>
          <a:endParaRPr lang="en-US"/>
        </a:p>
      </dgm:t>
    </dgm:pt>
    <dgm:pt modelId="{17C3DBC9-49E3-4DDB-B396-DD295F101FF0}" type="sibTrans" cxnId="{07D39355-2F16-472C-9537-0CEDB2CB3BD3}">
      <dgm:prSet/>
      <dgm:spPr/>
      <dgm:t>
        <a:bodyPr/>
        <a:lstStyle/>
        <a:p>
          <a:endParaRPr lang="en-US"/>
        </a:p>
      </dgm:t>
    </dgm:pt>
    <dgm:pt modelId="{35DEFC68-8A50-44AC-BC89-CEEE61288DD9}">
      <dgm:prSet phldrT="[Text]" custT="1"/>
      <dgm:spPr>
        <a:solidFill>
          <a:schemeClr val="accent6">
            <a:lumMod val="75000"/>
          </a:schemeClr>
        </a:solidFill>
      </dgm:spPr>
      <dgm:t>
        <a:bodyPr/>
        <a:lstStyle/>
        <a:p>
          <a:r>
            <a:rPr lang="en-US" sz="2000" dirty="0" smtClean="0"/>
            <a:t>Enforcement</a:t>
          </a:r>
          <a:endParaRPr lang="en-US" sz="2000" dirty="0"/>
        </a:p>
      </dgm:t>
    </dgm:pt>
    <dgm:pt modelId="{AF4A7E14-08FD-4F32-A004-78576AB1692E}" type="parTrans" cxnId="{EB574259-2252-46D0-807C-C868DD549DFE}">
      <dgm:prSet/>
      <dgm:spPr/>
      <dgm:t>
        <a:bodyPr/>
        <a:lstStyle/>
        <a:p>
          <a:endParaRPr lang="en-US"/>
        </a:p>
      </dgm:t>
    </dgm:pt>
    <dgm:pt modelId="{BDC6B610-ACF1-4E13-8171-847D84567460}" type="sibTrans" cxnId="{EB574259-2252-46D0-807C-C868DD549DFE}">
      <dgm:prSet/>
      <dgm:spPr/>
      <dgm:t>
        <a:bodyPr/>
        <a:lstStyle/>
        <a:p>
          <a:endParaRPr lang="en-US"/>
        </a:p>
      </dgm:t>
    </dgm:pt>
    <dgm:pt modelId="{C9EC5812-DE19-4E84-BDF0-0A6DC0EECB4A}">
      <dgm:prSet phldrT="[Text]" custT="1"/>
      <dgm:spPr>
        <a:solidFill>
          <a:srgbClr val="009900"/>
        </a:solidFill>
      </dgm:spPr>
      <dgm:t>
        <a:bodyPr/>
        <a:lstStyle/>
        <a:p>
          <a:r>
            <a:rPr lang="en-US" sz="2000" dirty="0" smtClean="0"/>
            <a:t>Emergency</a:t>
          </a:r>
          <a:endParaRPr lang="en-US" sz="2000" dirty="0"/>
        </a:p>
      </dgm:t>
    </dgm:pt>
    <dgm:pt modelId="{150C6902-F965-4CC7-9393-5FC3D387A0BD}" type="parTrans" cxnId="{5D4ECC50-AD8F-452A-AC14-5F51ED6DC87A}">
      <dgm:prSet/>
      <dgm:spPr/>
      <dgm:t>
        <a:bodyPr/>
        <a:lstStyle/>
        <a:p>
          <a:endParaRPr lang="en-US"/>
        </a:p>
      </dgm:t>
    </dgm:pt>
    <dgm:pt modelId="{2A086766-E91C-407E-BFC9-2FA6705336A8}" type="sibTrans" cxnId="{5D4ECC50-AD8F-452A-AC14-5F51ED6DC87A}">
      <dgm:prSet/>
      <dgm:spPr/>
      <dgm:t>
        <a:bodyPr/>
        <a:lstStyle/>
        <a:p>
          <a:endParaRPr lang="en-US"/>
        </a:p>
      </dgm:t>
    </dgm:pt>
    <dgm:pt modelId="{D0F3D12F-91CA-4A8F-946F-791CB2B5891D}" type="pres">
      <dgm:prSet presAssocID="{251BE841-DF2B-437E-8912-4A0B91409FEA}" presName="matrix" presStyleCnt="0">
        <dgm:presLayoutVars>
          <dgm:chMax val="1"/>
          <dgm:dir/>
          <dgm:resizeHandles val="exact"/>
        </dgm:presLayoutVars>
      </dgm:prSet>
      <dgm:spPr/>
      <dgm:t>
        <a:bodyPr/>
        <a:lstStyle/>
        <a:p>
          <a:endParaRPr lang="en-US"/>
        </a:p>
      </dgm:t>
    </dgm:pt>
    <dgm:pt modelId="{B39E7394-D60E-4E50-9E0E-FD23C9416B3B}" type="pres">
      <dgm:prSet presAssocID="{251BE841-DF2B-437E-8912-4A0B91409FEA}" presName="diamond" presStyleLbl="bgShp" presStyleIdx="0" presStyleCnt="1" custLinFactNeighborX="3438"/>
      <dgm:spPr/>
    </dgm:pt>
    <dgm:pt modelId="{8ED20724-B8DB-4211-9E73-28163DE6819C}" type="pres">
      <dgm:prSet presAssocID="{251BE841-DF2B-437E-8912-4A0B91409FEA}" presName="quad1" presStyleLbl="node1" presStyleIdx="0" presStyleCnt="4" custScaleX="154917" custLinFactNeighborX="-19200">
        <dgm:presLayoutVars>
          <dgm:chMax val="0"/>
          <dgm:chPref val="0"/>
          <dgm:bulletEnabled val="1"/>
        </dgm:presLayoutVars>
      </dgm:prSet>
      <dgm:spPr/>
      <dgm:t>
        <a:bodyPr/>
        <a:lstStyle/>
        <a:p>
          <a:endParaRPr lang="en-US"/>
        </a:p>
      </dgm:t>
    </dgm:pt>
    <dgm:pt modelId="{F9998FA5-CD68-4F73-B998-89FDFC6EA609}" type="pres">
      <dgm:prSet presAssocID="{251BE841-DF2B-437E-8912-4A0B91409FEA}" presName="quad2" presStyleLbl="node1" presStyleIdx="1" presStyleCnt="4" custScaleX="160948" custLinFactNeighborX="32827" custLinFactNeighborY="1">
        <dgm:presLayoutVars>
          <dgm:chMax val="0"/>
          <dgm:chPref val="0"/>
          <dgm:bulletEnabled val="1"/>
        </dgm:presLayoutVars>
      </dgm:prSet>
      <dgm:spPr/>
      <dgm:t>
        <a:bodyPr/>
        <a:lstStyle/>
        <a:p>
          <a:endParaRPr lang="en-US"/>
        </a:p>
      </dgm:t>
    </dgm:pt>
    <dgm:pt modelId="{5187EBE1-45E3-41FD-B922-1764679DDE69}" type="pres">
      <dgm:prSet presAssocID="{251BE841-DF2B-437E-8912-4A0B91409FEA}" presName="quad3" presStyleLbl="node1" presStyleIdx="2" presStyleCnt="4" custScaleX="158010" custLinFactNeighborX="-17962" custLinFactNeighborY="-7433">
        <dgm:presLayoutVars>
          <dgm:chMax val="0"/>
          <dgm:chPref val="0"/>
          <dgm:bulletEnabled val="1"/>
        </dgm:presLayoutVars>
      </dgm:prSet>
      <dgm:spPr/>
      <dgm:t>
        <a:bodyPr/>
        <a:lstStyle/>
        <a:p>
          <a:endParaRPr lang="en-US"/>
        </a:p>
      </dgm:t>
    </dgm:pt>
    <dgm:pt modelId="{1A0F0DFB-5B8D-4B6A-9C24-8F7B0F0A8709}" type="pres">
      <dgm:prSet presAssocID="{251BE841-DF2B-437E-8912-4A0B91409FEA}" presName="quad4" presStyleLbl="node1" presStyleIdx="3" presStyleCnt="4" custScaleX="155219" custLinFactNeighborX="32826" custLinFactNeighborY="-4955">
        <dgm:presLayoutVars>
          <dgm:chMax val="0"/>
          <dgm:chPref val="0"/>
          <dgm:bulletEnabled val="1"/>
        </dgm:presLayoutVars>
      </dgm:prSet>
      <dgm:spPr/>
      <dgm:t>
        <a:bodyPr/>
        <a:lstStyle/>
        <a:p>
          <a:endParaRPr lang="en-US"/>
        </a:p>
      </dgm:t>
    </dgm:pt>
  </dgm:ptLst>
  <dgm:cxnLst>
    <dgm:cxn modelId="{06557DCA-A298-4BAA-8EE5-EA975407A5AC}" type="presOf" srcId="{610494F1-C109-4050-BB1F-1E11AA6FBA68}" destId="{F9998FA5-CD68-4F73-B998-89FDFC6EA609}" srcOrd="0" destOrd="0" presId="urn:microsoft.com/office/officeart/2005/8/layout/matrix3"/>
    <dgm:cxn modelId="{EB574259-2252-46D0-807C-C868DD549DFE}" srcId="{251BE841-DF2B-437E-8912-4A0B91409FEA}" destId="{35DEFC68-8A50-44AC-BC89-CEEE61288DD9}" srcOrd="2" destOrd="0" parTransId="{AF4A7E14-08FD-4F32-A004-78576AB1692E}" sibTransId="{BDC6B610-ACF1-4E13-8171-847D84567460}"/>
    <dgm:cxn modelId="{AF8FE1B0-F38D-4ADC-B65F-7912C2028FF5}" type="presOf" srcId="{35DEFC68-8A50-44AC-BC89-CEEE61288DD9}" destId="{5187EBE1-45E3-41FD-B922-1764679DDE69}" srcOrd="0" destOrd="0" presId="urn:microsoft.com/office/officeart/2005/8/layout/matrix3"/>
    <dgm:cxn modelId="{844EEB51-0FE5-4BF6-9525-403A418E7B44}" type="presOf" srcId="{C9EC5812-DE19-4E84-BDF0-0A6DC0EECB4A}" destId="{1A0F0DFB-5B8D-4B6A-9C24-8F7B0F0A8709}" srcOrd="0" destOrd="0" presId="urn:microsoft.com/office/officeart/2005/8/layout/matrix3"/>
    <dgm:cxn modelId="{07D39355-2F16-472C-9537-0CEDB2CB3BD3}" srcId="{251BE841-DF2B-437E-8912-4A0B91409FEA}" destId="{610494F1-C109-4050-BB1F-1E11AA6FBA68}" srcOrd="1" destOrd="0" parTransId="{DCBD648B-9BD7-4724-8F5A-88B0309181D4}" sibTransId="{17C3DBC9-49E3-4DDB-B396-DD295F101FF0}"/>
    <dgm:cxn modelId="{5B982A16-EE4D-4534-85D6-BCA7AE09B7FD}" srcId="{251BE841-DF2B-437E-8912-4A0B91409FEA}" destId="{0E62D1B9-7C63-45C6-93DF-1591A4E644A4}" srcOrd="0" destOrd="0" parTransId="{DE206C15-6625-4969-A013-5790FC4C62ED}" sibTransId="{3917D88C-0EC6-435A-A394-FF6CD7E60DD2}"/>
    <dgm:cxn modelId="{5D4ECC50-AD8F-452A-AC14-5F51ED6DC87A}" srcId="{251BE841-DF2B-437E-8912-4A0B91409FEA}" destId="{C9EC5812-DE19-4E84-BDF0-0A6DC0EECB4A}" srcOrd="3" destOrd="0" parTransId="{150C6902-F965-4CC7-9393-5FC3D387A0BD}" sibTransId="{2A086766-E91C-407E-BFC9-2FA6705336A8}"/>
    <dgm:cxn modelId="{2B687E1E-2656-4FA1-A653-1A7898FD59FF}" type="presOf" srcId="{0E62D1B9-7C63-45C6-93DF-1591A4E644A4}" destId="{8ED20724-B8DB-4211-9E73-28163DE6819C}" srcOrd="0" destOrd="0" presId="urn:microsoft.com/office/officeart/2005/8/layout/matrix3"/>
    <dgm:cxn modelId="{247A362C-0B2A-48EA-ADD8-559120A29223}" type="presOf" srcId="{251BE841-DF2B-437E-8912-4A0B91409FEA}" destId="{D0F3D12F-91CA-4A8F-946F-791CB2B5891D}" srcOrd="0" destOrd="0" presId="urn:microsoft.com/office/officeart/2005/8/layout/matrix3"/>
    <dgm:cxn modelId="{C230BEC0-56E1-4806-9B11-768059CBEFC0}" type="presParOf" srcId="{D0F3D12F-91CA-4A8F-946F-791CB2B5891D}" destId="{B39E7394-D60E-4E50-9E0E-FD23C9416B3B}" srcOrd="0" destOrd="0" presId="urn:microsoft.com/office/officeart/2005/8/layout/matrix3"/>
    <dgm:cxn modelId="{4DAD12FD-2059-4DD1-A080-1F466263CFF0}" type="presParOf" srcId="{D0F3D12F-91CA-4A8F-946F-791CB2B5891D}" destId="{8ED20724-B8DB-4211-9E73-28163DE6819C}" srcOrd="1" destOrd="0" presId="urn:microsoft.com/office/officeart/2005/8/layout/matrix3"/>
    <dgm:cxn modelId="{6E9924D0-4AE6-45AA-8AC6-5808C585EC08}" type="presParOf" srcId="{D0F3D12F-91CA-4A8F-946F-791CB2B5891D}" destId="{F9998FA5-CD68-4F73-B998-89FDFC6EA609}" srcOrd="2" destOrd="0" presId="urn:microsoft.com/office/officeart/2005/8/layout/matrix3"/>
    <dgm:cxn modelId="{D79BA16E-9809-4411-BC45-37A2E4972AF3}" type="presParOf" srcId="{D0F3D12F-91CA-4A8F-946F-791CB2B5891D}" destId="{5187EBE1-45E3-41FD-B922-1764679DDE69}" srcOrd="3" destOrd="0" presId="urn:microsoft.com/office/officeart/2005/8/layout/matrix3"/>
    <dgm:cxn modelId="{A274A2AD-F6A0-4959-A1CD-0C5DE8D07B7C}" type="presParOf" srcId="{D0F3D12F-91CA-4A8F-946F-791CB2B5891D}" destId="{1A0F0DFB-5B8D-4B6A-9C24-8F7B0F0A8709}"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BE841-DF2B-437E-8912-4A0B91409FEA}" type="doc">
      <dgm:prSet loTypeId="urn:microsoft.com/office/officeart/2005/8/layout/matrix3" loCatId="matrix" qsTypeId="urn:microsoft.com/office/officeart/2005/8/quickstyle/3d1" qsCatId="3D" csTypeId="urn:microsoft.com/office/officeart/2005/8/colors/accent1_2" csCatId="accent1" phldr="1"/>
      <dgm:spPr/>
      <dgm:t>
        <a:bodyPr/>
        <a:lstStyle/>
        <a:p>
          <a:endParaRPr lang="en-US"/>
        </a:p>
      </dgm:t>
    </dgm:pt>
    <dgm:pt modelId="{0E62D1B9-7C63-45C6-93DF-1591A4E644A4}">
      <dgm:prSet phldrT="[Text]" custT="1"/>
      <dgm:spPr>
        <a:solidFill>
          <a:srgbClr val="CC0000"/>
        </a:solidFill>
      </dgm:spPr>
      <dgm:t>
        <a:bodyPr/>
        <a:lstStyle/>
        <a:p>
          <a:r>
            <a:rPr lang="en-US" sz="2000" dirty="0" smtClean="0"/>
            <a:t>Education</a:t>
          </a:r>
          <a:endParaRPr lang="en-US" sz="2000" dirty="0"/>
        </a:p>
      </dgm:t>
    </dgm:pt>
    <dgm:pt modelId="{DE206C15-6625-4969-A013-5790FC4C62ED}" type="parTrans" cxnId="{5B982A16-EE4D-4534-85D6-BCA7AE09B7FD}">
      <dgm:prSet/>
      <dgm:spPr/>
      <dgm:t>
        <a:bodyPr/>
        <a:lstStyle/>
        <a:p>
          <a:endParaRPr lang="en-US"/>
        </a:p>
      </dgm:t>
    </dgm:pt>
    <dgm:pt modelId="{3917D88C-0EC6-435A-A394-FF6CD7E60DD2}" type="sibTrans" cxnId="{5B982A16-EE4D-4534-85D6-BCA7AE09B7FD}">
      <dgm:prSet/>
      <dgm:spPr/>
      <dgm:t>
        <a:bodyPr/>
        <a:lstStyle/>
        <a:p>
          <a:endParaRPr lang="en-US"/>
        </a:p>
      </dgm:t>
    </dgm:pt>
    <dgm:pt modelId="{610494F1-C109-4050-BB1F-1E11AA6FBA68}">
      <dgm:prSet phldrT="[Text]" custT="1"/>
      <dgm:spPr>
        <a:solidFill>
          <a:srgbClr val="FF9900"/>
        </a:solidFill>
      </dgm:spPr>
      <dgm:t>
        <a:bodyPr/>
        <a:lstStyle/>
        <a:p>
          <a:r>
            <a:rPr lang="en-US" sz="2000" dirty="0" smtClean="0"/>
            <a:t>Engineering</a:t>
          </a:r>
          <a:endParaRPr lang="en-US" sz="2000" dirty="0"/>
        </a:p>
      </dgm:t>
    </dgm:pt>
    <dgm:pt modelId="{DCBD648B-9BD7-4724-8F5A-88B0309181D4}" type="parTrans" cxnId="{07D39355-2F16-472C-9537-0CEDB2CB3BD3}">
      <dgm:prSet/>
      <dgm:spPr/>
      <dgm:t>
        <a:bodyPr/>
        <a:lstStyle/>
        <a:p>
          <a:endParaRPr lang="en-US"/>
        </a:p>
      </dgm:t>
    </dgm:pt>
    <dgm:pt modelId="{17C3DBC9-49E3-4DDB-B396-DD295F101FF0}" type="sibTrans" cxnId="{07D39355-2F16-472C-9537-0CEDB2CB3BD3}">
      <dgm:prSet/>
      <dgm:spPr/>
      <dgm:t>
        <a:bodyPr/>
        <a:lstStyle/>
        <a:p>
          <a:endParaRPr lang="en-US"/>
        </a:p>
      </dgm:t>
    </dgm:pt>
    <dgm:pt modelId="{35DEFC68-8A50-44AC-BC89-CEEE61288DD9}">
      <dgm:prSet phldrT="[Text]" custT="1"/>
      <dgm:spPr>
        <a:solidFill>
          <a:schemeClr val="accent6">
            <a:lumMod val="75000"/>
          </a:schemeClr>
        </a:solidFill>
      </dgm:spPr>
      <dgm:t>
        <a:bodyPr/>
        <a:lstStyle/>
        <a:p>
          <a:r>
            <a:rPr lang="en-US" sz="2000" dirty="0" smtClean="0"/>
            <a:t>Enforcement</a:t>
          </a:r>
          <a:endParaRPr lang="en-US" sz="2000" dirty="0"/>
        </a:p>
      </dgm:t>
    </dgm:pt>
    <dgm:pt modelId="{AF4A7E14-08FD-4F32-A004-78576AB1692E}" type="parTrans" cxnId="{EB574259-2252-46D0-807C-C868DD549DFE}">
      <dgm:prSet/>
      <dgm:spPr/>
      <dgm:t>
        <a:bodyPr/>
        <a:lstStyle/>
        <a:p>
          <a:endParaRPr lang="en-US"/>
        </a:p>
      </dgm:t>
    </dgm:pt>
    <dgm:pt modelId="{BDC6B610-ACF1-4E13-8171-847D84567460}" type="sibTrans" cxnId="{EB574259-2252-46D0-807C-C868DD549DFE}">
      <dgm:prSet/>
      <dgm:spPr/>
      <dgm:t>
        <a:bodyPr/>
        <a:lstStyle/>
        <a:p>
          <a:endParaRPr lang="en-US"/>
        </a:p>
      </dgm:t>
    </dgm:pt>
    <dgm:pt modelId="{C9EC5812-DE19-4E84-BDF0-0A6DC0EECB4A}">
      <dgm:prSet phldrT="[Text]" custT="1"/>
      <dgm:spPr>
        <a:solidFill>
          <a:srgbClr val="009900"/>
        </a:solidFill>
      </dgm:spPr>
      <dgm:t>
        <a:bodyPr/>
        <a:lstStyle/>
        <a:p>
          <a:r>
            <a:rPr lang="en-US" sz="2000" dirty="0" smtClean="0"/>
            <a:t>Emergency</a:t>
          </a:r>
          <a:endParaRPr lang="en-US" sz="2000" dirty="0"/>
        </a:p>
      </dgm:t>
    </dgm:pt>
    <dgm:pt modelId="{150C6902-F965-4CC7-9393-5FC3D387A0BD}" type="parTrans" cxnId="{5D4ECC50-AD8F-452A-AC14-5F51ED6DC87A}">
      <dgm:prSet/>
      <dgm:spPr/>
      <dgm:t>
        <a:bodyPr/>
        <a:lstStyle/>
        <a:p>
          <a:endParaRPr lang="en-US"/>
        </a:p>
      </dgm:t>
    </dgm:pt>
    <dgm:pt modelId="{2A086766-E91C-407E-BFC9-2FA6705336A8}" type="sibTrans" cxnId="{5D4ECC50-AD8F-452A-AC14-5F51ED6DC87A}">
      <dgm:prSet/>
      <dgm:spPr/>
      <dgm:t>
        <a:bodyPr/>
        <a:lstStyle/>
        <a:p>
          <a:endParaRPr lang="en-US"/>
        </a:p>
      </dgm:t>
    </dgm:pt>
    <dgm:pt modelId="{D0F3D12F-91CA-4A8F-946F-791CB2B5891D}" type="pres">
      <dgm:prSet presAssocID="{251BE841-DF2B-437E-8912-4A0B91409FEA}" presName="matrix" presStyleCnt="0">
        <dgm:presLayoutVars>
          <dgm:chMax val="1"/>
          <dgm:dir/>
          <dgm:resizeHandles val="exact"/>
        </dgm:presLayoutVars>
      </dgm:prSet>
      <dgm:spPr/>
      <dgm:t>
        <a:bodyPr/>
        <a:lstStyle/>
        <a:p>
          <a:endParaRPr lang="en-US"/>
        </a:p>
      </dgm:t>
    </dgm:pt>
    <dgm:pt modelId="{B39E7394-D60E-4E50-9E0E-FD23C9416B3B}" type="pres">
      <dgm:prSet presAssocID="{251BE841-DF2B-437E-8912-4A0B91409FEA}" presName="diamond" presStyleLbl="bgShp" presStyleIdx="0" presStyleCnt="1" custLinFactNeighborX="3438"/>
      <dgm:spPr/>
    </dgm:pt>
    <dgm:pt modelId="{8ED20724-B8DB-4211-9E73-28163DE6819C}" type="pres">
      <dgm:prSet presAssocID="{251BE841-DF2B-437E-8912-4A0B91409FEA}" presName="quad1" presStyleLbl="node1" presStyleIdx="0" presStyleCnt="4" custScaleX="154917" custLinFactNeighborX="-19200">
        <dgm:presLayoutVars>
          <dgm:chMax val="0"/>
          <dgm:chPref val="0"/>
          <dgm:bulletEnabled val="1"/>
        </dgm:presLayoutVars>
      </dgm:prSet>
      <dgm:spPr/>
      <dgm:t>
        <a:bodyPr/>
        <a:lstStyle/>
        <a:p>
          <a:endParaRPr lang="en-US"/>
        </a:p>
      </dgm:t>
    </dgm:pt>
    <dgm:pt modelId="{F9998FA5-CD68-4F73-B998-89FDFC6EA609}" type="pres">
      <dgm:prSet presAssocID="{251BE841-DF2B-437E-8912-4A0B91409FEA}" presName="quad2" presStyleLbl="node1" presStyleIdx="1" presStyleCnt="4" custScaleX="160948" custLinFactNeighborX="32827" custLinFactNeighborY="1">
        <dgm:presLayoutVars>
          <dgm:chMax val="0"/>
          <dgm:chPref val="0"/>
          <dgm:bulletEnabled val="1"/>
        </dgm:presLayoutVars>
      </dgm:prSet>
      <dgm:spPr/>
      <dgm:t>
        <a:bodyPr/>
        <a:lstStyle/>
        <a:p>
          <a:endParaRPr lang="en-US"/>
        </a:p>
      </dgm:t>
    </dgm:pt>
    <dgm:pt modelId="{5187EBE1-45E3-41FD-B922-1764679DDE69}" type="pres">
      <dgm:prSet presAssocID="{251BE841-DF2B-437E-8912-4A0B91409FEA}" presName="quad3" presStyleLbl="node1" presStyleIdx="2" presStyleCnt="4" custScaleX="158010" custLinFactNeighborX="-17962" custLinFactNeighborY="-7433">
        <dgm:presLayoutVars>
          <dgm:chMax val="0"/>
          <dgm:chPref val="0"/>
          <dgm:bulletEnabled val="1"/>
        </dgm:presLayoutVars>
      </dgm:prSet>
      <dgm:spPr/>
      <dgm:t>
        <a:bodyPr/>
        <a:lstStyle/>
        <a:p>
          <a:endParaRPr lang="en-US"/>
        </a:p>
      </dgm:t>
    </dgm:pt>
    <dgm:pt modelId="{1A0F0DFB-5B8D-4B6A-9C24-8F7B0F0A8709}" type="pres">
      <dgm:prSet presAssocID="{251BE841-DF2B-437E-8912-4A0B91409FEA}" presName="quad4" presStyleLbl="node1" presStyleIdx="3" presStyleCnt="4" custScaleX="155219" custLinFactNeighborX="32826" custLinFactNeighborY="-4955">
        <dgm:presLayoutVars>
          <dgm:chMax val="0"/>
          <dgm:chPref val="0"/>
          <dgm:bulletEnabled val="1"/>
        </dgm:presLayoutVars>
      </dgm:prSet>
      <dgm:spPr/>
      <dgm:t>
        <a:bodyPr/>
        <a:lstStyle/>
        <a:p>
          <a:endParaRPr lang="en-US"/>
        </a:p>
      </dgm:t>
    </dgm:pt>
  </dgm:ptLst>
  <dgm:cxnLst>
    <dgm:cxn modelId="{AF0CC65F-A9A1-4F89-B1B0-3462C1E8E1E5}" type="presOf" srcId="{0E62D1B9-7C63-45C6-93DF-1591A4E644A4}" destId="{8ED20724-B8DB-4211-9E73-28163DE6819C}" srcOrd="0" destOrd="0" presId="urn:microsoft.com/office/officeart/2005/8/layout/matrix3"/>
    <dgm:cxn modelId="{E9D1C05B-5746-48E0-90F6-785B1639EC93}" type="presOf" srcId="{251BE841-DF2B-437E-8912-4A0B91409FEA}" destId="{D0F3D12F-91CA-4A8F-946F-791CB2B5891D}" srcOrd="0" destOrd="0" presId="urn:microsoft.com/office/officeart/2005/8/layout/matrix3"/>
    <dgm:cxn modelId="{EB574259-2252-46D0-807C-C868DD549DFE}" srcId="{251BE841-DF2B-437E-8912-4A0B91409FEA}" destId="{35DEFC68-8A50-44AC-BC89-CEEE61288DD9}" srcOrd="2" destOrd="0" parTransId="{AF4A7E14-08FD-4F32-A004-78576AB1692E}" sibTransId="{BDC6B610-ACF1-4E13-8171-847D84567460}"/>
    <dgm:cxn modelId="{CA7DB1C2-0A98-4F31-AEC6-B2021529636C}" type="presOf" srcId="{C9EC5812-DE19-4E84-BDF0-0A6DC0EECB4A}" destId="{1A0F0DFB-5B8D-4B6A-9C24-8F7B0F0A8709}" srcOrd="0" destOrd="0" presId="urn:microsoft.com/office/officeart/2005/8/layout/matrix3"/>
    <dgm:cxn modelId="{AC7070EC-5527-41DE-9B27-E4D4C2F0A0DF}" type="presOf" srcId="{610494F1-C109-4050-BB1F-1E11AA6FBA68}" destId="{F9998FA5-CD68-4F73-B998-89FDFC6EA609}" srcOrd="0" destOrd="0" presId="urn:microsoft.com/office/officeart/2005/8/layout/matrix3"/>
    <dgm:cxn modelId="{13F2C73D-4473-4A02-8A72-BBAAB1929F32}" type="presOf" srcId="{35DEFC68-8A50-44AC-BC89-CEEE61288DD9}" destId="{5187EBE1-45E3-41FD-B922-1764679DDE69}" srcOrd="0" destOrd="0" presId="urn:microsoft.com/office/officeart/2005/8/layout/matrix3"/>
    <dgm:cxn modelId="{07D39355-2F16-472C-9537-0CEDB2CB3BD3}" srcId="{251BE841-DF2B-437E-8912-4A0B91409FEA}" destId="{610494F1-C109-4050-BB1F-1E11AA6FBA68}" srcOrd="1" destOrd="0" parTransId="{DCBD648B-9BD7-4724-8F5A-88B0309181D4}" sibTransId="{17C3DBC9-49E3-4DDB-B396-DD295F101FF0}"/>
    <dgm:cxn modelId="{5B982A16-EE4D-4534-85D6-BCA7AE09B7FD}" srcId="{251BE841-DF2B-437E-8912-4A0B91409FEA}" destId="{0E62D1B9-7C63-45C6-93DF-1591A4E644A4}" srcOrd="0" destOrd="0" parTransId="{DE206C15-6625-4969-A013-5790FC4C62ED}" sibTransId="{3917D88C-0EC6-435A-A394-FF6CD7E60DD2}"/>
    <dgm:cxn modelId="{5D4ECC50-AD8F-452A-AC14-5F51ED6DC87A}" srcId="{251BE841-DF2B-437E-8912-4A0B91409FEA}" destId="{C9EC5812-DE19-4E84-BDF0-0A6DC0EECB4A}" srcOrd="3" destOrd="0" parTransId="{150C6902-F965-4CC7-9393-5FC3D387A0BD}" sibTransId="{2A086766-E91C-407E-BFC9-2FA6705336A8}"/>
    <dgm:cxn modelId="{8737FB10-3FC5-414A-B677-6EBF75681496}" type="presParOf" srcId="{D0F3D12F-91CA-4A8F-946F-791CB2B5891D}" destId="{B39E7394-D60E-4E50-9E0E-FD23C9416B3B}" srcOrd="0" destOrd="0" presId="urn:microsoft.com/office/officeart/2005/8/layout/matrix3"/>
    <dgm:cxn modelId="{097523C2-F5C1-480B-933B-A59CEAD770CA}" type="presParOf" srcId="{D0F3D12F-91CA-4A8F-946F-791CB2B5891D}" destId="{8ED20724-B8DB-4211-9E73-28163DE6819C}" srcOrd="1" destOrd="0" presId="urn:microsoft.com/office/officeart/2005/8/layout/matrix3"/>
    <dgm:cxn modelId="{6FF4ACF6-AC5A-4D46-80AA-6FBECEE216C4}" type="presParOf" srcId="{D0F3D12F-91CA-4A8F-946F-791CB2B5891D}" destId="{F9998FA5-CD68-4F73-B998-89FDFC6EA609}" srcOrd="2" destOrd="0" presId="urn:microsoft.com/office/officeart/2005/8/layout/matrix3"/>
    <dgm:cxn modelId="{6920A0E1-8C20-4EA7-87E6-A60928580C8C}" type="presParOf" srcId="{D0F3D12F-91CA-4A8F-946F-791CB2B5891D}" destId="{5187EBE1-45E3-41FD-B922-1764679DDE69}" srcOrd="3" destOrd="0" presId="urn:microsoft.com/office/officeart/2005/8/layout/matrix3"/>
    <dgm:cxn modelId="{AA74AAA3-84CE-4F7C-8696-EB2EAA7C6AE4}" type="presParOf" srcId="{D0F3D12F-91CA-4A8F-946F-791CB2B5891D}" destId="{1A0F0DFB-5B8D-4B6A-9C24-8F7B0F0A8709}" srcOrd="4" destOrd="0" presId="urn:microsoft.com/office/officeart/2005/8/layout/matrix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9E7394-D60E-4E50-9E0E-FD23C9416B3B}">
      <dsp:nvSpPr>
        <dsp:cNvPr id="0" name=""/>
        <dsp:cNvSpPr/>
      </dsp:nvSpPr>
      <dsp:spPr>
        <a:xfrm>
          <a:off x="1054400" y="0"/>
          <a:ext cx="2628900" cy="2628900"/>
        </a:xfrm>
        <a:prstGeom prst="diamond">
          <a:avLst/>
        </a:prstGeom>
        <a:solidFill>
          <a:schemeClr val="accent1">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ED20724-B8DB-4211-9E73-28163DE6819C}">
      <dsp:nvSpPr>
        <dsp:cNvPr id="0" name=""/>
        <dsp:cNvSpPr/>
      </dsp:nvSpPr>
      <dsp:spPr>
        <a:xfrm>
          <a:off x="735388" y="249745"/>
          <a:ext cx="1588319" cy="1025271"/>
        </a:xfrm>
        <a:prstGeom prst="roundRect">
          <a:avLst/>
        </a:prstGeom>
        <a:solidFill>
          <a:srgbClr val="CC0000"/>
        </a:solidFill>
        <a:ln>
          <a:noFill/>
        </a:ln>
        <a:effectLst>
          <a:glow rad="50800">
            <a:schemeClr val="accent1">
              <a:hueOff val="0"/>
              <a:satOff val="0"/>
              <a:lumOff val="0"/>
              <a:alphaOff val="0"/>
              <a:alpha val="6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Education</a:t>
          </a:r>
          <a:endParaRPr lang="en-US" sz="2000" kern="1200" dirty="0"/>
        </a:p>
      </dsp:txBody>
      <dsp:txXfrm>
        <a:off x="735388" y="249745"/>
        <a:ext cx="1588319" cy="1025271"/>
      </dsp:txXfrm>
    </dsp:sp>
    <dsp:sp modelId="{F9998FA5-CD68-4F73-B998-89FDFC6EA609}">
      <dsp:nvSpPr>
        <dsp:cNvPr id="0" name=""/>
        <dsp:cNvSpPr/>
      </dsp:nvSpPr>
      <dsp:spPr>
        <a:xfrm>
          <a:off x="2342027" y="249755"/>
          <a:ext cx="1650153" cy="1025271"/>
        </a:xfrm>
        <a:prstGeom prst="roundRect">
          <a:avLst/>
        </a:prstGeom>
        <a:solidFill>
          <a:srgbClr val="FF9900"/>
        </a:solidFill>
        <a:ln>
          <a:noFill/>
        </a:ln>
        <a:effectLst>
          <a:glow rad="50800">
            <a:schemeClr val="accent1">
              <a:hueOff val="0"/>
              <a:satOff val="0"/>
              <a:lumOff val="0"/>
              <a:alphaOff val="0"/>
              <a:alpha val="6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Engineering</a:t>
          </a:r>
          <a:endParaRPr lang="en-US" sz="2000" kern="1200" dirty="0"/>
        </a:p>
      </dsp:txBody>
      <dsp:txXfrm>
        <a:off x="2342027" y="249755"/>
        <a:ext cx="1650153" cy="1025271"/>
      </dsp:txXfrm>
    </dsp:sp>
    <dsp:sp modelId="{5187EBE1-45E3-41FD-B922-1764679DDE69}">
      <dsp:nvSpPr>
        <dsp:cNvPr id="0" name=""/>
        <dsp:cNvSpPr/>
      </dsp:nvSpPr>
      <dsp:spPr>
        <a:xfrm>
          <a:off x="732225" y="1277675"/>
          <a:ext cx="1620030" cy="1025271"/>
        </a:xfrm>
        <a:prstGeom prst="roundRect">
          <a:avLst/>
        </a:prstGeom>
        <a:solidFill>
          <a:schemeClr val="accent6">
            <a:lumMod val="75000"/>
          </a:schemeClr>
        </a:solidFill>
        <a:ln>
          <a:noFill/>
        </a:ln>
        <a:effectLst>
          <a:glow rad="50800">
            <a:schemeClr val="accent1">
              <a:hueOff val="0"/>
              <a:satOff val="0"/>
              <a:lumOff val="0"/>
              <a:alphaOff val="0"/>
              <a:alpha val="6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Enforcement</a:t>
          </a:r>
          <a:endParaRPr lang="en-US" sz="2000" kern="1200" dirty="0"/>
        </a:p>
      </dsp:txBody>
      <dsp:txXfrm>
        <a:off x="732225" y="1277675"/>
        <a:ext cx="1620030" cy="1025271"/>
      </dsp:txXfrm>
    </dsp:sp>
    <dsp:sp modelId="{1A0F0DFB-5B8D-4B6A-9C24-8F7B0F0A8709}">
      <dsp:nvSpPr>
        <dsp:cNvPr id="0" name=""/>
        <dsp:cNvSpPr/>
      </dsp:nvSpPr>
      <dsp:spPr>
        <a:xfrm>
          <a:off x="2371386" y="1303081"/>
          <a:ext cx="1591415" cy="1025271"/>
        </a:xfrm>
        <a:prstGeom prst="roundRect">
          <a:avLst/>
        </a:prstGeom>
        <a:solidFill>
          <a:srgbClr val="009900"/>
        </a:solidFill>
        <a:ln>
          <a:noFill/>
        </a:ln>
        <a:effectLst>
          <a:glow rad="50800">
            <a:schemeClr val="accent1">
              <a:hueOff val="0"/>
              <a:satOff val="0"/>
              <a:lumOff val="0"/>
              <a:alphaOff val="0"/>
              <a:alpha val="6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Emergency</a:t>
          </a:r>
          <a:endParaRPr lang="en-US" sz="2000" kern="1200" dirty="0"/>
        </a:p>
      </dsp:txBody>
      <dsp:txXfrm>
        <a:off x="2371386" y="1303081"/>
        <a:ext cx="1591415" cy="102527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9E7394-D60E-4E50-9E0E-FD23C9416B3B}">
      <dsp:nvSpPr>
        <dsp:cNvPr id="0" name=""/>
        <dsp:cNvSpPr/>
      </dsp:nvSpPr>
      <dsp:spPr>
        <a:xfrm>
          <a:off x="1328806" y="0"/>
          <a:ext cx="2585343" cy="2585343"/>
        </a:xfrm>
        <a:prstGeom prst="diamond">
          <a:avLst/>
        </a:prstGeom>
        <a:solidFill>
          <a:schemeClr val="accent1">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ED20724-B8DB-4211-9E73-28163DE6819C}">
      <dsp:nvSpPr>
        <dsp:cNvPr id="0" name=""/>
        <dsp:cNvSpPr/>
      </dsp:nvSpPr>
      <dsp:spPr>
        <a:xfrm>
          <a:off x="1015080" y="245607"/>
          <a:ext cx="1562002" cy="1008283"/>
        </a:xfrm>
        <a:prstGeom prst="roundRect">
          <a:avLst/>
        </a:prstGeom>
        <a:solidFill>
          <a:srgbClr val="CC0000"/>
        </a:solidFill>
        <a:ln>
          <a:noFill/>
        </a:ln>
        <a:effectLst>
          <a:glow rad="50800">
            <a:schemeClr val="accent1">
              <a:hueOff val="0"/>
              <a:satOff val="0"/>
              <a:lumOff val="0"/>
              <a:alphaOff val="0"/>
              <a:alpha val="6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Education</a:t>
          </a:r>
          <a:endParaRPr lang="en-US" sz="2000" kern="1200" dirty="0"/>
        </a:p>
      </dsp:txBody>
      <dsp:txXfrm>
        <a:off x="1015080" y="245607"/>
        <a:ext cx="1562002" cy="1008283"/>
      </dsp:txXfrm>
    </dsp:sp>
    <dsp:sp modelId="{F9998FA5-CD68-4F73-B998-89FDFC6EA609}">
      <dsp:nvSpPr>
        <dsp:cNvPr id="0" name=""/>
        <dsp:cNvSpPr/>
      </dsp:nvSpPr>
      <dsp:spPr>
        <a:xfrm>
          <a:off x="2595099" y="245617"/>
          <a:ext cx="1622812" cy="1008283"/>
        </a:xfrm>
        <a:prstGeom prst="roundRect">
          <a:avLst/>
        </a:prstGeom>
        <a:solidFill>
          <a:srgbClr val="FF9900"/>
        </a:solidFill>
        <a:ln>
          <a:noFill/>
        </a:ln>
        <a:effectLst>
          <a:glow rad="50800">
            <a:schemeClr val="accent1">
              <a:hueOff val="0"/>
              <a:satOff val="0"/>
              <a:lumOff val="0"/>
              <a:alphaOff val="0"/>
              <a:alpha val="6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Engineering</a:t>
          </a:r>
          <a:endParaRPr lang="en-US" sz="2000" kern="1200" dirty="0"/>
        </a:p>
      </dsp:txBody>
      <dsp:txXfrm>
        <a:off x="2595099" y="245617"/>
        <a:ext cx="1622812" cy="1008283"/>
      </dsp:txXfrm>
    </dsp:sp>
    <dsp:sp modelId="{5187EBE1-45E3-41FD-B922-1764679DDE69}">
      <dsp:nvSpPr>
        <dsp:cNvPr id="0" name=""/>
        <dsp:cNvSpPr/>
      </dsp:nvSpPr>
      <dsp:spPr>
        <a:xfrm>
          <a:off x="1011969" y="1256505"/>
          <a:ext cx="1593189" cy="1008283"/>
        </a:xfrm>
        <a:prstGeom prst="roundRect">
          <a:avLst/>
        </a:prstGeom>
        <a:solidFill>
          <a:schemeClr val="accent6">
            <a:lumMod val="75000"/>
          </a:schemeClr>
        </a:solidFill>
        <a:ln>
          <a:noFill/>
        </a:ln>
        <a:effectLst>
          <a:glow rad="50800">
            <a:schemeClr val="accent1">
              <a:hueOff val="0"/>
              <a:satOff val="0"/>
              <a:lumOff val="0"/>
              <a:alphaOff val="0"/>
              <a:alpha val="6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Enforcement</a:t>
          </a:r>
          <a:endParaRPr lang="en-US" sz="2000" kern="1200" dirty="0"/>
        </a:p>
      </dsp:txBody>
      <dsp:txXfrm>
        <a:off x="1011969" y="1256505"/>
        <a:ext cx="1593189" cy="1008283"/>
      </dsp:txXfrm>
    </dsp:sp>
    <dsp:sp modelId="{1A0F0DFB-5B8D-4B6A-9C24-8F7B0F0A8709}">
      <dsp:nvSpPr>
        <dsp:cNvPr id="0" name=""/>
        <dsp:cNvSpPr/>
      </dsp:nvSpPr>
      <dsp:spPr>
        <a:xfrm>
          <a:off x="2623971" y="1281491"/>
          <a:ext cx="1565047" cy="1008283"/>
        </a:xfrm>
        <a:prstGeom prst="roundRect">
          <a:avLst/>
        </a:prstGeom>
        <a:solidFill>
          <a:srgbClr val="009900"/>
        </a:solidFill>
        <a:ln>
          <a:noFill/>
        </a:ln>
        <a:effectLst>
          <a:glow rad="50800">
            <a:schemeClr val="accent1">
              <a:hueOff val="0"/>
              <a:satOff val="0"/>
              <a:lumOff val="0"/>
              <a:alphaOff val="0"/>
              <a:alpha val="6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Emergency</a:t>
          </a:r>
          <a:endParaRPr lang="en-US" sz="2000" kern="1200" dirty="0"/>
        </a:p>
      </dsp:txBody>
      <dsp:txXfrm>
        <a:off x="2623971" y="1281491"/>
        <a:ext cx="1565047" cy="100828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0.20779</cdr:x>
      <cdr:y>0.17556</cdr:y>
    </cdr:from>
    <cdr:to>
      <cdr:x>0.79221</cdr:x>
      <cdr:y>0.51887</cdr:y>
    </cdr:to>
    <cdr:sp macro="" textlink="">
      <cdr:nvSpPr>
        <cdr:cNvPr id="3" name="TextBox 17"/>
        <cdr:cNvSpPr txBox="1"/>
      </cdr:nvSpPr>
      <cdr:spPr>
        <a:xfrm xmlns:a="http://schemas.openxmlformats.org/drawingml/2006/main">
          <a:off x="498153" y="236077"/>
          <a:ext cx="1401085"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000000"/>
              </a:solidFill>
              <a:latin typeface="Calibri"/>
            </a:defRPr>
          </a:lvl1pPr>
          <a:lvl2pPr marL="457200" algn="l" defTabSz="914400" rtl="0" eaLnBrk="1" latinLnBrk="0" hangingPunct="1">
            <a:defRPr sz="1800" kern="1200">
              <a:solidFill>
                <a:srgbClr val="000000"/>
              </a:solidFill>
              <a:latin typeface="Calibri"/>
            </a:defRPr>
          </a:lvl2pPr>
          <a:lvl3pPr marL="914400" algn="l" defTabSz="914400" rtl="0" eaLnBrk="1" latinLnBrk="0" hangingPunct="1">
            <a:defRPr sz="1800" kern="1200">
              <a:solidFill>
                <a:srgbClr val="000000"/>
              </a:solidFill>
              <a:latin typeface="Calibri"/>
            </a:defRPr>
          </a:lvl3pPr>
          <a:lvl4pPr marL="1371600" algn="l" defTabSz="914400" rtl="0" eaLnBrk="1" latinLnBrk="0" hangingPunct="1">
            <a:defRPr sz="1800" kern="1200">
              <a:solidFill>
                <a:srgbClr val="000000"/>
              </a:solidFill>
              <a:latin typeface="Calibri"/>
            </a:defRPr>
          </a:lvl4pPr>
          <a:lvl5pPr marL="1828800" algn="l" defTabSz="914400" rtl="0" eaLnBrk="1" latinLnBrk="0" hangingPunct="1">
            <a:defRPr sz="1800" kern="1200">
              <a:solidFill>
                <a:srgbClr val="000000"/>
              </a:solidFill>
              <a:latin typeface="Calibri"/>
            </a:defRPr>
          </a:lvl5pPr>
          <a:lvl6pPr marL="2286000" algn="l" defTabSz="914400" rtl="0" eaLnBrk="1" latinLnBrk="0" hangingPunct="1">
            <a:defRPr sz="1800" kern="1200">
              <a:solidFill>
                <a:srgbClr val="000000"/>
              </a:solidFill>
              <a:latin typeface="Calibri"/>
            </a:defRPr>
          </a:lvl6pPr>
          <a:lvl7pPr marL="2743200" algn="l" defTabSz="914400" rtl="0" eaLnBrk="1" latinLnBrk="0" hangingPunct="1">
            <a:defRPr sz="1800" kern="1200">
              <a:solidFill>
                <a:srgbClr val="000000"/>
              </a:solidFill>
              <a:latin typeface="Calibri"/>
            </a:defRPr>
          </a:lvl7pPr>
          <a:lvl8pPr marL="3200400" algn="l" defTabSz="914400" rtl="0" eaLnBrk="1" latinLnBrk="0" hangingPunct="1">
            <a:defRPr sz="1800" kern="1200">
              <a:solidFill>
                <a:srgbClr val="000000"/>
              </a:solidFill>
              <a:latin typeface="Calibri"/>
            </a:defRPr>
          </a:lvl8pPr>
          <a:lvl9pPr marL="3657600" algn="l" defTabSz="914400" rtl="0" eaLnBrk="1" latinLnBrk="0" hangingPunct="1">
            <a:defRPr sz="1800" kern="1200">
              <a:solidFill>
                <a:srgbClr val="000000"/>
              </a:solidFill>
              <a:latin typeface="Calibri"/>
            </a:defRPr>
          </a:lvl9pPr>
        </a:lstStyle>
        <a:p xmlns:a="http://schemas.openxmlformats.org/drawingml/2006/main">
          <a:r>
            <a:rPr lang="en-US" sz="2400" dirty="0">
              <a:solidFill>
                <a:schemeClr val="bg1"/>
              </a:solidFill>
            </a:rPr>
            <a:t>$194 Mil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47" tIns="45824" rIns="91647" bIns="45824" rtlCol="0"/>
          <a:lstStyle>
            <a:lvl1pPr algn="l">
              <a:defRPr sz="1200"/>
            </a:lvl1pPr>
          </a:lstStyle>
          <a:p>
            <a:endParaRPr lang="en-US" dirty="0"/>
          </a:p>
        </p:txBody>
      </p:sp>
      <p:sp>
        <p:nvSpPr>
          <p:cNvPr id="3" name="Date Placeholder 2"/>
          <p:cNvSpPr>
            <a:spLocks noGrp="1"/>
          </p:cNvSpPr>
          <p:nvPr>
            <p:ph type="dt" sz="quarter" idx="1"/>
          </p:nvPr>
        </p:nvSpPr>
        <p:spPr>
          <a:xfrm>
            <a:off x="3970437" y="0"/>
            <a:ext cx="3038372" cy="464184"/>
          </a:xfrm>
          <a:prstGeom prst="rect">
            <a:avLst/>
          </a:prstGeom>
        </p:spPr>
        <p:txBody>
          <a:bodyPr vert="horz" lIns="91647" tIns="45824" rIns="91647" bIns="45824" rtlCol="0"/>
          <a:lstStyle>
            <a:lvl1pPr algn="r">
              <a:defRPr sz="1200"/>
            </a:lvl1pPr>
          </a:lstStyle>
          <a:p>
            <a:fld id="{57195825-DC17-43F7-A955-1E638FFFC8B2}" type="datetimeFigureOut">
              <a:rPr lang="en-US" smtClean="0"/>
              <a:pPr/>
              <a:t>05/02/2013</a:t>
            </a:fld>
            <a:endParaRPr lang="en-US" dirty="0"/>
          </a:p>
        </p:txBody>
      </p:sp>
      <p:sp>
        <p:nvSpPr>
          <p:cNvPr id="4" name="Footer Placeholder 3"/>
          <p:cNvSpPr>
            <a:spLocks noGrp="1"/>
          </p:cNvSpPr>
          <p:nvPr>
            <p:ph type="ftr" sz="quarter" idx="2"/>
          </p:nvPr>
        </p:nvSpPr>
        <p:spPr>
          <a:xfrm>
            <a:off x="0" y="8830628"/>
            <a:ext cx="3038372" cy="464184"/>
          </a:xfrm>
          <a:prstGeom prst="rect">
            <a:avLst/>
          </a:prstGeom>
        </p:spPr>
        <p:txBody>
          <a:bodyPr vert="horz" lIns="91647" tIns="45824" rIns="91647" bIns="4582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7" y="8830628"/>
            <a:ext cx="3038372" cy="464184"/>
          </a:xfrm>
          <a:prstGeom prst="rect">
            <a:avLst/>
          </a:prstGeom>
        </p:spPr>
        <p:txBody>
          <a:bodyPr vert="horz" lIns="91647" tIns="45824" rIns="91647" bIns="45824" rtlCol="0" anchor="b"/>
          <a:lstStyle>
            <a:lvl1pPr algn="r">
              <a:defRPr sz="1200"/>
            </a:lvl1pPr>
          </a:lstStyle>
          <a:p>
            <a:fld id="{514374E2-11ED-45C6-9A2A-6C324464317A}" type="slidenum">
              <a:rPr lang="en-US" smtClean="0"/>
              <a:pPr/>
              <a:t>‹#›</a:t>
            </a:fld>
            <a:endParaRPr lang="en-US" dirty="0"/>
          </a:p>
        </p:txBody>
      </p:sp>
    </p:spTree>
    <p:extLst>
      <p:ext uri="{BB962C8B-B14F-4D97-AF65-F5344CB8AC3E}">
        <p14:creationId xmlns="" xmlns:p14="http://schemas.microsoft.com/office/powerpoint/2010/main" val="51403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1" tIns="46581" rIns="93161" bIns="46581"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61" tIns="46581" rIns="93161" bIns="46581" rtlCol="0"/>
          <a:lstStyle>
            <a:lvl1pPr algn="r">
              <a:defRPr sz="1200"/>
            </a:lvl1pPr>
          </a:lstStyle>
          <a:p>
            <a:fld id="{D81A8936-9575-4A7B-96FF-759D075096BF}" type="datetimeFigureOut">
              <a:rPr lang="en-US" smtClean="0"/>
              <a:pPr/>
              <a:t>05/02/2013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1" rIns="93161" bIns="46581"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1" rIns="93161" bIns="465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1" tIns="46581" rIns="93161"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1" tIns="46581" rIns="93161" bIns="46581" rtlCol="0" anchor="b"/>
          <a:lstStyle>
            <a:lvl1pPr algn="r">
              <a:defRPr sz="1200"/>
            </a:lvl1pPr>
          </a:lstStyle>
          <a:p>
            <a:fld id="{AE2B0A10-6CCD-44B8-ADDC-B8A3B3A8A373}" type="slidenum">
              <a:rPr lang="en-US" smtClean="0"/>
              <a:pPr/>
              <a:t>‹#›</a:t>
            </a:fld>
            <a:endParaRPr lang="en-US" dirty="0"/>
          </a:p>
        </p:txBody>
      </p:sp>
    </p:spTree>
    <p:extLst>
      <p:ext uri="{BB962C8B-B14F-4D97-AF65-F5344CB8AC3E}">
        <p14:creationId xmlns="" xmlns:p14="http://schemas.microsoft.com/office/powerpoint/2010/main" val="76965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Good Morning,</a:t>
            </a:r>
          </a:p>
          <a:p>
            <a:endParaRPr lang="en-US" sz="1400" dirty="0" smtClean="0"/>
          </a:p>
          <a:p>
            <a:r>
              <a:rPr lang="en-US" sz="1400" dirty="0" smtClean="0"/>
              <a:t>I’m Daniel Wu with Cambridge </a:t>
            </a:r>
            <a:r>
              <a:rPr lang="en-US" sz="1400" dirty="0" err="1" smtClean="0"/>
              <a:t>Systematics</a:t>
            </a:r>
            <a:r>
              <a:rPr lang="en-US" sz="1400" dirty="0" smtClean="0"/>
              <a:t>.  I am a part of the team that developed the cost-effectiveness methods for safety investment decision making.  We developed these methods as part of an National Cooperative Highway Research Program (</a:t>
            </a:r>
            <a:r>
              <a:rPr lang="en-US" sz="1400" dirty="0" err="1" smtClean="0"/>
              <a:t>NCHRP</a:t>
            </a:r>
            <a:r>
              <a:rPr lang="en-US" sz="1400" dirty="0" smtClean="0"/>
              <a:t>) project for a comprehensive framework for safety investment decisions.</a:t>
            </a:r>
          </a:p>
          <a:p>
            <a:endParaRPr lang="en-US" sz="1400"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next step examines the relative magnitude of safety problems targeted by a project (the problem score). The problem score is determined using a top-down method that first identifies the type of safety problem the project would address, and then scores the significance of that safety problem on a statewide level. This method assumes that practitioners are interested in looking strategically at statewide safety problems and prioritizing projects based on whether they address significant statewide safety problems. </a:t>
            </a:r>
          </a:p>
          <a:p>
            <a:endParaRPr lang="en-US" dirty="0" smtClean="0"/>
          </a:p>
          <a:p>
            <a:r>
              <a:rPr lang="en-US" dirty="0" smtClean="0"/>
              <a:t>To determine the significance of a particular safety problem statewide, this analysis examined the average annual number of fatal and serious injuries (K&amp;A) crashes. In this example, from 2008 to 2010 in North Carolina; it is shown as the vertical bars in this figure.  A safety problem is assigned a subjective statewide problem score from one to four as indicated at the top of the figure; one being the safety problem with the lowest number of fatal and serious injuries. </a:t>
            </a:r>
            <a:r>
              <a:rPr lang="en-US" b="1" dirty="0" smtClean="0"/>
              <a:t>Again, all</a:t>
            </a:r>
            <a:r>
              <a:rPr lang="en-US" b="1" baseline="0" dirty="0" smtClean="0"/>
              <a:t> of these crashes are severe in nature, we are simply comparing the number of crashes on a statewide level.</a:t>
            </a:r>
            <a:endParaRPr lang="en-US" b="1" dirty="0" smtClean="0"/>
          </a:p>
          <a:p>
            <a:endParaRPr lang="en-US" dirty="0" smtClean="0"/>
          </a:p>
          <a:p>
            <a:r>
              <a:rPr lang="en-US" dirty="0" smtClean="0"/>
              <a:t>For example,</a:t>
            </a:r>
            <a:r>
              <a:rPr lang="en-US" baseline="0" dirty="0" smtClean="0"/>
              <a:t> if a countermeasure targeted unrestrained people, the problem score would be 4.  Whereas a countermeasure that only targets rear end crashes would receive a score of 2.</a:t>
            </a:r>
            <a:endParaRPr lang="en-US" dirty="0" smtClean="0"/>
          </a:p>
          <a:p>
            <a:endParaRPr lang="en-US" dirty="0" smtClean="0"/>
          </a:p>
          <a:p>
            <a:r>
              <a:rPr lang="en-US" dirty="0" smtClean="0"/>
              <a:t>Note that the thresholds for the statewide problem score categories are based on natural breaks in the data and are subject to individual judgment. </a:t>
            </a:r>
          </a:p>
          <a:p>
            <a:endParaRPr lang="en-US" b="1" i="1"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2166497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881390">
              <a:defRPr/>
            </a:pPr>
            <a:r>
              <a:rPr lang="en-US" dirty="0" smtClean="0"/>
              <a:t>The sketch-level method is appropriate when quantitative information is unavailable or when detailed results are not required (which in many cases are information or time intensive). The sketch method relies on three scores developed through reference to quantitative and qualitative information. </a:t>
            </a:r>
          </a:p>
          <a:p>
            <a:pPr lvl="0"/>
            <a:endParaRPr lang="en-US" dirty="0" smtClean="0"/>
          </a:p>
          <a:p>
            <a:pPr lvl="0"/>
            <a:r>
              <a:rPr lang="en-US" dirty="0" smtClean="0"/>
              <a:t>(Click through animation on the slide)</a:t>
            </a:r>
          </a:p>
          <a:p>
            <a:pPr lvl="0">
              <a:buFont typeface="Arial" pitchFamily="34" charset="0"/>
              <a:buChar char="•"/>
            </a:pPr>
            <a:r>
              <a:rPr lang="en-US" dirty="0" smtClean="0"/>
              <a:t>Effectiveness score that indicates the relative effectiveness of the countermeasure.</a:t>
            </a:r>
          </a:p>
          <a:p>
            <a:pPr lvl="0">
              <a:buFont typeface="Arial" pitchFamily="34" charset="0"/>
              <a:buChar char="•"/>
            </a:pPr>
            <a:r>
              <a:rPr lang="en-US" dirty="0" smtClean="0"/>
              <a:t>Problem score indicating the relative size of the target crash population potentially affected by the countermeasure.</a:t>
            </a:r>
          </a:p>
          <a:p>
            <a:pPr>
              <a:buFont typeface="Arial" pitchFamily="34" charset="0"/>
              <a:buChar char="•"/>
            </a:pPr>
            <a:r>
              <a:rPr lang="en-US" dirty="0" smtClean="0"/>
              <a:t>Cost score indicating the annualized cost of the countermeasure relative to other measures.</a:t>
            </a:r>
          </a:p>
          <a:p>
            <a:pPr>
              <a:buFont typeface="Arial" pitchFamily="34" charset="0"/>
              <a:buChar char="•"/>
            </a:pPr>
            <a:endParaRPr lang="en-US" dirty="0" smtClean="0"/>
          </a:p>
          <a:p>
            <a:pPr>
              <a:buFont typeface="Arial" pitchFamily="34" charset="0"/>
              <a:buChar char="•"/>
            </a:pPr>
            <a:r>
              <a:rPr lang="en-US" dirty="0" smtClean="0"/>
              <a:t>The three scores can be used to graphically illustrate relative countermeasure costs, effectiveness, and potential impact, and then group countermeasures into tiers by relative priority. </a:t>
            </a:r>
          </a:p>
          <a:p>
            <a:pPr>
              <a:buFont typeface="Arial" pitchFamily="34" charset="0"/>
              <a:buChar char="•"/>
            </a:pPr>
            <a:r>
              <a:rPr lang="en-US" dirty="0" smtClean="0"/>
              <a:t> There are four tiers:</a:t>
            </a:r>
          </a:p>
          <a:p>
            <a:pPr>
              <a:buFont typeface="Arial" pitchFamily="34" charset="0"/>
              <a:buChar char="•"/>
            </a:pPr>
            <a:r>
              <a:rPr lang="en-US" dirty="0" smtClean="0"/>
              <a:t>Tier 1 – high effectiveness countermeasures that address larger problems.</a:t>
            </a:r>
          </a:p>
          <a:p>
            <a:pPr>
              <a:buFont typeface="Arial" pitchFamily="34" charset="0"/>
              <a:buChar char="•"/>
            </a:pPr>
            <a:r>
              <a:rPr lang="en-US" dirty="0" smtClean="0"/>
              <a:t>Tier 2 – high effectiveness </a:t>
            </a:r>
            <a:r>
              <a:rPr lang="en-US" dirty="0" err="1" smtClean="0"/>
              <a:t>counteremeasures</a:t>
            </a:r>
            <a:r>
              <a:rPr lang="en-US" dirty="0" smtClean="0"/>
              <a:t> that address smaller problems.</a:t>
            </a:r>
          </a:p>
          <a:p>
            <a:pPr>
              <a:buFont typeface="Arial" pitchFamily="34" charset="0"/>
              <a:buChar char="•"/>
            </a:pPr>
            <a:r>
              <a:rPr lang="en-US" dirty="0" smtClean="0"/>
              <a:t>Tier 3 – lower </a:t>
            </a:r>
            <a:r>
              <a:rPr lang="en-US" dirty="0" err="1" smtClean="0"/>
              <a:t>effectivneess</a:t>
            </a:r>
            <a:r>
              <a:rPr lang="en-US" dirty="0" smtClean="0"/>
              <a:t> countermeasures that address larger problems.</a:t>
            </a:r>
          </a:p>
          <a:p>
            <a:pPr>
              <a:buFont typeface="Arial" pitchFamily="34" charset="0"/>
              <a:buChar char="•"/>
            </a:pPr>
            <a:r>
              <a:rPr lang="en-US" dirty="0" smtClean="0"/>
              <a:t>Tier 4 – lower effectiveness countermeasures that address smaller problems.</a:t>
            </a:r>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third step is to set annualized cost score.</a:t>
            </a:r>
          </a:p>
          <a:p>
            <a:endParaRPr lang="en-US" baseline="0" dirty="0" smtClean="0"/>
          </a:p>
          <a:p>
            <a:r>
              <a:rPr lang="en-US" baseline="0" dirty="0" smtClean="0"/>
              <a:t>1) Calculating annualized costs requires an assumption regarding the length of time the countermeasure will be effective.  However, research on the duration of effectiveness for countermeasures is very limited, especially for behavioral safety measures. In most cases. During our application of the sketch method, it was necessary to assume behavioral countermeasures are effective only while funded, and  engineering countermeasures are effective for the useful life of the infrastructure. </a:t>
            </a:r>
            <a:endParaRPr lang="en-US" dirty="0" smtClean="0"/>
          </a:p>
          <a:p>
            <a:endParaRPr lang="en-US" dirty="0" smtClean="0"/>
          </a:p>
          <a:p>
            <a:r>
              <a:rPr lang="en-US" dirty="0" smtClean="0"/>
              <a:t>2)</a:t>
            </a:r>
            <a:r>
              <a:rPr lang="en-US" baseline="0" dirty="0" smtClean="0"/>
              <a:t> </a:t>
            </a:r>
            <a:r>
              <a:rPr lang="en-US" dirty="0" smtClean="0"/>
              <a:t>The cost score is relative to other countermeasures.  This is determined by calculating an annualized cost for each measure and grouping measures together into cost score categories (one</a:t>
            </a:r>
            <a:r>
              <a:rPr lang="en-US" baseline="0" dirty="0" smtClean="0"/>
              <a:t> to three).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This slide illustrates the</a:t>
            </a:r>
            <a:r>
              <a:rPr lang="en-US" baseline="0" dirty="0" smtClean="0"/>
              <a:t> sketch level method results</a:t>
            </a:r>
            <a:r>
              <a:rPr lang="en-US" dirty="0" smtClean="0"/>
              <a:t> from North Carolina.   We applied</a:t>
            </a:r>
            <a:r>
              <a:rPr lang="en-US" baseline="0" dirty="0" smtClean="0"/>
              <a:t> the method to t</a:t>
            </a:r>
            <a:r>
              <a:rPr lang="en-US" dirty="0" smtClean="0"/>
              <a:t>hirty</a:t>
            </a:r>
            <a:r>
              <a:rPr lang="en-US" baseline="0" dirty="0" smtClean="0"/>
              <a:t> one projects (each represented by a numbered circle) and placed them into  the  four tiers.   Projects are color-coded by type,  with engineering projects represented in blue, enforcement in red, education in yellow, and hybrid projects in green.   (What are hybrid projects: alcohol prevention outreach and enforcement..)</a:t>
            </a:r>
            <a:endParaRPr lang="en-US" dirty="0" smtClean="0"/>
          </a:p>
          <a:p>
            <a:endParaRPr lang="en-US" dirty="0" smtClean="0"/>
          </a:p>
          <a:p>
            <a:r>
              <a:rPr lang="en-US" dirty="0" smtClean="0"/>
              <a:t>Some examples of Tier 1 projects include the following: </a:t>
            </a:r>
          </a:p>
          <a:p>
            <a:pPr marL="171838" indent="-171838">
              <a:buFont typeface="Arial" pitchFamily="34" charset="0"/>
              <a:buChar char="•"/>
            </a:pPr>
            <a:r>
              <a:rPr lang="en-US" dirty="0" smtClean="0"/>
              <a:t>Roundabout installation in place of existing intersection (4);</a:t>
            </a:r>
          </a:p>
          <a:p>
            <a:pPr marL="171838" indent="-171838">
              <a:buFont typeface="Arial" pitchFamily="34" charset="0"/>
              <a:buChar char="•"/>
            </a:pPr>
            <a:r>
              <a:rPr lang="en-US" dirty="0" smtClean="0"/>
              <a:t>Raised median and pedestrian improvements (1); </a:t>
            </a:r>
          </a:p>
          <a:p>
            <a:pPr marL="171838" indent="-171838">
              <a:buFont typeface="Arial" pitchFamily="34" charset="0"/>
              <a:buChar char="•"/>
            </a:pPr>
            <a:r>
              <a:rPr lang="en-US" dirty="0" smtClean="0"/>
              <a:t>Local traffic safety enforcement (seatbelt, speed, and child safety seat (18); and </a:t>
            </a:r>
          </a:p>
          <a:p>
            <a:pPr marL="171838" indent="-171838">
              <a:buFont typeface="Arial" pitchFamily="34" charset="0"/>
              <a:buChar char="•"/>
            </a:pPr>
            <a:r>
              <a:rPr lang="en-US" dirty="0" smtClean="0"/>
              <a:t>A BAT mobile unit program (alcohol checkpoints and outreach)</a:t>
            </a:r>
            <a:r>
              <a:rPr lang="en-US" baseline="0" dirty="0" smtClean="0"/>
              <a:t> (21)</a:t>
            </a:r>
            <a:r>
              <a:rPr lang="en-US" dirty="0" smtClean="0"/>
              <a:t>; </a:t>
            </a:r>
          </a:p>
          <a:p>
            <a:pPr marL="171838" indent="-171838"/>
            <a:endParaRPr lang="en-US" dirty="0" smtClean="0"/>
          </a:p>
          <a:p>
            <a:pPr marL="171838" indent="-171838"/>
            <a:r>
              <a:rPr lang="en-US" dirty="0" smtClean="0"/>
              <a:t>Examples</a:t>
            </a:r>
            <a:r>
              <a:rPr lang="en-US" baseline="0" dirty="0" smtClean="0"/>
              <a:t> of Tier 2 projects:</a:t>
            </a:r>
          </a:p>
          <a:p>
            <a:pPr marL="171838" indent="-171838">
              <a:buFont typeface="Arial" pitchFamily="34" charset="0"/>
              <a:buChar char="•"/>
            </a:pPr>
            <a:r>
              <a:rPr lang="en-US" dirty="0" smtClean="0"/>
              <a:t>Left-turn lane and pavement friction treatment (7);</a:t>
            </a:r>
          </a:p>
          <a:p>
            <a:pPr marL="171838" indent="-171838">
              <a:buFont typeface="Arial" pitchFamily="34" charset="0"/>
              <a:buChar char="•"/>
            </a:pPr>
            <a:r>
              <a:rPr lang="en-US" dirty="0" smtClean="0"/>
              <a:t>Install</a:t>
            </a:r>
            <a:r>
              <a:rPr lang="en-US" baseline="0" dirty="0" smtClean="0"/>
              <a:t> shoulder rumble strips (13)</a:t>
            </a:r>
            <a:r>
              <a:rPr lang="en-US" dirty="0" smtClean="0"/>
              <a:t>; and</a:t>
            </a:r>
          </a:p>
          <a:p>
            <a:pPr marL="171838" indent="-171838">
              <a:buFont typeface="Arial" pitchFamily="34" charset="0"/>
              <a:buChar char="•"/>
            </a:pPr>
            <a:r>
              <a:rPr lang="en-US" dirty="0" smtClean="0"/>
              <a:t>Underage alcohol prevention, outreach, and enforcement (23)</a:t>
            </a:r>
          </a:p>
          <a:p>
            <a:pPr marL="171838" indent="-171838">
              <a:buFont typeface="Arial" pitchFamily="34" charset="0"/>
              <a:buChar char="•"/>
            </a:pPr>
            <a:endParaRPr lang="en-US" dirty="0" smtClean="0"/>
          </a:p>
          <a:p>
            <a:pPr marL="171838" indent="-171838" defTabSz="881390">
              <a:defRPr/>
            </a:pPr>
            <a:r>
              <a:rPr lang="en-US" dirty="0" smtClean="0"/>
              <a:t>Examples</a:t>
            </a:r>
            <a:r>
              <a:rPr lang="en-US" baseline="0" dirty="0" smtClean="0"/>
              <a:t> of Tier 3 projects:</a:t>
            </a:r>
          </a:p>
          <a:p>
            <a:pPr marL="171838" indent="-171838" defTabSz="881390">
              <a:buFont typeface="Arial" pitchFamily="34" charset="0"/>
              <a:buChar char="•"/>
            </a:pPr>
            <a:r>
              <a:rPr lang="en-US" dirty="0" smtClean="0"/>
              <a:t>Widen roadway for a third travel lane (8);</a:t>
            </a:r>
          </a:p>
          <a:p>
            <a:pPr marL="171838" indent="-171838" defTabSz="881390">
              <a:buFont typeface="Arial" pitchFamily="34" charset="0"/>
              <a:buChar char="•"/>
            </a:pPr>
            <a:r>
              <a:rPr lang="en-US" dirty="0" smtClean="0"/>
              <a:t>Purchase motorcycles for training and expand motorcycle safety training facility (20); and</a:t>
            </a:r>
          </a:p>
          <a:p>
            <a:pPr marL="171838" indent="-171838" defTabSz="881390">
              <a:buFont typeface="Arial" pitchFamily="34" charset="0"/>
              <a:buChar char="•"/>
            </a:pPr>
            <a:r>
              <a:rPr lang="en-US" dirty="0" smtClean="0"/>
              <a:t>Technology purchase to improve enforcement (radars, cameras, and trackers) (31).</a:t>
            </a:r>
          </a:p>
          <a:p>
            <a:pPr marL="171838" indent="-171838" defTabSz="881390">
              <a:buFont typeface="Arial" pitchFamily="34" charset="0"/>
              <a:buChar char="•"/>
            </a:pPr>
            <a:endParaRPr lang="en-US" dirty="0" smtClean="0"/>
          </a:p>
          <a:p>
            <a:pPr marL="171838" indent="-171838" defTabSz="881390">
              <a:defRPr/>
            </a:pPr>
            <a:r>
              <a:rPr lang="en-US" dirty="0" smtClean="0"/>
              <a:t>Examples</a:t>
            </a:r>
            <a:r>
              <a:rPr lang="en-US" baseline="0" dirty="0" smtClean="0"/>
              <a:t> of Tier 4 projects:</a:t>
            </a:r>
          </a:p>
          <a:p>
            <a:pPr marL="171838" indent="-171838" defTabSz="881390">
              <a:buFont typeface="Arial" pitchFamily="34" charset="0"/>
              <a:buChar char="•"/>
            </a:pPr>
            <a:r>
              <a:rPr lang="en-US" dirty="0" smtClean="0"/>
              <a:t>Realign routes for continuous movement (15);</a:t>
            </a:r>
          </a:p>
          <a:p>
            <a:pPr marL="171838" indent="-171838" defTabSz="881390">
              <a:buFont typeface="Arial" pitchFamily="34" charset="0"/>
              <a:buChar char="•"/>
            </a:pPr>
            <a:r>
              <a:rPr lang="en-US" dirty="0" smtClean="0"/>
              <a:t>Child protection safety training and outreach (16); and</a:t>
            </a:r>
          </a:p>
          <a:p>
            <a:pPr marL="171838" indent="-171838" defTabSz="881390">
              <a:buFont typeface="Arial" pitchFamily="34" charset="0"/>
              <a:buChar char="•"/>
            </a:pPr>
            <a:r>
              <a:rPr lang="en-US" dirty="0" smtClean="0"/>
              <a:t>Special needs seat distribution and conference/‌state fair outreach (17).</a:t>
            </a:r>
            <a:endParaRPr lang="en-US" baseline="0" dirty="0" smtClean="0"/>
          </a:p>
          <a:p>
            <a:pPr marL="171838" indent="-171838">
              <a:buFont typeface="Arial" pitchFamily="34" charset="0"/>
              <a:buChar char="•"/>
            </a:pPr>
            <a:endParaRPr lang="en-US" dirty="0" smtClean="0"/>
          </a:p>
          <a:p>
            <a:r>
              <a:rPr lang="en-US" dirty="0" smtClean="0"/>
              <a:t>Relative</a:t>
            </a:r>
            <a:r>
              <a:rPr lang="en-US" baseline="0" dirty="0" smtClean="0"/>
              <a:t> project costs do not affect the tier, but can be seen graphically.  Projects with higher annualized costs are represented by a larger circle (cost score of 3), and less costly projects by a smaller circle.   The practitioner could visually decide whether to prioritize projects with lower annual costs, or to fund as many higher-tier projects as possible within an available budget.  </a:t>
            </a:r>
          </a:p>
          <a:p>
            <a:endParaRPr lang="en-US" baseline="0" dirty="0" smtClean="0"/>
          </a:p>
          <a:p>
            <a:r>
              <a:rPr lang="en-US" baseline="0" dirty="0" smtClean="0"/>
              <a:t>Examples of High cost projects (3):</a:t>
            </a:r>
          </a:p>
          <a:p>
            <a:pPr marL="171838" indent="-171838" defTabSz="881390">
              <a:buFont typeface="Arial" pitchFamily="34" charset="0"/>
              <a:buChar char="•"/>
              <a:defRPr/>
            </a:pPr>
            <a:r>
              <a:rPr lang="en-US" dirty="0" smtClean="0"/>
              <a:t>Install shoulder rumble strips (4 shoulders total) for 21 miles; and</a:t>
            </a:r>
          </a:p>
          <a:p>
            <a:pPr marL="171838" indent="-171838" defTabSz="881390">
              <a:buFont typeface="Arial" pitchFamily="34" charset="0"/>
              <a:buChar char="•"/>
              <a:defRPr/>
            </a:pPr>
            <a:r>
              <a:rPr lang="en-US" dirty="0" smtClean="0"/>
              <a:t>A BAT mobile unit program (alcohol checkpoints and outreach).</a:t>
            </a:r>
          </a:p>
          <a:p>
            <a:endParaRPr lang="en-US" baseline="0" dirty="0" smtClean="0"/>
          </a:p>
          <a:p>
            <a:r>
              <a:rPr lang="en-US" baseline="0" dirty="0" smtClean="0"/>
              <a:t>Examples of Low cost projects (1):</a:t>
            </a:r>
          </a:p>
          <a:p>
            <a:pPr defTabSz="881390">
              <a:buFont typeface="Arial" pitchFamily="34" charset="0"/>
              <a:buChar char="•"/>
            </a:pPr>
            <a:r>
              <a:rPr lang="en-US" dirty="0" smtClean="0"/>
              <a:t>   Convert existing stop control intersections to signalized; and</a:t>
            </a:r>
          </a:p>
          <a:p>
            <a:pPr defTabSz="881390">
              <a:buFont typeface="Arial" pitchFamily="34" charset="0"/>
              <a:buChar char="•"/>
            </a:pPr>
            <a:r>
              <a:rPr lang="en-US" dirty="0" smtClean="0"/>
              <a:t>   </a:t>
            </a:r>
            <a:r>
              <a:rPr lang="en-US" dirty="0" err="1" smtClean="0"/>
              <a:t>Mem</a:t>
            </a:r>
            <a:r>
              <a:rPr lang="en-US" dirty="0" smtClean="0"/>
              <a:t> units for monitoring high-risk </a:t>
            </a:r>
            <a:r>
              <a:rPr lang="en-US" dirty="0" err="1" smtClean="0"/>
              <a:t>DWI</a:t>
            </a:r>
            <a:r>
              <a:rPr lang="en-US" dirty="0" smtClean="0"/>
              <a:t>. </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13</a:t>
            </a:fld>
            <a:endParaRPr lang="en-US" dirty="0"/>
          </a:p>
        </p:txBody>
      </p:sp>
    </p:spTree>
    <p:extLst>
      <p:ext uri="{BB962C8B-B14F-4D97-AF65-F5344CB8AC3E}">
        <p14:creationId xmlns:p14="http://schemas.microsoft.com/office/powerpoint/2010/main" xmlns="" val="2247285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This figure is another way of looking at the results from the last slide, where projects are represented by slices of a pie and the size of the slice is proportional to the annualized cost of the project to</a:t>
            </a:r>
            <a:r>
              <a:rPr lang="en-US" baseline="0" dirty="0" smtClean="0"/>
              <a:t> the right of the diagram</a:t>
            </a:r>
            <a:r>
              <a:rPr lang="en-US" dirty="0" smtClean="0"/>
              <a:t>. </a:t>
            </a:r>
          </a:p>
          <a:p>
            <a:endParaRPr lang="en-US" dirty="0" smtClean="0"/>
          </a:p>
          <a:p>
            <a:r>
              <a:rPr lang="en-US" dirty="0" smtClean="0"/>
              <a:t>One thing you’ll notice is that there are more engineering projects in</a:t>
            </a:r>
            <a:r>
              <a:rPr lang="en-US" baseline="0" dirty="0" smtClean="0"/>
              <a:t> tiers 1 and 2, indicating that they are more effective.  This is because there is a limited number of studies on the effectiveness of behavioral measures.  As more information about other project types emerge, the distribution of projects in the tiers will probably alter.</a:t>
            </a:r>
            <a:endParaRPr lang="en-US" dirty="0" smtClean="0"/>
          </a:p>
          <a:p>
            <a:endParaRPr lang="en-US" dirty="0" smtClean="0"/>
          </a:p>
          <a:p>
            <a:r>
              <a:rPr lang="en-US" dirty="0" smtClean="0"/>
              <a:t>*** THERE ARE SOME</a:t>
            </a:r>
            <a:r>
              <a:rPr lang="en-US" baseline="0" dirty="0" smtClean="0"/>
              <a:t> </a:t>
            </a:r>
            <a:r>
              <a:rPr lang="en-US" dirty="0" smtClean="0"/>
              <a:t>CAUTIONS</a:t>
            </a:r>
            <a:r>
              <a:rPr lang="en-US" baseline="0" dirty="0" smtClean="0"/>
              <a:t>  IN APPLYING THE SKETCH METHOD**</a:t>
            </a:r>
          </a:p>
          <a:p>
            <a:endParaRPr lang="en-US" dirty="0" smtClean="0"/>
          </a:p>
          <a:p>
            <a:pPr marL="232903" indent="-232903">
              <a:buFont typeface="+mj-lt"/>
              <a:buAutoNum type="arabicPeriod"/>
            </a:pPr>
            <a:r>
              <a:rPr lang="en-US" dirty="0" smtClean="0"/>
              <a:t>The method should be used to place projects into broad tiers (e.g., most cost-effective, least cost-effective), not to score individual projects.  </a:t>
            </a:r>
          </a:p>
          <a:p>
            <a:r>
              <a:rPr lang="en-US" dirty="0" smtClean="0"/>
              <a:t>Application of this method may mean that quantitative information available for certain projects is not fully used.  For example, in comparing a group of 20 behavioral and engineering projects, it may be possible to quantitatively estimate cost-effectiveness for some of the engineering measures but not the behavioral ones.  To compare all the projects the same way, they must all be scored using the same scoring system even though some quantitative calculations are possible.  </a:t>
            </a:r>
          </a:p>
          <a:p>
            <a:endParaRPr lang="en-US" dirty="0" smtClean="0"/>
          </a:p>
          <a:p>
            <a:r>
              <a:rPr lang="en-US" dirty="0" smtClean="0"/>
              <a:t>2.  The results of the scoring process are specific to the projects included in the process and can’t be compared with the results of another set of projects, since the scores are based on relative comparisons among the measures. </a:t>
            </a:r>
          </a:p>
          <a:p>
            <a:endParaRPr lang="en-US" dirty="0" smtClean="0"/>
          </a:p>
          <a:p>
            <a:pPr marL="232903" indent="-232903">
              <a:buAutoNum type="arabicPeriod" startAt="3"/>
            </a:pPr>
            <a:r>
              <a:rPr lang="en-US" dirty="0" smtClean="0"/>
              <a:t>This sketch-level process uses a scoring system for each project element; 1-4 for problem and effectiveness, and 1-3 for annualized cost.  The practitioner is free to choose a different score range (e.g.,, 1-5) for each element,</a:t>
            </a:r>
            <a:r>
              <a:rPr lang="en-US" baseline="0" dirty="0" smtClean="0"/>
              <a:t> but c</a:t>
            </a:r>
            <a:r>
              <a:rPr lang="en-US" dirty="0" smtClean="0"/>
              <a:t>lear criteria will need to be established and documented for assigning scores.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14</a:t>
            </a:fld>
            <a:endParaRPr lang="en-US" dirty="0"/>
          </a:p>
        </p:txBody>
      </p:sp>
    </p:spTree>
    <p:extLst>
      <p:ext uri="{BB962C8B-B14F-4D97-AF65-F5344CB8AC3E}">
        <p14:creationId xmlns:p14="http://schemas.microsoft.com/office/powerpoint/2010/main" xmlns="" val="410236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analysis illustrated that comparison of different project types is possible.  The visual results allow practitioners to compare a larger number of strategies and focus on the most cost effective project types by tier.</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15</a:t>
            </a:fld>
            <a:endParaRPr lang="en-US" dirty="0"/>
          </a:p>
        </p:txBody>
      </p:sp>
    </p:spTree>
    <p:extLst>
      <p:ext uri="{BB962C8B-B14F-4D97-AF65-F5344CB8AC3E}">
        <p14:creationId xmlns:p14="http://schemas.microsoft.com/office/powerpoint/2010/main" xmlns="" val="1994140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Several challenges in applying the method remain.  These include:  </a:t>
            </a:r>
          </a:p>
          <a:p>
            <a:pPr>
              <a:buFont typeface="Arial" pitchFamily="34" charset="0"/>
              <a:buChar char="•"/>
            </a:pPr>
            <a:r>
              <a:rPr lang="en-US" baseline="0" dirty="0" smtClean="0"/>
              <a:t> Identifying projects that cannot be scored because they have no direct impact on safety outcomes;</a:t>
            </a:r>
          </a:p>
          <a:p>
            <a:pPr>
              <a:buFont typeface="Arial" pitchFamily="34" charset="0"/>
              <a:buChar char="•"/>
            </a:pPr>
            <a:r>
              <a:rPr lang="en-US" baseline="0" dirty="0" smtClean="0"/>
              <a:t>Assigning effectiveness and problem scores for projects with multiple components</a:t>
            </a:r>
          </a:p>
          <a:p>
            <a:pPr>
              <a:buFont typeface="Arial" pitchFamily="34" charset="0"/>
              <a:buChar char="•"/>
            </a:pPr>
            <a:r>
              <a:rPr lang="en-US" baseline="0" dirty="0" smtClean="0"/>
              <a:t> Matching complex projects to close equivalent project types from the national literature </a:t>
            </a:r>
          </a:p>
          <a:p>
            <a:pPr defTabSz="881368">
              <a:buFont typeface="Arial" pitchFamily="34" charset="0"/>
              <a:buChar char="•"/>
            </a:pPr>
            <a:r>
              <a:rPr lang="en-US" baseline="0" dirty="0" smtClean="0"/>
              <a:t> Assigning scores when projects are not well-defined. In many cases, this prevented analysis of the size of the crash population expected to be impacted by specific behavioral measures.  </a:t>
            </a:r>
          </a:p>
          <a:p>
            <a:pPr>
              <a:buFont typeface="Arial" pitchFamily="34" charset="0"/>
              <a:buChar char="•"/>
            </a:pPr>
            <a:r>
              <a:rPr lang="en-US" baseline="0" dirty="0" smtClean="0"/>
              <a:t> Assigning scores when a local CMF was provided on the project application but no supporting information on the quality of the </a:t>
            </a:r>
            <a:r>
              <a:rPr lang="en-US" baseline="0" dirty="0" err="1" smtClean="0"/>
              <a:t>CMF</a:t>
            </a:r>
            <a:r>
              <a:rPr lang="en-US" baseline="0" dirty="0" smtClean="0"/>
              <a:t>. </a:t>
            </a:r>
          </a:p>
          <a:p>
            <a:pPr>
              <a:buFont typeface="Arial" pitchFamily="34" charset="0"/>
              <a:buChar char="•"/>
            </a:pPr>
            <a:r>
              <a:rPr lang="en-US" baseline="0" dirty="0" smtClean="0"/>
              <a:t>Determining annualized project costs for behavioral projects when the duration of impact is unknown.  </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16</a:t>
            </a:fld>
            <a:endParaRPr lang="en-US" dirty="0"/>
          </a:p>
        </p:txBody>
      </p:sp>
    </p:spTree>
    <p:extLst>
      <p:ext uri="{BB962C8B-B14F-4D97-AF65-F5344CB8AC3E}">
        <p14:creationId xmlns:p14="http://schemas.microsoft.com/office/powerpoint/2010/main" xmlns="" val="1994140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a:t>
            </a:r>
            <a:r>
              <a:rPr lang="en-US" b="0" baseline="0" dirty="0" smtClean="0"/>
              <a:t> two methods presented highlighted multiple areas for additional research:  </a:t>
            </a:r>
            <a:endParaRPr lang="en-US" b="0" dirty="0" smtClean="0"/>
          </a:p>
          <a:p>
            <a:endParaRPr lang="en-US" b="1" dirty="0" smtClean="0"/>
          </a:p>
          <a:p>
            <a:r>
              <a:rPr lang="en-US" b="1" dirty="0" smtClean="0"/>
              <a:t>More effectiveness information for a wider range of project types, including combinations of projects. </a:t>
            </a:r>
            <a:r>
              <a:rPr lang="en-US" dirty="0" smtClean="0"/>
              <a:t>Currently, only limited quantitative information exists, especially for behavioral safety and emergency response projects.  </a:t>
            </a:r>
            <a:r>
              <a:rPr lang="en-US" dirty="0" err="1" smtClean="0"/>
              <a:t>NCHRP</a:t>
            </a:r>
            <a:r>
              <a:rPr lang="en-US" dirty="0" smtClean="0"/>
              <a:t> 17-60 is an active study that</a:t>
            </a:r>
            <a:r>
              <a:rPr lang="en-US" baseline="0" dirty="0" smtClean="0"/>
              <a:t> is taking a quantitative analytical approach that uses criteria to determine the value of countermeasures.</a:t>
            </a:r>
            <a:endParaRPr lang="en-US" dirty="0" smtClean="0"/>
          </a:p>
          <a:p>
            <a:endParaRPr lang="en-US" dirty="0" smtClean="0"/>
          </a:p>
          <a:p>
            <a:r>
              <a:rPr lang="en-US" dirty="0" smtClean="0"/>
              <a:t>More high-quality before-and-after evaluations of specific safety strategies are needed to significantly advance the state of the practice.    Additional information on duration of</a:t>
            </a:r>
            <a:r>
              <a:rPr lang="en-US" baseline="0" dirty="0" smtClean="0"/>
              <a:t> effectiveness, geographic area of effectiveness, and on the amount of funding required to produce results, especially for behavioral projects, is also needed.  </a:t>
            </a:r>
          </a:p>
          <a:p>
            <a:endParaRPr lang="en-US" baseline="0" dirty="0" smtClean="0"/>
          </a:p>
          <a:p>
            <a:endParaRPr lang="en-US" dirty="0" smtClean="0"/>
          </a:p>
          <a:p>
            <a:r>
              <a:rPr lang="en-US" b="1" dirty="0" smtClean="0"/>
              <a:t>Consistent definitions of effectiveness. </a:t>
            </a:r>
            <a:r>
              <a:rPr lang="en-US" dirty="0" smtClean="0"/>
              <a:t>A variety of qualitative and quantitative effectiveness measures exist, all with slightly different definitions.  More uniformity in qualitative and quantitative measures of effectiveness is needed to allow apples-to-apples comparisons between different types of safety countermeasures. </a:t>
            </a:r>
          </a:p>
          <a:p>
            <a:endParaRPr lang="en-US" dirty="0" smtClean="0"/>
          </a:p>
          <a:p>
            <a:endParaRPr lang="en-US" dirty="0" smtClean="0"/>
          </a:p>
          <a:p>
            <a:r>
              <a:rPr lang="en-US" b="1" dirty="0" smtClean="0"/>
              <a:t>Better quality crash data. </a:t>
            </a:r>
            <a:r>
              <a:rPr lang="en-US" dirty="0" smtClean="0"/>
              <a:t>Evaluating certain types of projects can be very difficult if crash data are inadequate. Particularly, lack of linkage between crash data records and injury and fatality outcomes makes evaluation of emergency response strategies difficult. </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17</a:t>
            </a:fld>
            <a:endParaRPr lang="en-US" dirty="0"/>
          </a:p>
        </p:txBody>
      </p:sp>
    </p:spTree>
    <p:extLst>
      <p:ext uri="{BB962C8B-B14F-4D97-AF65-F5344CB8AC3E}">
        <p14:creationId xmlns:p14="http://schemas.microsoft.com/office/powerpoint/2010/main" xmlns="" val="1157101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The</a:t>
            </a:r>
            <a:r>
              <a:rPr lang="en-US" baseline="0" dirty="0" smtClean="0"/>
              <a:t> two methods discussed in the presentation are a starting point for researchers to think about comparing countermeasures with different types and levels of effectiveness information. </a:t>
            </a:r>
          </a:p>
          <a:p>
            <a:pPr>
              <a:buFont typeface="Arial" pitchFamily="34" charset="0"/>
              <a:buNone/>
            </a:pPr>
            <a:endParaRPr lang="en-US" baseline="0" dirty="0" smtClean="0"/>
          </a:p>
          <a:p>
            <a:pPr>
              <a:buFont typeface="Arial" pitchFamily="34" charset="0"/>
              <a:buChar char="•"/>
            </a:pPr>
            <a:r>
              <a:rPr lang="en-US" baseline="0" dirty="0" smtClean="0"/>
              <a:t>The </a:t>
            </a:r>
            <a:r>
              <a:rPr lang="en-US" baseline="0" dirty="0" err="1" smtClean="0"/>
              <a:t>NCHRP</a:t>
            </a:r>
            <a:r>
              <a:rPr lang="en-US" baseline="0" dirty="0" smtClean="0"/>
              <a:t> panel standing committee plans to continue this study to fill in the existing knowledge gaps in applying the methods.</a:t>
            </a:r>
          </a:p>
          <a:p>
            <a:pPr>
              <a:buFont typeface="Arial" pitchFamily="34" charset="0"/>
              <a:buChar char="•"/>
            </a:pPr>
            <a:endParaRPr lang="en-US" baseline="0" dirty="0" smtClean="0"/>
          </a:p>
          <a:p>
            <a:pPr>
              <a:buFont typeface="Arial" pitchFamily="34" charset="0"/>
              <a:buChar char="•"/>
            </a:pPr>
            <a:r>
              <a:rPr lang="en-US" baseline="0" dirty="0" smtClean="0"/>
              <a:t>This concludes my presentation.  </a:t>
            </a:r>
          </a:p>
          <a:p>
            <a:pPr>
              <a:buFont typeface="Arial" pitchFamily="34" charset="0"/>
              <a:buChar char="•"/>
            </a:pPr>
            <a:r>
              <a:rPr lang="en-US" baseline="0" dirty="0" smtClean="0"/>
              <a:t>We also want to thank Ryan Greene-</a:t>
            </a:r>
            <a:r>
              <a:rPr lang="en-US" baseline="0" dirty="0" err="1" smtClean="0"/>
              <a:t>Roesel</a:t>
            </a:r>
            <a:r>
              <a:rPr lang="en-US" baseline="0" dirty="0" smtClean="0"/>
              <a:t>, she was also very involved with the project.</a:t>
            </a:r>
          </a:p>
          <a:p>
            <a:pPr>
              <a:buFont typeface="Arial" pitchFamily="34" charset="0"/>
              <a:buChar char="•"/>
            </a:pPr>
            <a:endParaRPr lang="en-US" baseline="0" dirty="0" smtClean="0"/>
          </a:p>
          <a:p>
            <a:pPr>
              <a:buFont typeface="Arial" pitchFamily="34" charset="0"/>
              <a:buChar char="•"/>
            </a:pPr>
            <a:r>
              <a:rPr lang="en-US" baseline="0" dirty="0" smtClean="0"/>
              <a:t>Are there any questions or suggestions?</a:t>
            </a:r>
            <a:endParaRPr lang="en-US"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pPr/>
              <a:t>18</a:t>
            </a:fld>
            <a:endParaRPr lang="en-US" dirty="0"/>
          </a:p>
        </p:txBody>
      </p:sp>
    </p:spTree>
    <p:extLst>
      <p:ext uri="{BB962C8B-B14F-4D97-AF65-F5344CB8AC3E}">
        <p14:creationId xmlns:p14="http://schemas.microsoft.com/office/powerpoint/2010/main" xmlns="" val="1157101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This concludes my presentation.  </a:t>
            </a:r>
          </a:p>
          <a:p>
            <a:pPr>
              <a:buFont typeface="Arial" pitchFamily="34" charset="0"/>
              <a:buChar char="•"/>
            </a:pPr>
            <a:endParaRPr lang="en-US" baseline="0" dirty="0" smtClean="0"/>
          </a:p>
          <a:p>
            <a:pPr>
              <a:buFont typeface="Arial" pitchFamily="34" charset="0"/>
              <a:buChar char="•"/>
            </a:pPr>
            <a:r>
              <a:rPr lang="en-US" baseline="0" dirty="0" smtClean="0"/>
              <a:t>We also want to thank Ryan Greene-</a:t>
            </a:r>
            <a:r>
              <a:rPr lang="en-US" baseline="0" dirty="0" err="1" smtClean="0"/>
              <a:t>Roesel</a:t>
            </a:r>
            <a:r>
              <a:rPr lang="en-US" baseline="0" dirty="0" smtClean="0"/>
              <a:t>, she was also very involved with the project.</a:t>
            </a:r>
          </a:p>
          <a:p>
            <a:pPr>
              <a:buFont typeface="Arial" pitchFamily="34" charset="0"/>
              <a:buChar char="•"/>
            </a:pPr>
            <a:endParaRPr lang="en-US" baseline="0" dirty="0" smtClean="0"/>
          </a:p>
          <a:p>
            <a:pPr>
              <a:buFont typeface="Arial" pitchFamily="34" charset="0"/>
              <a:buChar char="•"/>
            </a:pPr>
            <a:r>
              <a:rPr lang="en-US" baseline="0" dirty="0" smtClean="0"/>
              <a:t>Are there any questions or comments?</a:t>
            </a:r>
            <a:endParaRPr lang="en-US" dirty="0" smtClean="0"/>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 is a brief</a:t>
            </a:r>
            <a:r>
              <a:rPr lang="en-US" b="0" baseline="0" dirty="0" smtClean="0"/>
              <a:t> overview of my presentation.</a:t>
            </a:r>
          </a:p>
          <a:p>
            <a:endParaRPr lang="en-US" b="0" baseline="0" dirty="0" smtClean="0"/>
          </a:p>
          <a:p>
            <a:r>
              <a:rPr lang="en-US" b="0" baseline="0" dirty="0" smtClean="0"/>
              <a:t>I’ll start off by describing the project purpose and provide some background on the impetus for this project.</a:t>
            </a:r>
          </a:p>
          <a:p>
            <a:endParaRPr lang="en-US" b="0" baseline="0" dirty="0" smtClean="0"/>
          </a:p>
          <a:p>
            <a:r>
              <a:rPr lang="en-US" b="0" baseline="0" dirty="0" smtClean="0"/>
              <a:t>Afterwards, I’ll describe two cost-effectiveness methods developed as a part of the framework for safety investment decisions:  The quantitative method and the sketch level method.</a:t>
            </a:r>
          </a:p>
          <a:p>
            <a:endParaRPr lang="en-US" b="0" baseline="0" dirty="0" smtClean="0"/>
          </a:p>
          <a:p>
            <a:r>
              <a:rPr lang="en-US" b="0" baseline="0" dirty="0" smtClean="0"/>
              <a:t>I will hone in on the sketch level method and walk through an application of the method to a group engineering and behavioral projects to simulate how these projects could be prioritized.</a:t>
            </a:r>
          </a:p>
          <a:p>
            <a:endParaRPr lang="en-US" b="0" baseline="0" dirty="0" smtClean="0"/>
          </a:p>
          <a:p>
            <a:r>
              <a:rPr lang="en-US" b="0" baseline="0" dirty="0" smtClean="0"/>
              <a:t>Afterwards, I’ll present the challenges in applying this method and some of the additional research opportunities  that can advance the field of project cost-effectiveness comparison</a:t>
            </a:r>
            <a:r>
              <a:rPr lang="en-US" b="0" baseline="0" dirty="0" smtClean="0"/>
              <a:t>. There are additional opportunities for </a:t>
            </a:r>
            <a:r>
              <a:rPr lang="en-US" b="0" baseline="0" dirty="0" err="1" smtClean="0"/>
              <a:t>reseach</a:t>
            </a:r>
            <a:r>
              <a:rPr lang="en-US" b="0" baseline="0" dirty="0" smtClean="0"/>
              <a:t> in our method, but it’s a first step in comparing cost-effectiveness across the 4E’s.</a:t>
            </a:r>
            <a:endParaRPr lang="en-US" b="0"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Purpose</a:t>
            </a:r>
            <a:r>
              <a:rPr lang="en-US" b="1" baseline="0" dirty="0" smtClean="0"/>
              <a:t> of the Project</a:t>
            </a:r>
          </a:p>
          <a:p>
            <a:endParaRPr lang="en-US" b="1" dirty="0" smtClean="0"/>
          </a:p>
          <a:p>
            <a:pPr marL="220348" indent="-220348" defTabSz="881390">
              <a:buFontTx/>
              <a:buAutoNum type="arabicParenR"/>
              <a:defRPr/>
            </a:pPr>
            <a:r>
              <a:rPr lang="en-US" dirty="0" smtClean="0"/>
              <a:t>When faced with budget constraints, public agencies focus resources on cost-effective investments.</a:t>
            </a:r>
          </a:p>
          <a:p>
            <a:pPr marL="220348" indent="-220348" defTabSz="881390">
              <a:buFontTx/>
              <a:buAutoNum type="arabicParenR"/>
              <a:defRPr/>
            </a:pPr>
            <a:endParaRPr lang="en-US" dirty="0" smtClean="0"/>
          </a:p>
          <a:p>
            <a:pPr marL="220348" indent="-220348" defTabSz="881390">
              <a:buFontTx/>
              <a:buAutoNum type="arabicParenR"/>
              <a:defRPr/>
            </a:pPr>
            <a:r>
              <a:rPr lang="en-US" dirty="0" smtClean="0"/>
              <a:t>Typically,  the safety community addresses safety issues from a 4 E perspective: education, engineering, enforcement, and emergency service.   </a:t>
            </a:r>
          </a:p>
          <a:p>
            <a:pPr marL="220348" indent="-220348" defTabSz="881390">
              <a:buFontTx/>
              <a:buAutoNum type="arabicParenR"/>
              <a:defRPr/>
            </a:pPr>
            <a:endParaRPr lang="en-US" dirty="0" smtClean="0"/>
          </a:p>
          <a:p>
            <a:pPr marL="220348" indent="-220348" defTabSz="881390">
              <a:buFontTx/>
              <a:buAutoNum type="arabicParenR"/>
              <a:defRPr/>
            </a:pPr>
            <a:r>
              <a:rPr lang="en-US" dirty="0" smtClean="0"/>
              <a:t>Until recently, safety </a:t>
            </a:r>
            <a:r>
              <a:rPr lang="en-US" dirty="0" err="1" smtClean="0"/>
              <a:t>fundings</a:t>
            </a:r>
            <a:r>
              <a:rPr lang="en-US" dirty="0" smtClean="0"/>
              <a:t> and disciplines were silo-ed. For</a:t>
            </a:r>
            <a:r>
              <a:rPr lang="en-US" baseline="0" dirty="0" smtClean="0"/>
              <a:t> example, s</a:t>
            </a:r>
            <a:r>
              <a:rPr lang="en-US" dirty="0" smtClean="0"/>
              <a:t>tate </a:t>
            </a:r>
            <a:r>
              <a:rPr lang="en-US" dirty="0" err="1" smtClean="0"/>
              <a:t>DOTs</a:t>
            </a:r>
            <a:r>
              <a:rPr lang="en-US" dirty="0" smtClean="0"/>
              <a:t> often compare cost effective metrics (i.e. benefit cost ratios) for engineering</a:t>
            </a:r>
            <a:r>
              <a:rPr lang="en-US" baseline="0" dirty="0" smtClean="0"/>
              <a:t> </a:t>
            </a:r>
            <a:r>
              <a:rPr lang="en-US" dirty="0" smtClean="0"/>
              <a:t>countermeasures funded through the Federal Highway Safety Improvement Program (</a:t>
            </a:r>
            <a:r>
              <a:rPr lang="en-US" dirty="0" err="1" smtClean="0"/>
              <a:t>HSIP</a:t>
            </a:r>
            <a:r>
              <a:rPr lang="en-US" dirty="0" smtClean="0"/>
              <a:t>).  </a:t>
            </a:r>
            <a:endParaRPr lang="en-US" b="1"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Under </a:t>
            </a:r>
            <a:r>
              <a:rPr lang="en-US" dirty="0" err="1" smtClean="0"/>
              <a:t>SAFETEA</a:t>
            </a:r>
            <a:r>
              <a:rPr lang="en-US" dirty="0" smtClean="0"/>
              <a:t>-LU, states with Strategic Highway Safety Plans have the flexibility to use up to 10 percent of their </a:t>
            </a:r>
            <a:r>
              <a:rPr lang="en-US" dirty="0" err="1" smtClean="0"/>
              <a:t>HSIP</a:t>
            </a:r>
            <a:r>
              <a:rPr lang="en-US" dirty="0" smtClean="0"/>
              <a:t> funds for behavioral and other safety projects if these projects meet infrastructure and safety needs outlined in their </a:t>
            </a:r>
            <a:r>
              <a:rPr lang="en-US" dirty="0" smtClean="0"/>
              <a:t>State’s Strategic </a:t>
            </a:r>
            <a:r>
              <a:rPr lang="en-US" dirty="0" smtClean="0"/>
              <a:t>Highway Safety Plans. </a:t>
            </a:r>
          </a:p>
          <a:p>
            <a:pPr lvl="0">
              <a:buFont typeface="Arial" pitchFamily="34" charset="0"/>
              <a:buChar char="•"/>
            </a:pPr>
            <a:endParaRPr lang="en-US" dirty="0" smtClean="0"/>
          </a:p>
          <a:p>
            <a:pPr lvl="0">
              <a:buFont typeface="Arial" pitchFamily="34" charset="0"/>
              <a:buChar char="•"/>
            </a:pPr>
            <a:r>
              <a:rPr lang="en-US" dirty="0" smtClean="0"/>
              <a:t>MAP-21 removed the 10 percent cap on flexible funding and expanded highway safety improvement projects such that “</a:t>
            </a:r>
            <a:r>
              <a:rPr lang="en-US" dirty="0" err="1" smtClean="0"/>
              <a:t>HSIP</a:t>
            </a:r>
            <a:r>
              <a:rPr lang="en-US" dirty="0" smtClean="0"/>
              <a:t> funds can be used for both infrastructure and non-infrastructure highway safety improvement projects that are consistent with the State’s Strategic Highway Safety Plan.” </a:t>
            </a:r>
            <a:endParaRPr lang="en-US" dirty="0" smtClean="0"/>
          </a:p>
          <a:p>
            <a:pPr lvl="0">
              <a:buFont typeface="Arial" pitchFamily="34" charset="0"/>
              <a:buChar char="•"/>
            </a:pPr>
            <a:endParaRPr lang="en-US" dirty="0" smtClean="0"/>
          </a:p>
          <a:p>
            <a:pPr lvl="0">
              <a:buFont typeface="Arial" pitchFamily="34" charset="0"/>
              <a:buChar char="•"/>
            </a:pPr>
            <a:r>
              <a:rPr lang="en-US" dirty="0" smtClean="0"/>
              <a:t>By the way, States</a:t>
            </a:r>
            <a:r>
              <a:rPr lang="en-US" baseline="0" dirty="0" smtClean="0"/>
              <a:t> and </a:t>
            </a:r>
            <a:r>
              <a:rPr lang="en-US" baseline="0" dirty="0" err="1" smtClean="0"/>
              <a:t>MPOs</a:t>
            </a:r>
            <a:r>
              <a:rPr lang="en-US" baseline="0" dirty="0" smtClean="0"/>
              <a:t> are also required to match their </a:t>
            </a:r>
            <a:r>
              <a:rPr lang="en-US" baseline="0" dirty="0" err="1" smtClean="0"/>
              <a:t>LRTP</a:t>
            </a:r>
            <a:r>
              <a:rPr lang="en-US" baseline="0" dirty="0" smtClean="0"/>
              <a:t> to their Strategic Highway Safety Plan.</a:t>
            </a:r>
            <a:endParaRPr lang="en-US" dirty="0" smtClean="0"/>
          </a:p>
          <a:p>
            <a:pPr lvl="0">
              <a:buFont typeface="Arial" pitchFamily="34" charset="0"/>
              <a:buChar char="•"/>
            </a:pPr>
            <a:endParaRPr lang="en-US" dirty="0" smtClean="0"/>
          </a:p>
          <a:p>
            <a:pPr lvl="0">
              <a:buFont typeface="Arial" pitchFamily="34" charset="0"/>
              <a:buChar char="•"/>
            </a:pPr>
            <a:r>
              <a:rPr lang="en-US" dirty="0" smtClean="0"/>
              <a:t>This underlines the need for cost effectiveness analysis across the four strategies in order to prioritize safety projects for </a:t>
            </a:r>
            <a:r>
              <a:rPr lang="en-US" dirty="0" err="1" smtClean="0"/>
              <a:t>HSIP</a:t>
            </a:r>
            <a:r>
              <a:rPr lang="en-US" dirty="0" smtClean="0"/>
              <a:t> funds.   This presentation details this first attempt at prioritizing investments across the 4E’s.</a:t>
            </a:r>
          </a:p>
          <a:p>
            <a:endParaRPr lang="en-US" b="1"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buFont typeface="Arial" pitchFamily="34" charset="0"/>
              <a:buChar char="•"/>
              <a:defRPr/>
            </a:pPr>
            <a:r>
              <a:rPr lang="en-US" dirty="0" smtClean="0"/>
              <a:t>As a part of the (</a:t>
            </a:r>
            <a:r>
              <a:rPr lang="en-US" dirty="0" err="1" smtClean="0"/>
              <a:t>NCHRP</a:t>
            </a:r>
            <a:r>
              <a:rPr lang="en-US" dirty="0" smtClean="0"/>
              <a:t>) 17-46, we built a conceptual framework for better integrating cost-effectiveness into safety investment decision-making processes across federal, state, and local governments.</a:t>
            </a:r>
          </a:p>
          <a:p>
            <a:endParaRPr lang="en-US" dirty="0" smtClean="0"/>
          </a:p>
          <a:p>
            <a:pPr>
              <a:buFont typeface="Arial" pitchFamily="34" charset="0"/>
              <a:buChar char="•"/>
            </a:pPr>
            <a:r>
              <a:rPr lang="en-US" dirty="0" smtClean="0"/>
              <a:t>This framework provides</a:t>
            </a:r>
            <a:r>
              <a:rPr lang="en-US" baseline="0" dirty="0" smtClean="0"/>
              <a:t> t</a:t>
            </a:r>
            <a:r>
              <a:rPr lang="en-US" dirty="0" smtClean="0"/>
              <a:t>wo methods for comparing the cost-effectiveness of safety countermeasures: a quantitative process</a:t>
            </a:r>
            <a:r>
              <a:rPr lang="en-US" baseline="0" dirty="0" smtClean="0"/>
              <a:t> and a sketch level process. </a:t>
            </a:r>
            <a:endParaRPr lang="en-US" dirty="0" smtClean="0"/>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pPr/>
              <a:t>5</a:t>
            </a:fld>
            <a:endParaRPr lang="en-US" dirty="0"/>
          </a:p>
        </p:txBody>
      </p:sp>
    </p:spTree>
    <p:extLst>
      <p:ext uri="{BB962C8B-B14F-4D97-AF65-F5344CB8AC3E}">
        <p14:creationId xmlns="" xmlns:p14="http://schemas.microsoft.com/office/powerpoint/2010/main" val="9842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quantitative method is appropriate when detailed, quantitative results are desired and sufficient basis exists to make quantitative assumptions for all variables in the analysis, including crash modification factors, duration of effectiveness, geographic extent of effectiveness, costs, and so forth.   </a:t>
            </a:r>
          </a:p>
          <a:p>
            <a:pPr>
              <a:buFont typeface="Arial" pitchFamily="34" charset="0"/>
              <a:buChar char="•"/>
            </a:pPr>
            <a:endParaRPr lang="en-US" dirty="0" smtClean="0"/>
          </a:p>
          <a:p>
            <a:pPr>
              <a:buFont typeface="Arial" pitchFamily="34" charset="0"/>
              <a:buChar char="•"/>
            </a:pPr>
            <a:r>
              <a:rPr lang="en-US" dirty="0" smtClean="0"/>
              <a:t>This method</a:t>
            </a:r>
            <a:r>
              <a:rPr lang="en-US" baseline="0" dirty="0" smtClean="0"/>
              <a:t> can be conducted in the form of a benefits-cost analysis (as shown in this example) or a cost-effectiveness analysis</a:t>
            </a:r>
            <a:r>
              <a:rPr lang="en-US" baseline="0" dirty="0" smtClean="0"/>
              <a:t>.</a:t>
            </a:r>
          </a:p>
          <a:p>
            <a:pPr>
              <a:buFont typeface="Arial" pitchFamily="34" charset="0"/>
              <a:buChar char="•"/>
            </a:pPr>
            <a:endParaRPr lang="en-US" baseline="0" dirty="0" smtClean="0"/>
          </a:p>
          <a:p>
            <a:pPr>
              <a:buFont typeface="Arial" pitchFamily="34" charset="0"/>
              <a:buChar char="•"/>
            </a:pPr>
            <a:r>
              <a:rPr lang="en-US" baseline="0" dirty="0" smtClean="0"/>
              <a:t>Explain a benefit-cost ratio.  An indication of the benefits in dollars for every dollar spent in countermeasure investments. Explain the calculation very quickly. </a:t>
            </a:r>
          </a:p>
          <a:p>
            <a:pPr lvl="1">
              <a:buFont typeface="Arial" pitchFamily="34" charset="0"/>
              <a:buChar char="•"/>
            </a:pPr>
            <a:r>
              <a:rPr lang="en-US" baseline="0" dirty="0" smtClean="0"/>
              <a:t>To calculate benefits, you need crash modification factors, the number of impacted crashes and the duration of effectiveness.</a:t>
            </a:r>
          </a:p>
          <a:p>
            <a:pPr lvl="1">
              <a:buFont typeface="Arial" pitchFamily="34" charset="0"/>
              <a:buChar char="•"/>
            </a:pPr>
            <a:r>
              <a:rPr lang="en-US" baseline="0" dirty="0" smtClean="0"/>
              <a:t>Then you divide that amount by the total cost over project life.</a:t>
            </a:r>
            <a:endParaRPr lang="en-US" dirty="0" smtClean="0"/>
          </a:p>
          <a:p>
            <a:pPr>
              <a:buFont typeface="Arial" pitchFamily="34" charset="0"/>
              <a:buChar char="•"/>
            </a:pPr>
            <a:endParaRPr lang="en-US" dirty="0" smtClean="0"/>
          </a:p>
          <a:p>
            <a:pPr marL="0" lvl="2" defTabSz="881390">
              <a:buFont typeface="Arial" pitchFamily="34" charset="0"/>
              <a:buChar char="•"/>
              <a:defRPr/>
            </a:pPr>
            <a:r>
              <a:rPr lang="en-US" dirty="0" smtClean="0"/>
              <a:t> Challenges with the quantitative method:</a:t>
            </a:r>
          </a:p>
          <a:p>
            <a:pPr marL="440695" lvl="3" defTabSz="881390">
              <a:buFont typeface="Arial" pitchFamily="34" charset="0"/>
              <a:buChar char="•"/>
              <a:defRPr/>
            </a:pPr>
            <a:r>
              <a:rPr lang="en-US" dirty="0" smtClean="0"/>
              <a:t>Time and information intensive analysis as practitioners must establish numerous assumptions to compare costs and benefits over time.</a:t>
            </a:r>
          </a:p>
          <a:p>
            <a:pPr marL="440695" lvl="3" defTabSz="881390">
              <a:buFont typeface="Arial" pitchFamily="34" charset="0"/>
              <a:buChar char="•"/>
              <a:defRPr/>
            </a:pPr>
            <a:r>
              <a:rPr lang="en-US" dirty="0" smtClean="0"/>
              <a:t> In some cases, these information are not available.  For example, there might not be </a:t>
            </a:r>
            <a:r>
              <a:rPr lang="en-US" dirty="0" err="1" smtClean="0"/>
              <a:t>CMFs</a:t>
            </a:r>
            <a:r>
              <a:rPr lang="en-US" dirty="0" smtClean="0"/>
              <a:t> for a particular countermeasure type.</a:t>
            </a:r>
          </a:p>
          <a:p>
            <a:pPr marL="440695" lvl="3" defTabSz="881390">
              <a:buFont typeface="Arial" pitchFamily="34" charset="0"/>
              <a:buChar char="•"/>
              <a:defRPr/>
            </a:pPr>
            <a:r>
              <a:rPr lang="en-US" dirty="0" smtClean="0"/>
              <a:t>Sensitivity analysis is critical to show how results vary with different assumptions </a:t>
            </a:r>
          </a:p>
          <a:p>
            <a:pPr marL="0" lvl="2" defTabSz="881390">
              <a:defRPr/>
            </a:pPr>
            <a:endParaRPr lang="en-US" dirty="0" smtClean="0"/>
          </a:p>
          <a:p>
            <a:pPr marL="0" lvl="2" defTabSz="881390">
              <a:buFont typeface="Arial" pitchFamily="34" charset="0"/>
              <a:buChar char="•"/>
              <a:defRPr/>
            </a:pPr>
            <a:r>
              <a:rPr lang="en-US" dirty="0" smtClean="0"/>
              <a:t>CS and Simon Washington of the Queensland University of Technology presented the quantitative method at the </a:t>
            </a:r>
            <a:r>
              <a:rPr lang="en-US" dirty="0" err="1" smtClean="0"/>
              <a:t>TRB</a:t>
            </a:r>
            <a:r>
              <a:rPr lang="en-US" dirty="0" smtClean="0"/>
              <a:t> Annual Meeting in January 2013.  More information are available at the links. </a:t>
            </a:r>
          </a:p>
          <a:p>
            <a:pPr marL="0" lvl="2" defTabSz="881390">
              <a:buFont typeface="Arial" pitchFamily="34" charset="0"/>
              <a:buChar char="•"/>
              <a:defRPr/>
            </a:pPr>
            <a:endParaRPr lang="en-US" dirty="0" smtClean="0"/>
          </a:p>
          <a:p>
            <a:pPr marL="0" lvl="2" defTabSz="881390">
              <a:buFont typeface="Arial" pitchFamily="34" charset="0"/>
              <a:buChar char="•"/>
              <a:defRPr/>
            </a:pPr>
            <a:r>
              <a:rPr lang="en-US" dirty="0" smtClean="0"/>
              <a:t>The focus of this presentation is on the sketch-level Method. </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881390">
              <a:defRPr/>
            </a:pPr>
            <a:r>
              <a:rPr lang="en-US" dirty="0" smtClean="0"/>
              <a:t>The sketch-level method is appropriate when quantitative information is unavailable or when detailed results are not required (which in many cases are information or time intensive). The sketch method relies on three scores developed through reference to quantitative and qualitative information. </a:t>
            </a:r>
          </a:p>
          <a:p>
            <a:pPr lvl="0"/>
            <a:endParaRPr lang="en-US" dirty="0" smtClean="0"/>
          </a:p>
          <a:p>
            <a:pPr lvl="0"/>
            <a:r>
              <a:rPr lang="en-US" dirty="0" smtClean="0"/>
              <a:t>(Click through animation on the slide)</a:t>
            </a:r>
          </a:p>
          <a:p>
            <a:pPr lvl="0">
              <a:buFont typeface="Arial" pitchFamily="34" charset="0"/>
              <a:buChar char="•"/>
            </a:pPr>
            <a:r>
              <a:rPr lang="en-US" dirty="0" smtClean="0"/>
              <a:t>Effectiveness score that indicates the relative effectiveness of the countermeasure.</a:t>
            </a:r>
          </a:p>
          <a:p>
            <a:pPr lvl="0">
              <a:buFont typeface="Arial" pitchFamily="34" charset="0"/>
              <a:buChar char="•"/>
            </a:pPr>
            <a:r>
              <a:rPr lang="en-US" dirty="0" smtClean="0"/>
              <a:t>Problem score indicating the relative size of the target crash population potentially affected by the countermeasure.</a:t>
            </a:r>
          </a:p>
          <a:p>
            <a:pPr>
              <a:buFont typeface="Arial" pitchFamily="34" charset="0"/>
              <a:buChar char="•"/>
            </a:pPr>
            <a:r>
              <a:rPr lang="en-US" dirty="0" smtClean="0"/>
              <a:t>Cost score indicating the annualized cost of the countermeasure relative to other measures.</a:t>
            </a:r>
          </a:p>
          <a:p>
            <a:pPr>
              <a:buFont typeface="Arial" pitchFamily="34" charset="0"/>
              <a:buChar char="•"/>
            </a:pPr>
            <a:endParaRPr lang="en-US" dirty="0" smtClean="0"/>
          </a:p>
          <a:p>
            <a:pPr>
              <a:buFont typeface="Arial" pitchFamily="34" charset="0"/>
              <a:buChar char="•"/>
            </a:pPr>
            <a:r>
              <a:rPr lang="en-US" dirty="0" smtClean="0"/>
              <a:t>The three scores can be used to graphically illustrate relative countermeasure costs, effectiveness, and potential impact, and then group countermeasures into tiers by relative priority. </a:t>
            </a:r>
          </a:p>
          <a:p>
            <a:pPr>
              <a:buFont typeface="Arial" pitchFamily="34" charset="0"/>
              <a:buChar char="•"/>
            </a:pPr>
            <a:r>
              <a:rPr lang="en-US" dirty="0" smtClean="0"/>
              <a:t> There are four tiers:</a:t>
            </a:r>
          </a:p>
          <a:p>
            <a:pPr>
              <a:buFont typeface="Arial" pitchFamily="34" charset="0"/>
              <a:buChar char="•"/>
            </a:pPr>
            <a:r>
              <a:rPr lang="en-US" dirty="0" smtClean="0"/>
              <a:t>Tier 1 – high effectiveness countermeasures that address larger problems.</a:t>
            </a:r>
          </a:p>
          <a:p>
            <a:pPr>
              <a:buFont typeface="Arial" pitchFamily="34" charset="0"/>
              <a:buChar char="•"/>
            </a:pPr>
            <a:r>
              <a:rPr lang="en-US" dirty="0" smtClean="0"/>
              <a:t>Tier 2 – high effectiveness </a:t>
            </a:r>
            <a:r>
              <a:rPr lang="en-US" dirty="0" err="1" smtClean="0"/>
              <a:t>counteremeasures</a:t>
            </a:r>
            <a:r>
              <a:rPr lang="en-US" dirty="0" smtClean="0"/>
              <a:t> that address smaller problems.</a:t>
            </a:r>
          </a:p>
          <a:p>
            <a:pPr>
              <a:buFont typeface="Arial" pitchFamily="34" charset="0"/>
              <a:buChar char="•"/>
            </a:pPr>
            <a:r>
              <a:rPr lang="en-US" dirty="0" smtClean="0"/>
              <a:t>Tier 3 – lower </a:t>
            </a:r>
            <a:r>
              <a:rPr lang="en-US" dirty="0" err="1" smtClean="0"/>
              <a:t>effectivneess</a:t>
            </a:r>
            <a:r>
              <a:rPr lang="en-US" dirty="0" smtClean="0"/>
              <a:t> countermeasures that address larger problems.</a:t>
            </a:r>
          </a:p>
          <a:p>
            <a:pPr>
              <a:buFont typeface="Arial" pitchFamily="34" charset="0"/>
              <a:buChar char="•"/>
            </a:pPr>
            <a:r>
              <a:rPr lang="en-US" dirty="0" smtClean="0"/>
              <a:t>Tier 4 – lower effectiveness countermeasures that address smaller problems.</a:t>
            </a:r>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applying the sketch method, the first step is to assign a score of one to four (four being the most effective) to represent the potential effectiveness of the countermeasure. The process for assigning a score involves looking up effectiveness information in the national safety research literature (as shown in</a:t>
            </a:r>
            <a:r>
              <a:rPr lang="en-US" baseline="0" dirty="0" smtClean="0"/>
              <a:t> left column)</a:t>
            </a:r>
            <a:r>
              <a:rPr lang="en-US" dirty="0" smtClean="0"/>
              <a:t> and assigning a score based on the</a:t>
            </a:r>
            <a:r>
              <a:rPr lang="en-US" baseline="0" dirty="0" smtClean="0"/>
              <a:t> countermeasure’s effectiveness and the study qualities behind these effectiveness </a:t>
            </a:r>
          </a:p>
          <a:p>
            <a:endParaRPr lang="en-US" dirty="0" smtClean="0"/>
          </a:p>
          <a:p>
            <a:r>
              <a:rPr lang="en-US" dirty="0" smtClean="0"/>
              <a:t>Walk</a:t>
            </a:r>
            <a:r>
              <a:rPr lang="en-US" baseline="0" dirty="0" smtClean="0"/>
              <a:t> through two examples here:</a:t>
            </a:r>
          </a:p>
          <a:p>
            <a:r>
              <a:rPr lang="en-US" baseline="0" dirty="0" smtClean="0"/>
              <a:t>Crash modification factor clearinghouse.</a:t>
            </a:r>
            <a:endParaRPr lang="en-US" dirty="0" smtClean="0"/>
          </a:p>
          <a:p>
            <a:endParaRPr lang="en-US" dirty="0" smtClean="0"/>
          </a:p>
          <a:p>
            <a:r>
              <a:rPr lang="en-US" dirty="0" smtClean="0"/>
              <a:t>Countermeasures</a:t>
            </a:r>
            <a:r>
              <a:rPr lang="en-US" baseline="0" dirty="0" smtClean="0"/>
              <a:t> that work.</a:t>
            </a:r>
            <a:endParaRPr lang="en-US"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pPr/>
              <a:t>8</a:t>
            </a:fld>
            <a:endParaRPr lang="en-US" dirty="0"/>
          </a:p>
        </p:txBody>
      </p:sp>
    </p:spTree>
    <p:extLst>
      <p:ext uri="{BB962C8B-B14F-4D97-AF65-F5344CB8AC3E}">
        <p14:creationId xmlns:p14="http://schemas.microsoft.com/office/powerpoint/2010/main" xmlns="" val="3270453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881390">
              <a:defRPr/>
            </a:pPr>
            <a:r>
              <a:rPr lang="en-US" dirty="0" smtClean="0"/>
              <a:t>The sketch-level method is appropriate when quantitative information is unavailable or when detailed results are not required (which in many cases are information or time intensive). The sketch method relies on three scores developed through reference to quantitative and qualitative information. </a:t>
            </a:r>
          </a:p>
          <a:p>
            <a:pPr lvl="0"/>
            <a:endParaRPr lang="en-US" dirty="0" smtClean="0"/>
          </a:p>
          <a:p>
            <a:pPr lvl="0"/>
            <a:r>
              <a:rPr lang="en-US" dirty="0" smtClean="0"/>
              <a:t>(Click through animation on the slide)</a:t>
            </a:r>
          </a:p>
          <a:p>
            <a:pPr lvl="0">
              <a:buFont typeface="Arial" pitchFamily="34" charset="0"/>
              <a:buChar char="•"/>
            </a:pPr>
            <a:r>
              <a:rPr lang="en-US" dirty="0" smtClean="0"/>
              <a:t>Effectiveness score that indicates the relative effectiveness of the countermeasure.</a:t>
            </a:r>
          </a:p>
          <a:p>
            <a:pPr lvl="0">
              <a:buFont typeface="Arial" pitchFamily="34" charset="0"/>
              <a:buChar char="•"/>
            </a:pPr>
            <a:r>
              <a:rPr lang="en-US" dirty="0" smtClean="0"/>
              <a:t>Problem score indicating the relative size of the target crash population potentially affected by the countermeasure.</a:t>
            </a:r>
          </a:p>
          <a:p>
            <a:pPr>
              <a:buFont typeface="Arial" pitchFamily="34" charset="0"/>
              <a:buChar char="•"/>
            </a:pPr>
            <a:r>
              <a:rPr lang="en-US" dirty="0" smtClean="0"/>
              <a:t>Cost score indicating the annualized cost of the countermeasure relative to other measures.</a:t>
            </a:r>
          </a:p>
          <a:p>
            <a:pPr>
              <a:buFont typeface="Arial" pitchFamily="34" charset="0"/>
              <a:buChar char="•"/>
            </a:pPr>
            <a:endParaRPr lang="en-US" dirty="0" smtClean="0"/>
          </a:p>
          <a:p>
            <a:pPr>
              <a:buFont typeface="Arial" pitchFamily="34" charset="0"/>
              <a:buChar char="•"/>
            </a:pPr>
            <a:r>
              <a:rPr lang="en-US" dirty="0" smtClean="0"/>
              <a:t>The three scores can be used to graphically illustrate relative countermeasure costs, effectiveness, and potential impact, and then group countermeasures into tiers by relative priority. </a:t>
            </a:r>
          </a:p>
          <a:p>
            <a:pPr>
              <a:buFont typeface="Arial" pitchFamily="34" charset="0"/>
              <a:buChar char="•"/>
            </a:pPr>
            <a:r>
              <a:rPr lang="en-US" dirty="0" smtClean="0"/>
              <a:t> There are four tiers:</a:t>
            </a:r>
          </a:p>
          <a:p>
            <a:pPr>
              <a:buFont typeface="Arial" pitchFamily="34" charset="0"/>
              <a:buChar char="•"/>
            </a:pPr>
            <a:r>
              <a:rPr lang="en-US" dirty="0" smtClean="0"/>
              <a:t>Tier 1 – high effectiveness countermeasures that address larger problems.</a:t>
            </a:r>
          </a:p>
          <a:p>
            <a:pPr>
              <a:buFont typeface="Arial" pitchFamily="34" charset="0"/>
              <a:buChar char="•"/>
            </a:pPr>
            <a:r>
              <a:rPr lang="en-US" dirty="0" smtClean="0"/>
              <a:t>Tier 2 – high effectiveness </a:t>
            </a:r>
            <a:r>
              <a:rPr lang="en-US" dirty="0" err="1" smtClean="0"/>
              <a:t>counteremeasures</a:t>
            </a:r>
            <a:r>
              <a:rPr lang="en-US" dirty="0" smtClean="0"/>
              <a:t> that address smaller problems.</a:t>
            </a:r>
          </a:p>
          <a:p>
            <a:pPr>
              <a:buFont typeface="Arial" pitchFamily="34" charset="0"/>
              <a:buChar char="•"/>
            </a:pPr>
            <a:r>
              <a:rPr lang="en-US" dirty="0" smtClean="0"/>
              <a:t>Tier 3 – lower </a:t>
            </a:r>
            <a:r>
              <a:rPr lang="en-US" dirty="0" err="1" smtClean="0"/>
              <a:t>effectivneess</a:t>
            </a:r>
            <a:r>
              <a:rPr lang="en-US" dirty="0" smtClean="0"/>
              <a:t> countermeasures that address larger problems.</a:t>
            </a:r>
          </a:p>
          <a:p>
            <a:pPr>
              <a:buFont typeface="Arial" pitchFamily="34" charset="0"/>
              <a:buChar char="•"/>
            </a:pPr>
            <a:r>
              <a:rPr lang="en-US" dirty="0" smtClean="0"/>
              <a:t>Tier 4 – lower effectiveness countermeasures that address smaller problems.</a:t>
            </a:r>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E2B0A10-6CCD-44B8-ADDC-B8A3B3A8A37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1" name="Picture 10" descr="new cover slide2.jpg"/>
          <p:cNvPicPr>
            <a:picLocks noChangeAspect="1"/>
          </p:cNvPicPr>
          <p:nvPr/>
        </p:nvPicPr>
        <p:blipFill>
          <a:blip r:embed="rId2" cstate="print"/>
          <a:stretch>
            <a:fillRect/>
          </a:stretch>
        </p:blipFill>
        <p:spPr>
          <a:xfrm>
            <a:off x="0" y="1637064"/>
            <a:ext cx="9144000" cy="4114800"/>
          </a:xfrm>
          <a:prstGeom prst="rect">
            <a:avLst/>
          </a:prstGeom>
        </p:spPr>
      </p:pic>
      <p:sp>
        <p:nvSpPr>
          <p:cNvPr id="2" name="Title 1"/>
          <p:cNvSpPr>
            <a:spLocks noGrp="1"/>
          </p:cNvSpPr>
          <p:nvPr>
            <p:ph type="ctrTitle"/>
          </p:nvPr>
        </p:nvSpPr>
        <p:spPr>
          <a:xfrm>
            <a:off x="484632" y="0"/>
            <a:ext cx="7964424" cy="892277"/>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84632" y="892277"/>
            <a:ext cx="7964424" cy="744499"/>
          </a:xfrm>
        </p:spPr>
        <p:txBody>
          <a:bodyPr>
            <a:noAutofit/>
          </a:bodyPr>
          <a:lstStyle>
            <a:lvl1pPr marL="0" indent="0" algn="l">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1" descr="CS_logo_BW_No tag2"/>
          <p:cNvPicPr>
            <a:picLocks noChangeAspect="1" noChangeArrowheads="1"/>
          </p:cNvPicPr>
          <p:nvPr/>
        </p:nvPicPr>
        <p:blipFill>
          <a:blip r:embed="rId3" cstate="print"/>
          <a:srcRect/>
          <a:stretch>
            <a:fillRect/>
          </a:stretch>
        </p:blipFill>
        <p:spPr bwMode="auto">
          <a:xfrm>
            <a:off x="363163" y="6177184"/>
            <a:ext cx="1690687" cy="411162"/>
          </a:xfrm>
          <a:prstGeom prst="rect">
            <a:avLst/>
          </a:prstGeom>
          <a:noFill/>
          <a:ln w="9525">
            <a:solidFill>
              <a:srgbClr val="002E56"/>
            </a:solidFill>
            <a:miter lim="800000"/>
            <a:headEnd/>
            <a:tailEnd/>
          </a:ln>
        </p:spPr>
      </p:pic>
      <p:sp>
        <p:nvSpPr>
          <p:cNvPr id="10" name="Text Box 18"/>
          <p:cNvSpPr txBox="1">
            <a:spLocks noChangeArrowheads="1"/>
          </p:cNvSpPr>
          <p:nvPr/>
        </p:nvSpPr>
        <p:spPr bwMode="auto">
          <a:xfrm>
            <a:off x="4991100" y="5761959"/>
            <a:ext cx="3844322" cy="338554"/>
          </a:xfrm>
          <a:prstGeom prst="rect">
            <a:avLst/>
          </a:prstGeom>
          <a:noFill/>
          <a:ln w="12700">
            <a:noFill/>
            <a:miter lim="800000"/>
            <a:headEnd type="none" w="sm" len="sm"/>
            <a:tailEnd/>
          </a:ln>
          <a:effectLst/>
        </p:spPr>
        <p:txBody>
          <a:bodyPr wrap="none">
            <a:spAutoFit/>
          </a:bodyPr>
          <a:lstStyle/>
          <a:p>
            <a:r>
              <a:rPr lang="en-US" sz="1600" dirty="0">
                <a:solidFill>
                  <a:schemeClr val="bg1"/>
                </a:solidFill>
              </a:rPr>
              <a:t>Transportation leadership you can trust.</a:t>
            </a:r>
          </a:p>
        </p:txBody>
      </p:sp>
      <p:sp>
        <p:nvSpPr>
          <p:cNvPr id="9" name="TextBox 8"/>
          <p:cNvSpPr txBox="1"/>
          <p:nvPr/>
        </p:nvSpPr>
        <p:spPr>
          <a:xfrm>
            <a:off x="506754" y="2153258"/>
            <a:ext cx="1468044" cy="307777"/>
          </a:xfrm>
          <a:prstGeom prst="rect">
            <a:avLst/>
          </a:prstGeom>
          <a:noFill/>
        </p:spPr>
        <p:txBody>
          <a:bodyPr wrap="square" rtlCol="0">
            <a:spAutoFit/>
          </a:bodyPr>
          <a:lstStyle/>
          <a:p>
            <a:r>
              <a:rPr lang="en-US" sz="1400" b="1" i="1" dirty="0" smtClean="0">
                <a:solidFill>
                  <a:schemeClr val="bg1"/>
                </a:solidFill>
              </a:rPr>
              <a:t>presented to</a:t>
            </a:r>
            <a:endParaRPr lang="en-US" sz="1400" b="1" i="1" dirty="0">
              <a:solidFill>
                <a:schemeClr val="bg1"/>
              </a:solidFill>
            </a:endParaRPr>
          </a:p>
        </p:txBody>
      </p:sp>
      <p:sp>
        <p:nvSpPr>
          <p:cNvPr id="13" name="Text Placeholder 12"/>
          <p:cNvSpPr>
            <a:spLocks noGrp="1"/>
          </p:cNvSpPr>
          <p:nvPr>
            <p:ph type="body" sz="quarter" idx="10" hasCustomPrompt="1"/>
          </p:nvPr>
        </p:nvSpPr>
        <p:spPr>
          <a:xfrm>
            <a:off x="506754" y="2416272"/>
            <a:ext cx="5967786" cy="857865"/>
          </a:xfrm>
        </p:spPr>
        <p:txBody>
          <a:bodyPr/>
          <a:lstStyle>
            <a:lvl1pPr>
              <a:buFontTx/>
              <a:buNone/>
              <a:defRPr b="1"/>
            </a:lvl1pPr>
          </a:lstStyle>
          <a:p>
            <a:pPr lvl="0"/>
            <a:r>
              <a:rPr lang="en-US" dirty="0" smtClean="0"/>
              <a:t>Client Name</a:t>
            </a:r>
            <a:endParaRPr lang="en-US" dirty="0"/>
          </a:p>
        </p:txBody>
      </p:sp>
      <p:sp>
        <p:nvSpPr>
          <p:cNvPr id="14" name="TextBox 13"/>
          <p:cNvSpPr txBox="1"/>
          <p:nvPr/>
        </p:nvSpPr>
        <p:spPr>
          <a:xfrm>
            <a:off x="506754" y="3465870"/>
            <a:ext cx="1270426" cy="307777"/>
          </a:xfrm>
          <a:prstGeom prst="rect">
            <a:avLst/>
          </a:prstGeom>
          <a:noFill/>
        </p:spPr>
        <p:txBody>
          <a:bodyPr wrap="square" rtlCol="0">
            <a:spAutoFit/>
          </a:bodyPr>
          <a:lstStyle/>
          <a:p>
            <a:r>
              <a:rPr lang="en-US" sz="1400" b="1" i="1" dirty="0" smtClean="0">
                <a:solidFill>
                  <a:schemeClr val="bg1"/>
                </a:solidFill>
              </a:rPr>
              <a:t>presented by</a:t>
            </a:r>
            <a:endParaRPr lang="en-US" sz="1400" b="1" i="1" dirty="0">
              <a:solidFill>
                <a:schemeClr val="bg1"/>
              </a:solidFill>
            </a:endParaRPr>
          </a:p>
        </p:txBody>
      </p:sp>
      <p:sp>
        <p:nvSpPr>
          <p:cNvPr id="15" name="TextBox 14"/>
          <p:cNvSpPr txBox="1"/>
          <p:nvPr/>
        </p:nvSpPr>
        <p:spPr>
          <a:xfrm>
            <a:off x="506754" y="3707281"/>
            <a:ext cx="4131611" cy="369332"/>
          </a:xfrm>
          <a:prstGeom prst="rect">
            <a:avLst/>
          </a:prstGeom>
          <a:noFill/>
        </p:spPr>
        <p:txBody>
          <a:bodyPr wrap="square" rtlCol="0">
            <a:spAutoFit/>
          </a:bodyPr>
          <a:lstStyle/>
          <a:p>
            <a:r>
              <a:rPr lang="en-US" sz="1800" b="1" i="0" dirty="0" smtClean="0">
                <a:solidFill>
                  <a:schemeClr val="bg1"/>
                </a:solidFill>
              </a:rPr>
              <a:t>Cambridge Systematics, Inc</a:t>
            </a:r>
            <a:r>
              <a:rPr lang="en-US" sz="1800" b="1" i="1" dirty="0" smtClean="0">
                <a:solidFill>
                  <a:schemeClr val="bg1"/>
                </a:solidFill>
              </a:rPr>
              <a:t>.</a:t>
            </a:r>
            <a:endParaRPr lang="en-US" sz="1800" b="1" i="1" dirty="0">
              <a:solidFill>
                <a:schemeClr val="bg1"/>
              </a:solidFill>
            </a:endParaRPr>
          </a:p>
        </p:txBody>
      </p:sp>
      <p:sp>
        <p:nvSpPr>
          <p:cNvPr id="17" name="Text Placeholder 16"/>
          <p:cNvSpPr>
            <a:spLocks noGrp="1"/>
          </p:cNvSpPr>
          <p:nvPr>
            <p:ph type="body" sz="quarter" idx="11" hasCustomPrompt="1"/>
          </p:nvPr>
        </p:nvSpPr>
        <p:spPr>
          <a:xfrm>
            <a:off x="506754" y="5182522"/>
            <a:ext cx="4065246" cy="538163"/>
          </a:xfrm>
        </p:spPr>
        <p:txBody>
          <a:bodyPr/>
          <a:lstStyle>
            <a:lvl1pPr>
              <a:buFontTx/>
              <a:buNone/>
              <a:defRPr sz="1600" b="1"/>
            </a:lvl1pPr>
          </a:lstStyle>
          <a:p>
            <a:pPr lvl="0"/>
            <a:r>
              <a:rPr lang="en-US" dirty="0" smtClean="0"/>
              <a:t>Date</a:t>
            </a:r>
            <a:endParaRPr lang="en-US" dirty="0"/>
          </a:p>
        </p:txBody>
      </p:sp>
      <p:sp>
        <p:nvSpPr>
          <p:cNvPr id="20" name="Text Placeholder 16"/>
          <p:cNvSpPr>
            <a:spLocks noGrp="1"/>
          </p:cNvSpPr>
          <p:nvPr>
            <p:ph type="body" sz="quarter" idx="12" hasCustomPrompt="1"/>
          </p:nvPr>
        </p:nvSpPr>
        <p:spPr>
          <a:xfrm>
            <a:off x="506754" y="4076613"/>
            <a:ext cx="4065246" cy="538163"/>
          </a:xfrm>
        </p:spPr>
        <p:txBody>
          <a:bodyPr/>
          <a:lstStyle>
            <a:lvl1pPr>
              <a:buFontTx/>
              <a:buNone/>
              <a:defRPr sz="1600" b="1"/>
            </a:lvl1pPr>
          </a:lstStyle>
          <a:p>
            <a:pPr lvl="0"/>
            <a:r>
              <a:rPr lang="en-US" dirty="0" smtClean="0"/>
              <a:t>Presenters name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pic>
        <p:nvPicPr>
          <p:cNvPr id="11" name="Picture 10" descr="new cover slide2.jpg"/>
          <p:cNvPicPr>
            <a:picLocks noChangeAspect="1"/>
          </p:cNvPicPr>
          <p:nvPr userDrawn="1"/>
        </p:nvPicPr>
        <p:blipFill>
          <a:blip r:embed="rId2" cstate="print"/>
          <a:stretch>
            <a:fillRect/>
          </a:stretch>
        </p:blipFill>
        <p:spPr>
          <a:xfrm>
            <a:off x="0" y="1637064"/>
            <a:ext cx="9144000" cy="4114800"/>
          </a:xfrm>
          <a:prstGeom prst="rect">
            <a:avLst/>
          </a:prstGeom>
        </p:spPr>
      </p:pic>
      <p:sp>
        <p:nvSpPr>
          <p:cNvPr id="2" name="Title 1"/>
          <p:cNvSpPr>
            <a:spLocks noGrp="1"/>
          </p:cNvSpPr>
          <p:nvPr>
            <p:ph type="ctrTitle"/>
          </p:nvPr>
        </p:nvSpPr>
        <p:spPr>
          <a:xfrm>
            <a:off x="484632" y="0"/>
            <a:ext cx="7964424" cy="892277"/>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84632" y="892277"/>
            <a:ext cx="7964424" cy="744499"/>
          </a:xfrm>
        </p:spPr>
        <p:txBody>
          <a:bodyPr>
            <a:noAutofit/>
          </a:bodyPr>
          <a:lstStyle>
            <a:lvl1pPr marL="0" indent="0" algn="l">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1" descr="CS_logo_BW_No tag2"/>
          <p:cNvPicPr>
            <a:picLocks noChangeAspect="1" noChangeArrowheads="1"/>
          </p:cNvPicPr>
          <p:nvPr/>
        </p:nvPicPr>
        <p:blipFill>
          <a:blip r:embed="rId3" cstate="print"/>
          <a:srcRect/>
          <a:stretch>
            <a:fillRect/>
          </a:stretch>
        </p:blipFill>
        <p:spPr bwMode="auto">
          <a:xfrm>
            <a:off x="363163" y="6177184"/>
            <a:ext cx="1690687" cy="411162"/>
          </a:xfrm>
          <a:prstGeom prst="rect">
            <a:avLst/>
          </a:prstGeom>
          <a:noFill/>
          <a:ln w="9525">
            <a:solidFill>
              <a:srgbClr val="002E56"/>
            </a:solidFill>
            <a:miter lim="800000"/>
            <a:headEnd/>
            <a:tailEnd/>
          </a:ln>
        </p:spPr>
      </p:pic>
      <p:sp>
        <p:nvSpPr>
          <p:cNvPr id="10" name="Text Box 18"/>
          <p:cNvSpPr txBox="1">
            <a:spLocks noChangeArrowheads="1"/>
          </p:cNvSpPr>
          <p:nvPr/>
        </p:nvSpPr>
        <p:spPr bwMode="auto">
          <a:xfrm>
            <a:off x="4991100" y="5761959"/>
            <a:ext cx="3844322" cy="338554"/>
          </a:xfrm>
          <a:prstGeom prst="rect">
            <a:avLst/>
          </a:prstGeom>
          <a:noFill/>
          <a:ln w="12700">
            <a:noFill/>
            <a:miter lim="800000"/>
            <a:headEnd type="none" w="sm" len="sm"/>
            <a:tailEnd/>
          </a:ln>
          <a:effectLst/>
        </p:spPr>
        <p:txBody>
          <a:bodyPr wrap="none">
            <a:spAutoFit/>
          </a:bodyPr>
          <a:lstStyle/>
          <a:p>
            <a:r>
              <a:rPr lang="en-US" sz="1600" dirty="0">
                <a:solidFill>
                  <a:schemeClr val="bg1"/>
                </a:solidFill>
              </a:rPr>
              <a:t>Transportation leadership you can trust.</a:t>
            </a:r>
          </a:p>
        </p:txBody>
      </p:sp>
      <p:sp>
        <p:nvSpPr>
          <p:cNvPr id="13" name="Text Placeholder 12"/>
          <p:cNvSpPr>
            <a:spLocks noGrp="1"/>
          </p:cNvSpPr>
          <p:nvPr>
            <p:ph type="body" sz="quarter" idx="10" hasCustomPrompt="1"/>
          </p:nvPr>
        </p:nvSpPr>
        <p:spPr>
          <a:xfrm>
            <a:off x="506754" y="2416272"/>
            <a:ext cx="5967786" cy="857865"/>
          </a:xfrm>
        </p:spPr>
        <p:txBody>
          <a:bodyPr/>
          <a:lstStyle>
            <a:lvl1pPr>
              <a:buFontTx/>
              <a:buNone/>
              <a:defRPr b="1"/>
            </a:lvl1pPr>
          </a:lstStyle>
          <a:p>
            <a:pPr lvl="0"/>
            <a:r>
              <a:rPr lang="en-US" dirty="0" smtClean="0"/>
              <a:t>Client Name</a:t>
            </a:r>
            <a:endParaRPr lang="en-US" dirty="0"/>
          </a:p>
        </p:txBody>
      </p:sp>
      <p:sp>
        <p:nvSpPr>
          <p:cNvPr id="17" name="Text Placeholder 16"/>
          <p:cNvSpPr>
            <a:spLocks noGrp="1"/>
          </p:cNvSpPr>
          <p:nvPr>
            <p:ph type="body" sz="quarter" idx="11" hasCustomPrompt="1"/>
          </p:nvPr>
        </p:nvSpPr>
        <p:spPr>
          <a:xfrm>
            <a:off x="506754" y="5182522"/>
            <a:ext cx="4065246" cy="538163"/>
          </a:xfrm>
        </p:spPr>
        <p:txBody>
          <a:bodyPr/>
          <a:lstStyle>
            <a:lvl1pPr>
              <a:buFontTx/>
              <a:buNone/>
              <a:defRPr sz="1600" b="1"/>
            </a:lvl1pPr>
          </a:lstStyle>
          <a:p>
            <a:pPr lvl="0"/>
            <a:r>
              <a:rPr lang="en-US" dirty="0" smtClean="0"/>
              <a:t>Dec 2012</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632" y="0"/>
            <a:ext cx="7964424" cy="884903"/>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84632" y="884903"/>
            <a:ext cx="7964424" cy="751873"/>
          </a:xfrm>
        </p:spPr>
        <p:txBody>
          <a:bodyPr>
            <a:noAutofit/>
          </a:bodyPr>
          <a:lstStyle>
            <a:lvl1pPr marL="0" indent="0" algn="l">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1" descr="CS_logo_BW_No tag2"/>
          <p:cNvPicPr>
            <a:picLocks noChangeAspect="1" noChangeArrowheads="1"/>
          </p:cNvPicPr>
          <p:nvPr/>
        </p:nvPicPr>
        <p:blipFill>
          <a:blip r:embed="rId2" cstate="print"/>
          <a:srcRect/>
          <a:stretch>
            <a:fillRect/>
          </a:stretch>
        </p:blipFill>
        <p:spPr bwMode="auto">
          <a:xfrm>
            <a:off x="363163" y="6177184"/>
            <a:ext cx="1690687" cy="411162"/>
          </a:xfrm>
          <a:prstGeom prst="rect">
            <a:avLst/>
          </a:prstGeom>
          <a:noFill/>
          <a:ln w="9525">
            <a:solidFill>
              <a:srgbClr val="002E56"/>
            </a:solidFill>
            <a:miter lim="800000"/>
            <a:headEnd/>
            <a:tailEnd/>
          </a:ln>
        </p:spPr>
      </p:pic>
      <p:pic>
        <p:nvPicPr>
          <p:cNvPr id="9" name="Picture 11" descr="new cover slide3"/>
          <p:cNvPicPr>
            <a:picLocks noChangeAspect="1" noChangeArrowheads="1"/>
          </p:cNvPicPr>
          <p:nvPr/>
        </p:nvPicPr>
        <p:blipFill>
          <a:blip r:embed="rId3" cstate="print"/>
          <a:srcRect/>
          <a:stretch>
            <a:fillRect/>
          </a:stretch>
        </p:blipFill>
        <p:spPr bwMode="auto">
          <a:xfrm>
            <a:off x="0" y="1645044"/>
            <a:ext cx="9144000" cy="4114800"/>
          </a:xfrm>
          <a:prstGeom prst="rect">
            <a:avLst/>
          </a:prstGeom>
          <a:noFill/>
        </p:spPr>
      </p:pic>
      <p:sp>
        <p:nvSpPr>
          <p:cNvPr id="6" name="Text Box 18"/>
          <p:cNvSpPr txBox="1">
            <a:spLocks noChangeArrowheads="1"/>
          </p:cNvSpPr>
          <p:nvPr/>
        </p:nvSpPr>
        <p:spPr bwMode="auto">
          <a:xfrm>
            <a:off x="4991100" y="5761959"/>
            <a:ext cx="3844322" cy="338554"/>
          </a:xfrm>
          <a:prstGeom prst="rect">
            <a:avLst/>
          </a:prstGeom>
          <a:noFill/>
          <a:ln w="12700">
            <a:noFill/>
            <a:miter lim="800000"/>
            <a:headEnd type="none" w="sm" len="sm"/>
            <a:tailEnd/>
          </a:ln>
          <a:effectLst/>
        </p:spPr>
        <p:txBody>
          <a:bodyPr wrap="none">
            <a:spAutoFit/>
          </a:bodyPr>
          <a:lstStyle/>
          <a:p>
            <a:r>
              <a:rPr lang="en-US" sz="1600" dirty="0">
                <a:solidFill>
                  <a:schemeClr val="bg1"/>
                </a:solidFill>
              </a:rPr>
              <a:t>Transportation leadership you can trust.</a:t>
            </a:r>
          </a:p>
        </p:txBody>
      </p:sp>
      <p:sp>
        <p:nvSpPr>
          <p:cNvPr id="10" name="TextBox 9"/>
          <p:cNvSpPr txBox="1"/>
          <p:nvPr/>
        </p:nvSpPr>
        <p:spPr>
          <a:xfrm>
            <a:off x="506754" y="2153258"/>
            <a:ext cx="1468044" cy="307777"/>
          </a:xfrm>
          <a:prstGeom prst="rect">
            <a:avLst/>
          </a:prstGeom>
          <a:noFill/>
        </p:spPr>
        <p:txBody>
          <a:bodyPr wrap="square" rtlCol="0">
            <a:spAutoFit/>
          </a:bodyPr>
          <a:lstStyle/>
          <a:p>
            <a:r>
              <a:rPr lang="en-US" sz="1400" b="1" i="1" dirty="0" smtClean="0">
                <a:solidFill>
                  <a:schemeClr val="bg1"/>
                </a:solidFill>
              </a:rPr>
              <a:t>presented to</a:t>
            </a:r>
            <a:endParaRPr lang="en-US" sz="1400" b="1" i="1" dirty="0">
              <a:solidFill>
                <a:schemeClr val="bg1"/>
              </a:solidFill>
            </a:endParaRPr>
          </a:p>
        </p:txBody>
      </p:sp>
      <p:sp>
        <p:nvSpPr>
          <p:cNvPr id="11" name="Text Placeholder 12"/>
          <p:cNvSpPr>
            <a:spLocks noGrp="1"/>
          </p:cNvSpPr>
          <p:nvPr>
            <p:ph type="body" sz="quarter" idx="10" hasCustomPrompt="1"/>
          </p:nvPr>
        </p:nvSpPr>
        <p:spPr>
          <a:xfrm>
            <a:off x="506754" y="2416272"/>
            <a:ext cx="5967786" cy="857865"/>
          </a:xfrm>
        </p:spPr>
        <p:txBody>
          <a:bodyPr/>
          <a:lstStyle>
            <a:lvl1pPr>
              <a:buFontTx/>
              <a:buNone/>
              <a:defRPr b="1"/>
            </a:lvl1pPr>
          </a:lstStyle>
          <a:p>
            <a:pPr lvl="0"/>
            <a:r>
              <a:rPr lang="en-US" dirty="0" smtClean="0"/>
              <a:t>Client Name</a:t>
            </a:r>
            <a:endParaRPr lang="en-US" dirty="0"/>
          </a:p>
        </p:txBody>
      </p:sp>
      <p:sp>
        <p:nvSpPr>
          <p:cNvPr id="12" name="TextBox 11"/>
          <p:cNvSpPr txBox="1"/>
          <p:nvPr/>
        </p:nvSpPr>
        <p:spPr>
          <a:xfrm>
            <a:off x="506754" y="3465870"/>
            <a:ext cx="1270426" cy="307777"/>
          </a:xfrm>
          <a:prstGeom prst="rect">
            <a:avLst/>
          </a:prstGeom>
          <a:noFill/>
        </p:spPr>
        <p:txBody>
          <a:bodyPr wrap="square" rtlCol="0">
            <a:spAutoFit/>
          </a:bodyPr>
          <a:lstStyle/>
          <a:p>
            <a:r>
              <a:rPr lang="en-US" sz="1400" b="1" i="1" dirty="0" smtClean="0">
                <a:solidFill>
                  <a:schemeClr val="bg1"/>
                </a:solidFill>
              </a:rPr>
              <a:t>presented by</a:t>
            </a:r>
            <a:endParaRPr lang="en-US" sz="1400" b="1" i="1" dirty="0">
              <a:solidFill>
                <a:schemeClr val="bg1"/>
              </a:solidFill>
            </a:endParaRPr>
          </a:p>
        </p:txBody>
      </p:sp>
      <p:sp>
        <p:nvSpPr>
          <p:cNvPr id="13" name="TextBox 12"/>
          <p:cNvSpPr txBox="1"/>
          <p:nvPr/>
        </p:nvSpPr>
        <p:spPr>
          <a:xfrm>
            <a:off x="506754" y="3707281"/>
            <a:ext cx="4131611" cy="369332"/>
          </a:xfrm>
          <a:prstGeom prst="rect">
            <a:avLst/>
          </a:prstGeom>
          <a:noFill/>
        </p:spPr>
        <p:txBody>
          <a:bodyPr wrap="square" rtlCol="0">
            <a:spAutoFit/>
          </a:bodyPr>
          <a:lstStyle/>
          <a:p>
            <a:r>
              <a:rPr lang="en-US" sz="1800" b="1" i="0" dirty="0" smtClean="0">
                <a:solidFill>
                  <a:schemeClr val="bg1"/>
                </a:solidFill>
              </a:rPr>
              <a:t>Cambridge Systematics, Inc</a:t>
            </a:r>
            <a:r>
              <a:rPr lang="en-US" sz="1800" b="1" i="1" dirty="0" smtClean="0">
                <a:solidFill>
                  <a:schemeClr val="bg1"/>
                </a:solidFill>
              </a:rPr>
              <a:t>.</a:t>
            </a:r>
            <a:endParaRPr lang="en-US" sz="1800" b="1" i="1" dirty="0">
              <a:solidFill>
                <a:schemeClr val="bg1"/>
              </a:solidFill>
            </a:endParaRPr>
          </a:p>
        </p:txBody>
      </p:sp>
      <p:sp>
        <p:nvSpPr>
          <p:cNvPr id="14" name="Text Placeholder 16"/>
          <p:cNvSpPr>
            <a:spLocks noGrp="1"/>
          </p:cNvSpPr>
          <p:nvPr>
            <p:ph type="body" sz="quarter" idx="11" hasCustomPrompt="1"/>
          </p:nvPr>
        </p:nvSpPr>
        <p:spPr>
          <a:xfrm>
            <a:off x="506754" y="5182522"/>
            <a:ext cx="4065246" cy="538163"/>
          </a:xfrm>
        </p:spPr>
        <p:txBody>
          <a:bodyPr/>
          <a:lstStyle>
            <a:lvl1pPr>
              <a:buFontTx/>
              <a:buNone/>
              <a:defRPr sz="1600" b="1"/>
            </a:lvl1pPr>
          </a:lstStyle>
          <a:p>
            <a:pPr lvl="0"/>
            <a:r>
              <a:rPr lang="en-US" dirty="0" smtClean="0"/>
              <a:t>Date</a:t>
            </a:r>
            <a:endParaRPr lang="en-US" dirty="0"/>
          </a:p>
        </p:txBody>
      </p:sp>
      <p:sp>
        <p:nvSpPr>
          <p:cNvPr id="16" name="Text Placeholder 16"/>
          <p:cNvSpPr>
            <a:spLocks noGrp="1"/>
          </p:cNvSpPr>
          <p:nvPr>
            <p:ph type="body" sz="quarter" idx="12" hasCustomPrompt="1"/>
          </p:nvPr>
        </p:nvSpPr>
        <p:spPr>
          <a:xfrm>
            <a:off x="506754" y="4076613"/>
            <a:ext cx="4065246" cy="538163"/>
          </a:xfrm>
        </p:spPr>
        <p:txBody>
          <a:bodyPr/>
          <a:lstStyle>
            <a:lvl1pPr>
              <a:buFontTx/>
              <a:buNone/>
              <a:defRPr sz="1600" b="1"/>
            </a:lvl1pPr>
          </a:lstStyle>
          <a:p>
            <a:pPr lvl="0"/>
            <a:r>
              <a:rPr lang="en-US" dirty="0" smtClean="0"/>
              <a:t>Presenters name</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632" y="0"/>
            <a:ext cx="7964424" cy="877529"/>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84632" y="877529"/>
            <a:ext cx="7964424" cy="759247"/>
          </a:xfrm>
        </p:spPr>
        <p:txBody>
          <a:bodyPr>
            <a:noAutofit/>
          </a:bodyPr>
          <a:lstStyle>
            <a:lvl1pPr marL="0" indent="0" algn="l">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1" descr="CS_logo_BW_No tag2"/>
          <p:cNvPicPr>
            <a:picLocks noChangeAspect="1" noChangeArrowheads="1"/>
          </p:cNvPicPr>
          <p:nvPr/>
        </p:nvPicPr>
        <p:blipFill>
          <a:blip r:embed="rId2" cstate="print"/>
          <a:srcRect/>
          <a:stretch>
            <a:fillRect/>
          </a:stretch>
        </p:blipFill>
        <p:spPr bwMode="auto">
          <a:xfrm>
            <a:off x="363163" y="6177184"/>
            <a:ext cx="1690687" cy="411162"/>
          </a:xfrm>
          <a:prstGeom prst="rect">
            <a:avLst/>
          </a:prstGeom>
          <a:noFill/>
          <a:ln w="9525">
            <a:solidFill>
              <a:srgbClr val="002E56"/>
            </a:solidFill>
            <a:miter lim="800000"/>
            <a:headEnd/>
            <a:tailEnd/>
          </a:ln>
        </p:spPr>
      </p:pic>
      <p:pic>
        <p:nvPicPr>
          <p:cNvPr id="9" name="Picture 11" descr="new cover slide4"/>
          <p:cNvPicPr>
            <a:picLocks noChangeAspect="1" noChangeArrowheads="1"/>
          </p:cNvPicPr>
          <p:nvPr/>
        </p:nvPicPr>
        <p:blipFill>
          <a:blip r:embed="rId3" cstate="print"/>
          <a:srcRect/>
          <a:stretch>
            <a:fillRect/>
          </a:stretch>
        </p:blipFill>
        <p:spPr bwMode="auto">
          <a:xfrm>
            <a:off x="0" y="1636776"/>
            <a:ext cx="9144000" cy="4114800"/>
          </a:xfrm>
          <a:prstGeom prst="rect">
            <a:avLst/>
          </a:prstGeom>
          <a:noFill/>
        </p:spPr>
      </p:pic>
      <p:sp>
        <p:nvSpPr>
          <p:cNvPr id="6" name="Text Box 18"/>
          <p:cNvSpPr txBox="1">
            <a:spLocks noChangeArrowheads="1"/>
          </p:cNvSpPr>
          <p:nvPr/>
        </p:nvSpPr>
        <p:spPr bwMode="auto">
          <a:xfrm>
            <a:off x="4991100" y="5761959"/>
            <a:ext cx="3844322" cy="338554"/>
          </a:xfrm>
          <a:prstGeom prst="rect">
            <a:avLst/>
          </a:prstGeom>
          <a:noFill/>
          <a:ln w="12700">
            <a:noFill/>
            <a:miter lim="800000"/>
            <a:headEnd type="none" w="sm" len="sm"/>
            <a:tailEnd/>
          </a:ln>
          <a:effectLst/>
        </p:spPr>
        <p:txBody>
          <a:bodyPr wrap="none">
            <a:spAutoFit/>
          </a:bodyPr>
          <a:lstStyle/>
          <a:p>
            <a:r>
              <a:rPr lang="en-US" sz="1600" dirty="0">
                <a:solidFill>
                  <a:schemeClr val="bg1"/>
                </a:solidFill>
              </a:rPr>
              <a:t>Transportation leadership you can trust.</a:t>
            </a:r>
          </a:p>
        </p:txBody>
      </p:sp>
      <p:sp>
        <p:nvSpPr>
          <p:cNvPr id="10" name="TextBox 9"/>
          <p:cNvSpPr txBox="1"/>
          <p:nvPr/>
        </p:nvSpPr>
        <p:spPr>
          <a:xfrm>
            <a:off x="506754" y="2153258"/>
            <a:ext cx="1468044" cy="307777"/>
          </a:xfrm>
          <a:prstGeom prst="rect">
            <a:avLst/>
          </a:prstGeom>
          <a:noFill/>
        </p:spPr>
        <p:txBody>
          <a:bodyPr wrap="square" rtlCol="0">
            <a:spAutoFit/>
          </a:bodyPr>
          <a:lstStyle/>
          <a:p>
            <a:r>
              <a:rPr lang="en-US" sz="1400" b="1" i="1" dirty="0" smtClean="0">
                <a:solidFill>
                  <a:schemeClr val="bg1"/>
                </a:solidFill>
              </a:rPr>
              <a:t>presented to</a:t>
            </a:r>
            <a:endParaRPr lang="en-US" sz="1400" b="1" i="1" dirty="0">
              <a:solidFill>
                <a:schemeClr val="bg1"/>
              </a:solidFill>
            </a:endParaRPr>
          </a:p>
        </p:txBody>
      </p:sp>
      <p:sp>
        <p:nvSpPr>
          <p:cNvPr id="11" name="Text Placeholder 12"/>
          <p:cNvSpPr>
            <a:spLocks noGrp="1"/>
          </p:cNvSpPr>
          <p:nvPr>
            <p:ph type="body" sz="quarter" idx="10" hasCustomPrompt="1"/>
          </p:nvPr>
        </p:nvSpPr>
        <p:spPr>
          <a:xfrm>
            <a:off x="506754" y="2416272"/>
            <a:ext cx="5967786" cy="857865"/>
          </a:xfrm>
        </p:spPr>
        <p:txBody>
          <a:bodyPr/>
          <a:lstStyle>
            <a:lvl1pPr>
              <a:buFontTx/>
              <a:buNone/>
              <a:defRPr b="1"/>
            </a:lvl1pPr>
          </a:lstStyle>
          <a:p>
            <a:pPr lvl="0"/>
            <a:r>
              <a:rPr lang="en-US" dirty="0" smtClean="0"/>
              <a:t>Client Name</a:t>
            </a:r>
            <a:endParaRPr lang="en-US" dirty="0"/>
          </a:p>
        </p:txBody>
      </p:sp>
      <p:sp>
        <p:nvSpPr>
          <p:cNvPr id="12" name="TextBox 11"/>
          <p:cNvSpPr txBox="1"/>
          <p:nvPr/>
        </p:nvSpPr>
        <p:spPr>
          <a:xfrm>
            <a:off x="506754" y="3465870"/>
            <a:ext cx="1270426" cy="307777"/>
          </a:xfrm>
          <a:prstGeom prst="rect">
            <a:avLst/>
          </a:prstGeom>
          <a:noFill/>
        </p:spPr>
        <p:txBody>
          <a:bodyPr wrap="square" rtlCol="0">
            <a:spAutoFit/>
          </a:bodyPr>
          <a:lstStyle/>
          <a:p>
            <a:r>
              <a:rPr lang="en-US" sz="1400" b="1" i="1" dirty="0" smtClean="0">
                <a:solidFill>
                  <a:schemeClr val="bg1"/>
                </a:solidFill>
              </a:rPr>
              <a:t>presented by</a:t>
            </a:r>
            <a:endParaRPr lang="en-US" sz="1400" b="1" i="1" dirty="0">
              <a:solidFill>
                <a:schemeClr val="bg1"/>
              </a:solidFill>
            </a:endParaRPr>
          </a:p>
        </p:txBody>
      </p:sp>
      <p:sp>
        <p:nvSpPr>
          <p:cNvPr id="13" name="TextBox 12"/>
          <p:cNvSpPr txBox="1"/>
          <p:nvPr/>
        </p:nvSpPr>
        <p:spPr>
          <a:xfrm>
            <a:off x="506754" y="3707281"/>
            <a:ext cx="4131611" cy="369332"/>
          </a:xfrm>
          <a:prstGeom prst="rect">
            <a:avLst/>
          </a:prstGeom>
          <a:noFill/>
        </p:spPr>
        <p:txBody>
          <a:bodyPr wrap="square" rtlCol="0">
            <a:spAutoFit/>
          </a:bodyPr>
          <a:lstStyle/>
          <a:p>
            <a:r>
              <a:rPr lang="en-US" sz="1800" b="1" i="0" dirty="0" smtClean="0">
                <a:solidFill>
                  <a:schemeClr val="bg1"/>
                </a:solidFill>
              </a:rPr>
              <a:t>Cambridge Systematics, Inc</a:t>
            </a:r>
            <a:r>
              <a:rPr lang="en-US" sz="1800" b="1" i="1" dirty="0" smtClean="0">
                <a:solidFill>
                  <a:schemeClr val="bg1"/>
                </a:solidFill>
              </a:rPr>
              <a:t>.</a:t>
            </a:r>
            <a:endParaRPr lang="en-US" sz="1800" b="1" i="1" dirty="0">
              <a:solidFill>
                <a:schemeClr val="bg1"/>
              </a:solidFill>
            </a:endParaRPr>
          </a:p>
        </p:txBody>
      </p:sp>
      <p:sp>
        <p:nvSpPr>
          <p:cNvPr id="14" name="Text Placeholder 16"/>
          <p:cNvSpPr>
            <a:spLocks noGrp="1"/>
          </p:cNvSpPr>
          <p:nvPr>
            <p:ph type="body" sz="quarter" idx="11" hasCustomPrompt="1"/>
          </p:nvPr>
        </p:nvSpPr>
        <p:spPr>
          <a:xfrm>
            <a:off x="506754" y="5182522"/>
            <a:ext cx="4065246" cy="538163"/>
          </a:xfrm>
        </p:spPr>
        <p:txBody>
          <a:bodyPr/>
          <a:lstStyle>
            <a:lvl1pPr>
              <a:buFontTx/>
              <a:buNone/>
              <a:defRPr sz="1600" b="1"/>
            </a:lvl1pPr>
          </a:lstStyle>
          <a:p>
            <a:pPr lvl="0"/>
            <a:r>
              <a:rPr lang="en-US" dirty="0" smtClean="0"/>
              <a:t>Date</a:t>
            </a:r>
            <a:endParaRPr lang="en-US" dirty="0"/>
          </a:p>
        </p:txBody>
      </p:sp>
      <p:sp>
        <p:nvSpPr>
          <p:cNvPr id="16" name="Text Placeholder 16"/>
          <p:cNvSpPr>
            <a:spLocks noGrp="1"/>
          </p:cNvSpPr>
          <p:nvPr>
            <p:ph type="body" sz="quarter" idx="12" hasCustomPrompt="1"/>
          </p:nvPr>
        </p:nvSpPr>
        <p:spPr>
          <a:xfrm>
            <a:off x="506754" y="4076613"/>
            <a:ext cx="4065246" cy="538163"/>
          </a:xfrm>
        </p:spPr>
        <p:txBody>
          <a:bodyPr/>
          <a:lstStyle>
            <a:lvl1pPr>
              <a:buFontTx/>
              <a:buNone/>
              <a:defRPr sz="1600" b="1"/>
            </a:lvl1pPr>
          </a:lstStyle>
          <a:p>
            <a:pPr lvl="0"/>
            <a:r>
              <a:rPr lang="en-US" dirty="0" smtClean="0"/>
              <a:t>Presenters name</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632" y="0"/>
            <a:ext cx="7964424" cy="870155"/>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84632" y="870155"/>
            <a:ext cx="7964424" cy="766621"/>
          </a:xfrm>
        </p:spPr>
        <p:txBody>
          <a:bodyPr>
            <a:noAutofit/>
          </a:bodyPr>
          <a:lstStyle>
            <a:lvl1pPr marL="0" indent="0" algn="l">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1" descr="CS_logo_BW_No tag2"/>
          <p:cNvPicPr>
            <a:picLocks noChangeAspect="1" noChangeArrowheads="1"/>
          </p:cNvPicPr>
          <p:nvPr/>
        </p:nvPicPr>
        <p:blipFill>
          <a:blip r:embed="rId2" cstate="print"/>
          <a:srcRect/>
          <a:stretch>
            <a:fillRect/>
          </a:stretch>
        </p:blipFill>
        <p:spPr bwMode="auto">
          <a:xfrm>
            <a:off x="363163" y="6177184"/>
            <a:ext cx="1690687" cy="411162"/>
          </a:xfrm>
          <a:prstGeom prst="rect">
            <a:avLst/>
          </a:prstGeom>
          <a:noFill/>
          <a:ln w="9525">
            <a:solidFill>
              <a:srgbClr val="002E56"/>
            </a:solidFill>
            <a:miter lim="800000"/>
            <a:headEnd/>
            <a:tailEnd/>
          </a:ln>
        </p:spPr>
      </p:pic>
      <p:pic>
        <p:nvPicPr>
          <p:cNvPr id="5" name="Picture 12" descr="Envrinoment_Final"/>
          <p:cNvPicPr>
            <a:picLocks noChangeAspect="1" noChangeArrowheads="1"/>
          </p:cNvPicPr>
          <p:nvPr/>
        </p:nvPicPr>
        <p:blipFill>
          <a:blip r:embed="rId3" cstate="print">
            <a:lum bright="-18000" contrast="6000"/>
          </a:blip>
          <a:srcRect b="10596"/>
          <a:stretch>
            <a:fillRect/>
          </a:stretch>
        </p:blipFill>
        <p:spPr bwMode="auto">
          <a:xfrm>
            <a:off x="0" y="1649413"/>
            <a:ext cx="9144000" cy="4083050"/>
          </a:xfrm>
          <a:prstGeom prst="rect">
            <a:avLst/>
          </a:prstGeom>
          <a:noFill/>
        </p:spPr>
      </p:pic>
      <p:pic>
        <p:nvPicPr>
          <p:cNvPr id="6" name="Picture 13" descr="35 year Sustain Logo_Outlines copy"/>
          <p:cNvPicPr>
            <a:picLocks noChangeAspect="1" noChangeArrowheads="1"/>
          </p:cNvPicPr>
          <p:nvPr/>
        </p:nvPicPr>
        <p:blipFill>
          <a:blip r:embed="rId4" cstate="print"/>
          <a:srcRect/>
          <a:stretch>
            <a:fillRect/>
          </a:stretch>
        </p:blipFill>
        <p:spPr bwMode="auto">
          <a:xfrm>
            <a:off x="7448550" y="1866900"/>
            <a:ext cx="1181100" cy="1181100"/>
          </a:xfrm>
          <a:prstGeom prst="rect">
            <a:avLst/>
          </a:prstGeom>
          <a:noFill/>
        </p:spPr>
      </p:pic>
      <p:sp>
        <p:nvSpPr>
          <p:cNvPr id="8" name="Text Box 18"/>
          <p:cNvSpPr txBox="1">
            <a:spLocks noChangeArrowheads="1"/>
          </p:cNvSpPr>
          <p:nvPr/>
        </p:nvSpPr>
        <p:spPr bwMode="auto">
          <a:xfrm>
            <a:off x="4991100" y="5732463"/>
            <a:ext cx="3844322" cy="338554"/>
          </a:xfrm>
          <a:prstGeom prst="rect">
            <a:avLst/>
          </a:prstGeom>
          <a:noFill/>
          <a:ln w="12700">
            <a:noFill/>
            <a:miter lim="800000"/>
            <a:headEnd type="none" w="sm" len="sm"/>
            <a:tailEnd/>
          </a:ln>
          <a:effectLst/>
        </p:spPr>
        <p:txBody>
          <a:bodyPr wrap="none">
            <a:spAutoFit/>
          </a:bodyPr>
          <a:lstStyle/>
          <a:p>
            <a:r>
              <a:rPr lang="en-US" sz="1600" dirty="0">
                <a:solidFill>
                  <a:schemeClr val="bg1"/>
                </a:solidFill>
              </a:rPr>
              <a:t>Transportation leadership you can trust.</a:t>
            </a:r>
          </a:p>
        </p:txBody>
      </p:sp>
      <p:sp>
        <p:nvSpPr>
          <p:cNvPr id="10" name="TextBox 9"/>
          <p:cNvSpPr txBox="1"/>
          <p:nvPr/>
        </p:nvSpPr>
        <p:spPr>
          <a:xfrm>
            <a:off x="506754" y="2153258"/>
            <a:ext cx="1468044" cy="307777"/>
          </a:xfrm>
          <a:prstGeom prst="rect">
            <a:avLst/>
          </a:prstGeom>
          <a:noFill/>
        </p:spPr>
        <p:txBody>
          <a:bodyPr wrap="square" rtlCol="0">
            <a:spAutoFit/>
          </a:bodyPr>
          <a:lstStyle/>
          <a:p>
            <a:r>
              <a:rPr lang="en-US" sz="1400" b="1" i="1" dirty="0" smtClean="0">
                <a:solidFill>
                  <a:schemeClr val="bg1"/>
                </a:solidFill>
              </a:rPr>
              <a:t>presented to</a:t>
            </a:r>
            <a:endParaRPr lang="en-US" sz="1400" b="1" i="1" dirty="0">
              <a:solidFill>
                <a:schemeClr val="bg1"/>
              </a:solidFill>
            </a:endParaRPr>
          </a:p>
        </p:txBody>
      </p:sp>
      <p:sp>
        <p:nvSpPr>
          <p:cNvPr id="11" name="Text Placeholder 12"/>
          <p:cNvSpPr>
            <a:spLocks noGrp="1"/>
          </p:cNvSpPr>
          <p:nvPr>
            <p:ph type="body" sz="quarter" idx="10" hasCustomPrompt="1"/>
          </p:nvPr>
        </p:nvSpPr>
        <p:spPr>
          <a:xfrm>
            <a:off x="506754" y="2416272"/>
            <a:ext cx="5967786" cy="857865"/>
          </a:xfrm>
        </p:spPr>
        <p:txBody>
          <a:bodyPr/>
          <a:lstStyle>
            <a:lvl1pPr>
              <a:buFontTx/>
              <a:buNone/>
              <a:defRPr b="1"/>
            </a:lvl1pPr>
          </a:lstStyle>
          <a:p>
            <a:pPr lvl="0"/>
            <a:r>
              <a:rPr lang="en-US" dirty="0" smtClean="0"/>
              <a:t>Client Name</a:t>
            </a:r>
            <a:endParaRPr lang="en-US" dirty="0"/>
          </a:p>
        </p:txBody>
      </p:sp>
      <p:sp>
        <p:nvSpPr>
          <p:cNvPr id="12" name="TextBox 11"/>
          <p:cNvSpPr txBox="1"/>
          <p:nvPr/>
        </p:nvSpPr>
        <p:spPr>
          <a:xfrm>
            <a:off x="506754" y="3465870"/>
            <a:ext cx="1270426" cy="307777"/>
          </a:xfrm>
          <a:prstGeom prst="rect">
            <a:avLst/>
          </a:prstGeom>
          <a:noFill/>
        </p:spPr>
        <p:txBody>
          <a:bodyPr wrap="square" rtlCol="0">
            <a:spAutoFit/>
          </a:bodyPr>
          <a:lstStyle/>
          <a:p>
            <a:r>
              <a:rPr lang="en-US" sz="1400" b="1" i="1" dirty="0" smtClean="0">
                <a:solidFill>
                  <a:schemeClr val="bg1"/>
                </a:solidFill>
              </a:rPr>
              <a:t>presented by</a:t>
            </a:r>
            <a:endParaRPr lang="en-US" sz="1400" b="1" i="1" dirty="0">
              <a:solidFill>
                <a:schemeClr val="bg1"/>
              </a:solidFill>
            </a:endParaRPr>
          </a:p>
        </p:txBody>
      </p:sp>
      <p:sp>
        <p:nvSpPr>
          <p:cNvPr id="13" name="TextBox 12"/>
          <p:cNvSpPr txBox="1"/>
          <p:nvPr/>
        </p:nvSpPr>
        <p:spPr>
          <a:xfrm>
            <a:off x="506754" y="3707281"/>
            <a:ext cx="4131611" cy="369332"/>
          </a:xfrm>
          <a:prstGeom prst="rect">
            <a:avLst/>
          </a:prstGeom>
          <a:noFill/>
        </p:spPr>
        <p:txBody>
          <a:bodyPr wrap="square" rtlCol="0">
            <a:spAutoFit/>
          </a:bodyPr>
          <a:lstStyle/>
          <a:p>
            <a:r>
              <a:rPr lang="en-US" sz="1800" b="1" i="0" dirty="0" smtClean="0">
                <a:solidFill>
                  <a:schemeClr val="bg1"/>
                </a:solidFill>
              </a:rPr>
              <a:t>Cambridge Systematics, Inc</a:t>
            </a:r>
            <a:r>
              <a:rPr lang="en-US" sz="1800" b="1" i="1" dirty="0" smtClean="0">
                <a:solidFill>
                  <a:schemeClr val="bg1"/>
                </a:solidFill>
              </a:rPr>
              <a:t>.</a:t>
            </a:r>
            <a:endParaRPr lang="en-US" sz="1800" b="1" i="1" dirty="0">
              <a:solidFill>
                <a:schemeClr val="bg1"/>
              </a:solidFill>
            </a:endParaRPr>
          </a:p>
        </p:txBody>
      </p:sp>
      <p:sp>
        <p:nvSpPr>
          <p:cNvPr id="14" name="Text Placeholder 16"/>
          <p:cNvSpPr>
            <a:spLocks noGrp="1"/>
          </p:cNvSpPr>
          <p:nvPr>
            <p:ph type="body" sz="quarter" idx="11" hasCustomPrompt="1"/>
          </p:nvPr>
        </p:nvSpPr>
        <p:spPr>
          <a:xfrm>
            <a:off x="506754" y="5154386"/>
            <a:ext cx="4065246" cy="538163"/>
          </a:xfrm>
        </p:spPr>
        <p:txBody>
          <a:bodyPr/>
          <a:lstStyle>
            <a:lvl1pPr>
              <a:buFontTx/>
              <a:buNone/>
              <a:defRPr sz="1600" b="1"/>
            </a:lvl1pPr>
          </a:lstStyle>
          <a:p>
            <a:pPr lvl="0"/>
            <a:r>
              <a:rPr lang="en-US" dirty="0" smtClean="0"/>
              <a:t>Date</a:t>
            </a:r>
            <a:endParaRPr lang="en-US" dirty="0"/>
          </a:p>
        </p:txBody>
      </p:sp>
      <p:sp>
        <p:nvSpPr>
          <p:cNvPr id="16" name="Text Placeholder 16"/>
          <p:cNvSpPr>
            <a:spLocks noGrp="1"/>
          </p:cNvSpPr>
          <p:nvPr>
            <p:ph type="body" sz="quarter" idx="12" hasCustomPrompt="1"/>
          </p:nvPr>
        </p:nvSpPr>
        <p:spPr>
          <a:xfrm>
            <a:off x="506754" y="4076613"/>
            <a:ext cx="4065246" cy="538163"/>
          </a:xfrm>
        </p:spPr>
        <p:txBody>
          <a:bodyPr/>
          <a:lstStyle>
            <a:lvl1pPr>
              <a:buFontTx/>
              <a:buNone/>
              <a:defRPr sz="1600" b="1"/>
            </a:lvl1pPr>
          </a:lstStyle>
          <a:p>
            <a:pPr lvl="0"/>
            <a:r>
              <a:rPr lang="en-US" dirty="0" smtClean="0"/>
              <a:t>Presenters name</a:t>
            </a:r>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buClr>
                <a:schemeClr val="tx2"/>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D3658A7-9865-4992-B0E6-7E801D7B154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3" descr="ddivider1"/>
          <p:cNvPicPr>
            <a:picLocks noChangeAspect="1" noChangeArrowheads="1"/>
          </p:cNvPicPr>
          <p:nvPr/>
        </p:nvPicPr>
        <p:blipFill>
          <a:blip r:embed="rId2" cstate="print"/>
          <a:srcRect/>
          <a:stretch>
            <a:fillRect/>
          </a:stretch>
        </p:blipFill>
        <p:spPr bwMode="auto">
          <a:xfrm>
            <a:off x="0" y="1828800"/>
            <a:ext cx="9144000" cy="3200400"/>
          </a:xfrm>
          <a:prstGeom prst="rect">
            <a:avLst/>
          </a:prstGeom>
          <a:noFill/>
        </p:spPr>
      </p:pic>
      <p:sp>
        <p:nvSpPr>
          <p:cNvPr id="2" name="Title 1"/>
          <p:cNvSpPr>
            <a:spLocks noGrp="1"/>
          </p:cNvSpPr>
          <p:nvPr>
            <p:ph type="title"/>
          </p:nvPr>
        </p:nvSpPr>
        <p:spPr>
          <a:xfrm>
            <a:off x="685800" y="2747963"/>
            <a:ext cx="7772400" cy="1362075"/>
          </a:xfrm>
        </p:spPr>
        <p:txBody>
          <a:bodyPr anchor="ctr" anchorCtr="0"/>
          <a:lstStyle>
            <a:lvl1pPr algn="ctr">
              <a:defRPr sz="3600" b="1" cap="none" baseline="0"/>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D3658A7-9865-4992-B0E6-7E801D7B154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D3658A7-9865-4992-B0E6-7E801D7B154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3658A7-9865-4992-B0E6-7E801D7B154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84903"/>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6742"/>
            <a:ext cx="8229600" cy="4909421"/>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285766" y="6371304"/>
            <a:ext cx="481148" cy="365125"/>
          </a:xfrm>
          <a:prstGeom prst="rect">
            <a:avLst/>
          </a:prstGeom>
        </p:spPr>
        <p:txBody>
          <a:bodyPr vert="horz" lIns="91440" tIns="45720" rIns="91440" bIns="45720" rtlCol="0" anchor="ctr"/>
          <a:lstStyle>
            <a:lvl1pPr algn="ctr">
              <a:defRPr sz="900">
                <a:solidFill>
                  <a:schemeClr val="bg1"/>
                </a:solidFill>
              </a:defRPr>
            </a:lvl1pPr>
          </a:lstStyle>
          <a:p>
            <a:fld id="{7D3658A7-9865-4992-B0E6-7E801D7B1546}" type="slidenum">
              <a:rPr lang="en-US" smtClean="0"/>
              <a:pPr/>
              <a:t>‹#›</a:t>
            </a:fld>
            <a:endParaRPr lang="en-US" dirty="0"/>
          </a:p>
        </p:txBody>
      </p:sp>
      <p:pic>
        <p:nvPicPr>
          <p:cNvPr id="11" name="Picture 26" descr="CS_logo_BW_No tag2"/>
          <p:cNvPicPr>
            <a:picLocks noChangeAspect="1" noChangeArrowheads="1"/>
          </p:cNvPicPr>
          <p:nvPr/>
        </p:nvPicPr>
        <p:blipFill>
          <a:blip r:embed="rId13" cstate="print"/>
          <a:srcRect/>
          <a:stretch>
            <a:fillRect/>
          </a:stretch>
        </p:blipFill>
        <p:spPr bwMode="auto">
          <a:xfrm>
            <a:off x="7729539" y="6403563"/>
            <a:ext cx="957262" cy="232497"/>
          </a:xfrm>
          <a:prstGeom prst="rect">
            <a:avLst/>
          </a:prstGeom>
          <a:solidFill>
            <a:schemeClr val="bg1"/>
          </a:solidFill>
          <a:ln w="9525">
            <a:solidFill>
              <a:srgbClr val="002E56"/>
            </a:solidFill>
            <a:miter lim="800000"/>
            <a:headEnd/>
            <a:tailEnd/>
          </a:ln>
        </p:spPr>
      </p:pic>
    </p:spTree>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hdr="0" ftr="0" dt="0"/>
  <p:txStyles>
    <p:titleStyle>
      <a:lvl1pPr algn="l" defTabSz="914400" rtl="0" eaLnBrk="1" latinLnBrk="0" hangingPunct="1">
        <a:spcBef>
          <a:spcPct val="0"/>
        </a:spcBef>
        <a:buNone/>
        <a:defRPr sz="28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ts val="3000"/>
        </a:spcBef>
        <a:buSzPct val="80000"/>
        <a:buFontTx/>
        <a:buBlip>
          <a:blip r:embed="rId14"/>
        </a:buBlip>
        <a:defRPr sz="2400" b="0" kern="1200">
          <a:solidFill>
            <a:schemeClr val="bg1"/>
          </a:solidFill>
          <a:latin typeface="+mn-lt"/>
          <a:ea typeface="+mn-ea"/>
          <a:cs typeface="+mn-cs"/>
        </a:defRPr>
      </a:lvl1pPr>
      <a:lvl2pPr marL="742950" indent="-285750" algn="l" defTabSz="914400" rtl="0" eaLnBrk="1" latinLnBrk="0" hangingPunct="1">
        <a:spcBef>
          <a:spcPts val="1000"/>
        </a:spcBef>
        <a:buClr>
          <a:schemeClr val="tx2"/>
        </a:buClr>
        <a:buFont typeface="Arial" pitchFamily="34" charset="0"/>
        <a:buChar char="»"/>
        <a:defRPr sz="2200" b="0" kern="1200">
          <a:solidFill>
            <a:schemeClr val="bg1"/>
          </a:solidFill>
          <a:latin typeface="+mn-lt"/>
          <a:ea typeface="+mn-ea"/>
          <a:cs typeface="+mn-cs"/>
        </a:defRPr>
      </a:lvl2pPr>
      <a:lvl3pPr marL="1143000" indent="-228600" algn="l" defTabSz="914400" rtl="0" eaLnBrk="1" latinLnBrk="0" hangingPunct="1">
        <a:spcBef>
          <a:spcPts val="1000"/>
        </a:spcBef>
        <a:buClr>
          <a:schemeClr val="accent4">
            <a:lumMod val="60000"/>
            <a:lumOff val="40000"/>
          </a:schemeClr>
        </a:buClr>
        <a:buFont typeface="Arial" pitchFamily="34" charset="0"/>
        <a:buChar char="•"/>
        <a:defRPr sz="2000" b="0" kern="1200">
          <a:solidFill>
            <a:schemeClr val="bg1"/>
          </a:solidFill>
          <a:latin typeface="+mn-lt"/>
          <a:ea typeface="+mn-ea"/>
          <a:cs typeface="+mn-cs"/>
        </a:defRPr>
      </a:lvl3pPr>
      <a:lvl4pPr marL="1600200" indent="-228600" algn="l" defTabSz="914400" rtl="0" eaLnBrk="1" latinLnBrk="0" hangingPunct="1">
        <a:spcBef>
          <a:spcPts val="1000"/>
        </a:spcBef>
        <a:buClr>
          <a:schemeClr val="bg1"/>
        </a:buClr>
        <a:buFont typeface="Arial" pitchFamily="34" charset="0"/>
        <a:buChar char="♦"/>
        <a:defRPr sz="1800" b="0" kern="1200">
          <a:solidFill>
            <a:schemeClr val="bg1"/>
          </a:solidFill>
          <a:latin typeface="+mn-lt"/>
          <a:ea typeface="+mn-ea"/>
          <a:cs typeface="+mn-cs"/>
        </a:defRPr>
      </a:lvl4pPr>
      <a:lvl5pPr marL="2057400" indent="-228600" algn="l" defTabSz="914400" rtl="0" eaLnBrk="1" latinLnBrk="0" hangingPunct="1">
        <a:spcBef>
          <a:spcPts val="1000"/>
        </a:spcBef>
        <a:buFont typeface="Arial" pitchFamily="34" charset="0"/>
        <a:buChar char="–"/>
        <a:defRPr sz="1800" b="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eprints.qut.edu.au/56878/"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03270" y="2002540"/>
            <a:ext cx="8537530" cy="857865"/>
          </a:xfrm>
        </p:spPr>
        <p:txBody>
          <a:bodyPr/>
          <a:lstStyle/>
          <a:p>
            <a:pPr>
              <a:spcBef>
                <a:spcPts val="0"/>
              </a:spcBef>
            </a:pPr>
            <a:r>
              <a:rPr lang="en-US" b="0" dirty="0" smtClean="0"/>
              <a:t>Transportation Research Board </a:t>
            </a:r>
          </a:p>
          <a:p>
            <a:pPr>
              <a:spcBef>
                <a:spcPts val="0"/>
              </a:spcBef>
            </a:pPr>
            <a:r>
              <a:rPr lang="en-US" b="0" dirty="0" smtClean="0"/>
              <a:t>Applications Conference – May 7, 2013</a:t>
            </a:r>
            <a:endParaRPr lang="en-US" b="0" dirty="0"/>
          </a:p>
        </p:txBody>
      </p:sp>
      <p:sp>
        <p:nvSpPr>
          <p:cNvPr id="6" name="TextBox 5"/>
          <p:cNvSpPr txBox="1"/>
          <p:nvPr/>
        </p:nvSpPr>
        <p:spPr>
          <a:xfrm>
            <a:off x="403270" y="802671"/>
            <a:ext cx="8740729" cy="1323439"/>
          </a:xfrm>
          <a:prstGeom prst="rect">
            <a:avLst/>
          </a:prstGeom>
          <a:noFill/>
        </p:spPr>
        <p:txBody>
          <a:bodyPr wrap="square" rtlCol="0">
            <a:spAutoFit/>
          </a:bodyPr>
          <a:lstStyle/>
          <a:p>
            <a:pPr>
              <a:lnSpc>
                <a:spcPts val="3200"/>
              </a:lnSpc>
            </a:pPr>
            <a:r>
              <a:rPr lang="en-US" sz="3200" b="1" dirty="0" smtClean="0">
                <a:latin typeface="+mj-lt"/>
              </a:rPr>
              <a:t>Cost Effectiveness Methods for Safety Investment Decision-Making</a:t>
            </a:r>
          </a:p>
          <a:p>
            <a:pPr>
              <a:lnSpc>
                <a:spcPts val="3200"/>
              </a:lnSpc>
            </a:pPr>
            <a:endParaRPr lang="en-US" sz="3200" dirty="0" smtClean="0"/>
          </a:p>
        </p:txBody>
      </p:sp>
      <p:sp>
        <p:nvSpPr>
          <p:cNvPr id="9" name="Text Placeholder 6"/>
          <p:cNvSpPr>
            <a:spLocks noGrp="1"/>
          </p:cNvSpPr>
          <p:nvPr>
            <p:ph type="body" sz="quarter" idx="10"/>
          </p:nvPr>
        </p:nvSpPr>
        <p:spPr>
          <a:xfrm>
            <a:off x="403270" y="3289338"/>
            <a:ext cx="8537530" cy="457162"/>
          </a:xfrm>
        </p:spPr>
        <p:txBody>
          <a:bodyPr/>
          <a:lstStyle/>
          <a:p>
            <a:pPr>
              <a:spcBef>
                <a:spcPts val="0"/>
              </a:spcBef>
            </a:pPr>
            <a:r>
              <a:rPr lang="en-US" sz="2000" b="0" dirty="0" smtClean="0"/>
              <a:t>Daniel Wu</a:t>
            </a:r>
            <a:endParaRPr lang="en-US" sz="1800" b="0" dirty="0" smtClean="0"/>
          </a:p>
          <a:p>
            <a:pPr>
              <a:spcBef>
                <a:spcPts val="0"/>
              </a:spcBef>
            </a:pPr>
            <a:r>
              <a:rPr lang="en-US" sz="1800" b="0" dirty="0" smtClean="0"/>
              <a:t>Transportation Analyst</a:t>
            </a:r>
          </a:p>
          <a:p>
            <a:pPr>
              <a:spcBef>
                <a:spcPts val="0"/>
              </a:spcBef>
            </a:pPr>
            <a:r>
              <a:rPr lang="en-US" sz="1800" b="0" dirty="0" smtClean="0"/>
              <a:t>Cambridge </a:t>
            </a:r>
            <a:r>
              <a:rPr lang="en-US" sz="1800" b="0" dirty="0" err="1" smtClean="0"/>
              <a:t>Systematics</a:t>
            </a:r>
            <a:endParaRPr lang="en-US" sz="18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 y="866774"/>
            <a:ext cx="6110288" cy="5523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7150"/>
            <a:ext cx="8229600" cy="884903"/>
          </a:xfrm>
        </p:spPr>
        <p:txBody>
          <a:bodyPr/>
          <a:lstStyle/>
          <a:p>
            <a:r>
              <a:rPr lang="en-US" dirty="0" smtClean="0"/>
              <a:t>Set </a:t>
            </a:r>
            <a:r>
              <a:rPr lang="en-US" dirty="0"/>
              <a:t>Statewide </a:t>
            </a:r>
            <a:r>
              <a:rPr lang="en-US" dirty="0" smtClean="0"/>
              <a:t>Problem </a:t>
            </a:r>
            <a:r>
              <a:rPr lang="en-US" dirty="0"/>
              <a:t>Score</a:t>
            </a:r>
          </a:p>
        </p:txBody>
      </p:sp>
      <p:sp>
        <p:nvSpPr>
          <p:cNvPr id="4" name="Slide Number Placeholder 3"/>
          <p:cNvSpPr>
            <a:spLocks noGrp="1"/>
          </p:cNvSpPr>
          <p:nvPr>
            <p:ph type="sldNum" sz="quarter" idx="12"/>
          </p:nvPr>
        </p:nvSpPr>
        <p:spPr/>
        <p:txBody>
          <a:bodyPr/>
          <a:lstStyle/>
          <a:p>
            <a:fld id="{7D3658A7-9865-4992-B0E6-7E801D7B1546}" type="slidenum">
              <a:rPr lang="en-US">
                <a:solidFill>
                  <a:srgbClr val="FFFFFF"/>
                </a:solidFill>
              </a:rPr>
              <a:pPr/>
              <a:t>10</a:t>
            </a:fld>
            <a:endParaRPr lang="en-US" dirty="0">
              <a:solidFill>
                <a:srgbClr val="FFFFFF"/>
              </a:solidFill>
            </a:endParaRPr>
          </a:p>
        </p:txBody>
      </p:sp>
      <p:pic>
        <p:nvPicPr>
          <p:cNvPr id="737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247" t="10227" r="8046" b="3714"/>
          <a:stretch>
            <a:fillRect/>
          </a:stretch>
        </p:blipFill>
        <p:spPr bwMode="auto">
          <a:xfrm>
            <a:off x="1143000" y="1604010"/>
            <a:ext cx="5610225" cy="478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45" r="74241" b="89944"/>
          <a:stretch>
            <a:fillRect/>
          </a:stretch>
        </p:blipFill>
        <p:spPr bwMode="auto">
          <a:xfrm>
            <a:off x="1284817" y="866775"/>
            <a:ext cx="1563158" cy="44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32037" t="8352" r="40809" b="88921"/>
          <a:stretch>
            <a:fillRect/>
          </a:stretch>
        </p:blipFill>
        <p:spPr bwMode="auto">
          <a:xfrm>
            <a:off x="3095625" y="1489710"/>
            <a:ext cx="1647825"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3" name="Straight Arrow Connector 12"/>
          <p:cNvCxnSpPr/>
          <p:nvPr/>
        </p:nvCxnSpPr>
        <p:spPr>
          <a:xfrm>
            <a:off x="5667375" y="1575435"/>
            <a:ext cx="847725" cy="0"/>
          </a:xfrm>
          <a:prstGeom prst="straightConnector1">
            <a:avLst/>
          </a:prstGeom>
          <a:ln w="25400">
            <a:solidFill>
              <a:schemeClr val="accent5">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781176" y="1575435"/>
            <a:ext cx="847724" cy="0"/>
          </a:xfrm>
          <a:prstGeom prst="straightConnector1">
            <a:avLst/>
          </a:prstGeom>
          <a:ln w="25400">
            <a:solidFill>
              <a:schemeClr val="accent5">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28799" y="1371600"/>
            <a:ext cx="1019175" cy="246221"/>
          </a:xfrm>
          <a:prstGeom prst="rect">
            <a:avLst/>
          </a:prstGeom>
          <a:noFill/>
        </p:spPr>
        <p:txBody>
          <a:bodyPr wrap="square" rtlCol="0">
            <a:spAutoFit/>
          </a:bodyPr>
          <a:lstStyle/>
          <a:p>
            <a:r>
              <a:rPr lang="en-US" sz="1000" b="1" dirty="0" smtClean="0">
                <a:solidFill>
                  <a:schemeClr val="accent5">
                    <a:lumMod val="25000"/>
                  </a:schemeClr>
                </a:solidFill>
                <a:latin typeface="Arial Narrow" pitchFamily="34" charset="0"/>
                <a:cs typeface="Arial" pitchFamily="34" charset="0"/>
              </a:rPr>
              <a:t>More Severe</a:t>
            </a:r>
            <a:endParaRPr lang="en-US" sz="1000" b="1" dirty="0">
              <a:solidFill>
                <a:schemeClr val="accent5">
                  <a:lumMod val="25000"/>
                </a:schemeClr>
              </a:solidFill>
              <a:latin typeface="Arial Narrow" pitchFamily="34" charset="0"/>
              <a:cs typeface="Arial" pitchFamily="34" charset="0"/>
            </a:endParaRPr>
          </a:p>
        </p:txBody>
      </p:sp>
      <p:sp>
        <p:nvSpPr>
          <p:cNvPr id="19" name="TextBox 18"/>
          <p:cNvSpPr txBox="1"/>
          <p:nvPr/>
        </p:nvSpPr>
        <p:spPr>
          <a:xfrm>
            <a:off x="5695950" y="1371600"/>
            <a:ext cx="1019175" cy="246221"/>
          </a:xfrm>
          <a:prstGeom prst="rect">
            <a:avLst/>
          </a:prstGeom>
          <a:noFill/>
        </p:spPr>
        <p:txBody>
          <a:bodyPr wrap="square" rtlCol="0">
            <a:spAutoFit/>
          </a:bodyPr>
          <a:lstStyle/>
          <a:p>
            <a:r>
              <a:rPr lang="en-US" sz="1000" b="1" dirty="0" smtClean="0">
                <a:solidFill>
                  <a:schemeClr val="accent5">
                    <a:lumMod val="25000"/>
                  </a:schemeClr>
                </a:solidFill>
                <a:latin typeface="Arial Narrow" pitchFamily="34" charset="0"/>
                <a:cs typeface="Arial" pitchFamily="34" charset="0"/>
              </a:rPr>
              <a:t>Less Severe</a:t>
            </a:r>
            <a:endParaRPr lang="en-US" sz="1000" b="1" dirty="0">
              <a:solidFill>
                <a:schemeClr val="accent5">
                  <a:lumMod val="25000"/>
                </a:schemeClr>
              </a:solidFill>
              <a:latin typeface="Arial Narrow" pitchFamily="34" charset="0"/>
              <a:cs typeface="Arial" pitchFamily="34" charset="0"/>
            </a:endParaRPr>
          </a:p>
        </p:txBody>
      </p:sp>
    </p:spTree>
    <p:extLst>
      <p:ext uri="{BB962C8B-B14F-4D97-AF65-F5344CB8AC3E}">
        <p14:creationId xmlns:p14="http://schemas.microsoft.com/office/powerpoint/2010/main" xmlns="" val="3155196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84903"/>
          </a:xfrm>
        </p:spPr>
        <p:txBody>
          <a:bodyPr/>
          <a:lstStyle/>
          <a:p>
            <a:r>
              <a:rPr lang="en-US" dirty="0"/>
              <a:t>Sketch Level </a:t>
            </a:r>
            <a:r>
              <a:rPr lang="en-US" dirty="0" smtClean="0"/>
              <a:t>Prioritization Method</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a:pPr/>
              <a:t>11</a:t>
            </a:fld>
            <a:endParaRPr lang="en-US" dirty="0"/>
          </a:p>
        </p:txBody>
      </p:sp>
      <p:sp>
        <p:nvSpPr>
          <p:cNvPr id="8" name="Rectangle 7"/>
          <p:cNvSpPr/>
          <p:nvPr/>
        </p:nvSpPr>
        <p:spPr>
          <a:xfrm>
            <a:off x="1387120" y="929639"/>
            <a:ext cx="5268036" cy="57569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Rectangle 5"/>
          <p:cNvSpPr>
            <a:spLocks noChangeArrowheads="1"/>
          </p:cNvSpPr>
          <p:nvPr/>
        </p:nvSpPr>
        <p:spPr bwMode="auto">
          <a:xfrm>
            <a:off x="8932863" y="650398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122238" y="650398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3" name="Rectangle 349"/>
          <p:cNvSpPr>
            <a:spLocks noChangeArrowheads="1"/>
          </p:cNvSpPr>
          <p:nvPr/>
        </p:nvSpPr>
        <p:spPr bwMode="auto">
          <a:xfrm>
            <a:off x="2782888" y="1127125"/>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3" name="Rectangle 369"/>
          <p:cNvSpPr>
            <a:spLocks noChangeArrowheads="1"/>
          </p:cNvSpPr>
          <p:nvPr/>
        </p:nvSpPr>
        <p:spPr bwMode="auto">
          <a:xfrm>
            <a:off x="1901825" y="197008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7" name="Rectangle 373"/>
          <p:cNvSpPr>
            <a:spLocks noChangeArrowheads="1"/>
          </p:cNvSpPr>
          <p:nvPr/>
        </p:nvSpPr>
        <p:spPr bwMode="auto">
          <a:xfrm>
            <a:off x="1901825" y="4283075"/>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oup 434"/>
          <p:cNvGrpSpPr/>
          <p:nvPr/>
        </p:nvGrpSpPr>
        <p:grpSpPr>
          <a:xfrm>
            <a:off x="1787525" y="1120775"/>
            <a:ext cx="963405" cy="4975225"/>
            <a:chOff x="1816100" y="1168400"/>
            <a:chExt cx="963405" cy="4975225"/>
          </a:xfrm>
        </p:grpSpPr>
        <p:sp>
          <p:nvSpPr>
            <p:cNvPr id="1394" name="Rectangle 370"/>
            <p:cNvSpPr>
              <a:spLocks noChangeArrowheads="1"/>
            </p:cNvSpPr>
            <p:nvPr/>
          </p:nvSpPr>
          <p:spPr bwMode="auto">
            <a:xfrm>
              <a:off x="1827213" y="3167063"/>
              <a:ext cx="144463"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Narrow"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433"/>
            <p:cNvGrpSpPr/>
            <p:nvPr/>
          </p:nvGrpSpPr>
          <p:grpSpPr>
            <a:xfrm>
              <a:off x="1816100" y="1168400"/>
              <a:ext cx="963405" cy="4975225"/>
              <a:chOff x="1816100" y="1168400"/>
              <a:chExt cx="963405" cy="4975225"/>
            </a:xfrm>
          </p:grpSpPr>
          <p:sp>
            <p:nvSpPr>
              <p:cNvPr id="1372" name="Rectangle 348"/>
              <p:cNvSpPr>
                <a:spLocks noChangeArrowheads="1"/>
              </p:cNvSpPr>
              <p:nvPr/>
            </p:nvSpPr>
            <p:spPr bwMode="auto">
              <a:xfrm>
                <a:off x="1816100" y="1168400"/>
                <a:ext cx="963405"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b="1" dirty="0" smtClean="0">
                    <a:solidFill>
                      <a:srgbClr val="000000"/>
                    </a:solidFill>
                    <a:latin typeface="Arial Narrow" pitchFamily="34" charset="0"/>
                    <a:cs typeface="Arial" pitchFamily="34" charset="0"/>
                  </a:rPr>
                  <a:t>Problem</a:t>
                </a:r>
                <a:r>
                  <a:rPr kumimoji="0" lang="en-US" sz="1300" b="1" i="0" u="none" strike="noStrike" cap="none" normalizeH="0" dirty="0" smtClean="0">
                    <a:ln>
                      <a:noFill/>
                    </a:ln>
                    <a:solidFill>
                      <a:srgbClr val="000000"/>
                    </a:solidFill>
                    <a:effectLst/>
                    <a:latin typeface="Arial Narrow" pitchFamily="34" charset="0"/>
                    <a:cs typeface="Arial" pitchFamily="34" charset="0"/>
                  </a:rPr>
                  <a:t> </a:t>
                </a:r>
                <a:r>
                  <a:rPr kumimoji="0" lang="en-US" sz="1300" b="1" i="0" u="none" strike="noStrike" cap="none" normalizeH="0" baseline="0" dirty="0" smtClean="0">
                    <a:ln>
                      <a:noFill/>
                    </a:ln>
                    <a:solidFill>
                      <a:srgbClr val="000000"/>
                    </a:solidFill>
                    <a:effectLst/>
                    <a:latin typeface="Arial Narrow" pitchFamily="34" charset="0"/>
                    <a:cs typeface="Arial" pitchFamily="34" charset="0"/>
                  </a:rPr>
                  <a:t>Score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432"/>
              <p:cNvGrpSpPr/>
              <p:nvPr/>
            </p:nvGrpSpPr>
            <p:grpSpPr>
              <a:xfrm>
                <a:off x="1827213" y="1473200"/>
                <a:ext cx="239713" cy="4670425"/>
                <a:chOff x="1827213" y="1473200"/>
                <a:chExt cx="239713" cy="4670425"/>
              </a:xfrm>
            </p:grpSpPr>
            <p:grpSp>
              <p:nvGrpSpPr>
                <p:cNvPr id="7" name="Group 344"/>
                <p:cNvGrpSpPr>
                  <a:grpSpLocks/>
                </p:cNvGrpSpPr>
                <p:nvPr/>
              </p:nvGrpSpPr>
              <p:grpSpPr bwMode="auto">
                <a:xfrm>
                  <a:off x="2052638" y="1473200"/>
                  <a:ext cx="14288" cy="4670425"/>
                  <a:chOff x="1293" y="928"/>
                  <a:chExt cx="9" cy="2942"/>
                </a:xfrm>
              </p:grpSpPr>
              <p:sp>
                <p:nvSpPr>
                  <p:cNvPr id="1366" name="Rectangle 342"/>
                  <p:cNvSpPr>
                    <a:spLocks noChangeArrowheads="1"/>
                  </p:cNvSpPr>
                  <p:nvPr/>
                </p:nvSpPr>
                <p:spPr bwMode="auto">
                  <a:xfrm>
                    <a:off x="1293" y="928"/>
                    <a:ext cx="9" cy="2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7" name="Rectangle 343"/>
                  <p:cNvSpPr>
                    <a:spLocks noChangeArrowheads="1"/>
                  </p:cNvSpPr>
                  <p:nvPr/>
                </p:nvSpPr>
                <p:spPr bwMode="auto">
                  <a:xfrm>
                    <a:off x="1293" y="928"/>
                    <a:ext cx="9" cy="2942"/>
                  </a:xfrm>
                  <a:prstGeom prst="rect">
                    <a:avLst/>
                  </a:prstGeom>
                  <a:noFill/>
                  <a:ln w="158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392" name="Rectangle 368"/>
                <p:cNvSpPr>
                  <a:spLocks noChangeArrowheads="1"/>
                </p:cNvSpPr>
                <p:nvPr/>
              </p:nvSpPr>
              <p:spPr bwMode="auto">
                <a:xfrm>
                  <a:off x="1827213" y="2011363"/>
                  <a:ext cx="144463"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5" name="Rectangle 371"/>
                <p:cNvSpPr>
                  <a:spLocks noChangeArrowheads="1"/>
                </p:cNvSpPr>
                <p:nvPr/>
              </p:nvSpPr>
              <p:spPr bwMode="auto">
                <a:xfrm>
                  <a:off x="1901825" y="312578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6" name="Rectangle 372"/>
                <p:cNvSpPr>
                  <a:spLocks noChangeArrowheads="1"/>
                </p:cNvSpPr>
                <p:nvPr/>
              </p:nvSpPr>
              <p:spPr bwMode="auto">
                <a:xfrm>
                  <a:off x="1827213" y="4324350"/>
                  <a:ext cx="144463"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8" name="Rectangle 374"/>
                <p:cNvSpPr>
                  <a:spLocks noChangeArrowheads="1"/>
                </p:cNvSpPr>
                <p:nvPr/>
              </p:nvSpPr>
              <p:spPr bwMode="auto">
                <a:xfrm>
                  <a:off x="1827213" y="5481638"/>
                  <a:ext cx="144463"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1399" name="Rectangle 375"/>
          <p:cNvSpPr>
            <a:spLocks noChangeArrowheads="1"/>
          </p:cNvSpPr>
          <p:nvPr/>
        </p:nvSpPr>
        <p:spPr bwMode="auto">
          <a:xfrm>
            <a:off x="1901825" y="544036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1" name="Rectangle 377"/>
          <p:cNvSpPr>
            <a:spLocks noChangeArrowheads="1"/>
          </p:cNvSpPr>
          <p:nvPr/>
        </p:nvSpPr>
        <p:spPr bwMode="auto">
          <a:xfrm>
            <a:off x="5892800" y="615791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3" name="Rectangle 379"/>
          <p:cNvSpPr>
            <a:spLocks noChangeArrowheads="1"/>
          </p:cNvSpPr>
          <p:nvPr/>
        </p:nvSpPr>
        <p:spPr bwMode="auto">
          <a:xfrm>
            <a:off x="4802188" y="615791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5" name="Rectangle 381"/>
          <p:cNvSpPr>
            <a:spLocks noChangeArrowheads="1"/>
          </p:cNvSpPr>
          <p:nvPr/>
        </p:nvSpPr>
        <p:spPr bwMode="auto">
          <a:xfrm>
            <a:off x="3711575" y="615791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 name="Group 435"/>
          <p:cNvGrpSpPr/>
          <p:nvPr/>
        </p:nvGrpSpPr>
        <p:grpSpPr>
          <a:xfrm>
            <a:off x="2020888" y="6110288"/>
            <a:ext cx="4319588" cy="527080"/>
            <a:chOff x="2058988" y="6135688"/>
            <a:chExt cx="4319588" cy="527080"/>
          </a:xfrm>
        </p:grpSpPr>
        <p:sp>
          <p:nvSpPr>
            <p:cNvPr id="1406" name="Rectangle 382"/>
            <p:cNvSpPr>
              <a:spLocks noChangeArrowheads="1"/>
            </p:cNvSpPr>
            <p:nvPr/>
          </p:nvSpPr>
          <p:spPr bwMode="auto">
            <a:xfrm>
              <a:off x="2547938" y="6199188"/>
              <a:ext cx="75342"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dirty="0" smtClean="0">
                  <a:solidFill>
                    <a:srgbClr val="000000"/>
                  </a:solidFill>
                  <a:latin typeface="Arial Narrow"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427"/>
            <p:cNvGrpSpPr/>
            <p:nvPr/>
          </p:nvGrpSpPr>
          <p:grpSpPr>
            <a:xfrm>
              <a:off x="2058988" y="6135688"/>
              <a:ext cx="4319588" cy="352425"/>
              <a:chOff x="2058988" y="6135688"/>
              <a:chExt cx="4319588" cy="352425"/>
            </a:xfrm>
          </p:grpSpPr>
          <p:grpSp>
            <p:nvGrpSpPr>
              <p:cNvPr id="11" name="Group 347"/>
              <p:cNvGrpSpPr>
                <a:grpSpLocks/>
              </p:cNvGrpSpPr>
              <p:nvPr/>
            </p:nvGrpSpPr>
            <p:grpSpPr bwMode="auto">
              <a:xfrm>
                <a:off x="2058988" y="6135688"/>
                <a:ext cx="4319588" cy="14288"/>
                <a:chOff x="1297" y="3865"/>
                <a:chExt cx="2721" cy="9"/>
              </a:xfrm>
            </p:grpSpPr>
            <p:sp>
              <p:nvSpPr>
                <p:cNvPr id="1369" name="Rectangle 345"/>
                <p:cNvSpPr>
                  <a:spLocks noChangeArrowheads="1"/>
                </p:cNvSpPr>
                <p:nvPr/>
              </p:nvSpPr>
              <p:spPr bwMode="auto">
                <a:xfrm>
                  <a:off x="1297" y="3865"/>
                  <a:ext cx="2721"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0" name="Rectangle 346"/>
                <p:cNvSpPr>
                  <a:spLocks noChangeArrowheads="1"/>
                </p:cNvSpPr>
                <p:nvPr/>
              </p:nvSpPr>
              <p:spPr bwMode="auto">
                <a:xfrm>
                  <a:off x="1297" y="3865"/>
                  <a:ext cx="2721" cy="9"/>
                </a:xfrm>
                <a:prstGeom prst="rect">
                  <a:avLst/>
                </a:prstGeom>
                <a:noFill/>
                <a:ln w="158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00" name="Rectangle 376"/>
              <p:cNvSpPr>
                <a:spLocks noChangeArrowheads="1"/>
              </p:cNvSpPr>
              <p:nvPr/>
            </p:nvSpPr>
            <p:spPr bwMode="auto">
              <a:xfrm>
                <a:off x="5816600" y="6199188"/>
                <a:ext cx="75342"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dirty="0" smtClean="0">
                    <a:solidFill>
                      <a:srgbClr val="000000"/>
                    </a:solidFill>
                    <a:latin typeface="Arial Narrow"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2" name="Rectangle 378"/>
              <p:cNvSpPr>
                <a:spLocks noChangeArrowheads="1"/>
              </p:cNvSpPr>
              <p:nvPr/>
            </p:nvSpPr>
            <p:spPr bwMode="auto">
              <a:xfrm>
                <a:off x="4725988" y="6199188"/>
                <a:ext cx="75342"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dirty="0" smtClean="0">
                    <a:solidFill>
                      <a:srgbClr val="000000"/>
                    </a:solidFill>
                    <a:latin typeface="Arial Narrow"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4" name="Rectangle 380"/>
              <p:cNvSpPr>
                <a:spLocks noChangeArrowheads="1"/>
              </p:cNvSpPr>
              <p:nvPr/>
            </p:nvSpPr>
            <p:spPr bwMode="auto">
              <a:xfrm>
                <a:off x="3635375" y="6199188"/>
                <a:ext cx="75342"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dirty="0" smtClean="0">
                    <a:solidFill>
                      <a:srgbClr val="000000"/>
                    </a:solidFill>
                    <a:latin typeface="Arial Narrow"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7" name="Rectangle 383"/>
              <p:cNvSpPr>
                <a:spLocks noChangeArrowheads="1"/>
              </p:cNvSpPr>
              <p:nvPr/>
            </p:nvSpPr>
            <p:spPr bwMode="auto">
              <a:xfrm>
                <a:off x="2622550" y="615791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08" name="Rectangle 384"/>
            <p:cNvSpPr>
              <a:spLocks noChangeArrowheads="1"/>
            </p:cNvSpPr>
            <p:nvPr/>
          </p:nvSpPr>
          <p:spPr bwMode="auto">
            <a:xfrm>
              <a:off x="3533775" y="6462713"/>
              <a:ext cx="1292020"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b="1" dirty="0" smtClean="0">
                  <a:solidFill>
                    <a:srgbClr val="000000"/>
                  </a:solidFill>
                  <a:latin typeface="Arial Narrow" pitchFamily="34" charset="0"/>
                  <a:cs typeface="Arial" pitchFamily="34" charset="0"/>
                </a:rPr>
                <a:t>Effectiveness</a:t>
              </a:r>
              <a:r>
                <a:rPr kumimoji="0" lang="en-US" sz="1300" b="1" i="0" u="none" strike="noStrike" cap="none" normalizeH="0" baseline="0" dirty="0" smtClean="0">
                  <a:ln>
                    <a:noFill/>
                  </a:ln>
                  <a:solidFill>
                    <a:srgbClr val="000000"/>
                  </a:solidFill>
                  <a:effectLst/>
                  <a:latin typeface="Arial Narrow" pitchFamily="34" charset="0"/>
                  <a:cs typeface="Arial" pitchFamily="34" charset="0"/>
                </a:rPr>
                <a:t> Score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09" name="Rectangle 385"/>
          <p:cNvSpPr>
            <a:spLocks noChangeArrowheads="1"/>
          </p:cNvSpPr>
          <p:nvPr/>
        </p:nvSpPr>
        <p:spPr bwMode="auto">
          <a:xfrm>
            <a:off x="4837113" y="642143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27" name="Picture 3"/>
          <p:cNvPicPr>
            <a:picLocks noChangeAspect="1" noChangeArrowheads="1"/>
          </p:cNvPicPr>
          <p:nvPr/>
        </p:nvPicPr>
        <p:blipFill>
          <a:blip r:embed="rId3" cstate="print"/>
          <a:srcRect l="83507" t="4047" r="4540" b="53852"/>
          <a:stretch>
            <a:fillRect/>
          </a:stretch>
        </p:blipFill>
        <p:spPr bwMode="auto">
          <a:xfrm>
            <a:off x="7419975" y="1603375"/>
            <a:ext cx="819150" cy="2244726"/>
          </a:xfrm>
          <a:prstGeom prst="rect">
            <a:avLst/>
          </a:prstGeom>
          <a:noFill/>
          <a:ln w="9525">
            <a:noFill/>
            <a:miter lim="800000"/>
            <a:headEnd/>
            <a:tailEnd/>
          </a:ln>
          <a:effectLst/>
        </p:spPr>
      </p:pic>
      <p:sp>
        <p:nvSpPr>
          <p:cNvPr id="1375" name="Rectangle 351"/>
          <p:cNvSpPr>
            <a:spLocks noChangeArrowheads="1"/>
          </p:cNvSpPr>
          <p:nvPr/>
        </p:nvSpPr>
        <p:spPr bwMode="auto">
          <a:xfrm>
            <a:off x="2564023" y="1478801"/>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7" name="Rectangle 353"/>
          <p:cNvSpPr>
            <a:spLocks noChangeArrowheads="1"/>
          </p:cNvSpPr>
          <p:nvPr/>
        </p:nvSpPr>
        <p:spPr bwMode="auto">
          <a:xfrm>
            <a:off x="2564023" y="3826714"/>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9" name="Rectangle 355"/>
          <p:cNvSpPr>
            <a:spLocks noChangeArrowheads="1"/>
          </p:cNvSpPr>
          <p:nvPr/>
        </p:nvSpPr>
        <p:spPr bwMode="auto">
          <a:xfrm>
            <a:off x="4718261" y="1493089"/>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1" name="Rectangle 357"/>
          <p:cNvSpPr>
            <a:spLocks noChangeArrowheads="1"/>
          </p:cNvSpPr>
          <p:nvPr/>
        </p:nvSpPr>
        <p:spPr bwMode="auto">
          <a:xfrm>
            <a:off x="4718261" y="3814014"/>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9" name="Rectangle 365"/>
          <p:cNvSpPr>
            <a:spLocks noChangeArrowheads="1"/>
          </p:cNvSpPr>
          <p:nvPr/>
        </p:nvSpPr>
        <p:spPr bwMode="auto">
          <a:xfrm>
            <a:off x="5732673" y="4814139"/>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1" name="Rectangle 367"/>
          <p:cNvSpPr>
            <a:spLocks noChangeArrowheads="1"/>
          </p:cNvSpPr>
          <p:nvPr/>
        </p:nvSpPr>
        <p:spPr bwMode="auto">
          <a:xfrm>
            <a:off x="6102561" y="5006226"/>
            <a:ext cx="188913"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3" name="Rectangle 389"/>
          <p:cNvSpPr>
            <a:spLocks noChangeArrowheads="1"/>
          </p:cNvSpPr>
          <p:nvPr/>
        </p:nvSpPr>
        <p:spPr bwMode="auto">
          <a:xfrm>
            <a:off x="5777123" y="2264614"/>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5" name="Rectangle 391"/>
          <p:cNvSpPr>
            <a:spLocks noChangeArrowheads="1"/>
          </p:cNvSpPr>
          <p:nvPr/>
        </p:nvSpPr>
        <p:spPr bwMode="auto">
          <a:xfrm>
            <a:off x="5915236" y="2264614"/>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8" name="Rectangle 394"/>
          <p:cNvSpPr>
            <a:spLocks noChangeArrowheads="1"/>
          </p:cNvSpPr>
          <p:nvPr/>
        </p:nvSpPr>
        <p:spPr bwMode="auto">
          <a:xfrm>
            <a:off x="5450098" y="2501151"/>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1" name="Rectangle 397"/>
          <p:cNvSpPr>
            <a:spLocks noChangeArrowheads="1"/>
          </p:cNvSpPr>
          <p:nvPr/>
        </p:nvSpPr>
        <p:spPr bwMode="auto">
          <a:xfrm>
            <a:off x="5688223" y="2740864"/>
            <a:ext cx="182563"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2" name="Rectangle 398"/>
          <p:cNvSpPr>
            <a:spLocks noChangeArrowheads="1"/>
          </p:cNvSpPr>
          <p:nvPr/>
        </p:nvSpPr>
        <p:spPr bwMode="auto">
          <a:xfrm>
            <a:off x="5780298" y="2696414"/>
            <a:ext cx="188913"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7" name="Rectangle 403"/>
          <p:cNvSpPr>
            <a:spLocks noChangeArrowheads="1"/>
          </p:cNvSpPr>
          <p:nvPr/>
        </p:nvSpPr>
        <p:spPr bwMode="auto">
          <a:xfrm>
            <a:off x="3767348" y="2247151"/>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0" name="Rectangle 406"/>
          <p:cNvSpPr>
            <a:spLocks noChangeArrowheads="1"/>
          </p:cNvSpPr>
          <p:nvPr/>
        </p:nvSpPr>
        <p:spPr bwMode="auto">
          <a:xfrm>
            <a:off x="3324436" y="2482101"/>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2" name="Rectangle 408"/>
          <p:cNvSpPr>
            <a:spLocks noChangeArrowheads="1"/>
          </p:cNvSpPr>
          <p:nvPr/>
        </p:nvSpPr>
        <p:spPr bwMode="auto">
          <a:xfrm>
            <a:off x="3892761" y="2482101"/>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 name="Rectangle 410"/>
          <p:cNvSpPr>
            <a:spLocks noChangeArrowheads="1"/>
          </p:cNvSpPr>
          <p:nvPr/>
        </p:nvSpPr>
        <p:spPr bwMode="auto">
          <a:xfrm>
            <a:off x="3654636" y="2675776"/>
            <a:ext cx="188913"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2" name="Rectangle 418"/>
          <p:cNvSpPr>
            <a:spLocks noChangeArrowheads="1"/>
          </p:cNvSpPr>
          <p:nvPr/>
        </p:nvSpPr>
        <p:spPr bwMode="auto">
          <a:xfrm>
            <a:off x="3602248" y="4801439"/>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4" name="Rectangle 420"/>
          <p:cNvSpPr>
            <a:spLocks noChangeArrowheads="1"/>
          </p:cNvSpPr>
          <p:nvPr/>
        </p:nvSpPr>
        <p:spPr bwMode="auto">
          <a:xfrm>
            <a:off x="3973723" y="4991939"/>
            <a:ext cx="188913"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0" name="Rectangle 259"/>
          <p:cNvSpPr/>
          <p:nvPr/>
        </p:nvSpPr>
        <p:spPr>
          <a:xfrm>
            <a:off x="7272337" y="1603375"/>
            <a:ext cx="1144588" cy="22447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68"/>
          <p:cNvSpPr>
            <a:spLocks noGrp="1"/>
          </p:cNvSpPr>
          <p:nvPr>
            <p:ph type="title"/>
          </p:nvPr>
        </p:nvSpPr>
        <p:spPr>
          <a:xfrm>
            <a:off x="457200" y="-38100"/>
            <a:ext cx="8229600" cy="884903"/>
          </a:xfrm>
        </p:spPr>
        <p:txBody>
          <a:bodyPr/>
          <a:lstStyle/>
          <a:p>
            <a:r>
              <a:rPr lang="en-US" dirty="0"/>
              <a:t>Set Annualized Cost Score</a:t>
            </a:r>
          </a:p>
        </p:txBody>
      </p:sp>
      <p:sp>
        <p:nvSpPr>
          <p:cNvPr id="9" name="Content Placeholder 8"/>
          <p:cNvSpPr>
            <a:spLocks noGrp="1"/>
          </p:cNvSpPr>
          <p:nvPr>
            <p:ph idx="1"/>
          </p:nvPr>
        </p:nvSpPr>
        <p:spPr>
          <a:xfrm>
            <a:off x="457199" y="1216742"/>
            <a:ext cx="8686801" cy="4909421"/>
          </a:xfrm>
        </p:spPr>
        <p:txBody>
          <a:bodyPr/>
          <a:lstStyle/>
          <a:p>
            <a:r>
              <a:rPr lang="en-US" dirty="0"/>
              <a:t>Define the duration of </a:t>
            </a:r>
            <a:r>
              <a:rPr lang="en-US" dirty="0" smtClean="0"/>
              <a:t>countermeasure effectiveness</a:t>
            </a:r>
            <a:endParaRPr lang="en-US" dirty="0"/>
          </a:p>
          <a:p>
            <a:r>
              <a:rPr lang="en-US" dirty="0" smtClean="0"/>
              <a:t>Divide the total cost </a:t>
            </a:r>
            <a:r>
              <a:rPr lang="en-US" dirty="0"/>
              <a:t>by the duration </a:t>
            </a:r>
            <a:r>
              <a:rPr lang="en-US" dirty="0" smtClean="0"/>
              <a:t>to estimate annualized cost</a:t>
            </a:r>
            <a:endParaRPr lang="en-US" dirty="0"/>
          </a:p>
          <a:p>
            <a:r>
              <a:rPr lang="en-US" dirty="0"/>
              <a:t>Score countermeasures </a:t>
            </a:r>
            <a:r>
              <a:rPr lang="en-US" dirty="0" smtClean="0"/>
              <a:t>(1-3) on </a:t>
            </a:r>
            <a:r>
              <a:rPr lang="en-US" dirty="0"/>
              <a:t>their relative annualized </a:t>
            </a:r>
            <a:r>
              <a:rPr lang="en-US" dirty="0" smtClean="0"/>
              <a:t>cost</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a:pPr/>
              <a:t>12</a:t>
            </a:fld>
            <a:endParaRPr lang="en-US" dirty="0"/>
          </a:p>
        </p:txBody>
      </p:sp>
      <p:sp>
        <p:nvSpPr>
          <p:cNvPr id="57408" name="Rectangle 6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457" name="Rectangle 6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0482" name="Rectangle 6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2" name="Table 11"/>
          <p:cNvGraphicFramePr>
            <a:graphicFrameLocks noGrp="1"/>
          </p:cNvGraphicFramePr>
          <p:nvPr/>
        </p:nvGraphicFramePr>
        <p:xfrm>
          <a:off x="426446" y="3997227"/>
          <a:ext cx="6096000" cy="2235918"/>
        </p:xfrm>
        <a:graphic>
          <a:graphicData uri="http://schemas.openxmlformats.org/drawingml/2006/table">
            <a:tbl>
              <a:tblPr/>
              <a:tblGrid>
                <a:gridCol w="2531486"/>
                <a:gridCol w="1282771"/>
                <a:gridCol w="1214659"/>
                <a:gridCol w="1067084"/>
              </a:tblGrid>
              <a:tr h="479723">
                <a:tc>
                  <a:txBody>
                    <a:bodyPr/>
                    <a:lstStyle/>
                    <a:p>
                      <a:pPr algn="ctr" fontAlgn="ctr"/>
                      <a:r>
                        <a:rPr lang="en-US" sz="1600" b="1" i="0" u="none" strike="noStrike" dirty="0">
                          <a:solidFill>
                            <a:srgbClr val="FFFFFF"/>
                          </a:solidFill>
                          <a:latin typeface="Calibri"/>
                        </a:rPr>
                        <a:t>Project Description</a:t>
                      </a:r>
                    </a:p>
                  </a:txBody>
                  <a:tcPr marL="8514" marR="8514" marT="8514" marB="0" anchor="ctr">
                    <a:lnL w="25400" cap="flat" cmpd="dbl" algn="ctr">
                      <a:solidFill>
                        <a:srgbClr val="FFFFFF"/>
                      </a:solidFill>
                      <a:prstDash val="solid"/>
                      <a:round/>
                      <a:headEnd type="none" w="med" len="med"/>
                      <a:tailEnd type="none" w="med" len="med"/>
                    </a:lnL>
                    <a:lnR>
                      <a:noFill/>
                    </a:lnR>
                    <a:lnT w="25400" cap="flat" cmpd="dbl"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600" b="1" i="0" u="none" strike="noStrike" dirty="0">
                          <a:solidFill>
                            <a:srgbClr val="FFFFFF"/>
                          </a:solidFill>
                          <a:latin typeface="Calibri"/>
                        </a:rPr>
                        <a:t>Total Cost</a:t>
                      </a:r>
                    </a:p>
                  </a:txBody>
                  <a:tcPr marL="8514" marR="8514" marT="8514" marB="0" anchor="ctr">
                    <a:lnL>
                      <a:noFill/>
                    </a:lnL>
                    <a:lnR>
                      <a:noFill/>
                    </a:lnR>
                    <a:lnT w="25400" cap="flat" cmpd="dbl"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600" b="1" i="0" u="none" strike="noStrike" dirty="0" smtClean="0">
                          <a:solidFill>
                            <a:srgbClr val="FFFFFF"/>
                          </a:solidFill>
                          <a:latin typeface="Calibri"/>
                        </a:rPr>
                        <a:t>Duration of</a:t>
                      </a:r>
                      <a:r>
                        <a:rPr lang="en-US" sz="1600" b="1" i="0" u="none" strike="noStrike" baseline="0" dirty="0" smtClean="0">
                          <a:solidFill>
                            <a:srgbClr val="FFFFFF"/>
                          </a:solidFill>
                          <a:latin typeface="Calibri"/>
                        </a:rPr>
                        <a:t> Effectiveness</a:t>
                      </a:r>
                      <a:endParaRPr lang="en-US" sz="1600" b="1" i="0" u="none" strike="noStrike" dirty="0">
                        <a:solidFill>
                          <a:srgbClr val="FFFFFF"/>
                        </a:solidFill>
                        <a:latin typeface="Calibri"/>
                      </a:endParaRPr>
                    </a:p>
                  </a:txBody>
                  <a:tcPr marL="8514" marR="8514" marT="8514" marB="0" anchor="ctr">
                    <a:lnL>
                      <a:noFill/>
                    </a:lnL>
                    <a:lnR>
                      <a:noFill/>
                    </a:lnR>
                    <a:lnT w="25400" cap="flat" cmpd="dbl"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1600" b="1" i="0" u="none" strike="noStrike" dirty="0">
                          <a:solidFill>
                            <a:srgbClr val="FFFFFF"/>
                          </a:solidFill>
                          <a:latin typeface="Calibri"/>
                        </a:rPr>
                        <a:t>Annualized Cost</a:t>
                      </a:r>
                    </a:p>
                  </a:txBody>
                  <a:tcPr marL="8514" marR="8514" marT="8514" marB="0" anchor="ctr">
                    <a:lnL>
                      <a:noFill/>
                    </a:lnL>
                    <a:lnR w="25400" cap="flat" cmpd="dbl" algn="ctr">
                      <a:solidFill>
                        <a:srgbClr val="FFFFFF"/>
                      </a:solidFill>
                      <a:prstDash val="solid"/>
                      <a:round/>
                      <a:headEnd type="none" w="med" len="med"/>
                      <a:tailEnd type="none" w="med" len="med"/>
                    </a:lnR>
                    <a:lnT w="25400" cap="flat" cmpd="dbl"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r>
              <a:tr h="388068">
                <a:tc>
                  <a:txBody>
                    <a:bodyPr/>
                    <a:lstStyle/>
                    <a:p>
                      <a:pPr algn="ctr" fontAlgn="ctr"/>
                      <a:r>
                        <a:rPr lang="en-US" sz="1800" b="0" i="0" u="none" strike="noStrike">
                          <a:solidFill>
                            <a:srgbClr val="000000"/>
                          </a:solidFill>
                          <a:latin typeface="Calibri"/>
                        </a:rPr>
                        <a:t>Conduct motorcycle safety checkpoints</a:t>
                      </a:r>
                    </a:p>
                  </a:txBody>
                  <a:tcPr marL="9525" marR="9525" marT="9525" marB="0" anchor="ctr">
                    <a:lnL w="25400" cap="flat" cmpd="dbl"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800" b="0" i="0" u="none" strike="noStrike">
                          <a:solidFill>
                            <a:srgbClr val="000000"/>
                          </a:solidFill>
                          <a:latin typeface="Calibri"/>
                        </a:rPr>
                        <a:t>$29,000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8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800" b="0" i="0" u="none" strike="noStrike" dirty="0">
                          <a:solidFill>
                            <a:srgbClr val="000000"/>
                          </a:solidFill>
                          <a:latin typeface="Calibri"/>
                        </a:rPr>
                        <a:t>$29,000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623394">
                <a:tc>
                  <a:txBody>
                    <a:bodyPr/>
                    <a:lstStyle/>
                    <a:p>
                      <a:pPr algn="ctr" fontAlgn="ctr"/>
                      <a:r>
                        <a:rPr lang="en-US" sz="1800" b="0" i="0" u="none" strike="noStrike" dirty="0">
                          <a:solidFill>
                            <a:srgbClr val="000000"/>
                          </a:solidFill>
                          <a:latin typeface="Calibri"/>
                        </a:rPr>
                        <a:t>Install shoulder guard rail</a:t>
                      </a:r>
                    </a:p>
                  </a:txBody>
                  <a:tcPr marL="9525" marR="9525" marT="9525" marB="0" anchor="ctr">
                    <a:lnL w="25400" cap="flat" cmpd="dbl"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800" b="0" i="0" u="none" strike="noStrike" dirty="0">
                          <a:solidFill>
                            <a:srgbClr val="000000"/>
                          </a:solidFill>
                          <a:latin typeface="Calibri"/>
                        </a:rPr>
                        <a:t>$1,200,000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800" b="0" i="0" u="none" strike="noStrike" dirty="0">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n-US" sz="1800" b="0" i="0" u="none" strike="noStrike" dirty="0">
                          <a:solidFill>
                            <a:srgbClr val="000000"/>
                          </a:solidFill>
                          <a:latin typeface="Calibri"/>
                        </a:rPr>
                        <a:t>$120,000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472108">
                <a:tc>
                  <a:txBody>
                    <a:bodyPr/>
                    <a:lstStyle/>
                    <a:p>
                      <a:pPr algn="ctr" fontAlgn="ctr"/>
                      <a:r>
                        <a:rPr lang="en-US" sz="1800" b="0" i="0" u="none" strike="noStrike" dirty="0">
                          <a:solidFill>
                            <a:srgbClr val="000000"/>
                          </a:solidFill>
                          <a:latin typeface="Calibri"/>
                        </a:rPr>
                        <a:t>Child protection safety training and outreach</a:t>
                      </a:r>
                    </a:p>
                  </a:txBody>
                  <a:tcPr marL="9525" marR="9525" marT="9525" marB="0" anchor="ctr">
                    <a:lnL w="25400" cap="flat" cmpd="dbl"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800" b="0" i="0" u="none" strike="noStrike">
                          <a:solidFill>
                            <a:srgbClr val="000000"/>
                          </a:solidFill>
                          <a:latin typeface="Calibri"/>
                        </a:rPr>
                        <a:t>$564,000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8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800" b="0" i="0" u="none" strike="noStrike" dirty="0">
                          <a:solidFill>
                            <a:srgbClr val="000000"/>
                          </a:solidFill>
                          <a:latin typeface="Calibri"/>
                        </a:rPr>
                        <a:t>$564,000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bl>
          </a:graphicData>
        </a:graphic>
      </p:graphicFrame>
      <p:sp>
        <p:nvSpPr>
          <p:cNvPr id="13" name="Right Arrow 12"/>
          <p:cNvSpPr/>
          <p:nvPr/>
        </p:nvSpPr>
        <p:spPr>
          <a:xfrm>
            <a:off x="6817874" y="4494627"/>
            <a:ext cx="764615" cy="379827"/>
          </a:xfrm>
          <a:prstGeom prst="rightArrow">
            <a:avLst/>
          </a:prstGeom>
          <a:solidFill>
            <a:srgbClr val="FAE1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817874" y="5090164"/>
            <a:ext cx="764615" cy="379827"/>
          </a:xfrm>
          <a:prstGeom prst="rightArrow">
            <a:avLst/>
          </a:prstGeom>
          <a:solidFill>
            <a:srgbClr val="F4BC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817874" y="5704132"/>
            <a:ext cx="764615" cy="379827"/>
          </a:xfrm>
          <a:prstGeom prst="rightArrow">
            <a:avLst/>
          </a:prstGeom>
          <a:solidFill>
            <a:srgbClr val="EE8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813437" y="4554414"/>
            <a:ext cx="240177" cy="222813"/>
          </a:xfrm>
          <a:prstGeom prst="ellipse">
            <a:avLst/>
          </a:prstGeom>
          <a:gradFill flip="none" rotWithShape="1">
            <a:gsLst>
              <a:gs pos="0">
                <a:schemeClr val="accent1">
                  <a:lumMod val="60000"/>
                  <a:lumOff val="4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40971" y="5033305"/>
            <a:ext cx="411628" cy="413313"/>
          </a:xfrm>
          <a:prstGeom prst="ellipse">
            <a:avLst/>
          </a:prstGeom>
          <a:gradFill flip="none" rotWithShape="1">
            <a:gsLst>
              <a:gs pos="0">
                <a:schemeClr val="accent1">
                  <a:lumMod val="60000"/>
                  <a:lumOff val="4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51273" y="5573673"/>
            <a:ext cx="644992" cy="640420"/>
          </a:xfrm>
          <a:prstGeom prst="ellipse">
            <a:avLst/>
          </a:prstGeom>
          <a:gradFill flip="none" rotWithShape="1">
            <a:gsLst>
              <a:gs pos="0">
                <a:schemeClr val="accent1">
                  <a:lumMod val="60000"/>
                  <a:lumOff val="4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771233" y="4498142"/>
            <a:ext cx="240177" cy="369332"/>
          </a:xfrm>
          <a:prstGeom prst="rect">
            <a:avLst/>
          </a:prstGeom>
          <a:noFill/>
        </p:spPr>
        <p:txBody>
          <a:bodyPr wrap="square" rtlCol="0">
            <a:spAutoFit/>
          </a:bodyPr>
          <a:lstStyle/>
          <a:p>
            <a:r>
              <a:rPr lang="en-US" dirty="0" smtClean="0">
                <a:solidFill>
                  <a:srgbClr val="000000"/>
                </a:solidFill>
                <a:latin typeface="Calibri" pitchFamily="34" charset="0"/>
                <a:cs typeface="Calibri" pitchFamily="34" charset="0"/>
              </a:rPr>
              <a:t>1</a:t>
            </a:r>
            <a:endParaRPr lang="en-US" dirty="0">
              <a:solidFill>
                <a:srgbClr val="000000"/>
              </a:solidFill>
              <a:latin typeface="Calibri" pitchFamily="34" charset="0"/>
              <a:cs typeface="Calibri" pitchFamily="34" charset="0"/>
            </a:endParaRPr>
          </a:p>
        </p:txBody>
      </p:sp>
      <p:sp>
        <p:nvSpPr>
          <p:cNvPr id="20" name="TextBox 19"/>
          <p:cNvSpPr txBox="1"/>
          <p:nvPr/>
        </p:nvSpPr>
        <p:spPr>
          <a:xfrm>
            <a:off x="7797021" y="5030378"/>
            <a:ext cx="240177" cy="369332"/>
          </a:xfrm>
          <a:prstGeom prst="rect">
            <a:avLst/>
          </a:prstGeom>
          <a:noFill/>
        </p:spPr>
        <p:txBody>
          <a:bodyPr wrap="square" rtlCol="0">
            <a:spAutoFit/>
          </a:bodyPr>
          <a:lstStyle/>
          <a:p>
            <a:r>
              <a:rPr lang="en-US" dirty="0" smtClean="0">
                <a:solidFill>
                  <a:srgbClr val="000000"/>
                </a:solidFill>
                <a:latin typeface="Calibri" pitchFamily="34" charset="0"/>
                <a:cs typeface="Calibri" pitchFamily="34" charset="0"/>
              </a:rPr>
              <a:t>2</a:t>
            </a:r>
            <a:endParaRPr lang="en-US" dirty="0">
              <a:solidFill>
                <a:srgbClr val="000000"/>
              </a:solidFill>
              <a:latin typeface="Calibri" pitchFamily="34" charset="0"/>
              <a:cs typeface="Calibri" pitchFamily="34" charset="0"/>
            </a:endParaRPr>
          </a:p>
        </p:txBody>
      </p:sp>
      <p:sp>
        <p:nvSpPr>
          <p:cNvPr id="21" name="TextBox 20"/>
          <p:cNvSpPr txBox="1"/>
          <p:nvPr/>
        </p:nvSpPr>
        <p:spPr>
          <a:xfrm>
            <a:off x="7835049" y="5714627"/>
            <a:ext cx="240177" cy="369332"/>
          </a:xfrm>
          <a:prstGeom prst="rect">
            <a:avLst/>
          </a:prstGeom>
          <a:noFill/>
        </p:spPr>
        <p:txBody>
          <a:bodyPr wrap="square" rtlCol="0">
            <a:spAutoFit/>
          </a:bodyPr>
          <a:lstStyle/>
          <a:p>
            <a:r>
              <a:rPr lang="en-US" dirty="0" smtClean="0">
                <a:solidFill>
                  <a:srgbClr val="000000"/>
                </a:solidFill>
                <a:latin typeface="Calibri" pitchFamily="34" charset="0"/>
                <a:cs typeface="Calibri" pitchFamily="34" charset="0"/>
              </a:rPr>
              <a:t>3</a:t>
            </a:r>
            <a:endParaRPr lang="en-US"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xmlns="" val="4053143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75" y="-33868"/>
            <a:ext cx="8889993" cy="884903"/>
          </a:xfrm>
        </p:spPr>
        <p:txBody>
          <a:bodyPr/>
          <a:lstStyle/>
          <a:p>
            <a:r>
              <a:rPr lang="en-US" dirty="0" smtClean="0"/>
              <a:t>Project Cost-Effectiveness </a:t>
            </a:r>
            <a:r>
              <a:rPr lang="en-US" dirty="0"/>
              <a:t>with Prioritization Tiers </a:t>
            </a:r>
          </a:p>
        </p:txBody>
      </p:sp>
      <p:sp>
        <p:nvSpPr>
          <p:cNvPr id="4" name="Slide Number Placeholder 3"/>
          <p:cNvSpPr>
            <a:spLocks noGrp="1"/>
          </p:cNvSpPr>
          <p:nvPr>
            <p:ph type="sldNum" sz="quarter" idx="12"/>
          </p:nvPr>
        </p:nvSpPr>
        <p:spPr/>
        <p:txBody>
          <a:bodyPr/>
          <a:lstStyle/>
          <a:p>
            <a:fld id="{7D3658A7-9865-4992-B0E6-7E801D7B1546}" type="slidenum">
              <a:rPr lang="en-US"/>
              <a:pPr/>
              <a:t>13</a:t>
            </a:fld>
            <a:endParaRPr lang="en-US" dirty="0"/>
          </a:p>
        </p:txBody>
      </p:sp>
      <p:pic>
        <p:nvPicPr>
          <p:cNvPr id="14346" name="Picture 10"/>
          <p:cNvPicPr>
            <a:picLocks noChangeAspect="1" noChangeArrowheads="1"/>
          </p:cNvPicPr>
          <p:nvPr/>
        </p:nvPicPr>
        <p:blipFill>
          <a:blip r:embed="rId3" cstate="print"/>
          <a:srcRect l="5820" t="16513" r="50467" b="5696"/>
          <a:stretch>
            <a:fillRect/>
          </a:stretch>
        </p:blipFill>
        <p:spPr bwMode="auto">
          <a:xfrm>
            <a:off x="724582" y="914095"/>
            <a:ext cx="8062066" cy="5738951"/>
          </a:xfrm>
          <a:prstGeom prst="rect">
            <a:avLst/>
          </a:prstGeom>
          <a:noFill/>
          <a:ln w="9525">
            <a:noFill/>
            <a:miter lim="800000"/>
            <a:headEnd/>
            <a:tailEnd/>
          </a:ln>
        </p:spPr>
      </p:pic>
      <p:pic>
        <p:nvPicPr>
          <p:cNvPr id="5" name="Picture 1"/>
          <p:cNvPicPr>
            <a:picLocks noChangeAspect="1" noChangeArrowheads="1"/>
          </p:cNvPicPr>
          <p:nvPr/>
        </p:nvPicPr>
        <p:blipFill>
          <a:blip r:embed="rId4" cstate="print"/>
          <a:srcRect l="25623" t="57190" r="73917" b="40170"/>
          <a:stretch>
            <a:fillRect/>
          </a:stretch>
        </p:blipFill>
        <p:spPr bwMode="auto">
          <a:xfrm>
            <a:off x="3929062" y="3663963"/>
            <a:ext cx="90488" cy="207536"/>
          </a:xfrm>
          <a:prstGeom prst="rect">
            <a:avLst/>
          </a:prstGeom>
          <a:noFill/>
          <a:ln w="9525">
            <a:noFill/>
            <a:miter lim="800000"/>
            <a:headEnd/>
            <a:tailEnd/>
          </a:ln>
        </p:spPr>
      </p:pic>
    </p:spTree>
    <p:extLst>
      <p:ext uri="{BB962C8B-B14F-4D97-AF65-F5344CB8AC3E}">
        <p14:creationId xmlns:p14="http://schemas.microsoft.com/office/powerpoint/2010/main" xmlns="" val="3255535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5" y="-33868"/>
            <a:ext cx="9160925" cy="884903"/>
          </a:xfrm>
        </p:spPr>
        <p:txBody>
          <a:bodyPr/>
          <a:lstStyle/>
          <a:p>
            <a:pPr algn="ctr"/>
            <a:r>
              <a:rPr lang="en-US" dirty="0" smtClean="0"/>
              <a:t>Project Cost-Effectiveness with Tier Annualized Cost</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a:pPr/>
              <a:t>14</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60985" t="47861" r="4970" b="9963"/>
          <a:stretch>
            <a:fillRect/>
          </a:stretch>
        </p:blipFill>
        <p:spPr bwMode="auto">
          <a:xfrm>
            <a:off x="6003613" y="4161120"/>
            <a:ext cx="2793253" cy="2381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89" name="Picture 1"/>
          <p:cNvPicPr>
            <a:picLocks noChangeAspect="1" noChangeArrowheads="1"/>
          </p:cNvPicPr>
          <p:nvPr/>
        </p:nvPicPr>
        <p:blipFill>
          <a:blip r:embed="rId4" cstate="print"/>
          <a:srcRect l="7629" t="21336" r="50647" b="6250"/>
          <a:stretch>
            <a:fillRect/>
          </a:stretch>
        </p:blipFill>
        <p:spPr bwMode="auto">
          <a:xfrm>
            <a:off x="598080" y="981650"/>
            <a:ext cx="8198786" cy="5691719"/>
          </a:xfrm>
          <a:prstGeom prst="rect">
            <a:avLst/>
          </a:prstGeom>
          <a:noFill/>
          <a:ln w="9525">
            <a:noFill/>
            <a:miter lim="800000"/>
            <a:headEnd/>
            <a:tailEnd/>
          </a:ln>
        </p:spPr>
      </p:pic>
      <p:pic>
        <p:nvPicPr>
          <p:cNvPr id="12" name="Picture 1"/>
          <p:cNvPicPr>
            <a:picLocks noChangeAspect="1" noChangeArrowheads="1"/>
          </p:cNvPicPr>
          <p:nvPr/>
        </p:nvPicPr>
        <p:blipFill>
          <a:blip r:embed="rId4" cstate="print"/>
          <a:srcRect l="19012" t="57871" r="80212" b="38213"/>
          <a:stretch>
            <a:fillRect/>
          </a:stretch>
        </p:blipFill>
        <p:spPr bwMode="auto">
          <a:xfrm>
            <a:off x="2987277" y="4005743"/>
            <a:ext cx="152400" cy="307777"/>
          </a:xfrm>
          <a:prstGeom prst="rect">
            <a:avLst/>
          </a:prstGeom>
          <a:noFill/>
          <a:ln w="9525">
            <a:noFill/>
            <a:miter lim="800000"/>
            <a:headEnd/>
            <a:tailEnd/>
          </a:ln>
        </p:spPr>
      </p:pic>
      <p:grpSp>
        <p:nvGrpSpPr>
          <p:cNvPr id="16" name="Group 15"/>
          <p:cNvGrpSpPr/>
          <p:nvPr/>
        </p:nvGrpSpPr>
        <p:grpSpPr>
          <a:xfrm>
            <a:off x="1948769" y="3718320"/>
            <a:ext cx="183357" cy="307777"/>
            <a:chOff x="3550444" y="4199036"/>
            <a:chExt cx="183357" cy="307777"/>
          </a:xfrm>
        </p:grpSpPr>
        <p:pic>
          <p:nvPicPr>
            <p:cNvPr id="14" name="Picture 1"/>
            <p:cNvPicPr>
              <a:picLocks noChangeAspect="1" noChangeArrowheads="1"/>
            </p:cNvPicPr>
            <p:nvPr/>
          </p:nvPicPr>
          <p:blipFill>
            <a:blip r:embed="rId4" cstate="print"/>
            <a:srcRect l="14687" t="61850" r="84787" b="36090"/>
            <a:stretch>
              <a:fillRect/>
            </a:stretch>
          </p:blipFill>
          <p:spPr bwMode="auto">
            <a:xfrm>
              <a:off x="3630500" y="4270886"/>
              <a:ext cx="103301" cy="161925"/>
            </a:xfrm>
            <a:prstGeom prst="rect">
              <a:avLst/>
            </a:prstGeom>
            <a:noFill/>
            <a:ln w="9525">
              <a:noFill/>
              <a:miter lim="800000"/>
              <a:headEnd/>
              <a:tailEnd/>
            </a:ln>
          </p:spPr>
        </p:pic>
        <p:sp>
          <p:nvSpPr>
            <p:cNvPr id="15" name="TextBox 14"/>
            <p:cNvSpPr txBox="1"/>
            <p:nvPr/>
          </p:nvSpPr>
          <p:spPr>
            <a:xfrm>
              <a:off x="3550444" y="4199036"/>
              <a:ext cx="183357" cy="307777"/>
            </a:xfrm>
            <a:prstGeom prst="rect">
              <a:avLst/>
            </a:prstGeom>
            <a:noFill/>
          </p:spPr>
          <p:txBody>
            <a:bodyPr wrap="square" rtlCol="0">
              <a:spAutoFit/>
            </a:bodyPr>
            <a:lstStyle/>
            <a:p>
              <a:r>
                <a:rPr lang="en-US" sz="1400" b="1" dirty="0" smtClean="0">
                  <a:solidFill>
                    <a:srgbClr val="000000"/>
                  </a:solidFill>
                </a:rPr>
                <a:t>3</a:t>
              </a:r>
              <a:endParaRPr lang="en-US" sz="1400" b="1" dirty="0">
                <a:solidFill>
                  <a:srgbClr val="000000"/>
                </a:solidFill>
              </a:endParaRPr>
            </a:p>
          </p:txBody>
        </p:sp>
      </p:grpSp>
      <p:pic>
        <p:nvPicPr>
          <p:cNvPr id="10" name="Picture 1"/>
          <p:cNvPicPr>
            <a:picLocks noChangeAspect="1" noChangeArrowheads="1"/>
          </p:cNvPicPr>
          <p:nvPr/>
        </p:nvPicPr>
        <p:blipFill>
          <a:blip r:embed="rId4" cstate="print"/>
          <a:srcRect l="13170" t="86370" r="83447" b="8189"/>
          <a:stretch>
            <a:fillRect/>
          </a:stretch>
        </p:blipFill>
        <p:spPr bwMode="auto">
          <a:xfrm>
            <a:off x="5319713" y="6100761"/>
            <a:ext cx="664848" cy="427704"/>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srcRect l="31730" t="86768" r="64974" b="7890"/>
          <a:stretch>
            <a:fillRect/>
          </a:stretch>
        </p:blipFill>
        <p:spPr bwMode="auto">
          <a:xfrm>
            <a:off x="1704975" y="6113358"/>
            <a:ext cx="647700" cy="419870"/>
          </a:xfrm>
          <a:prstGeom prst="rect">
            <a:avLst/>
          </a:prstGeom>
          <a:noFill/>
          <a:ln w="9525">
            <a:noFill/>
            <a:miter lim="800000"/>
            <a:headEnd/>
            <a:tailEnd/>
          </a:ln>
        </p:spPr>
      </p:pic>
    </p:spTree>
    <p:extLst>
      <p:ext uri="{BB962C8B-B14F-4D97-AF65-F5344CB8AC3E}">
        <p14:creationId xmlns:p14="http://schemas.microsoft.com/office/powerpoint/2010/main" xmlns="" val="1722171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25400"/>
            <a:ext cx="8229600" cy="884903"/>
          </a:xfrm>
        </p:spPr>
        <p:txBody>
          <a:bodyPr/>
          <a:lstStyle/>
          <a:p>
            <a:r>
              <a:rPr lang="en-US" dirty="0"/>
              <a:t>Opportunities with Sketch Method</a:t>
            </a:r>
          </a:p>
        </p:txBody>
      </p:sp>
      <p:sp>
        <p:nvSpPr>
          <p:cNvPr id="4" name="Slide Number Placeholder 3"/>
          <p:cNvSpPr>
            <a:spLocks noGrp="1"/>
          </p:cNvSpPr>
          <p:nvPr>
            <p:ph type="sldNum" sz="quarter" idx="12"/>
          </p:nvPr>
        </p:nvSpPr>
        <p:spPr/>
        <p:txBody>
          <a:bodyPr/>
          <a:lstStyle/>
          <a:p>
            <a:fld id="{7D3658A7-9865-4992-B0E6-7E801D7B1546}" type="slidenum">
              <a:rPr lang="en-US"/>
              <a:pPr/>
              <a:t>15</a:t>
            </a:fld>
            <a:endParaRPr lang="en-US" dirty="0"/>
          </a:p>
        </p:txBody>
      </p:sp>
      <p:sp>
        <p:nvSpPr>
          <p:cNvPr id="5" name="Content Placeholder 4"/>
          <p:cNvSpPr>
            <a:spLocks noGrp="1"/>
          </p:cNvSpPr>
          <p:nvPr>
            <p:ph idx="1"/>
          </p:nvPr>
        </p:nvSpPr>
        <p:spPr/>
        <p:txBody>
          <a:bodyPr/>
          <a:lstStyle/>
          <a:p>
            <a:r>
              <a:rPr lang="en-US" dirty="0"/>
              <a:t>Comparison of different safety project types is </a:t>
            </a:r>
            <a:r>
              <a:rPr lang="en-US" dirty="0" smtClean="0"/>
              <a:t>possible.</a:t>
            </a:r>
            <a:endParaRPr lang="en-US" dirty="0"/>
          </a:p>
          <a:p>
            <a:r>
              <a:rPr lang="en-US" dirty="0"/>
              <a:t>Large numbers of strategies can be </a:t>
            </a:r>
            <a:r>
              <a:rPr lang="en-US" dirty="0" smtClean="0"/>
              <a:t>compared.</a:t>
            </a:r>
            <a:endParaRPr lang="en-US" dirty="0"/>
          </a:p>
          <a:p>
            <a:r>
              <a:rPr lang="en-US" dirty="0"/>
              <a:t>Results </a:t>
            </a:r>
            <a:r>
              <a:rPr lang="en-US" dirty="0" smtClean="0"/>
              <a:t>help focus </a:t>
            </a:r>
            <a:r>
              <a:rPr lang="en-US" dirty="0"/>
              <a:t>on the most cost effective </a:t>
            </a:r>
            <a:r>
              <a:rPr lang="en-US" dirty="0" smtClean="0"/>
              <a:t>strategies.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Challenges with Sketch Method</a:t>
            </a:r>
          </a:p>
        </p:txBody>
      </p:sp>
      <p:sp>
        <p:nvSpPr>
          <p:cNvPr id="4" name="Slide Number Placeholder 3"/>
          <p:cNvSpPr>
            <a:spLocks noGrp="1"/>
          </p:cNvSpPr>
          <p:nvPr>
            <p:ph type="sldNum" sz="quarter" idx="12"/>
          </p:nvPr>
        </p:nvSpPr>
        <p:spPr/>
        <p:txBody>
          <a:bodyPr/>
          <a:lstStyle/>
          <a:p>
            <a:fld id="{7D3658A7-9865-4992-B0E6-7E801D7B1546}" type="slidenum">
              <a:rPr lang="en-US"/>
              <a:pPr/>
              <a:t>16</a:t>
            </a:fld>
            <a:endParaRPr lang="en-US" dirty="0"/>
          </a:p>
        </p:txBody>
      </p:sp>
      <p:sp>
        <p:nvSpPr>
          <p:cNvPr id="5" name="Content Placeholder 4"/>
          <p:cNvSpPr>
            <a:spLocks noGrp="1"/>
          </p:cNvSpPr>
          <p:nvPr>
            <p:ph idx="1"/>
          </p:nvPr>
        </p:nvSpPr>
        <p:spPr/>
        <p:txBody>
          <a:bodyPr/>
          <a:lstStyle/>
          <a:p>
            <a:r>
              <a:rPr lang="en-US" dirty="0"/>
              <a:t>Some projects can’t be </a:t>
            </a:r>
            <a:r>
              <a:rPr lang="en-US" dirty="0" smtClean="0"/>
              <a:t>scored.</a:t>
            </a:r>
            <a:endParaRPr lang="en-US" dirty="0"/>
          </a:p>
          <a:p>
            <a:r>
              <a:rPr lang="en-US" dirty="0"/>
              <a:t>Projects have multiple </a:t>
            </a:r>
            <a:r>
              <a:rPr lang="en-US" dirty="0" smtClean="0"/>
              <a:t>components.</a:t>
            </a:r>
            <a:endParaRPr lang="en-US" dirty="0"/>
          </a:p>
          <a:p>
            <a:r>
              <a:rPr lang="en-US" dirty="0"/>
              <a:t>Projects may not be </a:t>
            </a:r>
            <a:r>
              <a:rPr lang="en-US" dirty="0" smtClean="0"/>
              <a:t>well-defined. </a:t>
            </a:r>
            <a:endParaRPr lang="en-US" dirty="0"/>
          </a:p>
          <a:p>
            <a:r>
              <a:rPr lang="en-US" dirty="0" smtClean="0"/>
              <a:t>Effectiveness information might be unavailable.</a:t>
            </a:r>
            <a:endParaRPr lang="en-US" dirty="0"/>
          </a:p>
          <a:p>
            <a:r>
              <a:rPr lang="en-US" dirty="0" smtClean="0"/>
              <a:t>Effectiveness duration is not a well researched topic.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884903"/>
          </a:xfrm>
        </p:spPr>
        <p:txBody>
          <a:bodyPr/>
          <a:lstStyle/>
          <a:p>
            <a:r>
              <a:rPr lang="en-US" dirty="0"/>
              <a:t>Additional Research – Long Term </a:t>
            </a:r>
          </a:p>
        </p:txBody>
      </p:sp>
      <p:sp>
        <p:nvSpPr>
          <p:cNvPr id="3" name="Content Placeholder 2"/>
          <p:cNvSpPr>
            <a:spLocks noGrp="1"/>
          </p:cNvSpPr>
          <p:nvPr>
            <p:ph idx="1"/>
          </p:nvPr>
        </p:nvSpPr>
        <p:spPr/>
        <p:txBody>
          <a:bodyPr/>
          <a:lstStyle/>
          <a:p>
            <a:r>
              <a:rPr lang="en-US" dirty="0"/>
              <a:t>More effectiveness information for </a:t>
            </a:r>
            <a:r>
              <a:rPr lang="en-US" dirty="0" smtClean="0"/>
              <a:t>a range </a:t>
            </a:r>
            <a:r>
              <a:rPr lang="en-US" dirty="0"/>
              <a:t>of project </a:t>
            </a:r>
            <a:r>
              <a:rPr lang="en-US" dirty="0" smtClean="0"/>
              <a:t>types:</a:t>
            </a:r>
          </a:p>
          <a:p>
            <a:pPr lvl="1"/>
            <a:r>
              <a:rPr lang="en-US" dirty="0" smtClean="0"/>
              <a:t>Combinations </a:t>
            </a:r>
            <a:r>
              <a:rPr lang="en-US" dirty="0"/>
              <a:t>of </a:t>
            </a:r>
            <a:r>
              <a:rPr lang="en-US" dirty="0" smtClean="0"/>
              <a:t>projects</a:t>
            </a:r>
            <a:endParaRPr lang="en-US" dirty="0"/>
          </a:p>
          <a:p>
            <a:pPr lvl="1"/>
            <a:r>
              <a:rPr lang="en-US" dirty="0"/>
              <a:t>Duration of </a:t>
            </a:r>
            <a:r>
              <a:rPr lang="en-US" dirty="0" smtClean="0"/>
              <a:t>effectiveness</a:t>
            </a:r>
            <a:endParaRPr lang="en-US" dirty="0"/>
          </a:p>
          <a:p>
            <a:pPr lvl="1"/>
            <a:r>
              <a:rPr lang="en-US" dirty="0"/>
              <a:t>Geographic area of </a:t>
            </a:r>
            <a:r>
              <a:rPr lang="en-US" dirty="0" smtClean="0"/>
              <a:t>effectiveness</a:t>
            </a:r>
            <a:endParaRPr lang="en-US" dirty="0"/>
          </a:p>
          <a:p>
            <a:pPr lvl="1"/>
            <a:r>
              <a:rPr lang="en-US" dirty="0"/>
              <a:t>Funding required to produce </a:t>
            </a:r>
            <a:r>
              <a:rPr lang="en-US" dirty="0" smtClean="0"/>
              <a:t>results</a:t>
            </a:r>
            <a:endParaRPr lang="en-US" dirty="0"/>
          </a:p>
          <a:p>
            <a:r>
              <a:rPr lang="en-US" dirty="0"/>
              <a:t>Consistent definitions of </a:t>
            </a:r>
            <a:r>
              <a:rPr lang="en-US" dirty="0" smtClean="0"/>
              <a:t>effectiveness</a:t>
            </a:r>
            <a:endParaRPr lang="en-US" dirty="0"/>
          </a:p>
          <a:p>
            <a:r>
              <a:rPr lang="en-US" dirty="0" smtClean="0"/>
              <a:t>Better </a:t>
            </a:r>
            <a:r>
              <a:rPr lang="en-US" dirty="0"/>
              <a:t>quality crash </a:t>
            </a:r>
            <a:r>
              <a:rPr lang="en-US" dirty="0" smtClean="0"/>
              <a:t>data</a:t>
            </a:r>
            <a:endParaRPr lang="en-US" dirty="0"/>
          </a:p>
          <a:p>
            <a:pPr>
              <a:buNone/>
            </a:pPr>
            <a:endParaRPr lang="en-US" dirty="0"/>
          </a:p>
          <a:p>
            <a:pPr>
              <a:buNone/>
            </a:pPr>
            <a:r>
              <a:rPr lang="en-US" dirty="0"/>
              <a:t> </a:t>
            </a:r>
          </a:p>
          <a:p>
            <a:endParaRPr lang="en-US" dirty="0"/>
          </a:p>
          <a:p>
            <a:endParaRPr lang="en-US" dirty="0"/>
          </a:p>
          <a:p>
            <a:endParaRPr lang="en-US" dirty="0"/>
          </a:p>
          <a:p>
            <a:endParaRPr lang="en-US" dirty="0"/>
          </a:p>
          <a:p>
            <a:endParaRPr lang="en-US" dirty="0"/>
          </a:p>
          <a:p>
            <a:r>
              <a:rPr lang="en-US" dirty="0"/>
              <a:t>Uniform cost and useful life assumptions</a:t>
            </a:r>
          </a:p>
          <a:p>
            <a:r>
              <a:rPr lang="en-US" dirty="0"/>
              <a:t>Guidance regarding preparation of behavioral safety project applications</a:t>
            </a:r>
          </a:p>
          <a:p>
            <a:r>
              <a:rPr lang="en-US" dirty="0"/>
              <a:t>Additional primary research:</a:t>
            </a:r>
          </a:p>
          <a:p>
            <a:r>
              <a:rPr lang="en-US" dirty="0"/>
              <a:t>Effectiveness, including duration</a:t>
            </a:r>
          </a:p>
          <a:p>
            <a:r>
              <a:rPr lang="en-US" dirty="0"/>
              <a:t>Dose response relationships</a:t>
            </a:r>
          </a:p>
          <a:p>
            <a:r>
              <a:rPr lang="en-US" dirty="0"/>
              <a:t>Spillover effects </a:t>
            </a:r>
          </a:p>
          <a:p>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84903"/>
          </a:xfrm>
        </p:spPr>
        <p:txBody>
          <a:bodyPr/>
          <a:lstStyle/>
          <a:p>
            <a:r>
              <a:rPr lang="en-US" dirty="0" smtClean="0"/>
              <a:t>Research Needs</a:t>
            </a:r>
            <a:endParaRPr lang="en-US" dirty="0"/>
          </a:p>
        </p:txBody>
      </p:sp>
      <p:sp>
        <p:nvSpPr>
          <p:cNvPr id="3" name="Content Placeholder 2"/>
          <p:cNvSpPr>
            <a:spLocks noGrp="1"/>
          </p:cNvSpPr>
          <p:nvPr>
            <p:ph idx="1"/>
          </p:nvPr>
        </p:nvSpPr>
        <p:spPr>
          <a:xfrm>
            <a:off x="297180" y="1216742"/>
            <a:ext cx="8229600" cy="3253658"/>
          </a:xfrm>
        </p:spPr>
        <p:txBody>
          <a:bodyPr/>
          <a:lstStyle/>
          <a:p>
            <a:r>
              <a:rPr lang="en-US" dirty="0" smtClean="0"/>
              <a:t>Cost-effective methods start evaluations across the 4 Es.</a:t>
            </a:r>
          </a:p>
          <a:p>
            <a:r>
              <a:rPr lang="en-US" dirty="0" smtClean="0"/>
              <a:t>NCHRP-1746  Continuation Panel:</a:t>
            </a:r>
          </a:p>
          <a:p>
            <a:endParaRPr lang="en-US" dirty="0" smtClean="0"/>
          </a:p>
          <a:p>
            <a:pPr algn="ctr">
              <a:buNone/>
            </a:pPr>
            <a:endParaRPr lang="en-US" dirty="0" smtClean="0"/>
          </a:p>
          <a:p>
            <a:endParaRPr lang="en-US" dirty="0" smtClean="0"/>
          </a:p>
          <a:p>
            <a:pPr>
              <a:buNone/>
            </a:pPr>
            <a:endParaRPr lang="en-US" dirty="0"/>
          </a:p>
          <a:p>
            <a:pPr>
              <a:buNone/>
            </a:pPr>
            <a:r>
              <a:rPr lang="en-US" dirty="0"/>
              <a:t> </a:t>
            </a:r>
          </a:p>
          <a:p>
            <a:endParaRPr lang="en-US" dirty="0"/>
          </a:p>
          <a:p>
            <a:endParaRPr lang="en-US" dirty="0"/>
          </a:p>
          <a:p>
            <a:endParaRPr lang="en-US" dirty="0"/>
          </a:p>
          <a:p>
            <a:endParaRPr lang="en-US" dirty="0"/>
          </a:p>
          <a:p>
            <a:endParaRPr lang="en-US" dirty="0"/>
          </a:p>
          <a:p>
            <a:r>
              <a:rPr lang="en-US" dirty="0"/>
              <a:t>Uniform cost and useful life assumptions</a:t>
            </a:r>
          </a:p>
          <a:p>
            <a:r>
              <a:rPr lang="en-US" dirty="0"/>
              <a:t>Guidance regarding preparation of behavioral safety project applications</a:t>
            </a:r>
          </a:p>
          <a:p>
            <a:r>
              <a:rPr lang="en-US" dirty="0"/>
              <a:t>Additional primary research:</a:t>
            </a:r>
          </a:p>
          <a:p>
            <a:r>
              <a:rPr lang="en-US" dirty="0"/>
              <a:t>Effectiveness, including duration</a:t>
            </a:r>
          </a:p>
          <a:p>
            <a:r>
              <a:rPr lang="en-US" dirty="0"/>
              <a:t>Dose response relationships</a:t>
            </a:r>
          </a:p>
          <a:p>
            <a:r>
              <a:rPr lang="en-US" dirty="0"/>
              <a:t>Spillover effects </a:t>
            </a:r>
          </a:p>
          <a:p>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a:pPr/>
              <a:t>18</a:t>
            </a:fld>
            <a:endParaRPr lang="en-US" dirty="0"/>
          </a:p>
        </p:txBody>
      </p:sp>
      <p:sp>
        <p:nvSpPr>
          <p:cNvPr id="5" name="TextBox 4"/>
          <p:cNvSpPr txBox="1"/>
          <p:nvPr/>
        </p:nvSpPr>
        <p:spPr>
          <a:xfrm>
            <a:off x="190500" y="2451099"/>
            <a:ext cx="8858234" cy="2019301"/>
          </a:xfrm>
          <a:prstGeom prst="rect">
            <a:avLst/>
          </a:prstGeom>
          <a:noFill/>
        </p:spPr>
        <p:txBody>
          <a:bodyPr wrap="square" numCol="2" rtlCol="0">
            <a:spAutoFit/>
          </a:bodyPr>
          <a:lstStyle/>
          <a:p>
            <a:pPr lvl="1"/>
            <a:r>
              <a:rPr lang="en-US" dirty="0" smtClean="0"/>
              <a:t>Mark Bush, </a:t>
            </a:r>
            <a:r>
              <a:rPr lang="en-US" dirty="0" err="1" smtClean="0"/>
              <a:t>NCHRP</a:t>
            </a:r>
            <a:r>
              <a:rPr lang="en-US" dirty="0" smtClean="0"/>
              <a:t> Project Manager </a:t>
            </a:r>
          </a:p>
          <a:p>
            <a:pPr lvl="1"/>
            <a:r>
              <a:rPr lang="en-US" dirty="0" smtClean="0"/>
              <a:t>Cynthia </a:t>
            </a:r>
            <a:r>
              <a:rPr lang="en-US" dirty="0" err="1" smtClean="0"/>
              <a:t>Landez</a:t>
            </a:r>
            <a:r>
              <a:rPr lang="en-US" dirty="0" smtClean="0"/>
              <a:t>, Panel Member</a:t>
            </a:r>
          </a:p>
          <a:p>
            <a:pPr lvl="1"/>
            <a:r>
              <a:rPr lang="en-US" dirty="0" smtClean="0"/>
              <a:t>Kimberly </a:t>
            </a:r>
            <a:r>
              <a:rPr lang="en-US" dirty="0" err="1" smtClean="0"/>
              <a:t>Lariviere</a:t>
            </a:r>
            <a:r>
              <a:rPr lang="en-US" dirty="0" smtClean="0"/>
              <a:t>, Panel Member </a:t>
            </a:r>
          </a:p>
          <a:p>
            <a:pPr lvl="1"/>
            <a:r>
              <a:rPr lang="en-US" dirty="0" smtClean="0"/>
              <a:t>John Miller, Panel Member</a:t>
            </a:r>
          </a:p>
          <a:p>
            <a:pPr lvl="1"/>
            <a:r>
              <a:rPr lang="en-US" dirty="0" err="1" smtClean="0"/>
              <a:t>Shobna</a:t>
            </a:r>
            <a:r>
              <a:rPr lang="en-US" dirty="0" smtClean="0"/>
              <a:t> Varna, Panel Member</a:t>
            </a:r>
          </a:p>
          <a:p>
            <a:pPr lvl="1"/>
            <a:r>
              <a:rPr lang="en-US" dirty="0" smtClean="0"/>
              <a:t>Esther </a:t>
            </a:r>
            <a:r>
              <a:rPr lang="en-US" dirty="0" err="1" smtClean="0"/>
              <a:t>Strawder</a:t>
            </a:r>
            <a:r>
              <a:rPr lang="en-US" dirty="0" smtClean="0"/>
              <a:t>, Panel Member</a:t>
            </a:r>
          </a:p>
          <a:p>
            <a:pPr lvl="1"/>
            <a:endParaRPr lang="en-US" dirty="0" smtClean="0"/>
          </a:p>
          <a:p>
            <a:pPr lvl="1"/>
            <a:r>
              <a:rPr lang="en-US" dirty="0" smtClean="0"/>
              <a:t>Kevin Lacy,  Panel Chair</a:t>
            </a:r>
          </a:p>
          <a:p>
            <a:pPr lvl="1"/>
            <a:r>
              <a:rPr lang="en-US" dirty="0" err="1" smtClean="0"/>
              <a:t>Ning</a:t>
            </a:r>
            <a:r>
              <a:rPr lang="en-US" dirty="0" smtClean="0"/>
              <a:t> Li, Panel Member</a:t>
            </a:r>
          </a:p>
          <a:p>
            <a:pPr lvl="1"/>
            <a:r>
              <a:rPr lang="en-US" dirty="0" smtClean="0"/>
              <a:t> Alejandra Medina-</a:t>
            </a:r>
            <a:r>
              <a:rPr lang="en-US" dirty="0" err="1" smtClean="0"/>
              <a:t>Flintsch</a:t>
            </a:r>
            <a:r>
              <a:rPr lang="en-US" dirty="0" smtClean="0"/>
              <a:t>, Panel Member</a:t>
            </a:r>
          </a:p>
          <a:p>
            <a:pPr lvl="1"/>
            <a:r>
              <a:rPr lang="en-US" dirty="0" smtClean="0"/>
              <a:t>Steven </a:t>
            </a:r>
            <a:r>
              <a:rPr lang="en-US" dirty="0" err="1" smtClean="0"/>
              <a:t>Tindale</a:t>
            </a:r>
            <a:r>
              <a:rPr lang="en-US" dirty="0" smtClean="0"/>
              <a:t>, Panel Member</a:t>
            </a:r>
          </a:p>
          <a:p>
            <a:pPr lvl="1"/>
            <a:r>
              <a:rPr lang="en-US" dirty="0" err="1" smtClean="0"/>
              <a:t>Pradeep</a:t>
            </a:r>
            <a:r>
              <a:rPr lang="en-US" dirty="0" smtClean="0"/>
              <a:t> </a:t>
            </a:r>
            <a:r>
              <a:rPr lang="en-US" dirty="0" err="1" smtClean="0"/>
              <a:t>Tiwari</a:t>
            </a:r>
            <a:r>
              <a:rPr lang="en-US" dirty="0" smtClean="0"/>
              <a:t>, Panel Member</a:t>
            </a:r>
          </a:p>
          <a:p>
            <a:pPr lvl="1"/>
            <a:r>
              <a:rPr lang="en-US" dirty="0" smtClean="0"/>
              <a:t>Richard Pain, </a:t>
            </a:r>
            <a:r>
              <a:rPr lang="en-US" dirty="0" err="1" smtClean="0"/>
              <a:t>TRB</a:t>
            </a:r>
            <a:r>
              <a:rPr lang="en-US" dirty="0" smtClean="0"/>
              <a:t> Liaison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Thank you!</a:t>
            </a:r>
            <a:endParaRPr lang="en-US" dirty="0"/>
          </a:p>
        </p:txBody>
      </p:sp>
      <p:sp>
        <p:nvSpPr>
          <p:cNvPr id="3" name="Content Placeholder 2"/>
          <p:cNvSpPr>
            <a:spLocks noGrp="1"/>
          </p:cNvSpPr>
          <p:nvPr>
            <p:ph idx="1"/>
          </p:nvPr>
        </p:nvSpPr>
        <p:spPr/>
        <p:txBody>
          <a:bodyPr/>
          <a:lstStyle/>
          <a:p>
            <a:r>
              <a:rPr lang="en-US" dirty="0" smtClean="0"/>
              <a:t>Questions?  Comments?  </a:t>
            </a:r>
          </a:p>
          <a:p>
            <a:r>
              <a:rPr lang="en-US" dirty="0" smtClean="0"/>
              <a:t>Please contact: 	</a:t>
            </a:r>
          </a:p>
          <a:p>
            <a:pPr lvl="1">
              <a:spcBef>
                <a:spcPts val="600"/>
              </a:spcBef>
              <a:buNone/>
            </a:pPr>
            <a:r>
              <a:rPr lang="en-US" dirty="0" smtClean="0"/>
              <a:t>Daniel Wu</a:t>
            </a:r>
          </a:p>
          <a:p>
            <a:pPr lvl="1">
              <a:spcBef>
                <a:spcPts val="600"/>
              </a:spcBef>
              <a:buNone/>
            </a:pPr>
            <a:r>
              <a:rPr lang="en-US" dirty="0" smtClean="0"/>
              <a:t>510-879-4326</a:t>
            </a:r>
          </a:p>
          <a:p>
            <a:pPr lvl="1">
              <a:spcBef>
                <a:spcPts val="600"/>
              </a:spcBef>
              <a:buNone/>
            </a:pPr>
            <a:r>
              <a:rPr lang="en-US" u="sng" dirty="0" smtClean="0"/>
              <a:t>dwu@camsys.com</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84903"/>
          </a:xfrm>
        </p:spPr>
        <p:txBody>
          <a:bodyPr/>
          <a:lstStyle/>
          <a:p>
            <a:r>
              <a:rPr lang="en-US" dirty="0" smtClean="0"/>
              <a:t>Overview</a:t>
            </a:r>
            <a:endParaRPr lang="en-US" dirty="0"/>
          </a:p>
        </p:txBody>
      </p:sp>
      <p:sp>
        <p:nvSpPr>
          <p:cNvPr id="7" name="Slide Number Placeholder 6"/>
          <p:cNvSpPr>
            <a:spLocks noGrp="1"/>
          </p:cNvSpPr>
          <p:nvPr>
            <p:ph type="sldNum" sz="quarter" idx="12"/>
          </p:nvPr>
        </p:nvSpPr>
        <p:spPr/>
        <p:txBody>
          <a:bodyPr/>
          <a:lstStyle/>
          <a:p>
            <a:fld id="{7D3658A7-9865-4992-B0E6-7E801D7B1546}" type="slidenum">
              <a:rPr lang="en-US"/>
              <a:pPr/>
              <a:t>2</a:t>
            </a:fld>
            <a:endParaRPr lang="en-US" dirty="0"/>
          </a:p>
        </p:txBody>
      </p:sp>
      <p:sp>
        <p:nvSpPr>
          <p:cNvPr id="5" name="Content Placeholder 4"/>
          <p:cNvSpPr>
            <a:spLocks noGrp="1"/>
          </p:cNvSpPr>
          <p:nvPr>
            <p:ph idx="1"/>
          </p:nvPr>
        </p:nvSpPr>
        <p:spPr>
          <a:xfrm>
            <a:off x="457200" y="1013542"/>
            <a:ext cx="8686800" cy="4909421"/>
          </a:xfrm>
        </p:spPr>
        <p:txBody>
          <a:bodyPr/>
          <a:lstStyle/>
          <a:p>
            <a:pPr lvl="0"/>
            <a:r>
              <a:rPr lang="en-US" dirty="0" smtClean="0"/>
              <a:t>Project Purpose and Background</a:t>
            </a:r>
          </a:p>
          <a:p>
            <a:r>
              <a:rPr lang="en-US" dirty="0" smtClean="0"/>
              <a:t>Two Methods for Cost-Effectiveness Analysis</a:t>
            </a:r>
          </a:p>
          <a:p>
            <a:pPr lvl="1"/>
            <a:r>
              <a:rPr lang="en-US" dirty="0" smtClean="0"/>
              <a:t>Quantitative Method</a:t>
            </a:r>
          </a:p>
          <a:p>
            <a:pPr lvl="1"/>
            <a:r>
              <a:rPr lang="en-US" dirty="0" smtClean="0"/>
              <a:t>Sketch Level Method</a:t>
            </a:r>
          </a:p>
          <a:p>
            <a:r>
              <a:rPr lang="en-US" dirty="0" smtClean="0"/>
              <a:t>Application of the Sketch Level Method</a:t>
            </a:r>
          </a:p>
          <a:p>
            <a:r>
              <a:rPr lang="en-US" dirty="0" smtClean="0"/>
              <a:t>Challenges and Opportunities </a:t>
            </a:r>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84903"/>
          </a:xfrm>
        </p:spPr>
        <p:txBody>
          <a:bodyPr/>
          <a:lstStyle/>
          <a:p>
            <a:r>
              <a:rPr lang="en-US" dirty="0" smtClean="0"/>
              <a:t>Purpose of the Project</a:t>
            </a:r>
            <a:endParaRPr lang="en-US" dirty="0"/>
          </a:p>
        </p:txBody>
      </p:sp>
      <p:sp>
        <p:nvSpPr>
          <p:cNvPr id="7" name="Slide Number Placeholder 6"/>
          <p:cNvSpPr>
            <a:spLocks noGrp="1"/>
          </p:cNvSpPr>
          <p:nvPr>
            <p:ph type="sldNum" sz="quarter" idx="12"/>
          </p:nvPr>
        </p:nvSpPr>
        <p:spPr/>
        <p:txBody>
          <a:bodyPr/>
          <a:lstStyle/>
          <a:p>
            <a:fld id="{7D3658A7-9865-4992-B0E6-7E801D7B1546}" type="slidenum">
              <a:rPr lang="en-US"/>
              <a:pPr/>
              <a:t>3</a:t>
            </a:fld>
            <a:endParaRPr lang="en-US" dirty="0"/>
          </a:p>
        </p:txBody>
      </p:sp>
      <p:sp>
        <p:nvSpPr>
          <p:cNvPr id="5" name="Content Placeholder 4"/>
          <p:cNvSpPr>
            <a:spLocks noGrp="1"/>
          </p:cNvSpPr>
          <p:nvPr>
            <p:ph idx="1"/>
          </p:nvPr>
        </p:nvSpPr>
        <p:spPr>
          <a:xfrm>
            <a:off x="457200" y="1013542"/>
            <a:ext cx="8686800" cy="4909421"/>
          </a:xfrm>
        </p:spPr>
        <p:txBody>
          <a:bodyPr/>
          <a:lstStyle/>
          <a:p>
            <a:pPr lvl="0"/>
            <a:r>
              <a:rPr lang="en-US" dirty="0" smtClean="0"/>
              <a:t>Public agencies focus on cost-effective investments.</a:t>
            </a:r>
          </a:p>
          <a:p>
            <a:r>
              <a:rPr lang="en-US" dirty="0" smtClean="0"/>
              <a:t>Roadway safety has four types of strategies (Es).</a:t>
            </a:r>
          </a:p>
          <a:p>
            <a:endParaRPr lang="en-US" dirty="0" smtClean="0"/>
          </a:p>
          <a:p>
            <a:endParaRPr lang="en-US" dirty="0" smtClean="0"/>
          </a:p>
          <a:p>
            <a:endParaRPr lang="en-US" dirty="0" smtClean="0"/>
          </a:p>
          <a:p>
            <a:r>
              <a:rPr lang="en-US" dirty="0" smtClean="0"/>
              <a:t>Historically, agencies compared cost-effectiveness in each strategy.</a:t>
            </a:r>
          </a:p>
          <a:p>
            <a:endParaRPr lang="en-US" dirty="0" smtClean="0"/>
          </a:p>
          <a:p>
            <a:endParaRPr lang="en-US" dirty="0"/>
          </a:p>
          <a:p>
            <a:endParaRPr lang="en-US" dirty="0"/>
          </a:p>
        </p:txBody>
      </p:sp>
      <p:graphicFrame>
        <p:nvGraphicFramePr>
          <p:cNvPr id="6" name="Diagram 5"/>
          <p:cNvGraphicFramePr/>
          <p:nvPr/>
        </p:nvGraphicFramePr>
        <p:xfrm>
          <a:off x="2298700" y="2209800"/>
          <a:ext cx="4572000"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79" y="-46262"/>
            <a:ext cx="9710971" cy="884903"/>
          </a:xfrm>
        </p:spPr>
        <p:txBody>
          <a:bodyPr/>
          <a:lstStyle/>
          <a:p>
            <a:r>
              <a:rPr lang="en-US" dirty="0" smtClean="0"/>
              <a:t>MAP-21 Encourages Prioritization Across the 4Es</a:t>
            </a:r>
            <a:endParaRPr lang="en-US" dirty="0"/>
          </a:p>
        </p:txBody>
      </p:sp>
      <p:sp>
        <p:nvSpPr>
          <p:cNvPr id="7" name="Slide Number Placeholder 6"/>
          <p:cNvSpPr>
            <a:spLocks noGrp="1"/>
          </p:cNvSpPr>
          <p:nvPr>
            <p:ph type="sldNum" sz="quarter" idx="12"/>
          </p:nvPr>
        </p:nvSpPr>
        <p:spPr/>
        <p:txBody>
          <a:bodyPr/>
          <a:lstStyle/>
          <a:p>
            <a:fld id="{7D3658A7-9865-4992-B0E6-7E801D7B1546}" type="slidenum">
              <a:rPr lang="en-US"/>
              <a:pPr/>
              <a:t>4</a:t>
            </a:fld>
            <a:endParaRPr lang="en-US" dirty="0"/>
          </a:p>
        </p:txBody>
      </p:sp>
      <p:sp>
        <p:nvSpPr>
          <p:cNvPr id="5" name="Content Placeholder 4"/>
          <p:cNvSpPr>
            <a:spLocks noGrp="1"/>
          </p:cNvSpPr>
          <p:nvPr>
            <p:ph idx="1"/>
          </p:nvPr>
        </p:nvSpPr>
        <p:spPr>
          <a:xfrm>
            <a:off x="290279" y="1015358"/>
            <a:ext cx="8781144" cy="4909421"/>
          </a:xfrm>
        </p:spPr>
        <p:txBody>
          <a:bodyPr/>
          <a:lstStyle/>
          <a:p>
            <a:r>
              <a:rPr lang="en-US" dirty="0" err="1" smtClean="0"/>
              <a:t>SAFETEA</a:t>
            </a:r>
            <a:r>
              <a:rPr lang="en-US" dirty="0" smtClean="0"/>
              <a:t>-LU capped flexible </a:t>
            </a:r>
            <a:r>
              <a:rPr lang="en-US" dirty="0" err="1" smtClean="0"/>
              <a:t>HSIP</a:t>
            </a:r>
            <a:r>
              <a:rPr lang="en-US" dirty="0" smtClean="0"/>
              <a:t> funds at 10 percent.</a:t>
            </a:r>
          </a:p>
          <a:p>
            <a:r>
              <a:rPr lang="en-US" dirty="0" smtClean="0"/>
              <a:t>MAP-21 removes the 10 percent cap.</a:t>
            </a:r>
          </a:p>
          <a:p>
            <a:r>
              <a:rPr lang="en-US" dirty="0" smtClean="0"/>
              <a:t>Projects consistent with the state’s </a:t>
            </a:r>
            <a:r>
              <a:rPr lang="en-US" dirty="0" err="1" smtClean="0"/>
              <a:t>SHSP</a:t>
            </a:r>
            <a:r>
              <a:rPr lang="en-US" dirty="0" smtClean="0"/>
              <a:t> are eligible.</a:t>
            </a:r>
          </a:p>
          <a:p>
            <a:r>
              <a:rPr lang="en-US" dirty="0" smtClean="0"/>
              <a:t>MAP-21 incentivizes states to prioritize projects across the 4Es.</a:t>
            </a:r>
            <a:endParaRPr lang="en-US" dirty="0"/>
          </a:p>
        </p:txBody>
      </p:sp>
      <p:graphicFrame>
        <p:nvGraphicFramePr>
          <p:cNvPr id="12" name="Diagram 11"/>
          <p:cNvGraphicFramePr/>
          <p:nvPr/>
        </p:nvGraphicFramePr>
        <p:xfrm>
          <a:off x="1843312" y="3831778"/>
          <a:ext cx="5080000" cy="2585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ounded Rectangle 12"/>
          <p:cNvSpPr/>
          <p:nvPr/>
        </p:nvSpPr>
        <p:spPr>
          <a:xfrm>
            <a:off x="2641597" y="4020457"/>
            <a:ext cx="3555993" cy="2104572"/>
          </a:xfrm>
          <a:prstGeom prst="roundRect">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67305" y="4249342"/>
            <a:ext cx="2830286" cy="1846659"/>
          </a:xfrm>
          <a:prstGeom prst="rect">
            <a:avLst/>
          </a:prstGeom>
          <a:noFill/>
        </p:spPr>
        <p:txBody>
          <a:bodyPr wrap="square" rtlCol="0">
            <a:spAutoFit/>
          </a:bodyPr>
          <a:lstStyle/>
          <a:p>
            <a:pPr>
              <a:buFont typeface="Arial" pitchFamily="34" charset="0"/>
              <a:buChar char="•"/>
            </a:pPr>
            <a:r>
              <a:rPr lang="en-US" sz="2400" dirty="0" smtClean="0"/>
              <a:t>Engineering</a:t>
            </a:r>
          </a:p>
          <a:p>
            <a:pPr>
              <a:buFont typeface="Arial" pitchFamily="34" charset="0"/>
              <a:buChar char="•"/>
            </a:pPr>
            <a:r>
              <a:rPr lang="en-US" sz="2400" dirty="0" smtClean="0"/>
              <a:t>Education</a:t>
            </a:r>
          </a:p>
          <a:p>
            <a:pPr>
              <a:buFont typeface="Arial" pitchFamily="34" charset="0"/>
              <a:buChar char="•"/>
            </a:pPr>
            <a:r>
              <a:rPr lang="en-US" sz="2400" dirty="0" smtClean="0"/>
              <a:t>Enforcement</a:t>
            </a:r>
          </a:p>
          <a:p>
            <a:pPr>
              <a:buFont typeface="Arial" pitchFamily="34" charset="0"/>
              <a:buChar char="•"/>
            </a:pPr>
            <a:r>
              <a:rPr lang="en-US" sz="2400" dirty="0" smtClean="0"/>
              <a:t>Emergency</a:t>
            </a:r>
          </a:p>
          <a:p>
            <a:pPr>
              <a:buFont typeface="Arial" pitchFamily="34" charset="0"/>
              <a:buChar char="•"/>
            </a:pP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9100" y="-57150"/>
            <a:ext cx="8229600" cy="884903"/>
          </a:xfrm>
        </p:spPr>
        <p:txBody>
          <a:bodyPr/>
          <a:lstStyle/>
          <a:p>
            <a:r>
              <a:rPr lang="en-US" dirty="0"/>
              <a:t>Two Methods for </a:t>
            </a:r>
            <a:r>
              <a:rPr lang="en-US" dirty="0" smtClean="0"/>
              <a:t>Cost-Effectiveness </a:t>
            </a:r>
            <a:r>
              <a:rPr lang="en-US" dirty="0"/>
              <a:t>Analysis</a:t>
            </a:r>
          </a:p>
        </p:txBody>
      </p:sp>
      <p:sp>
        <p:nvSpPr>
          <p:cNvPr id="3" name="Slide Number Placeholder 2"/>
          <p:cNvSpPr>
            <a:spLocks noGrp="1"/>
          </p:cNvSpPr>
          <p:nvPr>
            <p:ph type="sldNum" sz="quarter" idx="12"/>
          </p:nvPr>
        </p:nvSpPr>
        <p:spPr/>
        <p:txBody>
          <a:bodyPr/>
          <a:lstStyle/>
          <a:p>
            <a:fld id="{7D3658A7-9865-4992-B0E6-7E801D7B1546}" type="slidenum">
              <a:rPr lang="en-US"/>
              <a:pPr/>
              <a:t>5</a:t>
            </a:fld>
            <a:endParaRPr lang="en-US" dirty="0"/>
          </a:p>
        </p:txBody>
      </p:sp>
      <p:sp>
        <p:nvSpPr>
          <p:cNvPr id="7" name="TextBox 6"/>
          <p:cNvSpPr txBox="1"/>
          <p:nvPr/>
        </p:nvSpPr>
        <p:spPr>
          <a:xfrm>
            <a:off x="2590800" y="1934259"/>
            <a:ext cx="4162425" cy="830997"/>
          </a:xfrm>
          <a:prstGeom prst="rect">
            <a:avLst/>
          </a:prstGeom>
          <a:solidFill>
            <a:schemeClr val="bg2">
              <a:lumMod val="60000"/>
              <a:lumOff val="40000"/>
            </a:schemeClr>
          </a:solidFill>
        </p:spPr>
        <p:txBody>
          <a:bodyPr wrap="square" rtlCol="0">
            <a:spAutoFit/>
          </a:bodyPr>
          <a:lstStyle/>
          <a:p>
            <a:pPr algn="ctr"/>
            <a:r>
              <a:rPr lang="en-US" sz="2400" dirty="0" smtClean="0"/>
              <a:t>Compare Countermeasure Cost-Effectiveness</a:t>
            </a:r>
            <a:endParaRPr lang="en-US" sz="2400" dirty="0"/>
          </a:p>
        </p:txBody>
      </p:sp>
      <p:cxnSp>
        <p:nvCxnSpPr>
          <p:cNvPr id="10" name="Elbow Connector 9"/>
          <p:cNvCxnSpPr>
            <a:endCxn id="15" idx="0"/>
          </p:cNvCxnSpPr>
          <p:nvPr/>
        </p:nvCxnSpPr>
        <p:spPr>
          <a:xfrm rot="10800000" flipV="1">
            <a:off x="2590801" y="3676648"/>
            <a:ext cx="2076451" cy="660920"/>
          </a:xfrm>
          <a:prstGeom prst="bentConnector2">
            <a:avLst/>
          </a:prstGeom>
          <a:ln w="38100" cmpd="dbl">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07293" y="4337568"/>
            <a:ext cx="2767013" cy="461665"/>
          </a:xfrm>
          <a:prstGeom prst="rect">
            <a:avLst/>
          </a:prstGeom>
          <a:solidFill>
            <a:srgbClr val="FF9900"/>
          </a:solidFill>
        </p:spPr>
        <p:txBody>
          <a:bodyPr wrap="square" rtlCol="0">
            <a:spAutoFit/>
          </a:bodyPr>
          <a:lstStyle/>
          <a:p>
            <a:pPr algn="ctr"/>
            <a:r>
              <a:rPr lang="en-US" sz="2400" dirty="0" smtClean="0"/>
              <a:t>Quantitative Method</a:t>
            </a:r>
            <a:endParaRPr lang="en-US" sz="2400" dirty="0"/>
          </a:p>
        </p:txBody>
      </p:sp>
      <p:sp>
        <p:nvSpPr>
          <p:cNvPr id="34" name="TextBox 33"/>
          <p:cNvSpPr txBox="1"/>
          <p:nvPr/>
        </p:nvSpPr>
        <p:spPr>
          <a:xfrm>
            <a:off x="5353049" y="4318519"/>
            <a:ext cx="2805113" cy="461665"/>
          </a:xfrm>
          <a:prstGeom prst="rect">
            <a:avLst/>
          </a:prstGeom>
          <a:solidFill>
            <a:srgbClr val="00B050"/>
          </a:solidFill>
        </p:spPr>
        <p:txBody>
          <a:bodyPr wrap="square" rtlCol="0">
            <a:spAutoFit/>
          </a:bodyPr>
          <a:lstStyle/>
          <a:p>
            <a:pPr algn="ctr"/>
            <a:r>
              <a:rPr lang="en-US" sz="2400" dirty="0" smtClean="0"/>
              <a:t>Sketch-Level Method</a:t>
            </a:r>
            <a:endParaRPr lang="en-US" sz="2400" dirty="0"/>
          </a:p>
        </p:txBody>
      </p:sp>
      <p:cxnSp>
        <p:nvCxnSpPr>
          <p:cNvPr id="35" name="Elbow Connector 9"/>
          <p:cNvCxnSpPr>
            <a:endCxn id="34" idx="0"/>
          </p:cNvCxnSpPr>
          <p:nvPr/>
        </p:nvCxnSpPr>
        <p:spPr>
          <a:xfrm>
            <a:off x="4667251" y="3676648"/>
            <a:ext cx="2088355" cy="641871"/>
          </a:xfrm>
          <a:prstGeom prst="bentConnector2">
            <a:avLst/>
          </a:prstGeom>
          <a:ln w="38100" cmpd="dbl">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7" idx="2"/>
          </p:cNvCxnSpPr>
          <p:nvPr/>
        </p:nvCxnSpPr>
        <p:spPr>
          <a:xfrm>
            <a:off x="4672013" y="2765256"/>
            <a:ext cx="0" cy="911393"/>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08896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84903"/>
          </a:xfrm>
        </p:spPr>
        <p:txBody>
          <a:bodyPr/>
          <a:lstStyle/>
          <a:p>
            <a:r>
              <a:rPr lang="en-US" dirty="0" smtClean="0"/>
              <a:t>Quantitative Method</a:t>
            </a:r>
            <a:endParaRPr lang="en-US" dirty="0"/>
          </a:p>
        </p:txBody>
      </p:sp>
      <p:sp>
        <p:nvSpPr>
          <p:cNvPr id="7" name="Slide Number Placeholder 6"/>
          <p:cNvSpPr>
            <a:spLocks noGrp="1"/>
          </p:cNvSpPr>
          <p:nvPr>
            <p:ph type="sldNum" sz="quarter" idx="12"/>
          </p:nvPr>
        </p:nvSpPr>
        <p:spPr/>
        <p:txBody>
          <a:bodyPr/>
          <a:lstStyle/>
          <a:p>
            <a:fld id="{7D3658A7-9865-4992-B0E6-7E801D7B1546}" type="slidenum">
              <a:rPr lang="en-US"/>
              <a:pPr/>
              <a:t>6</a:t>
            </a:fld>
            <a:endParaRPr lang="en-US" dirty="0"/>
          </a:p>
        </p:txBody>
      </p:sp>
      <p:sp>
        <p:nvSpPr>
          <p:cNvPr id="6" name="Title 1"/>
          <p:cNvSpPr txBox="1">
            <a:spLocks/>
          </p:cNvSpPr>
          <p:nvPr/>
        </p:nvSpPr>
        <p:spPr>
          <a:xfrm>
            <a:off x="609600" y="152400"/>
            <a:ext cx="8229600" cy="884903"/>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2"/>
              </a:solidFill>
              <a:effectLst/>
              <a:uLnTx/>
              <a:uFillTx/>
              <a:latin typeface="+mj-lt"/>
              <a:ea typeface="+mj-ea"/>
              <a:cs typeface="+mj-cs"/>
            </a:endParaRPr>
          </a:p>
        </p:txBody>
      </p:sp>
      <p:sp>
        <p:nvSpPr>
          <p:cNvPr id="8" name="Content Placeholder 7"/>
          <p:cNvSpPr>
            <a:spLocks noGrp="1"/>
          </p:cNvSpPr>
          <p:nvPr>
            <p:ph idx="1"/>
          </p:nvPr>
        </p:nvSpPr>
        <p:spPr>
          <a:xfrm>
            <a:off x="470195" y="4992132"/>
            <a:ext cx="8229600" cy="4909421"/>
          </a:xfrm>
        </p:spPr>
        <p:txBody>
          <a:bodyPr/>
          <a:lstStyle/>
          <a:p>
            <a:pPr>
              <a:buNone/>
            </a:pPr>
            <a:r>
              <a:rPr lang="en-US" sz="2000" dirty="0" smtClean="0"/>
              <a:t>Poster at the </a:t>
            </a:r>
            <a:r>
              <a:rPr lang="en-US" sz="2000" dirty="0" err="1" smtClean="0"/>
              <a:t>TRB</a:t>
            </a:r>
            <a:r>
              <a:rPr lang="en-US" sz="2000" dirty="0" smtClean="0"/>
              <a:t> Annual Conference (January, 2013):</a:t>
            </a:r>
          </a:p>
          <a:p>
            <a:pPr lvl="1" algn="just">
              <a:spcBef>
                <a:spcPts val="0"/>
              </a:spcBef>
              <a:spcAft>
                <a:spcPts val="1200"/>
              </a:spcAft>
              <a:buFont typeface="Courier New"/>
              <a:buChar char="o"/>
            </a:pPr>
            <a:r>
              <a:rPr lang="en-US" sz="1800" u="sng" dirty="0" smtClean="0">
                <a:solidFill>
                  <a:srgbClr val="0000FF"/>
                </a:solidFill>
                <a:latin typeface="Book Antiqua"/>
                <a:ea typeface="Times New Roman"/>
                <a:cs typeface="Times New Roman"/>
                <a:hlinkClick r:id="rId3"/>
              </a:rPr>
              <a:t>http://eprints.qut.edu.au/56878/</a:t>
            </a:r>
            <a:endParaRPr lang="en-US" sz="1800" dirty="0" smtClean="0">
              <a:latin typeface="Book Antiqua"/>
              <a:ea typeface="Times New Roman"/>
              <a:cs typeface="Times New Roman"/>
            </a:endParaRPr>
          </a:p>
          <a:p>
            <a:pPr lvl="1" algn="just">
              <a:spcBef>
                <a:spcPts val="0"/>
              </a:spcBef>
              <a:spcAft>
                <a:spcPts val="1200"/>
              </a:spcAft>
              <a:buFont typeface="Courier New"/>
              <a:buChar char="o"/>
            </a:pPr>
            <a:r>
              <a:rPr lang="en-US" sz="1800" u="sng" dirty="0" smtClean="0">
                <a:latin typeface="Book Antiqua"/>
                <a:ea typeface="Times New Roman"/>
                <a:cs typeface="Times New Roman"/>
              </a:rPr>
              <a:t>http://pressamp.trb.org/aminteractiveprogram/EventDetails.aspx?ID=26403</a:t>
            </a:r>
            <a:endParaRPr lang="en-US" sz="1800" dirty="0" smtClean="0">
              <a:latin typeface="Book Antiqua"/>
              <a:ea typeface="Times New Roman"/>
              <a:cs typeface="Times New Roman"/>
            </a:endParaRPr>
          </a:p>
          <a:p>
            <a:pPr lvl="1"/>
            <a:endParaRPr lang="en-US" dirty="0" smtClean="0"/>
          </a:p>
          <a:p>
            <a:endParaRPr lang="en-US" dirty="0"/>
          </a:p>
        </p:txBody>
      </p:sp>
      <p:sp>
        <p:nvSpPr>
          <p:cNvPr id="18" name="Rectangle 17"/>
          <p:cNvSpPr/>
          <p:nvPr/>
        </p:nvSpPr>
        <p:spPr>
          <a:xfrm>
            <a:off x="4413545" y="1152357"/>
            <a:ext cx="3433946" cy="465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Costs</a:t>
            </a:r>
          </a:p>
        </p:txBody>
      </p:sp>
      <p:grpSp>
        <p:nvGrpSpPr>
          <p:cNvPr id="20" name="Group 19"/>
          <p:cNvGrpSpPr/>
          <p:nvPr/>
        </p:nvGrpSpPr>
        <p:grpSpPr>
          <a:xfrm>
            <a:off x="0" y="1152343"/>
            <a:ext cx="9585717" cy="3220684"/>
            <a:chOff x="-2649" y="1051605"/>
            <a:chExt cx="9585717" cy="3220684"/>
          </a:xfrm>
        </p:grpSpPr>
        <p:sp>
          <p:nvSpPr>
            <p:cNvPr id="21" name="Rectangle 20"/>
            <p:cNvSpPr/>
            <p:nvPr/>
          </p:nvSpPr>
          <p:spPr>
            <a:xfrm>
              <a:off x="2264238" y="1051619"/>
              <a:ext cx="3433946" cy="465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Benefits</a:t>
              </a:r>
            </a:p>
          </p:txBody>
        </p:sp>
        <p:sp>
          <p:nvSpPr>
            <p:cNvPr id="23" name="Rectangle 22"/>
            <p:cNvSpPr/>
            <p:nvPr/>
          </p:nvSpPr>
          <p:spPr>
            <a:xfrm>
              <a:off x="6149122" y="1051605"/>
              <a:ext cx="3433946" cy="465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B-C Ratio </a:t>
              </a:r>
            </a:p>
            <a:p>
              <a:pPr algn="ctr"/>
              <a:r>
                <a:rPr lang="en-US" sz="2400" b="1" dirty="0">
                  <a:solidFill>
                    <a:schemeClr val="tx1"/>
                  </a:solidFill>
                </a:rPr>
                <a:t>(Rounded</a:t>
              </a:r>
              <a:r>
                <a:rPr lang="en-US" b="1" dirty="0">
                  <a:solidFill>
                    <a:schemeClr val="tx1"/>
                  </a:solidFill>
                </a:rPr>
                <a:t>)</a:t>
              </a:r>
            </a:p>
          </p:txBody>
        </p:sp>
        <p:sp>
          <p:nvSpPr>
            <p:cNvPr id="24" name="TextBox 23"/>
            <p:cNvSpPr txBox="1"/>
            <p:nvPr/>
          </p:nvSpPr>
          <p:spPr>
            <a:xfrm>
              <a:off x="5538354" y="2111008"/>
              <a:ext cx="1628318" cy="461665"/>
            </a:xfrm>
            <a:prstGeom prst="rect">
              <a:avLst/>
            </a:prstGeom>
            <a:noFill/>
          </p:spPr>
          <p:txBody>
            <a:bodyPr wrap="square" rtlCol="0">
              <a:spAutoFit/>
            </a:bodyPr>
            <a:lstStyle/>
            <a:p>
              <a:r>
                <a:rPr lang="en-US" sz="2400" dirty="0"/>
                <a:t>$0.7 Mil</a:t>
              </a:r>
            </a:p>
          </p:txBody>
        </p:sp>
        <p:grpSp>
          <p:nvGrpSpPr>
            <p:cNvPr id="25" name="Group 48"/>
            <p:cNvGrpSpPr/>
            <p:nvPr/>
          </p:nvGrpSpPr>
          <p:grpSpPr>
            <a:xfrm>
              <a:off x="251375" y="3387053"/>
              <a:ext cx="8161592" cy="885236"/>
              <a:chOff x="239500" y="1819553"/>
              <a:chExt cx="8161592" cy="885236"/>
            </a:xfrm>
          </p:grpSpPr>
          <p:sp>
            <p:nvSpPr>
              <p:cNvPr id="35" name="Rectangle 34"/>
              <p:cNvSpPr/>
              <p:nvPr/>
            </p:nvSpPr>
            <p:spPr>
              <a:xfrm>
                <a:off x="239500" y="2070245"/>
                <a:ext cx="2803905" cy="465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Pedestrian Median </a:t>
                </a:r>
                <a:r>
                  <a:rPr lang="en-US" sz="2000" dirty="0" smtClean="0">
                    <a:solidFill>
                      <a:schemeClr val="tx1"/>
                    </a:solidFill>
                  </a:rPr>
                  <a:t>Extensions </a:t>
                </a:r>
                <a:endParaRPr lang="en-US" sz="2000" dirty="0">
                  <a:solidFill>
                    <a:schemeClr val="tx1"/>
                  </a:solidFill>
                </a:endParaRPr>
              </a:p>
            </p:txBody>
          </p:sp>
          <p:sp>
            <p:nvSpPr>
              <p:cNvPr id="36" name="Flowchart: Connector 35"/>
              <p:cNvSpPr/>
              <p:nvPr/>
            </p:nvSpPr>
            <p:spPr>
              <a:xfrm>
                <a:off x="6076245" y="2184671"/>
                <a:ext cx="80678" cy="8670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ivision 36"/>
              <p:cNvSpPr/>
              <p:nvPr/>
            </p:nvSpPr>
            <p:spPr>
              <a:xfrm>
                <a:off x="4915591" y="2042109"/>
                <a:ext cx="609599" cy="413657"/>
              </a:xfrm>
              <a:prstGeom prst="mathDivid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Equal 37"/>
              <p:cNvSpPr/>
              <p:nvPr/>
            </p:nvSpPr>
            <p:spPr>
              <a:xfrm>
                <a:off x="6716737" y="2045326"/>
                <a:ext cx="609599" cy="438882"/>
              </a:xfrm>
              <a:prstGeom prst="mathEqual">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TextBox 39"/>
              <p:cNvSpPr txBox="1"/>
              <p:nvPr/>
            </p:nvSpPr>
            <p:spPr>
              <a:xfrm>
                <a:off x="5525190" y="2243124"/>
                <a:ext cx="1587609" cy="461665"/>
              </a:xfrm>
              <a:prstGeom prst="rect">
                <a:avLst/>
              </a:prstGeom>
              <a:noFill/>
            </p:spPr>
            <p:txBody>
              <a:bodyPr wrap="square" rtlCol="0">
                <a:spAutoFit/>
              </a:bodyPr>
              <a:lstStyle/>
              <a:p>
                <a:r>
                  <a:rPr lang="en-US" sz="2400" dirty="0"/>
                  <a:t>$0.2 Mil</a:t>
                </a:r>
              </a:p>
            </p:txBody>
          </p:sp>
          <p:sp>
            <p:nvSpPr>
              <p:cNvPr id="41" name="TextBox 40"/>
              <p:cNvSpPr txBox="1"/>
              <p:nvPr/>
            </p:nvSpPr>
            <p:spPr>
              <a:xfrm>
                <a:off x="7788770" y="2042109"/>
                <a:ext cx="612322" cy="461665"/>
              </a:xfrm>
              <a:prstGeom prst="rect">
                <a:avLst/>
              </a:prstGeom>
              <a:noFill/>
            </p:spPr>
            <p:txBody>
              <a:bodyPr wrap="square" rtlCol="0">
                <a:spAutoFit/>
              </a:bodyPr>
              <a:lstStyle/>
              <a:p>
                <a:r>
                  <a:rPr lang="en-US" sz="2400" dirty="0"/>
                  <a:t>65</a:t>
                </a:r>
              </a:p>
            </p:txBody>
          </p:sp>
          <p:sp>
            <p:nvSpPr>
              <p:cNvPr id="42" name="Flowchart: Connector 41"/>
              <p:cNvSpPr/>
              <p:nvPr/>
            </p:nvSpPr>
            <p:spPr>
              <a:xfrm>
                <a:off x="3480178" y="1819553"/>
                <a:ext cx="880743" cy="847136"/>
              </a:xfrm>
              <a:prstGeom prst="flowChartConnector">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9" name="TextBox 38"/>
              <p:cNvSpPr txBox="1"/>
              <p:nvPr/>
            </p:nvSpPr>
            <p:spPr>
              <a:xfrm>
                <a:off x="3447184" y="2055656"/>
                <a:ext cx="1144539" cy="400110"/>
              </a:xfrm>
              <a:prstGeom prst="rect">
                <a:avLst/>
              </a:prstGeom>
              <a:noFill/>
            </p:spPr>
            <p:txBody>
              <a:bodyPr wrap="square" rtlCol="0">
                <a:spAutoFit/>
              </a:bodyPr>
              <a:lstStyle/>
              <a:p>
                <a:r>
                  <a:rPr lang="en-US" sz="2000" dirty="0">
                    <a:solidFill>
                      <a:schemeClr val="bg1"/>
                    </a:solidFill>
                  </a:rPr>
                  <a:t>$13 Mil</a:t>
                </a:r>
              </a:p>
            </p:txBody>
          </p:sp>
        </p:grpSp>
        <p:grpSp>
          <p:nvGrpSpPr>
            <p:cNvPr id="26" name="Group 47"/>
            <p:cNvGrpSpPr/>
            <p:nvPr/>
          </p:nvGrpSpPr>
          <p:grpSpPr>
            <a:xfrm>
              <a:off x="-2649" y="1537726"/>
              <a:ext cx="8686800" cy="1656976"/>
              <a:chOff x="-2649" y="2509289"/>
              <a:chExt cx="8686800" cy="1656976"/>
            </a:xfrm>
          </p:grpSpPr>
          <p:sp>
            <p:nvSpPr>
              <p:cNvPr id="29" name="Flowchart: Connector 28"/>
              <p:cNvSpPr/>
              <p:nvPr/>
            </p:nvSpPr>
            <p:spPr>
              <a:xfrm>
                <a:off x="3077048" y="2509289"/>
                <a:ext cx="1698018" cy="1580775"/>
              </a:xfrm>
              <a:prstGeom prst="flowChartConnector">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grpSp>
            <p:nvGrpSpPr>
              <p:cNvPr id="28" name="Group 46"/>
              <p:cNvGrpSpPr/>
              <p:nvPr/>
            </p:nvGrpSpPr>
            <p:grpSpPr>
              <a:xfrm>
                <a:off x="-2649" y="2821533"/>
                <a:ext cx="8686800" cy="1344732"/>
                <a:chOff x="-2649" y="2821533"/>
                <a:chExt cx="8686800" cy="1344732"/>
              </a:xfrm>
            </p:grpSpPr>
            <p:sp>
              <p:nvSpPr>
                <p:cNvPr id="30" name="Rectangle 29"/>
                <p:cNvSpPr/>
                <p:nvPr/>
              </p:nvSpPr>
              <p:spPr>
                <a:xfrm>
                  <a:off x="-2649" y="2931138"/>
                  <a:ext cx="3276600" cy="465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Speed Enforcement </a:t>
                  </a:r>
                </a:p>
              </p:txBody>
            </p:sp>
            <p:sp>
              <p:nvSpPr>
                <p:cNvPr id="32" name="Flowchart: Connector 31"/>
                <p:cNvSpPr/>
                <p:nvPr/>
              </p:nvSpPr>
              <p:spPr>
                <a:xfrm>
                  <a:off x="5954051" y="2835926"/>
                  <a:ext cx="250018" cy="2275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3" name="Equal 32"/>
                <p:cNvSpPr/>
                <p:nvPr/>
              </p:nvSpPr>
              <p:spPr>
                <a:xfrm>
                  <a:off x="6705357" y="2954883"/>
                  <a:ext cx="609599" cy="438882"/>
                </a:xfrm>
                <a:prstGeom prst="mathEqual">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TextBox 33"/>
                <p:cNvSpPr txBox="1"/>
                <p:nvPr/>
              </p:nvSpPr>
              <p:spPr>
                <a:xfrm>
                  <a:off x="7652361" y="2942541"/>
                  <a:ext cx="1031790" cy="461665"/>
                </a:xfrm>
                <a:prstGeom prst="rect">
                  <a:avLst/>
                </a:prstGeom>
                <a:noFill/>
              </p:spPr>
              <p:txBody>
                <a:bodyPr wrap="square" rtlCol="0">
                  <a:spAutoFit/>
                </a:bodyPr>
                <a:lstStyle/>
                <a:p>
                  <a:r>
                    <a:rPr lang="en-US" sz="2400" dirty="0"/>
                    <a:t>264</a:t>
                  </a:r>
                </a:p>
              </p:txBody>
            </p:sp>
            <p:graphicFrame>
              <p:nvGraphicFramePr>
                <p:cNvPr id="31" name="Chart 30"/>
                <p:cNvGraphicFramePr/>
                <p:nvPr/>
              </p:nvGraphicFramePr>
              <p:xfrm>
                <a:off x="2837050" y="2821533"/>
                <a:ext cx="2397391" cy="1344732"/>
              </p:xfrm>
              <a:graphic>
                <a:graphicData uri="http://schemas.openxmlformats.org/drawingml/2006/chart">
                  <c:chart xmlns:c="http://schemas.openxmlformats.org/drawingml/2006/chart" xmlns:r="http://schemas.openxmlformats.org/officeDocument/2006/relationships" r:id="rId4"/>
                </a:graphicData>
              </a:graphic>
            </p:graphicFrame>
          </p:grpSp>
        </p:grpSp>
        <p:sp>
          <p:nvSpPr>
            <p:cNvPr id="27" name="Rectangle 26"/>
            <p:cNvSpPr/>
            <p:nvPr/>
          </p:nvSpPr>
          <p:spPr>
            <a:xfrm>
              <a:off x="-2649" y="1051605"/>
              <a:ext cx="3433946" cy="465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Safety Countermeasure</a:t>
              </a:r>
            </a:p>
          </p:txBody>
        </p:sp>
      </p:grpSp>
      <p:sp>
        <p:nvSpPr>
          <p:cNvPr id="43" name="Division 42"/>
          <p:cNvSpPr/>
          <p:nvPr/>
        </p:nvSpPr>
        <p:spPr>
          <a:xfrm>
            <a:off x="4930115" y="2059191"/>
            <a:ext cx="609599" cy="413657"/>
          </a:xfrm>
          <a:prstGeom prst="mathDivid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528407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84903"/>
          </a:xfrm>
        </p:spPr>
        <p:txBody>
          <a:bodyPr/>
          <a:lstStyle/>
          <a:p>
            <a:r>
              <a:rPr lang="en-US" dirty="0"/>
              <a:t>Sketch Level </a:t>
            </a:r>
            <a:r>
              <a:rPr lang="en-US" dirty="0" smtClean="0"/>
              <a:t>Prioritization Method</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a:pPr/>
              <a:t>7</a:t>
            </a:fld>
            <a:endParaRPr lang="en-US" dirty="0"/>
          </a:p>
        </p:txBody>
      </p:sp>
      <p:sp>
        <p:nvSpPr>
          <p:cNvPr id="8" name="Rectangle 7"/>
          <p:cNvSpPr/>
          <p:nvPr/>
        </p:nvSpPr>
        <p:spPr>
          <a:xfrm>
            <a:off x="1387120" y="929639"/>
            <a:ext cx="5268036" cy="57569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Rectangle 5"/>
          <p:cNvSpPr>
            <a:spLocks noChangeArrowheads="1"/>
          </p:cNvSpPr>
          <p:nvPr/>
        </p:nvSpPr>
        <p:spPr bwMode="auto">
          <a:xfrm>
            <a:off x="8932863" y="650398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122238" y="650398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3" name="Rectangle 349"/>
          <p:cNvSpPr>
            <a:spLocks noChangeArrowheads="1"/>
          </p:cNvSpPr>
          <p:nvPr/>
        </p:nvSpPr>
        <p:spPr bwMode="auto">
          <a:xfrm>
            <a:off x="2782888" y="1127125"/>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3" name="Rectangle 369"/>
          <p:cNvSpPr>
            <a:spLocks noChangeArrowheads="1"/>
          </p:cNvSpPr>
          <p:nvPr/>
        </p:nvSpPr>
        <p:spPr bwMode="auto">
          <a:xfrm>
            <a:off x="1901825" y="197008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7" name="Rectangle 373"/>
          <p:cNvSpPr>
            <a:spLocks noChangeArrowheads="1"/>
          </p:cNvSpPr>
          <p:nvPr/>
        </p:nvSpPr>
        <p:spPr bwMode="auto">
          <a:xfrm>
            <a:off x="1901825" y="4283075"/>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35" name="Group 434"/>
          <p:cNvGrpSpPr/>
          <p:nvPr/>
        </p:nvGrpSpPr>
        <p:grpSpPr>
          <a:xfrm>
            <a:off x="1787525" y="1120775"/>
            <a:ext cx="963405" cy="4975225"/>
            <a:chOff x="1816100" y="1168400"/>
            <a:chExt cx="963405" cy="4975225"/>
          </a:xfrm>
        </p:grpSpPr>
        <p:sp>
          <p:nvSpPr>
            <p:cNvPr id="1394" name="Rectangle 370"/>
            <p:cNvSpPr>
              <a:spLocks noChangeArrowheads="1"/>
            </p:cNvSpPr>
            <p:nvPr/>
          </p:nvSpPr>
          <p:spPr bwMode="auto">
            <a:xfrm>
              <a:off x="1827213" y="3167063"/>
              <a:ext cx="144463"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Narrow"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34" name="Group 433"/>
            <p:cNvGrpSpPr/>
            <p:nvPr/>
          </p:nvGrpSpPr>
          <p:grpSpPr>
            <a:xfrm>
              <a:off x="1816100" y="1168400"/>
              <a:ext cx="963405" cy="4975225"/>
              <a:chOff x="1816100" y="1168400"/>
              <a:chExt cx="963405" cy="4975225"/>
            </a:xfrm>
          </p:grpSpPr>
          <p:sp>
            <p:nvSpPr>
              <p:cNvPr id="1372" name="Rectangle 348"/>
              <p:cNvSpPr>
                <a:spLocks noChangeArrowheads="1"/>
              </p:cNvSpPr>
              <p:nvPr/>
            </p:nvSpPr>
            <p:spPr bwMode="auto">
              <a:xfrm>
                <a:off x="1816100" y="1168400"/>
                <a:ext cx="963405"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b="1" dirty="0" smtClean="0">
                    <a:solidFill>
                      <a:srgbClr val="000000"/>
                    </a:solidFill>
                    <a:latin typeface="Arial Narrow" pitchFamily="34" charset="0"/>
                    <a:cs typeface="Arial" pitchFamily="34" charset="0"/>
                  </a:rPr>
                  <a:t>Problem</a:t>
                </a:r>
                <a:r>
                  <a:rPr kumimoji="0" lang="en-US" sz="1300" b="1" i="0" u="none" strike="noStrike" cap="none" normalizeH="0" dirty="0" smtClean="0">
                    <a:ln>
                      <a:noFill/>
                    </a:ln>
                    <a:solidFill>
                      <a:srgbClr val="000000"/>
                    </a:solidFill>
                    <a:effectLst/>
                    <a:latin typeface="Arial Narrow" pitchFamily="34" charset="0"/>
                    <a:cs typeface="Arial" pitchFamily="34" charset="0"/>
                  </a:rPr>
                  <a:t> </a:t>
                </a:r>
                <a:r>
                  <a:rPr kumimoji="0" lang="en-US" sz="1300" b="1" i="0" u="none" strike="noStrike" cap="none" normalizeH="0" baseline="0" dirty="0" smtClean="0">
                    <a:ln>
                      <a:noFill/>
                    </a:ln>
                    <a:solidFill>
                      <a:srgbClr val="000000"/>
                    </a:solidFill>
                    <a:effectLst/>
                    <a:latin typeface="Arial Narrow" pitchFamily="34" charset="0"/>
                    <a:cs typeface="Arial" pitchFamily="34" charset="0"/>
                  </a:rPr>
                  <a:t>Score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33" name="Group 432"/>
              <p:cNvGrpSpPr/>
              <p:nvPr/>
            </p:nvGrpSpPr>
            <p:grpSpPr>
              <a:xfrm>
                <a:off x="1827213" y="1473200"/>
                <a:ext cx="239713" cy="4670425"/>
                <a:chOff x="1827213" y="1473200"/>
                <a:chExt cx="239713" cy="4670425"/>
              </a:xfrm>
            </p:grpSpPr>
            <p:grpSp>
              <p:nvGrpSpPr>
                <p:cNvPr id="1368" name="Group 344"/>
                <p:cNvGrpSpPr>
                  <a:grpSpLocks/>
                </p:cNvGrpSpPr>
                <p:nvPr/>
              </p:nvGrpSpPr>
              <p:grpSpPr bwMode="auto">
                <a:xfrm>
                  <a:off x="2052638" y="1473200"/>
                  <a:ext cx="14288" cy="4670425"/>
                  <a:chOff x="1293" y="928"/>
                  <a:chExt cx="9" cy="2942"/>
                </a:xfrm>
              </p:grpSpPr>
              <p:sp>
                <p:nvSpPr>
                  <p:cNvPr id="1366" name="Rectangle 342"/>
                  <p:cNvSpPr>
                    <a:spLocks noChangeArrowheads="1"/>
                  </p:cNvSpPr>
                  <p:nvPr/>
                </p:nvSpPr>
                <p:spPr bwMode="auto">
                  <a:xfrm>
                    <a:off x="1293" y="928"/>
                    <a:ext cx="9" cy="2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7" name="Rectangle 343"/>
                  <p:cNvSpPr>
                    <a:spLocks noChangeArrowheads="1"/>
                  </p:cNvSpPr>
                  <p:nvPr/>
                </p:nvSpPr>
                <p:spPr bwMode="auto">
                  <a:xfrm>
                    <a:off x="1293" y="928"/>
                    <a:ext cx="9" cy="2942"/>
                  </a:xfrm>
                  <a:prstGeom prst="rect">
                    <a:avLst/>
                  </a:prstGeom>
                  <a:noFill/>
                  <a:ln w="158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392" name="Rectangle 368"/>
                <p:cNvSpPr>
                  <a:spLocks noChangeArrowheads="1"/>
                </p:cNvSpPr>
                <p:nvPr/>
              </p:nvSpPr>
              <p:spPr bwMode="auto">
                <a:xfrm>
                  <a:off x="1827213" y="2011363"/>
                  <a:ext cx="144463"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5" name="Rectangle 371"/>
                <p:cNvSpPr>
                  <a:spLocks noChangeArrowheads="1"/>
                </p:cNvSpPr>
                <p:nvPr/>
              </p:nvSpPr>
              <p:spPr bwMode="auto">
                <a:xfrm>
                  <a:off x="1901825" y="312578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6" name="Rectangle 372"/>
                <p:cNvSpPr>
                  <a:spLocks noChangeArrowheads="1"/>
                </p:cNvSpPr>
                <p:nvPr/>
              </p:nvSpPr>
              <p:spPr bwMode="auto">
                <a:xfrm>
                  <a:off x="1827213" y="4324350"/>
                  <a:ext cx="144463"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8" name="Rectangle 374"/>
                <p:cNvSpPr>
                  <a:spLocks noChangeArrowheads="1"/>
                </p:cNvSpPr>
                <p:nvPr/>
              </p:nvSpPr>
              <p:spPr bwMode="auto">
                <a:xfrm>
                  <a:off x="1827213" y="5481638"/>
                  <a:ext cx="144463"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1399" name="Rectangle 375"/>
          <p:cNvSpPr>
            <a:spLocks noChangeArrowheads="1"/>
          </p:cNvSpPr>
          <p:nvPr/>
        </p:nvSpPr>
        <p:spPr bwMode="auto">
          <a:xfrm>
            <a:off x="1901825" y="544036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1" name="Rectangle 377"/>
          <p:cNvSpPr>
            <a:spLocks noChangeArrowheads="1"/>
          </p:cNvSpPr>
          <p:nvPr/>
        </p:nvSpPr>
        <p:spPr bwMode="auto">
          <a:xfrm>
            <a:off x="5892800" y="615791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3" name="Rectangle 379"/>
          <p:cNvSpPr>
            <a:spLocks noChangeArrowheads="1"/>
          </p:cNvSpPr>
          <p:nvPr/>
        </p:nvSpPr>
        <p:spPr bwMode="auto">
          <a:xfrm>
            <a:off x="4802188" y="615791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5" name="Rectangle 381"/>
          <p:cNvSpPr>
            <a:spLocks noChangeArrowheads="1"/>
          </p:cNvSpPr>
          <p:nvPr/>
        </p:nvSpPr>
        <p:spPr bwMode="auto">
          <a:xfrm>
            <a:off x="3711575" y="615791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36" name="Group 435"/>
          <p:cNvGrpSpPr/>
          <p:nvPr/>
        </p:nvGrpSpPr>
        <p:grpSpPr>
          <a:xfrm>
            <a:off x="2020888" y="6110288"/>
            <a:ext cx="4319588" cy="527080"/>
            <a:chOff x="2058988" y="6135688"/>
            <a:chExt cx="4319588" cy="527080"/>
          </a:xfrm>
        </p:grpSpPr>
        <p:sp>
          <p:nvSpPr>
            <p:cNvPr id="1406" name="Rectangle 382"/>
            <p:cNvSpPr>
              <a:spLocks noChangeArrowheads="1"/>
            </p:cNvSpPr>
            <p:nvPr/>
          </p:nvSpPr>
          <p:spPr bwMode="auto">
            <a:xfrm>
              <a:off x="2547938" y="6199188"/>
              <a:ext cx="75342"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dirty="0" smtClean="0">
                  <a:solidFill>
                    <a:srgbClr val="000000"/>
                  </a:solidFill>
                  <a:latin typeface="Arial Narrow"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28" name="Group 427"/>
            <p:cNvGrpSpPr/>
            <p:nvPr/>
          </p:nvGrpSpPr>
          <p:grpSpPr>
            <a:xfrm>
              <a:off x="2058988" y="6135688"/>
              <a:ext cx="4319588" cy="352425"/>
              <a:chOff x="2058988" y="6135688"/>
              <a:chExt cx="4319588" cy="352425"/>
            </a:xfrm>
          </p:grpSpPr>
          <p:grpSp>
            <p:nvGrpSpPr>
              <p:cNvPr id="1371" name="Group 347"/>
              <p:cNvGrpSpPr>
                <a:grpSpLocks/>
              </p:cNvGrpSpPr>
              <p:nvPr/>
            </p:nvGrpSpPr>
            <p:grpSpPr bwMode="auto">
              <a:xfrm>
                <a:off x="2058988" y="6135688"/>
                <a:ext cx="4319588" cy="14288"/>
                <a:chOff x="1297" y="3865"/>
                <a:chExt cx="2721" cy="9"/>
              </a:xfrm>
            </p:grpSpPr>
            <p:sp>
              <p:nvSpPr>
                <p:cNvPr id="1369" name="Rectangle 345"/>
                <p:cNvSpPr>
                  <a:spLocks noChangeArrowheads="1"/>
                </p:cNvSpPr>
                <p:nvPr/>
              </p:nvSpPr>
              <p:spPr bwMode="auto">
                <a:xfrm>
                  <a:off x="1297" y="3865"/>
                  <a:ext cx="2721"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0" name="Rectangle 346"/>
                <p:cNvSpPr>
                  <a:spLocks noChangeArrowheads="1"/>
                </p:cNvSpPr>
                <p:nvPr/>
              </p:nvSpPr>
              <p:spPr bwMode="auto">
                <a:xfrm>
                  <a:off x="1297" y="3865"/>
                  <a:ext cx="2721" cy="9"/>
                </a:xfrm>
                <a:prstGeom prst="rect">
                  <a:avLst/>
                </a:prstGeom>
                <a:noFill/>
                <a:ln w="158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00" name="Rectangle 376"/>
              <p:cNvSpPr>
                <a:spLocks noChangeArrowheads="1"/>
              </p:cNvSpPr>
              <p:nvPr/>
            </p:nvSpPr>
            <p:spPr bwMode="auto">
              <a:xfrm>
                <a:off x="5816600" y="6199188"/>
                <a:ext cx="75342"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dirty="0" smtClean="0">
                    <a:solidFill>
                      <a:srgbClr val="000000"/>
                    </a:solidFill>
                    <a:latin typeface="Arial Narrow"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2" name="Rectangle 378"/>
              <p:cNvSpPr>
                <a:spLocks noChangeArrowheads="1"/>
              </p:cNvSpPr>
              <p:nvPr/>
            </p:nvSpPr>
            <p:spPr bwMode="auto">
              <a:xfrm>
                <a:off x="4725988" y="6199188"/>
                <a:ext cx="75342"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dirty="0" smtClean="0">
                    <a:solidFill>
                      <a:srgbClr val="000000"/>
                    </a:solidFill>
                    <a:latin typeface="Arial Narrow"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4" name="Rectangle 380"/>
              <p:cNvSpPr>
                <a:spLocks noChangeArrowheads="1"/>
              </p:cNvSpPr>
              <p:nvPr/>
            </p:nvSpPr>
            <p:spPr bwMode="auto">
              <a:xfrm>
                <a:off x="3635375" y="6199188"/>
                <a:ext cx="75342"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dirty="0" smtClean="0">
                    <a:solidFill>
                      <a:srgbClr val="000000"/>
                    </a:solidFill>
                    <a:latin typeface="Arial Narrow"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7" name="Rectangle 383"/>
              <p:cNvSpPr>
                <a:spLocks noChangeArrowheads="1"/>
              </p:cNvSpPr>
              <p:nvPr/>
            </p:nvSpPr>
            <p:spPr bwMode="auto">
              <a:xfrm>
                <a:off x="2622550" y="615791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08" name="Rectangle 384"/>
            <p:cNvSpPr>
              <a:spLocks noChangeArrowheads="1"/>
            </p:cNvSpPr>
            <p:nvPr/>
          </p:nvSpPr>
          <p:spPr bwMode="auto">
            <a:xfrm>
              <a:off x="3533775" y="6462713"/>
              <a:ext cx="1292020"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b="1" dirty="0" smtClean="0">
                  <a:solidFill>
                    <a:srgbClr val="000000"/>
                  </a:solidFill>
                  <a:latin typeface="Arial Narrow" pitchFamily="34" charset="0"/>
                  <a:cs typeface="Arial" pitchFamily="34" charset="0"/>
                </a:rPr>
                <a:t>Effectiveness</a:t>
              </a:r>
              <a:r>
                <a:rPr kumimoji="0" lang="en-US" sz="1300" b="1" i="0" u="none" strike="noStrike" cap="none" normalizeH="0" baseline="0" dirty="0" smtClean="0">
                  <a:ln>
                    <a:noFill/>
                  </a:ln>
                  <a:solidFill>
                    <a:srgbClr val="000000"/>
                  </a:solidFill>
                  <a:effectLst/>
                  <a:latin typeface="Arial Narrow" pitchFamily="34" charset="0"/>
                  <a:cs typeface="Arial" pitchFamily="34" charset="0"/>
                </a:rPr>
                <a:t> Score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09" name="Rectangle 385"/>
          <p:cNvSpPr>
            <a:spLocks noChangeArrowheads="1"/>
          </p:cNvSpPr>
          <p:nvPr/>
        </p:nvSpPr>
        <p:spPr bwMode="auto">
          <a:xfrm>
            <a:off x="4837113" y="642143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27" name="Picture 3"/>
          <p:cNvPicPr>
            <a:picLocks noChangeAspect="1" noChangeArrowheads="1"/>
          </p:cNvPicPr>
          <p:nvPr/>
        </p:nvPicPr>
        <p:blipFill>
          <a:blip r:embed="rId4" cstate="print"/>
          <a:srcRect l="83507" t="4047" r="4540" b="53852"/>
          <a:stretch>
            <a:fillRect/>
          </a:stretch>
        </p:blipFill>
        <p:spPr bwMode="auto">
          <a:xfrm>
            <a:off x="7419975" y="1603375"/>
            <a:ext cx="819150" cy="2244726"/>
          </a:xfrm>
          <a:prstGeom prst="rect">
            <a:avLst/>
          </a:prstGeom>
          <a:noFill/>
          <a:ln w="9525">
            <a:noFill/>
            <a:miter lim="800000"/>
            <a:headEnd/>
            <a:tailEnd/>
          </a:ln>
          <a:effectLst/>
        </p:spPr>
      </p:pic>
      <p:grpSp>
        <p:nvGrpSpPr>
          <p:cNvPr id="446" name="Group 445"/>
          <p:cNvGrpSpPr/>
          <p:nvPr/>
        </p:nvGrpSpPr>
        <p:grpSpPr>
          <a:xfrm>
            <a:off x="2057611" y="1418266"/>
            <a:ext cx="4313238" cy="4714247"/>
            <a:chOff x="2057611" y="1418266"/>
            <a:chExt cx="4313238" cy="4714247"/>
          </a:xfrm>
        </p:grpSpPr>
        <p:sp>
          <p:nvSpPr>
            <p:cNvPr id="1032" name="Rectangle 8"/>
            <p:cNvSpPr>
              <a:spLocks noChangeArrowheads="1"/>
            </p:cNvSpPr>
            <p:nvPr/>
          </p:nvSpPr>
          <p:spPr bwMode="auto">
            <a:xfrm>
              <a:off x="4207086" y="1437526"/>
              <a:ext cx="2163763" cy="2341563"/>
            </a:xfrm>
            <a:prstGeom prst="rect">
              <a:avLst/>
            </a:prstGeom>
            <a:solidFill>
              <a:srgbClr val="BECA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2057611" y="1437526"/>
              <a:ext cx="2149475" cy="2341563"/>
            </a:xfrm>
            <a:prstGeom prst="rect">
              <a:avLst/>
            </a:prstGeom>
            <a:solidFill>
              <a:srgbClr val="C6D9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Rectangle 10"/>
            <p:cNvSpPr>
              <a:spLocks noChangeArrowheads="1"/>
            </p:cNvSpPr>
            <p:nvPr/>
          </p:nvSpPr>
          <p:spPr bwMode="auto">
            <a:xfrm>
              <a:off x="4207086" y="3779089"/>
              <a:ext cx="2163763" cy="2327275"/>
            </a:xfrm>
            <a:prstGeom prst="rect">
              <a:avLst/>
            </a:prstGeom>
            <a:solidFill>
              <a:srgbClr val="D5DA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2057611" y="3779089"/>
              <a:ext cx="2149475" cy="2327275"/>
            </a:xfrm>
            <a:prstGeom prst="rect">
              <a:avLst/>
            </a:prstGeom>
            <a:solidFill>
              <a:srgbClr val="8EB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202" name="Group 178"/>
            <p:cNvGrpSpPr>
              <a:grpSpLocks/>
            </p:cNvGrpSpPr>
            <p:nvPr/>
          </p:nvGrpSpPr>
          <p:grpSpPr bwMode="auto">
            <a:xfrm>
              <a:off x="2092536" y="2594814"/>
              <a:ext cx="4259263" cy="12700"/>
              <a:chOff x="1315" y="1653"/>
              <a:chExt cx="2683" cy="8"/>
            </a:xfrm>
          </p:grpSpPr>
          <p:sp>
            <p:nvSpPr>
              <p:cNvPr id="1150" name="Freeform 126"/>
              <p:cNvSpPr>
                <a:spLocks noEditPoints="1"/>
              </p:cNvSpPr>
              <p:nvPr/>
            </p:nvSpPr>
            <p:spPr bwMode="auto">
              <a:xfrm>
                <a:off x="3717" y="1653"/>
                <a:ext cx="281" cy="8"/>
              </a:xfrm>
              <a:custGeom>
                <a:avLst/>
                <a:gdLst/>
                <a:ahLst/>
                <a:cxnLst>
                  <a:cxn ang="0">
                    <a:pos x="281" y="8"/>
                  </a:cxn>
                  <a:cxn ang="0">
                    <a:pos x="246" y="8"/>
                  </a:cxn>
                  <a:cxn ang="0">
                    <a:pos x="246" y="0"/>
                  </a:cxn>
                  <a:cxn ang="0">
                    <a:pos x="281" y="0"/>
                  </a:cxn>
                  <a:cxn ang="0">
                    <a:pos x="281" y="8"/>
                  </a:cxn>
                  <a:cxn ang="0">
                    <a:pos x="220" y="8"/>
                  </a:cxn>
                  <a:cxn ang="0">
                    <a:pos x="184" y="8"/>
                  </a:cxn>
                  <a:cxn ang="0">
                    <a:pos x="184" y="0"/>
                  </a:cxn>
                  <a:cxn ang="0">
                    <a:pos x="220" y="0"/>
                  </a:cxn>
                  <a:cxn ang="0">
                    <a:pos x="220" y="8"/>
                  </a:cxn>
                  <a:cxn ang="0">
                    <a:pos x="158" y="8"/>
                  </a:cxn>
                  <a:cxn ang="0">
                    <a:pos x="123" y="8"/>
                  </a:cxn>
                  <a:cxn ang="0">
                    <a:pos x="123" y="0"/>
                  </a:cxn>
                  <a:cxn ang="0">
                    <a:pos x="158" y="0"/>
                  </a:cxn>
                  <a:cxn ang="0">
                    <a:pos x="158" y="8"/>
                  </a:cxn>
                  <a:cxn ang="0">
                    <a:pos x="96" y="8"/>
                  </a:cxn>
                  <a:cxn ang="0">
                    <a:pos x="61" y="8"/>
                  </a:cxn>
                  <a:cxn ang="0">
                    <a:pos x="61" y="0"/>
                  </a:cxn>
                  <a:cxn ang="0">
                    <a:pos x="96" y="0"/>
                  </a:cxn>
                  <a:cxn ang="0">
                    <a:pos x="96" y="8"/>
                  </a:cxn>
                  <a:cxn ang="0">
                    <a:pos x="35" y="8"/>
                  </a:cxn>
                  <a:cxn ang="0">
                    <a:pos x="0" y="8"/>
                  </a:cxn>
                  <a:cxn ang="0">
                    <a:pos x="0" y="0"/>
                  </a:cxn>
                  <a:cxn ang="0">
                    <a:pos x="35" y="0"/>
                  </a:cxn>
                  <a:cxn ang="0">
                    <a:pos x="35" y="8"/>
                  </a:cxn>
                </a:cxnLst>
                <a:rect l="0" t="0" r="r" b="b"/>
                <a:pathLst>
                  <a:path w="281" h="8">
                    <a:moveTo>
                      <a:pt x="281" y="8"/>
                    </a:moveTo>
                    <a:lnTo>
                      <a:pt x="246" y="8"/>
                    </a:lnTo>
                    <a:lnTo>
                      <a:pt x="246" y="0"/>
                    </a:lnTo>
                    <a:lnTo>
                      <a:pt x="281" y="0"/>
                    </a:lnTo>
                    <a:lnTo>
                      <a:pt x="281" y="8"/>
                    </a:lnTo>
                    <a:close/>
                    <a:moveTo>
                      <a:pt x="220" y="8"/>
                    </a:moveTo>
                    <a:lnTo>
                      <a:pt x="184" y="8"/>
                    </a:lnTo>
                    <a:lnTo>
                      <a:pt x="184" y="0"/>
                    </a:lnTo>
                    <a:lnTo>
                      <a:pt x="220" y="0"/>
                    </a:lnTo>
                    <a:lnTo>
                      <a:pt x="220" y="8"/>
                    </a:lnTo>
                    <a:close/>
                    <a:moveTo>
                      <a:pt x="158" y="8"/>
                    </a:moveTo>
                    <a:lnTo>
                      <a:pt x="123" y="8"/>
                    </a:lnTo>
                    <a:lnTo>
                      <a:pt x="123" y="0"/>
                    </a:lnTo>
                    <a:lnTo>
                      <a:pt x="158" y="0"/>
                    </a:lnTo>
                    <a:lnTo>
                      <a:pt x="158" y="8"/>
                    </a:lnTo>
                    <a:close/>
                    <a:moveTo>
                      <a:pt x="96" y="8"/>
                    </a:moveTo>
                    <a:lnTo>
                      <a:pt x="61" y="8"/>
                    </a:lnTo>
                    <a:lnTo>
                      <a:pt x="61" y="0"/>
                    </a:lnTo>
                    <a:lnTo>
                      <a:pt x="96" y="0"/>
                    </a:lnTo>
                    <a:lnTo>
                      <a:pt x="96" y="8"/>
                    </a:lnTo>
                    <a:close/>
                    <a:moveTo>
                      <a:pt x="35" y="8"/>
                    </a:moveTo>
                    <a:lnTo>
                      <a:pt x="0" y="8"/>
                    </a:lnTo>
                    <a:lnTo>
                      <a:pt x="0" y="0"/>
                    </a:lnTo>
                    <a:lnTo>
                      <a:pt x="35" y="0"/>
                    </a:lnTo>
                    <a:lnTo>
                      <a:pt x="35" y="8"/>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noEditPoints="1"/>
              </p:cNvSpPr>
              <p:nvPr/>
            </p:nvSpPr>
            <p:spPr bwMode="auto">
              <a:xfrm>
                <a:off x="3409" y="1653"/>
                <a:ext cx="281" cy="8"/>
              </a:xfrm>
              <a:custGeom>
                <a:avLst/>
                <a:gdLst/>
                <a:ahLst/>
                <a:cxnLst>
                  <a:cxn ang="0">
                    <a:pos x="281" y="8"/>
                  </a:cxn>
                  <a:cxn ang="0">
                    <a:pos x="246" y="8"/>
                  </a:cxn>
                  <a:cxn ang="0">
                    <a:pos x="246" y="0"/>
                  </a:cxn>
                  <a:cxn ang="0">
                    <a:pos x="281" y="0"/>
                  </a:cxn>
                  <a:cxn ang="0">
                    <a:pos x="281" y="8"/>
                  </a:cxn>
                  <a:cxn ang="0">
                    <a:pos x="219" y="8"/>
                  </a:cxn>
                  <a:cxn ang="0">
                    <a:pos x="184" y="8"/>
                  </a:cxn>
                  <a:cxn ang="0">
                    <a:pos x="184" y="0"/>
                  </a:cxn>
                  <a:cxn ang="0">
                    <a:pos x="219" y="0"/>
                  </a:cxn>
                  <a:cxn ang="0">
                    <a:pos x="219" y="8"/>
                  </a:cxn>
                  <a:cxn ang="0">
                    <a:pos x="158" y="8"/>
                  </a:cxn>
                  <a:cxn ang="0">
                    <a:pos x="123" y="8"/>
                  </a:cxn>
                  <a:cxn ang="0">
                    <a:pos x="123" y="0"/>
                  </a:cxn>
                  <a:cxn ang="0">
                    <a:pos x="158" y="0"/>
                  </a:cxn>
                  <a:cxn ang="0">
                    <a:pos x="158" y="8"/>
                  </a:cxn>
                  <a:cxn ang="0">
                    <a:pos x="96" y="8"/>
                  </a:cxn>
                  <a:cxn ang="0">
                    <a:pos x="61" y="8"/>
                  </a:cxn>
                  <a:cxn ang="0">
                    <a:pos x="61" y="0"/>
                  </a:cxn>
                  <a:cxn ang="0">
                    <a:pos x="96" y="0"/>
                  </a:cxn>
                  <a:cxn ang="0">
                    <a:pos x="96" y="8"/>
                  </a:cxn>
                  <a:cxn ang="0">
                    <a:pos x="35" y="8"/>
                  </a:cxn>
                  <a:cxn ang="0">
                    <a:pos x="0" y="8"/>
                  </a:cxn>
                  <a:cxn ang="0">
                    <a:pos x="0" y="0"/>
                  </a:cxn>
                  <a:cxn ang="0">
                    <a:pos x="35" y="0"/>
                  </a:cxn>
                  <a:cxn ang="0">
                    <a:pos x="35" y="8"/>
                  </a:cxn>
                </a:cxnLst>
                <a:rect l="0" t="0" r="r" b="b"/>
                <a:pathLst>
                  <a:path w="281" h="8">
                    <a:moveTo>
                      <a:pt x="281" y="8"/>
                    </a:moveTo>
                    <a:lnTo>
                      <a:pt x="246" y="8"/>
                    </a:lnTo>
                    <a:lnTo>
                      <a:pt x="246" y="0"/>
                    </a:lnTo>
                    <a:lnTo>
                      <a:pt x="281" y="0"/>
                    </a:lnTo>
                    <a:lnTo>
                      <a:pt x="281" y="8"/>
                    </a:lnTo>
                    <a:close/>
                    <a:moveTo>
                      <a:pt x="219" y="8"/>
                    </a:moveTo>
                    <a:lnTo>
                      <a:pt x="184" y="8"/>
                    </a:lnTo>
                    <a:lnTo>
                      <a:pt x="184" y="0"/>
                    </a:lnTo>
                    <a:lnTo>
                      <a:pt x="219" y="0"/>
                    </a:lnTo>
                    <a:lnTo>
                      <a:pt x="219" y="8"/>
                    </a:lnTo>
                    <a:close/>
                    <a:moveTo>
                      <a:pt x="158" y="8"/>
                    </a:moveTo>
                    <a:lnTo>
                      <a:pt x="123" y="8"/>
                    </a:lnTo>
                    <a:lnTo>
                      <a:pt x="123" y="0"/>
                    </a:lnTo>
                    <a:lnTo>
                      <a:pt x="158" y="0"/>
                    </a:lnTo>
                    <a:lnTo>
                      <a:pt x="158" y="8"/>
                    </a:lnTo>
                    <a:close/>
                    <a:moveTo>
                      <a:pt x="96" y="8"/>
                    </a:moveTo>
                    <a:lnTo>
                      <a:pt x="61" y="8"/>
                    </a:lnTo>
                    <a:lnTo>
                      <a:pt x="61" y="0"/>
                    </a:lnTo>
                    <a:lnTo>
                      <a:pt x="96" y="0"/>
                    </a:lnTo>
                    <a:lnTo>
                      <a:pt x="96" y="8"/>
                    </a:lnTo>
                    <a:close/>
                    <a:moveTo>
                      <a:pt x="35" y="8"/>
                    </a:moveTo>
                    <a:lnTo>
                      <a:pt x="0" y="8"/>
                    </a:lnTo>
                    <a:lnTo>
                      <a:pt x="0" y="0"/>
                    </a:lnTo>
                    <a:lnTo>
                      <a:pt x="35" y="0"/>
                    </a:lnTo>
                    <a:lnTo>
                      <a:pt x="35" y="8"/>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128"/>
              <p:cNvSpPr>
                <a:spLocks noEditPoints="1"/>
              </p:cNvSpPr>
              <p:nvPr/>
            </p:nvSpPr>
            <p:spPr bwMode="auto">
              <a:xfrm>
                <a:off x="3101" y="1653"/>
                <a:ext cx="282" cy="8"/>
              </a:xfrm>
              <a:custGeom>
                <a:avLst/>
                <a:gdLst/>
                <a:ahLst/>
                <a:cxnLst>
                  <a:cxn ang="0">
                    <a:pos x="282" y="8"/>
                  </a:cxn>
                  <a:cxn ang="0">
                    <a:pos x="246" y="8"/>
                  </a:cxn>
                  <a:cxn ang="0">
                    <a:pos x="246" y="0"/>
                  </a:cxn>
                  <a:cxn ang="0">
                    <a:pos x="282" y="0"/>
                  </a:cxn>
                  <a:cxn ang="0">
                    <a:pos x="282" y="8"/>
                  </a:cxn>
                  <a:cxn ang="0">
                    <a:pos x="219" y="8"/>
                  </a:cxn>
                  <a:cxn ang="0">
                    <a:pos x="184" y="8"/>
                  </a:cxn>
                  <a:cxn ang="0">
                    <a:pos x="184" y="0"/>
                  </a:cxn>
                  <a:cxn ang="0">
                    <a:pos x="219" y="0"/>
                  </a:cxn>
                  <a:cxn ang="0">
                    <a:pos x="219" y="8"/>
                  </a:cxn>
                  <a:cxn ang="0">
                    <a:pos x="158" y="8"/>
                  </a:cxn>
                  <a:cxn ang="0">
                    <a:pos x="123" y="8"/>
                  </a:cxn>
                  <a:cxn ang="0">
                    <a:pos x="123" y="0"/>
                  </a:cxn>
                  <a:cxn ang="0">
                    <a:pos x="158" y="0"/>
                  </a:cxn>
                  <a:cxn ang="0">
                    <a:pos x="158" y="8"/>
                  </a:cxn>
                  <a:cxn ang="0">
                    <a:pos x="96" y="8"/>
                  </a:cxn>
                  <a:cxn ang="0">
                    <a:pos x="61" y="8"/>
                  </a:cxn>
                  <a:cxn ang="0">
                    <a:pos x="61" y="0"/>
                  </a:cxn>
                  <a:cxn ang="0">
                    <a:pos x="96" y="0"/>
                  </a:cxn>
                  <a:cxn ang="0">
                    <a:pos x="96" y="8"/>
                  </a:cxn>
                  <a:cxn ang="0">
                    <a:pos x="35" y="8"/>
                  </a:cxn>
                  <a:cxn ang="0">
                    <a:pos x="0" y="8"/>
                  </a:cxn>
                  <a:cxn ang="0">
                    <a:pos x="0" y="0"/>
                  </a:cxn>
                  <a:cxn ang="0">
                    <a:pos x="35" y="0"/>
                  </a:cxn>
                  <a:cxn ang="0">
                    <a:pos x="35" y="8"/>
                  </a:cxn>
                </a:cxnLst>
                <a:rect l="0" t="0" r="r" b="b"/>
                <a:pathLst>
                  <a:path w="282" h="8">
                    <a:moveTo>
                      <a:pt x="282" y="8"/>
                    </a:moveTo>
                    <a:lnTo>
                      <a:pt x="246" y="8"/>
                    </a:lnTo>
                    <a:lnTo>
                      <a:pt x="246" y="0"/>
                    </a:lnTo>
                    <a:lnTo>
                      <a:pt x="282" y="0"/>
                    </a:lnTo>
                    <a:lnTo>
                      <a:pt x="282" y="8"/>
                    </a:lnTo>
                    <a:close/>
                    <a:moveTo>
                      <a:pt x="219" y="8"/>
                    </a:moveTo>
                    <a:lnTo>
                      <a:pt x="184" y="8"/>
                    </a:lnTo>
                    <a:lnTo>
                      <a:pt x="184" y="0"/>
                    </a:lnTo>
                    <a:lnTo>
                      <a:pt x="219" y="0"/>
                    </a:lnTo>
                    <a:lnTo>
                      <a:pt x="219" y="8"/>
                    </a:lnTo>
                    <a:close/>
                    <a:moveTo>
                      <a:pt x="158" y="8"/>
                    </a:moveTo>
                    <a:lnTo>
                      <a:pt x="123" y="8"/>
                    </a:lnTo>
                    <a:lnTo>
                      <a:pt x="123" y="0"/>
                    </a:lnTo>
                    <a:lnTo>
                      <a:pt x="158" y="0"/>
                    </a:lnTo>
                    <a:lnTo>
                      <a:pt x="158" y="8"/>
                    </a:lnTo>
                    <a:close/>
                    <a:moveTo>
                      <a:pt x="96" y="8"/>
                    </a:moveTo>
                    <a:lnTo>
                      <a:pt x="61" y="8"/>
                    </a:lnTo>
                    <a:lnTo>
                      <a:pt x="61" y="0"/>
                    </a:lnTo>
                    <a:lnTo>
                      <a:pt x="96" y="0"/>
                    </a:lnTo>
                    <a:lnTo>
                      <a:pt x="96" y="8"/>
                    </a:lnTo>
                    <a:close/>
                    <a:moveTo>
                      <a:pt x="35" y="8"/>
                    </a:moveTo>
                    <a:lnTo>
                      <a:pt x="0" y="8"/>
                    </a:lnTo>
                    <a:lnTo>
                      <a:pt x="0" y="0"/>
                    </a:lnTo>
                    <a:lnTo>
                      <a:pt x="35" y="0"/>
                    </a:lnTo>
                    <a:lnTo>
                      <a:pt x="35" y="8"/>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noEditPoints="1"/>
              </p:cNvSpPr>
              <p:nvPr/>
            </p:nvSpPr>
            <p:spPr bwMode="auto">
              <a:xfrm>
                <a:off x="2792" y="1653"/>
                <a:ext cx="283" cy="8"/>
              </a:xfrm>
              <a:custGeom>
                <a:avLst/>
                <a:gdLst/>
                <a:ahLst/>
                <a:cxnLst>
                  <a:cxn ang="0">
                    <a:pos x="283" y="8"/>
                  </a:cxn>
                  <a:cxn ang="0">
                    <a:pos x="247" y="8"/>
                  </a:cxn>
                  <a:cxn ang="0">
                    <a:pos x="247" y="0"/>
                  </a:cxn>
                  <a:cxn ang="0">
                    <a:pos x="283" y="0"/>
                  </a:cxn>
                  <a:cxn ang="0">
                    <a:pos x="283" y="8"/>
                  </a:cxn>
                  <a:cxn ang="0">
                    <a:pos x="221" y="8"/>
                  </a:cxn>
                  <a:cxn ang="0">
                    <a:pos x="185" y="8"/>
                  </a:cxn>
                  <a:cxn ang="0">
                    <a:pos x="185" y="0"/>
                  </a:cxn>
                  <a:cxn ang="0">
                    <a:pos x="221" y="0"/>
                  </a:cxn>
                  <a:cxn ang="0">
                    <a:pos x="221" y="8"/>
                  </a:cxn>
                  <a:cxn ang="0">
                    <a:pos x="159" y="8"/>
                  </a:cxn>
                  <a:cxn ang="0">
                    <a:pos x="124" y="8"/>
                  </a:cxn>
                  <a:cxn ang="0">
                    <a:pos x="124" y="0"/>
                  </a:cxn>
                  <a:cxn ang="0">
                    <a:pos x="159" y="0"/>
                  </a:cxn>
                  <a:cxn ang="0">
                    <a:pos x="159" y="8"/>
                  </a:cxn>
                  <a:cxn ang="0">
                    <a:pos x="98" y="8"/>
                  </a:cxn>
                  <a:cxn ang="0">
                    <a:pos x="62" y="8"/>
                  </a:cxn>
                  <a:cxn ang="0">
                    <a:pos x="62" y="0"/>
                  </a:cxn>
                  <a:cxn ang="0">
                    <a:pos x="98" y="0"/>
                  </a:cxn>
                  <a:cxn ang="0">
                    <a:pos x="98" y="8"/>
                  </a:cxn>
                  <a:cxn ang="0">
                    <a:pos x="36" y="8"/>
                  </a:cxn>
                  <a:cxn ang="0">
                    <a:pos x="0" y="8"/>
                  </a:cxn>
                  <a:cxn ang="0">
                    <a:pos x="0" y="0"/>
                  </a:cxn>
                  <a:cxn ang="0">
                    <a:pos x="36" y="0"/>
                  </a:cxn>
                  <a:cxn ang="0">
                    <a:pos x="36" y="8"/>
                  </a:cxn>
                </a:cxnLst>
                <a:rect l="0" t="0" r="r" b="b"/>
                <a:pathLst>
                  <a:path w="283" h="8">
                    <a:moveTo>
                      <a:pt x="283" y="8"/>
                    </a:moveTo>
                    <a:lnTo>
                      <a:pt x="247" y="8"/>
                    </a:lnTo>
                    <a:lnTo>
                      <a:pt x="247" y="0"/>
                    </a:lnTo>
                    <a:lnTo>
                      <a:pt x="283" y="0"/>
                    </a:lnTo>
                    <a:lnTo>
                      <a:pt x="283" y="8"/>
                    </a:lnTo>
                    <a:close/>
                    <a:moveTo>
                      <a:pt x="221" y="8"/>
                    </a:moveTo>
                    <a:lnTo>
                      <a:pt x="185" y="8"/>
                    </a:lnTo>
                    <a:lnTo>
                      <a:pt x="185" y="0"/>
                    </a:lnTo>
                    <a:lnTo>
                      <a:pt x="221" y="0"/>
                    </a:lnTo>
                    <a:lnTo>
                      <a:pt x="221" y="8"/>
                    </a:lnTo>
                    <a:close/>
                    <a:moveTo>
                      <a:pt x="159" y="8"/>
                    </a:moveTo>
                    <a:lnTo>
                      <a:pt x="124" y="8"/>
                    </a:lnTo>
                    <a:lnTo>
                      <a:pt x="124" y="0"/>
                    </a:lnTo>
                    <a:lnTo>
                      <a:pt x="159" y="0"/>
                    </a:lnTo>
                    <a:lnTo>
                      <a:pt x="159" y="8"/>
                    </a:lnTo>
                    <a:close/>
                    <a:moveTo>
                      <a:pt x="98" y="8"/>
                    </a:moveTo>
                    <a:lnTo>
                      <a:pt x="62" y="8"/>
                    </a:lnTo>
                    <a:lnTo>
                      <a:pt x="62" y="0"/>
                    </a:lnTo>
                    <a:lnTo>
                      <a:pt x="98" y="0"/>
                    </a:lnTo>
                    <a:lnTo>
                      <a:pt x="98" y="8"/>
                    </a:lnTo>
                    <a:close/>
                    <a:moveTo>
                      <a:pt x="36" y="8"/>
                    </a:moveTo>
                    <a:lnTo>
                      <a:pt x="0" y="8"/>
                    </a:lnTo>
                    <a:lnTo>
                      <a:pt x="0" y="0"/>
                    </a:lnTo>
                    <a:lnTo>
                      <a:pt x="36" y="0"/>
                    </a:lnTo>
                    <a:lnTo>
                      <a:pt x="36" y="8"/>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noEditPoints="1"/>
              </p:cNvSpPr>
              <p:nvPr/>
            </p:nvSpPr>
            <p:spPr bwMode="auto">
              <a:xfrm>
                <a:off x="2485" y="1653"/>
                <a:ext cx="281" cy="8"/>
              </a:xfrm>
              <a:custGeom>
                <a:avLst/>
                <a:gdLst/>
                <a:ahLst/>
                <a:cxnLst>
                  <a:cxn ang="0">
                    <a:pos x="281" y="8"/>
                  </a:cxn>
                  <a:cxn ang="0">
                    <a:pos x="246" y="8"/>
                  </a:cxn>
                  <a:cxn ang="0">
                    <a:pos x="246" y="0"/>
                  </a:cxn>
                  <a:cxn ang="0">
                    <a:pos x="281" y="0"/>
                  </a:cxn>
                  <a:cxn ang="0">
                    <a:pos x="281" y="8"/>
                  </a:cxn>
                  <a:cxn ang="0">
                    <a:pos x="220" y="8"/>
                  </a:cxn>
                  <a:cxn ang="0">
                    <a:pos x="185" y="8"/>
                  </a:cxn>
                  <a:cxn ang="0">
                    <a:pos x="185" y="0"/>
                  </a:cxn>
                  <a:cxn ang="0">
                    <a:pos x="220" y="0"/>
                  </a:cxn>
                  <a:cxn ang="0">
                    <a:pos x="220" y="8"/>
                  </a:cxn>
                  <a:cxn ang="0">
                    <a:pos x="158" y="8"/>
                  </a:cxn>
                  <a:cxn ang="0">
                    <a:pos x="123" y="8"/>
                  </a:cxn>
                  <a:cxn ang="0">
                    <a:pos x="123" y="0"/>
                  </a:cxn>
                  <a:cxn ang="0">
                    <a:pos x="158" y="0"/>
                  </a:cxn>
                  <a:cxn ang="0">
                    <a:pos x="158" y="8"/>
                  </a:cxn>
                  <a:cxn ang="0">
                    <a:pos x="97" y="8"/>
                  </a:cxn>
                  <a:cxn ang="0">
                    <a:pos x="62" y="8"/>
                  </a:cxn>
                  <a:cxn ang="0">
                    <a:pos x="62" y="0"/>
                  </a:cxn>
                  <a:cxn ang="0">
                    <a:pos x="97" y="0"/>
                  </a:cxn>
                  <a:cxn ang="0">
                    <a:pos x="97" y="8"/>
                  </a:cxn>
                  <a:cxn ang="0">
                    <a:pos x="35" y="8"/>
                  </a:cxn>
                  <a:cxn ang="0">
                    <a:pos x="0" y="8"/>
                  </a:cxn>
                  <a:cxn ang="0">
                    <a:pos x="0" y="0"/>
                  </a:cxn>
                  <a:cxn ang="0">
                    <a:pos x="35" y="0"/>
                  </a:cxn>
                  <a:cxn ang="0">
                    <a:pos x="35" y="8"/>
                  </a:cxn>
                </a:cxnLst>
                <a:rect l="0" t="0" r="r" b="b"/>
                <a:pathLst>
                  <a:path w="281" h="8">
                    <a:moveTo>
                      <a:pt x="281" y="8"/>
                    </a:moveTo>
                    <a:lnTo>
                      <a:pt x="246" y="8"/>
                    </a:lnTo>
                    <a:lnTo>
                      <a:pt x="246" y="0"/>
                    </a:lnTo>
                    <a:lnTo>
                      <a:pt x="281" y="0"/>
                    </a:lnTo>
                    <a:lnTo>
                      <a:pt x="281" y="8"/>
                    </a:lnTo>
                    <a:close/>
                    <a:moveTo>
                      <a:pt x="220" y="8"/>
                    </a:moveTo>
                    <a:lnTo>
                      <a:pt x="185" y="8"/>
                    </a:lnTo>
                    <a:lnTo>
                      <a:pt x="185" y="0"/>
                    </a:lnTo>
                    <a:lnTo>
                      <a:pt x="220" y="0"/>
                    </a:lnTo>
                    <a:lnTo>
                      <a:pt x="220" y="8"/>
                    </a:lnTo>
                    <a:close/>
                    <a:moveTo>
                      <a:pt x="158" y="8"/>
                    </a:moveTo>
                    <a:lnTo>
                      <a:pt x="123" y="8"/>
                    </a:lnTo>
                    <a:lnTo>
                      <a:pt x="123" y="0"/>
                    </a:lnTo>
                    <a:lnTo>
                      <a:pt x="158" y="0"/>
                    </a:lnTo>
                    <a:lnTo>
                      <a:pt x="158" y="8"/>
                    </a:lnTo>
                    <a:close/>
                    <a:moveTo>
                      <a:pt x="97" y="8"/>
                    </a:moveTo>
                    <a:lnTo>
                      <a:pt x="62" y="8"/>
                    </a:lnTo>
                    <a:lnTo>
                      <a:pt x="62" y="0"/>
                    </a:lnTo>
                    <a:lnTo>
                      <a:pt x="97" y="0"/>
                    </a:lnTo>
                    <a:lnTo>
                      <a:pt x="97" y="8"/>
                    </a:lnTo>
                    <a:close/>
                    <a:moveTo>
                      <a:pt x="35" y="8"/>
                    </a:moveTo>
                    <a:lnTo>
                      <a:pt x="0" y="8"/>
                    </a:lnTo>
                    <a:lnTo>
                      <a:pt x="0" y="0"/>
                    </a:lnTo>
                    <a:lnTo>
                      <a:pt x="35" y="0"/>
                    </a:lnTo>
                    <a:lnTo>
                      <a:pt x="35" y="8"/>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noEditPoints="1"/>
              </p:cNvSpPr>
              <p:nvPr/>
            </p:nvSpPr>
            <p:spPr bwMode="auto">
              <a:xfrm>
                <a:off x="2177" y="1653"/>
                <a:ext cx="281" cy="8"/>
              </a:xfrm>
              <a:custGeom>
                <a:avLst/>
                <a:gdLst/>
                <a:ahLst/>
                <a:cxnLst>
                  <a:cxn ang="0">
                    <a:pos x="281" y="8"/>
                  </a:cxn>
                  <a:cxn ang="0">
                    <a:pos x="246" y="8"/>
                  </a:cxn>
                  <a:cxn ang="0">
                    <a:pos x="246" y="0"/>
                  </a:cxn>
                  <a:cxn ang="0">
                    <a:pos x="281" y="0"/>
                  </a:cxn>
                  <a:cxn ang="0">
                    <a:pos x="281" y="8"/>
                  </a:cxn>
                  <a:cxn ang="0">
                    <a:pos x="220" y="8"/>
                  </a:cxn>
                  <a:cxn ang="0">
                    <a:pos x="184" y="8"/>
                  </a:cxn>
                  <a:cxn ang="0">
                    <a:pos x="184" y="0"/>
                  </a:cxn>
                  <a:cxn ang="0">
                    <a:pos x="220" y="0"/>
                  </a:cxn>
                  <a:cxn ang="0">
                    <a:pos x="220" y="8"/>
                  </a:cxn>
                  <a:cxn ang="0">
                    <a:pos x="158" y="8"/>
                  </a:cxn>
                  <a:cxn ang="0">
                    <a:pos x="123" y="8"/>
                  </a:cxn>
                  <a:cxn ang="0">
                    <a:pos x="123" y="0"/>
                  </a:cxn>
                  <a:cxn ang="0">
                    <a:pos x="158" y="0"/>
                  </a:cxn>
                  <a:cxn ang="0">
                    <a:pos x="158" y="8"/>
                  </a:cxn>
                  <a:cxn ang="0">
                    <a:pos x="97" y="8"/>
                  </a:cxn>
                  <a:cxn ang="0">
                    <a:pos x="61" y="8"/>
                  </a:cxn>
                  <a:cxn ang="0">
                    <a:pos x="61" y="0"/>
                  </a:cxn>
                  <a:cxn ang="0">
                    <a:pos x="97" y="0"/>
                  </a:cxn>
                  <a:cxn ang="0">
                    <a:pos x="97" y="8"/>
                  </a:cxn>
                  <a:cxn ang="0">
                    <a:pos x="35" y="8"/>
                  </a:cxn>
                  <a:cxn ang="0">
                    <a:pos x="0" y="8"/>
                  </a:cxn>
                  <a:cxn ang="0">
                    <a:pos x="0" y="0"/>
                  </a:cxn>
                  <a:cxn ang="0">
                    <a:pos x="35" y="0"/>
                  </a:cxn>
                  <a:cxn ang="0">
                    <a:pos x="35" y="8"/>
                  </a:cxn>
                </a:cxnLst>
                <a:rect l="0" t="0" r="r" b="b"/>
                <a:pathLst>
                  <a:path w="281" h="8">
                    <a:moveTo>
                      <a:pt x="281" y="8"/>
                    </a:moveTo>
                    <a:lnTo>
                      <a:pt x="246" y="8"/>
                    </a:lnTo>
                    <a:lnTo>
                      <a:pt x="246" y="0"/>
                    </a:lnTo>
                    <a:lnTo>
                      <a:pt x="281" y="0"/>
                    </a:lnTo>
                    <a:lnTo>
                      <a:pt x="281" y="8"/>
                    </a:lnTo>
                    <a:close/>
                    <a:moveTo>
                      <a:pt x="220" y="8"/>
                    </a:moveTo>
                    <a:lnTo>
                      <a:pt x="184" y="8"/>
                    </a:lnTo>
                    <a:lnTo>
                      <a:pt x="184" y="0"/>
                    </a:lnTo>
                    <a:lnTo>
                      <a:pt x="220" y="0"/>
                    </a:lnTo>
                    <a:lnTo>
                      <a:pt x="220" y="8"/>
                    </a:lnTo>
                    <a:close/>
                    <a:moveTo>
                      <a:pt x="158" y="8"/>
                    </a:moveTo>
                    <a:lnTo>
                      <a:pt x="123" y="8"/>
                    </a:lnTo>
                    <a:lnTo>
                      <a:pt x="123" y="0"/>
                    </a:lnTo>
                    <a:lnTo>
                      <a:pt x="158" y="0"/>
                    </a:lnTo>
                    <a:lnTo>
                      <a:pt x="158" y="8"/>
                    </a:lnTo>
                    <a:close/>
                    <a:moveTo>
                      <a:pt x="97" y="8"/>
                    </a:moveTo>
                    <a:lnTo>
                      <a:pt x="61" y="8"/>
                    </a:lnTo>
                    <a:lnTo>
                      <a:pt x="61" y="0"/>
                    </a:lnTo>
                    <a:lnTo>
                      <a:pt x="97" y="0"/>
                    </a:lnTo>
                    <a:lnTo>
                      <a:pt x="97" y="8"/>
                    </a:lnTo>
                    <a:close/>
                    <a:moveTo>
                      <a:pt x="35" y="8"/>
                    </a:moveTo>
                    <a:lnTo>
                      <a:pt x="0" y="8"/>
                    </a:lnTo>
                    <a:lnTo>
                      <a:pt x="0" y="0"/>
                    </a:lnTo>
                    <a:lnTo>
                      <a:pt x="35" y="0"/>
                    </a:lnTo>
                    <a:lnTo>
                      <a:pt x="35" y="8"/>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132"/>
              <p:cNvSpPr>
                <a:spLocks noEditPoints="1"/>
              </p:cNvSpPr>
              <p:nvPr/>
            </p:nvSpPr>
            <p:spPr bwMode="auto">
              <a:xfrm>
                <a:off x="1869" y="1653"/>
                <a:ext cx="281" cy="8"/>
              </a:xfrm>
              <a:custGeom>
                <a:avLst/>
                <a:gdLst/>
                <a:ahLst/>
                <a:cxnLst>
                  <a:cxn ang="0">
                    <a:pos x="281" y="8"/>
                  </a:cxn>
                  <a:cxn ang="0">
                    <a:pos x="246" y="8"/>
                  </a:cxn>
                  <a:cxn ang="0">
                    <a:pos x="246" y="0"/>
                  </a:cxn>
                  <a:cxn ang="0">
                    <a:pos x="281" y="0"/>
                  </a:cxn>
                  <a:cxn ang="0">
                    <a:pos x="281" y="8"/>
                  </a:cxn>
                  <a:cxn ang="0">
                    <a:pos x="220" y="8"/>
                  </a:cxn>
                  <a:cxn ang="0">
                    <a:pos x="185" y="8"/>
                  </a:cxn>
                  <a:cxn ang="0">
                    <a:pos x="185" y="0"/>
                  </a:cxn>
                  <a:cxn ang="0">
                    <a:pos x="220" y="0"/>
                  </a:cxn>
                  <a:cxn ang="0">
                    <a:pos x="220" y="8"/>
                  </a:cxn>
                  <a:cxn ang="0">
                    <a:pos x="158" y="8"/>
                  </a:cxn>
                  <a:cxn ang="0">
                    <a:pos x="123" y="8"/>
                  </a:cxn>
                  <a:cxn ang="0">
                    <a:pos x="123" y="0"/>
                  </a:cxn>
                  <a:cxn ang="0">
                    <a:pos x="158" y="0"/>
                  </a:cxn>
                  <a:cxn ang="0">
                    <a:pos x="158" y="8"/>
                  </a:cxn>
                  <a:cxn ang="0">
                    <a:pos x="97" y="8"/>
                  </a:cxn>
                  <a:cxn ang="0">
                    <a:pos x="62" y="8"/>
                  </a:cxn>
                  <a:cxn ang="0">
                    <a:pos x="62" y="0"/>
                  </a:cxn>
                  <a:cxn ang="0">
                    <a:pos x="97" y="0"/>
                  </a:cxn>
                  <a:cxn ang="0">
                    <a:pos x="97" y="8"/>
                  </a:cxn>
                  <a:cxn ang="0">
                    <a:pos x="35" y="8"/>
                  </a:cxn>
                  <a:cxn ang="0">
                    <a:pos x="0" y="8"/>
                  </a:cxn>
                  <a:cxn ang="0">
                    <a:pos x="0" y="0"/>
                  </a:cxn>
                  <a:cxn ang="0">
                    <a:pos x="35" y="0"/>
                  </a:cxn>
                  <a:cxn ang="0">
                    <a:pos x="35" y="8"/>
                  </a:cxn>
                </a:cxnLst>
                <a:rect l="0" t="0" r="r" b="b"/>
                <a:pathLst>
                  <a:path w="281" h="8">
                    <a:moveTo>
                      <a:pt x="281" y="8"/>
                    </a:moveTo>
                    <a:lnTo>
                      <a:pt x="246" y="8"/>
                    </a:lnTo>
                    <a:lnTo>
                      <a:pt x="246" y="0"/>
                    </a:lnTo>
                    <a:lnTo>
                      <a:pt x="281" y="0"/>
                    </a:lnTo>
                    <a:lnTo>
                      <a:pt x="281" y="8"/>
                    </a:lnTo>
                    <a:close/>
                    <a:moveTo>
                      <a:pt x="220" y="8"/>
                    </a:moveTo>
                    <a:lnTo>
                      <a:pt x="185" y="8"/>
                    </a:lnTo>
                    <a:lnTo>
                      <a:pt x="185" y="0"/>
                    </a:lnTo>
                    <a:lnTo>
                      <a:pt x="220" y="0"/>
                    </a:lnTo>
                    <a:lnTo>
                      <a:pt x="220" y="8"/>
                    </a:lnTo>
                    <a:close/>
                    <a:moveTo>
                      <a:pt x="158" y="8"/>
                    </a:moveTo>
                    <a:lnTo>
                      <a:pt x="123" y="8"/>
                    </a:lnTo>
                    <a:lnTo>
                      <a:pt x="123" y="0"/>
                    </a:lnTo>
                    <a:lnTo>
                      <a:pt x="158" y="0"/>
                    </a:lnTo>
                    <a:lnTo>
                      <a:pt x="158" y="8"/>
                    </a:lnTo>
                    <a:close/>
                    <a:moveTo>
                      <a:pt x="97" y="8"/>
                    </a:moveTo>
                    <a:lnTo>
                      <a:pt x="62" y="8"/>
                    </a:lnTo>
                    <a:lnTo>
                      <a:pt x="62" y="0"/>
                    </a:lnTo>
                    <a:lnTo>
                      <a:pt x="97" y="0"/>
                    </a:lnTo>
                    <a:lnTo>
                      <a:pt x="97" y="8"/>
                    </a:lnTo>
                    <a:close/>
                    <a:moveTo>
                      <a:pt x="35" y="8"/>
                    </a:moveTo>
                    <a:lnTo>
                      <a:pt x="0" y="8"/>
                    </a:lnTo>
                    <a:lnTo>
                      <a:pt x="0" y="0"/>
                    </a:lnTo>
                    <a:lnTo>
                      <a:pt x="35" y="0"/>
                    </a:lnTo>
                    <a:lnTo>
                      <a:pt x="35" y="8"/>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noEditPoints="1"/>
              </p:cNvSpPr>
              <p:nvPr/>
            </p:nvSpPr>
            <p:spPr bwMode="auto">
              <a:xfrm>
                <a:off x="1315" y="1653"/>
                <a:ext cx="527" cy="8"/>
              </a:xfrm>
              <a:custGeom>
                <a:avLst/>
                <a:gdLst/>
                <a:ahLst/>
                <a:cxnLst>
                  <a:cxn ang="0">
                    <a:pos x="527" y="8"/>
                  </a:cxn>
                  <a:cxn ang="0">
                    <a:pos x="492" y="8"/>
                  </a:cxn>
                  <a:cxn ang="0">
                    <a:pos x="492" y="0"/>
                  </a:cxn>
                  <a:cxn ang="0">
                    <a:pos x="527" y="0"/>
                  </a:cxn>
                  <a:cxn ang="0">
                    <a:pos x="527" y="8"/>
                  </a:cxn>
                  <a:cxn ang="0">
                    <a:pos x="466" y="8"/>
                  </a:cxn>
                  <a:cxn ang="0">
                    <a:pos x="431" y="8"/>
                  </a:cxn>
                  <a:cxn ang="0">
                    <a:pos x="431" y="0"/>
                  </a:cxn>
                  <a:cxn ang="0">
                    <a:pos x="466" y="0"/>
                  </a:cxn>
                  <a:cxn ang="0">
                    <a:pos x="466" y="8"/>
                  </a:cxn>
                  <a:cxn ang="0">
                    <a:pos x="404" y="8"/>
                  </a:cxn>
                  <a:cxn ang="0">
                    <a:pos x="369" y="8"/>
                  </a:cxn>
                  <a:cxn ang="0">
                    <a:pos x="369" y="0"/>
                  </a:cxn>
                  <a:cxn ang="0">
                    <a:pos x="404" y="0"/>
                  </a:cxn>
                  <a:cxn ang="0">
                    <a:pos x="404" y="8"/>
                  </a:cxn>
                  <a:cxn ang="0">
                    <a:pos x="342" y="8"/>
                  </a:cxn>
                  <a:cxn ang="0">
                    <a:pos x="307" y="8"/>
                  </a:cxn>
                  <a:cxn ang="0">
                    <a:pos x="307" y="0"/>
                  </a:cxn>
                  <a:cxn ang="0">
                    <a:pos x="342" y="0"/>
                  </a:cxn>
                  <a:cxn ang="0">
                    <a:pos x="342" y="8"/>
                  </a:cxn>
                  <a:cxn ang="0">
                    <a:pos x="281" y="8"/>
                  </a:cxn>
                  <a:cxn ang="0">
                    <a:pos x="246" y="8"/>
                  </a:cxn>
                  <a:cxn ang="0">
                    <a:pos x="246" y="0"/>
                  </a:cxn>
                  <a:cxn ang="0">
                    <a:pos x="281" y="0"/>
                  </a:cxn>
                  <a:cxn ang="0">
                    <a:pos x="281" y="8"/>
                  </a:cxn>
                  <a:cxn ang="0">
                    <a:pos x="219" y="8"/>
                  </a:cxn>
                  <a:cxn ang="0">
                    <a:pos x="184" y="8"/>
                  </a:cxn>
                  <a:cxn ang="0">
                    <a:pos x="184" y="0"/>
                  </a:cxn>
                  <a:cxn ang="0">
                    <a:pos x="219" y="0"/>
                  </a:cxn>
                  <a:cxn ang="0">
                    <a:pos x="219" y="8"/>
                  </a:cxn>
                  <a:cxn ang="0">
                    <a:pos x="158" y="8"/>
                  </a:cxn>
                  <a:cxn ang="0">
                    <a:pos x="123" y="8"/>
                  </a:cxn>
                  <a:cxn ang="0">
                    <a:pos x="123" y="0"/>
                  </a:cxn>
                  <a:cxn ang="0">
                    <a:pos x="158" y="0"/>
                  </a:cxn>
                  <a:cxn ang="0">
                    <a:pos x="158" y="8"/>
                  </a:cxn>
                  <a:cxn ang="0">
                    <a:pos x="96" y="8"/>
                  </a:cxn>
                  <a:cxn ang="0">
                    <a:pos x="61" y="8"/>
                  </a:cxn>
                  <a:cxn ang="0">
                    <a:pos x="61" y="0"/>
                  </a:cxn>
                  <a:cxn ang="0">
                    <a:pos x="96" y="0"/>
                  </a:cxn>
                  <a:cxn ang="0">
                    <a:pos x="96" y="8"/>
                  </a:cxn>
                  <a:cxn ang="0">
                    <a:pos x="35" y="8"/>
                  </a:cxn>
                  <a:cxn ang="0">
                    <a:pos x="0" y="8"/>
                  </a:cxn>
                  <a:cxn ang="0">
                    <a:pos x="0" y="0"/>
                  </a:cxn>
                  <a:cxn ang="0">
                    <a:pos x="35" y="0"/>
                  </a:cxn>
                  <a:cxn ang="0">
                    <a:pos x="35" y="8"/>
                  </a:cxn>
                </a:cxnLst>
                <a:rect l="0" t="0" r="r" b="b"/>
                <a:pathLst>
                  <a:path w="527" h="8">
                    <a:moveTo>
                      <a:pt x="527" y="8"/>
                    </a:moveTo>
                    <a:lnTo>
                      <a:pt x="492" y="8"/>
                    </a:lnTo>
                    <a:lnTo>
                      <a:pt x="492" y="0"/>
                    </a:lnTo>
                    <a:lnTo>
                      <a:pt x="527" y="0"/>
                    </a:lnTo>
                    <a:lnTo>
                      <a:pt x="527" y="8"/>
                    </a:lnTo>
                    <a:close/>
                    <a:moveTo>
                      <a:pt x="466" y="8"/>
                    </a:moveTo>
                    <a:lnTo>
                      <a:pt x="431" y="8"/>
                    </a:lnTo>
                    <a:lnTo>
                      <a:pt x="431" y="0"/>
                    </a:lnTo>
                    <a:lnTo>
                      <a:pt x="466" y="0"/>
                    </a:lnTo>
                    <a:lnTo>
                      <a:pt x="466" y="8"/>
                    </a:lnTo>
                    <a:close/>
                    <a:moveTo>
                      <a:pt x="404" y="8"/>
                    </a:moveTo>
                    <a:lnTo>
                      <a:pt x="369" y="8"/>
                    </a:lnTo>
                    <a:lnTo>
                      <a:pt x="369" y="0"/>
                    </a:lnTo>
                    <a:lnTo>
                      <a:pt x="404" y="0"/>
                    </a:lnTo>
                    <a:lnTo>
                      <a:pt x="404" y="8"/>
                    </a:lnTo>
                    <a:close/>
                    <a:moveTo>
                      <a:pt x="342" y="8"/>
                    </a:moveTo>
                    <a:lnTo>
                      <a:pt x="307" y="8"/>
                    </a:lnTo>
                    <a:lnTo>
                      <a:pt x="307" y="0"/>
                    </a:lnTo>
                    <a:lnTo>
                      <a:pt x="342" y="0"/>
                    </a:lnTo>
                    <a:lnTo>
                      <a:pt x="342" y="8"/>
                    </a:lnTo>
                    <a:close/>
                    <a:moveTo>
                      <a:pt x="281" y="8"/>
                    </a:moveTo>
                    <a:lnTo>
                      <a:pt x="246" y="8"/>
                    </a:lnTo>
                    <a:lnTo>
                      <a:pt x="246" y="0"/>
                    </a:lnTo>
                    <a:lnTo>
                      <a:pt x="281" y="0"/>
                    </a:lnTo>
                    <a:lnTo>
                      <a:pt x="281" y="8"/>
                    </a:lnTo>
                    <a:close/>
                    <a:moveTo>
                      <a:pt x="219" y="8"/>
                    </a:moveTo>
                    <a:lnTo>
                      <a:pt x="184" y="8"/>
                    </a:lnTo>
                    <a:lnTo>
                      <a:pt x="184" y="0"/>
                    </a:lnTo>
                    <a:lnTo>
                      <a:pt x="219" y="0"/>
                    </a:lnTo>
                    <a:lnTo>
                      <a:pt x="219" y="8"/>
                    </a:lnTo>
                    <a:close/>
                    <a:moveTo>
                      <a:pt x="158" y="8"/>
                    </a:moveTo>
                    <a:lnTo>
                      <a:pt x="123" y="8"/>
                    </a:lnTo>
                    <a:lnTo>
                      <a:pt x="123" y="0"/>
                    </a:lnTo>
                    <a:lnTo>
                      <a:pt x="158" y="0"/>
                    </a:lnTo>
                    <a:lnTo>
                      <a:pt x="158" y="8"/>
                    </a:lnTo>
                    <a:close/>
                    <a:moveTo>
                      <a:pt x="96" y="8"/>
                    </a:moveTo>
                    <a:lnTo>
                      <a:pt x="61" y="8"/>
                    </a:lnTo>
                    <a:lnTo>
                      <a:pt x="61" y="0"/>
                    </a:lnTo>
                    <a:lnTo>
                      <a:pt x="96" y="0"/>
                    </a:lnTo>
                    <a:lnTo>
                      <a:pt x="96" y="8"/>
                    </a:lnTo>
                    <a:close/>
                    <a:moveTo>
                      <a:pt x="35" y="8"/>
                    </a:moveTo>
                    <a:lnTo>
                      <a:pt x="0" y="8"/>
                    </a:lnTo>
                    <a:lnTo>
                      <a:pt x="0" y="0"/>
                    </a:lnTo>
                    <a:lnTo>
                      <a:pt x="35" y="0"/>
                    </a:lnTo>
                    <a:lnTo>
                      <a:pt x="35" y="8"/>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Rectangle 134"/>
              <p:cNvSpPr>
                <a:spLocks noChangeArrowheads="1"/>
              </p:cNvSpPr>
              <p:nvPr/>
            </p:nvSpPr>
            <p:spPr bwMode="auto">
              <a:xfrm>
                <a:off x="3963"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Rectangle 135"/>
              <p:cNvSpPr>
                <a:spLocks noChangeArrowheads="1"/>
              </p:cNvSpPr>
              <p:nvPr/>
            </p:nvSpPr>
            <p:spPr bwMode="auto">
              <a:xfrm>
                <a:off x="3901" y="1653"/>
                <a:ext cx="36"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Rectangle 136"/>
              <p:cNvSpPr>
                <a:spLocks noChangeArrowheads="1"/>
              </p:cNvSpPr>
              <p:nvPr/>
            </p:nvSpPr>
            <p:spPr bwMode="auto">
              <a:xfrm>
                <a:off x="3840"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Rectangle 137"/>
              <p:cNvSpPr>
                <a:spLocks noChangeArrowheads="1"/>
              </p:cNvSpPr>
              <p:nvPr/>
            </p:nvSpPr>
            <p:spPr bwMode="auto">
              <a:xfrm>
                <a:off x="3778"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Rectangle 138"/>
              <p:cNvSpPr>
                <a:spLocks noChangeArrowheads="1"/>
              </p:cNvSpPr>
              <p:nvPr/>
            </p:nvSpPr>
            <p:spPr bwMode="auto">
              <a:xfrm>
                <a:off x="3717"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Rectangle 139"/>
              <p:cNvSpPr>
                <a:spLocks noChangeArrowheads="1"/>
              </p:cNvSpPr>
              <p:nvPr/>
            </p:nvSpPr>
            <p:spPr bwMode="auto">
              <a:xfrm>
                <a:off x="3655"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Rectangle 140"/>
              <p:cNvSpPr>
                <a:spLocks noChangeArrowheads="1"/>
              </p:cNvSpPr>
              <p:nvPr/>
            </p:nvSpPr>
            <p:spPr bwMode="auto">
              <a:xfrm>
                <a:off x="3593"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Rectangle 141"/>
              <p:cNvSpPr>
                <a:spLocks noChangeArrowheads="1"/>
              </p:cNvSpPr>
              <p:nvPr/>
            </p:nvSpPr>
            <p:spPr bwMode="auto">
              <a:xfrm>
                <a:off x="3532"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Rectangle 142"/>
              <p:cNvSpPr>
                <a:spLocks noChangeArrowheads="1"/>
              </p:cNvSpPr>
              <p:nvPr/>
            </p:nvSpPr>
            <p:spPr bwMode="auto">
              <a:xfrm>
                <a:off x="3470"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Rectangle 143"/>
              <p:cNvSpPr>
                <a:spLocks noChangeArrowheads="1"/>
              </p:cNvSpPr>
              <p:nvPr/>
            </p:nvSpPr>
            <p:spPr bwMode="auto">
              <a:xfrm>
                <a:off x="3409"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Rectangle 144"/>
              <p:cNvSpPr>
                <a:spLocks noChangeArrowheads="1"/>
              </p:cNvSpPr>
              <p:nvPr/>
            </p:nvSpPr>
            <p:spPr bwMode="auto">
              <a:xfrm>
                <a:off x="3347" y="1653"/>
                <a:ext cx="36"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Rectangle 145"/>
              <p:cNvSpPr>
                <a:spLocks noChangeArrowheads="1"/>
              </p:cNvSpPr>
              <p:nvPr/>
            </p:nvSpPr>
            <p:spPr bwMode="auto">
              <a:xfrm>
                <a:off x="3285"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Rectangle 146"/>
              <p:cNvSpPr>
                <a:spLocks noChangeArrowheads="1"/>
              </p:cNvSpPr>
              <p:nvPr/>
            </p:nvSpPr>
            <p:spPr bwMode="auto">
              <a:xfrm>
                <a:off x="3224"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Rectangle 147"/>
              <p:cNvSpPr>
                <a:spLocks noChangeArrowheads="1"/>
              </p:cNvSpPr>
              <p:nvPr/>
            </p:nvSpPr>
            <p:spPr bwMode="auto">
              <a:xfrm>
                <a:off x="3162"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Rectangle 148"/>
              <p:cNvSpPr>
                <a:spLocks noChangeArrowheads="1"/>
              </p:cNvSpPr>
              <p:nvPr/>
            </p:nvSpPr>
            <p:spPr bwMode="auto">
              <a:xfrm>
                <a:off x="3101"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Rectangle 149"/>
              <p:cNvSpPr>
                <a:spLocks noChangeArrowheads="1"/>
              </p:cNvSpPr>
              <p:nvPr/>
            </p:nvSpPr>
            <p:spPr bwMode="auto">
              <a:xfrm>
                <a:off x="3039" y="1653"/>
                <a:ext cx="36"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Rectangle 150"/>
              <p:cNvSpPr>
                <a:spLocks noChangeArrowheads="1"/>
              </p:cNvSpPr>
              <p:nvPr/>
            </p:nvSpPr>
            <p:spPr bwMode="auto">
              <a:xfrm>
                <a:off x="2977" y="1653"/>
                <a:ext cx="36"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Rectangle 151"/>
              <p:cNvSpPr>
                <a:spLocks noChangeArrowheads="1"/>
              </p:cNvSpPr>
              <p:nvPr/>
            </p:nvSpPr>
            <p:spPr bwMode="auto">
              <a:xfrm>
                <a:off x="2916"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Rectangle 152"/>
              <p:cNvSpPr>
                <a:spLocks noChangeArrowheads="1"/>
              </p:cNvSpPr>
              <p:nvPr/>
            </p:nvSpPr>
            <p:spPr bwMode="auto">
              <a:xfrm>
                <a:off x="2854" y="1653"/>
                <a:ext cx="36"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Rectangle 153"/>
              <p:cNvSpPr>
                <a:spLocks noChangeArrowheads="1"/>
              </p:cNvSpPr>
              <p:nvPr/>
            </p:nvSpPr>
            <p:spPr bwMode="auto">
              <a:xfrm>
                <a:off x="2792" y="1653"/>
                <a:ext cx="36"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Rectangle 154"/>
              <p:cNvSpPr>
                <a:spLocks noChangeArrowheads="1"/>
              </p:cNvSpPr>
              <p:nvPr/>
            </p:nvSpPr>
            <p:spPr bwMode="auto">
              <a:xfrm>
                <a:off x="2731"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Rectangle 155"/>
              <p:cNvSpPr>
                <a:spLocks noChangeArrowheads="1"/>
              </p:cNvSpPr>
              <p:nvPr/>
            </p:nvSpPr>
            <p:spPr bwMode="auto">
              <a:xfrm>
                <a:off x="2670"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Rectangle 156"/>
              <p:cNvSpPr>
                <a:spLocks noChangeArrowheads="1"/>
              </p:cNvSpPr>
              <p:nvPr/>
            </p:nvSpPr>
            <p:spPr bwMode="auto">
              <a:xfrm>
                <a:off x="2608"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Rectangle 157"/>
              <p:cNvSpPr>
                <a:spLocks noChangeArrowheads="1"/>
              </p:cNvSpPr>
              <p:nvPr/>
            </p:nvSpPr>
            <p:spPr bwMode="auto">
              <a:xfrm>
                <a:off x="2547"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Rectangle 158"/>
              <p:cNvSpPr>
                <a:spLocks noChangeArrowheads="1"/>
              </p:cNvSpPr>
              <p:nvPr/>
            </p:nvSpPr>
            <p:spPr bwMode="auto">
              <a:xfrm>
                <a:off x="2485"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Rectangle 159"/>
              <p:cNvSpPr>
                <a:spLocks noChangeArrowheads="1"/>
              </p:cNvSpPr>
              <p:nvPr/>
            </p:nvSpPr>
            <p:spPr bwMode="auto">
              <a:xfrm>
                <a:off x="2423"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Rectangle 160"/>
              <p:cNvSpPr>
                <a:spLocks noChangeArrowheads="1"/>
              </p:cNvSpPr>
              <p:nvPr/>
            </p:nvSpPr>
            <p:spPr bwMode="auto">
              <a:xfrm>
                <a:off x="2361" y="1653"/>
                <a:ext cx="36"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Rectangle 161"/>
              <p:cNvSpPr>
                <a:spLocks noChangeArrowheads="1"/>
              </p:cNvSpPr>
              <p:nvPr/>
            </p:nvSpPr>
            <p:spPr bwMode="auto">
              <a:xfrm>
                <a:off x="2300"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Rectangle 162"/>
              <p:cNvSpPr>
                <a:spLocks noChangeArrowheads="1"/>
              </p:cNvSpPr>
              <p:nvPr/>
            </p:nvSpPr>
            <p:spPr bwMode="auto">
              <a:xfrm>
                <a:off x="2238" y="1653"/>
                <a:ext cx="36"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Rectangle 163"/>
              <p:cNvSpPr>
                <a:spLocks noChangeArrowheads="1"/>
              </p:cNvSpPr>
              <p:nvPr/>
            </p:nvSpPr>
            <p:spPr bwMode="auto">
              <a:xfrm>
                <a:off x="2177"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Rectangle 164"/>
              <p:cNvSpPr>
                <a:spLocks noChangeArrowheads="1"/>
              </p:cNvSpPr>
              <p:nvPr/>
            </p:nvSpPr>
            <p:spPr bwMode="auto">
              <a:xfrm>
                <a:off x="2115"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Rectangle 165"/>
              <p:cNvSpPr>
                <a:spLocks noChangeArrowheads="1"/>
              </p:cNvSpPr>
              <p:nvPr/>
            </p:nvSpPr>
            <p:spPr bwMode="auto">
              <a:xfrm>
                <a:off x="2054"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Rectangle 166"/>
              <p:cNvSpPr>
                <a:spLocks noChangeArrowheads="1"/>
              </p:cNvSpPr>
              <p:nvPr/>
            </p:nvSpPr>
            <p:spPr bwMode="auto">
              <a:xfrm>
                <a:off x="1992"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Rectangle 167"/>
              <p:cNvSpPr>
                <a:spLocks noChangeArrowheads="1"/>
              </p:cNvSpPr>
              <p:nvPr/>
            </p:nvSpPr>
            <p:spPr bwMode="auto">
              <a:xfrm>
                <a:off x="1931"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Rectangle 168"/>
              <p:cNvSpPr>
                <a:spLocks noChangeArrowheads="1"/>
              </p:cNvSpPr>
              <p:nvPr/>
            </p:nvSpPr>
            <p:spPr bwMode="auto">
              <a:xfrm>
                <a:off x="1869"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Rectangle 169"/>
              <p:cNvSpPr>
                <a:spLocks noChangeArrowheads="1"/>
              </p:cNvSpPr>
              <p:nvPr/>
            </p:nvSpPr>
            <p:spPr bwMode="auto">
              <a:xfrm>
                <a:off x="1807"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Rectangle 170"/>
              <p:cNvSpPr>
                <a:spLocks noChangeArrowheads="1"/>
              </p:cNvSpPr>
              <p:nvPr/>
            </p:nvSpPr>
            <p:spPr bwMode="auto">
              <a:xfrm>
                <a:off x="1746"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Rectangle 171"/>
              <p:cNvSpPr>
                <a:spLocks noChangeArrowheads="1"/>
              </p:cNvSpPr>
              <p:nvPr/>
            </p:nvSpPr>
            <p:spPr bwMode="auto">
              <a:xfrm>
                <a:off x="1684"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Rectangle 172"/>
              <p:cNvSpPr>
                <a:spLocks noChangeArrowheads="1"/>
              </p:cNvSpPr>
              <p:nvPr/>
            </p:nvSpPr>
            <p:spPr bwMode="auto">
              <a:xfrm>
                <a:off x="1622"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Rectangle 173"/>
              <p:cNvSpPr>
                <a:spLocks noChangeArrowheads="1"/>
              </p:cNvSpPr>
              <p:nvPr/>
            </p:nvSpPr>
            <p:spPr bwMode="auto">
              <a:xfrm>
                <a:off x="1561"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Rectangle 174"/>
              <p:cNvSpPr>
                <a:spLocks noChangeArrowheads="1"/>
              </p:cNvSpPr>
              <p:nvPr/>
            </p:nvSpPr>
            <p:spPr bwMode="auto">
              <a:xfrm>
                <a:off x="1499"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Rectangle 175"/>
              <p:cNvSpPr>
                <a:spLocks noChangeArrowheads="1"/>
              </p:cNvSpPr>
              <p:nvPr/>
            </p:nvSpPr>
            <p:spPr bwMode="auto">
              <a:xfrm>
                <a:off x="1438"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Rectangle 176"/>
              <p:cNvSpPr>
                <a:spLocks noChangeArrowheads="1"/>
              </p:cNvSpPr>
              <p:nvPr/>
            </p:nvSpPr>
            <p:spPr bwMode="auto">
              <a:xfrm>
                <a:off x="1376"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Rectangle 177"/>
              <p:cNvSpPr>
                <a:spLocks noChangeArrowheads="1"/>
              </p:cNvSpPr>
              <p:nvPr/>
            </p:nvSpPr>
            <p:spPr bwMode="auto">
              <a:xfrm>
                <a:off x="1315" y="1653"/>
                <a:ext cx="35" cy="8"/>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12" name="Group 288"/>
            <p:cNvGrpSpPr>
              <a:grpSpLocks/>
            </p:cNvGrpSpPr>
            <p:nvPr/>
          </p:nvGrpSpPr>
          <p:grpSpPr bwMode="auto">
            <a:xfrm>
              <a:off x="2092536" y="3764801"/>
              <a:ext cx="4259263" cy="14288"/>
              <a:chOff x="1315" y="2390"/>
              <a:chExt cx="2683" cy="9"/>
            </a:xfrm>
          </p:grpSpPr>
          <p:sp>
            <p:nvSpPr>
              <p:cNvPr id="1260" name="Freeform 236"/>
              <p:cNvSpPr>
                <a:spLocks noEditPoints="1"/>
              </p:cNvSpPr>
              <p:nvPr/>
            </p:nvSpPr>
            <p:spPr bwMode="auto">
              <a:xfrm>
                <a:off x="3717" y="2390"/>
                <a:ext cx="281" cy="9"/>
              </a:xfrm>
              <a:custGeom>
                <a:avLst/>
                <a:gdLst/>
                <a:ahLst/>
                <a:cxnLst>
                  <a:cxn ang="0">
                    <a:pos x="281" y="9"/>
                  </a:cxn>
                  <a:cxn ang="0">
                    <a:pos x="246" y="9"/>
                  </a:cxn>
                  <a:cxn ang="0">
                    <a:pos x="246" y="0"/>
                  </a:cxn>
                  <a:cxn ang="0">
                    <a:pos x="281" y="0"/>
                  </a:cxn>
                  <a:cxn ang="0">
                    <a:pos x="281" y="9"/>
                  </a:cxn>
                  <a:cxn ang="0">
                    <a:pos x="220" y="9"/>
                  </a:cxn>
                  <a:cxn ang="0">
                    <a:pos x="184" y="9"/>
                  </a:cxn>
                  <a:cxn ang="0">
                    <a:pos x="184" y="0"/>
                  </a:cxn>
                  <a:cxn ang="0">
                    <a:pos x="220" y="0"/>
                  </a:cxn>
                  <a:cxn ang="0">
                    <a:pos x="220" y="9"/>
                  </a:cxn>
                  <a:cxn ang="0">
                    <a:pos x="158" y="9"/>
                  </a:cxn>
                  <a:cxn ang="0">
                    <a:pos x="123" y="9"/>
                  </a:cxn>
                  <a:cxn ang="0">
                    <a:pos x="123" y="0"/>
                  </a:cxn>
                  <a:cxn ang="0">
                    <a:pos x="158" y="0"/>
                  </a:cxn>
                  <a:cxn ang="0">
                    <a:pos x="158" y="9"/>
                  </a:cxn>
                  <a:cxn ang="0">
                    <a:pos x="96" y="9"/>
                  </a:cxn>
                  <a:cxn ang="0">
                    <a:pos x="61" y="9"/>
                  </a:cxn>
                  <a:cxn ang="0">
                    <a:pos x="61" y="0"/>
                  </a:cxn>
                  <a:cxn ang="0">
                    <a:pos x="96" y="0"/>
                  </a:cxn>
                  <a:cxn ang="0">
                    <a:pos x="96" y="9"/>
                  </a:cxn>
                  <a:cxn ang="0">
                    <a:pos x="35" y="9"/>
                  </a:cxn>
                  <a:cxn ang="0">
                    <a:pos x="0" y="9"/>
                  </a:cxn>
                  <a:cxn ang="0">
                    <a:pos x="0" y="0"/>
                  </a:cxn>
                  <a:cxn ang="0">
                    <a:pos x="35" y="0"/>
                  </a:cxn>
                  <a:cxn ang="0">
                    <a:pos x="35" y="9"/>
                  </a:cxn>
                </a:cxnLst>
                <a:rect l="0" t="0" r="r" b="b"/>
                <a:pathLst>
                  <a:path w="281" h="9">
                    <a:moveTo>
                      <a:pt x="281" y="9"/>
                    </a:moveTo>
                    <a:lnTo>
                      <a:pt x="246" y="9"/>
                    </a:lnTo>
                    <a:lnTo>
                      <a:pt x="246" y="0"/>
                    </a:lnTo>
                    <a:lnTo>
                      <a:pt x="281" y="0"/>
                    </a:lnTo>
                    <a:lnTo>
                      <a:pt x="281" y="9"/>
                    </a:lnTo>
                    <a:close/>
                    <a:moveTo>
                      <a:pt x="220" y="9"/>
                    </a:moveTo>
                    <a:lnTo>
                      <a:pt x="184" y="9"/>
                    </a:lnTo>
                    <a:lnTo>
                      <a:pt x="184" y="0"/>
                    </a:lnTo>
                    <a:lnTo>
                      <a:pt x="220" y="0"/>
                    </a:lnTo>
                    <a:lnTo>
                      <a:pt x="220" y="9"/>
                    </a:lnTo>
                    <a:close/>
                    <a:moveTo>
                      <a:pt x="158" y="9"/>
                    </a:moveTo>
                    <a:lnTo>
                      <a:pt x="123" y="9"/>
                    </a:lnTo>
                    <a:lnTo>
                      <a:pt x="123" y="0"/>
                    </a:lnTo>
                    <a:lnTo>
                      <a:pt x="158" y="0"/>
                    </a:lnTo>
                    <a:lnTo>
                      <a:pt x="158" y="9"/>
                    </a:lnTo>
                    <a:close/>
                    <a:moveTo>
                      <a:pt x="96" y="9"/>
                    </a:moveTo>
                    <a:lnTo>
                      <a:pt x="61" y="9"/>
                    </a:lnTo>
                    <a:lnTo>
                      <a:pt x="61" y="0"/>
                    </a:lnTo>
                    <a:lnTo>
                      <a:pt x="96" y="0"/>
                    </a:lnTo>
                    <a:lnTo>
                      <a:pt x="96"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1" name="Freeform 237"/>
              <p:cNvSpPr>
                <a:spLocks noEditPoints="1"/>
              </p:cNvSpPr>
              <p:nvPr/>
            </p:nvSpPr>
            <p:spPr bwMode="auto">
              <a:xfrm>
                <a:off x="3409" y="2390"/>
                <a:ext cx="281" cy="9"/>
              </a:xfrm>
              <a:custGeom>
                <a:avLst/>
                <a:gdLst/>
                <a:ahLst/>
                <a:cxnLst>
                  <a:cxn ang="0">
                    <a:pos x="281" y="9"/>
                  </a:cxn>
                  <a:cxn ang="0">
                    <a:pos x="246" y="9"/>
                  </a:cxn>
                  <a:cxn ang="0">
                    <a:pos x="246" y="0"/>
                  </a:cxn>
                  <a:cxn ang="0">
                    <a:pos x="281" y="0"/>
                  </a:cxn>
                  <a:cxn ang="0">
                    <a:pos x="281" y="9"/>
                  </a:cxn>
                  <a:cxn ang="0">
                    <a:pos x="219" y="9"/>
                  </a:cxn>
                  <a:cxn ang="0">
                    <a:pos x="184" y="9"/>
                  </a:cxn>
                  <a:cxn ang="0">
                    <a:pos x="184" y="0"/>
                  </a:cxn>
                  <a:cxn ang="0">
                    <a:pos x="219" y="0"/>
                  </a:cxn>
                  <a:cxn ang="0">
                    <a:pos x="219" y="9"/>
                  </a:cxn>
                  <a:cxn ang="0">
                    <a:pos x="158" y="9"/>
                  </a:cxn>
                  <a:cxn ang="0">
                    <a:pos x="123" y="9"/>
                  </a:cxn>
                  <a:cxn ang="0">
                    <a:pos x="123" y="0"/>
                  </a:cxn>
                  <a:cxn ang="0">
                    <a:pos x="158" y="0"/>
                  </a:cxn>
                  <a:cxn ang="0">
                    <a:pos x="158" y="9"/>
                  </a:cxn>
                  <a:cxn ang="0">
                    <a:pos x="96" y="9"/>
                  </a:cxn>
                  <a:cxn ang="0">
                    <a:pos x="61" y="9"/>
                  </a:cxn>
                  <a:cxn ang="0">
                    <a:pos x="61" y="0"/>
                  </a:cxn>
                  <a:cxn ang="0">
                    <a:pos x="96" y="0"/>
                  </a:cxn>
                  <a:cxn ang="0">
                    <a:pos x="96" y="9"/>
                  </a:cxn>
                  <a:cxn ang="0">
                    <a:pos x="35" y="9"/>
                  </a:cxn>
                  <a:cxn ang="0">
                    <a:pos x="0" y="9"/>
                  </a:cxn>
                  <a:cxn ang="0">
                    <a:pos x="0" y="0"/>
                  </a:cxn>
                  <a:cxn ang="0">
                    <a:pos x="35" y="0"/>
                  </a:cxn>
                  <a:cxn ang="0">
                    <a:pos x="35" y="9"/>
                  </a:cxn>
                </a:cxnLst>
                <a:rect l="0" t="0" r="r" b="b"/>
                <a:pathLst>
                  <a:path w="281" h="9">
                    <a:moveTo>
                      <a:pt x="281" y="9"/>
                    </a:moveTo>
                    <a:lnTo>
                      <a:pt x="246" y="9"/>
                    </a:lnTo>
                    <a:lnTo>
                      <a:pt x="246" y="0"/>
                    </a:lnTo>
                    <a:lnTo>
                      <a:pt x="281" y="0"/>
                    </a:lnTo>
                    <a:lnTo>
                      <a:pt x="281" y="9"/>
                    </a:lnTo>
                    <a:close/>
                    <a:moveTo>
                      <a:pt x="219" y="9"/>
                    </a:moveTo>
                    <a:lnTo>
                      <a:pt x="184" y="9"/>
                    </a:lnTo>
                    <a:lnTo>
                      <a:pt x="184" y="0"/>
                    </a:lnTo>
                    <a:lnTo>
                      <a:pt x="219" y="0"/>
                    </a:lnTo>
                    <a:lnTo>
                      <a:pt x="219" y="9"/>
                    </a:lnTo>
                    <a:close/>
                    <a:moveTo>
                      <a:pt x="158" y="9"/>
                    </a:moveTo>
                    <a:lnTo>
                      <a:pt x="123" y="9"/>
                    </a:lnTo>
                    <a:lnTo>
                      <a:pt x="123" y="0"/>
                    </a:lnTo>
                    <a:lnTo>
                      <a:pt x="158" y="0"/>
                    </a:lnTo>
                    <a:lnTo>
                      <a:pt x="158" y="9"/>
                    </a:lnTo>
                    <a:close/>
                    <a:moveTo>
                      <a:pt x="96" y="9"/>
                    </a:moveTo>
                    <a:lnTo>
                      <a:pt x="61" y="9"/>
                    </a:lnTo>
                    <a:lnTo>
                      <a:pt x="61" y="0"/>
                    </a:lnTo>
                    <a:lnTo>
                      <a:pt x="96" y="0"/>
                    </a:lnTo>
                    <a:lnTo>
                      <a:pt x="96"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2" name="Freeform 238"/>
              <p:cNvSpPr>
                <a:spLocks noEditPoints="1"/>
              </p:cNvSpPr>
              <p:nvPr/>
            </p:nvSpPr>
            <p:spPr bwMode="auto">
              <a:xfrm>
                <a:off x="3101" y="2390"/>
                <a:ext cx="282" cy="9"/>
              </a:xfrm>
              <a:custGeom>
                <a:avLst/>
                <a:gdLst/>
                <a:ahLst/>
                <a:cxnLst>
                  <a:cxn ang="0">
                    <a:pos x="282" y="9"/>
                  </a:cxn>
                  <a:cxn ang="0">
                    <a:pos x="246" y="9"/>
                  </a:cxn>
                  <a:cxn ang="0">
                    <a:pos x="246" y="0"/>
                  </a:cxn>
                  <a:cxn ang="0">
                    <a:pos x="282" y="0"/>
                  </a:cxn>
                  <a:cxn ang="0">
                    <a:pos x="282" y="9"/>
                  </a:cxn>
                  <a:cxn ang="0">
                    <a:pos x="219" y="9"/>
                  </a:cxn>
                  <a:cxn ang="0">
                    <a:pos x="184" y="9"/>
                  </a:cxn>
                  <a:cxn ang="0">
                    <a:pos x="184" y="0"/>
                  </a:cxn>
                  <a:cxn ang="0">
                    <a:pos x="219" y="0"/>
                  </a:cxn>
                  <a:cxn ang="0">
                    <a:pos x="219" y="9"/>
                  </a:cxn>
                  <a:cxn ang="0">
                    <a:pos x="158" y="9"/>
                  </a:cxn>
                  <a:cxn ang="0">
                    <a:pos x="123" y="9"/>
                  </a:cxn>
                  <a:cxn ang="0">
                    <a:pos x="123" y="0"/>
                  </a:cxn>
                  <a:cxn ang="0">
                    <a:pos x="158" y="0"/>
                  </a:cxn>
                  <a:cxn ang="0">
                    <a:pos x="158" y="9"/>
                  </a:cxn>
                  <a:cxn ang="0">
                    <a:pos x="96" y="9"/>
                  </a:cxn>
                  <a:cxn ang="0">
                    <a:pos x="61" y="9"/>
                  </a:cxn>
                  <a:cxn ang="0">
                    <a:pos x="61" y="0"/>
                  </a:cxn>
                  <a:cxn ang="0">
                    <a:pos x="96" y="0"/>
                  </a:cxn>
                  <a:cxn ang="0">
                    <a:pos x="96" y="9"/>
                  </a:cxn>
                  <a:cxn ang="0">
                    <a:pos x="35" y="9"/>
                  </a:cxn>
                  <a:cxn ang="0">
                    <a:pos x="0" y="9"/>
                  </a:cxn>
                  <a:cxn ang="0">
                    <a:pos x="0" y="0"/>
                  </a:cxn>
                  <a:cxn ang="0">
                    <a:pos x="35" y="0"/>
                  </a:cxn>
                  <a:cxn ang="0">
                    <a:pos x="35" y="9"/>
                  </a:cxn>
                </a:cxnLst>
                <a:rect l="0" t="0" r="r" b="b"/>
                <a:pathLst>
                  <a:path w="282" h="9">
                    <a:moveTo>
                      <a:pt x="282" y="9"/>
                    </a:moveTo>
                    <a:lnTo>
                      <a:pt x="246" y="9"/>
                    </a:lnTo>
                    <a:lnTo>
                      <a:pt x="246" y="0"/>
                    </a:lnTo>
                    <a:lnTo>
                      <a:pt x="282" y="0"/>
                    </a:lnTo>
                    <a:lnTo>
                      <a:pt x="282" y="9"/>
                    </a:lnTo>
                    <a:close/>
                    <a:moveTo>
                      <a:pt x="219" y="9"/>
                    </a:moveTo>
                    <a:lnTo>
                      <a:pt x="184" y="9"/>
                    </a:lnTo>
                    <a:lnTo>
                      <a:pt x="184" y="0"/>
                    </a:lnTo>
                    <a:lnTo>
                      <a:pt x="219" y="0"/>
                    </a:lnTo>
                    <a:lnTo>
                      <a:pt x="219" y="9"/>
                    </a:lnTo>
                    <a:close/>
                    <a:moveTo>
                      <a:pt x="158" y="9"/>
                    </a:moveTo>
                    <a:lnTo>
                      <a:pt x="123" y="9"/>
                    </a:lnTo>
                    <a:lnTo>
                      <a:pt x="123" y="0"/>
                    </a:lnTo>
                    <a:lnTo>
                      <a:pt x="158" y="0"/>
                    </a:lnTo>
                    <a:lnTo>
                      <a:pt x="158" y="9"/>
                    </a:lnTo>
                    <a:close/>
                    <a:moveTo>
                      <a:pt x="96" y="9"/>
                    </a:moveTo>
                    <a:lnTo>
                      <a:pt x="61" y="9"/>
                    </a:lnTo>
                    <a:lnTo>
                      <a:pt x="61" y="0"/>
                    </a:lnTo>
                    <a:lnTo>
                      <a:pt x="96" y="0"/>
                    </a:lnTo>
                    <a:lnTo>
                      <a:pt x="96"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3" name="Freeform 239"/>
              <p:cNvSpPr>
                <a:spLocks noEditPoints="1"/>
              </p:cNvSpPr>
              <p:nvPr/>
            </p:nvSpPr>
            <p:spPr bwMode="auto">
              <a:xfrm>
                <a:off x="2792" y="2390"/>
                <a:ext cx="283" cy="9"/>
              </a:xfrm>
              <a:custGeom>
                <a:avLst/>
                <a:gdLst/>
                <a:ahLst/>
                <a:cxnLst>
                  <a:cxn ang="0">
                    <a:pos x="283" y="9"/>
                  </a:cxn>
                  <a:cxn ang="0">
                    <a:pos x="247" y="9"/>
                  </a:cxn>
                  <a:cxn ang="0">
                    <a:pos x="247" y="0"/>
                  </a:cxn>
                  <a:cxn ang="0">
                    <a:pos x="283" y="0"/>
                  </a:cxn>
                  <a:cxn ang="0">
                    <a:pos x="283" y="9"/>
                  </a:cxn>
                  <a:cxn ang="0">
                    <a:pos x="221" y="9"/>
                  </a:cxn>
                  <a:cxn ang="0">
                    <a:pos x="185" y="9"/>
                  </a:cxn>
                  <a:cxn ang="0">
                    <a:pos x="185" y="0"/>
                  </a:cxn>
                  <a:cxn ang="0">
                    <a:pos x="221" y="0"/>
                  </a:cxn>
                  <a:cxn ang="0">
                    <a:pos x="221" y="9"/>
                  </a:cxn>
                  <a:cxn ang="0">
                    <a:pos x="159" y="9"/>
                  </a:cxn>
                  <a:cxn ang="0">
                    <a:pos x="124" y="9"/>
                  </a:cxn>
                  <a:cxn ang="0">
                    <a:pos x="124" y="0"/>
                  </a:cxn>
                  <a:cxn ang="0">
                    <a:pos x="159" y="0"/>
                  </a:cxn>
                  <a:cxn ang="0">
                    <a:pos x="159" y="9"/>
                  </a:cxn>
                  <a:cxn ang="0">
                    <a:pos x="98" y="9"/>
                  </a:cxn>
                  <a:cxn ang="0">
                    <a:pos x="62" y="9"/>
                  </a:cxn>
                  <a:cxn ang="0">
                    <a:pos x="62" y="0"/>
                  </a:cxn>
                  <a:cxn ang="0">
                    <a:pos x="98" y="0"/>
                  </a:cxn>
                  <a:cxn ang="0">
                    <a:pos x="98" y="9"/>
                  </a:cxn>
                  <a:cxn ang="0">
                    <a:pos x="36" y="9"/>
                  </a:cxn>
                  <a:cxn ang="0">
                    <a:pos x="0" y="9"/>
                  </a:cxn>
                  <a:cxn ang="0">
                    <a:pos x="0" y="0"/>
                  </a:cxn>
                  <a:cxn ang="0">
                    <a:pos x="36" y="0"/>
                  </a:cxn>
                  <a:cxn ang="0">
                    <a:pos x="36" y="9"/>
                  </a:cxn>
                </a:cxnLst>
                <a:rect l="0" t="0" r="r" b="b"/>
                <a:pathLst>
                  <a:path w="283" h="9">
                    <a:moveTo>
                      <a:pt x="283" y="9"/>
                    </a:moveTo>
                    <a:lnTo>
                      <a:pt x="247" y="9"/>
                    </a:lnTo>
                    <a:lnTo>
                      <a:pt x="247" y="0"/>
                    </a:lnTo>
                    <a:lnTo>
                      <a:pt x="283" y="0"/>
                    </a:lnTo>
                    <a:lnTo>
                      <a:pt x="283" y="9"/>
                    </a:lnTo>
                    <a:close/>
                    <a:moveTo>
                      <a:pt x="221" y="9"/>
                    </a:moveTo>
                    <a:lnTo>
                      <a:pt x="185" y="9"/>
                    </a:lnTo>
                    <a:lnTo>
                      <a:pt x="185" y="0"/>
                    </a:lnTo>
                    <a:lnTo>
                      <a:pt x="221" y="0"/>
                    </a:lnTo>
                    <a:lnTo>
                      <a:pt x="221" y="9"/>
                    </a:lnTo>
                    <a:close/>
                    <a:moveTo>
                      <a:pt x="159" y="9"/>
                    </a:moveTo>
                    <a:lnTo>
                      <a:pt x="124" y="9"/>
                    </a:lnTo>
                    <a:lnTo>
                      <a:pt x="124" y="0"/>
                    </a:lnTo>
                    <a:lnTo>
                      <a:pt x="159" y="0"/>
                    </a:lnTo>
                    <a:lnTo>
                      <a:pt x="159" y="9"/>
                    </a:lnTo>
                    <a:close/>
                    <a:moveTo>
                      <a:pt x="98" y="9"/>
                    </a:moveTo>
                    <a:lnTo>
                      <a:pt x="62" y="9"/>
                    </a:lnTo>
                    <a:lnTo>
                      <a:pt x="62" y="0"/>
                    </a:lnTo>
                    <a:lnTo>
                      <a:pt x="98" y="0"/>
                    </a:lnTo>
                    <a:lnTo>
                      <a:pt x="98" y="9"/>
                    </a:lnTo>
                    <a:close/>
                    <a:moveTo>
                      <a:pt x="36" y="9"/>
                    </a:moveTo>
                    <a:lnTo>
                      <a:pt x="0" y="9"/>
                    </a:lnTo>
                    <a:lnTo>
                      <a:pt x="0" y="0"/>
                    </a:lnTo>
                    <a:lnTo>
                      <a:pt x="36" y="0"/>
                    </a:lnTo>
                    <a:lnTo>
                      <a:pt x="36"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4" name="Freeform 240"/>
              <p:cNvSpPr>
                <a:spLocks noEditPoints="1"/>
              </p:cNvSpPr>
              <p:nvPr/>
            </p:nvSpPr>
            <p:spPr bwMode="auto">
              <a:xfrm>
                <a:off x="2485" y="2390"/>
                <a:ext cx="281" cy="9"/>
              </a:xfrm>
              <a:custGeom>
                <a:avLst/>
                <a:gdLst/>
                <a:ahLst/>
                <a:cxnLst>
                  <a:cxn ang="0">
                    <a:pos x="281" y="9"/>
                  </a:cxn>
                  <a:cxn ang="0">
                    <a:pos x="246" y="9"/>
                  </a:cxn>
                  <a:cxn ang="0">
                    <a:pos x="246" y="0"/>
                  </a:cxn>
                  <a:cxn ang="0">
                    <a:pos x="281" y="0"/>
                  </a:cxn>
                  <a:cxn ang="0">
                    <a:pos x="281" y="9"/>
                  </a:cxn>
                  <a:cxn ang="0">
                    <a:pos x="220" y="9"/>
                  </a:cxn>
                  <a:cxn ang="0">
                    <a:pos x="185" y="9"/>
                  </a:cxn>
                  <a:cxn ang="0">
                    <a:pos x="185" y="0"/>
                  </a:cxn>
                  <a:cxn ang="0">
                    <a:pos x="220" y="0"/>
                  </a:cxn>
                  <a:cxn ang="0">
                    <a:pos x="220" y="9"/>
                  </a:cxn>
                  <a:cxn ang="0">
                    <a:pos x="158" y="9"/>
                  </a:cxn>
                  <a:cxn ang="0">
                    <a:pos x="123" y="9"/>
                  </a:cxn>
                  <a:cxn ang="0">
                    <a:pos x="123" y="0"/>
                  </a:cxn>
                  <a:cxn ang="0">
                    <a:pos x="158" y="0"/>
                  </a:cxn>
                  <a:cxn ang="0">
                    <a:pos x="158" y="9"/>
                  </a:cxn>
                  <a:cxn ang="0">
                    <a:pos x="97" y="9"/>
                  </a:cxn>
                  <a:cxn ang="0">
                    <a:pos x="62" y="9"/>
                  </a:cxn>
                  <a:cxn ang="0">
                    <a:pos x="62" y="0"/>
                  </a:cxn>
                  <a:cxn ang="0">
                    <a:pos x="97" y="0"/>
                  </a:cxn>
                  <a:cxn ang="0">
                    <a:pos x="97" y="9"/>
                  </a:cxn>
                  <a:cxn ang="0">
                    <a:pos x="35" y="9"/>
                  </a:cxn>
                  <a:cxn ang="0">
                    <a:pos x="0" y="9"/>
                  </a:cxn>
                  <a:cxn ang="0">
                    <a:pos x="0" y="0"/>
                  </a:cxn>
                  <a:cxn ang="0">
                    <a:pos x="35" y="0"/>
                  </a:cxn>
                  <a:cxn ang="0">
                    <a:pos x="35" y="9"/>
                  </a:cxn>
                </a:cxnLst>
                <a:rect l="0" t="0" r="r" b="b"/>
                <a:pathLst>
                  <a:path w="281" h="9">
                    <a:moveTo>
                      <a:pt x="281" y="9"/>
                    </a:moveTo>
                    <a:lnTo>
                      <a:pt x="246" y="9"/>
                    </a:lnTo>
                    <a:lnTo>
                      <a:pt x="246" y="0"/>
                    </a:lnTo>
                    <a:lnTo>
                      <a:pt x="281" y="0"/>
                    </a:lnTo>
                    <a:lnTo>
                      <a:pt x="281" y="9"/>
                    </a:lnTo>
                    <a:close/>
                    <a:moveTo>
                      <a:pt x="220" y="9"/>
                    </a:moveTo>
                    <a:lnTo>
                      <a:pt x="185" y="9"/>
                    </a:lnTo>
                    <a:lnTo>
                      <a:pt x="185" y="0"/>
                    </a:lnTo>
                    <a:lnTo>
                      <a:pt x="220" y="0"/>
                    </a:lnTo>
                    <a:lnTo>
                      <a:pt x="220" y="9"/>
                    </a:lnTo>
                    <a:close/>
                    <a:moveTo>
                      <a:pt x="158" y="9"/>
                    </a:moveTo>
                    <a:lnTo>
                      <a:pt x="123" y="9"/>
                    </a:lnTo>
                    <a:lnTo>
                      <a:pt x="123" y="0"/>
                    </a:lnTo>
                    <a:lnTo>
                      <a:pt x="158" y="0"/>
                    </a:lnTo>
                    <a:lnTo>
                      <a:pt x="158" y="9"/>
                    </a:lnTo>
                    <a:close/>
                    <a:moveTo>
                      <a:pt x="97" y="9"/>
                    </a:moveTo>
                    <a:lnTo>
                      <a:pt x="62" y="9"/>
                    </a:lnTo>
                    <a:lnTo>
                      <a:pt x="62" y="0"/>
                    </a:lnTo>
                    <a:lnTo>
                      <a:pt x="97" y="0"/>
                    </a:lnTo>
                    <a:lnTo>
                      <a:pt x="97"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5" name="Freeform 241"/>
              <p:cNvSpPr>
                <a:spLocks noEditPoints="1"/>
              </p:cNvSpPr>
              <p:nvPr/>
            </p:nvSpPr>
            <p:spPr bwMode="auto">
              <a:xfrm>
                <a:off x="2177" y="2390"/>
                <a:ext cx="281" cy="9"/>
              </a:xfrm>
              <a:custGeom>
                <a:avLst/>
                <a:gdLst/>
                <a:ahLst/>
                <a:cxnLst>
                  <a:cxn ang="0">
                    <a:pos x="281" y="9"/>
                  </a:cxn>
                  <a:cxn ang="0">
                    <a:pos x="246" y="9"/>
                  </a:cxn>
                  <a:cxn ang="0">
                    <a:pos x="246" y="0"/>
                  </a:cxn>
                  <a:cxn ang="0">
                    <a:pos x="281" y="0"/>
                  </a:cxn>
                  <a:cxn ang="0">
                    <a:pos x="281" y="9"/>
                  </a:cxn>
                  <a:cxn ang="0">
                    <a:pos x="220" y="9"/>
                  </a:cxn>
                  <a:cxn ang="0">
                    <a:pos x="184" y="9"/>
                  </a:cxn>
                  <a:cxn ang="0">
                    <a:pos x="184" y="0"/>
                  </a:cxn>
                  <a:cxn ang="0">
                    <a:pos x="220" y="0"/>
                  </a:cxn>
                  <a:cxn ang="0">
                    <a:pos x="220" y="9"/>
                  </a:cxn>
                  <a:cxn ang="0">
                    <a:pos x="158" y="9"/>
                  </a:cxn>
                  <a:cxn ang="0">
                    <a:pos x="123" y="9"/>
                  </a:cxn>
                  <a:cxn ang="0">
                    <a:pos x="123" y="0"/>
                  </a:cxn>
                  <a:cxn ang="0">
                    <a:pos x="158" y="0"/>
                  </a:cxn>
                  <a:cxn ang="0">
                    <a:pos x="158" y="9"/>
                  </a:cxn>
                  <a:cxn ang="0">
                    <a:pos x="97" y="9"/>
                  </a:cxn>
                  <a:cxn ang="0">
                    <a:pos x="61" y="9"/>
                  </a:cxn>
                  <a:cxn ang="0">
                    <a:pos x="61" y="0"/>
                  </a:cxn>
                  <a:cxn ang="0">
                    <a:pos x="97" y="0"/>
                  </a:cxn>
                  <a:cxn ang="0">
                    <a:pos x="97" y="9"/>
                  </a:cxn>
                  <a:cxn ang="0">
                    <a:pos x="35" y="9"/>
                  </a:cxn>
                  <a:cxn ang="0">
                    <a:pos x="0" y="9"/>
                  </a:cxn>
                  <a:cxn ang="0">
                    <a:pos x="0" y="0"/>
                  </a:cxn>
                  <a:cxn ang="0">
                    <a:pos x="35" y="0"/>
                  </a:cxn>
                  <a:cxn ang="0">
                    <a:pos x="35" y="9"/>
                  </a:cxn>
                </a:cxnLst>
                <a:rect l="0" t="0" r="r" b="b"/>
                <a:pathLst>
                  <a:path w="281" h="9">
                    <a:moveTo>
                      <a:pt x="281" y="9"/>
                    </a:moveTo>
                    <a:lnTo>
                      <a:pt x="246" y="9"/>
                    </a:lnTo>
                    <a:lnTo>
                      <a:pt x="246" y="0"/>
                    </a:lnTo>
                    <a:lnTo>
                      <a:pt x="281" y="0"/>
                    </a:lnTo>
                    <a:lnTo>
                      <a:pt x="281" y="9"/>
                    </a:lnTo>
                    <a:close/>
                    <a:moveTo>
                      <a:pt x="220" y="9"/>
                    </a:moveTo>
                    <a:lnTo>
                      <a:pt x="184" y="9"/>
                    </a:lnTo>
                    <a:lnTo>
                      <a:pt x="184" y="0"/>
                    </a:lnTo>
                    <a:lnTo>
                      <a:pt x="220" y="0"/>
                    </a:lnTo>
                    <a:lnTo>
                      <a:pt x="220" y="9"/>
                    </a:lnTo>
                    <a:close/>
                    <a:moveTo>
                      <a:pt x="158" y="9"/>
                    </a:moveTo>
                    <a:lnTo>
                      <a:pt x="123" y="9"/>
                    </a:lnTo>
                    <a:lnTo>
                      <a:pt x="123" y="0"/>
                    </a:lnTo>
                    <a:lnTo>
                      <a:pt x="158" y="0"/>
                    </a:lnTo>
                    <a:lnTo>
                      <a:pt x="158" y="9"/>
                    </a:lnTo>
                    <a:close/>
                    <a:moveTo>
                      <a:pt x="97" y="9"/>
                    </a:moveTo>
                    <a:lnTo>
                      <a:pt x="61" y="9"/>
                    </a:lnTo>
                    <a:lnTo>
                      <a:pt x="61" y="0"/>
                    </a:lnTo>
                    <a:lnTo>
                      <a:pt x="97" y="0"/>
                    </a:lnTo>
                    <a:lnTo>
                      <a:pt x="97"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6" name="Freeform 242"/>
              <p:cNvSpPr>
                <a:spLocks noEditPoints="1"/>
              </p:cNvSpPr>
              <p:nvPr/>
            </p:nvSpPr>
            <p:spPr bwMode="auto">
              <a:xfrm>
                <a:off x="1869" y="2390"/>
                <a:ext cx="281" cy="9"/>
              </a:xfrm>
              <a:custGeom>
                <a:avLst/>
                <a:gdLst/>
                <a:ahLst/>
                <a:cxnLst>
                  <a:cxn ang="0">
                    <a:pos x="281" y="9"/>
                  </a:cxn>
                  <a:cxn ang="0">
                    <a:pos x="246" y="9"/>
                  </a:cxn>
                  <a:cxn ang="0">
                    <a:pos x="246" y="0"/>
                  </a:cxn>
                  <a:cxn ang="0">
                    <a:pos x="281" y="0"/>
                  </a:cxn>
                  <a:cxn ang="0">
                    <a:pos x="281" y="9"/>
                  </a:cxn>
                  <a:cxn ang="0">
                    <a:pos x="220" y="9"/>
                  </a:cxn>
                  <a:cxn ang="0">
                    <a:pos x="185" y="9"/>
                  </a:cxn>
                  <a:cxn ang="0">
                    <a:pos x="185" y="0"/>
                  </a:cxn>
                  <a:cxn ang="0">
                    <a:pos x="220" y="0"/>
                  </a:cxn>
                  <a:cxn ang="0">
                    <a:pos x="220" y="9"/>
                  </a:cxn>
                  <a:cxn ang="0">
                    <a:pos x="158" y="9"/>
                  </a:cxn>
                  <a:cxn ang="0">
                    <a:pos x="123" y="9"/>
                  </a:cxn>
                  <a:cxn ang="0">
                    <a:pos x="123" y="0"/>
                  </a:cxn>
                  <a:cxn ang="0">
                    <a:pos x="158" y="0"/>
                  </a:cxn>
                  <a:cxn ang="0">
                    <a:pos x="158" y="9"/>
                  </a:cxn>
                  <a:cxn ang="0">
                    <a:pos x="97" y="9"/>
                  </a:cxn>
                  <a:cxn ang="0">
                    <a:pos x="62" y="9"/>
                  </a:cxn>
                  <a:cxn ang="0">
                    <a:pos x="62" y="0"/>
                  </a:cxn>
                  <a:cxn ang="0">
                    <a:pos x="97" y="0"/>
                  </a:cxn>
                  <a:cxn ang="0">
                    <a:pos x="97" y="9"/>
                  </a:cxn>
                  <a:cxn ang="0">
                    <a:pos x="35" y="9"/>
                  </a:cxn>
                  <a:cxn ang="0">
                    <a:pos x="0" y="9"/>
                  </a:cxn>
                  <a:cxn ang="0">
                    <a:pos x="0" y="0"/>
                  </a:cxn>
                  <a:cxn ang="0">
                    <a:pos x="35" y="0"/>
                  </a:cxn>
                  <a:cxn ang="0">
                    <a:pos x="35" y="9"/>
                  </a:cxn>
                </a:cxnLst>
                <a:rect l="0" t="0" r="r" b="b"/>
                <a:pathLst>
                  <a:path w="281" h="9">
                    <a:moveTo>
                      <a:pt x="281" y="9"/>
                    </a:moveTo>
                    <a:lnTo>
                      <a:pt x="246" y="9"/>
                    </a:lnTo>
                    <a:lnTo>
                      <a:pt x="246" y="0"/>
                    </a:lnTo>
                    <a:lnTo>
                      <a:pt x="281" y="0"/>
                    </a:lnTo>
                    <a:lnTo>
                      <a:pt x="281" y="9"/>
                    </a:lnTo>
                    <a:close/>
                    <a:moveTo>
                      <a:pt x="220" y="9"/>
                    </a:moveTo>
                    <a:lnTo>
                      <a:pt x="185" y="9"/>
                    </a:lnTo>
                    <a:lnTo>
                      <a:pt x="185" y="0"/>
                    </a:lnTo>
                    <a:lnTo>
                      <a:pt x="220" y="0"/>
                    </a:lnTo>
                    <a:lnTo>
                      <a:pt x="220" y="9"/>
                    </a:lnTo>
                    <a:close/>
                    <a:moveTo>
                      <a:pt x="158" y="9"/>
                    </a:moveTo>
                    <a:lnTo>
                      <a:pt x="123" y="9"/>
                    </a:lnTo>
                    <a:lnTo>
                      <a:pt x="123" y="0"/>
                    </a:lnTo>
                    <a:lnTo>
                      <a:pt x="158" y="0"/>
                    </a:lnTo>
                    <a:lnTo>
                      <a:pt x="158" y="9"/>
                    </a:lnTo>
                    <a:close/>
                    <a:moveTo>
                      <a:pt x="97" y="9"/>
                    </a:moveTo>
                    <a:lnTo>
                      <a:pt x="62" y="9"/>
                    </a:lnTo>
                    <a:lnTo>
                      <a:pt x="62" y="0"/>
                    </a:lnTo>
                    <a:lnTo>
                      <a:pt x="97" y="0"/>
                    </a:lnTo>
                    <a:lnTo>
                      <a:pt x="97"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7" name="Freeform 243"/>
              <p:cNvSpPr>
                <a:spLocks noEditPoints="1"/>
              </p:cNvSpPr>
              <p:nvPr/>
            </p:nvSpPr>
            <p:spPr bwMode="auto">
              <a:xfrm>
                <a:off x="1315" y="2390"/>
                <a:ext cx="527" cy="9"/>
              </a:xfrm>
              <a:custGeom>
                <a:avLst/>
                <a:gdLst/>
                <a:ahLst/>
                <a:cxnLst>
                  <a:cxn ang="0">
                    <a:pos x="527" y="9"/>
                  </a:cxn>
                  <a:cxn ang="0">
                    <a:pos x="492" y="9"/>
                  </a:cxn>
                  <a:cxn ang="0">
                    <a:pos x="492" y="0"/>
                  </a:cxn>
                  <a:cxn ang="0">
                    <a:pos x="527" y="0"/>
                  </a:cxn>
                  <a:cxn ang="0">
                    <a:pos x="527" y="9"/>
                  </a:cxn>
                  <a:cxn ang="0">
                    <a:pos x="466" y="9"/>
                  </a:cxn>
                  <a:cxn ang="0">
                    <a:pos x="431" y="9"/>
                  </a:cxn>
                  <a:cxn ang="0">
                    <a:pos x="431" y="0"/>
                  </a:cxn>
                  <a:cxn ang="0">
                    <a:pos x="466" y="0"/>
                  </a:cxn>
                  <a:cxn ang="0">
                    <a:pos x="466" y="9"/>
                  </a:cxn>
                  <a:cxn ang="0">
                    <a:pos x="404" y="9"/>
                  </a:cxn>
                  <a:cxn ang="0">
                    <a:pos x="369" y="9"/>
                  </a:cxn>
                  <a:cxn ang="0">
                    <a:pos x="369" y="0"/>
                  </a:cxn>
                  <a:cxn ang="0">
                    <a:pos x="404" y="0"/>
                  </a:cxn>
                  <a:cxn ang="0">
                    <a:pos x="404" y="9"/>
                  </a:cxn>
                  <a:cxn ang="0">
                    <a:pos x="342" y="9"/>
                  </a:cxn>
                  <a:cxn ang="0">
                    <a:pos x="307" y="9"/>
                  </a:cxn>
                  <a:cxn ang="0">
                    <a:pos x="307" y="0"/>
                  </a:cxn>
                  <a:cxn ang="0">
                    <a:pos x="342" y="0"/>
                  </a:cxn>
                  <a:cxn ang="0">
                    <a:pos x="342" y="9"/>
                  </a:cxn>
                  <a:cxn ang="0">
                    <a:pos x="281" y="9"/>
                  </a:cxn>
                  <a:cxn ang="0">
                    <a:pos x="246" y="9"/>
                  </a:cxn>
                  <a:cxn ang="0">
                    <a:pos x="246" y="0"/>
                  </a:cxn>
                  <a:cxn ang="0">
                    <a:pos x="281" y="0"/>
                  </a:cxn>
                  <a:cxn ang="0">
                    <a:pos x="281" y="9"/>
                  </a:cxn>
                  <a:cxn ang="0">
                    <a:pos x="219" y="9"/>
                  </a:cxn>
                  <a:cxn ang="0">
                    <a:pos x="184" y="9"/>
                  </a:cxn>
                  <a:cxn ang="0">
                    <a:pos x="184" y="0"/>
                  </a:cxn>
                  <a:cxn ang="0">
                    <a:pos x="219" y="0"/>
                  </a:cxn>
                  <a:cxn ang="0">
                    <a:pos x="219" y="9"/>
                  </a:cxn>
                  <a:cxn ang="0">
                    <a:pos x="158" y="9"/>
                  </a:cxn>
                  <a:cxn ang="0">
                    <a:pos x="123" y="9"/>
                  </a:cxn>
                  <a:cxn ang="0">
                    <a:pos x="123" y="0"/>
                  </a:cxn>
                  <a:cxn ang="0">
                    <a:pos x="158" y="0"/>
                  </a:cxn>
                  <a:cxn ang="0">
                    <a:pos x="158" y="9"/>
                  </a:cxn>
                  <a:cxn ang="0">
                    <a:pos x="96" y="9"/>
                  </a:cxn>
                  <a:cxn ang="0">
                    <a:pos x="61" y="9"/>
                  </a:cxn>
                  <a:cxn ang="0">
                    <a:pos x="61" y="0"/>
                  </a:cxn>
                  <a:cxn ang="0">
                    <a:pos x="96" y="0"/>
                  </a:cxn>
                  <a:cxn ang="0">
                    <a:pos x="96" y="9"/>
                  </a:cxn>
                  <a:cxn ang="0">
                    <a:pos x="35" y="9"/>
                  </a:cxn>
                  <a:cxn ang="0">
                    <a:pos x="0" y="9"/>
                  </a:cxn>
                  <a:cxn ang="0">
                    <a:pos x="0" y="0"/>
                  </a:cxn>
                  <a:cxn ang="0">
                    <a:pos x="35" y="0"/>
                  </a:cxn>
                  <a:cxn ang="0">
                    <a:pos x="35" y="9"/>
                  </a:cxn>
                </a:cxnLst>
                <a:rect l="0" t="0" r="r" b="b"/>
                <a:pathLst>
                  <a:path w="527" h="9">
                    <a:moveTo>
                      <a:pt x="527" y="9"/>
                    </a:moveTo>
                    <a:lnTo>
                      <a:pt x="492" y="9"/>
                    </a:lnTo>
                    <a:lnTo>
                      <a:pt x="492" y="0"/>
                    </a:lnTo>
                    <a:lnTo>
                      <a:pt x="527" y="0"/>
                    </a:lnTo>
                    <a:lnTo>
                      <a:pt x="527" y="9"/>
                    </a:lnTo>
                    <a:close/>
                    <a:moveTo>
                      <a:pt x="466" y="9"/>
                    </a:moveTo>
                    <a:lnTo>
                      <a:pt x="431" y="9"/>
                    </a:lnTo>
                    <a:lnTo>
                      <a:pt x="431" y="0"/>
                    </a:lnTo>
                    <a:lnTo>
                      <a:pt x="466" y="0"/>
                    </a:lnTo>
                    <a:lnTo>
                      <a:pt x="466" y="9"/>
                    </a:lnTo>
                    <a:close/>
                    <a:moveTo>
                      <a:pt x="404" y="9"/>
                    </a:moveTo>
                    <a:lnTo>
                      <a:pt x="369" y="9"/>
                    </a:lnTo>
                    <a:lnTo>
                      <a:pt x="369" y="0"/>
                    </a:lnTo>
                    <a:lnTo>
                      <a:pt x="404" y="0"/>
                    </a:lnTo>
                    <a:lnTo>
                      <a:pt x="404" y="9"/>
                    </a:lnTo>
                    <a:close/>
                    <a:moveTo>
                      <a:pt x="342" y="9"/>
                    </a:moveTo>
                    <a:lnTo>
                      <a:pt x="307" y="9"/>
                    </a:lnTo>
                    <a:lnTo>
                      <a:pt x="307" y="0"/>
                    </a:lnTo>
                    <a:lnTo>
                      <a:pt x="342" y="0"/>
                    </a:lnTo>
                    <a:lnTo>
                      <a:pt x="342" y="9"/>
                    </a:lnTo>
                    <a:close/>
                    <a:moveTo>
                      <a:pt x="281" y="9"/>
                    </a:moveTo>
                    <a:lnTo>
                      <a:pt x="246" y="9"/>
                    </a:lnTo>
                    <a:lnTo>
                      <a:pt x="246" y="0"/>
                    </a:lnTo>
                    <a:lnTo>
                      <a:pt x="281" y="0"/>
                    </a:lnTo>
                    <a:lnTo>
                      <a:pt x="281" y="9"/>
                    </a:lnTo>
                    <a:close/>
                    <a:moveTo>
                      <a:pt x="219" y="9"/>
                    </a:moveTo>
                    <a:lnTo>
                      <a:pt x="184" y="9"/>
                    </a:lnTo>
                    <a:lnTo>
                      <a:pt x="184" y="0"/>
                    </a:lnTo>
                    <a:lnTo>
                      <a:pt x="219" y="0"/>
                    </a:lnTo>
                    <a:lnTo>
                      <a:pt x="219" y="9"/>
                    </a:lnTo>
                    <a:close/>
                    <a:moveTo>
                      <a:pt x="158" y="9"/>
                    </a:moveTo>
                    <a:lnTo>
                      <a:pt x="123" y="9"/>
                    </a:lnTo>
                    <a:lnTo>
                      <a:pt x="123" y="0"/>
                    </a:lnTo>
                    <a:lnTo>
                      <a:pt x="158" y="0"/>
                    </a:lnTo>
                    <a:lnTo>
                      <a:pt x="158" y="9"/>
                    </a:lnTo>
                    <a:close/>
                    <a:moveTo>
                      <a:pt x="96" y="9"/>
                    </a:moveTo>
                    <a:lnTo>
                      <a:pt x="61" y="9"/>
                    </a:lnTo>
                    <a:lnTo>
                      <a:pt x="61" y="0"/>
                    </a:lnTo>
                    <a:lnTo>
                      <a:pt x="96" y="0"/>
                    </a:lnTo>
                    <a:lnTo>
                      <a:pt x="96"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8" name="Rectangle 244"/>
              <p:cNvSpPr>
                <a:spLocks noChangeArrowheads="1"/>
              </p:cNvSpPr>
              <p:nvPr/>
            </p:nvSpPr>
            <p:spPr bwMode="auto">
              <a:xfrm>
                <a:off x="3963"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9" name="Rectangle 245"/>
              <p:cNvSpPr>
                <a:spLocks noChangeArrowheads="1"/>
              </p:cNvSpPr>
              <p:nvPr/>
            </p:nvSpPr>
            <p:spPr bwMode="auto">
              <a:xfrm>
                <a:off x="3901" y="2390"/>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0" name="Rectangle 246"/>
              <p:cNvSpPr>
                <a:spLocks noChangeArrowheads="1"/>
              </p:cNvSpPr>
              <p:nvPr/>
            </p:nvSpPr>
            <p:spPr bwMode="auto">
              <a:xfrm>
                <a:off x="3840"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1" name="Rectangle 247"/>
              <p:cNvSpPr>
                <a:spLocks noChangeArrowheads="1"/>
              </p:cNvSpPr>
              <p:nvPr/>
            </p:nvSpPr>
            <p:spPr bwMode="auto">
              <a:xfrm>
                <a:off x="3778"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2" name="Rectangle 248"/>
              <p:cNvSpPr>
                <a:spLocks noChangeArrowheads="1"/>
              </p:cNvSpPr>
              <p:nvPr/>
            </p:nvSpPr>
            <p:spPr bwMode="auto">
              <a:xfrm>
                <a:off x="3717"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3" name="Rectangle 249"/>
              <p:cNvSpPr>
                <a:spLocks noChangeArrowheads="1"/>
              </p:cNvSpPr>
              <p:nvPr/>
            </p:nvSpPr>
            <p:spPr bwMode="auto">
              <a:xfrm>
                <a:off x="3655"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4" name="Rectangle 250"/>
              <p:cNvSpPr>
                <a:spLocks noChangeArrowheads="1"/>
              </p:cNvSpPr>
              <p:nvPr/>
            </p:nvSpPr>
            <p:spPr bwMode="auto">
              <a:xfrm>
                <a:off x="3593"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5" name="Rectangle 251"/>
              <p:cNvSpPr>
                <a:spLocks noChangeArrowheads="1"/>
              </p:cNvSpPr>
              <p:nvPr/>
            </p:nvSpPr>
            <p:spPr bwMode="auto">
              <a:xfrm>
                <a:off x="3532"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6" name="Rectangle 252"/>
              <p:cNvSpPr>
                <a:spLocks noChangeArrowheads="1"/>
              </p:cNvSpPr>
              <p:nvPr/>
            </p:nvSpPr>
            <p:spPr bwMode="auto">
              <a:xfrm>
                <a:off x="3470"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7" name="Rectangle 253"/>
              <p:cNvSpPr>
                <a:spLocks noChangeArrowheads="1"/>
              </p:cNvSpPr>
              <p:nvPr/>
            </p:nvSpPr>
            <p:spPr bwMode="auto">
              <a:xfrm>
                <a:off x="3409"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8" name="Rectangle 254"/>
              <p:cNvSpPr>
                <a:spLocks noChangeArrowheads="1"/>
              </p:cNvSpPr>
              <p:nvPr/>
            </p:nvSpPr>
            <p:spPr bwMode="auto">
              <a:xfrm>
                <a:off x="3347" y="2390"/>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9" name="Rectangle 255"/>
              <p:cNvSpPr>
                <a:spLocks noChangeArrowheads="1"/>
              </p:cNvSpPr>
              <p:nvPr/>
            </p:nvSpPr>
            <p:spPr bwMode="auto">
              <a:xfrm>
                <a:off x="3285"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0" name="Rectangle 256"/>
              <p:cNvSpPr>
                <a:spLocks noChangeArrowheads="1"/>
              </p:cNvSpPr>
              <p:nvPr/>
            </p:nvSpPr>
            <p:spPr bwMode="auto">
              <a:xfrm>
                <a:off x="3224"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1" name="Rectangle 257"/>
              <p:cNvSpPr>
                <a:spLocks noChangeArrowheads="1"/>
              </p:cNvSpPr>
              <p:nvPr/>
            </p:nvSpPr>
            <p:spPr bwMode="auto">
              <a:xfrm>
                <a:off x="3162"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2" name="Rectangle 258"/>
              <p:cNvSpPr>
                <a:spLocks noChangeArrowheads="1"/>
              </p:cNvSpPr>
              <p:nvPr/>
            </p:nvSpPr>
            <p:spPr bwMode="auto">
              <a:xfrm>
                <a:off x="3101"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3" name="Rectangle 259"/>
              <p:cNvSpPr>
                <a:spLocks noChangeArrowheads="1"/>
              </p:cNvSpPr>
              <p:nvPr/>
            </p:nvSpPr>
            <p:spPr bwMode="auto">
              <a:xfrm>
                <a:off x="3039" y="2390"/>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Rectangle 260"/>
              <p:cNvSpPr>
                <a:spLocks noChangeArrowheads="1"/>
              </p:cNvSpPr>
              <p:nvPr/>
            </p:nvSpPr>
            <p:spPr bwMode="auto">
              <a:xfrm>
                <a:off x="2977" y="2390"/>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Rectangle 261"/>
              <p:cNvSpPr>
                <a:spLocks noChangeArrowheads="1"/>
              </p:cNvSpPr>
              <p:nvPr/>
            </p:nvSpPr>
            <p:spPr bwMode="auto">
              <a:xfrm>
                <a:off x="2916"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Rectangle 262"/>
              <p:cNvSpPr>
                <a:spLocks noChangeArrowheads="1"/>
              </p:cNvSpPr>
              <p:nvPr/>
            </p:nvSpPr>
            <p:spPr bwMode="auto">
              <a:xfrm>
                <a:off x="2854" y="2390"/>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Rectangle 263"/>
              <p:cNvSpPr>
                <a:spLocks noChangeArrowheads="1"/>
              </p:cNvSpPr>
              <p:nvPr/>
            </p:nvSpPr>
            <p:spPr bwMode="auto">
              <a:xfrm>
                <a:off x="2792" y="2390"/>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Rectangle 264"/>
              <p:cNvSpPr>
                <a:spLocks noChangeArrowheads="1"/>
              </p:cNvSpPr>
              <p:nvPr/>
            </p:nvSpPr>
            <p:spPr bwMode="auto">
              <a:xfrm>
                <a:off x="2731"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Rectangle 265"/>
              <p:cNvSpPr>
                <a:spLocks noChangeArrowheads="1"/>
              </p:cNvSpPr>
              <p:nvPr/>
            </p:nvSpPr>
            <p:spPr bwMode="auto">
              <a:xfrm>
                <a:off x="2670"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Rectangle 266"/>
              <p:cNvSpPr>
                <a:spLocks noChangeArrowheads="1"/>
              </p:cNvSpPr>
              <p:nvPr/>
            </p:nvSpPr>
            <p:spPr bwMode="auto">
              <a:xfrm>
                <a:off x="2608"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Rectangle 267"/>
              <p:cNvSpPr>
                <a:spLocks noChangeArrowheads="1"/>
              </p:cNvSpPr>
              <p:nvPr/>
            </p:nvSpPr>
            <p:spPr bwMode="auto">
              <a:xfrm>
                <a:off x="2547"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Rectangle 268"/>
              <p:cNvSpPr>
                <a:spLocks noChangeArrowheads="1"/>
              </p:cNvSpPr>
              <p:nvPr/>
            </p:nvSpPr>
            <p:spPr bwMode="auto">
              <a:xfrm>
                <a:off x="2485"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Rectangle 269"/>
              <p:cNvSpPr>
                <a:spLocks noChangeArrowheads="1"/>
              </p:cNvSpPr>
              <p:nvPr/>
            </p:nvSpPr>
            <p:spPr bwMode="auto">
              <a:xfrm>
                <a:off x="2423"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Rectangle 270"/>
              <p:cNvSpPr>
                <a:spLocks noChangeArrowheads="1"/>
              </p:cNvSpPr>
              <p:nvPr/>
            </p:nvSpPr>
            <p:spPr bwMode="auto">
              <a:xfrm>
                <a:off x="2361" y="2390"/>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Rectangle 271"/>
              <p:cNvSpPr>
                <a:spLocks noChangeArrowheads="1"/>
              </p:cNvSpPr>
              <p:nvPr/>
            </p:nvSpPr>
            <p:spPr bwMode="auto">
              <a:xfrm>
                <a:off x="2300"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Rectangle 272"/>
              <p:cNvSpPr>
                <a:spLocks noChangeArrowheads="1"/>
              </p:cNvSpPr>
              <p:nvPr/>
            </p:nvSpPr>
            <p:spPr bwMode="auto">
              <a:xfrm>
                <a:off x="2238" y="2390"/>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Rectangle 273"/>
              <p:cNvSpPr>
                <a:spLocks noChangeArrowheads="1"/>
              </p:cNvSpPr>
              <p:nvPr/>
            </p:nvSpPr>
            <p:spPr bwMode="auto">
              <a:xfrm>
                <a:off x="2177"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Rectangle 274"/>
              <p:cNvSpPr>
                <a:spLocks noChangeArrowheads="1"/>
              </p:cNvSpPr>
              <p:nvPr/>
            </p:nvSpPr>
            <p:spPr bwMode="auto">
              <a:xfrm>
                <a:off x="2115"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Rectangle 275"/>
              <p:cNvSpPr>
                <a:spLocks noChangeArrowheads="1"/>
              </p:cNvSpPr>
              <p:nvPr/>
            </p:nvSpPr>
            <p:spPr bwMode="auto">
              <a:xfrm>
                <a:off x="2054"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Rectangle 276"/>
              <p:cNvSpPr>
                <a:spLocks noChangeArrowheads="1"/>
              </p:cNvSpPr>
              <p:nvPr/>
            </p:nvSpPr>
            <p:spPr bwMode="auto">
              <a:xfrm>
                <a:off x="1992"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Rectangle 277"/>
              <p:cNvSpPr>
                <a:spLocks noChangeArrowheads="1"/>
              </p:cNvSpPr>
              <p:nvPr/>
            </p:nvSpPr>
            <p:spPr bwMode="auto">
              <a:xfrm>
                <a:off x="1931"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Rectangle 278"/>
              <p:cNvSpPr>
                <a:spLocks noChangeArrowheads="1"/>
              </p:cNvSpPr>
              <p:nvPr/>
            </p:nvSpPr>
            <p:spPr bwMode="auto">
              <a:xfrm>
                <a:off x="1869"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Rectangle 279"/>
              <p:cNvSpPr>
                <a:spLocks noChangeArrowheads="1"/>
              </p:cNvSpPr>
              <p:nvPr/>
            </p:nvSpPr>
            <p:spPr bwMode="auto">
              <a:xfrm>
                <a:off x="1807"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Rectangle 280"/>
              <p:cNvSpPr>
                <a:spLocks noChangeArrowheads="1"/>
              </p:cNvSpPr>
              <p:nvPr/>
            </p:nvSpPr>
            <p:spPr bwMode="auto">
              <a:xfrm>
                <a:off x="1746"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Rectangle 281"/>
              <p:cNvSpPr>
                <a:spLocks noChangeArrowheads="1"/>
              </p:cNvSpPr>
              <p:nvPr/>
            </p:nvSpPr>
            <p:spPr bwMode="auto">
              <a:xfrm>
                <a:off x="1684"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Rectangle 282"/>
              <p:cNvSpPr>
                <a:spLocks noChangeArrowheads="1"/>
              </p:cNvSpPr>
              <p:nvPr/>
            </p:nvSpPr>
            <p:spPr bwMode="auto">
              <a:xfrm>
                <a:off x="1622"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Rectangle 283"/>
              <p:cNvSpPr>
                <a:spLocks noChangeArrowheads="1"/>
              </p:cNvSpPr>
              <p:nvPr/>
            </p:nvSpPr>
            <p:spPr bwMode="auto">
              <a:xfrm>
                <a:off x="1561"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Rectangle 284"/>
              <p:cNvSpPr>
                <a:spLocks noChangeArrowheads="1"/>
              </p:cNvSpPr>
              <p:nvPr/>
            </p:nvSpPr>
            <p:spPr bwMode="auto">
              <a:xfrm>
                <a:off x="1499"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9" name="Rectangle 285"/>
              <p:cNvSpPr>
                <a:spLocks noChangeArrowheads="1"/>
              </p:cNvSpPr>
              <p:nvPr/>
            </p:nvSpPr>
            <p:spPr bwMode="auto">
              <a:xfrm>
                <a:off x="1438"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 name="Rectangle 286"/>
              <p:cNvSpPr>
                <a:spLocks noChangeArrowheads="1"/>
              </p:cNvSpPr>
              <p:nvPr/>
            </p:nvSpPr>
            <p:spPr bwMode="auto">
              <a:xfrm>
                <a:off x="1376"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1" name="Rectangle 287"/>
              <p:cNvSpPr>
                <a:spLocks noChangeArrowheads="1"/>
              </p:cNvSpPr>
              <p:nvPr/>
            </p:nvSpPr>
            <p:spPr bwMode="auto">
              <a:xfrm>
                <a:off x="1315" y="2390"/>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65" name="Group 341"/>
            <p:cNvGrpSpPr>
              <a:grpSpLocks/>
            </p:cNvGrpSpPr>
            <p:nvPr/>
          </p:nvGrpSpPr>
          <p:grpSpPr bwMode="auto">
            <a:xfrm>
              <a:off x="2092536" y="4934789"/>
              <a:ext cx="4259263" cy="14288"/>
              <a:chOff x="1315" y="3127"/>
              <a:chExt cx="2683" cy="9"/>
            </a:xfrm>
          </p:grpSpPr>
          <p:sp>
            <p:nvSpPr>
              <p:cNvPr id="1313" name="Freeform 289"/>
              <p:cNvSpPr>
                <a:spLocks noEditPoints="1"/>
              </p:cNvSpPr>
              <p:nvPr/>
            </p:nvSpPr>
            <p:spPr bwMode="auto">
              <a:xfrm>
                <a:off x="3717" y="3127"/>
                <a:ext cx="281" cy="9"/>
              </a:xfrm>
              <a:custGeom>
                <a:avLst/>
                <a:gdLst/>
                <a:ahLst/>
                <a:cxnLst>
                  <a:cxn ang="0">
                    <a:pos x="281" y="9"/>
                  </a:cxn>
                  <a:cxn ang="0">
                    <a:pos x="246" y="9"/>
                  </a:cxn>
                  <a:cxn ang="0">
                    <a:pos x="246" y="0"/>
                  </a:cxn>
                  <a:cxn ang="0">
                    <a:pos x="281" y="0"/>
                  </a:cxn>
                  <a:cxn ang="0">
                    <a:pos x="281" y="9"/>
                  </a:cxn>
                  <a:cxn ang="0">
                    <a:pos x="220" y="9"/>
                  </a:cxn>
                  <a:cxn ang="0">
                    <a:pos x="184" y="9"/>
                  </a:cxn>
                  <a:cxn ang="0">
                    <a:pos x="184" y="0"/>
                  </a:cxn>
                  <a:cxn ang="0">
                    <a:pos x="220" y="0"/>
                  </a:cxn>
                  <a:cxn ang="0">
                    <a:pos x="220" y="9"/>
                  </a:cxn>
                  <a:cxn ang="0">
                    <a:pos x="158" y="9"/>
                  </a:cxn>
                  <a:cxn ang="0">
                    <a:pos x="123" y="9"/>
                  </a:cxn>
                  <a:cxn ang="0">
                    <a:pos x="123" y="0"/>
                  </a:cxn>
                  <a:cxn ang="0">
                    <a:pos x="158" y="0"/>
                  </a:cxn>
                  <a:cxn ang="0">
                    <a:pos x="158" y="9"/>
                  </a:cxn>
                  <a:cxn ang="0">
                    <a:pos x="96" y="9"/>
                  </a:cxn>
                  <a:cxn ang="0">
                    <a:pos x="61" y="9"/>
                  </a:cxn>
                  <a:cxn ang="0">
                    <a:pos x="61" y="0"/>
                  </a:cxn>
                  <a:cxn ang="0">
                    <a:pos x="96" y="0"/>
                  </a:cxn>
                  <a:cxn ang="0">
                    <a:pos x="96" y="9"/>
                  </a:cxn>
                  <a:cxn ang="0">
                    <a:pos x="35" y="9"/>
                  </a:cxn>
                  <a:cxn ang="0">
                    <a:pos x="0" y="9"/>
                  </a:cxn>
                  <a:cxn ang="0">
                    <a:pos x="0" y="0"/>
                  </a:cxn>
                  <a:cxn ang="0">
                    <a:pos x="35" y="0"/>
                  </a:cxn>
                  <a:cxn ang="0">
                    <a:pos x="35" y="9"/>
                  </a:cxn>
                </a:cxnLst>
                <a:rect l="0" t="0" r="r" b="b"/>
                <a:pathLst>
                  <a:path w="281" h="9">
                    <a:moveTo>
                      <a:pt x="281" y="9"/>
                    </a:moveTo>
                    <a:lnTo>
                      <a:pt x="246" y="9"/>
                    </a:lnTo>
                    <a:lnTo>
                      <a:pt x="246" y="0"/>
                    </a:lnTo>
                    <a:lnTo>
                      <a:pt x="281" y="0"/>
                    </a:lnTo>
                    <a:lnTo>
                      <a:pt x="281" y="9"/>
                    </a:lnTo>
                    <a:close/>
                    <a:moveTo>
                      <a:pt x="220" y="9"/>
                    </a:moveTo>
                    <a:lnTo>
                      <a:pt x="184" y="9"/>
                    </a:lnTo>
                    <a:lnTo>
                      <a:pt x="184" y="0"/>
                    </a:lnTo>
                    <a:lnTo>
                      <a:pt x="220" y="0"/>
                    </a:lnTo>
                    <a:lnTo>
                      <a:pt x="220" y="9"/>
                    </a:lnTo>
                    <a:close/>
                    <a:moveTo>
                      <a:pt x="158" y="9"/>
                    </a:moveTo>
                    <a:lnTo>
                      <a:pt x="123" y="9"/>
                    </a:lnTo>
                    <a:lnTo>
                      <a:pt x="123" y="0"/>
                    </a:lnTo>
                    <a:lnTo>
                      <a:pt x="158" y="0"/>
                    </a:lnTo>
                    <a:lnTo>
                      <a:pt x="158" y="9"/>
                    </a:lnTo>
                    <a:close/>
                    <a:moveTo>
                      <a:pt x="96" y="9"/>
                    </a:moveTo>
                    <a:lnTo>
                      <a:pt x="61" y="9"/>
                    </a:lnTo>
                    <a:lnTo>
                      <a:pt x="61" y="0"/>
                    </a:lnTo>
                    <a:lnTo>
                      <a:pt x="96" y="0"/>
                    </a:lnTo>
                    <a:lnTo>
                      <a:pt x="96"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4" name="Freeform 290"/>
              <p:cNvSpPr>
                <a:spLocks noEditPoints="1"/>
              </p:cNvSpPr>
              <p:nvPr/>
            </p:nvSpPr>
            <p:spPr bwMode="auto">
              <a:xfrm>
                <a:off x="3409" y="3127"/>
                <a:ext cx="281" cy="9"/>
              </a:xfrm>
              <a:custGeom>
                <a:avLst/>
                <a:gdLst/>
                <a:ahLst/>
                <a:cxnLst>
                  <a:cxn ang="0">
                    <a:pos x="281" y="9"/>
                  </a:cxn>
                  <a:cxn ang="0">
                    <a:pos x="246" y="9"/>
                  </a:cxn>
                  <a:cxn ang="0">
                    <a:pos x="246" y="0"/>
                  </a:cxn>
                  <a:cxn ang="0">
                    <a:pos x="281" y="0"/>
                  </a:cxn>
                  <a:cxn ang="0">
                    <a:pos x="281" y="9"/>
                  </a:cxn>
                  <a:cxn ang="0">
                    <a:pos x="219" y="9"/>
                  </a:cxn>
                  <a:cxn ang="0">
                    <a:pos x="184" y="9"/>
                  </a:cxn>
                  <a:cxn ang="0">
                    <a:pos x="184" y="0"/>
                  </a:cxn>
                  <a:cxn ang="0">
                    <a:pos x="219" y="0"/>
                  </a:cxn>
                  <a:cxn ang="0">
                    <a:pos x="219" y="9"/>
                  </a:cxn>
                  <a:cxn ang="0">
                    <a:pos x="158" y="9"/>
                  </a:cxn>
                  <a:cxn ang="0">
                    <a:pos x="123" y="9"/>
                  </a:cxn>
                  <a:cxn ang="0">
                    <a:pos x="123" y="0"/>
                  </a:cxn>
                  <a:cxn ang="0">
                    <a:pos x="158" y="0"/>
                  </a:cxn>
                  <a:cxn ang="0">
                    <a:pos x="158" y="9"/>
                  </a:cxn>
                  <a:cxn ang="0">
                    <a:pos x="96" y="9"/>
                  </a:cxn>
                  <a:cxn ang="0">
                    <a:pos x="61" y="9"/>
                  </a:cxn>
                  <a:cxn ang="0">
                    <a:pos x="61" y="0"/>
                  </a:cxn>
                  <a:cxn ang="0">
                    <a:pos x="96" y="0"/>
                  </a:cxn>
                  <a:cxn ang="0">
                    <a:pos x="96" y="9"/>
                  </a:cxn>
                  <a:cxn ang="0">
                    <a:pos x="35" y="9"/>
                  </a:cxn>
                  <a:cxn ang="0">
                    <a:pos x="0" y="9"/>
                  </a:cxn>
                  <a:cxn ang="0">
                    <a:pos x="0" y="0"/>
                  </a:cxn>
                  <a:cxn ang="0">
                    <a:pos x="35" y="0"/>
                  </a:cxn>
                  <a:cxn ang="0">
                    <a:pos x="35" y="9"/>
                  </a:cxn>
                </a:cxnLst>
                <a:rect l="0" t="0" r="r" b="b"/>
                <a:pathLst>
                  <a:path w="281" h="9">
                    <a:moveTo>
                      <a:pt x="281" y="9"/>
                    </a:moveTo>
                    <a:lnTo>
                      <a:pt x="246" y="9"/>
                    </a:lnTo>
                    <a:lnTo>
                      <a:pt x="246" y="0"/>
                    </a:lnTo>
                    <a:lnTo>
                      <a:pt x="281" y="0"/>
                    </a:lnTo>
                    <a:lnTo>
                      <a:pt x="281" y="9"/>
                    </a:lnTo>
                    <a:close/>
                    <a:moveTo>
                      <a:pt x="219" y="9"/>
                    </a:moveTo>
                    <a:lnTo>
                      <a:pt x="184" y="9"/>
                    </a:lnTo>
                    <a:lnTo>
                      <a:pt x="184" y="0"/>
                    </a:lnTo>
                    <a:lnTo>
                      <a:pt x="219" y="0"/>
                    </a:lnTo>
                    <a:lnTo>
                      <a:pt x="219" y="9"/>
                    </a:lnTo>
                    <a:close/>
                    <a:moveTo>
                      <a:pt x="158" y="9"/>
                    </a:moveTo>
                    <a:lnTo>
                      <a:pt x="123" y="9"/>
                    </a:lnTo>
                    <a:lnTo>
                      <a:pt x="123" y="0"/>
                    </a:lnTo>
                    <a:lnTo>
                      <a:pt x="158" y="0"/>
                    </a:lnTo>
                    <a:lnTo>
                      <a:pt x="158" y="9"/>
                    </a:lnTo>
                    <a:close/>
                    <a:moveTo>
                      <a:pt x="96" y="9"/>
                    </a:moveTo>
                    <a:lnTo>
                      <a:pt x="61" y="9"/>
                    </a:lnTo>
                    <a:lnTo>
                      <a:pt x="61" y="0"/>
                    </a:lnTo>
                    <a:lnTo>
                      <a:pt x="96" y="0"/>
                    </a:lnTo>
                    <a:lnTo>
                      <a:pt x="96"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5" name="Freeform 291"/>
              <p:cNvSpPr>
                <a:spLocks noEditPoints="1"/>
              </p:cNvSpPr>
              <p:nvPr/>
            </p:nvSpPr>
            <p:spPr bwMode="auto">
              <a:xfrm>
                <a:off x="3101" y="3127"/>
                <a:ext cx="282" cy="9"/>
              </a:xfrm>
              <a:custGeom>
                <a:avLst/>
                <a:gdLst/>
                <a:ahLst/>
                <a:cxnLst>
                  <a:cxn ang="0">
                    <a:pos x="282" y="9"/>
                  </a:cxn>
                  <a:cxn ang="0">
                    <a:pos x="246" y="9"/>
                  </a:cxn>
                  <a:cxn ang="0">
                    <a:pos x="246" y="0"/>
                  </a:cxn>
                  <a:cxn ang="0">
                    <a:pos x="282" y="0"/>
                  </a:cxn>
                  <a:cxn ang="0">
                    <a:pos x="282" y="9"/>
                  </a:cxn>
                  <a:cxn ang="0">
                    <a:pos x="219" y="9"/>
                  </a:cxn>
                  <a:cxn ang="0">
                    <a:pos x="184" y="9"/>
                  </a:cxn>
                  <a:cxn ang="0">
                    <a:pos x="184" y="0"/>
                  </a:cxn>
                  <a:cxn ang="0">
                    <a:pos x="219" y="0"/>
                  </a:cxn>
                  <a:cxn ang="0">
                    <a:pos x="219" y="9"/>
                  </a:cxn>
                  <a:cxn ang="0">
                    <a:pos x="158" y="9"/>
                  </a:cxn>
                  <a:cxn ang="0">
                    <a:pos x="123" y="9"/>
                  </a:cxn>
                  <a:cxn ang="0">
                    <a:pos x="123" y="0"/>
                  </a:cxn>
                  <a:cxn ang="0">
                    <a:pos x="158" y="0"/>
                  </a:cxn>
                  <a:cxn ang="0">
                    <a:pos x="158" y="9"/>
                  </a:cxn>
                  <a:cxn ang="0">
                    <a:pos x="96" y="9"/>
                  </a:cxn>
                  <a:cxn ang="0">
                    <a:pos x="61" y="9"/>
                  </a:cxn>
                  <a:cxn ang="0">
                    <a:pos x="61" y="0"/>
                  </a:cxn>
                  <a:cxn ang="0">
                    <a:pos x="96" y="0"/>
                  </a:cxn>
                  <a:cxn ang="0">
                    <a:pos x="96" y="9"/>
                  </a:cxn>
                  <a:cxn ang="0">
                    <a:pos x="35" y="9"/>
                  </a:cxn>
                  <a:cxn ang="0">
                    <a:pos x="0" y="9"/>
                  </a:cxn>
                  <a:cxn ang="0">
                    <a:pos x="0" y="0"/>
                  </a:cxn>
                  <a:cxn ang="0">
                    <a:pos x="35" y="0"/>
                  </a:cxn>
                  <a:cxn ang="0">
                    <a:pos x="35" y="9"/>
                  </a:cxn>
                </a:cxnLst>
                <a:rect l="0" t="0" r="r" b="b"/>
                <a:pathLst>
                  <a:path w="282" h="9">
                    <a:moveTo>
                      <a:pt x="282" y="9"/>
                    </a:moveTo>
                    <a:lnTo>
                      <a:pt x="246" y="9"/>
                    </a:lnTo>
                    <a:lnTo>
                      <a:pt x="246" y="0"/>
                    </a:lnTo>
                    <a:lnTo>
                      <a:pt x="282" y="0"/>
                    </a:lnTo>
                    <a:lnTo>
                      <a:pt x="282" y="9"/>
                    </a:lnTo>
                    <a:close/>
                    <a:moveTo>
                      <a:pt x="219" y="9"/>
                    </a:moveTo>
                    <a:lnTo>
                      <a:pt x="184" y="9"/>
                    </a:lnTo>
                    <a:lnTo>
                      <a:pt x="184" y="0"/>
                    </a:lnTo>
                    <a:lnTo>
                      <a:pt x="219" y="0"/>
                    </a:lnTo>
                    <a:lnTo>
                      <a:pt x="219" y="9"/>
                    </a:lnTo>
                    <a:close/>
                    <a:moveTo>
                      <a:pt x="158" y="9"/>
                    </a:moveTo>
                    <a:lnTo>
                      <a:pt x="123" y="9"/>
                    </a:lnTo>
                    <a:lnTo>
                      <a:pt x="123" y="0"/>
                    </a:lnTo>
                    <a:lnTo>
                      <a:pt x="158" y="0"/>
                    </a:lnTo>
                    <a:lnTo>
                      <a:pt x="158" y="9"/>
                    </a:lnTo>
                    <a:close/>
                    <a:moveTo>
                      <a:pt x="96" y="9"/>
                    </a:moveTo>
                    <a:lnTo>
                      <a:pt x="61" y="9"/>
                    </a:lnTo>
                    <a:lnTo>
                      <a:pt x="61" y="0"/>
                    </a:lnTo>
                    <a:lnTo>
                      <a:pt x="96" y="0"/>
                    </a:lnTo>
                    <a:lnTo>
                      <a:pt x="96"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6" name="Freeform 292"/>
              <p:cNvSpPr>
                <a:spLocks noEditPoints="1"/>
              </p:cNvSpPr>
              <p:nvPr/>
            </p:nvSpPr>
            <p:spPr bwMode="auto">
              <a:xfrm>
                <a:off x="2792" y="3127"/>
                <a:ext cx="283" cy="9"/>
              </a:xfrm>
              <a:custGeom>
                <a:avLst/>
                <a:gdLst/>
                <a:ahLst/>
                <a:cxnLst>
                  <a:cxn ang="0">
                    <a:pos x="283" y="9"/>
                  </a:cxn>
                  <a:cxn ang="0">
                    <a:pos x="247" y="9"/>
                  </a:cxn>
                  <a:cxn ang="0">
                    <a:pos x="247" y="0"/>
                  </a:cxn>
                  <a:cxn ang="0">
                    <a:pos x="283" y="0"/>
                  </a:cxn>
                  <a:cxn ang="0">
                    <a:pos x="283" y="9"/>
                  </a:cxn>
                  <a:cxn ang="0">
                    <a:pos x="221" y="9"/>
                  </a:cxn>
                  <a:cxn ang="0">
                    <a:pos x="185" y="9"/>
                  </a:cxn>
                  <a:cxn ang="0">
                    <a:pos x="185" y="0"/>
                  </a:cxn>
                  <a:cxn ang="0">
                    <a:pos x="221" y="0"/>
                  </a:cxn>
                  <a:cxn ang="0">
                    <a:pos x="221" y="9"/>
                  </a:cxn>
                  <a:cxn ang="0">
                    <a:pos x="159" y="9"/>
                  </a:cxn>
                  <a:cxn ang="0">
                    <a:pos x="124" y="9"/>
                  </a:cxn>
                  <a:cxn ang="0">
                    <a:pos x="124" y="0"/>
                  </a:cxn>
                  <a:cxn ang="0">
                    <a:pos x="159" y="0"/>
                  </a:cxn>
                  <a:cxn ang="0">
                    <a:pos x="159" y="9"/>
                  </a:cxn>
                  <a:cxn ang="0">
                    <a:pos x="98" y="9"/>
                  </a:cxn>
                  <a:cxn ang="0">
                    <a:pos x="62" y="9"/>
                  </a:cxn>
                  <a:cxn ang="0">
                    <a:pos x="62" y="0"/>
                  </a:cxn>
                  <a:cxn ang="0">
                    <a:pos x="98" y="0"/>
                  </a:cxn>
                  <a:cxn ang="0">
                    <a:pos x="98" y="9"/>
                  </a:cxn>
                  <a:cxn ang="0">
                    <a:pos x="36" y="9"/>
                  </a:cxn>
                  <a:cxn ang="0">
                    <a:pos x="0" y="9"/>
                  </a:cxn>
                  <a:cxn ang="0">
                    <a:pos x="0" y="0"/>
                  </a:cxn>
                  <a:cxn ang="0">
                    <a:pos x="36" y="0"/>
                  </a:cxn>
                  <a:cxn ang="0">
                    <a:pos x="36" y="9"/>
                  </a:cxn>
                </a:cxnLst>
                <a:rect l="0" t="0" r="r" b="b"/>
                <a:pathLst>
                  <a:path w="283" h="9">
                    <a:moveTo>
                      <a:pt x="283" y="9"/>
                    </a:moveTo>
                    <a:lnTo>
                      <a:pt x="247" y="9"/>
                    </a:lnTo>
                    <a:lnTo>
                      <a:pt x="247" y="0"/>
                    </a:lnTo>
                    <a:lnTo>
                      <a:pt x="283" y="0"/>
                    </a:lnTo>
                    <a:lnTo>
                      <a:pt x="283" y="9"/>
                    </a:lnTo>
                    <a:close/>
                    <a:moveTo>
                      <a:pt x="221" y="9"/>
                    </a:moveTo>
                    <a:lnTo>
                      <a:pt x="185" y="9"/>
                    </a:lnTo>
                    <a:lnTo>
                      <a:pt x="185" y="0"/>
                    </a:lnTo>
                    <a:lnTo>
                      <a:pt x="221" y="0"/>
                    </a:lnTo>
                    <a:lnTo>
                      <a:pt x="221" y="9"/>
                    </a:lnTo>
                    <a:close/>
                    <a:moveTo>
                      <a:pt x="159" y="9"/>
                    </a:moveTo>
                    <a:lnTo>
                      <a:pt x="124" y="9"/>
                    </a:lnTo>
                    <a:lnTo>
                      <a:pt x="124" y="0"/>
                    </a:lnTo>
                    <a:lnTo>
                      <a:pt x="159" y="0"/>
                    </a:lnTo>
                    <a:lnTo>
                      <a:pt x="159" y="9"/>
                    </a:lnTo>
                    <a:close/>
                    <a:moveTo>
                      <a:pt x="98" y="9"/>
                    </a:moveTo>
                    <a:lnTo>
                      <a:pt x="62" y="9"/>
                    </a:lnTo>
                    <a:lnTo>
                      <a:pt x="62" y="0"/>
                    </a:lnTo>
                    <a:lnTo>
                      <a:pt x="98" y="0"/>
                    </a:lnTo>
                    <a:lnTo>
                      <a:pt x="98" y="9"/>
                    </a:lnTo>
                    <a:close/>
                    <a:moveTo>
                      <a:pt x="36" y="9"/>
                    </a:moveTo>
                    <a:lnTo>
                      <a:pt x="0" y="9"/>
                    </a:lnTo>
                    <a:lnTo>
                      <a:pt x="0" y="0"/>
                    </a:lnTo>
                    <a:lnTo>
                      <a:pt x="36" y="0"/>
                    </a:lnTo>
                    <a:lnTo>
                      <a:pt x="36"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7" name="Freeform 293"/>
              <p:cNvSpPr>
                <a:spLocks noEditPoints="1"/>
              </p:cNvSpPr>
              <p:nvPr/>
            </p:nvSpPr>
            <p:spPr bwMode="auto">
              <a:xfrm>
                <a:off x="2485" y="3127"/>
                <a:ext cx="281" cy="9"/>
              </a:xfrm>
              <a:custGeom>
                <a:avLst/>
                <a:gdLst/>
                <a:ahLst/>
                <a:cxnLst>
                  <a:cxn ang="0">
                    <a:pos x="281" y="9"/>
                  </a:cxn>
                  <a:cxn ang="0">
                    <a:pos x="246" y="9"/>
                  </a:cxn>
                  <a:cxn ang="0">
                    <a:pos x="246" y="0"/>
                  </a:cxn>
                  <a:cxn ang="0">
                    <a:pos x="281" y="0"/>
                  </a:cxn>
                  <a:cxn ang="0">
                    <a:pos x="281" y="9"/>
                  </a:cxn>
                  <a:cxn ang="0">
                    <a:pos x="220" y="9"/>
                  </a:cxn>
                  <a:cxn ang="0">
                    <a:pos x="185" y="9"/>
                  </a:cxn>
                  <a:cxn ang="0">
                    <a:pos x="185" y="0"/>
                  </a:cxn>
                  <a:cxn ang="0">
                    <a:pos x="220" y="0"/>
                  </a:cxn>
                  <a:cxn ang="0">
                    <a:pos x="220" y="9"/>
                  </a:cxn>
                  <a:cxn ang="0">
                    <a:pos x="158" y="9"/>
                  </a:cxn>
                  <a:cxn ang="0">
                    <a:pos x="123" y="9"/>
                  </a:cxn>
                  <a:cxn ang="0">
                    <a:pos x="123" y="0"/>
                  </a:cxn>
                  <a:cxn ang="0">
                    <a:pos x="158" y="0"/>
                  </a:cxn>
                  <a:cxn ang="0">
                    <a:pos x="158" y="9"/>
                  </a:cxn>
                  <a:cxn ang="0">
                    <a:pos x="97" y="9"/>
                  </a:cxn>
                  <a:cxn ang="0">
                    <a:pos x="62" y="9"/>
                  </a:cxn>
                  <a:cxn ang="0">
                    <a:pos x="62" y="0"/>
                  </a:cxn>
                  <a:cxn ang="0">
                    <a:pos x="97" y="0"/>
                  </a:cxn>
                  <a:cxn ang="0">
                    <a:pos x="97" y="9"/>
                  </a:cxn>
                  <a:cxn ang="0">
                    <a:pos x="35" y="9"/>
                  </a:cxn>
                  <a:cxn ang="0">
                    <a:pos x="0" y="9"/>
                  </a:cxn>
                  <a:cxn ang="0">
                    <a:pos x="0" y="0"/>
                  </a:cxn>
                  <a:cxn ang="0">
                    <a:pos x="35" y="0"/>
                  </a:cxn>
                  <a:cxn ang="0">
                    <a:pos x="35" y="9"/>
                  </a:cxn>
                </a:cxnLst>
                <a:rect l="0" t="0" r="r" b="b"/>
                <a:pathLst>
                  <a:path w="281" h="9">
                    <a:moveTo>
                      <a:pt x="281" y="9"/>
                    </a:moveTo>
                    <a:lnTo>
                      <a:pt x="246" y="9"/>
                    </a:lnTo>
                    <a:lnTo>
                      <a:pt x="246" y="0"/>
                    </a:lnTo>
                    <a:lnTo>
                      <a:pt x="281" y="0"/>
                    </a:lnTo>
                    <a:lnTo>
                      <a:pt x="281" y="9"/>
                    </a:lnTo>
                    <a:close/>
                    <a:moveTo>
                      <a:pt x="220" y="9"/>
                    </a:moveTo>
                    <a:lnTo>
                      <a:pt x="185" y="9"/>
                    </a:lnTo>
                    <a:lnTo>
                      <a:pt x="185" y="0"/>
                    </a:lnTo>
                    <a:lnTo>
                      <a:pt x="220" y="0"/>
                    </a:lnTo>
                    <a:lnTo>
                      <a:pt x="220" y="9"/>
                    </a:lnTo>
                    <a:close/>
                    <a:moveTo>
                      <a:pt x="158" y="9"/>
                    </a:moveTo>
                    <a:lnTo>
                      <a:pt x="123" y="9"/>
                    </a:lnTo>
                    <a:lnTo>
                      <a:pt x="123" y="0"/>
                    </a:lnTo>
                    <a:lnTo>
                      <a:pt x="158" y="0"/>
                    </a:lnTo>
                    <a:lnTo>
                      <a:pt x="158" y="9"/>
                    </a:lnTo>
                    <a:close/>
                    <a:moveTo>
                      <a:pt x="97" y="9"/>
                    </a:moveTo>
                    <a:lnTo>
                      <a:pt x="62" y="9"/>
                    </a:lnTo>
                    <a:lnTo>
                      <a:pt x="62" y="0"/>
                    </a:lnTo>
                    <a:lnTo>
                      <a:pt x="97" y="0"/>
                    </a:lnTo>
                    <a:lnTo>
                      <a:pt x="97"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8" name="Freeform 294"/>
              <p:cNvSpPr>
                <a:spLocks noEditPoints="1"/>
              </p:cNvSpPr>
              <p:nvPr/>
            </p:nvSpPr>
            <p:spPr bwMode="auto">
              <a:xfrm>
                <a:off x="2177" y="3127"/>
                <a:ext cx="281" cy="9"/>
              </a:xfrm>
              <a:custGeom>
                <a:avLst/>
                <a:gdLst/>
                <a:ahLst/>
                <a:cxnLst>
                  <a:cxn ang="0">
                    <a:pos x="281" y="9"/>
                  </a:cxn>
                  <a:cxn ang="0">
                    <a:pos x="246" y="9"/>
                  </a:cxn>
                  <a:cxn ang="0">
                    <a:pos x="246" y="0"/>
                  </a:cxn>
                  <a:cxn ang="0">
                    <a:pos x="281" y="0"/>
                  </a:cxn>
                  <a:cxn ang="0">
                    <a:pos x="281" y="9"/>
                  </a:cxn>
                  <a:cxn ang="0">
                    <a:pos x="220" y="9"/>
                  </a:cxn>
                  <a:cxn ang="0">
                    <a:pos x="184" y="9"/>
                  </a:cxn>
                  <a:cxn ang="0">
                    <a:pos x="184" y="0"/>
                  </a:cxn>
                  <a:cxn ang="0">
                    <a:pos x="220" y="0"/>
                  </a:cxn>
                  <a:cxn ang="0">
                    <a:pos x="220" y="9"/>
                  </a:cxn>
                  <a:cxn ang="0">
                    <a:pos x="158" y="9"/>
                  </a:cxn>
                  <a:cxn ang="0">
                    <a:pos x="123" y="9"/>
                  </a:cxn>
                  <a:cxn ang="0">
                    <a:pos x="123" y="0"/>
                  </a:cxn>
                  <a:cxn ang="0">
                    <a:pos x="158" y="0"/>
                  </a:cxn>
                  <a:cxn ang="0">
                    <a:pos x="158" y="9"/>
                  </a:cxn>
                  <a:cxn ang="0">
                    <a:pos x="97" y="9"/>
                  </a:cxn>
                  <a:cxn ang="0">
                    <a:pos x="61" y="9"/>
                  </a:cxn>
                  <a:cxn ang="0">
                    <a:pos x="61" y="0"/>
                  </a:cxn>
                  <a:cxn ang="0">
                    <a:pos x="97" y="0"/>
                  </a:cxn>
                  <a:cxn ang="0">
                    <a:pos x="97" y="9"/>
                  </a:cxn>
                  <a:cxn ang="0">
                    <a:pos x="35" y="9"/>
                  </a:cxn>
                  <a:cxn ang="0">
                    <a:pos x="0" y="9"/>
                  </a:cxn>
                  <a:cxn ang="0">
                    <a:pos x="0" y="0"/>
                  </a:cxn>
                  <a:cxn ang="0">
                    <a:pos x="35" y="0"/>
                  </a:cxn>
                  <a:cxn ang="0">
                    <a:pos x="35" y="9"/>
                  </a:cxn>
                </a:cxnLst>
                <a:rect l="0" t="0" r="r" b="b"/>
                <a:pathLst>
                  <a:path w="281" h="9">
                    <a:moveTo>
                      <a:pt x="281" y="9"/>
                    </a:moveTo>
                    <a:lnTo>
                      <a:pt x="246" y="9"/>
                    </a:lnTo>
                    <a:lnTo>
                      <a:pt x="246" y="0"/>
                    </a:lnTo>
                    <a:lnTo>
                      <a:pt x="281" y="0"/>
                    </a:lnTo>
                    <a:lnTo>
                      <a:pt x="281" y="9"/>
                    </a:lnTo>
                    <a:close/>
                    <a:moveTo>
                      <a:pt x="220" y="9"/>
                    </a:moveTo>
                    <a:lnTo>
                      <a:pt x="184" y="9"/>
                    </a:lnTo>
                    <a:lnTo>
                      <a:pt x="184" y="0"/>
                    </a:lnTo>
                    <a:lnTo>
                      <a:pt x="220" y="0"/>
                    </a:lnTo>
                    <a:lnTo>
                      <a:pt x="220" y="9"/>
                    </a:lnTo>
                    <a:close/>
                    <a:moveTo>
                      <a:pt x="158" y="9"/>
                    </a:moveTo>
                    <a:lnTo>
                      <a:pt x="123" y="9"/>
                    </a:lnTo>
                    <a:lnTo>
                      <a:pt x="123" y="0"/>
                    </a:lnTo>
                    <a:lnTo>
                      <a:pt x="158" y="0"/>
                    </a:lnTo>
                    <a:lnTo>
                      <a:pt x="158" y="9"/>
                    </a:lnTo>
                    <a:close/>
                    <a:moveTo>
                      <a:pt x="97" y="9"/>
                    </a:moveTo>
                    <a:lnTo>
                      <a:pt x="61" y="9"/>
                    </a:lnTo>
                    <a:lnTo>
                      <a:pt x="61" y="0"/>
                    </a:lnTo>
                    <a:lnTo>
                      <a:pt x="97" y="0"/>
                    </a:lnTo>
                    <a:lnTo>
                      <a:pt x="97"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9" name="Freeform 295"/>
              <p:cNvSpPr>
                <a:spLocks noEditPoints="1"/>
              </p:cNvSpPr>
              <p:nvPr/>
            </p:nvSpPr>
            <p:spPr bwMode="auto">
              <a:xfrm>
                <a:off x="1869" y="3127"/>
                <a:ext cx="281" cy="9"/>
              </a:xfrm>
              <a:custGeom>
                <a:avLst/>
                <a:gdLst/>
                <a:ahLst/>
                <a:cxnLst>
                  <a:cxn ang="0">
                    <a:pos x="281" y="9"/>
                  </a:cxn>
                  <a:cxn ang="0">
                    <a:pos x="246" y="9"/>
                  </a:cxn>
                  <a:cxn ang="0">
                    <a:pos x="246" y="0"/>
                  </a:cxn>
                  <a:cxn ang="0">
                    <a:pos x="281" y="0"/>
                  </a:cxn>
                  <a:cxn ang="0">
                    <a:pos x="281" y="9"/>
                  </a:cxn>
                  <a:cxn ang="0">
                    <a:pos x="220" y="9"/>
                  </a:cxn>
                  <a:cxn ang="0">
                    <a:pos x="185" y="9"/>
                  </a:cxn>
                  <a:cxn ang="0">
                    <a:pos x="185" y="0"/>
                  </a:cxn>
                  <a:cxn ang="0">
                    <a:pos x="220" y="0"/>
                  </a:cxn>
                  <a:cxn ang="0">
                    <a:pos x="220" y="9"/>
                  </a:cxn>
                  <a:cxn ang="0">
                    <a:pos x="158" y="9"/>
                  </a:cxn>
                  <a:cxn ang="0">
                    <a:pos x="123" y="9"/>
                  </a:cxn>
                  <a:cxn ang="0">
                    <a:pos x="123" y="0"/>
                  </a:cxn>
                  <a:cxn ang="0">
                    <a:pos x="158" y="0"/>
                  </a:cxn>
                  <a:cxn ang="0">
                    <a:pos x="158" y="9"/>
                  </a:cxn>
                  <a:cxn ang="0">
                    <a:pos x="97" y="9"/>
                  </a:cxn>
                  <a:cxn ang="0">
                    <a:pos x="62" y="9"/>
                  </a:cxn>
                  <a:cxn ang="0">
                    <a:pos x="62" y="0"/>
                  </a:cxn>
                  <a:cxn ang="0">
                    <a:pos x="97" y="0"/>
                  </a:cxn>
                  <a:cxn ang="0">
                    <a:pos x="97" y="9"/>
                  </a:cxn>
                  <a:cxn ang="0">
                    <a:pos x="35" y="9"/>
                  </a:cxn>
                  <a:cxn ang="0">
                    <a:pos x="0" y="9"/>
                  </a:cxn>
                  <a:cxn ang="0">
                    <a:pos x="0" y="0"/>
                  </a:cxn>
                  <a:cxn ang="0">
                    <a:pos x="35" y="0"/>
                  </a:cxn>
                  <a:cxn ang="0">
                    <a:pos x="35" y="9"/>
                  </a:cxn>
                </a:cxnLst>
                <a:rect l="0" t="0" r="r" b="b"/>
                <a:pathLst>
                  <a:path w="281" h="9">
                    <a:moveTo>
                      <a:pt x="281" y="9"/>
                    </a:moveTo>
                    <a:lnTo>
                      <a:pt x="246" y="9"/>
                    </a:lnTo>
                    <a:lnTo>
                      <a:pt x="246" y="0"/>
                    </a:lnTo>
                    <a:lnTo>
                      <a:pt x="281" y="0"/>
                    </a:lnTo>
                    <a:lnTo>
                      <a:pt x="281" y="9"/>
                    </a:lnTo>
                    <a:close/>
                    <a:moveTo>
                      <a:pt x="220" y="9"/>
                    </a:moveTo>
                    <a:lnTo>
                      <a:pt x="185" y="9"/>
                    </a:lnTo>
                    <a:lnTo>
                      <a:pt x="185" y="0"/>
                    </a:lnTo>
                    <a:lnTo>
                      <a:pt x="220" y="0"/>
                    </a:lnTo>
                    <a:lnTo>
                      <a:pt x="220" y="9"/>
                    </a:lnTo>
                    <a:close/>
                    <a:moveTo>
                      <a:pt x="158" y="9"/>
                    </a:moveTo>
                    <a:lnTo>
                      <a:pt x="123" y="9"/>
                    </a:lnTo>
                    <a:lnTo>
                      <a:pt x="123" y="0"/>
                    </a:lnTo>
                    <a:lnTo>
                      <a:pt x="158" y="0"/>
                    </a:lnTo>
                    <a:lnTo>
                      <a:pt x="158" y="9"/>
                    </a:lnTo>
                    <a:close/>
                    <a:moveTo>
                      <a:pt x="97" y="9"/>
                    </a:moveTo>
                    <a:lnTo>
                      <a:pt x="62" y="9"/>
                    </a:lnTo>
                    <a:lnTo>
                      <a:pt x="62" y="0"/>
                    </a:lnTo>
                    <a:lnTo>
                      <a:pt x="97" y="0"/>
                    </a:lnTo>
                    <a:lnTo>
                      <a:pt x="97"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0" name="Freeform 296"/>
              <p:cNvSpPr>
                <a:spLocks noEditPoints="1"/>
              </p:cNvSpPr>
              <p:nvPr/>
            </p:nvSpPr>
            <p:spPr bwMode="auto">
              <a:xfrm>
                <a:off x="1315" y="3127"/>
                <a:ext cx="527" cy="9"/>
              </a:xfrm>
              <a:custGeom>
                <a:avLst/>
                <a:gdLst/>
                <a:ahLst/>
                <a:cxnLst>
                  <a:cxn ang="0">
                    <a:pos x="527" y="9"/>
                  </a:cxn>
                  <a:cxn ang="0">
                    <a:pos x="492" y="9"/>
                  </a:cxn>
                  <a:cxn ang="0">
                    <a:pos x="492" y="0"/>
                  </a:cxn>
                  <a:cxn ang="0">
                    <a:pos x="527" y="0"/>
                  </a:cxn>
                  <a:cxn ang="0">
                    <a:pos x="527" y="9"/>
                  </a:cxn>
                  <a:cxn ang="0">
                    <a:pos x="466" y="9"/>
                  </a:cxn>
                  <a:cxn ang="0">
                    <a:pos x="431" y="9"/>
                  </a:cxn>
                  <a:cxn ang="0">
                    <a:pos x="431" y="0"/>
                  </a:cxn>
                  <a:cxn ang="0">
                    <a:pos x="466" y="0"/>
                  </a:cxn>
                  <a:cxn ang="0">
                    <a:pos x="466" y="9"/>
                  </a:cxn>
                  <a:cxn ang="0">
                    <a:pos x="404" y="9"/>
                  </a:cxn>
                  <a:cxn ang="0">
                    <a:pos x="369" y="9"/>
                  </a:cxn>
                  <a:cxn ang="0">
                    <a:pos x="369" y="0"/>
                  </a:cxn>
                  <a:cxn ang="0">
                    <a:pos x="404" y="0"/>
                  </a:cxn>
                  <a:cxn ang="0">
                    <a:pos x="404" y="9"/>
                  </a:cxn>
                  <a:cxn ang="0">
                    <a:pos x="342" y="9"/>
                  </a:cxn>
                  <a:cxn ang="0">
                    <a:pos x="307" y="9"/>
                  </a:cxn>
                  <a:cxn ang="0">
                    <a:pos x="307" y="0"/>
                  </a:cxn>
                  <a:cxn ang="0">
                    <a:pos x="342" y="0"/>
                  </a:cxn>
                  <a:cxn ang="0">
                    <a:pos x="342" y="9"/>
                  </a:cxn>
                  <a:cxn ang="0">
                    <a:pos x="281" y="9"/>
                  </a:cxn>
                  <a:cxn ang="0">
                    <a:pos x="246" y="9"/>
                  </a:cxn>
                  <a:cxn ang="0">
                    <a:pos x="246" y="0"/>
                  </a:cxn>
                  <a:cxn ang="0">
                    <a:pos x="281" y="0"/>
                  </a:cxn>
                  <a:cxn ang="0">
                    <a:pos x="281" y="9"/>
                  </a:cxn>
                  <a:cxn ang="0">
                    <a:pos x="219" y="9"/>
                  </a:cxn>
                  <a:cxn ang="0">
                    <a:pos x="184" y="9"/>
                  </a:cxn>
                  <a:cxn ang="0">
                    <a:pos x="184" y="0"/>
                  </a:cxn>
                  <a:cxn ang="0">
                    <a:pos x="219" y="0"/>
                  </a:cxn>
                  <a:cxn ang="0">
                    <a:pos x="219" y="9"/>
                  </a:cxn>
                  <a:cxn ang="0">
                    <a:pos x="158" y="9"/>
                  </a:cxn>
                  <a:cxn ang="0">
                    <a:pos x="123" y="9"/>
                  </a:cxn>
                  <a:cxn ang="0">
                    <a:pos x="123" y="0"/>
                  </a:cxn>
                  <a:cxn ang="0">
                    <a:pos x="158" y="0"/>
                  </a:cxn>
                  <a:cxn ang="0">
                    <a:pos x="158" y="9"/>
                  </a:cxn>
                  <a:cxn ang="0">
                    <a:pos x="96" y="9"/>
                  </a:cxn>
                  <a:cxn ang="0">
                    <a:pos x="61" y="9"/>
                  </a:cxn>
                  <a:cxn ang="0">
                    <a:pos x="61" y="0"/>
                  </a:cxn>
                  <a:cxn ang="0">
                    <a:pos x="96" y="0"/>
                  </a:cxn>
                  <a:cxn ang="0">
                    <a:pos x="96" y="9"/>
                  </a:cxn>
                  <a:cxn ang="0">
                    <a:pos x="35" y="9"/>
                  </a:cxn>
                  <a:cxn ang="0">
                    <a:pos x="0" y="9"/>
                  </a:cxn>
                  <a:cxn ang="0">
                    <a:pos x="0" y="0"/>
                  </a:cxn>
                  <a:cxn ang="0">
                    <a:pos x="35" y="0"/>
                  </a:cxn>
                  <a:cxn ang="0">
                    <a:pos x="35" y="9"/>
                  </a:cxn>
                </a:cxnLst>
                <a:rect l="0" t="0" r="r" b="b"/>
                <a:pathLst>
                  <a:path w="527" h="9">
                    <a:moveTo>
                      <a:pt x="527" y="9"/>
                    </a:moveTo>
                    <a:lnTo>
                      <a:pt x="492" y="9"/>
                    </a:lnTo>
                    <a:lnTo>
                      <a:pt x="492" y="0"/>
                    </a:lnTo>
                    <a:lnTo>
                      <a:pt x="527" y="0"/>
                    </a:lnTo>
                    <a:lnTo>
                      <a:pt x="527" y="9"/>
                    </a:lnTo>
                    <a:close/>
                    <a:moveTo>
                      <a:pt x="466" y="9"/>
                    </a:moveTo>
                    <a:lnTo>
                      <a:pt x="431" y="9"/>
                    </a:lnTo>
                    <a:lnTo>
                      <a:pt x="431" y="0"/>
                    </a:lnTo>
                    <a:lnTo>
                      <a:pt x="466" y="0"/>
                    </a:lnTo>
                    <a:lnTo>
                      <a:pt x="466" y="9"/>
                    </a:lnTo>
                    <a:close/>
                    <a:moveTo>
                      <a:pt x="404" y="9"/>
                    </a:moveTo>
                    <a:lnTo>
                      <a:pt x="369" y="9"/>
                    </a:lnTo>
                    <a:lnTo>
                      <a:pt x="369" y="0"/>
                    </a:lnTo>
                    <a:lnTo>
                      <a:pt x="404" y="0"/>
                    </a:lnTo>
                    <a:lnTo>
                      <a:pt x="404" y="9"/>
                    </a:lnTo>
                    <a:close/>
                    <a:moveTo>
                      <a:pt x="342" y="9"/>
                    </a:moveTo>
                    <a:lnTo>
                      <a:pt x="307" y="9"/>
                    </a:lnTo>
                    <a:lnTo>
                      <a:pt x="307" y="0"/>
                    </a:lnTo>
                    <a:lnTo>
                      <a:pt x="342" y="0"/>
                    </a:lnTo>
                    <a:lnTo>
                      <a:pt x="342" y="9"/>
                    </a:lnTo>
                    <a:close/>
                    <a:moveTo>
                      <a:pt x="281" y="9"/>
                    </a:moveTo>
                    <a:lnTo>
                      <a:pt x="246" y="9"/>
                    </a:lnTo>
                    <a:lnTo>
                      <a:pt x="246" y="0"/>
                    </a:lnTo>
                    <a:lnTo>
                      <a:pt x="281" y="0"/>
                    </a:lnTo>
                    <a:lnTo>
                      <a:pt x="281" y="9"/>
                    </a:lnTo>
                    <a:close/>
                    <a:moveTo>
                      <a:pt x="219" y="9"/>
                    </a:moveTo>
                    <a:lnTo>
                      <a:pt x="184" y="9"/>
                    </a:lnTo>
                    <a:lnTo>
                      <a:pt x="184" y="0"/>
                    </a:lnTo>
                    <a:lnTo>
                      <a:pt x="219" y="0"/>
                    </a:lnTo>
                    <a:lnTo>
                      <a:pt x="219" y="9"/>
                    </a:lnTo>
                    <a:close/>
                    <a:moveTo>
                      <a:pt x="158" y="9"/>
                    </a:moveTo>
                    <a:lnTo>
                      <a:pt x="123" y="9"/>
                    </a:lnTo>
                    <a:lnTo>
                      <a:pt x="123" y="0"/>
                    </a:lnTo>
                    <a:lnTo>
                      <a:pt x="158" y="0"/>
                    </a:lnTo>
                    <a:lnTo>
                      <a:pt x="158" y="9"/>
                    </a:lnTo>
                    <a:close/>
                    <a:moveTo>
                      <a:pt x="96" y="9"/>
                    </a:moveTo>
                    <a:lnTo>
                      <a:pt x="61" y="9"/>
                    </a:lnTo>
                    <a:lnTo>
                      <a:pt x="61" y="0"/>
                    </a:lnTo>
                    <a:lnTo>
                      <a:pt x="96" y="0"/>
                    </a:lnTo>
                    <a:lnTo>
                      <a:pt x="96" y="9"/>
                    </a:lnTo>
                    <a:close/>
                    <a:moveTo>
                      <a:pt x="35" y="9"/>
                    </a:moveTo>
                    <a:lnTo>
                      <a:pt x="0" y="9"/>
                    </a:lnTo>
                    <a:lnTo>
                      <a:pt x="0" y="0"/>
                    </a:lnTo>
                    <a:lnTo>
                      <a:pt x="35" y="0"/>
                    </a:lnTo>
                    <a:lnTo>
                      <a:pt x="35" y="9"/>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1" name="Rectangle 297"/>
              <p:cNvSpPr>
                <a:spLocks noChangeArrowheads="1"/>
              </p:cNvSpPr>
              <p:nvPr/>
            </p:nvSpPr>
            <p:spPr bwMode="auto">
              <a:xfrm>
                <a:off x="3963"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2" name="Rectangle 298"/>
              <p:cNvSpPr>
                <a:spLocks noChangeArrowheads="1"/>
              </p:cNvSpPr>
              <p:nvPr/>
            </p:nvSpPr>
            <p:spPr bwMode="auto">
              <a:xfrm>
                <a:off x="3901" y="3127"/>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3" name="Rectangle 299"/>
              <p:cNvSpPr>
                <a:spLocks noChangeArrowheads="1"/>
              </p:cNvSpPr>
              <p:nvPr/>
            </p:nvSpPr>
            <p:spPr bwMode="auto">
              <a:xfrm>
                <a:off x="3840"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4" name="Rectangle 300"/>
              <p:cNvSpPr>
                <a:spLocks noChangeArrowheads="1"/>
              </p:cNvSpPr>
              <p:nvPr/>
            </p:nvSpPr>
            <p:spPr bwMode="auto">
              <a:xfrm>
                <a:off x="3778"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5" name="Rectangle 301"/>
              <p:cNvSpPr>
                <a:spLocks noChangeArrowheads="1"/>
              </p:cNvSpPr>
              <p:nvPr/>
            </p:nvSpPr>
            <p:spPr bwMode="auto">
              <a:xfrm>
                <a:off x="3717"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6" name="Rectangle 302"/>
              <p:cNvSpPr>
                <a:spLocks noChangeArrowheads="1"/>
              </p:cNvSpPr>
              <p:nvPr/>
            </p:nvSpPr>
            <p:spPr bwMode="auto">
              <a:xfrm>
                <a:off x="3655"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7" name="Rectangle 303"/>
              <p:cNvSpPr>
                <a:spLocks noChangeArrowheads="1"/>
              </p:cNvSpPr>
              <p:nvPr/>
            </p:nvSpPr>
            <p:spPr bwMode="auto">
              <a:xfrm>
                <a:off x="3593"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8" name="Rectangle 304"/>
              <p:cNvSpPr>
                <a:spLocks noChangeArrowheads="1"/>
              </p:cNvSpPr>
              <p:nvPr/>
            </p:nvSpPr>
            <p:spPr bwMode="auto">
              <a:xfrm>
                <a:off x="3532"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9" name="Rectangle 305"/>
              <p:cNvSpPr>
                <a:spLocks noChangeArrowheads="1"/>
              </p:cNvSpPr>
              <p:nvPr/>
            </p:nvSpPr>
            <p:spPr bwMode="auto">
              <a:xfrm>
                <a:off x="3470"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0" name="Rectangle 306"/>
              <p:cNvSpPr>
                <a:spLocks noChangeArrowheads="1"/>
              </p:cNvSpPr>
              <p:nvPr/>
            </p:nvSpPr>
            <p:spPr bwMode="auto">
              <a:xfrm>
                <a:off x="3409"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1" name="Rectangle 307"/>
              <p:cNvSpPr>
                <a:spLocks noChangeArrowheads="1"/>
              </p:cNvSpPr>
              <p:nvPr/>
            </p:nvSpPr>
            <p:spPr bwMode="auto">
              <a:xfrm>
                <a:off x="3347" y="3127"/>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2" name="Rectangle 308"/>
              <p:cNvSpPr>
                <a:spLocks noChangeArrowheads="1"/>
              </p:cNvSpPr>
              <p:nvPr/>
            </p:nvSpPr>
            <p:spPr bwMode="auto">
              <a:xfrm>
                <a:off x="3285"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3" name="Rectangle 309"/>
              <p:cNvSpPr>
                <a:spLocks noChangeArrowheads="1"/>
              </p:cNvSpPr>
              <p:nvPr/>
            </p:nvSpPr>
            <p:spPr bwMode="auto">
              <a:xfrm>
                <a:off x="3224"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4" name="Rectangle 310"/>
              <p:cNvSpPr>
                <a:spLocks noChangeArrowheads="1"/>
              </p:cNvSpPr>
              <p:nvPr/>
            </p:nvSpPr>
            <p:spPr bwMode="auto">
              <a:xfrm>
                <a:off x="3162"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5" name="Rectangle 311"/>
              <p:cNvSpPr>
                <a:spLocks noChangeArrowheads="1"/>
              </p:cNvSpPr>
              <p:nvPr/>
            </p:nvSpPr>
            <p:spPr bwMode="auto">
              <a:xfrm>
                <a:off x="3101"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6" name="Rectangle 312"/>
              <p:cNvSpPr>
                <a:spLocks noChangeArrowheads="1"/>
              </p:cNvSpPr>
              <p:nvPr/>
            </p:nvSpPr>
            <p:spPr bwMode="auto">
              <a:xfrm>
                <a:off x="3039" y="3127"/>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7" name="Rectangle 313"/>
              <p:cNvSpPr>
                <a:spLocks noChangeArrowheads="1"/>
              </p:cNvSpPr>
              <p:nvPr/>
            </p:nvSpPr>
            <p:spPr bwMode="auto">
              <a:xfrm>
                <a:off x="2977" y="3127"/>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8" name="Rectangle 314"/>
              <p:cNvSpPr>
                <a:spLocks noChangeArrowheads="1"/>
              </p:cNvSpPr>
              <p:nvPr/>
            </p:nvSpPr>
            <p:spPr bwMode="auto">
              <a:xfrm>
                <a:off x="2916"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9" name="Rectangle 315"/>
              <p:cNvSpPr>
                <a:spLocks noChangeArrowheads="1"/>
              </p:cNvSpPr>
              <p:nvPr/>
            </p:nvSpPr>
            <p:spPr bwMode="auto">
              <a:xfrm>
                <a:off x="2854" y="3127"/>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0" name="Rectangle 316"/>
              <p:cNvSpPr>
                <a:spLocks noChangeArrowheads="1"/>
              </p:cNvSpPr>
              <p:nvPr/>
            </p:nvSpPr>
            <p:spPr bwMode="auto">
              <a:xfrm>
                <a:off x="2792" y="3127"/>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1" name="Rectangle 317"/>
              <p:cNvSpPr>
                <a:spLocks noChangeArrowheads="1"/>
              </p:cNvSpPr>
              <p:nvPr/>
            </p:nvSpPr>
            <p:spPr bwMode="auto">
              <a:xfrm>
                <a:off x="2731"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2" name="Rectangle 318"/>
              <p:cNvSpPr>
                <a:spLocks noChangeArrowheads="1"/>
              </p:cNvSpPr>
              <p:nvPr/>
            </p:nvSpPr>
            <p:spPr bwMode="auto">
              <a:xfrm>
                <a:off x="2670"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3" name="Rectangle 319"/>
              <p:cNvSpPr>
                <a:spLocks noChangeArrowheads="1"/>
              </p:cNvSpPr>
              <p:nvPr/>
            </p:nvSpPr>
            <p:spPr bwMode="auto">
              <a:xfrm>
                <a:off x="2608"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4" name="Rectangle 320"/>
              <p:cNvSpPr>
                <a:spLocks noChangeArrowheads="1"/>
              </p:cNvSpPr>
              <p:nvPr/>
            </p:nvSpPr>
            <p:spPr bwMode="auto">
              <a:xfrm>
                <a:off x="2547"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5" name="Rectangle 321"/>
              <p:cNvSpPr>
                <a:spLocks noChangeArrowheads="1"/>
              </p:cNvSpPr>
              <p:nvPr/>
            </p:nvSpPr>
            <p:spPr bwMode="auto">
              <a:xfrm>
                <a:off x="2485"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6" name="Rectangle 322"/>
              <p:cNvSpPr>
                <a:spLocks noChangeArrowheads="1"/>
              </p:cNvSpPr>
              <p:nvPr/>
            </p:nvSpPr>
            <p:spPr bwMode="auto">
              <a:xfrm>
                <a:off x="2423"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7" name="Rectangle 323"/>
              <p:cNvSpPr>
                <a:spLocks noChangeArrowheads="1"/>
              </p:cNvSpPr>
              <p:nvPr/>
            </p:nvSpPr>
            <p:spPr bwMode="auto">
              <a:xfrm>
                <a:off x="2361" y="3127"/>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8" name="Rectangle 324"/>
              <p:cNvSpPr>
                <a:spLocks noChangeArrowheads="1"/>
              </p:cNvSpPr>
              <p:nvPr/>
            </p:nvSpPr>
            <p:spPr bwMode="auto">
              <a:xfrm>
                <a:off x="2300"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9" name="Rectangle 325"/>
              <p:cNvSpPr>
                <a:spLocks noChangeArrowheads="1"/>
              </p:cNvSpPr>
              <p:nvPr/>
            </p:nvSpPr>
            <p:spPr bwMode="auto">
              <a:xfrm>
                <a:off x="2238" y="3127"/>
                <a:ext cx="36"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0" name="Rectangle 326"/>
              <p:cNvSpPr>
                <a:spLocks noChangeArrowheads="1"/>
              </p:cNvSpPr>
              <p:nvPr/>
            </p:nvSpPr>
            <p:spPr bwMode="auto">
              <a:xfrm>
                <a:off x="2177"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1" name="Rectangle 327"/>
              <p:cNvSpPr>
                <a:spLocks noChangeArrowheads="1"/>
              </p:cNvSpPr>
              <p:nvPr/>
            </p:nvSpPr>
            <p:spPr bwMode="auto">
              <a:xfrm>
                <a:off x="2115"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2" name="Rectangle 328"/>
              <p:cNvSpPr>
                <a:spLocks noChangeArrowheads="1"/>
              </p:cNvSpPr>
              <p:nvPr/>
            </p:nvSpPr>
            <p:spPr bwMode="auto">
              <a:xfrm>
                <a:off x="2054"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3" name="Rectangle 329"/>
              <p:cNvSpPr>
                <a:spLocks noChangeArrowheads="1"/>
              </p:cNvSpPr>
              <p:nvPr/>
            </p:nvSpPr>
            <p:spPr bwMode="auto">
              <a:xfrm>
                <a:off x="1992"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4" name="Rectangle 330"/>
              <p:cNvSpPr>
                <a:spLocks noChangeArrowheads="1"/>
              </p:cNvSpPr>
              <p:nvPr/>
            </p:nvSpPr>
            <p:spPr bwMode="auto">
              <a:xfrm>
                <a:off x="1931"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5" name="Rectangle 331"/>
              <p:cNvSpPr>
                <a:spLocks noChangeArrowheads="1"/>
              </p:cNvSpPr>
              <p:nvPr/>
            </p:nvSpPr>
            <p:spPr bwMode="auto">
              <a:xfrm>
                <a:off x="1869"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6" name="Rectangle 332"/>
              <p:cNvSpPr>
                <a:spLocks noChangeArrowheads="1"/>
              </p:cNvSpPr>
              <p:nvPr/>
            </p:nvSpPr>
            <p:spPr bwMode="auto">
              <a:xfrm>
                <a:off x="1807"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7" name="Rectangle 333"/>
              <p:cNvSpPr>
                <a:spLocks noChangeArrowheads="1"/>
              </p:cNvSpPr>
              <p:nvPr/>
            </p:nvSpPr>
            <p:spPr bwMode="auto">
              <a:xfrm>
                <a:off x="1746"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8" name="Rectangle 334"/>
              <p:cNvSpPr>
                <a:spLocks noChangeArrowheads="1"/>
              </p:cNvSpPr>
              <p:nvPr/>
            </p:nvSpPr>
            <p:spPr bwMode="auto">
              <a:xfrm>
                <a:off x="1684"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9" name="Rectangle 335"/>
              <p:cNvSpPr>
                <a:spLocks noChangeArrowheads="1"/>
              </p:cNvSpPr>
              <p:nvPr/>
            </p:nvSpPr>
            <p:spPr bwMode="auto">
              <a:xfrm>
                <a:off x="1622"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0" name="Rectangle 336"/>
              <p:cNvSpPr>
                <a:spLocks noChangeArrowheads="1"/>
              </p:cNvSpPr>
              <p:nvPr/>
            </p:nvSpPr>
            <p:spPr bwMode="auto">
              <a:xfrm>
                <a:off x="1561"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1" name="Rectangle 337"/>
              <p:cNvSpPr>
                <a:spLocks noChangeArrowheads="1"/>
              </p:cNvSpPr>
              <p:nvPr/>
            </p:nvSpPr>
            <p:spPr bwMode="auto">
              <a:xfrm>
                <a:off x="1499"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2" name="Rectangle 338"/>
              <p:cNvSpPr>
                <a:spLocks noChangeArrowheads="1"/>
              </p:cNvSpPr>
              <p:nvPr/>
            </p:nvSpPr>
            <p:spPr bwMode="auto">
              <a:xfrm>
                <a:off x="1438"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3" name="Rectangle 339"/>
              <p:cNvSpPr>
                <a:spLocks noChangeArrowheads="1"/>
              </p:cNvSpPr>
              <p:nvPr/>
            </p:nvSpPr>
            <p:spPr bwMode="auto">
              <a:xfrm>
                <a:off x="1376"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4" name="Rectangle 340"/>
              <p:cNvSpPr>
                <a:spLocks noChangeArrowheads="1"/>
              </p:cNvSpPr>
              <p:nvPr/>
            </p:nvSpPr>
            <p:spPr bwMode="auto">
              <a:xfrm>
                <a:off x="1315" y="3127"/>
                <a:ext cx="35" cy="9"/>
              </a:xfrm>
              <a:prstGeom prst="rect">
                <a:avLst/>
              </a:prstGeom>
              <a:noFill/>
              <a:ln w="1588" cap="rnd">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74" name="Rectangle 350"/>
            <p:cNvSpPr>
              <a:spLocks noChangeArrowheads="1"/>
            </p:cNvSpPr>
            <p:nvPr/>
          </p:nvSpPr>
          <p:spPr bwMode="auto">
            <a:xfrm>
              <a:off x="4340436" y="3924346"/>
              <a:ext cx="361509"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Narrow" pitchFamily="34" charset="0"/>
                  <a:cs typeface="Arial" pitchFamily="34" charset="0"/>
                </a:rPr>
                <a:t>Tier 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5" name="Rectangle 351"/>
            <p:cNvSpPr>
              <a:spLocks noChangeArrowheads="1"/>
            </p:cNvSpPr>
            <p:nvPr/>
          </p:nvSpPr>
          <p:spPr bwMode="auto">
            <a:xfrm>
              <a:off x="2564023" y="1478801"/>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6" name="Rectangle 352"/>
            <p:cNvSpPr>
              <a:spLocks noChangeArrowheads="1"/>
            </p:cNvSpPr>
            <p:nvPr/>
          </p:nvSpPr>
          <p:spPr bwMode="auto">
            <a:xfrm>
              <a:off x="2108411" y="3867989"/>
              <a:ext cx="361509"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Narrow" pitchFamily="34" charset="0"/>
                  <a:cs typeface="Arial" pitchFamily="34" charset="0"/>
                </a:rPr>
                <a:t>Tier 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7" name="Rectangle 353"/>
            <p:cNvSpPr>
              <a:spLocks noChangeArrowheads="1"/>
            </p:cNvSpPr>
            <p:nvPr/>
          </p:nvSpPr>
          <p:spPr bwMode="auto">
            <a:xfrm>
              <a:off x="2564023" y="3826714"/>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8" name="Rectangle 354"/>
            <p:cNvSpPr>
              <a:spLocks noChangeArrowheads="1"/>
            </p:cNvSpPr>
            <p:nvPr/>
          </p:nvSpPr>
          <p:spPr bwMode="auto">
            <a:xfrm>
              <a:off x="2121111" y="1633583"/>
              <a:ext cx="458788"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Narrow" pitchFamily="34" charset="0"/>
                  <a:cs typeface="Arial" pitchFamily="34" charset="0"/>
                </a:rPr>
                <a:t>Tier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9" name="Rectangle 355"/>
            <p:cNvSpPr>
              <a:spLocks noChangeArrowheads="1"/>
            </p:cNvSpPr>
            <p:nvPr/>
          </p:nvSpPr>
          <p:spPr bwMode="auto">
            <a:xfrm>
              <a:off x="4718261" y="1493089"/>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0" name="Rectangle 356"/>
            <p:cNvSpPr>
              <a:spLocks noChangeArrowheads="1"/>
            </p:cNvSpPr>
            <p:nvPr/>
          </p:nvSpPr>
          <p:spPr bwMode="auto">
            <a:xfrm>
              <a:off x="4329323" y="1643901"/>
              <a:ext cx="458788"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Narrow" pitchFamily="34" charset="0"/>
                  <a:cs typeface="Arial" pitchFamily="34" charset="0"/>
                </a:rPr>
                <a:t>Tier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1" name="Rectangle 357"/>
            <p:cNvSpPr>
              <a:spLocks noChangeArrowheads="1"/>
            </p:cNvSpPr>
            <p:nvPr/>
          </p:nvSpPr>
          <p:spPr bwMode="auto">
            <a:xfrm>
              <a:off x="4718261" y="3814014"/>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3" name="Rectangle 359"/>
            <p:cNvSpPr>
              <a:spLocks noChangeArrowheads="1"/>
            </p:cNvSpPr>
            <p:nvPr/>
          </p:nvSpPr>
          <p:spPr bwMode="auto">
            <a:xfrm>
              <a:off x="5116723" y="4345826"/>
              <a:ext cx="54181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Lower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5" name="Rectangle 361"/>
            <p:cNvSpPr>
              <a:spLocks noChangeArrowheads="1"/>
            </p:cNvSpPr>
            <p:nvPr/>
          </p:nvSpPr>
          <p:spPr bwMode="auto">
            <a:xfrm>
              <a:off x="5819986" y="4579189"/>
              <a:ext cx="182563"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6" name="Rectangle 362"/>
            <p:cNvSpPr>
              <a:spLocks noChangeArrowheads="1"/>
            </p:cNvSpPr>
            <p:nvPr/>
          </p:nvSpPr>
          <p:spPr bwMode="auto">
            <a:xfrm>
              <a:off x="5913648" y="4579189"/>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9" name="Rectangle 365"/>
            <p:cNvSpPr>
              <a:spLocks noChangeArrowheads="1"/>
            </p:cNvSpPr>
            <p:nvPr/>
          </p:nvSpPr>
          <p:spPr bwMode="auto">
            <a:xfrm>
              <a:off x="5732673" y="4814139"/>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1" name="Rectangle 367"/>
            <p:cNvSpPr>
              <a:spLocks noChangeArrowheads="1"/>
            </p:cNvSpPr>
            <p:nvPr/>
          </p:nvSpPr>
          <p:spPr bwMode="auto">
            <a:xfrm>
              <a:off x="6102561" y="5006226"/>
              <a:ext cx="188913"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1" name="Rectangle 387"/>
            <p:cNvSpPr>
              <a:spLocks noChangeArrowheads="1"/>
            </p:cNvSpPr>
            <p:nvPr/>
          </p:nvSpPr>
          <p:spPr bwMode="auto">
            <a:xfrm>
              <a:off x="5119898" y="2031251"/>
              <a:ext cx="57868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Higher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3" name="Rectangle 389"/>
            <p:cNvSpPr>
              <a:spLocks noChangeArrowheads="1"/>
            </p:cNvSpPr>
            <p:nvPr/>
          </p:nvSpPr>
          <p:spPr bwMode="auto">
            <a:xfrm>
              <a:off x="5777123" y="2264614"/>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5" name="Rectangle 391"/>
            <p:cNvSpPr>
              <a:spLocks noChangeArrowheads="1"/>
            </p:cNvSpPr>
            <p:nvPr/>
          </p:nvSpPr>
          <p:spPr bwMode="auto">
            <a:xfrm>
              <a:off x="5915236" y="2264614"/>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8" name="Rectangle 394"/>
            <p:cNvSpPr>
              <a:spLocks noChangeArrowheads="1"/>
            </p:cNvSpPr>
            <p:nvPr/>
          </p:nvSpPr>
          <p:spPr bwMode="auto">
            <a:xfrm>
              <a:off x="5450098" y="2501151"/>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1" name="Rectangle 397"/>
            <p:cNvSpPr>
              <a:spLocks noChangeArrowheads="1"/>
            </p:cNvSpPr>
            <p:nvPr/>
          </p:nvSpPr>
          <p:spPr bwMode="auto">
            <a:xfrm>
              <a:off x="5688223" y="2740864"/>
              <a:ext cx="182563"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2" name="Rectangle 398"/>
            <p:cNvSpPr>
              <a:spLocks noChangeArrowheads="1"/>
            </p:cNvSpPr>
            <p:nvPr/>
          </p:nvSpPr>
          <p:spPr bwMode="auto">
            <a:xfrm>
              <a:off x="5780298" y="2696414"/>
              <a:ext cx="188913"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7" name="Rectangle 403"/>
            <p:cNvSpPr>
              <a:spLocks noChangeArrowheads="1"/>
            </p:cNvSpPr>
            <p:nvPr/>
          </p:nvSpPr>
          <p:spPr bwMode="auto">
            <a:xfrm>
              <a:off x="3767348" y="2247151"/>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0" name="Rectangle 406"/>
            <p:cNvSpPr>
              <a:spLocks noChangeArrowheads="1"/>
            </p:cNvSpPr>
            <p:nvPr/>
          </p:nvSpPr>
          <p:spPr bwMode="auto">
            <a:xfrm>
              <a:off x="3324436" y="2482101"/>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2" name="Rectangle 408"/>
            <p:cNvSpPr>
              <a:spLocks noChangeArrowheads="1"/>
            </p:cNvSpPr>
            <p:nvPr/>
          </p:nvSpPr>
          <p:spPr bwMode="auto">
            <a:xfrm>
              <a:off x="3892761" y="2482101"/>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 name="Rectangle 410"/>
            <p:cNvSpPr>
              <a:spLocks noChangeArrowheads="1"/>
            </p:cNvSpPr>
            <p:nvPr/>
          </p:nvSpPr>
          <p:spPr bwMode="auto">
            <a:xfrm>
              <a:off x="3654636" y="2675776"/>
              <a:ext cx="188913"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8" name="Rectangle 414"/>
            <p:cNvSpPr>
              <a:spLocks noChangeArrowheads="1"/>
            </p:cNvSpPr>
            <p:nvPr/>
          </p:nvSpPr>
          <p:spPr bwMode="auto">
            <a:xfrm>
              <a:off x="3667336" y="4566489"/>
              <a:ext cx="182563"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2" name="Rectangle 418"/>
            <p:cNvSpPr>
              <a:spLocks noChangeArrowheads="1"/>
            </p:cNvSpPr>
            <p:nvPr/>
          </p:nvSpPr>
          <p:spPr bwMode="auto">
            <a:xfrm>
              <a:off x="3602248" y="4801439"/>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4" name="Rectangle 420"/>
            <p:cNvSpPr>
              <a:spLocks noChangeArrowheads="1"/>
            </p:cNvSpPr>
            <p:nvPr/>
          </p:nvSpPr>
          <p:spPr bwMode="auto">
            <a:xfrm>
              <a:off x="3973723" y="4991939"/>
              <a:ext cx="188913"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37" name="Straight Connector 436"/>
            <p:cNvCxnSpPr/>
            <p:nvPr/>
          </p:nvCxnSpPr>
          <p:spPr>
            <a:xfrm>
              <a:off x="3130761" y="1425575"/>
              <a:ext cx="0" cy="46949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a:off x="4207086" y="1437526"/>
              <a:ext cx="0" cy="46949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38" name="Group 437"/>
            <p:cNvGrpSpPr/>
            <p:nvPr/>
          </p:nvGrpSpPr>
          <p:grpSpPr>
            <a:xfrm>
              <a:off x="2435436" y="4333126"/>
              <a:ext cx="1537016" cy="1214438"/>
              <a:chOff x="2435436" y="4333126"/>
              <a:chExt cx="1537016" cy="1214438"/>
            </a:xfrm>
          </p:grpSpPr>
          <p:sp>
            <p:nvSpPr>
              <p:cNvPr id="1435" name="Rectangle 411"/>
              <p:cNvSpPr>
                <a:spLocks noChangeArrowheads="1"/>
              </p:cNvSpPr>
              <p:nvPr/>
            </p:nvSpPr>
            <p:spPr bwMode="auto">
              <a:xfrm>
                <a:off x="2435436" y="4334714"/>
                <a:ext cx="1474788" cy="1212850"/>
              </a:xfrm>
              <a:prstGeom prst="rect">
                <a:avLst/>
              </a:prstGeom>
              <a:solidFill>
                <a:srgbClr val="F2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6" name="Rectangle 412"/>
              <p:cNvSpPr>
                <a:spLocks noChangeArrowheads="1"/>
              </p:cNvSpPr>
              <p:nvPr/>
            </p:nvSpPr>
            <p:spPr bwMode="auto">
              <a:xfrm>
                <a:off x="2924386" y="4333126"/>
                <a:ext cx="57868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000000"/>
                    </a:solidFill>
                    <a:latin typeface="Arial Narrow" pitchFamily="34" charset="0"/>
                    <a:cs typeface="Arial" pitchFamily="34" charset="0"/>
                  </a:rPr>
                  <a:t>High</a:t>
                </a:r>
                <a:r>
                  <a:rPr kumimoji="0" lang="en-US" sz="1600" b="1" i="0" u="none" strike="noStrike" cap="none" normalizeH="0" baseline="0" dirty="0" smtClean="0">
                    <a:ln>
                      <a:noFill/>
                    </a:ln>
                    <a:solidFill>
                      <a:srgbClr val="000000"/>
                    </a:solidFill>
                    <a:effectLst/>
                    <a:latin typeface="Arial Narrow" pitchFamily="34" charset="0"/>
                    <a:cs typeface="Arial" pitchFamily="34" charset="0"/>
                  </a:rPr>
                  <a:t>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7" name="Rectangle 413"/>
              <p:cNvSpPr>
                <a:spLocks noChangeArrowheads="1"/>
              </p:cNvSpPr>
              <p:nvPr/>
            </p:nvSpPr>
            <p:spPr bwMode="auto">
              <a:xfrm>
                <a:off x="2586248" y="4566489"/>
                <a:ext cx="1223963"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Effectiveness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9" name="Rectangle 415"/>
              <p:cNvSpPr>
                <a:spLocks noChangeArrowheads="1"/>
              </p:cNvSpPr>
              <p:nvPr/>
            </p:nvSpPr>
            <p:spPr bwMode="auto">
              <a:xfrm>
                <a:off x="3760998" y="4566489"/>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0" name="Rectangle 416"/>
              <p:cNvSpPr>
                <a:spLocks noChangeArrowheads="1"/>
              </p:cNvSpPr>
              <p:nvPr/>
            </p:nvSpPr>
            <p:spPr bwMode="auto">
              <a:xfrm>
                <a:off x="2724361" y="4801439"/>
                <a:ext cx="857607"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Addresses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3" name="Rectangle 419"/>
              <p:cNvSpPr>
                <a:spLocks noChangeArrowheads="1"/>
              </p:cNvSpPr>
              <p:nvPr/>
            </p:nvSpPr>
            <p:spPr bwMode="auto">
              <a:xfrm>
                <a:off x="2462423" y="5036389"/>
                <a:ext cx="1510029"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000000"/>
                    </a:solidFill>
                    <a:latin typeface="Arial Narrow" pitchFamily="34" charset="0"/>
                    <a:cs typeface="Arial" pitchFamily="34" charset="0"/>
                  </a:rPr>
                  <a:t>Smaller</a:t>
                </a:r>
                <a:r>
                  <a:rPr kumimoji="0" lang="en-US" sz="1600" b="1" i="0" u="none" strike="noStrike" cap="none" normalizeH="0" baseline="0" dirty="0" smtClean="0">
                    <a:ln>
                      <a:noFill/>
                    </a:ln>
                    <a:solidFill>
                      <a:srgbClr val="000000"/>
                    </a:solidFill>
                    <a:effectLst/>
                    <a:latin typeface="Arial Narrow" pitchFamily="34" charset="0"/>
                    <a:cs typeface="Arial" pitchFamily="34" charset="0"/>
                  </a:rPr>
                  <a:t> Problems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26" name="Rectangle 402"/>
            <p:cNvSpPr>
              <a:spLocks noChangeArrowheads="1"/>
            </p:cNvSpPr>
            <p:nvPr/>
          </p:nvSpPr>
          <p:spPr bwMode="auto">
            <a:xfrm>
              <a:off x="3675274" y="2293189"/>
              <a:ext cx="182563"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3" name="Rectangle 399"/>
            <p:cNvSpPr>
              <a:spLocks noChangeArrowheads="1"/>
            </p:cNvSpPr>
            <p:nvPr/>
          </p:nvSpPr>
          <p:spPr bwMode="auto">
            <a:xfrm>
              <a:off x="2462423" y="2006646"/>
              <a:ext cx="1474788" cy="1211263"/>
            </a:xfrm>
            <a:prstGeom prst="rect">
              <a:avLst/>
            </a:prstGeom>
            <a:solidFill>
              <a:srgbClr val="F2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24" name="Group 423"/>
            <p:cNvGrpSpPr/>
            <p:nvPr/>
          </p:nvGrpSpPr>
          <p:grpSpPr>
            <a:xfrm>
              <a:off x="2429086" y="2059827"/>
              <a:ext cx="1576388" cy="1003300"/>
              <a:chOff x="2428875" y="2010569"/>
              <a:chExt cx="1576388" cy="1003300"/>
            </a:xfrm>
          </p:grpSpPr>
          <p:sp>
            <p:nvSpPr>
              <p:cNvPr id="1425" name="Rectangle 401"/>
              <p:cNvSpPr>
                <a:spLocks noChangeArrowheads="1"/>
              </p:cNvSpPr>
              <p:nvPr/>
            </p:nvSpPr>
            <p:spPr bwMode="auto">
              <a:xfrm>
                <a:off x="2593975" y="2243931"/>
                <a:ext cx="1223963"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Effectiveness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8" name="Rectangle 404"/>
              <p:cNvSpPr>
                <a:spLocks noChangeArrowheads="1"/>
              </p:cNvSpPr>
              <p:nvPr/>
            </p:nvSpPr>
            <p:spPr bwMode="auto">
              <a:xfrm>
                <a:off x="2428875" y="2478881"/>
                <a:ext cx="89800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 Addresses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1" name="Rectangle 407"/>
              <p:cNvSpPr>
                <a:spLocks noChangeArrowheads="1"/>
              </p:cNvSpPr>
              <p:nvPr/>
            </p:nvSpPr>
            <p:spPr bwMode="auto">
              <a:xfrm>
                <a:off x="3371850" y="2478881"/>
                <a:ext cx="633413"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Larger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3" name="Rectangle 409"/>
              <p:cNvSpPr>
                <a:spLocks noChangeArrowheads="1"/>
              </p:cNvSpPr>
              <p:nvPr/>
            </p:nvSpPr>
            <p:spPr bwMode="auto">
              <a:xfrm>
                <a:off x="2798763" y="2717006"/>
                <a:ext cx="987425"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Problems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4" name="Rectangle 400"/>
              <p:cNvSpPr>
                <a:spLocks noChangeArrowheads="1"/>
              </p:cNvSpPr>
              <p:nvPr/>
            </p:nvSpPr>
            <p:spPr bwMode="auto">
              <a:xfrm>
                <a:off x="2932113" y="2010569"/>
                <a:ext cx="57868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Higher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439" name="Straight Connector 438"/>
            <p:cNvCxnSpPr/>
            <p:nvPr/>
          </p:nvCxnSpPr>
          <p:spPr>
            <a:xfrm>
              <a:off x="5292727" y="1418266"/>
              <a:ext cx="0" cy="46949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42" name="Group 441"/>
            <p:cNvGrpSpPr/>
            <p:nvPr/>
          </p:nvGrpSpPr>
          <p:grpSpPr>
            <a:xfrm>
              <a:off x="4565861" y="4332968"/>
              <a:ext cx="1701800" cy="1227296"/>
              <a:chOff x="4565861" y="4332968"/>
              <a:chExt cx="1701800" cy="1227296"/>
            </a:xfrm>
          </p:grpSpPr>
          <p:sp>
            <p:nvSpPr>
              <p:cNvPr id="1382" name="Rectangle 358"/>
              <p:cNvSpPr>
                <a:spLocks noChangeArrowheads="1"/>
              </p:cNvSpPr>
              <p:nvPr/>
            </p:nvSpPr>
            <p:spPr bwMode="auto">
              <a:xfrm>
                <a:off x="4565861" y="4349001"/>
                <a:ext cx="1474788" cy="1211263"/>
              </a:xfrm>
              <a:prstGeom prst="rect">
                <a:avLst/>
              </a:prstGeom>
              <a:solidFill>
                <a:srgbClr val="F2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4" name="Rectangle 360"/>
              <p:cNvSpPr>
                <a:spLocks noChangeArrowheads="1"/>
              </p:cNvSpPr>
              <p:nvPr/>
            </p:nvSpPr>
            <p:spPr bwMode="auto">
              <a:xfrm>
                <a:off x="4691273" y="4579189"/>
                <a:ext cx="1273175"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Effectiveness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7" name="Rectangle 363"/>
              <p:cNvSpPr>
                <a:spLocks noChangeArrowheads="1"/>
              </p:cNvSpPr>
              <p:nvPr/>
            </p:nvSpPr>
            <p:spPr bwMode="auto">
              <a:xfrm>
                <a:off x="4848436" y="4814139"/>
                <a:ext cx="89800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 Addresses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0" name="Rectangle 366"/>
              <p:cNvSpPr>
                <a:spLocks noChangeArrowheads="1"/>
              </p:cNvSpPr>
              <p:nvPr/>
            </p:nvSpPr>
            <p:spPr bwMode="auto">
              <a:xfrm>
                <a:off x="4592848" y="5050676"/>
                <a:ext cx="1674813"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Smaller Problems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1" name="Rectangle 412"/>
              <p:cNvSpPr>
                <a:spLocks noChangeArrowheads="1"/>
              </p:cNvSpPr>
              <p:nvPr/>
            </p:nvSpPr>
            <p:spPr bwMode="auto">
              <a:xfrm>
                <a:off x="4990477" y="4332968"/>
                <a:ext cx="495328"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dirty="0" smtClean="0">
                    <a:solidFill>
                      <a:srgbClr val="000000"/>
                    </a:solidFill>
                    <a:latin typeface="Arial Narrow" pitchFamily="34" charset="0"/>
                    <a:cs typeface="Arial" pitchFamily="34" charset="0"/>
                  </a:rPr>
                  <a:t>Lower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44" name="Group 443"/>
            <p:cNvGrpSpPr/>
            <p:nvPr/>
          </p:nvGrpSpPr>
          <p:grpSpPr>
            <a:xfrm>
              <a:off x="4610311" y="1989182"/>
              <a:ext cx="1492206" cy="1211263"/>
              <a:chOff x="4610311" y="1989182"/>
              <a:chExt cx="1492206" cy="1211263"/>
            </a:xfrm>
          </p:grpSpPr>
          <p:sp>
            <p:nvSpPr>
              <p:cNvPr id="1410" name="Rectangle 386"/>
              <p:cNvSpPr>
                <a:spLocks noChangeArrowheads="1"/>
              </p:cNvSpPr>
              <p:nvPr/>
            </p:nvSpPr>
            <p:spPr bwMode="auto">
              <a:xfrm>
                <a:off x="4627729" y="1989182"/>
                <a:ext cx="1474788" cy="1211263"/>
              </a:xfrm>
              <a:prstGeom prst="rect">
                <a:avLst/>
              </a:prstGeom>
              <a:solidFill>
                <a:srgbClr val="F2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2" name="Rectangle 388"/>
              <p:cNvSpPr>
                <a:spLocks noChangeArrowheads="1"/>
              </p:cNvSpPr>
              <p:nvPr/>
            </p:nvSpPr>
            <p:spPr bwMode="auto">
              <a:xfrm>
                <a:off x="4692861" y="2264614"/>
                <a:ext cx="1223963"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Effectiveness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6" name="Rectangle 392"/>
              <p:cNvSpPr>
                <a:spLocks noChangeArrowheads="1"/>
              </p:cNvSpPr>
              <p:nvPr/>
            </p:nvSpPr>
            <p:spPr bwMode="auto">
              <a:xfrm>
                <a:off x="4610311" y="2501151"/>
                <a:ext cx="857607"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Addresses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9" name="Rectangle 395"/>
              <p:cNvSpPr>
                <a:spLocks noChangeArrowheads="1"/>
              </p:cNvSpPr>
              <p:nvPr/>
            </p:nvSpPr>
            <p:spPr bwMode="auto">
              <a:xfrm>
                <a:off x="5496136" y="2501151"/>
                <a:ext cx="569067"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Larger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0" name="Rectangle 396"/>
              <p:cNvSpPr>
                <a:spLocks noChangeArrowheads="1"/>
              </p:cNvSpPr>
              <p:nvPr/>
            </p:nvSpPr>
            <p:spPr bwMode="auto">
              <a:xfrm>
                <a:off x="4923048" y="2740864"/>
                <a:ext cx="890588"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Problems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3" name="Rectangle 412"/>
              <p:cNvSpPr>
                <a:spLocks noChangeArrowheads="1"/>
              </p:cNvSpPr>
              <p:nvPr/>
            </p:nvSpPr>
            <p:spPr bwMode="auto">
              <a:xfrm>
                <a:off x="5045063" y="2018393"/>
                <a:ext cx="495328"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cs typeface="Arial" pitchFamily="34" charset="0"/>
                  </a:rPr>
                  <a:t>Lower</a:t>
                </a:r>
              </a:p>
            </p:txBody>
          </p:sp>
        </p:grpSp>
      </p:grpSp>
      <p:sp>
        <p:nvSpPr>
          <p:cNvPr id="260" name="Rectangle 259"/>
          <p:cNvSpPr/>
          <p:nvPr/>
        </p:nvSpPr>
        <p:spPr>
          <a:xfrm>
            <a:off x="3161148" y="6340157"/>
            <a:ext cx="1919064" cy="3463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dissolve">
                                      <p:cBhvr>
                                        <p:cTn id="7" dur="500"/>
                                        <p:tgtEl>
                                          <p:spTgt spid="4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5"/>
                                        </p:tgtEl>
                                        <p:attrNameLst>
                                          <p:attrName>style.visibility</p:attrName>
                                        </p:attrNameLst>
                                      </p:cBhvr>
                                      <p:to>
                                        <p:strVal val="visible"/>
                                      </p:to>
                                    </p:set>
                                    <p:animEffect transition="in" filter="dissolve">
                                      <p:cBhvr>
                                        <p:cTn id="12" dur="500"/>
                                        <p:tgtEl>
                                          <p:spTgt spid="4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27"/>
                                        </p:tgtEl>
                                        <p:attrNameLst>
                                          <p:attrName>style.visibility</p:attrName>
                                        </p:attrNameLst>
                                      </p:cBhvr>
                                      <p:to>
                                        <p:strVal val="visible"/>
                                      </p:to>
                                    </p:set>
                                    <p:animEffect transition="in" filter="dissolve">
                                      <p:cBhvr>
                                        <p:cTn id="17" dur="500"/>
                                        <p:tgtEl>
                                          <p:spTgt spid="4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46"/>
                                        </p:tgtEl>
                                        <p:attrNameLst>
                                          <p:attrName>style.visibility</p:attrName>
                                        </p:attrNameLst>
                                      </p:cBhvr>
                                      <p:to>
                                        <p:strVal val="visible"/>
                                      </p:to>
                                    </p:set>
                                    <p:animEffect transition="in" filter="dissolve">
                                      <p:cBhvr>
                                        <p:cTn id="22" dur="500"/>
                                        <p:tgtEl>
                                          <p:spTgt spid="44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0"/>
                                        </p:tgtEl>
                                        <p:attrNameLst>
                                          <p:attrName>style.visibility</p:attrName>
                                        </p:attrNameLst>
                                      </p:cBhvr>
                                      <p:to>
                                        <p:strVal val="visible"/>
                                      </p:to>
                                    </p:set>
                                    <p:animEffect transition="in" filter="dissolve">
                                      <p:cBhvr>
                                        <p:cTn id="27"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75"/>
            <a:ext cx="8229600" cy="884903"/>
          </a:xfrm>
        </p:spPr>
        <p:txBody>
          <a:bodyPr/>
          <a:lstStyle/>
          <a:p>
            <a:r>
              <a:rPr lang="en-US" dirty="0" smtClean="0"/>
              <a:t>Sketch </a:t>
            </a:r>
            <a:r>
              <a:rPr lang="en-US" dirty="0"/>
              <a:t>Method - Select Effectiveness Score</a:t>
            </a:r>
          </a:p>
        </p:txBody>
      </p:sp>
      <p:sp>
        <p:nvSpPr>
          <p:cNvPr id="4" name="Slide Number Placeholder 3"/>
          <p:cNvSpPr>
            <a:spLocks noGrp="1"/>
          </p:cNvSpPr>
          <p:nvPr>
            <p:ph type="sldNum" sz="quarter" idx="12"/>
          </p:nvPr>
        </p:nvSpPr>
        <p:spPr/>
        <p:txBody>
          <a:bodyPr/>
          <a:lstStyle/>
          <a:p>
            <a:fld id="{7D3658A7-9865-4992-B0E6-7E801D7B1546}" type="slidenum">
              <a:rPr lang="en-US"/>
              <a:pPr/>
              <a:t>8</a:t>
            </a:fld>
            <a:endParaRPr lang="en-US" dirty="0"/>
          </a:p>
        </p:txBody>
      </p:sp>
      <p:pic>
        <p:nvPicPr>
          <p:cNvPr id="6758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5831" y="1405467"/>
            <a:ext cx="8640519" cy="4599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952500" y="2800350"/>
            <a:ext cx="7553325" cy="2667000"/>
          </a:xfrm>
          <a:prstGeom prst="rect">
            <a:avLst/>
          </a:prstGeom>
          <a:solidFill>
            <a:schemeClr val="bg1">
              <a:alpha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19375" y="1524000"/>
            <a:ext cx="1476375" cy="12763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19375" y="5467350"/>
            <a:ext cx="1476375" cy="3238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53075" y="1524000"/>
            <a:ext cx="1476375" cy="12763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43550" y="5457825"/>
            <a:ext cx="1476375" cy="3238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xmlns="" val="21892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84903"/>
          </a:xfrm>
        </p:spPr>
        <p:txBody>
          <a:bodyPr/>
          <a:lstStyle/>
          <a:p>
            <a:r>
              <a:rPr lang="en-US" dirty="0"/>
              <a:t>Sketch Level </a:t>
            </a:r>
            <a:r>
              <a:rPr lang="en-US" dirty="0" smtClean="0"/>
              <a:t>Prioritization Method</a:t>
            </a:r>
            <a:endParaRPr lang="en-US" dirty="0"/>
          </a:p>
        </p:txBody>
      </p:sp>
      <p:sp>
        <p:nvSpPr>
          <p:cNvPr id="4" name="Slide Number Placeholder 3"/>
          <p:cNvSpPr>
            <a:spLocks noGrp="1"/>
          </p:cNvSpPr>
          <p:nvPr>
            <p:ph type="sldNum" sz="quarter" idx="12"/>
          </p:nvPr>
        </p:nvSpPr>
        <p:spPr/>
        <p:txBody>
          <a:bodyPr/>
          <a:lstStyle/>
          <a:p>
            <a:fld id="{7D3658A7-9865-4992-B0E6-7E801D7B1546}" type="slidenum">
              <a:rPr lang="en-US"/>
              <a:pPr/>
              <a:t>9</a:t>
            </a:fld>
            <a:endParaRPr lang="en-US" dirty="0"/>
          </a:p>
        </p:txBody>
      </p:sp>
      <p:sp>
        <p:nvSpPr>
          <p:cNvPr id="8" name="Rectangle 7"/>
          <p:cNvSpPr/>
          <p:nvPr/>
        </p:nvSpPr>
        <p:spPr>
          <a:xfrm>
            <a:off x="1387120" y="929639"/>
            <a:ext cx="5268036" cy="57569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Rectangle 5"/>
          <p:cNvSpPr>
            <a:spLocks noChangeArrowheads="1"/>
          </p:cNvSpPr>
          <p:nvPr/>
        </p:nvSpPr>
        <p:spPr bwMode="auto">
          <a:xfrm>
            <a:off x="8932863" y="650398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122238" y="650398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3" name="Rectangle 349"/>
          <p:cNvSpPr>
            <a:spLocks noChangeArrowheads="1"/>
          </p:cNvSpPr>
          <p:nvPr/>
        </p:nvSpPr>
        <p:spPr bwMode="auto">
          <a:xfrm>
            <a:off x="2782888" y="1127125"/>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3" name="Rectangle 369"/>
          <p:cNvSpPr>
            <a:spLocks noChangeArrowheads="1"/>
          </p:cNvSpPr>
          <p:nvPr/>
        </p:nvSpPr>
        <p:spPr bwMode="auto">
          <a:xfrm>
            <a:off x="1901825" y="197008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7" name="Rectangle 373"/>
          <p:cNvSpPr>
            <a:spLocks noChangeArrowheads="1"/>
          </p:cNvSpPr>
          <p:nvPr/>
        </p:nvSpPr>
        <p:spPr bwMode="auto">
          <a:xfrm>
            <a:off x="1901825" y="4283075"/>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oup 434"/>
          <p:cNvGrpSpPr/>
          <p:nvPr/>
        </p:nvGrpSpPr>
        <p:grpSpPr>
          <a:xfrm>
            <a:off x="1787525" y="1120775"/>
            <a:ext cx="963405" cy="4975225"/>
            <a:chOff x="1816100" y="1168400"/>
            <a:chExt cx="963405" cy="4975225"/>
          </a:xfrm>
        </p:grpSpPr>
        <p:sp>
          <p:nvSpPr>
            <p:cNvPr id="1394" name="Rectangle 370"/>
            <p:cNvSpPr>
              <a:spLocks noChangeArrowheads="1"/>
            </p:cNvSpPr>
            <p:nvPr/>
          </p:nvSpPr>
          <p:spPr bwMode="auto">
            <a:xfrm>
              <a:off x="1827213" y="3167063"/>
              <a:ext cx="144463"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Narrow"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433"/>
            <p:cNvGrpSpPr/>
            <p:nvPr/>
          </p:nvGrpSpPr>
          <p:grpSpPr>
            <a:xfrm>
              <a:off x="1816100" y="1168400"/>
              <a:ext cx="963405" cy="4975225"/>
              <a:chOff x="1816100" y="1168400"/>
              <a:chExt cx="963405" cy="4975225"/>
            </a:xfrm>
          </p:grpSpPr>
          <p:sp>
            <p:nvSpPr>
              <p:cNvPr id="1372" name="Rectangle 348"/>
              <p:cNvSpPr>
                <a:spLocks noChangeArrowheads="1"/>
              </p:cNvSpPr>
              <p:nvPr/>
            </p:nvSpPr>
            <p:spPr bwMode="auto">
              <a:xfrm>
                <a:off x="1816100" y="1168400"/>
                <a:ext cx="963405"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b="1" dirty="0" smtClean="0">
                    <a:solidFill>
                      <a:srgbClr val="000000"/>
                    </a:solidFill>
                    <a:latin typeface="Arial Narrow" pitchFamily="34" charset="0"/>
                    <a:cs typeface="Arial" pitchFamily="34" charset="0"/>
                  </a:rPr>
                  <a:t>Problem</a:t>
                </a:r>
                <a:r>
                  <a:rPr kumimoji="0" lang="en-US" sz="1300" b="1" i="0" u="none" strike="noStrike" cap="none" normalizeH="0" dirty="0" smtClean="0">
                    <a:ln>
                      <a:noFill/>
                    </a:ln>
                    <a:solidFill>
                      <a:srgbClr val="000000"/>
                    </a:solidFill>
                    <a:effectLst/>
                    <a:latin typeface="Arial Narrow" pitchFamily="34" charset="0"/>
                    <a:cs typeface="Arial" pitchFamily="34" charset="0"/>
                  </a:rPr>
                  <a:t> </a:t>
                </a:r>
                <a:r>
                  <a:rPr kumimoji="0" lang="en-US" sz="1300" b="1" i="0" u="none" strike="noStrike" cap="none" normalizeH="0" baseline="0" dirty="0" smtClean="0">
                    <a:ln>
                      <a:noFill/>
                    </a:ln>
                    <a:solidFill>
                      <a:srgbClr val="000000"/>
                    </a:solidFill>
                    <a:effectLst/>
                    <a:latin typeface="Arial Narrow" pitchFamily="34" charset="0"/>
                    <a:cs typeface="Arial" pitchFamily="34" charset="0"/>
                  </a:rPr>
                  <a:t>Score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432"/>
              <p:cNvGrpSpPr/>
              <p:nvPr/>
            </p:nvGrpSpPr>
            <p:grpSpPr>
              <a:xfrm>
                <a:off x="1827213" y="1473200"/>
                <a:ext cx="239713" cy="4670425"/>
                <a:chOff x="1827213" y="1473200"/>
                <a:chExt cx="239713" cy="4670425"/>
              </a:xfrm>
            </p:grpSpPr>
            <p:grpSp>
              <p:nvGrpSpPr>
                <p:cNvPr id="7" name="Group 344"/>
                <p:cNvGrpSpPr>
                  <a:grpSpLocks/>
                </p:cNvGrpSpPr>
                <p:nvPr/>
              </p:nvGrpSpPr>
              <p:grpSpPr bwMode="auto">
                <a:xfrm>
                  <a:off x="2052638" y="1473200"/>
                  <a:ext cx="14288" cy="4670425"/>
                  <a:chOff x="1293" y="928"/>
                  <a:chExt cx="9" cy="2942"/>
                </a:xfrm>
              </p:grpSpPr>
              <p:sp>
                <p:nvSpPr>
                  <p:cNvPr id="1366" name="Rectangle 342"/>
                  <p:cNvSpPr>
                    <a:spLocks noChangeArrowheads="1"/>
                  </p:cNvSpPr>
                  <p:nvPr/>
                </p:nvSpPr>
                <p:spPr bwMode="auto">
                  <a:xfrm>
                    <a:off x="1293" y="928"/>
                    <a:ext cx="9" cy="29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7" name="Rectangle 343"/>
                  <p:cNvSpPr>
                    <a:spLocks noChangeArrowheads="1"/>
                  </p:cNvSpPr>
                  <p:nvPr/>
                </p:nvSpPr>
                <p:spPr bwMode="auto">
                  <a:xfrm>
                    <a:off x="1293" y="928"/>
                    <a:ext cx="9" cy="2942"/>
                  </a:xfrm>
                  <a:prstGeom prst="rect">
                    <a:avLst/>
                  </a:prstGeom>
                  <a:noFill/>
                  <a:ln w="158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392" name="Rectangle 368"/>
                <p:cNvSpPr>
                  <a:spLocks noChangeArrowheads="1"/>
                </p:cNvSpPr>
                <p:nvPr/>
              </p:nvSpPr>
              <p:spPr bwMode="auto">
                <a:xfrm>
                  <a:off x="1827213" y="2011363"/>
                  <a:ext cx="144463"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5" name="Rectangle 371"/>
                <p:cNvSpPr>
                  <a:spLocks noChangeArrowheads="1"/>
                </p:cNvSpPr>
                <p:nvPr/>
              </p:nvSpPr>
              <p:spPr bwMode="auto">
                <a:xfrm>
                  <a:off x="1901825" y="312578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6" name="Rectangle 372"/>
                <p:cNvSpPr>
                  <a:spLocks noChangeArrowheads="1"/>
                </p:cNvSpPr>
                <p:nvPr/>
              </p:nvSpPr>
              <p:spPr bwMode="auto">
                <a:xfrm>
                  <a:off x="1827213" y="4324350"/>
                  <a:ext cx="144463"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8" name="Rectangle 374"/>
                <p:cNvSpPr>
                  <a:spLocks noChangeArrowheads="1"/>
                </p:cNvSpPr>
                <p:nvPr/>
              </p:nvSpPr>
              <p:spPr bwMode="auto">
                <a:xfrm>
                  <a:off x="1827213" y="5481638"/>
                  <a:ext cx="144463" cy="2476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1399" name="Rectangle 375"/>
          <p:cNvSpPr>
            <a:spLocks noChangeArrowheads="1"/>
          </p:cNvSpPr>
          <p:nvPr/>
        </p:nvSpPr>
        <p:spPr bwMode="auto">
          <a:xfrm>
            <a:off x="1901825" y="544036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1" name="Rectangle 377"/>
          <p:cNvSpPr>
            <a:spLocks noChangeArrowheads="1"/>
          </p:cNvSpPr>
          <p:nvPr/>
        </p:nvSpPr>
        <p:spPr bwMode="auto">
          <a:xfrm>
            <a:off x="5892800" y="615791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3" name="Rectangle 379"/>
          <p:cNvSpPr>
            <a:spLocks noChangeArrowheads="1"/>
          </p:cNvSpPr>
          <p:nvPr/>
        </p:nvSpPr>
        <p:spPr bwMode="auto">
          <a:xfrm>
            <a:off x="4802188" y="615791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5" name="Rectangle 381"/>
          <p:cNvSpPr>
            <a:spLocks noChangeArrowheads="1"/>
          </p:cNvSpPr>
          <p:nvPr/>
        </p:nvSpPr>
        <p:spPr bwMode="auto">
          <a:xfrm>
            <a:off x="3711575" y="615791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 name="Group 435"/>
          <p:cNvGrpSpPr/>
          <p:nvPr/>
        </p:nvGrpSpPr>
        <p:grpSpPr>
          <a:xfrm>
            <a:off x="2020888" y="6110288"/>
            <a:ext cx="4319588" cy="527080"/>
            <a:chOff x="2058988" y="6135688"/>
            <a:chExt cx="4319588" cy="527080"/>
          </a:xfrm>
        </p:grpSpPr>
        <p:sp>
          <p:nvSpPr>
            <p:cNvPr id="1406" name="Rectangle 382"/>
            <p:cNvSpPr>
              <a:spLocks noChangeArrowheads="1"/>
            </p:cNvSpPr>
            <p:nvPr/>
          </p:nvSpPr>
          <p:spPr bwMode="auto">
            <a:xfrm>
              <a:off x="2547938" y="6199188"/>
              <a:ext cx="75342"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dirty="0" smtClean="0">
                  <a:solidFill>
                    <a:srgbClr val="000000"/>
                  </a:solidFill>
                  <a:latin typeface="Arial Narrow"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427"/>
            <p:cNvGrpSpPr/>
            <p:nvPr/>
          </p:nvGrpSpPr>
          <p:grpSpPr>
            <a:xfrm>
              <a:off x="2058988" y="6135688"/>
              <a:ext cx="4319588" cy="352425"/>
              <a:chOff x="2058988" y="6135688"/>
              <a:chExt cx="4319588" cy="352425"/>
            </a:xfrm>
          </p:grpSpPr>
          <p:grpSp>
            <p:nvGrpSpPr>
              <p:cNvPr id="11" name="Group 347"/>
              <p:cNvGrpSpPr>
                <a:grpSpLocks/>
              </p:cNvGrpSpPr>
              <p:nvPr/>
            </p:nvGrpSpPr>
            <p:grpSpPr bwMode="auto">
              <a:xfrm>
                <a:off x="2058988" y="6135688"/>
                <a:ext cx="4319588" cy="14288"/>
                <a:chOff x="1297" y="3865"/>
                <a:chExt cx="2721" cy="9"/>
              </a:xfrm>
            </p:grpSpPr>
            <p:sp>
              <p:nvSpPr>
                <p:cNvPr id="1369" name="Rectangle 345"/>
                <p:cNvSpPr>
                  <a:spLocks noChangeArrowheads="1"/>
                </p:cNvSpPr>
                <p:nvPr/>
              </p:nvSpPr>
              <p:spPr bwMode="auto">
                <a:xfrm>
                  <a:off x="1297" y="3865"/>
                  <a:ext cx="2721"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0" name="Rectangle 346"/>
                <p:cNvSpPr>
                  <a:spLocks noChangeArrowheads="1"/>
                </p:cNvSpPr>
                <p:nvPr/>
              </p:nvSpPr>
              <p:spPr bwMode="auto">
                <a:xfrm>
                  <a:off x="1297" y="3865"/>
                  <a:ext cx="2721" cy="9"/>
                </a:xfrm>
                <a:prstGeom prst="rect">
                  <a:avLst/>
                </a:prstGeom>
                <a:noFill/>
                <a:ln w="158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00" name="Rectangle 376"/>
              <p:cNvSpPr>
                <a:spLocks noChangeArrowheads="1"/>
              </p:cNvSpPr>
              <p:nvPr/>
            </p:nvSpPr>
            <p:spPr bwMode="auto">
              <a:xfrm>
                <a:off x="5816600" y="6199188"/>
                <a:ext cx="75342"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dirty="0" smtClean="0">
                    <a:solidFill>
                      <a:srgbClr val="000000"/>
                    </a:solidFill>
                    <a:latin typeface="Arial Narrow"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2" name="Rectangle 378"/>
              <p:cNvSpPr>
                <a:spLocks noChangeArrowheads="1"/>
              </p:cNvSpPr>
              <p:nvPr/>
            </p:nvSpPr>
            <p:spPr bwMode="auto">
              <a:xfrm>
                <a:off x="4725988" y="6199188"/>
                <a:ext cx="75342"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dirty="0" smtClean="0">
                    <a:solidFill>
                      <a:srgbClr val="000000"/>
                    </a:solidFill>
                    <a:latin typeface="Arial Narrow"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4" name="Rectangle 380"/>
              <p:cNvSpPr>
                <a:spLocks noChangeArrowheads="1"/>
              </p:cNvSpPr>
              <p:nvPr/>
            </p:nvSpPr>
            <p:spPr bwMode="auto">
              <a:xfrm>
                <a:off x="3635375" y="6199188"/>
                <a:ext cx="75342"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dirty="0" smtClean="0">
                    <a:solidFill>
                      <a:srgbClr val="000000"/>
                    </a:solidFill>
                    <a:latin typeface="Arial Narrow"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7" name="Rectangle 383"/>
              <p:cNvSpPr>
                <a:spLocks noChangeArrowheads="1"/>
              </p:cNvSpPr>
              <p:nvPr/>
            </p:nvSpPr>
            <p:spPr bwMode="auto">
              <a:xfrm>
                <a:off x="2622550" y="6157913"/>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08" name="Rectangle 384"/>
            <p:cNvSpPr>
              <a:spLocks noChangeArrowheads="1"/>
            </p:cNvSpPr>
            <p:nvPr/>
          </p:nvSpPr>
          <p:spPr bwMode="auto">
            <a:xfrm>
              <a:off x="3533775" y="6462713"/>
              <a:ext cx="1292020"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300" b="1" dirty="0" smtClean="0">
                  <a:solidFill>
                    <a:srgbClr val="000000"/>
                  </a:solidFill>
                  <a:latin typeface="Arial Narrow" pitchFamily="34" charset="0"/>
                  <a:cs typeface="Arial" pitchFamily="34" charset="0"/>
                </a:rPr>
                <a:t>Effectiveness</a:t>
              </a:r>
              <a:r>
                <a:rPr kumimoji="0" lang="en-US" sz="1300" b="1" i="0" u="none" strike="noStrike" cap="none" normalizeH="0" baseline="0" dirty="0" smtClean="0">
                  <a:ln>
                    <a:noFill/>
                  </a:ln>
                  <a:solidFill>
                    <a:srgbClr val="000000"/>
                  </a:solidFill>
                  <a:effectLst/>
                  <a:latin typeface="Arial Narrow" pitchFamily="34" charset="0"/>
                  <a:cs typeface="Arial" pitchFamily="34" charset="0"/>
                </a:rPr>
                <a:t> Score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09" name="Rectangle 385"/>
          <p:cNvSpPr>
            <a:spLocks noChangeArrowheads="1"/>
          </p:cNvSpPr>
          <p:nvPr/>
        </p:nvSpPr>
        <p:spPr bwMode="auto">
          <a:xfrm>
            <a:off x="4837113" y="6421438"/>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27" name="Picture 3"/>
          <p:cNvPicPr>
            <a:picLocks noChangeAspect="1" noChangeArrowheads="1"/>
          </p:cNvPicPr>
          <p:nvPr/>
        </p:nvPicPr>
        <p:blipFill>
          <a:blip r:embed="rId3" cstate="print"/>
          <a:srcRect l="83507" t="4047" r="4540" b="53852"/>
          <a:stretch>
            <a:fillRect/>
          </a:stretch>
        </p:blipFill>
        <p:spPr bwMode="auto">
          <a:xfrm>
            <a:off x="7419975" y="1603375"/>
            <a:ext cx="819150" cy="2244726"/>
          </a:xfrm>
          <a:prstGeom prst="rect">
            <a:avLst/>
          </a:prstGeom>
          <a:noFill/>
          <a:ln w="9525">
            <a:noFill/>
            <a:miter lim="800000"/>
            <a:headEnd/>
            <a:tailEnd/>
          </a:ln>
          <a:effectLst/>
        </p:spPr>
      </p:pic>
      <p:sp>
        <p:nvSpPr>
          <p:cNvPr id="1375" name="Rectangle 351"/>
          <p:cNvSpPr>
            <a:spLocks noChangeArrowheads="1"/>
          </p:cNvSpPr>
          <p:nvPr/>
        </p:nvSpPr>
        <p:spPr bwMode="auto">
          <a:xfrm>
            <a:off x="2564023" y="1478801"/>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7" name="Rectangle 353"/>
          <p:cNvSpPr>
            <a:spLocks noChangeArrowheads="1"/>
          </p:cNvSpPr>
          <p:nvPr/>
        </p:nvSpPr>
        <p:spPr bwMode="auto">
          <a:xfrm>
            <a:off x="2564023" y="3826714"/>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9" name="Rectangle 355"/>
          <p:cNvSpPr>
            <a:spLocks noChangeArrowheads="1"/>
          </p:cNvSpPr>
          <p:nvPr/>
        </p:nvSpPr>
        <p:spPr bwMode="auto">
          <a:xfrm>
            <a:off x="4718261" y="1493089"/>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1" name="Rectangle 357"/>
          <p:cNvSpPr>
            <a:spLocks noChangeArrowheads="1"/>
          </p:cNvSpPr>
          <p:nvPr/>
        </p:nvSpPr>
        <p:spPr bwMode="auto">
          <a:xfrm>
            <a:off x="4718261" y="3814014"/>
            <a:ext cx="149225" cy="330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9" name="Rectangle 365"/>
          <p:cNvSpPr>
            <a:spLocks noChangeArrowheads="1"/>
          </p:cNvSpPr>
          <p:nvPr/>
        </p:nvSpPr>
        <p:spPr bwMode="auto">
          <a:xfrm>
            <a:off x="5732673" y="4814139"/>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1" name="Rectangle 367"/>
          <p:cNvSpPr>
            <a:spLocks noChangeArrowheads="1"/>
          </p:cNvSpPr>
          <p:nvPr/>
        </p:nvSpPr>
        <p:spPr bwMode="auto">
          <a:xfrm>
            <a:off x="6102561" y="5006226"/>
            <a:ext cx="188913"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3" name="Rectangle 389"/>
          <p:cNvSpPr>
            <a:spLocks noChangeArrowheads="1"/>
          </p:cNvSpPr>
          <p:nvPr/>
        </p:nvSpPr>
        <p:spPr bwMode="auto">
          <a:xfrm>
            <a:off x="5777123" y="2264614"/>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5" name="Rectangle 391"/>
          <p:cNvSpPr>
            <a:spLocks noChangeArrowheads="1"/>
          </p:cNvSpPr>
          <p:nvPr/>
        </p:nvSpPr>
        <p:spPr bwMode="auto">
          <a:xfrm>
            <a:off x="5915236" y="2264614"/>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8" name="Rectangle 394"/>
          <p:cNvSpPr>
            <a:spLocks noChangeArrowheads="1"/>
          </p:cNvSpPr>
          <p:nvPr/>
        </p:nvSpPr>
        <p:spPr bwMode="auto">
          <a:xfrm>
            <a:off x="5450098" y="2501151"/>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1" name="Rectangle 397"/>
          <p:cNvSpPr>
            <a:spLocks noChangeArrowheads="1"/>
          </p:cNvSpPr>
          <p:nvPr/>
        </p:nvSpPr>
        <p:spPr bwMode="auto">
          <a:xfrm>
            <a:off x="5688223" y="2740864"/>
            <a:ext cx="182563"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2" name="Rectangle 398"/>
          <p:cNvSpPr>
            <a:spLocks noChangeArrowheads="1"/>
          </p:cNvSpPr>
          <p:nvPr/>
        </p:nvSpPr>
        <p:spPr bwMode="auto">
          <a:xfrm>
            <a:off x="5780298" y="2696414"/>
            <a:ext cx="188913"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7" name="Rectangle 403"/>
          <p:cNvSpPr>
            <a:spLocks noChangeArrowheads="1"/>
          </p:cNvSpPr>
          <p:nvPr/>
        </p:nvSpPr>
        <p:spPr bwMode="auto">
          <a:xfrm>
            <a:off x="3767348" y="2247151"/>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0" name="Rectangle 406"/>
          <p:cNvSpPr>
            <a:spLocks noChangeArrowheads="1"/>
          </p:cNvSpPr>
          <p:nvPr/>
        </p:nvSpPr>
        <p:spPr bwMode="auto">
          <a:xfrm>
            <a:off x="3324436" y="2482101"/>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2" name="Rectangle 408"/>
          <p:cNvSpPr>
            <a:spLocks noChangeArrowheads="1"/>
          </p:cNvSpPr>
          <p:nvPr/>
        </p:nvSpPr>
        <p:spPr bwMode="auto">
          <a:xfrm>
            <a:off x="3892761" y="2482101"/>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 name="Rectangle 410"/>
          <p:cNvSpPr>
            <a:spLocks noChangeArrowheads="1"/>
          </p:cNvSpPr>
          <p:nvPr/>
        </p:nvSpPr>
        <p:spPr bwMode="auto">
          <a:xfrm>
            <a:off x="3654636" y="2675776"/>
            <a:ext cx="188913"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2" name="Rectangle 418"/>
          <p:cNvSpPr>
            <a:spLocks noChangeArrowheads="1"/>
          </p:cNvSpPr>
          <p:nvPr/>
        </p:nvSpPr>
        <p:spPr bwMode="auto">
          <a:xfrm>
            <a:off x="3602248" y="4801439"/>
            <a:ext cx="133350" cy="2968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4" name="Rectangle 420"/>
          <p:cNvSpPr>
            <a:spLocks noChangeArrowheads="1"/>
          </p:cNvSpPr>
          <p:nvPr/>
        </p:nvSpPr>
        <p:spPr bwMode="auto">
          <a:xfrm>
            <a:off x="3973723" y="4991939"/>
            <a:ext cx="188913" cy="3873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Book Antiq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0" name="Rectangle 259"/>
          <p:cNvSpPr/>
          <p:nvPr/>
        </p:nvSpPr>
        <p:spPr>
          <a:xfrm>
            <a:off x="1752600" y="967739"/>
            <a:ext cx="1144588" cy="527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39.3"/>
</p:tagLst>
</file>

<file path=ppt/tags/tag3.xml><?xml version="1.0" encoding="utf-8"?>
<p:tagLst xmlns:a="http://schemas.openxmlformats.org/drawingml/2006/main" xmlns:r="http://schemas.openxmlformats.org/officeDocument/2006/relationships" xmlns:p="http://schemas.openxmlformats.org/presentationml/2006/main">
  <p:tag name="TIMING" val="|21.7|18.2|0.3|28.7|23.8|45.8"/>
</p:tagLst>
</file>

<file path=ppt/tags/tag4.xml><?xml version="1.0" encoding="utf-8"?>
<p:tagLst xmlns:a="http://schemas.openxmlformats.org/drawingml/2006/main" xmlns:r="http://schemas.openxmlformats.org/officeDocument/2006/relationships" xmlns:p="http://schemas.openxmlformats.org/presentationml/2006/main">
  <p:tag name="TIMING" val="|52.6|6.7|43.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_flare">
  <a:themeElements>
    <a:clrScheme name="cs_flare_final">
      <a:dk1>
        <a:srgbClr val="FFFFFF"/>
      </a:dk1>
      <a:lt1>
        <a:srgbClr val="FFFFFF"/>
      </a:lt1>
      <a:dk2>
        <a:srgbClr val="003A69"/>
      </a:dk2>
      <a:lt2>
        <a:srgbClr val="FFFFFF"/>
      </a:lt2>
      <a:accent1>
        <a:srgbClr val="542378"/>
      </a:accent1>
      <a:accent2>
        <a:srgbClr val="C40000"/>
      </a:accent2>
      <a:accent3>
        <a:srgbClr val="5DB6FF"/>
      </a:accent3>
      <a:accent4>
        <a:srgbClr val="D1CC00"/>
      </a:accent4>
      <a:accent5>
        <a:srgbClr val="D8D8D8"/>
      </a:accent5>
      <a:accent6>
        <a:srgbClr val="1634CA"/>
      </a:accent6>
      <a:hlink>
        <a:srgbClr val="FFFFFF"/>
      </a:hlink>
      <a:folHlink>
        <a:srgbClr val="C0C0C0"/>
      </a:folHlink>
    </a:clrScheme>
    <a:fontScheme name="cs_flare_final">
      <a:majorFont>
        <a:latin typeface="Gill Sans MT"/>
        <a:ea typeface=""/>
        <a:cs typeface=""/>
      </a:majorFont>
      <a:minorFont>
        <a:latin typeface="Gill Sans MT"/>
        <a:ea typeface=""/>
        <a:cs typeface=""/>
      </a:minorFont>
    </a:fontScheme>
    <a:fmtScheme name="cs_flare_final">
      <a:fillStyleLst>
        <a:solidFill>
          <a:schemeClr val="phClr"/>
        </a:solidFill>
        <a:solidFill>
          <a:schemeClr val="phClr"/>
        </a:solidFill>
        <a:solidFill>
          <a:schemeClr val="phClr"/>
        </a:solidFill>
      </a:fillStyleLst>
      <a:lnStyleLst>
        <a:ln w="12700" cap="flat" cmpd="sng" algn="ctr">
          <a:solidFill>
            <a:srgbClr val="0099CC"/>
          </a:solidFill>
          <a:prstDash val="solid"/>
        </a:ln>
        <a:ln w="19050" cap="flat" cmpd="sng" algn="ctr">
          <a:solidFill>
            <a:srgbClr val="0099CC"/>
          </a:solidFill>
          <a:prstDash val="solid"/>
        </a:ln>
        <a:ln w="25400" cap="flat" cmpd="sng" algn="ctr">
          <a:solidFill>
            <a:srgbClr val="0099CC"/>
          </a:solidFill>
          <a:prstDash val="solid"/>
        </a:ln>
      </a:lnStyleLst>
      <a:effectStyleLst>
        <a:effectStyle>
          <a:effectLst>
            <a:outerShdw blurRad="38100" dist="63500" dir="2700000" algn="br" rotWithShape="0">
              <a:srgbClr val="000000">
                <a:alpha val="75000"/>
              </a:srgbClr>
            </a:outerShdw>
          </a:effectLst>
        </a:effectStyle>
        <a:effectStyle>
          <a:effectLst>
            <a:glow rad="50800">
              <a:schemeClr val="phClr">
                <a:alpha val="60000"/>
              </a:schemeClr>
            </a:glow>
          </a:effectLst>
        </a:effectStyle>
        <a:effectStyle>
          <a:effectLst>
            <a:outerShdw blurRad="38100" dist="25400" dir="5400000" rotWithShape="0">
              <a:srgbClr val="000000">
                <a:alpha val="75000"/>
              </a:srgbClr>
            </a:outerShdw>
          </a:effectLst>
          <a:scene3d>
            <a:camera prst="orthographicFront">
              <a:rot lat="0" lon="0" rev="0"/>
            </a:camera>
            <a:lightRig rig="glow" dir="t">
              <a:rot lat="0" lon="0" rev="1800000"/>
            </a:lightRig>
          </a:scene3d>
          <a:sp3d contourW="12700" prstMaterial="dkEdge">
            <a:bevelT w="50800" h="44450" prst="angle"/>
            <a:contourClr>
              <a:schemeClr val="lt1"/>
            </a:contourClr>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1"/>
          <a:stretch/>
        </a:blipFill>
        <a:blipFill rotWithShape="1">
          <a:blip xmlns:r="http://schemas.openxmlformats.org/officeDocument/2006/relationships" r:embed="rId2"/>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cs_flare</Template>
  <TotalTime>6659</TotalTime>
  <Words>3606</Words>
  <Application>Microsoft Office PowerPoint</Application>
  <PresentationFormat>On-screen Show (4:3)</PresentationFormat>
  <Paragraphs>523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cs_flare</vt:lpstr>
      <vt:lpstr>Slide 1</vt:lpstr>
      <vt:lpstr>Overview</vt:lpstr>
      <vt:lpstr>Purpose of the Project</vt:lpstr>
      <vt:lpstr>MAP-21 Encourages Prioritization Across the 4Es</vt:lpstr>
      <vt:lpstr>Two Methods for Cost-Effectiveness Analysis</vt:lpstr>
      <vt:lpstr>Quantitative Method</vt:lpstr>
      <vt:lpstr>Sketch Level Prioritization Method</vt:lpstr>
      <vt:lpstr>Sketch Method - Select Effectiveness Score</vt:lpstr>
      <vt:lpstr>Sketch Level Prioritization Method</vt:lpstr>
      <vt:lpstr>Set Statewide Problem Score</vt:lpstr>
      <vt:lpstr>Sketch Level Prioritization Method</vt:lpstr>
      <vt:lpstr>Set Annualized Cost Score</vt:lpstr>
      <vt:lpstr>Project Cost-Effectiveness with Prioritization Tiers </vt:lpstr>
      <vt:lpstr>Project Cost-Effectiveness with Tier Annualized Cost</vt:lpstr>
      <vt:lpstr>Opportunities with Sketch Method</vt:lpstr>
      <vt:lpstr>Challenges with Sketch Method</vt:lpstr>
      <vt:lpstr>Additional Research – Long Term </vt:lpstr>
      <vt:lpstr>Research Needs</vt:lpstr>
      <vt:lpstr> Thank you!</vt:lpstr>
    </vt:vector>
  </TitlesOfParts>
  <Company>Cambridge Systematics,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NCHRP 17-46  Framework for Safety Decisions  Panel Meeting Webinar</dc:title>
  <dc:creator>Jennifer Moynihan</dc:creator>
  <cp:lastModifiedBy>Dan Wu</cp:lastModifiedBy>
  <cp:revision>419</cp:revision>
  <dcterms:created xsi:type="dcterms:W3CDTF">2011-12-15T13:29:02Z</dcterms:created>
  <dcterms:modified xsi:type="dcterms:W3CDTF">2013-05-02T21:55:16Z</dcterms:modified>
</cp:coreProperties>
</file>