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84" r:id="rId4"/>
    <p:sldId id="305" r:id="rId5"/>
    <p:sldId id="285" r:id="rId6"/>
    <p:sldId id="278" r:id="rId7"/>
    <p:sldId id="260" r:id="rId8"/>
    <p:sldId id="268" r:id="rId9"/>
    <p:sldId id="276" r:id="rId10"/>
    <p:sldId id="286" r:id="rId11"/>
    <p:sldId id="287" r:id="rId12"/>
    <p:sldId id="329" r:id="rId13"/>
    <p:sldId id="330" r:id="rId14"/>
    <p:sldId id="292" r:id="rId15"/>
    <p:sldId id="293" r:id="rId16"/>
    <p:sldId id="294" r:id="rId17"/>
    <p:sldId id="296" r:id="rId18"/>
    <p:sldId id="298" r:id="rId19"/>
    <p:sldId id="302" r:id="rId20"/>
    <p:sldId id="306" r:id="rId21"/>
    <p:sldId id="335" r:id="rId22"/>
    <p:sldId id="270" r:id="rId23"/>
    <p:sldId id="307" r:id="rId24"/>
    <p:sldId id="313" r:id="rId25"/>
    <p:sldId id="315" r:id="rId26"/>
    <p:sldId id="312" r:id="rId27"/>
    <p:sldId id="311" r:id="rId28"/>
    <p:sldId id="324" r:id="rId29"/>
    <p:sldId id="325" r:id="rId30"/>
    <p:sldId id="326" r:id="rId31"/>
    <p:sldId id="333" r:id="rId32"/>
    <p:sldId id="334" r:id="rId33"/>
    <p:sldId id="328" r:id="rId34"/>
    <p:sldId id="336" r:id="rId35"/>
    <p:sldId id="33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660"/>
  </p:normalViewPr>
  <p:slideViewPr>
    <p:cSldViewPr>
      <p:cViewPr>
        <p:scale>
          <a:sx n="66" d="100"/>
          <a:sy n="66" d="100"/>
        </p:scale>
        <p:origin x="-2124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642D08-0FC8-4ACF-B903-18CD1EB249A2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3A34A2-B8A7-4975-8BDF-8DFEFB71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2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E16D902-191E-4C54-829E-4F9F507AC7B6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2F0E57-7803-4A05-BD43-BFE4302B3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04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C33A-24D4-4893-8C48-193FF10A280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C5A4-9439-4B28-8DF4-A2DDFE7E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BAFE-F5DA-415F-A8B1-FED25B3E9339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D4399E-07C9-4329-9BC6-1D96372AF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8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8E04-D626-4A65-A12E-4B7CCFE8B004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6CB9-B1E2-472C-8BBB-CB3E05DCE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957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F40AA-602D-41B3-B89B-FD326F1072FA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FBE042D-E0CF-40D0-99EA-B1322F07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9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6D37-6398-4AFC-BAAA-F0B3A28313C2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F6BB-EAD6-421E-8201-1083850F1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4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BCB8-35F2-4332-8751-E222C86C15EC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2D11-81D8-4A6C-BEDF-8C892AF0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1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06D4-AA37-4002-94EB-7B78D5A497FC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74FD-046F-4689-BB5D-4CA248EC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5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5C15-BD94-46DC-9B09-E28E0D915450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4BE6-13C6-4039-BB53-16EC423E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9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D7F0-0C31-40B6-BBC9-EE2B3AF4B218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AE8369-0C52-4503-9829-570267CB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38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7214-4A6B-40CC-9E72-7D298C27A37F}" type="datetimeFigureOut">
              <a:rPr lang="en-US"/>
              <a:pPr>
                <a:defRPr/>
              </a:pPr>
              <a:t>5/5/2013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1D46-2F9E-43AB-93D6-8AA7FA3A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14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12DA2-F010-4E1B-B746-A7A90F641F2E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817DD-5184-4A55-B9A7-7FE11B4ED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143000"/>
            <a:ext cx="1981200" cy="1828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TRB Planning Applications Conference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Columbus, OH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7,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6629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Analyzing long-distance truck travel for Statewide Freight Planning in Ohio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895600"/>
            <a:ext cx="6858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Gregory</a:t>
            </a:r>
            <a:r>
              <a:rPr kumimoji="0" lang="en-US" b="0" i="0" u="none" strike="noStrike" kern="1200" cap="none" spc="1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1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Erhardt, Parsons </a:t>
            </a:r>
            <a:r>
              <a:rPr kumimoji="0" lang="en-US" b="0" i="0" u="none" strike="noStrike" kern="1200" cap="none" spc="1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Brinckerhoff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b="0" i="0" u="none" strike="noStrike" kern="1200" cap="none" spc="15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With: </a:t>
            </a:r>
            <a:endParaRPr kumimoji="0" lang="en-US" b="0" i="0" u="none" strike="noStrike" kern="1200" cap="none" spc="15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Rolf Moeckel, Parsons </a:t>
            </a: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Brinckerhoff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Gregory Giaimo, Ohio Department of 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Zhuojun Jiang, Mid-Ohio Regional Planning Commission</a:t>
            </a:r>
            <a:endParaRPr lang="en-US" spc="15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Howard Wood, Parsons Brinckerhoff</a:t>
            </a:r>
          </a:p>
        </p:txBody>
      </p:sp>
      <p:pic>
        <p:nvPicPr>
          <p:cNvPr id="56324" name="Picture 4" descr="http://www.smartgrowthamerica.org/wp/wp-content/uploads/2010/04/morpc-300x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195" y="6126480"/>
            <a:ext cx="992605" cy="502920"/>
          </a:xfrm>
          <a:prstGeom prst="rect">
            <a:avLst/>
          </a:prstGeom>
          <a:noFill/>
        </p:spPr>
      </p:pic>
      <p:sp>
        <p:nvSpPr>
          <p:cNvPr id="56328" name="AutoShape 8" descr="https://home360.balfourbeatty.com/pb/ME/workingatpb/Sustainability/PublishingImages/PB%20Logo%20Blue%20(Transparent)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9" name="Picture 9" descr="C:\Projects2\Admin\PB%20Logo%20Blue%20(Transparent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83427"/>
            <a:ext cx="2133600" cy="655373"/>
          </a:xfrm>
          <a:prstGeom prst="rect">
            <a:avLst/>
          </a:prstGeom>
          <a:noFill/>
        </p:spPr>
      </p:pic>
      <p:pic>
        <p:nvPicPr>
          <p:cNvPr id="56331" name="Picture 11" descr="http://www.dot.state.oh.us/Divisions/Communications/PublishingImages/OhioDepartmentofTransportation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666895"/>
            <a:ext cx="1905001" cy="35290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Combining Statewide Model &amp; FAF3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183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95600" y="1828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b="1">
                <a:solidFill>
                  <a:srgbClr val="000080"/>
                </a:solidFill>
                <a:latin typeface="Tahoma" pitchFamily="34" charset="0"/>
              </a:rPr>
              <a:t>1. FAF – Determine commodity flows by TAZ, in tons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38600" y="48006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b="1">
                <a:solidFill>
                  <a:srgbClr val="000080"/>
                </a:solidFill>
                <a:latin typeface="Tahoma" pitchFamily="34" charset="0"/>
              </a:rPr>
              <a:t>2. ACOM – convert to truck trips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6324600" cy="22521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 we define a truck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network?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trucks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txBody>
          <a:bodyPr/>
          <a:lstStyle/>
          <a:p>
            <a:r>
              <a:rPr lang="en-US" dirty="0" smtClean="0"/>
              <a:t>External-to-External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</p:spPr>
        <p:txBody>
          <a:bodyPr/>
          <a:lstStyle/>
          <a:p>
            <a:r>
              <a:rPr lang="en-US" dirty="0" smtClean="0"/>
              <a:t>Internal to Internal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Trucks by Flow Direction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623876" cy="36877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4" y="2590800"/>
            <a:ext cx="3623876" cy="3687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2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Internal-to-External</a:t>
            </a:r>
          </a:p>
          <a:p>
            <a:r>
              <a:rPr lang="en-US" dirty="0" smtClean="0"/>
              <a:t>External-to-Internal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9445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Internal-to-Internal</a:t>
            </a:r>
          </a:p>
          <a:p>
            <a:r>
              <a:rPr lang="en-US" dirty="0" smtClean="0"/>
              <a:t>Internal-to-External</a:t>
            </a:r>
            <a:endParaRPr lang="en-US" dirty="0" smtClean="0"/>
          </a:p>
          <a:p>
            <a:r>
              <a:rPr lang="en-US" dirty="0" smtClean="0"/>
              <a:t>External-to-Internal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Trucks by Flow Direction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56" y="2713037"/>
            <a:ext cx="3623876" cy="36877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974" y="2667000"/>
            <a:ext cx="3623876" cy="3687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2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 we define a truck network?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316480"/>
            <a:ext cx="1600201" cy="1645920"/>
          </a:xfrm>
        </p:spPr>
        <p:txBody>
          <a:bodyPr/>
          <a:lstStyle/>
          <a:p>
            <a:r>
              <a:rPr lang="en-US" dirty="0" smtClean="0"/>
              <a:t>How many trucks are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04" y="0"/>
            <a:ext cx="67391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400800"/>
            <a:ext cx="4968027" cy="36933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Links with 1,000 Ohio-based trucks or more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04" y="0"/>
            <a:ext cx="67391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400800"/>
            <a:ext cx="4968027" cy="36933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Links with 2,000 Ohio-based trucks or more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04" y="0"/>
            <a:ext cx="67391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400800"/>
            <a:ext cx="4968027" cy="36933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Links with 4,000 Ohio-based trucks or more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9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04" y="0"/>
            <a:ext cx="67391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400800"/>
            <a:ext cx="4968027" cy="36933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Links with 6,000 Ohio-based trucks or more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04" y="0"/>
            <a:ext cx="67391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400800"/>
            <a:ext cx="5096267" cy="36933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Links with 10,000 Ohio-based trucks or more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6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2 percent of all trips, but 1/3 of all VMT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/>
              <a:t>Most freight flows travel long-distance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Ohio deals with a lot of through trips (I-80/I-90)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Employment is only a poor substitute for truck trip generation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Goods shipments explain most truck traffic, but some trucks travel empty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Mode share is based on long-term contracts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Highly limited data availability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Freight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Which bottlenecks matter?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9050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Where are the bottlenecks and what commodities move through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Following slides show Ohio-based truck flows by commodity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trips with at least one trip end within Ohio are included</a:t>
            </a:r>
          </a:p>
          <a:p>
            <a:r>
              <a:rPr lang="en-US" dirty="0" smtClean="0"/>
              <a:t>The background color </a:t>
            </a:r>
            <a:r>
              <a:rPr lang="en-US" dirty="0"/>
              <a:t>shows </a:t>
            </a:r>
            <a:r>
              <a:rPr lang="en-US" dirty="0" smtClean="0"/>
              <a:t>number of trucks generated and attracted per acre by county, i.e. truck trips are counted twice (at their origin and destination)</a:t>
            </a:r>
          </a:p>
          <a:p>
            <a:r>
              <a:rPr lang="en-US" dirty="0" smtClean="0"/>
              <a:t>Bottlenecks are shown in yellow (identical for every slide, not commodity-specific)</a:t>
            </a:r>
          </a:p>
          <a:p>
            <a:r>
              <a:rPr lang="en-US" dirty="0" smtClean="0"/>
              <a:t>Scale on every slide changes. The relative distribution of truck flows can be compared across different commodities, but not the absolute bandwidth/color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3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Commodity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5118589"/>
              </p:ext>
            </p:extLst>
          </p:nvPr>
        </p:nvGraphicFramePr>
        <p:xfrm>
          <a:off x="3048000" y="1676400"/>
          <a:ext cx="2874836" cy="49377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22986"/>
                <a:gridCol w="2351850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Group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Commodity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Unprocessed agricultural products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Live animals and live fish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Food products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Petroleum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Automobiles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Gravel, Sand, Minerals and ores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Waste and scrap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 metal products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Instruments and electronics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Wood products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Basic chemicals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Chemical products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Machinery and building stone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Nonmetallic mineral products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Miscellaneous freight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9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" y="0"/>
            <a:ext cx="810299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172200"/>
            <a:ext cx="5791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Agriculture</a:t>
            </a:r>
            <a:endParaRPr kumimoji="0" lang="en-US" sz="32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8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" y="0"/>
            <a:ext cx="810299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172200"/>
            <a:ext cx="5791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Gravel, sand, minerals</a:t>
            </a:r>
            <a:endParaRPr kumimoji="0" lang="en-US" sz="32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" y="0"/>
            <a:ext cx="810299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172200"/>
            <a:ext cx="5791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Base Metal</a:t>
            </a:r>
            <a:r>
              <a:rPr kumimoji="0" lang="en-US" sz="3200" b="0" i="0" u="none" strike="noStrike" kern="1200" cap="all" spc="2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Products</a:t>
            </a:r>
            <a:endParaRPr kumimoji="0" lang="en-US" sz="32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2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" y="0"/>
            <a:ext cx="810299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172200"/>
            <a:ext cx="5791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coal</a:t>
            </a:r>
            <a:endParaRPr kumimoji="0" lang="en-US" sz="32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" y="0"/>
            <a:ext cx="810299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172200"/>
            <a:ext cx="5791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automobiles</a:t>
            </a:r>
            <a:endParaRPr kumimoji="0" lang="en-US" sz="3200" b="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1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if we build new intermodal terminals?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6764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traffic would divert from trucks to intermodal?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55600"/>
            <a:ext cx="8686800" cy="1054100"/>
          </a:xfrm>
        </p:spPr>
        <p:txBody>
          <a:bodyPr/>
          <a:lstStyle/>
          <a:p>
            <a:r>
              <a:rPr lang="en-US" dirty="0" smtClean="0"/>
              <a:t>Intermodal facilities in Columbus area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610599" cy="4559548"/>
        </p:xfrm>
        <a:graphic>
          <a:graphicData uri="http://schemas.openxmlformats.org/drawingml/2006/table">
            <a:tbl>
              <a:tblPr/>
              <a:tblGrid>
                <a:gridCol w="1041134"/>
                <a:gridCol w="1513893"/>
                <a:gridCol w="1513893"/>
                <a:gridCol w="1513893"/>
                <a:gridCol w="1513893"/>
                <a:gridCol w="1513893"/>
              </a:tblGrid>
              <a:tr h="414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MULTIMODAL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  38,462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(38,462)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        41,398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(41,398)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 Share%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MULTIMODAL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-0.1%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7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1: Methods and Data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Statewide model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Freight Analysis Framework 3 (FAF3)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Empty truck modeling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Combining statewide model and FAF3</a:t>
            </a:r>
          </a:p>
          <a:p>
            <a:pPr marL="27432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2: Planning Questions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How do we define a truck network?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Which bottlenecks most affect freight movements in Ohio?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What if we build new intermodal terminals?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What if we increase truck weight limits?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if we increase truck weight limits?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6764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fewer trucks would be on the road?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068480"/>
              </p:ext>
            </p:extLst>
          </p:nvPr>
        </p:nvGraphicFramePr>
        <p:xfrm>
          <a:off x="228600" y="1981200"/>
          <a:ext cx="8610600" cy="4389120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2438400"/>
                <a:gridCol w="2133600"/>
                <a:gridCol w="1981200"/>
                <a:gridCol w="2057400"/>
              </a:tblGrid>
              <a:tr h="7315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Truck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Vehicle Miles Traveled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Payload factor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I-I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I-E/E-I/E-E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Total in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OH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Original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63,491,368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33,746,501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97,237,869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Increased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62,272,117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33,655,403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95,927,519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Difference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    (</a:t>
                      </a:r>
                      <a:r>
                        <a:rPr lang="en-US" sz="2400" u="none" strike="noStrike" dirty="0">
                          <a:effectLst/>
                        </a:rPr>
                        <a:t>1,219,251)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91,099)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1,310,349)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% Difference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-1.9%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-1.3%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Payload factors in MI &amp; OH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7526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1: Methods and Data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Freight needs to be modeled on a large (national) scale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Data matters</a:t>
            </a: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Statewide model needed for auto flows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Questions about how much sensitivity to allow</a:t>
            </a:r>
            <a:endParaRPr lang="en-US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2: Planning Questions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Freight forecasting is not “plug-and-chug”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Creativity needed in framing the questions and searching for insights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Many thanks to: </a:t>
            </a: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Joe Bryan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Carlee Clymer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Mark Locker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Rebekah </a:t>
            </a:r>
            <a:r>
              <a:rPr lang="en-US" dirty="0" smtClean="0"/>
              <a:t>Anderson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ledoblade.com/image/2013/03/08/800x_b1_cCM_z_cB/Increasing-truck-limits-on-Ohio-roads.jpg"/>
          <p:cNvPicPr>
            <a:picLocks noChangeAspect="1" noChangeArrowheads="1"/>
          </p:cNvPicPr>
          <p:nvPr/>
        </p:nvPicPr>
        <p:blipFill>
          <a:blip r:embed="rId2" cstate="print"/>
          <a:srcRect l="2222" t="21151" b="8127"/>
          <a:stretch>
            <a:fillRect/>
          </a:stretch>
        </p:blipFill>
        <p:spPr bwMode="auto">
          <a:xfrm>
            <a:off x="152400" y="152400"/>
            <a:ext cx="6705600" cy="6553200"/>
          </a:xfrm>
          <a:prstGeom prst="rect">
            <a:avLst/>
          </a:prstGeom>
          <a:noFill/>
        </p:spPr>
      </p:pic>
      <p:sp>
        <p:nvSpPr>
          <p:cNvPr id="5" name="Text Placeholder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4805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1200" dirty="0" smtClean="0"/>
              <a:t>Greg Erhardt</a:t>
            </a:r>
          </a:p>
          <a:p>
            <a:r>
              <a:rPr lang="en-US" sz="1200" dirty="0" smtClean="0"/>
              <a:t>Parsons Brinckerhoff</a:t>
            </a:r>
          </a:p>
          <a:p>
            <a:r>
              <a:rPr lang="en-US" sz="1200" dirty="0" smtClean="0"/>
              <a:t>415-307-6974</a:t>
            </a:r>
          </a:p>
          <a:p>
            <a:r>
              <a:rPr lang="en-US" sz="1200" dirty="0" smtClean="0"/>
              <a:t>erhardt@pbworld.com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9" descr="C:\Projects2\Admin\PB%20Logo%20Blue%20(Transparent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974027"/>
            <a:ext cx="2133600" cy="65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model freight!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Statewide Model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6004"/>
          <a:stretch>
            <a:fillRect/>
          </a:stretch>
        </p:blipFill>
        <p:spPr bwMode="auto">
          <a:xfrm>
            <a:off x="0" y="1676400"/>
            <a:ext cx="4772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 l="2904" r="4356"/>
          <a:stretch>
            <a:fillRect/>
          </a:stretch>
        </p:blipFill>
        <p:spPr bwMode="auto">
          <a:xfrm>
            <a:off x="4191000" y="1752600"/>
            <a:ext cx="4867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6172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en-US" dirty="0" smtClean="0">
                <a:solidFill>
                  <a:srgbClr val="000080"/>
                </a:solidFill>
                <a:latin typeface="Tahoma" pitchFamily="34" charset="0"/>
              </a:rPr>
              <a:t>Maps show TAZs: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dirty="0" smtClean="0">
                <a:solidFill>
                  <a:srgbClr val="000080"/>
                </a:solidFill>
                <a:latin typeface="Tahoma" pitchFamily="34" charset="0"/>
              </a:rPr>
              <a:t>Green=Ohio</a:t>
            </a:r>
            <a:r>
              <a:rPr lang="en-US" dirty="0">
                <a:solidFill>
                  <a:srgbClr val="000080"/>
                </a:solidFill>
                <a:latin typeface="Tahoma" pitchFamily="34" charset="0"/>
              </a:rPr>
              <a:t>; Blue=Halo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7" y="1719263"/>
            <a:ext cx="7089846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55600"/>
            <a:ext cx="8534400" cy="1054100"/>
          </a:xfrm>
        </p:spPr>
        <p:txBody>
          <a:bodyPr/>
          <a:lstStyle/>
          <a:p>
            <a:r>
              <a:rPr lang="en-US" dirty="0" smtClean="0"/>
              <a:t>Freight Analysis Framework 3 (faf3)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96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Freight Flow Disaggregation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267200" y="3207279"/>
            <a:ext cx="22860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Freight flows between </a:t>
            </a:r>
            <a:b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3,241 counties</a:t>
            </a:r>
          </a:p>
        </p:txBody>
      </p:sp>
      <p:sp>
        <p:nvSpPr>
          <p:cNvPr id="5" name="Flowchart: Data 4"/>
          <p:cNvSpPr/>
          <p:nvPr/>
        </p:nvSpPr>
        <p:spPr>
          <a:xfrm>
            <a:off x="4267200" y="2017712"/>
            <a:ext cx="2286000" cy="612775"/>
          </a:xfrm>
          <a:prstGeom prst="flowChartInputOutpu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FAF </a:t>
            </a: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6" name="Flowchart: Data 5"/>
          <p:cNvSpPr/>
          <p:nvPr/>
        </p:nvSpPr>
        <p:spPr>
          <a:xfrm>
            <a:off x="1752600" y="2614083"/>
            <a:ext cx="2286000" cy="609600"/>
          </a:xfrm>
          <a:prstGeom prst="flowChartInputOutp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US county Employment</a:t>
            </a:r>
          </a:p>
        </p:txBody>
      </p:sp>
      <p:cxnSp>
        <p:nvCxnSpPr>
          <p:cNvPr id="7" name="Elbow Connector 6"/>
          <p:cNvCxnSpPr>
            <a:stCxn id="5" idx="4"/>
            <a:endCxn id="4" idx="0"/>
          </p:cNvCxnSpPr>
          <p:nvPr/>
        </p:nvCxnSpPr>
        <p:spPr>
          <a:xfrm>
            <a:off x="5410200" y="2630487"/>
            <a:ext cx="0" cy="576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6" idx="5"/>
            <a:endCxn id="4" idx="0"/>
          </p:cNvCxnSpPr>
          <p:nvPr/>
        </p:nvCxnSpPr>
        <p:spPr>
          <a:xfrm>
            <a:off x="3810000" y="2918883"/>
            <a:ext cx="1600200" cy="288396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Data 12"/>
          <p:cNvSpPr/>
          <p:nvPr/>
        </p:nvSpPr>
        <p:spPr>
          <a:xfrm>
            <a:off x="1752600" y="3800475"/>
            <a:ext cx="2286000" cy="609600"/>
          </a:xfrm>
          <a:prstGeom prst="flowChartInputOutp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Payload factors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4267200" y="5580062"/>
            <a:ext cx="22860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Truck trip O/D matrix including empty trucks</a:t>
            </a:r>
          </a:p>
        </p:txBody>
      </p:sp>
      <p:cxnSp>
        <p:nvCxnSpPr>
          <p:cNvPr id="15" name="Elbow Connector 14"/>
          <p:cNvCxnSpPr>
            <a:stCxn id="4" idx="2"/>
            <a:endCxn id="19" idx="0"/>
          </p:cNvCxnSpPr>
          <p:nvPr/>
        </p:nvCxnSpPr>
        <p:spPr>
          <a:xfrm>
            <a:off x="5410200" y="3816879"/>
            <a:ext cx="1588" cy="576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" idx="5"/>
            <a:endCxn id="19" idx="0"/>
          </p:cNvCxnSpPr>
          <p:nvPr/>
        </p:nvCxnSpPr>
        <p:spPr>
          <a:xfrm>
            <a:off x="3810000" y="4105275"/>
            <a:ext cx="1601788" cy="288396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4268788" y="4393671"/>
            <a:ext cx="22860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O/D matrix of loaded truck trips</a:t>
            </a:r>
          </a:p>
        </p:txBody>
      </p:sp>
      <p:sp>
        <p:nvSpPr>
          <p:cNvPr id="20" name="Flowchart: Data 19"/>
          <p:cNvSpPr/>
          <p:nvPr/>
        </p:nvSpPr>
        <p:spPr>
          <a:xfrm>
            <a:off x="1752600" y="4986867"/>
            <a:ext cx="2286000" cy="609600"/>
          </a:xfrm>
          <a:prstGeom prst="flowChartInputOutp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Empty trucks</a:t>
            </a:r>
          </a:p>
        </p:txBody>
      </p:sp>
      <p:cxnSp>
        <p:nvCxnSpPr>
          <p:cNvPr id="23" name="Elbow Connector 22"/>
          <p:cNvCxnSpPr>
            <a:stCxn id="20" idx="5"/>
            <a:endCxn id="14" idx="0"/>
          </p:cNvCxnSpPr>
          <p:nvPr/>
        </p:nvCxnSpPr>
        <p:spPr>
          <a:xfrm>
            <a:off x="3810000" y="5291667"/>
            <a:ext cx="1600200" cy="28839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2"/>
            <a:endCxn id="14" idx="0"/>
          </p:cNvCxnSpPr>
          <p:nvPr/>
        </p:nvCxnSpPr>
        <p:spPr>
          <a:xfrm rot="5400000">
            <a:off x="5122599" y="5290872"/>
            <a:ext cx="576791" cy="15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Empty Truck Trips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3925" y="4483100"/>
            <a:ext cx="1389063" cy="731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Zone A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9350" y="2384425"/>
            <a:ext cx="1387475" cy="731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Zone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4563" y="5149850"/>
            <a:ext cx="1387475" cy="731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Zone C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89225" y="2557463"/>
            <a:ext cx="4181475" cy="3130550"/>
            <a:chOff x="2689412" y="2065469"/>
            <a:chExt cx="4180535" cy="313099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689412" y="2065469"/>
              <a:ext cx="2280725" cy="192591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7"/>
            <p:cNvSpPr txBox="1">
              <a:spLocks noChangeArrowheads="1"/>
            </p:cNvSpPr>
            <p:nvPr/>
          </p:nvSpPr>
          <p:spPr bwMode="auto">
            <a:xfrm rot="-2381842">
              <a:off x="2895107" y="2732442"/>
              <a:ext cx="1537601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10 trucks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19528" y="2421120"/>
              <a:ext cx="1839498" cy="15813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7" name="TextBox 9"/>
            <p:cNvSpPr txBox="1">
              <a:spLocks noChangeArrowheads="1"/>
            </p:cNvSpPr>
            <p:nvPr/>
          </p:nvSpPr>
          <p:spPr bwMode="auto">
            <a:xfrm rot="-2381842">
              <a:off x="3551022" y="3087445"/>
              <a:ext cx="136608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5 trucks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09735" y="2624348"/>
              <a:ext cx="698343" cy="2022762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109706" y="2624348"/>
              <a:ext cx="699930" cy="2022762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0" name="TextBox 12"/>
            <p:cNvSpPr txBox="1">
              <a:spLocks noChangeArrowheads="1"/>
            </p:cNvSpPr>
            <p:nvPr/>
          </p:nvSpPr>
          <p:spPr bwMode="auto">
            <a:xfrm rot="4224816">
              <a:off x="5993008" y="3442447"/>
              <a:ext cx="136608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2 trucks</a:t>
              </a:r>
            </a:p>
          </p:txBody>
        </p:sp>
        <p:sp>
          <p:nvSpPr>
            <p:cNvPr id="22551" name="TextBox 13"/>
            <p:cNvSpPr txBox="1">
              <a:spLocks noChangeArrowheads="1"/>
            </p:cNvSpPr>
            <p:nvPr/>
          </p:nvSpPr>
          <p:spPr bwMode="auto">
            <a:xfrm rot="4224816">
              <a:off x="5272245" y="3442447"/>
              <a:ext cx="136608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0 trucks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82974" y="4173969"/>
              <a:ext cx="2452136" cy="6668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2974" y="4475637"/>
              <a:ext cx="2452136" cy="666845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4" name="TextBox 16"/>
            <p:cNvSpPr txBox="1">
              <a:spLocks noChangeArrowheads="1"/>
            </p:cNvSpPr>
            <p:nvPr/>
          </p:nvSpPr>
          <p:spPr bwMode="auto">
            <a:xfrm rot="946545">
              <a:off x="4110421" y="4120178"/>
              <a:ext cx="136608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8 trucks</a:t>
              </a:r>
            </a:p>
          </p:txBody>
        </p:sp>
        <p:sp>
          <p:nvSpPr>
            <p:cNvPr id="22555" name="TextBox 17"/>
            <p:cNvSpPr txBox="1">
              <a:spLocks noChangeArrowheads="1"/>
            </p:cNvSpPr>
            <p:nvPr/>
          </p:nvSpPr>
          <p:spPr bwMode="auto">
            <a:xfrm rot="946545">
              <a:off x="4110422" y="4808666"/>
              <a:ext cx="1366080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/>
                <a:t>5 trucks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944563" y="1609725"/>
            <a:ext cx="7673975" cy="4941888"/>
            <a:chOff x="944136" y="1118794"/>
            <a:chExt cx="7675056" cy="4941291"/>
          </a:xfrm>
        </p:grpSpPr>
        <p:sp>
          <p:nvSpPr>
            <p:cNvPr id="20" name="TextBox 19"/>
            <p:cNvSpPr txBox="1"/>
            <p:nvPr/>
          </p:nvSpPr>
          <p:spPr>
            <a:xfrm>
              <a:off x="944136" y="3194993"/>
              <a:ext cx="1178091" cy="1477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-10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+5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-8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+5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-8 trucks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6545" y="1118794"/>
              <a:ext cx="1257477" cy="1477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-2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+0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-5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+10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+3 trucks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95084" y="4582301"/>
              <a:ext cx="1124108" cy="1477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-5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+8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-0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+2 trucks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+mn-cs"/>
                </a:rPr>
                <a:t>+5 trucks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146300" y="2171700"/>
            <a:ext cx="4102100" cy="3976688"/>
            <a:chOff x="2146257" y="1680029"/>
            <a:chExt cx="4102143" cy="3976454"/>
          </a:xfrm>
        </p:grpSpPr>
        <p:sp>
          <p:nvSpPr>
            <p:cNvPr id="24" name="Freeform 23"/>
            <p:cNvSpPr/>
            <p:nvPr/>
          </p:nvSpPr>
          <p:spPr>
            <a:xfrm>
              <a:off x="2438360" y="1680029"/>
              <a:ext cx="3146458" cy="2314439"/>
            </a:xfrm>
            <a:custGeom>
              <a:avLst/>
              <a:gdLst>
                <a:gd name="connsiteX0" fmla="*/ 3222171 w 3222171"/>
                <a:gd name="connsiteY0" fmla="*/ 214085 h 2685142"/>
                <a:gd name="connsiteX1" fmla="*/ 1872343 w 3222171"/>
                <a:gd name="connsiteY1" fmla="*/ 192314 h 2685142"/>
                <a:gd name="connsiteX2" fmla="*/ 391885 w 3222171"/>
                <a:gd name="connsiteY2" fmla="*/ 1367971 h 2685142"/>
                <a:gd name="connsiteX3" fmla="*/ 76200 w 3222171"/>
                <a:gd name="connsiteY3" fmla="*/ 2315028 h 2685142"/>
                <a:gd name="connsiteX4" fmla="*/ 0 w 3222171"/>
                <a:gd name="connsiteY4" fmla="*/ 2685142 h 2685142"/>
                <a:gd name="connsiteX0" fmla="*/ 3145971 w 3145971"/>
                <a:gd name="connsiteY0" fmla="*/ 214085 h 2315028"/>
                <a:gd name="connsiteX1" fmla="*/ 1796143 w 3145971"/>
                <a:gd name="connsiteY1" fmla="*/ 192314 h 2315028"/>
                <a:gd name="connsiteX2" fmla="*/ 315685 w 3145971"/>
                <a:gd name="connsiteY2" fmla="*/ 1367971 h 2315028"/>
                <a:gd name="connsiteX3" fmla="*/ 0 w 3145971"/>
                <a:gd name="connsiteY3" fmla="*/ 2315028 h 2315028"/>
                <a:gd name="connsiteX0" fmla="*/ 3145971 w 3145971"/>
                <a:gd name="connsiteY0" fmla="*/ 214085 h 2315028"/>
                <a:gd name="connsiteX1" fmla="*/ 1796143 w 3145971"/>
                <a:gd name="connsiteY1" fmla="*/ 192314 h 2315028"/>
                <a:gd name="connsiteX2" fmla="*/ 315685 w 3145971"/>
                <a:gd name="connsiteY2" fmla="*/ 1367971 h 2315028"/>
                <a:gd name="connsiteX3" fmla="*/ 0 w 3145971"/>
                <a:gd name="connsiteY3" fmla="*/ 2315028 h 2315028"/>
                <a:gd name="connsiteX0" fmla="*/ 3145971 w 3145971"/>
                <a:gd name="connsiteY0" fmla="*/ 214085 h 2315028"/>
                <a:gd name="connsiteX1" fmla="*/ 1796143 w 3145971"/>
                <a:gd name="connsiteY1" fmla="*/ 192314 h 2315028"/>
                <a:gd name="connsiteX2" fmla="*/ 315685 w 3145971"/>
                <a:gd name="connsiteY2" fmla="*/ 1367971 h 2315028"/>
                <a:gd name="connsiteX3" fmla="*/ 0 w 3145971"/>
                <a:gd name="connsiteY3" fmla="*/ 2315028 h 2315028"/>
                <a:gd name="connsiteX0" fmla="*/ 3145971 w 3145971"/>
                <a:gd name="connsiteY0" fmla="*/ 214085 h 2315028"/>
                <a:gd name="connsiteX1" fmla="*/ 1796143 w 3145971"/>
                <a:gd name="connsiteY1" fmla="*/ 192314 h 2315028"/>
                <a:gd name="connsiteX2" fmla="*/ 315685 w 3145971"/>
                <a:gd name="connsiteY2" fmla="*/ 1367971 h 2315028"/>
                <a:gd name="connsiteX3" fmla="*/ 0 w 3145971"/>
                <a:gd name="connsiteY3" fmla="*/ 2315028 h 23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5971" h="2315028">
                  <a:moveTo>
                    <a:pt x="3145971" y="214085"/>
                  </a:moveTo>
                  <a:cubicBezTo>
                    <a:pt x="2706914" y="107042"/>
                    <a:pt x="2267857" y="0"/>
                    <a:pt x="1796143" y="192314"/>
                  </a:cubicBezTo>
                  <a:cubicBezTo>
                    <a:pt x="1324429" y="384628"/>
                    <a:pt x="713014" y="807357"/>
                    <a:pt x="315685" y="1367971"/>
                  </a:cubicBezTo>
                  <a:cubicBezTo>
                    <a:pt x="59871" y="1721757"/>
                    <a:pt x="21772" y="1888671"/>
                    <a:pt x="0" y="2315028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38" name="TextBox 24"/>
            <p:cNvSpPr txBox="1">
              <a:spLocks noChangeArrowheads="1"/>
            </p:cNvSpPr>
            <p:nvPr/>
          </p:nvSpPr>
          <p:spPr bwMode="auto">
            <a:xfrm rot="-2261252">
              <a:off x="2146257" y="2013857"/>
              <a:ext cx="235833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 i="1">
                  <a:solidFill>
                    <a:srgbClr val="C00000"/>
                  </a:solidFill>
                </a:rPr>
                <a:t>3 empty trucks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59080" y="4735787"/>
              <a:ext cx="3189320" cy="777829"/>
            </a:xfrm>
            <a:custGeom>
              <a:avLst/>
              <a:gdLst>
                <a:gd name="connsiteX0" fmla="*/ 3189514 w 3189514"/>
                <a:gd name="connsiteY0" fmla="*/ 664028 h 778328"/>
                <a:gd name="connsiteX1" fmla="*/ 2068285 w 3189514"/>
                <a:gd name="connsiteY1" fmla="*/ 707571 h 778328"/>
                <a:gd name="connsiteX2" fmla="*/ 500743 w 3189514"/>
                <a:gd name="connsiteY2" fmla="*/ 239485 h 778328"/>
                <a:gd name="connsiteX3" fmla="*/ 0 w 3189514"/>
                <a:gd name="connsiteY3" fmla="*/ 0 h 77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9514" h="778328">
                  <a:moveTo>
                    <a:pt x="3189514" y="664028"/>
                  </a:moveTo>
                  <a:cubicBezTo>
                    <a:pt x="2852964" y="721178"/>
                    <a:pt x="2516414" y="778328"/>
                    <a:pt x="2068285" y="707571"/>
                  </a:cubicBezTo>
                  <a:cubicBezTo>
                    <a:pt x="1620157" y="636814"/>
                    <a:pt x="845457" y="357414"/>
                    <a:pt x="500743" y="239485"/>
                  </a:cubicBezTo>
                  <a:cubicBezTo>
                    <a:pt x="156029" y="121556"/>
                    <a:pt x="78014" y="60778"/>
                    <a:pt x="0" y="0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0" name="TextBox 26"/>
            <p:cNvSpPr txBox="1">
              <a:spLocks noChangeArrowheads="1"/>
            </p:cNvSpPr>
            <p:nvPr/>
          </p:nvSpPr>
          <p:spPr bwMode="auto">
            <a:xfrm rot="916800">
              <a:off x="3234831" y="5268685"/>
              <a:ext cx="235833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Medium" pitchFamily="34" charset="0"/>
                </a:defRPr>
              </a:lvl9pPr>
            </a:lstStyle>
            <a:p>
              <a:r>
                <a:rPr lang="en-US" i="1">
                  <a:solidFill>
                    <a:srgbClr val="C00000"/>
                  </a:solidFill>
                </a:rPr>
                <a:t>5 empty trucks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Nationwide Assignment of Trucks</a:t>
            </a:r>
            <a:endParaRPr lang="en-US" dirty="0"/>
          </a:p>
        </p:txBody>
      </p:sp>
      <p:pic>
        <p:nvPicPr>
          <p:cNvPr id="5" name="Content Placeholder 5" descr="usTruckAssignment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777" y="1719263"/>
            <a:ext cx="6673846" cy="4406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6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299</TotalTime>
  <Words>850</Words>
  <Application>Microsoft Office PowerPoint</Application>
  <PresentationFormat>On-screen Show (4:3)</PresentationFormat>
  <Paragraphs>254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Grid</vt:lpstr>
      <vt:lpstr>Analyzing long-distance truck travel for Statewide Freight Planning in Ohio</vt:lpstr>
      <vt:lpstr>Freight Modeling</vt:lpstr>
      <vt:lpstr>Outline</vt:lpstr>
      <vt:lpstr>Methods</vt:lpstr>
      <vt:lpstr>Statewide Model</vt:lpstr>
      <vt:lpstr>Freight Analysis Framework 3 (faf3)</vt:lpstr>
      <vt:lpstr>Freight Flow Disaggregation</vt:lpstr>
      <vt:lpstr>Empty Truck Trips</vt:lpstr>
      <vt:lpstr>Nationwide Assignment of Trucks</vt:lpstr>
      <vt:lpstr>Combining Statewide Model &amp; FAF3</vt:lpstr>
      <vt:lpstr>How do we define a truck network?</vt:lpstr>
      <vt:lpstr>Trucks by Flow Direction</vt:lpstr>
      <vt:lpstr>Trucks by Flow Direction</vt:lpstr>
      <vt:lpstr>How do we define a truck network?</vt:lpstr>
      <vt:lpstr>Slide 15</vt:lpstr>
      <vt:lpstr>Slide 16</vt:lpstr>
      <vt:lpstr>Slide 17</vt:lpstr>
      <vt:lpstr>Slide 18</vt:lpstr>
      <vt:lpstr>Slide 19</vt:lpstr>
      <vt:lpstr>Which bottlenecks matter?</vt:lpstr>
      <vt:lpstr>Following slides show Ohio-based truck flows by commodity group</vt:lpstr>
      <vt:lpstr>Distinguished Commodity Groups</vt:lpstr>
      <vt:lpstr>Slide 23</vt:lpstr>
      <vt:lpstr>Slide 24</vt:lpstr>
      <vt:lpstr>Slide 25</vt:lpstr>
      <vt:lpstr>Slide 26</vt:lpstr>
      <vt:lpstr>Slide 27</vt:lpstr>
      <vt:lpstr>What if we build new intermodal terminals?</vt:lpstr>
      <vt:lpstr>Intermodal facilities in Columbus area</vt:lpstr>
      <vt:lpstr>What if we increase truck weight limits?</vt:lpstr>
      <vt:lpstr>Increase Payload factors in MI &amp; OH</vt:lpstr>
      <vt:lpstr>Conclusions</vt:lpstr>
      <vt:lpstr>Conclusions</vt:lpstr>
      <vt:lpstr>Acknowledgements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Statewide Model freight</dc:title>
  <dc:creator>Rolf</dc:creator>
  <cp:lastModifiedBy>Greg Erhardt</cp:lastModifiedBy>
  <cp:revision>70</cp:revision>
  <dcterms:created xsi:type="dcterms:W3CDTF">2013-04-08T13:46:59Z</dcterms:created>
  <dcterms:modified xsi:type="dcterms:W3CDTF">2013-05-06T07:19:18Z</dcterms:modified>
</cp:coreProperties>
</file>