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 snapToObjects="1" showGuides="1">
      <p:cViewPr varScale="1">
        <p:scale>
          <a:sx n="71" d="100"/>
          <a:sy n="71" d="100"/>
        </p:scale>
        <p:origin x="-13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1930C3-513C-4B3B-90E4-0D9412ACC651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910062-A6B1-4D64-ADBB-A09C469558EF}">
      <dgm:prSet phldrT="[Text]" custT="1"/>
      <dgm:spPr/>
      <dgm:t>
        <a:bodyPr/>
        <a:lstStyle/>
        <a:p>
          <a:r>
            <a:rPr lang="en-US" sz="2600" b="1" dirty="0" smtClean="0"/>
            <a:t>Demand</a:t>
          </a:r>
          <a:br>
            <a:rPr lang="en-US" sz="2600" b="1" dirty="0" smtClean="0"/>
          </a:br>
          <a:r>
            <a:rPr lang="en-US" sz="2600" b="1" dirty="0" smtClean="0"/>
            <a:t>Data</a:t>
          </a:r>
          <a:endParaRPr lang="en-US" sz="2600" b="1" dirty="0"/>
        </a:p>
      </dgm:t>
    </dgm:pt>
    <dgm:pt modelId="{EA12AE42-3519-4213-AF56-5BA51B4E8B72}" type="parTrans" cxnId="{F94AB2BA-9E78-48E6-B376-161B97B7FAB6}">
      <dgm:prSet/>
      <dgm:spPr/>
      <dgm:t>
        <a:bodyPr/>
        <a:lstStyle/>
        <a:p>
          <a:endParaRPr lang="en-US"/>
        </a:p>
      </dgm:t>
    </dgm:pt>
    <dgm:pt modelId="{C3788CFE-D382-4EBE-8FA1-89DFDBC0605F}" type="sibTrans" cxnId="{F94AB2BA-9E78-48E6-B376-161B97B7FAB6}">
      <dgm:prSet/>
      <dgm:spPr/>
      <dgm:t>
        <a:bodyPr/>
        <a:lstStyle/>
        <a:p>
          <a:endParaRPr lang="en-US"/>
        </a:p>
      </dgm:t>
    </dgm:pt>
    <dgm:pt modelId="{F059F193-D953-46DB-BCBE-E2A2E0C33232}">
      <dgm:prSet phldrT="[Text]" custT="1"/>
      <dgm:spPr/>
      <dgm:t>
        <a:bodyPr/>
        <a:lstStyle/>
        <a:p>
          <a:r>
            <a:rPr lang="en-US" sz="2000" b="1" dirty="0" smtClean="0"/>
            <a:t>Household Travel &amp; Activity</a:t>
          </a:r>
          <a:endParaRPr lang="en-US" sz="2000" b="1" dirty="0"/>
        </a:p>
      </dgm:t>
    </dgm:pt>
    <dgm:pt modelId="{D4228EE7-D53A-45FF-8B46-7033F3CBF837}" type="parTrans" cxnId="{26C065E4-717C-40CD-9967-AD647AEE0910}">
      <dgm:prSet/>
      <dgm:spPr/>
      <dgm:t>
        <a:bodyPr/>
        <a:lstStyle/>
        <a:p>
          <a:endParaRPr lang="en-US"/>
        </a:p>
      </dgm:t>
    </dgm:pt>
    <dgm:pt modelId="{EB3A3BDC-B0F5-4977-A87E-31FB0844EECA}" type="sibTrans" cxnId="{26C065E4-717C-40CD-9967-AD647AEE0910}">
      <dgm:prSet/>
      <dgm:spPr/>
      <dgm:t>
        <a:bodyPr/>
        <a:lstStyle/>
        <a:p>
          <a:endParaRPr lang="en-US"/>
        </a:p>
      </dgm:t>
    </dgm:pt>
    <dgm:pt modelId="{D703BB3F-D9B9-4507-ACF8-2E61EA9E8B72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accent3">
                  <a:lumMod val="75000"/>
                </a:schemeClr>
              </a:solidFill>
            </a:rPr>
            <a:t>Transit </a:t>
          </a:r>
          <a:br>
            <a:rPr lang="en-US" sz="2000" b="1" dirty="0" smtClean="0">
              <a:solidFill>
                <a:schemeClr val="accent3">
                  <a:lumMod val="75000"/>
                </a:schemeClr>
              </a:solidFill>
            </a:rPr>
          </a:br>
          <a:r>
            <a:rPr lang="en-US" sz="2000" b="1" dirty="0" smtClean="0">
              <a:solidFill>
                <a:schemeClr val="accent3">
                  <a:lumMod val="75000"/>
                </a:schemeClr>
              </a:solidFill>
            </a:rPr>
            <a:t>On-board</a:t>
          </a:r>
          <a:endParaRPr lang="en-US" sz="2000" b="1" dirty="0">
            <a:solidFill>
              <a:schemeClr val="accent3">
                <a:lumMod val="75000"/>
              </a:schemeClr>
            </a:solidFill>
          </a:endParaRPr>
        </a:p>
      </dgm:t>
    </dgm:pt>
    <dgm:pt modelId="{3A569A52-26E6-4A6F-A757-0674420628A4}" type="parTrans" cxnId="{0165DEBA-DF4B-45E9-B6B1-9FD757890F79}">
      <dgm:prSet/>
      <dgm:spPr/>
      <dgm:t>
        <a:bodyPr/>
        <a:lstStyle/>
        <a:p>
          <a:endParaRPr lang="en-US"/>
        </a:p>
      </dgm:t>
    </dgm:pt>
    <dgm:pt modelId="{3B0A2865-EA77-4E1E-93B7-D945E952DDBB}" type="sibTrans" cxnId="{0165DEBA-DF4B-45E9-B6B1-9FD757890F79}">
      <dgm:prSet/>
      <dgm:spPr/>
      <dgm:t>
        <a:bodyPr/>
        <a:lstStyle/>
        <a:p>
          <a:endParaRPr lang="en-US"/>
        </a:p>
      </dgm:t>
    </dgm:pt>
    <dgm:pt modelId="{F2589EB6-9A5A-449E-832C-1298E834AE40}">
      <dgm:prSet phldrT="[Text]" custT="1"/>
      <dgm:spPr/>
      <dgm:t>
        <a:bodyPr/>
        <a:lstStyle/>
        <a:p>
          <a:r>
            <a:rPr lang="en-US" sz="2600" b="1" dirty="0" smtClean="0"/>
            <a:t>Supply </a:t>
          </a:r>
          <a:br>
            <a:rPr lang="en-US" sz="2600" b="1" dirty="0" smtClean="0"/>
          </a:br>
          <a:r>
            <a:rPr lang="en-US" sz="2600" b="1" dirty="0" smtClean="0"/>
            <a:t>Data</a:t>
          </a:r>
          <a:endParaRPr lang="en-US" sz="2600" b="1" dirty="0"/>
        </a:p>
      </dgm:t>
    </dgm:pt>
    <dgm:pt modelId="{B822ADA0-F2D4-4A59-B20F-593FFE9055EB}" type="parTrans" cxnId="{C4A433FC-932A-4B6D-B639-29B58AEECC2A}">
      <dgm:prSet/>
      <dgm:spPr/>
      <dgm:t>
        <a:bodyPr/>
        <a:lstStyle/>
        <a:p>
          <a:endParaRPr lang="en-US"/>
        </a:p>
      </dgm:t>
    </dgm:pt>
    <dgm:pt modelId="{778858F5-82DB-430B-AFD2-C6B7F8EDA383}" type="sibTrans" cxnId="{C4A433FC-932A-4B6D-B639-29B58AEECC2A}">
      <dgm:prSet/>
      <dgm:spPr/>
      <dgm:t>
        <a:bodyPr/>
        <a:lstStyle/>
        <a:p>
          <a:endParaRPr lang="en-US"/>
        </a:p>
      </dgm:t>
    </dgm:pt>
    <dgm:pt modelId="{3B94243D-1D38-4762-B95A-B056439BB7B2}">
      <dgm:prSet phldrT="[Text]" custT="1"/>
      <dgm:spPr/>
      <dgm:t>
        <a:bodyPr/>
        <a:lstStyle/>
        <a:p>
          <a:r>
            <a:rPr lang="en-US" sz="2000" b="1" dirty="0" smtClean="0"/>
            <a:t>Highway Counts &amp; Speeds</a:t>
          </a:r>
          <a:endParaRPr lang="en-US" sz="2000" b="1" dirty="0"/>
        </a:p>
      </dgm:t>
    </dgm:pt>
    <dgm:pt modelId="{D998BACC-4A0F-4636-8133-8661188E6EF8}" type="parTrans" cxnId="{7A4CE934-9DF2-4166-9234-4FE31B0A4706}">
      <dgm:prSet/>
      <dgm:spPr/>
      <dgm:t>
        <a:bodyPr/>
        <a:lstStyle/>
        <a:p>
          <a:endParaRPr lang="en-US"/>
        </a:p>
      </dgm:t>
    </dgm:pt>
    <dgm:pt modelId="{E2FF36E9-8DA0-4BB1-A820-E53EFEF4532B}" type="sibTrans" cxnId="{7A4CE934-9DF2-4166-9234-4FE31B0A4706}">
      <dgm:prSet/>
      <dgm:spPr/>
      <dgm:t>
        <a:bodyPr/>
        <a:lstStyle/>
        <a:p>
          <a:endParaRPr lang="en-US"/>
        </a:p>
      </dgm:t>
    </dgm:pt>
    <dgm:pt modelId="{61CA2E35-E9FF-43E9-92B9-94CD0F51C2A5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accent3">
                  <a:lumMod val="75000"/>
                </a:schemeClr>
              </a:solidFill>
            </a:rPr>
            <a:t>Transit Operations Data</a:t>
          </a:r>
          <a:endParaRPr lang="en-US" sz="2000" b="1" dirty="0">
            <a:solidFill>
              <a:schemeClr val="accent3">
                <a:lumMod val="75000"/>
              </a:schemeClr>
            </a:solidFill>
          </a:endParaRPr>
        </a:p>
      </dgm:t>
    </dgm:pt>
    <dgm:pt modelId="{0139CFA7-0922-4AAC-92E4-431653A61C01}" type="parTrans" cxnId="{C683BB99-D2F9-4978-BEA0-5782D0E55170}">
      <dgm:prSet/>
      <dgm:spPr/>
      <dgm:t>
        <a:bodyPr/>
        <a:lstStyle/>
        <a:p>
          <a:endParaRPr lang="en-US"/>
        </a:p>
      </dgm:t>
    </dgm:pt>
    <dgm:pt modelId="{ECE80150-2F72-4CFC-A281-935F1A60705F}" type="sibTrans" cxnId="{C683BB99-D2F9-4978-BEA0-5782D0E55170}">
      <dgm:prSet/>
      <dgm:spPr/>
      <dgm:t>
        <a:bodyPr/>
        <a:lstStyle/>
        <a:p>
          <a:endParaRPr lang="en-US"/>
        </a:p>
      </dgm:t>
    </dgm:pt>
    <dgm:pt modelId="{BC27FE38-DFFE-48AB-8292-2BE00769D0E7}">
      <dgm:prSet phldrT="[Text]" custT="1"/>
      <dgm:spPr/>
      <dgm:t>
        <a:bodyPr/>
        <a:lstStyle/>
        <a:p>
          <a:r>
            <a:rPr lang="en-US" sz="2600" b="1" dirty="0" smtClean="0"/>
            <a:t>Supplementary Data</a:t>
          </a:r>
          <a:endParaRPr lang="en-US" sz="2600" b="1" dirty="0"/>
        </a:p>
      </dgm:t>
    </dgm:pt>
    <dgm:pt modelId="{C779C933-52C4-4378-9186-A63C8E569404}" type="parTrans" cxnId="{7A43487F-B27C-46B5-A6BB-32874D2B12CF}">
      <dgm:prSet/>
      <dgm:spPr/>
      <dgm:t>
        <a:bodyPr/>
        <a:lstStyle/>
        <a:p>
          <a:endParaRPr lang="en-US"/>
        </a:p>
      </dgm:t>
    </dgm:pt>
    <dgm:pt modelId="{CCFBF19C-B7E7-477C-928A-FF0CE73E0A91}" type="sibTrans" cxnId="{7A43487F-B27C-46B5-A6BB-32874D2B12CF}">
      <dgm:prSet/>
      <dgm:spPr/>
      <dgm:t>
        <a:bodyPr/>
        <a:lstStyle/>
        <a:p>
          <a:endParaRPr lang="en-US"/>
        </a:p>
      </dgm:t>
    </dgm:pt>
    <dgm:pt modelId="{0DD9FA86-5A20-45AC-9A76-EA04CFF16390}">
      <dgm:prSet phldrT="[Text]" custT="1"/>
      <dgm:spPr/>
      <dgm:t>
        <a:bodyPr/>
        <a:lstStyle/>
        <a:p>
          <a:r>
            <a:rPr lang="en-US" sz="2000" b="1" dirty="0" smtClean="0"/>
            <a:t>Parking Lot Utilization</a:t>
          </a:r>
          <a:endParaRPr lang="en-US" sz="2000" b="1" dirty="0"/>
        </a:p>
      </dgm:t>
    </dgm:pt>
    <dgm:pt modelId="{FCF32E14-44EB-4D2E-88A7-E34513D99C95}" type="parTrans" cxnId="{84B85052-E870-4F3A-B91C-D01B8E8E97AE}">
      <dgm:prSet/>
      <dgm:spPr/>
      <dgm:t>
        <a:bodyPr/>
        <a:lstStyle/>
        <a:p>
          <a:endParaRPr lang="en-US"/>
        </a:p>
      </dgm:t>
    </dgm:pt>
    <dgm:pt modelId="{2FDFD0FC-F712-4B13-BA69-370653B65DCA}" type="sibTrans" cxnId="{84B85052-E870-4F3A-B91C-D01B8E8E97AE}">
      <dgm:prSet/>
      <dgm:spPr/>
      <dgm:t>
        <a:bodyPr/>
        <a:lstStyle/>
        <a:p>
          <a:endParaRPr lang="en-US"/>
        </a:p>
      </dgm:t>
    </dgm:pt>
    <dgm:pt modelId="{075268BE-B194-4B95-9D49-8C2A55A0293B}">
      <dgm:prSet phldrT="[Text]" custT="1"/>
      <dgm:spPr/>
      <dgm:t>
        <a:bodyPr/>
        <a:lstStyle/>
        <a:p>
          <a:r>
            <a:rPr lang="en-US" sz="2000" b="1" dirty="0" smtClean="0"/>
            <a:t>Bicycle Data</a:t>
          </a:r>
          <a:endParaRPr lang="en-US" sz="2000" b="1" dirty="0"/>
        </a:p>
      </dgm:t>
    </dgm:pt>
    <dgm:pt modelId="{BCC9298F-2A48-4214-BDE9-418F95CB1F3A}" type="parTrans" cxnId="{47BC4D82-28A2-4347-945B-9D7B20F5F138}">
      <dgm:prSet/>
      <dgm:spPr/>
      <dgm:t>
        <a:bodyPr/>
        <a:lstStyle/>
        <a:p>
          <a:endParaRPr lang="en-US"/>
        </a:p>
      </dgm:t>
    </dgm:pt>
    <dgm:pt modelId="{CF043CAC-41A7-49D6-98C8-ACE21DBA8236}" type="sibTrans" cxnId="{47BC4D82-28A2-4347-945B-9D7B20F5F138}">
      <dgm:prSet/>
      <dgm:spPr/>
      <dgm:t>
        <a:bodyPr/>
        <a:lstStyle/>
        <a:p>
          <a:endParaRPr lang="en-US"/>
        </a:p>
      </dgm:t>
    </dgm:pt>
    <dgm:pt modelId="{3D6ABF01-AEED-4350-B8FD-B50F93FFEFB1}">
      <dgm:prSet custT="1"/>
      <dgm:spPr/>
      <dgm:t>
        <a:bodyPr/>
        <a:lstStyle/>
        <a:p>
          <a:r>
            <a:rPr lang="en-US" sz="2000" b="1" dirty="0" smtClean="0"/>
            <a:t>External &amp; Special Generator</a:t>
          </a:r>
          <a:endParaRPr lang="en-US" sz="2000" b="1" dirty="0"/>
        </a:p>
      </dgm:t>
    </dgm:pt>
    <dgm:pt modelId="{2BBCDB6B-4144-41F8-B20F-ACD905B59312}" type="parTrans" cxnId="{CA930E4A-F64A-4BFA-A3F3-F7FBB3C8889A}">
      <dgm:prSet/>
      <dgm:spPr/>
      <dgm:t>
        <a:bodyPr/>
        <a:lstStyle/>
        <a:p>
          <a:endParaRPr lang="en-US"/>
        </a:p>
      </dgm:t>
    </dgm:pt>
    <dgm:pt modelId="{BE8DDBE3-C42B-4829-938C-D9104C54CB36}" type="sibTrans" cxnId="{CA930E4A-F64A-4BFA-A3F3-F7FBB3C8889A}">
      <dgm:prSet/>
      <dgm:spPr/>
      <dgm:t>
        <a:bodyPr/>
        <a:lstStyle/>
        <a:p>
          <a:endParaRPr lang="en-US"/>
        </a:p>
      </dgm:t>
    </dgm:pt>
    <dgm:pt modelId="{27AD0E1A-67D7-4916-9FB4-6B26CD3086C7}" type="pres">
      <dgm:prSet presAssocID="{531930C3-513C-4B3B-90E4-0D9412ACC65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A9AA1B3-4280-486B-AE95-8CC2608F7CE1}" type="pres">
      <dgm:prSet presAssocID="{A6910062-A6B1-4D64-ADBB-A09C469558EF}" presName="compNode" presStyleCnt="0"/>
      <dgm:spPr/>
    </dgm:pt>
    <dgm:pt modelId="{83B3B6F1-9835-4EE0-A545-F41A97685E1B}" type="pres">
      <dgm:prSet presAssocID="{A6910062-A6B1-4D64-ADBB-A09C469558EF}" presName="aNode" presStyleLbl="bgShp" presStyleIdx="0" presStyleCnt="3"/>
      <dgm:spPr/>
      <dgm:t>
        <a:bodyPr/>
        <a:lstStyle/>
        <a:p>
          <a:endParaRPr lang="en-US"/>
        </a:p>
      </dgm:t>
    </dgm:pt>
    <dgm:pt modelId="{91E371B4-8C2E-42EE-8894-0FA92794ABED}" type="pres">
      <dgm:prSet presAssocID="{A6910062-A6B1-4D64-ADBB-A09C469558EF}" presName="textNode" presStyleLbl="bgShp" presStyleIdx="0" presStyleCnt="3"/>
      <dgm:spPr/>
      <dgm:t>
        <a:bodyPr/>
        <a:lstStyle/>
        <a:p>
          <a:endParaRPr lang="en-US"/>
        </a:p>
      </dgm:t>
    </dgm:pt>
    <dgm:pt modelId="{586D29A3-5C83-4935-8A1E-A6F27CCD6A17}" type="pres">
      <dgm:prSet presAssocID="{A6910062-A6B1-4D64-ADBB-A09C469558EF}" presName="compChildNode" presStyleCnt="0"/>
      <dgm:spPr/>
    </dgm:pt>
    <dgm:pt modelId="{0C1EA092-90A8-420B-88E5-45BEC34CCDA6}" type="pres">
      <dgm:prSet presAssocID="{A6910062-A6B1-4D64-ADBB-A09C469558EF}" presName="theInnerList" presStyleCnt="0"/>
      <dgm:spPr/>
    </dgm:pt>
    <dgm:pt modelId="{1F8140E7-99A2-4350-A4A3-09B4CB7F4E0A}" type="pres">
      <dgm:prSet presAssocID="{F059F193-D953-46DB-BCBE-E2A2E0C33232}" presName="child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C95A2A-8E9A-4026-B305-3AF24BD602CF}" type="pres">
      <dgm:prSet presAssocID="{F059F193-D953-46DB-BCBE-E2A2E0C33232}" presName="aSpace2" presStyleCnt="0"/>
      <dgm:spPr/>
    </dgm:pt>
    <dgm:pt modelId="{4E54DF38-055E-4987-AF94-6C74F95776E7}" type="pres">
      <dgm:prSet presAssocID="{D703BB3F-D9B9-4507-ACF8-2E61EA9E8B72}" presName="child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29C330-39C1-4E1C-80D3-530A137C2DA0}" type="pres">
      <dgm:prSet presAssocID="{D703BB3F-D9B9-4507-ACF8-2E61EA9E8B72}" presName="aSpace2" presStyleCnt="0"/>
      <dgm:spPr/>
    </dgm:pt>
    <dgm:pt modelId="{74D7D574-9351-44DF-A82A-B193CA06783C}" type="pres">
      <dgm:prSet presAssocID="{3D6ABF01-AEED-4350-B8FD-B50F93FFEFB1}" presName="child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32F492-E4A0-4CBC-A2AB-7A5612507495}" type="pres">
      <dgm:prSet presAssocID="{A6910062-A6B1-4D64-ADBB-A09C469558EF}" presName="aSpace" presStyleCnt="0"/>
      <dgm:spPr/>
    </dgm:pt>
    <dgm:pt modelId="{818BC4A5-FE7D-4F32-8E1C-1F1FFE21B7F2}" type="pres">
      <dgm:prSet presAssocID="{F2589EB6-9A5A-449E-832C-1298E834AE40}" presName="compNode" presStyleCnt="0"/>
      <dgm:spPr/>
    </dgm:pt>
    <dgm:pt modelId="{D90753CB-292F-4436-BA47-3B7A3FF9F90E}" type="pres">
      <dgm:prSet presAssocID="{F2589EB6-9A5A-449E-832C-1298E834AE40}" presName="aNode" presStyleLbl="bgShp" presStyleIdx="1" presStyleCnt="3"/>
      <dgm:spPr/>
      <dgm:t>
        <a:bodyPr/>
        <a:lstStyle/>
        <a:p>
          <a:endParaRPr lang="en-US"/>
        </a:p>
      </dgm:t>
    </dgm:pt>
    <dgm:pt modelId="{2E5DDD7D-7044-4FC5-846D-2FF34849C2F3}" type="pres">
      <dgm:prSet presAssocID="{F2589EB6-9A5A-449E-832C-1298E834AE40}" presName="textNode" presStyleLbl="bgShp" presStyleIdx="1" presStyleCnt="3"/>
      <dgm:spPr/>
      <dgm:t>
        <a:bodyPr/>
        <a:lstStyle/>
        <a:p>
          <a:endParaRPr lang="en-US"/>
        </a:p>
      </dgm:t>
    </dgm:pt>
    <dgm:pt modelId="{47CC693D-DC8B-493F-B0FB-CBBBD4000717}" type="pres">
      <dgm:prSet presAssocID="{F2589EB6-9A5A-449E-832C-1298E834AE40}" presName="compChildNode" presStyleCnt="0"/>
      <dgm:spPr/>
    </dgm:pt>
    <dgm:pt modelId="{8A9B1B4F-9560-4C9C-AA31-223C822A80E6}" type="pres">
      <dgm:prSet presAssocID="{F2589EB6-9A5A-449E-832C-1298E834AE40}" presName="theInnerList" presStyleCnt="0"/>
      <dgm:spPr/>
    </dgm:pt>
    <dgm:pt modelId="{AAE41EE1-69FB-4E1F-9875-5FBB055469B0}" type="pres">
      <dgm:prSet presAssocID="{3B94243D-1D38-4762-B95A-B056439BB7B2}" presName="child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E3EDE6-6812-4E4F-8930-E39B98FD17E2}" type="pres">
      <dgm:prSet presAssocID="{3B94243D-1D38-4762-B95A-B056439BB7B2}" presName="aSpace2" presStyleCnt="0"/>
      <dgm:spPr/>
    </dgm:pt>
    <dgm:pt modelId="{8E77B68A-14EE-4CD6-9928-669F08BE9350}" type="pres">
      <dgm:prSet presAssocID="{61CA2E35-E9FF-43E9-92B9-94CD0F51C2A5}" presName="child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638018-A762-4F97-986A-03559F413D7F}" type="pres">
      <dgm:prSet presAssocID="{F2589EB6-9A5A-449E-832C-1298E834AE40}" presName="aSpace" presStyleCnt="0"/>
      <dgm:spPr/>
    </dgm:pt>
    <dgm:pt modelId="{040A0C5B-92DE-41F3-8193-AC22BD8A6BEF}" type="pres">
      <dgm:prSet presAssocID="{BC27FE38-DFFE-48AB-8292-2BE00769D0E7}" presName="compNode" presStyleCnt="0"/>
      <dgm:spPr/>
    </dgm:pt>
    <dgm:pt modelId="{336DC1E9-42C4-4E8F-B9C8-A3B291DE49E7}" type="pres">
      <dgm:prSet presAssocID="{BC27FE38-DFFE-48AB-8292-2BE00769D0E7}" presName="aNode" presStyleLbl="bgShp" presStyleIdx="2" presStyleCnt="3"/>
      <dgm:spPr/>
      <dgm:t>
        <a:bodyPr/>
        <a:lstStyle/>
        <a:p>
          <a:endParaRPr lang="en-US"/>
        </a:p>
      </dgm:t>
    </dgm:pt>
    <dgm:pt modelId="{F1550D77-BBEE-4F99-AE48-D971E24B2DB6}" type="pres">
      <dgm:prSet presAssocID="{BC27FE38-DFFE-48AB-8292-2BE00769D0E7}" presName="textNode" presStyleLbl="bgShp" presStyleIdx="2" presStyleCnt="3"/>
      <dgm:spPr/>
      <dgm:t>
        <a:bodyPr/>
        <a:lstStyle/>
        <a:p>
          <a:endParaRPr lang="en-US"/>
        </a:p>
      </dgm:t>
    </dgm:pt>
    <dgm:pt modelId="{C7DC6E8D-A07E-41BD-BACE-EE31081E94D9}" type="pres">
      <dgm:prSet presAssocID="{BC27FE38-DFFE-48AB-8292-2BE00769D0E7}" presName="compChildNode" presStyleCnt="0"/>
      <dgm:spPr/>
    </dgm:pt>
    <dgm:pt modelId="{612593C9-B66D-4A37-8046-21580DD18209}" type="pres">
      <dgm:prSet presAssocID="{BC27FE38-DFFE-48AB-8292-2BE00769D0E7}" presName="theInnerList" presStyleCnt="0"/>
      <dgm:spPr/>
    </dgm:pt>
    <dgm:pt modelId="{43628624-A631-4612-ADF1-B14C0A8C0AA4}" type="pres">
      <dgm:prSet presAssocID="{0DD9FA86-5A20-45AC-9A76-EA04CFF16390}" presName="child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788C41-AC1B-43E1-9D4A-2B80222B6912}" type="pres">
      <dgm:prSet presAssocID="{0DD9FA86-5A20-45AC-9A76-EA04CFF16390}" presName="aSpace2" presStyleCnt="0"/>
      <dgm:spPr/>
    </dgm:pt>
    <dgm:pt modelId="{0CCDBA26-EE52-410E-9962-21C67FA113BA}" type="pres">
      <dgm:prSet presAssocID="{075268BE-B194-4B95-9D49-8C2A55A0293B}" presName="child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7BC4D82-28A2-4347-945B-9D7B20F5F138}" srcId="{BC27FE38-DFFE-48AB-8292-2BE00769D0E7}" destId="{075268BE-B194-4B95-9D49-8C2A55A0293B}" srcOrd="1" destOrd="0" parTransId="{BCC9298F-2A48-4214-BDE9-418F95CB1F3A}" sibTransId="{CF043CAC-41A7-49D6-98C8-ACE21DBA8236}"/>
    <dgm:cxn modelId="{BE1C3E95-20DC-4AFC-B4C8-21E7D927DAAE}" type="presOf" srcId="{075268BE-B194-4B95-9D49-8C2A55A0293B}" destId="{0CCDBA26-EE52-410E-9962-21C67FA113BA}" srcOrd="0" destOrd="0" presId="urn:microsoft.com/office/officeart/2005/8/layout/lProcess2"/>
    <dgm:cxn modelId="{8714B067-2C34-4D26-B9A6-70D41BA40142}" type="presOf" srcId="{BC27FE38-DFFE-48AB-8292-2BE00769D0E7}" destId="{336DC1E9-42C4-4E8F-B9C8-A3B291DE49E7}" srcOrd="0" destOrd="0" presId="urn:microsoft.com/office/officeart/2005/8/layout/lProcess2"/>
    <dgm:cxn modelId="{7A43487F-B27C-46B5-A6BB-32874D2B12CF}" srcId="{531930C3-513C-4B3B-90E4-0D9412ACC651}" destId="{BC27FE38-DFFE-48AB-8292-2BE00769D0E7}" srcOrd="2" destOrd="0" parTransId="{C779C933-52C4-4378-9186-A63C8E569404}" sibTransId="{CCFBF19C-B7E7-477C-928A-FF0CE73E0A91}"/>
    <dgm:cxn modelId="{8DCC3C7F-C607-4A52-87EC-6F769392ECD2}" type="presOf" srcId="{F2589EB6-9A5A-449E-832C-1298E834AE40}" destId="{2E5DDD7D-7044-4FC5-846D-2FF34849C2F3}" srcOrd="1" destOrd="0" presId="urn:microsoft.com/office/officeart/2005/8/layout/lProcess2"/>
    <dgm:cxn modelId="{C6A3C234-AE2D-4C46-B7A3-69C668103B95}" type="presOf" srcId="{F2589EB6-9A5A-449E-832C-1298E834AE40}" destId="{D90753CB-292F-4436-BA47-3B7A3FF9F90E}" srcOrd="0" destOrd="0" presId="urn:microsoft.com/office/officeart/2005/8/layout/lProcess2"/>
    <dgm:cxn modelId="{62A9B5B0-EB01-4CC1-9D7B-43EDA0D3C643}" type="presOf" srcId="{D703BB3F-D9B9-4507-ACF8-2E61EA9E8B72}" destId="{4E54DF38-055E-4987-AF94-6C74F95776E7}" srcOrd="0" destOrd="0" presId="urn:microsoft.com/office/officeart/2005/8/layout/lProcess2"/>
    <dgm:cxn modelId="{4EF895B9-EBA9-4FC6-82FD-773C0FFA7676}" type="presOf" srcId="{61CA2E35-E9FF-43E9-92B9-94CD0F51C2A5}" destId="{8E77B68A-14EE-4CD6-9928-669F08BE9350}" srcOrd="0" destOrd="0" presId="urn:microsoft.com/office/officeart/2005/8/layout/lProcess2"/>
    <dgm:cxn modelId="{84B85052-E870-4F3A-B91C-D01B8E8E97AE}" srcId="{BC27FE38-DFFE-48AB-8292-2BE00769D0E7}" destId="{0DD9FA86-5A20-45AC-9A76-EA04CFF16390}" srcOrd="0" destOrd="0" parTransId="{FCF32E14-44EB-4D2E-88A7-E34513D99C95}" sibTransId="{2FDFD0FC-F712-4B13-BA69-370653B65DCA}"/>
    <dgm:cxn modelId="{0F42D3CA-EDA6-4324-BDD6-76E9233115D8}" type="presOf" srcId="{A6910062-A6B1-4D64-ADBB-A09C469558EF}" destId="{91E371B4-8C2E-42EE-8894-0FA92794ABED}" srcOrd="1" destOrd="0" presId="urn:microsoft.com/office/officeart/2005/8/layout/lProcess2"/>
    <dgm:cxn modelId="{D3995C9D-8941-4FB9-99E8-6F6A2695FB74}" type="presOf" srcId="{BC27FE38-DFFE-48AB-8292-2BE00769D0E7}" destId="{F1550D77-BBEE-4F99-AE48-D971E24B2DB6}" srcOrd="1" destOrd="0" presId="urn:microsoft.com/office/officeart/2005/8/layout/lProcess2"/>
    <dgm:cxn modelId="{4B201A04-B119-4B31-B1E5-B31986C6F643}" type="presOf" srcId="{F059F193-D953-46DB-BCBE-E2A2E0C33232}" destId="{1F8140E7-99A2-4350-A4A3-09B4CB7F4E0A}" srcOrd="0" destOrd="0" presId="urn:microsoft.com/office/officeart/2005/8/layout/lProcess2"/>
    <dgm:cxn modelId="{26C065E4-717C-40CD-9967-AD647AEE0910}" srcId="{A6910062-A6B1-4D64-ADBB-A09C469558EF}" destId="{F059F193-D953-46DB-BCBE-E2A2E0C33232}" srcOrd="0" destOrd="0" parTransId="{D4228EE7-D53A-45FF-8B46-7033F3CBF837}" sibTransId="{EB3A3BDC-B0F5-4977-A87E-31FB0844EECA}"/>
    <dgm:cxn modelId="{F7E21349-FA6F-47C5-9361-A903D71C2741}" type="presOf" srcId="{531930C3-513C-4B3B-90E4-0D9412ACC651}" destId="{27AD0E1A-67D7-4916-9FB4-6B26CD3086C7}" srcOrd="0" destOrd="0" presId="urn:microsoft.com/office/officeart/2005/8/layout/lProcess2"/>
    <dgm:cxn modelId="{CA930E4A-F64A-4BFA-A3F3-F7FBB3C8889A}" srcId="{A6910062-A6B1-4D64-ADBB-A09C469558EF}" destId="{3D6ABF01-AEED-4350-B8FD-B50F93FFEFB1}" srcOrd="2" destOrd="0" parTransId="{2BBCDB6B-4144-41F8-B20F-ACD905B59312}" sibTransId="{BE8DDBE3-C42B-4829-938C-D9104C54CB36}"/>
    <dgm:cxn modelId="{79C6AA29-FC9C-4656-BEB4-5117BBFA9205}" type="presOf" srcId="{3D6ABF01-AEED-4350-B8FD-B50F93FFEFB1}" destId="{74D7D574-9351-44DF-A82A-B193CA06783C}" srcOrd="0" destOrd="0" presId="urn:microsoft.com/office/officeart/2005/8/layout/lProcess2"/>
    <dgm:cxn modelId="{7A4CE934-9DF2-4166-9234-4FE31B0A4706}" srcId="{F2589EB6-9A5A-449E-832C-1298E834AE40}" destId="{3B94243D-1D38-4762-B95A-B056439BB7B2}" srcOrd="0" destOrd="0" parTransId="{D998BACC-4A0F-4636-8133-8661188E6EF8}" sibTransId="{E2FF36E9-8DA0-4BB1-A820-E53EFEF4532B}"/>
    <dgm:cxn modelId="{C683BB99-D2F9-4978-BEA0-5782D0E55170}" srcId="{F2589EB6-9A5A-449E-832C-1298E834AE40}" destId="{61CA2E35-E9FF-43E9-92B9-94CD0F51C2A5}" srcOrd="1" destOrd="0" parTransId="{0139CFA7-0922-4AAC-92E4-431653A61C01}" sibTransId="{ECE80150-2F72-4CFC-A281-935F1A60705F}"/>
    <dgm:cxn modelId="{C4A433FC-932A-4B6D-B639-29B58AEECC2A}" srcId="{531930C3-513C-4B3B-90E4-0D9412ACC651}" destId="{F2589EB6-9A5A-449E-832C-1298E834AE40}" srcOrd="1" destOrd="0" parTransId="{B822ADA0-F2D4-4A59-B20F-593FFE9055EB}" sibTransId="{778858F5-82DB-430B-AFD2-C6B7F8EDA383}"/>
    <dgm:cxn modelId="{0165DEBA-DF4B-45E9-B6B1-9FD757890F79}" srcId="{A6910062-A6B1-4D64-ADBB-A09C469558EF}" destId="{D703BB3F-D9B9-4507-ACF8-2E61EA9E8B72}" srcOrd="1" destOrd="0" parTransId="{3A569A52-26E6-4A6F-A757-0674420628A4}" sibTransId="{3B0A2865-EA77-4E1E-93B7-D945E952DDBB}"/>
    <dgm:cxn modelId="{4FF237D2-E95C-4BC2-BF9B-23D8AF5033C4}" type="presOf" srcId="{0DD9FA86-5A20-45AC-9A76-EA04CFF16390}" destId="{43628624-A631-4612-ADF1-B14C0A8C0AA4}" srcOrd="0" destOrd="0" presId="urn:microsoft.com/office/officeart/2005/8/layout/lProcess2"/>
    <dgm:cxn modelId="{C2A6EAEA-A4AF-42FC-A62A-89BD9BD39B28}" type="presOf" srcId="{A6910062-A6B1-4D64-ADBB-A09C469558EF}" destId="{83B3B6F1-9835-4EE0-A545-F41A97685E1B}" srcOrd="0" destOrd="0" presId="urn:microsoft.com/office/officeart/2005/8/layout/lProcess2"/>
    <dgm:cxn modelId="{F94AB2BA-9E78-48E6-B376-161B97B7FAB6}" srcId="{531930C3-513C-4B3B-90E4-0D9412ACC651}" destId="{A6910062-A6B1-4D64-ADBB-A09C469558EF}" srcOrd="0" destOrd="0" parTransId="{EA12AE42-3519-4213-AF56-5BA51B4E8B72}" sibTransId="{C3788CFE-D382-4EBE-8FA1-89DFDBC0605F}"/>
    <dgm:cxn modelId="{F4F7A401-8C57-4FE6-A1DD-B51834D14140}" type="presOf" srcId="{3B94243D-1D38-4762-B95A-B056439BB7B2}" destId="{AAE41EE1-69FB-4E1F-9875-5FBB055469B0}" srcOrd="0" destOrd="0" presId="urn:microsoft.com/office/officeart/2005/8/layout/lProcess2"/>
    <dgm:cxn modelId="{012005AE-C36F-4FA9-ACDD-86163E349E9B}" type="presParOf" srcId="{27AD0E1A-67D7-4916-9FB4-6B26CD3086C7}" destId="{6A9AA1B3-4280-486B-AE95-8CC2608F7CE1}" srcOrd="0" destOrd="0" presId="urn:microsoft.com/office/officeart/2005/8/layout/lProcess2"/>
    <dgm:cxn modelId="{E7931555-58CF-4248-8B8E-9D1D141D532E}" type="presParOf" srcId="{6A9AA1B3-4280-486B-AE95-8CC2608F7CE1}" destId="{83B3B6F1-9835-4EE0-A545-F41A97685E1B}" srcOrd="0" destOrd="0" presId="urn:microsoft.com/office/officeart/2005/8/layout/lProcess2"/>
    <dgm:cxn modelId="{15E8EF55-E137-44ED-B36A-96B208F57A73}" type="presParOf" srcId="{6A9AA1B3-4280-486B-AE95-8CC2608F7CE1}" destId="{91E371B4-8C2E-42EE-8894-0FA92794ABED}" srcOrd="1" destOrd="0" presId="urn:microsoft.com/office/officeart/2005/8/layout/lProcess2"/>
    <dgm:cxn modelId="{6F982877-13CE-4518-993A-4C737613C267}" type="presParOf" srcId="{6A9AA1B3-4280-486B-AE95-8CC2608F7CE1}" destId="{586D29A3-5C83-4935-8A1E-A6F27CCD6A17}" srcOrd="2" destOrd="0" presId="urn:microsoft.com/office/officeart/2005/8/layout/lProcess2"/>
    <dgm:cxn modelId="{0008762A-17C4-4DBA-8039-39BE47673217}" type="presParOf" srcId="{586D29A3-5C83-4935-8A1E-A6F27CCD6A17}" destId="{0C1EA092-90A8-420B-88E5-45BEC34CCDA6}" srcOrd="0" destOrd="0" presId="urn:microsoft.com/office/officeart/2005/8/layout/lProcess2"/>
    <dgm:cxn modelId="{EC33DE7E-1EB9-46B6-A30C-44435F1E5C66}" type="presParOf" srcId="{0C1EA092-90A8-420B-88E5-45BEC34CCDA6}" destId="{1F8140E7-99A2-4350-A4A3-09B4CB7F4E0A}" srcOrd="0" destOrd="0" presId="urn:microsoft.com/office/officeart/2005/8/layout/lProcess2"/>
    <dgm:cxn modelId="{A8216980-A6B5-4CF8-A985-6186B2778AFC}" type="presParOf" srcId="{0C1EA092-90A8-420B-88E5-45BEC34CCDA6}" destId="{9AC95A2A-8E9A-4026-B305-3AF24BD602CF}" srcOrd="1" destOrd="0" presId="urn:microsoft.com/office/officeart/2005/8/layout/lProcess2"/>
    <dgm:cxn modelId="{E0D212FE-23E3-4DC5-B4B6-18A7EAE59D6F}" type="presParOf" srcId="{0C1EA092-90A8-420B-88E5-45BEC34CCDA6}" destId="{4E54DF38-055E-4987-AF94-6C74F95776E7}" srcOrd="2" destOrd="0" presId="urn:microsoft.com/office/officeart/2005/8/layout/lProcess2"/>
    <dgm:cxn modelId="{82606DF4-DE36-49A5-83C3-55B56A35BD6A}" type="presParOf" srcId="{0C1EA092-90A8-420B-88E5-45BEC34CCDA6}" destId="{8729C330-39C1-4E1C-80D3-530A137C2DA0}" srcOrd="3" destOrd="0" presId="urn:microsoft.com/office/officeart/2005/8/layout/lProcess2"/>
    <dgm:cxn modelId="{937D7EDA-2AC0-44C7-850E-531AE76258AE}" type="presParOf" srcId="{0C1EA092-90A8-420B-88E5-45BEC34CCDA6}" destId="{74D7D574-9351-44DF-A82A-B193CA06783C}" srcOrd="4" destOrd="0" presId="urn:microsoft.com/office/officeart/2005/8/layout/lProcess2"/>
    <dgm:cxn modelId="{58EB2C7E-78B2-460D-903F-3B2D7B7C3C3B}" type="presParOf" srcId="{27AD0E1A-67D7-4916-9FB4-6B26CD3086C7}" destId="{F932F492-E4A0-4CBC-A2AB-7A5612507495}" srcOrd="1" destOrd="0" presId="urn:microsoft.com/office/officeart/2005/8/layout/lProcess2"/>
    <dgm:cxn modelId="{B49E2DF9-6D87-444F-B742-9D638E37D929}" type="presParOf" srcId="{27AD0E1A-67D7-4916-9FB4-6B26CD3086C7}" destId="{818BC4A5-FE7D-4F32-8E1C-1F1FFE21B7F2}" srcOrd="2" destOrd="0" presId="urn:microsoft.com/office/officeart/2005/8/layout/lProcess2"/>
    <dgm:cxn modelId="{86B92137-47A8-47FB-AEB2-BE20FBA1163E}" type="presParOf" srcId="{818BC4A5-FE7D-4F32-8E1C-1F1FFE21B7F2}" destId="{D90753CB-292F-4436-BA47-3B7A3FF9F90E}" srcOrd="0" destOrd="0" presId="urn:microsoft.com/office/officeart/2005/8/layout/lProcess2"/>
    <dgm:cxn modelId="{C152783E-1C9A-4A48-B9E4-759D2669272D}" type="presParOf" srcId="{818BC4A5-FE7D-4F32-8E1C-1F1FFE21B7F2}" destId="{2E5DDD7D-7044-4FC5-846D-2FF34849C2F3}" srcOrd="1" destOrd="0" presId="urn:microsoft.com/office/officeart/2005/8/layout/lProcess2"/>
    <dgm:cxn modelId="{73C13FF6-B832-4252-A476-06BDE73FA84F}" type="presParOf" srcId="{818BC4A5-FE7D-4F32-8E1C-1F1FFE21B7F2}" destId="{47CC693D-DC8B-493F-B0FB-CBBBD4000717}" srcOrd="2" destOrd="0" presId="urn:microsoft.com/office/officeart/2005/8/layout/lProcess2"/>
    <dgm:cxn modelId="{8BD9C2B0-45AA-43B4-AB00-49B3969A56A0}" type="presParOf" srcId="{47CC693D-DC8B-493F-B0FB-CBBBD4000717}" destId="{8A9B1B4F-9560-4C9C-AA31-223C822A80E6}" srcOrd="0" destOrd="0" presId="urn:microsoft.com/office/officeart/2005/8/layout/lProcess2"/>
    <dgm:cxn modelId="{A7D67A33-EE1E-49A2-9E0E-6B55CB883988}" type="presParOf" srcId="{8A9B1B4F-9560-4C9C-AA31-223C822A80E6}" destId="{AAE41EE1-69FB-4E1F-9875-5FBB055469B0}" srcOrd="0" destOrd="0" presId="urn:microsoft.com/office/officeart/2005/8/layout/lProcess2"/>
    <dgm:cxn modelId="{F9FC0B4E-F301-4EFE-9C80-FA6FF3C6844A}" type="presParOf" srcId="{8A9B1B4F-9560-4C9C-AA31-223C822A80E6}" destId="{ACE3EDE6-6812-4E4F-8930-E39B98FD17E2}" srcOrd="1" destOrd="0" presId="urn:microsoft.com/office/officeart/2005/8/layout/lProcess2"/>
    <dgm:cxn modelId="{8AB1DBC7-608B-4EF8-B0E3-8665212EB2F9}" type="presParOf" srcId="{8A9B1B4F-9560-4C9C-AA31-223C822A80E6}" destId="{8E77B68A-14EE-4CD6-9928-669F08BE9350}" srcOrd="2" destOrd="0" presId="urn:microsoft.com/office/officeart/2005/8/layout/lProcess2"/>
    <dgm:cxn modelId="{21491679-CB08-494B-9A89-C53C88AF5169}" type="presParOf" srcId="{27AD0E1A-67D7-4916-9FB4-6B26CD3086C7}" destId="{36638018-A762-4F97-986A-03559F413D7F}" srcOrd="3" destOrd="0" presId="urn:microsoft.com/office/officeart/2005/8/layout/lProcess2"/>
    <dgm:cxn modelId="{79E67B53-1591-4918-A52B-F327C5B495DC}" type="presParOf" srcId="{27AD0E1A-67D7-4916-9FB4-6B26CD3086C7}" destId="{040A0C5B-92DE-41F3-8193-AC22BD8A6BEF}" srcOrd="4" destOrd="0" presId="urn:microsoft.com/office/officeart/2005/8/layout/lProcess2"/>
    <dgm:cxn modelId="{218412B9-4B27-4A83-BBFB-4634E3E7DB3F}" type="presParOf" srcId="{040A0C5B-92DE-41F3-8193-AC22BD8A6BEF}" destId="{336DC1E9-42C4-4E8F-B9C8-A3B291DE49E7}" srcOrd="0" destOrd="0" presId="urn:microsoft.com/office/officeart/2005/8/layout/lProcess2"/>
    <dgm:cxn modelId="{9447C949-0F8F-41E6-9613-49B9B806180E}" type="presParOf" srcId="{040A0C5B-92DE-41F3-8193-AC22BD8A6BEF}" destId="{F1550D77-BBEE-4F99-AE48-D971E24B2DB6}" srcOrd="1" destOrd="0" presId="urn:microsoft.com/office/officeart/2005/8/layout/lProcess2"/>
    <dgm:cxn modelId="{81CC3C26-34D4-4775-95AB-84EA9E7DD7FE}" type="presParOf" srcId="{040A0C5B-92DE-41F3-8193-AC22BD8A6BEF}" destId="{C7DC6E8D-A07E-41BD-BACE-EE31081E94D9}" srcOrd="2" destOrd="0" presId="urn:microsoft.com/office/officeart/2005/8/layout/lProcess2"/>
    <dgm:cxn modelId="{F88EEFFB-D054-468F-A536-A8AB32DBDEEB}" type="presParOf" srcId="{C7DC6E8D-A07E-41BD-BACE-EE31081E94D9}" destId="{612593C9-B66D-4A37-8046-21580DD18209}" srcOrd="0" destOrd="0" presId="urn:microsoft.com/office/officeart/2005/8/layout/lProcess2"/>
    <dgm:cxn modelId="{EC4B41C6-8BE0-4D79-8C6B-6390E6D5A350}" type="presParOf" srcId="{612593C9-B66D-4A37-8046-21580DD18209}" destId="{43628624-A631-4612-ADF1-B14C0A8C0AA4}" srcOrd="0" destOrd="0" presId="urn:microsoft.com/office/officeart/2005/8/layout/lProcess2"/>
    <dgm:cxn modelId="{E47F248F-2FD9-41A4-9647-D86E844387C3}" type="presParOf" srcId="{612593C9-B66D-4A37-8046-21580DD18209}" destId="{01788C41-AC1B-43E1-9D4A-2B80222B6912}" srcOrd="1" destOrd="0" presId="urn:microsoft.com/office/officeart/2005/8/layout/lProcess2"/>
    <dgm:cxn modelId="{A834EC2E-97CB-4374-BF12-C2E68F15949B}" type="presParOf" srcId="{612593C9-B66D-4A37-8046-21580DD18209}" destId="{0CCDBA26-EE52-410E-9962-21C67FA113BA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3B3B6F1-9835-4EE0-A545-F41A97685E1B}">
      <dsp:nvSpPr>
        <dsp:cNvPr id="0" name=""/>
        <dsp:cNvSpPr/>
      </dsp:nvSpPr>
      <dsp:spPr>
        <a:xfrm>
          <a:off x="1004" y="0"/>
          <a:ext cx="2611933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Demand</a:t>
          </a:r>
          <a:br>
            <a:rPr lang="en-US" sz="2600" b="1" kern="1200" dirty="0" smtClean="0"/>
          </a:br>
          <a:r>
            <a:rPr lang="en-US" sz="2600" b="1" kern="1200" dirty="0" smtClean="0"/>
            <a:t>Data</a:t>
          </a:r>
          <a:endParaRPr lang="en-US" sz="2600" b="1" kern="1200" dirty="0"/>
        </a:p>
      </dsp:txBody>
      <dsp:txXfrm>
        <a:off x="1004" y="0"/>
        <a:ext cx="2611933" cy="1357788"/>
      </dsp:txXfrm>
    </dsp:sp>
    <dsp:sp modelId="{1F8140E7-99A2-4350-A4A3-09B4CB7F4E0A}">
      <dsp:nvSpPr>
        <dsp:cNvPr id="0" name=""/>
        <dsp:cNvSpPr/>
      </dsp:nvSpPr>
      <dsp:spPr>
        <a:xfrm>
          <a:off x="262197" y="1358175"/>
          <a:ext cx="2089546" cy="8891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Household Travel &amp; Activity</a:t>
          </a:r>
          <a:endParaRPr lang="en-US" sz="2000" b="1" kern="1200" dirty="0"/>
        </a:p>
      </dsp:txBody>
      <dsp:txXfrm>
        <a:off x="262197" y="1358175"/>
        <a:ext cx="2089546" cy="889170"/>
      </dsp:txXfrm>
    </dsp:sp>
    <dsp:sp modelId="{4E54DF38-055E-4987-AF94-6C74F95776E7}">
      <dsp:nvSpPr>
        <dsp:cNvPr id="0" name=""/>
        <dsp:cNvSpPr/>
      </dsp:nvSpPr>
      <dsp:spPr>
        <a:xfrm>
          <a:off x="262197" y="2384141"/>
          <a:ext cx="2089546" cy="8891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3">
                  <a:lumMod val="75000"/>
                </a:schemeClr>
              </a:solidFill>
            </a:rPr>
            <a:t>Transit </a:t>
          </a:r>
          <a:br>
            <a:rPr lang="en-US" sz="2000" b="1" kern="1200" dirty="0" smtClean="0">
              <a:solidFill>
                <a:schemeClr val="accent3">
                  <a:lumMod val="75000"/>
                </a:schemeClr>
              </a:solidFill>
            </a:rPr>
          </a:br>
          <a:r>
            <a:rPr lang="en-US" sz="2000" b="1" kern="1200" dirty="0" smtClean="0">
              <a:solidFill>
                <a:schemeClr val="accent3">
                  <a:lumMod val="75000"/>
                </a:schemeClr>
              </a:solidFill>
            </a:rPr>
            <a:t>On-board</a:t>
          </a:r>
          <a:endParaRPr lang="en-US" sz="2000" b="1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262197" y="2384141"/>
        <a:ext cx="2089546" cy="889170"/>
      </dsp:txXfrm>
    </dsp:sp>
    <dsp:sp modelId="{74D7D574-9351-44DF-A82A-B193CA06783C}">
      <dsp:nvSpPr>
        <dsp:cNvPr id="0" name=""/>
        <dsp:cNvSpPr/>
      </dsp:nvSpPr>
      <dsp:spPr>
        <a:xfrm>
          <a:off x="262197" y="3410107"/>
          <a:ext cx="2089546" cy="8891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External &amp; Special Generator</a:t>
          </a:r>
          <a:endParaRPr lang="en-US" sz="2000" b="1" kern="1200" dirty="0"/>
        </a:p>
      </dsp:txBody>
      <dsp:txXfrm>
        <a:off x="262197" y="3410107"/>
        <a:ext cx="2089546" cy="889170"/>
      </dsp:txXfrm>
    </dsp:sp>
    <dsp:sp modelId="{D90753CB-292F-4436-BA47-3B7A3FF9F90E}">
      <dsp:nvSpPr>
        <dsp:cNvPr id="0" name=""/>
        <dsp:cNvSpPr/>
      </dsp:nvSpPr>
      <dsp:spPr>
        <a:xfrm>
          <a:off x="2808833" y="0"/>
          <a:ext cx="2611933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Supply </a:t>
          </a:r>
          <a:br>
            <a:rPr lang="en-US" sz="2600" b="1" kern="1200" dirty="0" smtClean="0"/>
          </a:br>
          <a:r>
            <a:rPr lang="en-US" sz="2600" b="1" kern="1200" dirty="0" smtClean="0"/>
            <a:t>Data</a:t>
          </a:r>
          <a:endParaRPr lang="en-US" sz="2600" b="1" kern="1200" dirty="0"/>
        </a:p>
      </dsp:txBody>
      <dsp:txXfrm>
        <a:off x="2808833" y="0"/>
        <a:ext cx="2611933" cy="1357788"/>
      </dsp:txXfrm>
    </dsp:sp>
    <dsp:sp modelId="{AAE41EE1-69FB-4E1F-9875-5FBB055469B0}">
      <dsp:nvSpPr>
        <dsp:cNvPr id="0" name=""/>
        <dsp:cNvSpPr/>
      </dsp:nvSpPr>
      <dsp:spPr>
        <a:xfrm>
          <a:off x="3070026" y="1359114"/>
          <a:ext cx="2089546" cy="13646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Highway Counts &amp; Speeds</a:t>
          </a:r>
          <a:endParaRPr lang="en-US" sz="2000" b="1" kern="1200" dirty="0"/>
        </a:p>
      </dsp:txBody>
      <dsp:txXfrm>
        <a:off x="3070026" y="1359114"/>
        <a:ext cx="2089546" cy="1364639"/>
      </dsp:txXfrm>
    </dsp:sp>
    <dsp:sp modelId="{8E77B68A-14EE-4CD6-9928-669F08BE9350}">
      <dsp:nvSpPr>
        <dsp:cNvPr id="0" name=""/>
        <dsp:cNvSpPr/>
      </dsp:nvSpPr>
      <dsp:spPr>
        <a:xfrm>
          <a:off x="3070026" y="2933699"/>
          <a:ext cx="2089546" cy="13646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3">
                  <a:lumMod val="75000"/>
                </a:schemeClr>
              </a:solidFill>
            </a:rPr>
            <a:t>Transit Operations Data</a:t>
          </a:r>
          <a:endParaRPr lang="en-US" sz="2000" b="1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3070026" y="2933699"/>
        <a:ext cx="2089546" cy="1364639"/>
      </dsp:txXfrm>
    </dsp:sp>
    <dsp:sp modelId="{336DC1E9-42C4-4E8F-B9C8-A3B291DE49E7}">
      <dsp:nvSpPr>
        <dsp:cNvPr id="0" name=""/>
        <dsp:cNvSpPr/>
      </dsp:nvSpPr>
      <dsp:spPr>
        <a:xfrm>
          <a:off x="5616661" y="0"/>
          <a:ext cx="2611933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Supplementary Data</a:t>
          </a:r>
          <a:endParaRPr lang="en-US" sz="2600" b="1" kern="1200" dirty="0"/>
        </a:p>
      </dsp:txBody>
      <dsp:txXfrm>
        <a:off x="5616661" y="0"/>
        <a:ext cx="2611933" cy="1357788"/>
      </dsp:txXfrm>
    </dsp:sp>
    <dsp:sp modelId="{43628624-A631-4612-ADF1-B14C0A8C0AA4}">
      <dsp:nvSpPr>
        <dsp:cNvPr id="0" name=""/>
        <dsp:cNvSpPr/>
      </dsp:nvSpPr>
      <dsp:spPr>
        <a:xfrm>
          <a:off x="5877855" y="1359114"/>
          <a:ext cx="2089546" cy="13646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Parking Lot Utilization</a:t>
          </a:r>
          <a:endParaRPr lang="en-US" sz="2000" b="1" kern="1200" dirty="0"/>
        </a:p>
      </dsp:txBody>
      <dsp:txXfrm>
        <a:off x="5877855" y="1359114"/>
        <a:ext cx="2089546" cy="1364639"/>
      </dsp:txXfrm>
    </dsp:sp>
    <dsp:sp modelId="{0CCDBA26-EE52-410E-9962-21C67FA113BA}">
      <dsp:nvSpPr>
        <dsp:cNvPr id="0" name=""/>
        <dsp:cNvSpPr/>
      </dsp:nvSpPr>
      <dsp:spPr>
        <a:xfrm>
          <a:off x="5877855" y="2933699"/>
          <a:ext cx="2089546" cy="13646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Bicycle Data</a:t>
          </a:r>
          <a:endParaRPr lang="en-US" sz="2000" b="1" kern="1200" dirty="0"/>
        </a:p>
      </dsp:txBody>
      <dsp:txXfrm>
        <a:off x="5877855" y="2933699"/>
        <a:ext cx="2089546" cy="13646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1A8936-9575-4A7B-96FF-759D075096BF}" type="datetimeFigureOut">
              <a:rPr lang="en-US" smtClean="0"/>
              <a:pPr/>
              <a:t>5/6/2013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B0A10-6CCD-44B8-ADDC-B8A3B3A8A3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6294" y="0"/>
            <a:ext cx="7772400" cy="1138296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6294" y="1038540"/>
            <a:ext cx="6400800" cy="560959"/>
          </a:xfrm>
        </p:spPr>
        <p:txBody>
          <a:bodyPr>
            <a:normAutofit/>
          </a:bodyPr>
          <a:lstStyle>
            <a:lvl1pPr marL="0" indent="0" algn="l">
              <a:buNone/>
              <a:defRPr sz="28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 descr="new cover slide2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1981200"/>
            <a:ext cx="9144000" cy="4114800"/>
          </a:xfrm>
          <a:prstGeom prst="rect">
            <a:avLst/>
          </a:prstGeom>
        </p:spPr>
      </p:pic>
      <p:pic>
        <p:nvPicPr>
          <p:cNvPr id="5" name="Picture 21" descr="CS_logo_BW_No tag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14363" y="6294438"/>
            <a:ext cx="1690687" cy="411162"/>
          </a:xfrm>
          <a:prstGeom prst="rect">
            <a:avLst/>
          </a:prstGeom>
          <a:noFill/>
          <a:ln w="9525">
            <a:solidFill>
              <a:srgbClr val="002E56"/>
            </a:solidFill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25148" y="2234153"/>
            <a:ext cx="8034391" cy="3147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7500"/>
              </a:spcAft>
            </a:pPr>
            <a:r>
              <a:rPr lang="en-US" sz="1400" b="1" i="1" dirty="0" smtClean="0">
                <a:solidFill>
                  <a:schemeClr val="bg2"/>
                </a:solidFill>
              </a:rPr>
              <a:t>presented</a:t>
            </a:r>
            <a:r>
              <a:rPr lang="en-US" sz="1400" b="1" i="1" baseline="0" dirty="0" smtClean="0">
                <a:solidFill>
                  <a:schemeClr val="bg2"/>
                </a:solidFill>
              </a:rPr>
              <a:t> to</a:t>
            </a:r>
          </a:p>
          <a:p>
            <a:r>
              <a:rPr lang="en-US" sz="1400" b="1" i="1" baseline="0" dirty="0" smtClean="0">
                <a:solidFill>
                  <a:schemeClr val="bg2"/>
                </a:solidFill>
              </a:rPr>
              <a:t>presented by</a:t>
            </a:r>
          </a:p>
          <a:p>
            <a:r>
              <a:rPr lang="en-US" b="1" baseline="0" dirty="0" smtClean="0">
                <a:solidFill>
                  <a:schemeClr val="bg2"/>
                </a:solidFill>
              </a:rPr>
              <a:t>Cambridge Systematics, Inc.</a:t>
            </a:r>
          </a:p>
          <a:p>
            <a:endParaRPr lang="en-US" baseline="0" dirty="0" smtClean="0">
              <a:solidFill>
                <a:schemeClr val="bg2"/>
              </a:solidFill>
            </a:endParaRPr>
          </a:p>
          <a:p>
            <a:endParaRPr lang="en-US" baseline="0" dirty="0" smtClean="0">
              <a:solidFill>
                <a:schemeClr val="bg2"/>
              </a:solidFill>
            </a:endParaRPr>
          </a:p>
          <a:p>
            <a:endParaRPr lang="en-US" baseline="0" dirty="0" smtClean="0">
              <a:solidFill>
                <a:schemeClr val="bg2"/>
              </a:solidFill>
            </a:endParaRPr>
          </a:p>
          <a:p>
            <a:endParaRPr lang="en-US" baseline="0" dirty="0" smtClean="0">
              <a:solidFill>
                <a:schemeClr val="bg2"/>
              </a:solidFill>
            </a:endParaRPr>
          </a:p>
          <a:p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4991100" y="5732463"/>
            <a:ext cx="3793411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Transportation leadership you can trust.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518505" y="2583353"/>
            <a:ext cx="6032500" cy="470931"/>
          </a:xfrm>
        </p:spPr>
        <p:txBody>
          <a:bodyPr>
            <a:normAutofit/>
          </a:bodyPr>
          <a:lstStyle>
            <a:lvl1pPr>
              <a:buFontTx/>
              <a:buNone/>
              <a:defRPr sz="2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sz="2400" dirty="0" smtClean="0"/>
              <a:t>Client Name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499651" y="5354638"/>
            <a:ext cx="1857375" cy="377825"/>
          </a:xfrm>
        </p:spPr>
        <p:txBody>
          <a:bodyPr>
            <a:normAutofit/>
          </a:bodyPr>
          <a:lstStyle>
            <a:lvl1pPr>
              <a:buFontTx/>
              <a:buNone/>
              <a:defRPr sz="16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499651" y="3903408"/>
            <a:ext cx="2554288" cy="989096"/>
          </a:xfrm>
        </p:spPr>
        <p:txBody>
          <a:bodyPr>
            <a:noAutofit/>
          </a:bodyPr>
          <a:lstStyle>
            <a:lvl1pPr>
              <a:buFontTx/>
              <a:buNone/>
              <a:defRPr sz="16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Presenters Name(s)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6294" y="0"/>
            <a:ext cx="7772400" cy="1138296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6294" y="1038540"/>
            <a:ext cx="6400800" cy="560959"/>
          </a:xfrm>
        </p:spPr>
        <p:txBody>
          <a:bodyPr>
            <a:normAutofit/>
          </a:bodyPr>
          <a:lstStyle>
            <a:lvl1pPr marL="0" indent="0" algn="l">
              <a:buNone/>
              <a:defRPr sz="28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21" descr="CS_logo_BW_No tag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14363" y="6294438"/>
            <a:ext cx="1690687" cy="411162"/>
          </a:xfrm>
          <a:prstGeom prst="rect">
            <a:avLst/>
          </a:prstGeom>
          <a:noFill/>
          <a:ln w="9525">
            <a:solidFill>
              <a:srgbClr val="002E56"/>
            </a:solidFill>
            <a:miter lim="800000"/>
            <a:headEnd/>
            <a:tailEnd/>
          </a:ln>
        </p:spPr>
      </p:pic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4991100" y="5732463"/>
            <a:ext cx="3793411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Transportation leadership you can trust.</a:t>
            </a:r>
          </a:p>
        </p:txBody>
      </p:sp>
      <p:pic>
        <p:nvPicPr>
          <p:cNvPr id="7" name="Picture 11" descr="new cover slide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1984248"/>
            <a:ext cx="9144000" cy="4114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25148" y="2234153"/>
            <a:ext cx="8034391" cy="3147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7500"/>
              </a:spcAft>
            </a:pPr>
            <a:r>
              <a:rPr lang="en-US" sz="1400" b="1" i="1" dirty="0" smtClean="0">
                <a:solidFill>
                  <a:schemeClr val="bg2"/>
                </a:solidFill>
              </a:rPr>
              <a:t>presented</a:t>
            </a:r>
            <a:r>
              <a:rPr lang="en-US" sz="1400" b="1" i="1" baseline="0" dirty="0" smtClean="0">
                <a:solidFill>
                  <a:schemeClr val="bg2"/>
                </a:solidFill>
              </a:rPr>
              <a:t> to</a:t>
            </a:r>
          </a:p>
          <a:p>
            <a:r>
              <a:rPr lang="en-US" sz="1400" b="1" i="1" baseline="0" dirty="0" smtClean="0">
                <a:solidFill>
                  <a:schemeClr val="bg2"/>
                </a:solidFill>
              </a:rPr>
              <a:t>presented by</a:t>
            </a:r>
          </a:p>
          <a:p>
            <a:r>
              <a:rPr lang="en-US" b="1" baseline="0" dirty="0" smtClean="0">
                <a:solidFill>
                  <a:schemeClr val="bg2"/>
                </a:solidFill>
              </a:rPr>
              <a:t>Cambridge Systematics, Inc.</a:t>
            </a:r>
          </a:p>
          <a:p>
            <a:endParaRPr lang="en-US" baseline="0" dirty="0" smtClean="0">
              <a:solidFill>
                <a:schemeClr val="bg2"/>
              </a:solidFill>
            </a:endParaRPr>
          </a:p>
          <a:p>
            <a:endParaRPr lang="en-US" baseline="0" dirty="0" smtClean="0">
              <a:solidFill>
                <a:schemeClr val="bg2"/>
              </a:solidFill>
            </a:endParaRPr>
          </a:p>
          <a:p>
            <a:endParaRPr lang="en-US" baseline="0" dirty="0" smtClean="0">
              <a:solidFill>
                <a:schemeClr val="bg2"/>
              </a:solidFill>
            </a:endParaRPr>
          </a:p>
          <a:p>
            <a:endParaRPr lang="en-US" baseline="0" dirty="0" smtClean="0">
              <a:solidFill>
                <a:schemeClr val="bg2"/>
              </a:solidFill>
            </a:endParaRPr>
          </a:p>
          <a:p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518505" y="2583353"/>
            <a:ext cx="6032500" cy="470931"/>
          </a:xfrm>
        </p:spPr>
        <p:txBody>
          <a:bodyPr>
            <a:normAutofit/>
          </a:bodyPr>
          <a:lstStyle>
            <a:lvl1pPr>
              <a:buFontTx/>
              <a:buNone/>
              <a:defRPr sz="2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sz="2400" dirty="0" smtClean="0"/>
              <a:t>Client Name</a:t>
            </a:r>
            <a:endParaRPr lang="en-US" dirty="0"/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499651" y="5354638"/>
            <a:ext cx="1857375" cy="377825"/>
          </a:xfrm>
        </p:spPr>
        <p:txBody>
          <a:bodyPr>
            <a:normAutofit/>
          </a:bodyPr>
          <a:lstStyle>
            <a:lvl1pPr>
              <a:buFontTx/>
              <a:buNone/>
              <a:defRPr sz="16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499651" y="3903408"/>
            <a:ext cx="2554288" cy="989096"/>
          </a:xfrm>
        </p:spPr>
        <p:txBody>
          <a:bodyPr>
            <a:noAutofit/>
          </a:bodyPr>
          <a:lstStyle>
            <a:lvl1pPr>
              <a:buFontTx/>
              <a:buNone/>
              <a:defRPr sz="16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Presenters Name(s)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6294" y="0"/>
            <a:ext cx="7772400" cy="1138296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6294" y="1038540"/>
            <a:ext cx="6400800" cy="560959"/>
          </a:xfrm>
        </p:spPr>
        <p:txBody>
          <a:bodyPr>
            <a:normAutofit/>
          </a:bodyPr>
          <a:lstStyle>
            <a:lvl1pPr marL="0" indent="0" algn="l">
              <a:buNone/>
              <a:defRPr sz="28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21" descr="CS_logo_BW_No tag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14363" y="6294438"/>
            <a:ext cx="1690687" cy="411162"/>
          </a:xfrm>
          <a:prstGeom prst="rect">
            <a:avLst/>
          </a:prstGeom>
          <a:noFill/>
          <a:ln w="9525">
            <a:solidFill>
              <a:srgbClr val="002E56"/>
            </a:solidFill>
            <a:miter lim="800000"/>
            <a:headEnd/>
            <a:tailEnd/>
          </a:ln>
        </p:spPr>
      </p:pic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4991100" y="5732463"/>
            <a:ext cx="3793411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Transportation leadership you can trust.</a:t>
            </a:r>
          </a:p>
        </p:txBody>
      </p:sp>
      <p:pic>
        <p:nvPicPr>
          <p:cNvPr id="7" name="Picture 11" descr="new cover slide4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1984248"/>
            <a:ext cx="9144000" cy="4114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25148" y="2234153"/>
            <a:ext cx="8034391" cy="3147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7500"/>
              </a:spcAft>
            </a:pPr>
            <a:r>
              <a:rPr lang="en-US" sz="1400" b="1" i="1" dirty="0" smtClean="0">
                <a:solidFill>
                  <a:schemeClr val="bg2"/>
                </a:solidFill>
              </a:rPr>
              <a:t>presented</a:t>
            </a:r>
            <a:r>
              <a:rPr lang="en-US" sz="1400" b="1" i="1" baseline="0" dirty="0" smtClean="0">
                <a:solidFill>
                  <a:schemeClr val="bg2"/>
                </a:solidFill>
              </a:rPr>
              <a:t> to</a:t>
            </a:r>
          </a:p>
          <a:p>
            <a:r>
              <a:rPr lang="en-US" sz="1400" b="1" i="1" baseline="0" dirty="0" smtClean="0">
                <a:solidFill>
                  <a:schemeClr val="bg2"/>
                </a:solidFill>
              </a:rPr>
              <a:t>presented by</a:t>
            </a:r>
          </a:p>
          <a:p>
            <a:r>
              <a:rPr lang="en-US" b="1" baseline="0" dirty="0" smtClean="0">
                <a:solidFill>
                  <a:schemeClr val="bg2"/>
                </a:solidFill>
              </a:rPr>
              <a:t>Cambridge Systematics, Inc.</a:t>
            </a:r>
          </a:p>
          <a:p>
            <a:endParaRPr lang="en-US" baseline="0" dirty="0" smtClean="0">
              <a:solidFill>
                <a:schemeClr val="bg2"/>
              </a:solidFill>
            </a:endParaRPr>
          </a:p>
          <a:p>
            <a:endParaRPr lang="en-US" baseline="0" dirty="0" smtClean="0">
              <a:solidFill>
                <a:schemeClr val="bg2"/>
              </a:solidFill>
            </a:endParaRPr>
          </a:p>
          <a:p>
            <a:endParaRPr lang="en-US" baseline="0" dirty="0" smtClean="0">
              <a:solidFill>
                <a:schemeClr val="bg2"/>
              </a:solidFill>
            </a:endParaRPr>
          </a:p>
          <a:p>
            <a:endParaRPr lang="en-US" baseline="0" dirty="0" smtClean="0">
              <a:solidFill>
                <a:schemeClr val="bg2"/>
              </a:solidFill>
            </a:endParaRPr>
          </a:p>
          <a:p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518505" y="2583353"/>
            <a:ext cx="6032500" cy="470931"/>
          </a:xfrm>
        </p:spPr>
        <p:txBody>
          <a:bodyPr>
            <a:normAutofit/>
          </a:bodyPr>
          <a:lstStyle>
            <a:lvl1pPr>
              <a:buFontTx/>
              <a:buNone/>
              <a:defRPr sz="2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sz="2400" dirty="0" smtClean="0"/>
              <a:t>Client Name</a:t>
            </a:r>
            <a:endParaRPr lang="en-US" dirty="0"/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09078" y="5354638"/>
            <a:ext cx="1857375" cy="377825"/>
          </a:xfrm>
        </p:spPr>
        <p:txBody>
          <a:bodyPr>
            <a:normAutofit/>
          </a:bodyPr>
          <a:lstStyle>
            <a:lvl1pPr>
              <a:buFontTx/>
              <a:buNone/>
              <a:defRPr sz="16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499651" y="3903408"/>
            <a:ext cx="2554288" cy="989096"/>
          </a:xfrm>
        </p:spPr>
        <p:txBody>
          <a:bodyPr>
            <a:noAutofit/>
          </a:bodyPr>
          <a:lstStyle>
            <a:lvl1pPr>
              <a:buFontTx/>
              <a:buNone/>
              <a:defRPr sz="16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Presenters Name(s)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6294" y="0"/>
            <a:ext cx="7772400" cy="1138296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6294" y="1038540"/>
            <a:ext cx="6400800" cy="560959"/>
          </a:xfrm>
        </p:spPr>
        <p:txBody>
          <a:bodyPr>
            <a:normAutofit/>
          </a:bodyPr>
          <a:lstStyle>
            <a:lvl1pPr marL="0" indent="0" algn="l">
              <a:buNone/>
              <a:defRPr sz="28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21" descr="CS_logo_BW_No tag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14363" y="6294438"/>
            <a:ext cx="1690687" cy="411162"/>
          </a:xfrm>
          <a:prstGeom prst="rect">
            <a:avLst/>
          </a:prstGeom>
          <a:noFill/>
          <a:ln w="9525">
            <a:solidFill>
              <a:srgbClr val="002E56"/>
            </a:solidFill>
            <a:miter lim="800000"/>
            <a:headEnd/>
            <a:tailEnd/>
          </a:ln>
        </p:spPr>
      </p:pic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4991100" y="5732463"/>
            <a:ext cx="3793411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Transportation leadership you can trust.</a:t>
            </a:r>
          </a:p>
        </p:txBody>
      </p:sp>
      <p:pic>
        <p:nvPicPr>
          <p:cNvPr id="7" name="Picture 12" descr="Envrinoment_Final"/>
          <p:cNvPicPr>
            <a:picLocks noChangeAspect="1" noChangeArrowheads="1"/>
          </p:cNvPicPr>
          <p:nvPr/>
        </p:nvPicPr>
        <p:blipFill>
          <a:blip r:embed="rId3" cstate="screen">
            <a:lum bright="-18000" contrast="6000"/>
          </a:blip>
          <a:srcRect/>
          <a:stretch>
            <a:fillRect/>
          </a:stretch>
        </p:blipFill>
        <p:spPr bwMode="auto">
          <a:xfrm>
            <a:off x="0" y="1649413"/>
            <a:ext cx="9144000" cy="4484687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25148" y="2234153"/>
            <a:ext cx="8034391" cy="3147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7500"/>
              </a:spcAft>
            </a:pPr>
            <a:r>
              <a:rPr lang="en-US" sz="1400" b="1" i="1" dirty="0" smtClean="0"/>
              <a:t>presented</a:t>
            </a:r>
            <a:r>
              <a:rPr lang="en-US" sz="1400" b="1" i="1" baseline="0" dirty="0" smtClean="0"/>
              <a:t> to</a:t>
            </a:r>
          </a:p>
          <a:p>
            <a:r>
              <a:rPr lang="en-US" sz="1400" b="1" i="1" baseline="0" dirty="0" smtClean="0"/>
              <a:t>presented by</a:t>
            </a:r>
          </a:p>
          <a:p>
            <a:r>
              <a:rPr lang="en-US" b="1" baseline="0" dirty="0" smtClean="0"/>
              <a:t>Cambridge Systematics, Inc.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518505" y="2583353"/>
            <a:ext cx="6032500" cy="470931"/>
          </a:xfrm>
        </p:spPr>
        <p:txBody>
          <a:bodyPr>
            <a:normAutofit/>
          </a:bodyPr>
          <a:lstStyle>
            <a:lvl1pPr>
              <a:buFontTx/>
              <a:buNone/>
              <a:defRPr sz="2400"/>
            </a:lvl1pPr>
          </a:lstStyle>
          <a:p>
            <a:pPr lvl="0"/>
            <a:r>
              <a:rPr lang="en-US" sz="2400" dirty="0" smtClean="0"/>
              <a:t>Client Name</a:t>
            </a:r>
            <a:endParaRPr lang="en-US" dirty="0"/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499651" y="5354638"/>
            <a:ext cx="1857375" cy="377825"/>
          </a:xfrm>
        </p:spPr>
        <p:txBody>
          <a:bodyPr>
            <a:normAutofit/>
          </a:bodyPr>
          <a:lstStyle>
            <a:lvl1pPr>
              <a:buFontTx/>
              <a:buNone/>
              <a:defRPr sz="1600"/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499651" y="3903408"/>
            <a:ext cx="2554288" cy="989096"/>
          </a:xfrm>
        </p:spPr>
        <p:txBody>
          <a:bodyPr>
            <a:noAutofit/>
          </a:bodyPr>
          <a:lstStyle>
            <a:lvl1pPr>
              <a:buFontTx/>
              <a:buNone/>
              <a:defRPr sz="1600" baseline="0"/>
            </a:lvl1pPr>
          </a:lstStyle>
          <a:p>
            <a:pPr lvl="0"/>
            <a:r>
              <a:rPr lang="en-US" dirty="0" smtClean="0"/>
              <a:t>Presenters Name(s)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3000"/>
              </a:spcBef>
              <a:defRPr/>
            </a:lvl1pPr>
            <a:lvl2pPr>
              <a:spcBef>
                <a:spcPts val="24"/>
              </a:spcBef>
              <a:defRPr/>
            </a:lvl2pPr>
            <a:lvl3pPr>
              <a:spcBef>
                <a:spcPts val="24"/>
              </a:spcBef>
              <a:defRPr/>
            </a:lvl3pPr>
            <a:lvl4pPr>
              <a:spcBef>
                <a:spcPts val="24"/>
              </a:spcBef>
              <a:defRPr/>
            </a:lvl4pPr>
            <a:lvl5pPr>
              <a:spcBef>
                <a:spcPts val="24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1856" y="6322187"/>
            <a:ext cx="664464" cy="365125"/>
          </a:xfrm>
        </p:spPr>
        <p:txBody>
          <a:bodyPr/>
          <a:lstStyle/>
          <a:p>
            <a:fld id="{6EFA8406-D672-4E03-9ABF-F4A7E3A35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ddivider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28800"/>
            <a:ext cx="9144000" cy="32004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7962"/>
            <a:ext cx="7772400" cy="1362075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577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1856" y="6322187"/>
            <a:ext cx="664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EFA8406-D672-4E03-9ABF-F4A7E3A351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 rot="16200000">
            <a:off x="4133056" y="-3172619"/>
            <a:ext cx="19050" cy="8593138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chemeClr val="bg2">
                  <a:lumMod val="60000"/>
                  <a:lumOff val="40000"/>
                  <a:alpha val="0"/>
                </a:scheme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0"/>
          <p:cNvSpPr>
            <a:spLocks noChangeArrowheads="1"/>
          </p:cNvSpPr>
          <p:nvPr/>
        </p:nvSpPr>
        <p:spPr bwMode="auto">
          <a:xfrm>
            <a:off x="442913" y="-79375"/>
            <a:ext cx="19050" cy="6465888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chemeClr val="bg2">
                  <a:lumMod val="60000"/>
                  <a:lumOff val="40000"/>
                  <a:alpha val="0"/>
                </a:scheme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2"/>
          <p:cNvSpPr>
            <a:spLocks noChangeArrowheads="1"/>
          </p:cNvSpPr>
          <p:nvPr/>
        </p:nvSpPr>
        <p:spPr bwMode="auto">
          <a:xfrm rot="5400000">
            <a:off x="7663656" y="5137944"/>
            <a:ext cx="7938" cy="3067050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chemeClr val="bg2">
                  <a:lumMod val="60000"/>
                  <a:lumOff val="40000"/>
                  <a:alpha val="0"/>
                </a:scheme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9" name="Picture 26" descr="CS_logo_BW_No tag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729538" y="6315075"/>
            <a:ext cx="1169987" cy="284163"/>
          </a:xfrm>
          <a:prstGeom prst="rect">
            <a:avLst/>
          </a:prstGeom>
          <a:solidFill>
            <a:schemeClr val="bg1"/>
          </a:solidFill>
          <a:ln w="9525">
            <a:solidFill>
              <a:srgbClr val="002E56"/>
            </a:solidFill>
            <a:miter lim="800000"/>
            <a:headEnd/>
            <a:tailEnd/>
          </a:ln>
        </p:spPr>
      </p:pic>
      <p:sp>
        <p:nvSpPr>
          <p:cNvPr id="10" name="Rectangle 21"/>
          <p:cNvSpPr>
            <a:spLocks noChangeArrowheads="1"/>
          </p:cNvSpPr>
          <p:nvPr/>
        </p:nvSpPr>
        <p:spPr bwMode="auto">
          <a:xfrm rot="10800000">
            <a:off x="8982075" y="4611688"/>
            <a:ext cx="6350" cy="240982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chemeClr val="bg2">
                  <a:lumMod val="60000"/>
                  <a:lumOff val="40000"/>
                  <a:alpha val="0"/>
                </a:scheme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ts val="3000"/>
        </a:spcBef>
        <a:buFontTx/>
        <a:buBlip>
          <a:blip r:embed="rId12"/>
        </a:buBlip>
        <a:defRPr sz="22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ts val="24"/>
        </a:spcBef>
        <a:buClr>
          <a:schemeClr val="accent5"/>
        </a:buClr>
        <a:buFont typeface="Arial" pitchFamily="34" charset="0"/>
        <a:buChar char="»"/>
        <a:defRPr sz="20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ts val="24"/>
        </a:spcBef>
        <a:buFont typeface="Arial" pitchFamily="34" charset="0"/>
        <a:buChar char="–"/>
        <a:defRPr sz="18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ts val="24"/>
        </a:spcBef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Innovative Approach to Transit </a:t>
            </a:r>
            <a:r>
              <a:rPr lang="en-US" dirty="0" smtClean="0"/>
              <a:t>On-board Data Collection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6294" y="1038540"/>
            <a:ext cx="7772400" cy="560959"/>
          </a:xfrm>
        </p:spPr>
        <p:txBody>
          <a:bodyPr/>
          <a:lstStyle/>
          <a:p>
            <a:r>
              <a:rPr lang="en-US" dirty="0" smtClean="0"/>
              <a:t>Findings from Twin Cities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TRB Applications Conference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May 6, 2013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99650" y="3903408"/>
            <a:ext cx="5591867" cy="989096"/>
          </a:xfrm>
        </p:spPr>
        <p:txBody>
          <a:bodyPr/>
          <a:lstStyle/>
          <a:p>
            <a:pPr marL="0" indent="0">
              <a:spcBef>
                <a:spcPts val="600"/>
              </a:spcBef>
            </a:pPr>
            <a:r>
              <a:rPr lang="en-US" dirty="0" smtClean="0"/>
              <a:t>Anurag Komanduri &amp; Kimon Proussaloglou (CS)</a:t>
            </a:r>
            <a:br>
              <a:rPr lang="en-US" dirty="0" smtClean="0"/>
            </a:br>
            <a:r>
              <a:rPr lang="en-US" dirty="0" smtClean="0"/>
              <a:t>Jonathan Ehrlich &amp; Mark </a:t>
            </a:r>
            <a:r>
              <a:rPr lang="en-US" dirty="0" err="1" smtClean="0"/>
              <a:t>Filipi</a:t>
            </a:r>
            <a:r>
              <a:rPr lang="en-US" dirty="0" smtClean="0"/>
              <a:t> (</a:t>
            </a:r>
            <a:r>
              <a:rPr lang="en-US" dirty="0" err="1" smtClean="0"/>
              <a:t>MetCouncil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err="1" smtClean="0"/>
              <a:t>Evalynn</a:t>
            </a:r>
            <a:r>
              <a:rPr lang="en-US" dirty="0" smtClean="0"/>
              <a:t> Williams (</a:t>
            </a:r>
            <a:r>
              <a:rPr lang="en-US" dirty="0" err="1" smtClean="0"/>
              <a:t>Dikita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pPr marL="0" indent="0">
              <a:spcBef>
                <a:spcPts val="600"/>
              </a:spcBef>
            </a:pP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 On-board Survey</a:t>
            </a:r>
            <a:br>
              <a:rPr lang="en-US" dirty="0" smtClean="0"/>
            </a:br>
            <a:r>
              <a:rPr lang="en-US" b="0" i="1" dirty="0" smtClean="0"/>
              <a:t>Step 5.  Focus on Weighting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Survey data must reflect ridership patterns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Control for “crowding” effect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Control for “short trip” effect</a:t>
            </a:r>
          </a:p>
          <a:p>
            <a:r>
              <a:rPr lang="en-US" dirty="0" smtClean="0"/>
              <a:t>Develop disaggregate weighting methodology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Route, direction, time-of-day, geography</a:t>
            </a:r>
          </a:p>
          <a:p>
            <a:r>
              <a:rPr lang="en-US" dirty="0" smtClean="0"/>
              <a:t>Collected boarding-alighting counts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Supplement on-board surveys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Provide raw data for expansion</a:t>
            </a:r>
          </a:p>
          <a:p>
            <a:r>
              <a:rPr lang="en-US" dirty="0" smtClean="0"/>
              <a:t>Multi-dimensional IPF implemented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5" name="Picture 2" descr="C:\Documents and Settings\AKOMANDURI\Local Settings\Temporary Internet Files\Content.IE5\4VOYOB22\MC90023302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1271692"/>
            <a:ext cx="1600200" cy="16206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 On-board Survey</a:t>
            </a:r>
            <a:br>
              <a:rPr lang="en-US" dirty="0" smtClean="0"/>
            </a:br>
            <a:r>
              <a:rPr lang="en-US" b="0" i="1" dirty="0" smtClean="0"/>
              <a:t>Survey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Hugely successful survey effort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21,100 surveys collected (90% over target)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16,600 surveys usable (50% over target)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High quality of geocoding</a:t>
            </a:r>
          </a:p>
          <a:p>
            <a:r>
              <a:rPr lang="en-US" dirty="0" smtClean="0"/>
              <a:t>Well distributed by route-direction-</a:t>
            </a:r>
            <a:r>
              <a:rPr lang="en-US" dirty="0" err="1" smtClean="0"/>
              <a:t>ToD</a:t>
            </a:r>
            <a:endParaRPr lang="en-US" dirty="0" smtClean="0"/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Impact of “well thought out” sampling plan</a:t>
            </a:r>
          </a:p>
          <a:p>
            <a:r>
              <a:rPr lang="en-US" dirty="0" smtClean="0"/>
              <a:t>Completion rates as percentage of total ridership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30 percent on commuter rail – </a:t>
            </a:r>
            <a:r>
              <a:rPr lang="en-US" b="0" i="1" dirty="0" smtClean="0"/>
              <a:t>long rides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20 percent on express bus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10 percent on light rail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5 percent on local bus – </a:t>
            </a:r>
            <a:r>
              <a:rPr lang="en-US" b="0" i="1" dirty="0" smtClean="0"/>
              <a:t>close to target</a:t>
            </a:r>
          </a:p>
          <a:p>
            <a:pPr lvl="1"/>
            <a:endParaRPr lang="en-US" dirty="0"/>
          </a:p>
        </p:txBody>
      </p:sp>
      <p:pic>
        <p:nvPicPr>
          <p:cNvPr id="5122" name="Picture 2" descr="C:\Documents and Settings\AKOMANDURI\Local Settings\Temporary Internet Files\Content.IE5\JEN22PRP\MC90007104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0082" y="1366614"/>
            <a:ext cx="1949824" cy="1591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 On-board Survey</a:t>
            </a:r>
            <a:br>
              <a:rPr lang="en-US" dirty="0" smtClean="0"/>
            </a:br>
            <a:r>
              <a:rPr lang="en-US" b="0" i="1" dirty="0" smtClean="0"/>
              <a:t>Survey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Combined with 2005 data for low-priority routes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Over 5,500 records from 2005 (100 routes)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22,400 usable records</a:t>
            </a:r>
          </a:p>
          <a:p>
            <a:r>
              <a:rPr lang="en-US" dirty="0" smtClean="0"/>
              <a:t>Detailed expansion implemented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Step 1 – control for non-participants (route-direction-</a:t>
            </a:r>
            <a:r>
              <a:rPr lang="en-US" dirty="0" err="1" smtClean="0"/>
              <a:t>ToD</a:t>
            </a:r>
            <a:r>
              <a:rPr lang="en-US" dirty="0" smtClean="0"/>
              <a:t>)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Step 2 – control for non-surveyed routes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Step 3 – control for “boardings-alightings” (geography)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Step 4 – control for transfers (linked trip factors)</a:t>
            </a:r>
          </a:p>
          <a:p>
            <a:r>
              <a:rPr lang="en-US" dirty="0" smtClean="0"/>
              <a:t>Three weighted datasets prepared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Retain all records – “socio-demographic” profile of riders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Records with “O-D” – critical to support modeling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Records with O-D and trip purpose – even more detailed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 On-board Survey</a:t>
            </a:r>
            <a:br>
              <a:rPr lang="en-US" dirty="0" smtClean="0"/>
            </a:br>
            <a:r>
              <a:rPr lang="en-US" b="0" i="1" dirty="0" smtClean="0"/>
              <a:t>Survey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199" y="1304369"/>
          <a:ext cx="8485096" cy="501781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178765"/>
                <a:gridCol w="1541463"/>
                <a:gridCol w="1904160"/>
                <a:gridCol w="1930354"/>
                <a:gridCol w="1930354"/>
              </a:tblGrid>
              <a:tr h="998041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b="1" dirty="0"/>
                        <a:t>Time of Day</a:t>
                      </a:r>
                      <a:endParaRPr lang="en-US" sz="18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b="1"/>
                        <a:t>Boarding Superdistrict</a:t>
                      </a:r>
                      <a:endParaRPr lang="en-US" sz="1800" b="1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b="1"/>
                        <a:t>Count Distribution</a:t>
                      </a:r>
                      <a:endParaRPr lang="en-US" sz="1800" b="1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b="1"/>
                        <a:t>Pre-Geo. Expansion Distribution</a:t>
                      </a:r>
                      <a:endParaRPr lang="en-US" sz="1800" b="1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b="1" dirty="0"/>
                        <a:t>Post-Geo. Expansion Distribution</a:t>
                      </a:r>
                      <a:endParaRPr lang="en-US" sz="18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</a:tr>
              <a:tr h="434368"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b="1" dirty="0"/>
                        <a:t>AM Peak Period</a:t>
                      </a:r>
                    </a:p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b="1" dirty="0"/>
                        <a:t>(6–9 AM</a:t>
                      </a:r>
                      <a:r>
                        <a:rPr lang="en-US" sz="1800" dirty="0"/>
                        <a:t>)</a:t>
                      </a:r>
                      <a:endParaRPr lang="en-US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/>
                        <a:t>101</a:t>
                      </a:r>
                      <a:endParaRPr lang="en-US" sz="1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/>
                        <a:t>10.79%</a:t>
                      </a:r>
                      <a:endParaRPr lang="en-US" sz="1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/>
                        <a:t>12.24%</a:t>
                      </a:r>
                      <a:endParaRPr lang="en-US" sz="1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/>
                        <a:t>12.36%</a:t>
                      </a:r>
                      <a:endParaRPr lang="en-US" sz="1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</a:tr>
              <a:tr h="4481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/>
                        <a:t>102</a:t>
                      </a:r>
                      <a:endParaRPr lang="en-US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/>
                        <a:t>13.15%</a:t>
                      </a:r>
                      <a:endParaRPr lang="en-US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/>
                        <a:t>17.67%</a:t>
                      </a:r>
                      <a:endParaRPr lang="en-US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/>
                        <a:t>12.97%</a:t>
                      </a:r>
                      <a:endParaRPr lang="en-US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</a:tr>
              <a:tr h="4481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/>
                        <a:t>103</a:t>
                      </a:r>
                      <a:endParaRPr lang="en-US" sz="1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/>
                        <a:t>0.68%</a:t>
                      </a:r>
                      <a:endParaRPr lang="en-US" sz="1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/>
                        <a:t>0.22%</a:t>
                      </a:r>
                      <a:endParaRPr lang="en-US" sz="1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/>
                        <a:t>0.51%</a:t>
                      </a:r>
                      <a:endParaRPr lang="en-US" sz="1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</a:tr>
              <a:tr h="4481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/>
                        <a:t>104</a:t>
                      </a:r>
                      <a:endParaRPr lang="en-US" sz="1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/>
                        <a:t>18.10%</a:t>
                      </a:r>
                      <a:endParaRPr lang="en-US" sz="1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/>
                        <a:t>21.36%</a:t>
                      </a:r>
                      <a:endParaRPr lang="en-US" sz="1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/>
                        <a:t>17.87%</a:t>
                      </a:r>
                      <a:endParaRPr lang="en-US" sz="1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</a:tr>
              <a:tr h="4481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/>
                        <a:t>201</a:t>
                      </a:r>
                      <a:endParaRPr lang="en-US" sz="1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/>
                        <a:t>4.08%</a:t>
                      </a:r>
                      <a:endParaRPr lang="en-US" sz="1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/>
                        <a:t>6.17%</a:t>
                      </a:r>
                      <a:endParaRPr lang="en-US" sz="1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/>
                        <a:t>3.92%</a:t>
                      </a:r>
                      <a:endParaRPr lang="en-US" sz="1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</a:tr>
              <a:tr h="4481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/>
                        <a:t>202</a:t>
                      </a:r>
                      <a:endParaRPr lang="en-US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/>
                        <a:t>0.77%</a:t>
                      </a:r>
                      <a:endParaRPr lang="en-US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/>
                        <a:t>0.83%</a:t>
                      </a:r>
                      <a:endParaRPr lang="en-US" sz="1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/>
                        <a:t>0.79%</a:t>
                      </a:r>
                      <a:endParaRPr lang="en-US" sz="1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</a:tr>
              <a:tr h="4481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/>
                        <a:t>301</a:t>
                      </a:r>
                      <a:endParaRPr lang="en-US" sz="1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/>
                        <a:t>17.96%</a:t>
                      </a:r>
                      <a:endParaRPr lang="en-US" sz="1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/>
                        <a:t>18.37%</a:t>
                      </a:r>
                      <a:endParaRPr lang="en-US" sz="1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/>
                        <a:t>18.18%</a:t>
                      </a:r>
                      <a:endParaRPr lang="en-US" sz="1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</a:tr>
              <a:tr h="4481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/>
                        <a:t>401</a:t>
                      </a:r>
                      <a:endParaRPr lang="en-US" sz="1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/>
                        <a:t>34.01%</a:t>
                      </a:r>
                      <a:endParaRPr lang="en-US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/>
                        <a:t>22.44%</a:t>
                      </a:r>
                      <a:endParaRPr lang="en-US" sz="1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/>
                        <a:t>32.86%</a:t>
                      </a:r>
                      <a:endParaRPr lang="en-US" sz="1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</a:tr>
              <a:tr h="4481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/>
                        <a:t>701</a:t>
                      </a:r>
                      <a:endParaRPr lang="en-US" sz="1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/>
                        <a:t>0.41%</a:t>
                      </a:r>
                      <a:endParaRPr lang="en-US" sz="1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/>
                        <a:t>0.70%</a:t>
                      </a:r>
                      <a:endParaRPr lang="en-US" sz="1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/>
                        <a:t>0.40%</a:t>
                      </a:r>
                      <a:endParaRPr lang="en-US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173506" y="2783541"/>
            <a:ext cx="5768789" cy="4168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173506" y="5459506"/>
            <a:ext cx="5768789" cy="4168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 On-board Survey</a:t>
            </a:r>
            <a:br>
              <a:rPr lang="en-US" dirty="0" smtClean="0"/>
            </a:br>
            <a:r>
              <a:rPr lang="en-US" b="0" i="1" dirty="0" smtClean="0"/>
              <a:t>Lessons Learned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Selective surveying is beneficial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MPO knowledge critical – identify routes to survey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Data-driven (ridership) approach possible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Budget allocation benefits</a:t>
            </a:r>
          </a:p>
          <a:p>
            <a:r>
              <a:rPr lang="en-US" dirty="0" smtClean="0"/>
              <a:t>Periodic counts can provide data about rider patterns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Determine whether routes need to be surveyed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Changes in ridership by route, time-of-day, direction</a:t>
            </a:r>
          </a:p>
          <a:p>
            <a:r>
              <a:rPr lang="en-US" dirty="0" smtClean="0"/>
              <a:t>Careful allocation of resources – huge impact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Cleaning + weighting as important as collecting</a:t>
            </a:r>
          </a:p>
          <a:p>
            <a:r>
              <a:rPr lang="en-US" dirty="0" smtClean="0"/>
              <a:t>On-board survey data – rich stand-alone dataset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Counts help measure crowding + volume build up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25608" name="Picture 8" descr="C:\Documents and Settings\AKOMANDURI\Local Settings\Temporary Internet Files\Content.IE5\JEN22PRP\MC90044190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1" y="1840058"/>
            <a:ext cx="2756646" cy="32573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Metropolitan Council Travel Behavior Inventory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Snapshot of personal travel in Minneapolis-St. Paul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2010 - ongoing 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Multi-year – multi-mode – multi-everything</a:t>
            </a:r>
          </a:p>
          <a:p>
            <a:r>
              <a:rPr lang="en-US" dirty="0" smtClean="0"/>
              <a:t>Collect and provide quality data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Support regional initiatives + research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Perform stand-alone data analytics</a:t>
            </a:r>
          </a:p>
          <a:p>
            <a:r>
              <a:rPr lang="en-US" dirty="0" smtClean="0"/>
              <a:t>Build a fine-grained policy-sensitive model using data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State of the practice activity-based model</a:t>
            </a:r>
          </a:p>
          <a:p>
            <a:r>
              <a:rPr lang="en-US" i="1" dirty="0" smtClean="0"/>
              <a:t>“Create a lasting legacy for the region”</a:t>
            </a:r>
            <a:endParaRPr lang="en-US" dirty="0"/>
          </a:p>
        </p:txBody>
      </p:sp>
      <p:pic>
        <p:nvPicPr>
          <p:cNvPr id="1032" name="Picture 8" descr="C:\Documents and Settings\AKOMANDURI\Local Settings\Temporary Internet Files\Content.IE5\GLUU5SKI\MC90043673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7165" y="2746932"/>
            <a:ext cx="2746375" cy="1498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Metropolitan Council Travel Behavior Inventory </a:t>
            </a:r>
            <a:r>
              <a:rPr lang="en-US" b="0" i="1" dirty="0" smtClean="0"/>
              <a:t>Data Collection</a:t>
            </a:r>
            <a:endParaRPr lang="en-US" b="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Metropolitan Council Transit On-board Survey </a:t>
            </a:r>
            <a:r>
              <a:rPr lang="en-US" b="0" i="1" dirty="0" smtClean="0"/>
              <a:t>Objectives</a:t>
            </a:r>
            <a:endParaRPr lang="en-US" b="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4707"/>
            <a:ext cx="8229600" cy="4525963"/>
          </a:xfrm>
        </p:spPr>
        <p:txBody>
          <a:bodyPr/>
          <a:lstStyle/>
          <a:p>
            <a:r>
              <a:rPr lang="en-US" dirty="0" smtClean="0"/>
              <a:t>Build transit rider profile for modeling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Transit model validation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Stand-alone for analytics</a:t>
            </a:r>
          </a:p>
          <a:p>
            <a:r>
              <a:rPr lang="en-US" dirty="0" smtClean="0"/>
              <a:t>Multi-lingual survey instrument design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English, Spanish, Hmong and Somali</a:t>
            </a:r>
          </a:p>
          <a:p>
            <a:r>
              <a:rPr lang="en-US" dirty="0" smtClean="0"/>
              <a:t>Data collection methodology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On and off counts</a:t>
            </a:r>
          </a:p>
          <a:p>
            <a:r>
              <a:rPr lang="en-US" dirty="0" smtClean="0"/>
              <a:t>Multi-dimensional weighting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Disaggregate “route-direction-time-of-day-geography”</a:t>
            </a:r>
          </a:p>
          <a:p>
            <a:r>
              <a:rPr lang="en-US" dirty="0" smtClean="0"/>
              <a:t>Complement 2005 survey effort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Metropolitan Council Transit On-board Survey </a:t>
            </a:r>
            <a:r>
              <a:rPr lang="en-US" b="0" i="1" dirty="0" smtClean="0"/>
              <a:t>Trade-Off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2283"/>
            <a:ext cx="8229600" cy="4525963"/>
          </a:xfrm>
        </p:spPr>
        <p:txBody>
          <a:bodyPr/>
          <a:lstStyle/>
          <a:p>
            <a:r>
              <a:rPr lang="en-US" dirty="0" smtClean="0"/>
              <a:t>Utilize budget effectively to meet objectives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“Do more with less”</a:t>
            </a:r>
          </a:p>
          <a:p>
            <a:r>
              <a:rPr lang="en-US" dirty="0" smtClean="0"/>
              <a:t>Developed options early on in the process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Collaborative – Met Council, CS, </a:t>
            </a:r>
            <a:r>
              <a:rPr lang="en-US" dirty="0" err="1" smtClean="0"/>
              <a:t>Dikita</a:t>
            </a:r>
            <a:endParaRPr lang="en-US" dirty="0" smtClean="0"/>
          </a:p>
          <a:p>
            <a:r>
              <a:rPr lang="en-US" dirty="0" smtClean="0"/>
              <a:t>Key questions targeted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Can we complement the 2010 data using 2005 survey data?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Can we “sample” smarter?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Can we “assign” crews effectively?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How do we improve survey QA/QC?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Ensure “survey data” are representative of rider patterns</a:t>
            </a:r>
          </a:p>
          <a:p>
            <a:r>
              <a:rPr lang="en-US" dirty="0" smtClean="0"/>
              <a:t>Address every area to maximize data quality and value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 On-board Survey</a:t>
            </a:r>
            <a:br>
              <a:rPr lang="en-US" dirty="0" smtClean="0"/>
            </a:br>
            <a:r>
              <a:rPr lang="en-US" b="0" i="1" dirty="0" smtClean="0"/>
              <a:t>Step 1.  Maximize Use of 2005 Data</a:t>
            </a:r>
            <a:endParaRPr lang="en-US" b="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2005 on-board survey – very comprehensive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Covered all routes and time periods</a:t>
            </a:r>
          </a:p>
          <a:p>
            <a:r>
              <a:rPr lang="en-US" dirty="0" smtClean="0"/>
              <a:t>If data merging must happen…data fields must be same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2005 survey well thought out</a:t>
            </a:r>
          </a:p>
          <a:p>
            <a:r>
              <a:rPr lang="en-US" dirty="0" smtClean="0"/>
              <a:t>2010 questionnaire built off 2005 questionnaire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Only income levels changed</a:t>
            </a:r>
          </a:p>
          <a:p>
            <a:r>
              <a:rPr lang="en-US" dirty="0" smtClean="0"/>
              <a:t>Questions adjusted to account for…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New commuter rail in Minneapolis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Refined questions to support modeling – “walk access dis.”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Improve capture of “transferring”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 On-board Survey</a:t>
            </a:r>
            <a:br>
              <a:rPr lang="en-US" dirty="0" smtClean="0"/>
            </a:br>
            <a:r>
              <a:rPr lang="en-US" b="0" i="1" dirty="0" smtClean="0"/>
              <a:t>Step 2.  Sample Smarter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we survey all routes?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Even if no change in operations or ridership from 2005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No change likely in “rider” profile or patterns</a:t>
            </a:r>
          </a:p>
          <a:p>
            <a:r>
              <a:rPr lang="en-US" dirty="0" smtClean="0"/>
              <a:t>Create priority groups – 110 routes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Northstar (commuter rail) + supporting buses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High volume corridors – potential AA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err="1" smtClean="0"/>
              <a:t>BRT</a:t>
            </a:r>
            <a:r>
              <a:rPr lang="en-US" dirty="0" smtClean="0"/>
              <a:t> corridors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Change in volume corridor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4 priority groups – 80 percent of ridership</a:t>
            </a:r>
          </a:p>
          <a:p>
            <a:pPr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Remaining 100 routes – 20 percent of </a:t>
            </a:r>
            <a:r>
              <a:rPr lang="en-US" dirty="0" err="1" smtClean="0"/>
              <a:t>riderhip</a:t>
            </a:r>
            <a:endParaRPr lang="en-US" dirty="0" smtClean="0"/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Dropped from 2010 survey – use 2005 data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 On-board Survey</a:t>
            </a:r>
            <a:br>
              <a:rPr lang="en-US" dirty="0" smtClean="0"/>
            </a:br>
            <a:r>
              <a:rPr lang="en-US" b="0" i="1" dirty="0" smtClean="0"/>
              <a:t>Step 3.  Allocate Crews Efficiently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 usable surveys from at least 5 percent of riders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Ridership on priority groups = 225,000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Survey goal = 11,300</a:t>
            </a:r>
          </a:p>
          <a:p>
            <a:r>
              <a:rPr lang="en-US" dirty="0" smtClean="0"/>
              <a:t>Sampling carried out at block-level (vehicle-level)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Minimizes “wait” times 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Takes advantage of interlining</a:t>
            </a:r>
          </a:p>
          <a:p>
            <a:r>
              <a:rPr lang="en-US" dirty="0" smtClean="0"/>
              <a:t> Prioritized block selection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Blocks with majority of routes in top 4 priorities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High ridership blocks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At least 3 hours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Minimal layover times between revenue runs	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 On-board Survey</a:t>
            </a:r>
            <a:br>
              <a:rPr lang="en-US" dirty="0" smtClean="0"/>
            </a:br>
            <a:r>
              <a:rPr lang="en-US" b="0" i="1" dirty="0" smtClean="0"/>
              <a:t>Step 4.  Redesign Survey QA/QC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Focused targeting of routes improved efficiency</a:t>
            </a:r>
          </a:p>
          <a:p>
            <a:r>
              <a:rPr lang="en-US" dirty="0" smtClean="0"/>
              <a:t>Allowed reallocation of resources to QA/QC</a:t>
            </a:r>
          </a:p>
          <a:p>
            <a:r>
              <a:rPr lang="en-US" dirty="0" smtClean="0"/>
              <a:t>Four levels of auditing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err="1" smtClean="0"/>
              <a:t>Dikita</a:t>
            </a:r>
            <a:r>
              <a:rPr lang="en-US" dirty="0" smtClean="0"/>
              <a:t> – in-field to drop “obviously” poor records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err="1" smtClean="0"/>
              <a:t>Dikita</a:t>
            </a:r>
            <a:r>
              <a:rPr lang="en-US" dirty="0" smtClean="0"/>
              <a:t> – in-office to improve data quality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CS – external auditor – especially of location questions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Met Council – “local expert”</a:t>
            </a:r>
          </a:p>
          <a:p>
            <a:r>
              <a:rPr lang="en-US" dirty="0" smtClean="0"/>
              <a:t>Three rounds of geocoding – different software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ArcGIS, TransCAD, Google API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 smtClean="0"/>
              <a:t>Tremendous improvement in data quality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SHandouts">
  <a:themeElements>
    <a:clrScheme name="CSHandout">
      <a:dk1>
        <a:srgbClr val="000000"/>
      </a:dk1>
      <a:lt1>
        <a:srgbClr val="000000"/>
      </a:lt1>
      <a:dk2>
        <a:srgbClr val="FFFFFF"/>
      </a:dk2>
      <a:lt2>
        <a:srgbClr val="FFFFFF"/>
      </a:lt2>
      <a:accent1>
        <a:srgbClr val="0099CC"/>
      </a:accent1>
      <a:accent2>
        <a:srgbClr val="B29620"/>
      </a:accent2>
      <a:accent3>
        <a:srgbClr val="C20000"/>
      </a:accent3>
      <a:accent4>
        <a:srgbClr val="30A230"/>
      </a:accent4>
      <a:accent5>
        <a:srgbClr val="DDE278"/>
      </a:accent5>
      <a:accent6>
        <a:srgbClr val="1634CA"/>
      </a:accent6>
      <a:hlink>
        <a:srgbClr val="0000FF"/>
      </a:hlink>
      <a:folHlink>
        <a:srgbClr val="969696"/>
      </a:folHlink>
    </a:clrScheme>
    <a:fontScheme name="CS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SBlu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CSHandouts</Template>
  <TotalTime>508</TotalTime>
  <Words>930</Words>
  <Application>Microsoft Office PowerPoint</Application>
  <PresentationFormat>On-screen Show (4:3)</PresentationFormat>
  <Paragraphs>200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CSHandouts</vt:lpstr>
      <vt:lpstr>Innovative Approach to Transit On-board Data Collection</vt:lpstr>
      <vt:lpstr>Metropolitan Council Travel Behavior Inventory</vt:lpstr>
      <vt:lpstr>Metropolitan Council Travel Behavior Inventory Data Collection</vt:lpstr>
      <vt:lpstr>Metropolitan Council Transit On-board Survey Objectives</vt:lpstr>
      <vt:lpstr>Metropolitan Council Transit On-board Survey Trade-Off Assessment</vt:lpstr>
      <vt:lpstr>Transit On-board Survey Step 1.  Maximize Use of 2005 Data</vt:lpstr>
      <vt:lpstr>Transit On-board Survey Step 2.  Sample Smarter</vt:lpstr>
      <vt:lpstr>Transit On-board Survey Step 3.  Allocate Crews Efficiently</vt:lpstr>
      <vt:lpstr>Transit On-board Survey Step 4.  Redesign Survey QA/QC</vt:lpstr>
      <vt:lpstr>Transit On-board Survey Step 5.  Focus on Weighting</vt:lpstr>
      <vt:lpstr>Transit On-board Survey Survey Results</vt:lpstr>
      <vt:lpstr>Transit On-board Survey Survey Results</vt:lpstr>
      <vt:lpstr>Transit On-board Survey Survey Results</vt:lpstr>
      <vt:lpstr>Transit On-board Survey Lessons Learned</vt:lpstr>
      <vt:lpstr>Slide 15</vt:lpstr>
    </vt:vector>
  </TitlesOfParts>
  <Company>Cambridge Systematics,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Innovative Approach to Transit Onboard Data Collection</dc:title>
  <dc:creator>Anurag Komanduri</dc:creator>
  <cp:lastModifiedBy>Anurag Komanduri</cp:lastModifiedBy>
  <cp:revision>91</cp:revision>
  <dcterms:created xsi:type="dcterms:W3CDTF">2013-05-05T20:17:57Z</dcterms:created>
  <dcterms:modified xsi:type="dcterms:W3CDTF">2013-05-06T15:06:03Z</dcterms:modified>
</cp:coreProperties>
</file>