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gif" ContentType="image/gif"/>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6" r:id="rId2"/>
    <p:sldMasterId id="2147483806" r:id="rId3"/>
  </p:sldMasterIdLst>
  <p:notesMasterIdLst>
    <p:notesMasterId r:id="rId23"/>
  </p:notesMasterIdLst>
  <p:handoutMasterIdLst>
    <p:handoutMasterId r:id="rId24"/>
  </p:handoutMasterIdLst>
  <p:sldIdLst>
    <p:sldId id="416" r:id="rId4"/>
    <p:sldId id="419" r:id="rId5"/>
    <p:sldId id="415" r:id="rId6"/>
    <p:sldId id="433" r:id="rId7"/>
    <p:sldId id="434" r:id="rId8"/>
    <p:sldId id="418" r:id="rId9"/>
    <p:sldId id="441" r:id="rId10"/>
    <p:sldId id="423" r:id="rId11"/>
    <p:sldId id="440" r:id="rId12"/>
    <p:sldId id="439" r:id="rId13"/>
    <p:sldId id="424" r:id="rId14"/>
    <p:sldId id="425" r:id="rId15"/>
    <p:sldId id="437" r:id="rId16"/>
    <p:sldId id="426" r:id="rId17"/>
    <p:sldId id="428" r:id="rId18"/>
    <p:sldId id="432" r:id="rId19"/>
    <p:sldId id="430" r:id="rId20"/>
    <p:sldId id="431" r:id="rId21"/>
    <p:sldId id="438"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AB789"/>
    <a:srgbClr val="FFFFFF"/>
  </p:clrMru>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6" autoAdjust="0"/>
    <p:restoredTop sz="72760" autoAdjust="0"/>
  </p:normalViewPr>
  <p:slideViewPr>
    <p:cSldViewPr>
      <p:cViewPr>
        <p:scale>
          <a:sx n="30" d="100"/>
          <a:sy n="30" d="100"/>
        </p:scale>
        <p:origin x="-2076" y="-4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43B1B3-7E08-403A-BA44-B90A86D8E84A}" type="doc">
      <dgm:prSet loTypeId="urn:microsoft.com/office/officeart/2005/8/layout/vProcess5" loCatId="process" qsTypeId="urn:microsoft.com/office/officeart/2005/8/quickstyle/simple1" qsCatId="simple" csTypeId="urn:microsoft.com/office/officeart/2005/8/colors/colorful1" csCatId="colorful" phldr="1"/>
      <dgm:spPr/>
    </dgm:pt>
    <dgm:pt modelId="{BCA99050-025F-4D86-9792-67E8BBC2FBDD}">
      <dgm:prSet phldrT="[Text]"/>
      <dgm:spPr/>
      <dgm:t>
        <a:bodyPr/>
        <a:lstStyle/>
        <a:p>
          <a:r>
            <a:rPr lang="en-US" dirty="0" smtClean="0"/>
            <a:t>Development of Goals, Objectives and Targets</a:t>
          </a:r>
          <a:endParaRPr lang="en-US" dirty="0"/>
        </a:p>
      </dgm:t>
    </dgm:pt>
    <dgm:pt modelId="{118D1F4E-2CA6-4E27-8A29-60C64C1A54A7}" type="parTrans" cxnId="{9C0B714F-0105-460E-98B6-CAECAEB1B0FA}">
      <dgm:prSet/>
      <dgm:spPr/>
      <dgm:t>
        <a:bodyPr/>
        <a:lstStyle/>
        <a:p>
          <a:endParaRPr lang="en-US"/>
        </a:p>
      </dgm:t>
    </dgm:pt>
    <dgm:pt modelId="{564703CD-4C57-4A71-B355-CC95B2528081}" type="sibTrans" cxnId="{9C0B714F-0105-460E-98B6-CAECAEB1B0FA}">
      <dgm:prSet/>
      <dgm:spPr/>
      <dgm:t>
        <a:bodyPr/>
        <a:lstStyle/>
        <a:p>
          <a:endParaRPr lang="en-US"/>
        </a:p>
      </dgm:t>
    </dgm:pt>
    <dgm:pt modelId="{ED7AC781-346E-4C5F-A2AE-AB74C7701FB1}">
      <dgm:prSet phldrT="[Text]"/>
      <dgm:spPr/>
      <dgm:t>
        <a:bodyPr/>
        <a:lstStyle/>
        <a:p>
          <a:r>
            <a:rPr lang="en-US" dirty="0" smtClean="0"/>
            <a:t>Measure Progress</a:t>
          </a:r>
          <a:endParaRPr lang="en-US" dirty="0"/>
        </a:p>
      </dgm:t>
    </dgm:pt>
    <dgm:pt modelId="{75182FA1-B888-4CE1-9E20-9C16A0E5195A}" type="parTrans" cxnId="{B677A843-A9E3-4BB7-8C6E-6BAE0CC1C33E}">
      <dgm:prSet/>
      <dgm:spPr/>
      <dgm:t>
        <a:bodyPr/>
        <a:lstStyle/>
        <a:p>
          <a:endParaRPr lang="en-US"/>
        </a:p>
      </dgm:t>
    </dgm:pt>
    <dgm:pt modelId="{E8448BE7-C525-44F1-A35C-42E83CF544A8}" type="sibTrans" cxnId="{B677A843-A9E3-4BB7-8C6E-6BAE0CC1C33E}">
      <dgm:prSet/>
      <dgm:spPr/>
      <dgm:t>
        <a:bodyPr/>
        <a:lstStyle/>
        <a:p>
          <a:endParaRPr lang="en-US"/>
        </a:p>
      </dgm:t>
    </dgm:pt>
    <dgm:pt modelId="{73557620-EF8E-47EF-8F5F-09BBDA72A990}">
      <dgm:prSet phldrT="[Text]"/>
      <dgm:spPr>
        <a:solidFill>
          <a:schemeClr val="tx2"/>
        </a:solidFill>
      </dgm:spPr>
      <dgm:t>
        <a:bodyPr/>
        <a:lstStyle/>
        <a:p>
          <a:r>
            <a:rPr lang="en-US" dirty="0" smtClean="0"/>
            <a:t>Show Progress</a:t>
          </a:r>
          <a:endParaRPr lang="en-US" dirty="0"/>
        </a:p>
      </dgm:t>
    </dgm:pt>
    <dgm:pt modelId="{C6ECED34-CFEF-4985-8E49-9F6062930FBA}" type="parTrans" cxnId="{B905FDCA-A849-4448-AB18-F2D0074D07B1}">
      <dgm:prSet/>
      <dgm:spPr/>
      <dgm:t>
        <a:bodyPr/>
        <a:lstStyle/>
        <a:p>
          <a:endParaRPr lang="en-US"/>
        </a:p>
      </dgm:t>
    </dgm:pt>
    <dgm:pt modelId="{8AB8C87D-09BF-493B-ACD1-88DCF507A893}" type="sibTrans" cxnId="{B905FDCA-A849-4448-AB18-F2D0074D07B1}">
      <dgm:prSet/>
      <dgm:spPr/>
      <dgm:t>
        <a:bodyPr/>
        <a:lstStyle/>
        <a:p>
          <a:endParaRPr lang="en-US"/>
        </a:p>
      </dgm:t>
    </dgm:pt>
    <dgm:pt modelId="{0467FB5E-54F5-4D3C-941E-CE0DF43E924B}" type="pres">
      <dgm:prSet presAssocID="{F343B1B3-7E08-403A-BA44-B90A86D8E84A}" presName="outerComposite" presStyleCnt="0">
        <dgm:presLayoutVars>
          <dgm:chMax val="5"/>
          <dgm:dir/>
          <dgm:resizeHandles val="exact"/>
        </dgm:presLayoutVars>
      </dgm:prSet>
      <dgm:spPr/>
    </dgm:pt>
    <dgm:pt modelId="{B89D5E5E-93B4-4E7E-9964-7FD41FF797C7}" type="pres">
      <dgm:prSet presAssocID="{F343B1B3-7E08-403A-BA44-B90A86D8E84A}" presName="dummyMaxCanvas" presStyleCnt="0">
        <dgm:presLayoutVars/>
      </dgm:prSet>
      <dgm:spPr/>
    </dgm:pt>
    <dgm:pt modelId="{7EB234B4-7475-4403-9AA7-2256C93DB74E}" type="pres">
      <dgm:prSet presAssocID="{F343B1B3-7E08-403A-BA44-B90A86D8E84A}" presName="ThreeNodes_1" presStyleLbl="node1" presStyleIdx="0" presStyleCnt="3">
        <dgm:presLayoutVars>
          <dgm:bulletEnabled val="1"/>
        </dgm:presLayoutVars>
      </dgm:prSet>
      <dgm:spPr/>
      <dgm:t>
        <a:bodyPr/>
        <a:lstStyle/>
        <a:p>
          <a:endParaRPr lang="en-US"/>
        </a:p>
      </dgm:t>
    </dgm:pt>
    <dgm:pt modelId="{3A9066A1-825F-4214-BAFA-5DEF3BC16611}" type="pres">
      <dgm:prSet presAssocID="{F343B1B3-7E08-403A-BA44-B90A86D8E84A}" presName="ThreeNodes_2" presStyleLbl="node1" presStyleIdx="1" presStyleCnt="3">
        <dgm:presLayoutVars>
          <dgm:bulletEnabled val="1"/>
        </dgm:presLayoutVars>
      </dgm:prSet>
      <dgm:spPr/>
      <dgm:t>
        <a:bodyPr/>
        <a:lstStyle/>
        <a:p>
          <a:endParaRPr lang="en-US"/>
        </a:p>
      </dgm:t>
    </dgm:pt>
    <dgm:pt modelId="{094B6AE3-55CC-4C1D-84B3-6F0BDD5E614E}" type="pres">
      <dgm:prSet presAssocID="{F343B1B3-7E08-403A-BA44-B90A86D8E84A}" presName="ThreeNodes_3" presStyleLbl="node1" presStyleIdx="2" presStyleCnt="3">
        <dgm:presLayoutVars>
          <dgm:bulletEnabled val="1"/>
        </dgm:presLayoutVars>
      </dgm:prSet>
      <dgm:spPr/>
      <dgm:t>
        <a:bodyPr/>
        <a:lstStyle/>
        <a:p>
          <a:endParaRPr lang="en-US"/>
        </a:p>
      </dgm:t>
    </dgm:pt>
    <dgm:pt modelId="{36A58248-6D29-429E-A590-6BD133A651EB}" type="pres">
      <dgm:prSet presAssocID="{F343B1B3-7E08-403A-BA44-B90A86D8E84A}" presName="ThreeConn_1-2" presStyleLbl="fgAccFollowNode1" presStyleIdx="0" presStyleCnt="2">
        <dgm:presLayoutVars>
          <dgm:bulletEnabled val="1"/>
        </dgm:presLayoutVars>
      </dgm:prSet>
      <dgm:spPr/>
      <dgm:t>
        <a:bodyPr/>
        <a:lstStyle/>
        <a:p>
          <a:endParaRPr lang="en-US"/>
        </a:p>
      </dgm:t>
    </dgm:pt>
    <dgm:pt modelId="{DB757C7E-E687-4ABC-803D-EBC05600E2C3}" type="pres">
      <dgm:prSet presAssocID="{F343B1B3-7E08-403A-BA44-B90A86D8E84A}" presName="ThreeConn_2-3" presStyleLbl="fgAccFollowNode1" presStyleIdx="1" presStyleCnt="2">
        <dgm:presLayoutVars>
          <dgm:bulletEnabled val="1"/>
        </dgm:presLayoutVars>
      </dgm:prSet>
      <dgm:spPr/>
      <dgm:t>
        <a:bodyPr/>
        <a:lstStyle/>
        <a:p>
          <a:endParaRPr lang="en-US"/>
        </a:p>
      </dgm:t>
    </dgm:pt>
    <dgm:pt modelId="{425D2A36-5A50-4169-BEF0-CC31B4307F50}" type="pres">
      <dgm:prSet presAssocID="{F343B1B3-7E08-403A-BA44-B90A86D8E84A}" presName="ThreeNodes_1_text" presStyleLbl="node1" presStyleIdx="2" presStyleCnt="3">
        <dgm:presLayoutVars>
          <dgm:bulletEnabled val="1"/>
        </dgm:presLayoutVars>
      </dgm:prSet>
      <dgm:spPr/>
      <dgm:t>
        <a:bodyPr/>
        <a:lstStyle/>
        <a:p>
          <a:endParaRPr lang="en-US"/>
        </a:p>
      </dgm:t>
    </dgm:pt>
    <dgm:pt modelId="{0F8BB0EA-FFC1-4116-BADE-06914AF3DE65}" type="pres">
      <dgm:prSet presAssocID="{F343B1B3-7E08-403A-BA44-B90A86D8E84A}" presName="ThreeNodes_2_text" presStyleLbl="node1" presStyleIdx="2" presStyleCnt="3">
        <dgm:presLayoutVars>
          <dgm:bulletEnabled val="1"/>
        </dgm:presLayoutVars>
      </dgm:prSet>
      <dgm:spPr/>
      <dgm:t>
        <a:bodyPr/>
        <a:lstStyle/>
        <a:p>
          <a:endParaRPr lang="en-US"/>
        </a:p>
      </dgm:t>
    </dgm:pt>
    <dgm:pt modelId="{CE7101C7-4259-4993-9C1F-DE7253062BCD}" type="pres">
      <dgm:prSet presAssocID="{F343B1B3-7E08-403A-BA44-B90A86D8E84A}" presName="ThreeNodes_3_text" presStyleLbl="node1" presStyleIdx="2" presStyleCnt="3">
        <dgm:presLayoutVars>
          <dgm:bulletEnabled val="1"/>
        </dgm:presLayoutVars>
      </dgm:prSet>
      <dgm:spPr/>
      <dgm:t>
        <a:bodyPr/>
        <a:lstStyle/>
        <a:p>
          <a:endParaRPr lang="en-US"/>
        </a:p>
      </dgm:t>
    </dgm:pt>
  </dgm:ptLst>
  <dgm:cxnLst>
    <dgm:cxn modelId="{6C8E8DEC-CC97-4B74-9AE9-666A86C9AE13}" type="presOf" srcId="{73557620-EF8E-47EF-8F5F-09BBDA72A990}" destId="{CE7101C7-4259-4993-9C1F-DE7253062BCD}" srcOrd="1" destOrd="0" presId="urn:microsoft.com/office/officeart/2005/8/layout/vProcess5"/>
    <dgm:cxn modelId="{B677A843-A9E3-4BB7-8C6E-6BAE0CC1C33E}" srcId="{F343B1B3-7E08-403A-BA44-B90A86D8E84A}" destId="{ED7AC781-346E-4C5F-A2AE-AB74C7701FB1}" srcOrd="1" destOrd="0" parTransId="{75182FA1-B888-4CE1-9E20-9C16A0E5195A}" sibTransId="{E8448BE7-C525-44F1-A35C-42E83CF544A8}"/>
    <dgm:cxn modelId="{F8DC5082-4ED4-453F-BD99-557DDF934320}" type="presOf" srcId="{F343B1B3-7E08-403A-BA44-B90A86D8E84A}" destId="{0467FB5E-54F5-4D3C-941E-CE0DF43E924B}" srcOrd="0" destOrd="0" presId="urn:microsoft.com/office/officeart/2005/8/layout/vProcess5"/>
    <dgm:cxn modelId="{A505AC34-FD24-4510-9334-22FCD5C97FDB}" type="presOf" srcId="{BCA99050-025F-4D86-9792-67E8BBC2FBDD}" destId="{425D2A36-5A50-4169-BEF0-CC31B4307F50}" srcOrd="1" destOrd="0" presId="urn:microsoft.com/office/officeart/2005/8/layout/vProcess5"/>
    <dgm:cxn modelId="{C3CB3085-FA3A-47D7-B0F7-1062F4ED8D7F}" type="presOf" srcId="{564703CD-4C57-4A71-B355-CC95B2528081}" destId="{36A58248-6D29-429E-A590-6BD133A651EB}" srcOrd="0" destOrd="0" presId="urn:microsoft.com/office/officeart/2005/8/layout/vProcess5"/>
    <dgm:cxn modelId="{DC5F5DCB-AF6F-4717-A297-FA18F8967560}" type="presOf" srcId="{73557620-EF8E-47EF-8F5F-09BBDA72A990}" destId="{094B6AE3-55CC-4C1D-84B3-6F0BDD5E614E}" srcOrd="0" destOrd="0" presId="urn:microsoft.com/office/officeart/2005/8/layout/vProcess5"/>
    <dgm:cxn modelId="{665A9643-78C7-4820-94C6-5ABF2F5621E0}" type="presOf" srcId="{E8448BE7-C525-44F1-A35C-42E83CF544A8}" destId="{DB757C7E-E687-4ABC-803D-EBC05600E2C3}" srcOrd="0" destOrd="0" presId="urn:microsoft.com/office/officeart/2005/8/layout/vProcess5"/>
    <dgm:cxn modelId="{9C0B714F-0105-460E-98B6-CAECAEB1B0FA}" srcId="{F343B1B3-7E08-403A-BA44-B90A86D8E84A}" destId="{BCA99050-025F-4D86-9792-67E8BBC2FBDD}" srcOrd="0" destOrd="0" parTransId="{118D1F4E-2CA6-4E27-8A29-60C64C1A54A7}" sibTransId="{564703CD-4C57-4A71-B355-CC95B2528081}"/>
    <dgm:cxn modelId="{0BBD2758-E8C7-4BB2-A9EF-E9315ED2D711}" type="presOf" srcId="{ED7AC781-346E-4C5F-A2AE-AB74C7701FB1}" destId="{0F8BB0EA-FFC1-4116-BADE-06914AF3DE65}" srcOrd="1" destOrd="0" presId="urn:microsoft.com/office/officeart/2005/8/layout/vProcess5"/>
    <dgm:cxn modelId="{0E11C8B1-708D-4776-B032-5432A41FE059}" type="presOf" srcId="{BCA99050-025F-4D86-9792-67E8BBC2FBDD}" destId="{7EB234B4-7475-4403-9AA7-2256C93DB74E}" srcOrd="0" destOrd="0" presId="urn:microsoft.com/office/officeart/2005/8/layout/vProcess5"/>
    <dgm:cxn modelId="{B905FDCA-A849-4448-AB18-F2D0074D07B1}" srcId="{F343B1B3-7E08-403A-BA44-B90A86D8E84A}" destId="{73557620-EF8E-47EF-8F5F-09BBDA72A990}" srcOrd="2" destOrd="0" parTransId="{C6ECED34-CFEF-4985-8E49-9F6062930FBA}" sibTransId="{8AB8C87D-09BF-493B-ACD1-88DCF507A893}"/>
    <dgm:cxn modelId="{9D4B6A38-24D9-49C9-BAE8-4F1FC0FFDC3E}" type="presOf" srcId="{ED7AC781-346E-4C5F-A2AE-AB74C7701FB1}" destId="{3A9066A1-825F-4214-BAFA-5DEF3BC16611}" srcOrd="0" destOrd="0" presId="urn:microsoft.com/office/officeart/2005/8/layout/vProcess5"/>
    <dgm:cxn modelId="{66401FC9-20EC-4C94-AF2E-CB7D1B8324FC}" type="presParOf" srcId="{0467FB5E-54F5-4D3C-941E-CE0DF43E924B}" destId="{B89D5E5E-93B4-4E7E-9964-7FD41FF797C7}" srcOrd="0" destOrd="0" presId="urn:microsoft.com/office/officeart/2005/8/layout/vProcess5"/>
    <dgm:cxn modelId="{444EEB33-B795-4DB0-A259-F593C093C510}" type="presParOf" srcId="{0467FB5E-54F5-4D3C-941E-CE0DF43E924B}" destId="{7EB234B4-7475-4403-9AA7-2256C93DB74E}" srcOrd="1" destOrd="0" presId="urn:microsoft.com/office/officeart/2005/8/layout/vProcess5"/>
    <dgm:cxn modelId="{F8AED805-7F39-4171-BBA7-C81D29DD7671}" type="presParOf" srcId="{0467FB5E-54F5-4D3C-941E-CE0DF43E924B}" destId="{3A9066A1-825F-4214-BAFA-5DEF3BC16611}" srcOrd="2" destOrd="0" presId="urn:microsoft.com/office/officeart/2005/8/layout/vProcess5"/>
    <dgm:cxn modelId="{0D5FE1A2-CC23-4778-B105-6868366AC28B}" type="presParOf" srcId="{0467FB5E-54F5-4D3C-941E-CE0DF43E924B}" destId="{094B6AE3-55CC-4C1D-84B3-6F0BDD5E614E}" srcOrd="3" destOrd="0" presId="urn:microsoft.com/office/officeart/2005/8/layout/vProcess5"/>
    <dgm:cxn modelId="{A870754A-814E-4D7E-8A85-8F66A1DBCCB2}" type="presParOf" srcId="{0467FB5E-54F5-4D3C-941E-CE0DF43E924B}" destId="{36A58248-6D29-429E-A590-6BD133A651EB}" srcOrd="4" destOrd="0" presId="urn:microsoft.com/office/officeart/2005/8/layout/vProcess5"/>
    <dgm:cxn modelId="{D683CA01-F5CF-4C05-A503-A1CA9A5004B6}" type="presParOf" srcId="{0467FB5E-54F5-4D3C-941E-CE0DF43E924B}" destId="{DB757C7E-E687-4ABC-803D-EBC05600E2C3}" srcOrd="5" destOrd="0" presId="urn:microsoft.com/office/officeart/2005/8/layout/vProcess5"/>
    <dgm:cxn modelId="{F0D679CD-2799-4F8E-B435-79969872C3D5}" type="presParOf" srcId="{0467FB5E-54F5-4D3C-941E-CE0DF43E924B}" destId="{425D2A36-5A50-4169-BEF0-CC31B4307F50}" srcOrd="6" destOrd="0" presId="urn:microsoft.com/office/officeart/2005/8/layout/vProcess5"/>
    <dgm:cxn modelId="{05FB4BC0-4959-4EFD-8F8D-E3E3E3EA79BB}" type="presParOf" srcId="{0467FB5E-54F5-4D3C-941E-CE0DF43E924B}" destId="{0F8BB0EA-FFC1-4116-BADE-06914AF3DE65}" srcOrd="7" destOrd="0" presId="urn:microsoft.com/office/officeart/2005/8/layout/vProcess5"/>
    <dgm:cxn modelId="{9BB527C6-C97A-471B-8C9D-A8911370D1EA}" type="presParOf" srcId="{0467FB5E-54F5-4D3C-941E-CE0DF43E924B}" destId="{CE7101C7-4259-4993-9C1F-DE7253062BCD}" srcOrd="8" destOrd="0" presId="urn:microsoft.com/office/officeart/2005/8/layout/v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D989A7-811D-4BE3-A12C-F710C86D720E}" type="doc">
      <dgm:prSet loTypeId="urn:microsoft.com/office/officeart/2005/8/layout/process2" loCatId="process" qsTypeId="urn:microsoft.com/office/officeart/2005/8/quickstyle/simple1" qsCatId="simple" csTypeId="urn:microsoft.com/office/officeart/2005/8/colors/colorful2" csCatId="colorful" phldr="1"/>
      <dgm:spPr/>
    </dgm:pt>
    <dgm:pt modelId="{2133C367-4885-4332-A422-0B376862142A}">
      <dgm:prSet phldrT="[Text]"/>
      <dgm:spPr/>
      <dgm:t>
        <a:bodyPr/>
        <a:lstStyle/>
        <a:p>
          <a:r>
            <a:rPr lang="en-US" dirty="0" smtClean="0">
              <a:latin typeface="+mj-lt"/>
            </a:rPr>
            <a:t>6 Broad Goals</a:t>
          </a:r>
          <a:endParaRPr lang="en-US" dirty="0">
            <a:latin typeface="+mj-lt"/>
          </a:endParaRPr>
        </a:p>
      </dgm:t>
    </dgm:pt>
    <dgm:pt modelId="{C7C96F73-6F48-42FA-8B37-6CF4B9835EC5}" type="parTrans" cxnId="{4E88880B-441D-47DE-9477-E857FC921A97}">
      <dgm:prSet/>
      <dgm:spPr/>
      <dgm:t>
        <a:bodyPr/>
        <a:lstStyle/>
        <a:p>
          <a:endParaRPr lang="en-US">
            <a:latin typeface="+mj-lt"/>
          </a:endParaRPr>
        </a:p>
      </dgm:t>
    </dgm:pt>
    <dgm:pt modelId="{04DB9F93-A2DC-476A-99AF-2A526D8EBC6B}" type="sibTrans" cxnId="{4E88880B-441D-47DE-9477-E857FC921A97}">
      <dgm:prSet/>
      <dgm:spPr/>
      <dgm:t>
        <a:bodyPr/>
        <a:lstStyle/>
        <a:p>
          <a:endParaRPr lang="en-US">
            <a:latin typeface="+mj-lt"/>
          </a:endParaRPr>
        </a:p>
      </dgm:t>
    </dgm:pt>
    <dgm:pt modelId="{9EB2D832-453C-4CEA-8850-234A4C644632}">
      <dgm:prSet phldrT="[Text]"/>
      <dgm:spPr/>
      <dgm:t>
        <a:bodyPr/>
        <a:lstStyle/>
        <a:p>
          <a:r>
            <a:rPr lang="en-US" dirty="0" smtClean="0">
              <a:latin typeface="+mj-lt"/>
            </a:rPr>
            <a:t>16 System Objectives</a:t>
          </a:r>
          <a:endParaRPr lang="en-US" dirty="0">
            <a:latin typeface="+mj-lt"/>
          </a:endParaRPr>
        </a:p>
      </dgm:t>
    </dgm:pt>
    <dgm:pt modelId="{D88E983D-4C46-459E-9001-56AB656C92B9}" type="parTrans" cxnId="{CDC161C3-4B31-4F24-8B23-5089B38E0314}">
      <dgm:prSet/>
      <dgm:spPr/>
      <dgm:t>
        <a:bodyPr/>
        <a:lstStyle/>
        <a:p>
          <a:endParaRPr lang="en-US">
            <a:latin typeface="+mj-lt"/>
          </a:endParaRPr>
        </a:p>
      </dgm:t>
    </dgm:pt>
    <dgm:pt modelId="{5FA0E9FE-1589-42DB-8863-BD532ECEED3B}" type="sibTrans" cxnId="{CDC161C3-4B31-4F24-8B23-5089B38E0314}">
      <dgm:prSet/>
      <dgm:spPr/>
      <dgm:t>
        <a:bodyPr/>
        <a:lstStyle/>
        <a:p>
          <a:endParaRPr lang="en-US">
            <a:latin typeface="+mj-lt"/>
          </a:endParaRPr>
        </a:p>
      </dgm:t>
    </dgm:pt>
    <dgm:pt modelId="{2187F441-478B-48B3-8451-9670BDDB1773}">
      <dgm:prSet phldrT="[Text]"/>
      <dgm:spPr/>
      <dgm:t>
        <a:bodyPr/>
        <a:lstStyle/>
        <a:p>
          <a:r>
            <a:rPr lang="en-US" dirty="0" smtClean="0">
              <a:latin typeface="+mj-lt"/>
            </a:rPr>
            <a:t>25 Measures</a:t>
          </a:r>
        </a:p>
        <a:p>
          <a:r>
            <a:rPr lang="en-US" dirty="0" smtClean="0">
              <a:latin typeface="+mj-lt"/>
            </a:rPr>
            <a:t>13 Targets</a:t>
          </a:r>
          <a:endParaRPr lang="en-US" dirty="0">
            <a:latin typeface="+mj-lt"/>
          </a:endParaRPr>
        </a:p>
      </dgm:t>
    </dgm:pt>
    <dgm:pt modelId="{F8A753F9-734D-4320-A624-5C5F22E66ADF}" type="parTrans" cxnId="{7CF32FF2-F678-4B28-BE39-97BA0BF55520}">
      <dgm:prSet/>
      <dgm:spPr/>
      <dgm:t>
        <a:bodyPr/>
        <a:lstStyle/>
        <a:p>
          <a:endParaRPr lang="en-US">
            <a:latin typeface="+mj-lt"/>
          </a:endParaRPr>
        </a:p>
      </dgm:t>
    </dgm:pt>
    <dgm:pt modelId="{619DF2FB-E5EC-4868-8822-29709CE3447D}" type="sibTrans" cxnId="{7CF32FF2-F678-4B28-BE39-97BA0BF55520}">
      <dgm:prSet/>
      <dgm:spPr/>
      <dgm:t>
        <a:bodyPr/>
        <a:lstStyle/>
        <a:p>
          <a:endParaRPr lang="en-US">
            <a:latin typeface="+mj-lt"/>
          </a:endParaRPr>
        </a:p>
      </dgm:t>
    </dgm:pt>
    <dgm:pt modelId="{B349B1D3-257B-46C8-942F-AE04A2AA2FD6}" type="pres">
      <dgm:prSet presAssocID="{76D989A7-811D-4BE3-A12C-F710C86D720E}" presName="linearFlow" presStyleCnt="0">
        <dgm:presLayoutVars>
          <dgm:resizeHandles val="exact"/>
        </dgm:presLayoutVars>
      </dgm:prSet>
      <dgm:spPr/>
    </dgm:pt>
    <dgm:pt modelId="{D8AB0874-42CF-4C01-A563-17394BC78AB5}" type="pres">
      <dgm:prSet presAssocID="{2133C367-4885-4332-A422-0B376862142A}" presName="node" presStyleLbl="node1" presStyleIdx="0" presStyleCnt="3">
        <dgm:presLayoutVars>
          <dgm:bulletEnabled val="1"/>
        </dgm:presLayoutVars>
      </dgm:prSet>
      <dgm:spPr/>
      <dgm:t>
        <a:bodyPr/>
        <a:lstStyle/>
        <a:p>
          <a:endParaRPr lang="en-US"/>
        </a:p>
      </dgm:t>
    </dgm:pt>
    <dgm:pt modelId="{8F60FCB3-A309-4E4D-9CB6-BECDBD9CE351}" type="pres">
      <dgm:prSet presAssocID="{04DB9F93-A2DC-476A-99AF-2A526D8EBC6B}" presName="sibTrans" presStyleLbl="sibTrans2D1" presStyleIdx="0" presStyleCnt="2"/>
      <dgm:spPr/>
      <dgm:t>
        <a:bodyPr/>
        <a:lstStyle/>
        <a:p>
          <a:endParaRPr lang="en-US"/>
        </a:p>
      </dgm:t>
    </dgm:pt>
    <dgm:pt modelId="{2CDCF162-A536-469B-A7FC-783424182300}" type="pres">
      <dgm:prSet presAssocID="{04DB9F93-A2DC-476A-99AF-2A526D8EBC6B}" presName="connectorText" presStyleLbl="sibTrans2D1" presStyleIdx="0" presStyleCnt="2"/>
      <dgm:spPr/>
      <dgm:t>
        <a:bodyPr/>
        <a:lstStyle/>
        <a:p>
          <a:endParaRPr lang="en-US"/>
        </a:p>
      </dgm:t>
    </dgm:pt>
    <dgm:pt modelId="{CA977E03-C82E-48AC-8AE6-1475C3DC0AFA}" type="pres">
      <dgm:prSet presAssocID="{9EB2D832-453C-4CEA-8850-234A4C644632}" presName="node" presStyleLbl="node1" presStyleIdx="1" presStyleCnt="3">
        <dgm:presLayoutVars>
          <dgm:bulletEnabled val="1"/>
        </dgm:presLayoutVars>
      </dgm:prSet>
      <dgm:spPr/>
      <dgm:t>
        <a:bodyPr/>
        <a:lstStyle/>
        <a:p>
          <a:endParaRPr lang="en-US"/>
        </a:p>
      </dgm:t>
    </dgm:pt>
    <dgm:pt modelId="{BFD180E1-1E36-4791-A926-6F2673C3A555}" type="pres">
      <dgm:prSet presAssocID="{5FA0E9FE-1589-42DB-8863-BD532ECEED3B}" presName="sibTrans" presStyleLbl="sibTrans2D1" presStyleIdx="1" presStyleCnt="2"/>
      <dgm:spPr/>
      <dgm:t>
        <a:bodyPr/>
        <a:lstStyle/>
        <a:p>
          <a:endParaRPr lang="en-US"/>
        </a:p>
      </dgm:t>
    </dgm:pt>
    <dgm:pt modelId="{57CA1786-3ED4-4422-B4E3-848F3373E4E0}" type="pres">
      <dgm:prSet presAssocID="{5FA0E9FE-1589-42DB-8863-BD532ECEED3B}" presName="connectorText" presStyleLbl="sibTrans2D1" presStyleIdx="1" presStyleCnt="2"/>
      <dgm:spPr/>
      <dgm:t>
        <a:bodyPr/>
        <a:lstStyle/>
        <a:p>
          <a:endParaRPr lang="en-US"/>
        </a:p>
      </dgm:t>
    </dgm:pt>
    <dgm:pt modelId="{34C03555-D502-4A92-8E08-8000B7975C0B}" type="pres">
      <dgm:prSet presAssocID="{2187F441-478B-48B3-8451-9670BDDB1773}" presName="node" presStyleLbl="node1" presStyleIdx="2" presStyleCnt="3">
        <dgm:presLayoutVars>
          <dgm:bulletEnabled val="1"/>
        </dgm:presLayoutVars>
      </dgm:prSet>
      <dgm:spPr/>
      <dgm:t>
        <a:bodyPr/>
        <a:lstStyle/>
        <a:p>
          <a:endParaRPr lang="en-US"/>
        </a:p>
      </dgm:t>
    </dgm:pt>
  </dgm:ptLst>
  <dgm:cxnLst>
    <dgm:cxn modelId="{4E88880B-441D-47DE-9477-E857FC921A97}" srcId="{76D989A7-811D-4BE3-A12C-F710C86D720E}" destId="{2133C367-4885-4332-A422-0B376862142A}" srcOrd="0" destOrd="0" parTransId="{C7C96F73-6F48-42FA-8B37-6CF4B9835EC5}" sibTransId="{04DB9F93-A2DC-476A-99AF-2A526D8EBC6B}"/>
    <dgm:cxn modelId="{8CD9C4A6-6750-4789-88F9-525E2C37C02C}" type="presOf" srcId="{9EB2D832-453C-4CEA-8850-234A4C644632}" destId="{CA977E03-C82E-48AC-8AE6-1475C3DC0AFA}" srcOrd="0" destOrd="0" presId="urn:microsoft.com/office/officeart/2005/8/layout/process2"/>
    <dgm:cxn modelId="{C8F20F26-B324-4363-AF3C-25E93AED722C}" type="presOf" srcId="{2187F441-478B-48B3-8451-9670BDDB1773}" destId="{34C03555-D502-4A92-8E08-8000B7975C0B}" srcOrd="0" destOrd="0" presId="urn:microsoft.com/office/officeart/2005/8/layout/process2"/>
    <dgm:cxn modelId="{33391A55-3AB8-466A-9EA9-67EF027EE497}" type="presOf" srcId="{04DB9F93-A2DC-476A-99AF-2A526D8EBC6B}" destId="{8F60FCB3-A309-4E4D-9CB6-BECDBD9CE351}" srcOrd="0" destOrd="0" presId="urn:microsoft.com/office/officeart/2005/8/layout/process2"/>
    <dgm:cxn modelId="{7CF32FF2-F678-4B28-BE39-97BA0BF55520}" srcId="{76D989A7-811D-4BE3-A12C-F710C86D720E}" destId="{2187F441-478B-48B3-8451-9670BDDB1773}" srcOrd="2" destOrd="0" parTransId="{F8A753F9-734D-4320-A624-5C5F22E66ADF}" sibTransId="{619DF2FB-E5EC-4868-8822-29709CE3447D}"/>
    <dgm:cxn modelId="{CDC161C3-4B31-4F24-8B23-5089B38E0314}" srcId="{76D989A7-811D-4BE3-A12C-F710C86D720E}" destId="{9EB2D832-453C-4CEA-8850-234A4C644632}" srcOrd="1" destOrd="0" parTransId="{D88E983D-4C46-459E-9001-56AB656C92B9}" sibTransId="{5FA0E9FE-1589-42DB-8863-BD532ECEED3B}"/>
    <dgm:cxn modelId="{42C388E7-6E2C-47DB-822B-68121A388FE1}" type="presOf" srcId="{76D989A7-811D-4BE3-A12C-F710C86D720E}" destId="{B349B1D3-257B-46C8-942F-AE04A2AA2FD6}" srcOrd="0" destOrd="0" presId="urn:microsoft.com/office/officeart/2005/8/layout/process2"/>
    <dgm:cxn modelId="{3FBA3AA8-F7A3-4038-8ED4-ED130CB73AAC}" type="presOf" srcId="{5FA0E9FE-1589-42DB-8863-BD532ECEED3B}" destId="{57CA1786-3ED4-4422-B4E3-848F3373E4E0}" srcOrd="1" destOrd="0" presId="urn:microsoft.com/office/officeart/2005/8/layout/process2"/>
    <dgm:cxn modelId="{E67090B9-127F-46E7-A519-0F2FFF4DFA08}" type="presOf" srcId="{5FA0E9FE-1589-42DB-8863-BD532ECEED3B}" destId="{BFD180E1-1E36-4791-A926-6F2673C3A555}" srcOrd="0" destOrd="0" presId="urn:microsoft.com/office/officeart/2005/8/layout/process2"/>
    <dgm:cxn modelId="{DC13A877-4462-4E78-ADCE-5E9E249FF596}" type="presOf" srcId="{04DB9F93-A2DC-476A-99AF-2A526D8EBC6B}" destId="{2CDCF162-A536-469B-A7FC-783424182300}" srcOrd="1" destOrd="0" presId="urn:microsoft.com/office/officeart/2005/8/layout/process2"/>
    <dgm:cxn modelId="{5C99C284-CAC9-488E-BB55-7B21774941B4}" type="presOf" srcId="{2133C367-4885-4332-A422-0B376862142A}" destId="{D8AB0874-42CF-4C01-A563-17394BC78AB5}" srcOrd="0" destOrd="0" presId="urn:microsoft.com/office/officeart/2005/8/layout/process2"/>
    <dgm:cxn modelId="{7815306E-1393-4D09-9CD7-EB48B68D67C1}" type="presParOf" srcId="{B349B1D3-257B-46C8-942F-AE04A2AA2FD6}" destId="{D8AB0874-42CF-4C01-A563-17394BC78AB5}" srcOrd="0" destOrd="0" presId="urn:microsoft.com/office/officeart/2005/8/layout/process2"/>
    <dgm:cxn modelId="{F18A7ECC-0CA9-40BC-B3EC-CD2B6619F63A}" type="presParOf" srcId="{B349B1D3-257B-46C8-942F-AE04A2AA2FD6}" destId="{8F60FCB3-A309-4E4D-9CB6-BECDBD9CE351}" srcOrd="1" destOrd="0" presId="urn:microsoft.com/office/officeart/2005/8/layout/process2"/>
    <dgm:cxn modelId="{E3375900-A7D5-41C8-9EB3-324260299149}" type="presParOf" srcId="{8F60FCB3-A309-4E4D-9CB6-BECDBD9CE351}" destId="{2CDCF162-A536-469B-A7FC-783424182300}" srcOrd="0" destOrd="0" presId="urn:microsoft.com/office/officeart/2005/8/layout/process2"/>
    <dgm:cxn modelId="{22FAF2AF-3030-46B2-9712-95F7B8896936}" type="presParOf" srcId="{B349B1D3-257B-46C8-942F-AE04A2AA2FD6}" destId="{CA977E03-C82E-48AC-8AE6-1475C3DC0AFA}" srcOrd="2" destOrd="0" presId="urn:microsoft.com/office/officeart/2005/8/layout/process2"/>
    <dgm:cxn modelId="{5F46AFE8-2C9B-4E0A-8A64-F2F79536A5E1}" type="presParOf" srcId="{B349B1D3-257B-46C8-942F-AE04A2AA2FD6}" destId="{BFD180E1-1E36-4791-A926-6F2673C3A555}" srcOrd="3" destOrd="0" presId="urn:microsoft.com/office/officeart/2005/8/layout/process2"/>
    <dgm:cxn modelId="{2BECC695-765E-4167-A9CB-5C2A3C1FEF2E}" type="presParOf" srcId="{BFD180E1-1E36-4791-A926-6F2673C3A555}" destId="{57CA1786-3ED4-4422-B4E3-848F3373E4E0}" srcOrd="0" destOrd="0" presId="urn:microsoft.com/office/officeart/2005/8/layout/process2"/>
    <dgm:cxn modelId="{BDB8579C-D9C5-4883-82DD-66A5D3444626}" type="presParOf" srcId="{B349B1D3-257B-46C8-942F-AE04A2AA2FD6}" destId="{34C03555-D502-4A92-8E08-8000B7975C0B}" srcOrd="4"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B234B4-7475-4403-9AA7-2256C93DB74E}">
      <dsp:nvSpPr>
        <dsp:cNvPr id="0" name=""/>
        <dsp:cNvSpPr/>
      </dsp:nvSpPr>
      <dsp:spPr>
        <a:xfrm>
          <a:off x="0" y="0"/>
          <a:ext cx="6995160" cy="1325880"/>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Development of Goals, Objectives and Targets</a:t>
          </a:r>
          <a:endParaRPr lang="en-US" sz="3700" kern="1200" dirty="0"/>
        </a:p>
      </dsp:txBody>
      <dsp:txXfrm>
        <a:off x="0" y="0"/>
        <a:ext cx="5642099" cy="1325880"/>
      </dsp:txXfrm>
    </dsp:sp>
    <dsp:sp modelId="{3A9066A1-825F-4214-BAFA-5DEF3BC16611}">
      <dsp:nvSpPr>
        <dsp:cNvPr id="0" name=""/>
        <dsp:cNvSpPr/>
      </dsp:nvSpPr>
      <dsp:spPr>
        <a:xfrm>
          <a:off x="617219" y="1546860"/>
          <a:ext cx="6995160" cy="1325880"/>
        </a:xfrm>
        <a:prstGeom prst="roundRect">
          <a:avLst>
            <a:gd name="adj" fmla="val 10000"/>
          </a:avLst>
        </a:prstGeom>
        <a:solidFill>
          <a:schemeClr val="accent3">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Measure Progress</a:t>
          </a:r>
          <a:endParaRPr lang="en-US" sz="3700" kern="1200" dirty="0"/>
        </a:p>
      </dsp:txBody>
      <dsp:txXfrm>
        <a:off x="617219" y="1546860"/>
        <a:ext cx="5516118" cy="1325880"/>
      </dsp:txXfrm>
    </dsp:sp>
    <dsp:sp modelId="{094B6AE3-55CC-4C1D-84B3-6F0BDD5E614E}">
      <dsp:nvSpPr>
        <dsp:cNvPr id="0" name=""/>
        <dsp:cNvSpPr/>
      </dsp:nvSpPr>
      <dsp:spPr>
        <a:xfrm>
          <a:off x="1234439" y="3093720"/>
          <a:ext cx="6995160" cy="1325880"/>
        </a:xfrm>
        <a:prstGeom prst="roundRect">
          <a:avLst>
            <a:gd name="adj" fmla="val 10000"/>
          </a:avLst>
        </a:prstGeom>
        <a:solidFill>
          <a:schemeClr val="tx2"/>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smtClean="0"/>
            <a:t>Show Progress</a:t>
          </a:r>
          <a:endParaRPr lang="en-US" sz="3700" kern="1200" dirty="0"/>
        </a:p>
      </dsp:txBody>
      <dsp:txXfrm>
        <a:off x="1234439" y="3093720"/>
        <a:ext cx="5516117" cy="1325880"/>
      </dsp:txXfrm>
    </dsp:sp>
    <dsp:sp modelId="{36A58248-6D29-429E-A590-6BD133A651EB}">
      <dsp:nvSpPr>
        <dsp:cNvPr id="0" name=""/>
        <dsp:cNvSpPr/>
      </dsp:nvSpPr>
      <dsp:spPr>
        <a:xfrm>
          <a:off x="6133338" y="1005459"/>
          <a:ext cx="861822" cy="861822"/>
        </a:xfrm>
        <a:prstGeom prst="downArrow">
          <a:avLst>
            <a:gd name="adj1" fmla="val 55000"/>
            <a:gd name="adj2" fmla="val 45000"/>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33338" y="1005459"/>
        <a:ext cx="861822" cy="861822"/>
      </dsp:txXfrm>
    </dsp:sp>
    <dsp:sp modelId="{DB757C7E-E687-4ABC-803D-EBC05600E2C3}">
      <dsp:nvSpPr>
        <dsp:cNvPr id="0" name=""/>
        <dsp:cNvSpPr/>
      </dsp:nvSpPr>
      <dsp:spPr>
        <a:xfrm>
          <a:off x="6750557" y="2543479"/>
          <a:ext cx="861822" cy="861822"/>
        </a:xfrm>
        <a:prstGeom prst="downArrow">
          <a:avLst>
            <a:gd name="adj1" fmla="val 55000"/>
            <a:gd name="adj2" fmla="val 45000"/>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50557" y="2543479"/>
        <a:ext cx="861822" cy="8618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8AB0874-42CF-4C01-A563-17394BC78AB5}">
      <dsp:nvSpPr>
        <dsp:cNvPr id="0" name=""/>
        <dsp:cNvSpPr/>
      </dsp:nvSpPr>
      <dsp:spPr>
        <a:xfrm>
          <a:off x="1000958" y="0"/>
          <a:ext cx="2036683" cy="1131490"/>
        </a:xfrm>
        <a:prstGeom prst="roundRect">
          <a:avLst>
            <a:gd name="adj" fmla="val 10000"/>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6 Broad Goals</a:t>
          </a:r>
          <a:endParaRPr lang="en-US" sz="2500" kern="1200" dirty="0">
            <a:latin typeface="+mj-lt"/>
          </a:endParaRPr>
        </a:p>
      </dsp:txBody>
      <dsp:txXfrm>
        <a:off x="1000958" y="0"/>
        <a:ext cx="2036683" cy="1131490"/>
      </dsp:txXfrm>
    </dsp:sp>
    <dsp:sp modelId="{8F60FCB3-A309-4E4D-9CB6-BECDBD9CE351}">
      <dsp:nvSpPr>
        <dsp:cNvPr id="0" name=""/>
        <dsp:cNvSpPr/>
      </dsp:nvSpPr>
      <dsp:spPr>
        <a:xfrm rot="5400000">
          <a:off x="1807145" y="1159778"/>
          <a:ext cx="424309" cy="50917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mj-lt"/>
          </a:endParaRPr>
        </a:p>
      </dsp:txBody>
      <dsp:txXfrm rot="5400000">
        <a:off x="1807145" y="1159778"/>
        <a:ext cx="424309" cy="509170"/>
      </dsp:txXfrm>
    </dsp:sp>
    <dsp:sp modelId="{CA977E03-C82E-48AC-8AE6-1475C3DC0AFA}">
      <dsp:nvSpPr>
        <dsp:cNvPr id="0" name=""/>
        <dsp:cNvSpPr/>
      </dsp:nvSpPr>
      <dsp:spPr>
        <a:xfrm>
          <a:off x="1000958" y="1697236"/>
          <a:ext cx="2036683" cy="1131490"/>
        </a:xfrm>
        <a:prstGeom prst="roundRect">
          <a:avLst>
            <a:gd name="adj" fmla="val 10000"/>
          </a:avLst>
        </a:prstGeom>
        <a:solidFill>
          <a:schemeClr val="accent2">
            <a:hueOff val="2241023"/>
            <a:satOff val="25358"/>
            <a:lumOff val="-6568"/>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16 System Objectives</a:t>
          </a:r>
          <a:endParaRPr lang="en-US" sz="2500" kern="1200" dirty="0">
            <a:latin typeface="+mj-lt"/>
          </a:endParaRPr>
        </a:p>
      </dsp:txBody>
      <dsp:txXfrm>
        <a:off x="1000958" y="1697236"/>
        <a:ext cx="2036683" cy="1131490"/>
      </dsp:txXfrm>
    </dsp:sp>
    <dsp:sp modelId="{BFD180E1-1E36-4791-A926-6F2673C3A555}">
      <dsp:nvSpPr>
        <dsp:cNvPr id="0" name=""/>
        <dsp:cNvSpPr/>
      </dsp:nvSpPr>
      <dsp:spPr>
        <a:xfrm rot="5400000">
          <a:off x="1807145" y="2857014"/>
          <a:ext cx="424309" cy="509170"/>
        </a:xfrm>
        <a:prstGeom prst="rightArrow">
          <a:avLst>
            <a:gd name="adj1" fmla="val 60000"/>
            <a:gd name="adj2" fmla="val 50000"/>
          </a:avLst>
        </a:prstGeom>
        <a:solidFill>
          <a:schemeClr val="accent2">
            <a:hueOff val="4482046"/>
            <a:satOff val="50717"/>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latin typeface="+mj-lt"/>
          </a:endParaRPr>
        </a:p>
      </dsp:txBody>
      <dsp:txXfrm rot="5400000">
        <a:off x="1807145" y="2857014"/>
        <a:ext cx="424309" cy="509170"/>
      </dsp:txXfrm>
    </dsp:sp>
    <dsp:sp modelId="{34C03555-D502-4A92-8E08-8000B7975C0B}">
      <dsp:nvSpPr>
        <dsp:cNvPr id="0" name=""/>
        <dsp:cNvSpPr/>
      </dsp:nvSpPr>
      <dsp:spPr>
        <a:xfrm>
          <a:off x="1000958" y="3394472"/>
          <a:ext cx="2036683" cy="1131490"/>
        </a:xfrm>
        <a:prstGeom prst="roundRect">
          <a:avLst>
            <a:gd name="adj" fmla="val 10000"/>
          </a:avLst>
        </a:prstGeom>
        <a:solidFill>
          <a:schemeClr val="accent2">
            <a:hueOff val="4482046"/>
            <a:satOff val="50717"/>
            <a:lumOff val="-13137"/>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25 Measures</a:t>
          </a:r>
        </a:p>
        <a:p>
          <a:pPr lvl="0" algn="ctr" defTabSz="1111250">
            <a:lnSpc>
              <a:spcPct val="90000"/>
            </a:lnSpc>
            <a:spcBef>
              <a:spcPct val="0"/>
            </a:spcBef>
            <a:spcAft>
              <a:spcPct val="35000"/>
            </a:spcAft>
          </a:pPr>
          <a:r>
            <a:rPr lang="en-US" sz="2500" kern="1200" dirty="0" smtClean="0">
              <a:latin typeface="+mj-lt"/>
            </a:rPr>
            <a:t>13 Targets</a:t>
          </a:r>
          <a:endParaRPr lang="en-US" sz="2500" kern="1200" dirty="0">
            <a:latin typeface="+mj-lt"/>
          </a:endParaRPr>
        </a:p>
      </dsp:txBody>
      <dsp:txXfrm>
        <a:off x="1000958" y="3394472"/>
        <a:ext cx="2036683" cy="113149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5138"/>
          </a:xfrm>
          <a:prstGeom prst="rect">
            <a:avLst/>
          </a:prstGeom>
        </p:spPr>
        <p:txBody>
          <a:bodyPr vert="horz" lIns="92133" tIns="46067" rIns="92133" bIns="4606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sz="quarter" idx="1"/>
          </p:nvPr>
        </p:nvSpPr>
        <p:spPr>
          <a:xfrm>
            <a:off x="3970136" y="1"/>
            <a:ext cx="3038648" cy="465138"/>
          </a:xfrm>
          <a:prstGeom prst="rect">
            <a:avLst/>
          </a:prstGeom>
        </p:spPr>
        <p:txBody>
          <a:bodyPr vert="horz" lIns="92133" tIns="46067" rIns="92133" bIns="46067" rtlCol="0"/>
          <a:lstStyle>
            <a:lvl1pPr algn="r" fontAlgn="auto">
              <a:spcBef>
                <a:spcPts val="0"/>
              </a:spcBef>
              <a:spcAft>
                <a:spcPts val="0"/>
              </a:spcAft>
              <a:defRPr sz="1300">
                <a:latin typeface="+mn-lt"/>
                <a:cs typeface="+mn-cs"/>
              </a:defRPr>
            </a:lvl1pPr>
          </a:lstStyle>
          <a:p>
            <a:pPr>
              <a:defRPr/>
            </a:pPr>
            <a:fld id="{916BFAE8-0287-486D-A387-BF0FE2AF30CF}" type="datetimeFigureOut">
              <a:rPr lang="en-US"/>
              <a:pPr>
                <a:defRPr/>
              </a:pPr>
              <a:t>5/3/2013</a:t>
            </a:fld>
            <a:endParaRPr lang="en-US" dirty="0"/>
          </a:p>
        </p:txBody>
      </p:sp>
      <p:sp>
        <p:nvSpPr>
          <p:cNvPr id="4" name="Footer Placeholder 3"/>
          <p:cNvSpPr>
            <a:spLocks noGrp="1"/>
          </p:cNvSpPr>
          <p:nvPr>
            <p:ph type="ftr" sz="quarter" idx="2"/>
          </p:nvPr>
        </p:nvSpPr>
        <p:spPr>
          <a:xfrm>
            <a:off x="0" y="8829676"/>
            <a:ext cx="3038649" cy="465138"/>
          </a:xfrm>
          <a:prstGeom prst="rect">
            <a:avLst/>
          </a:prstGeom>
        </p:spPr>
        <p:txBody>
          <a:bodyPr vert="horz" lIns="92133" tIns="46067" rIns="92133" bIns="46067" rtlCol="0" anchor="b"/>
          <a:lstStyle>
            <a:lvl1pPr algn="l" fontAlgn="auto">
              <a:spcBef>
                <a:spcPts val="0"/>
              </a:spcBef>
              <a:spcAft>
                <a:spcPts val="0"/>
              </a:spcAft>
              <a:defRPr sz="13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136" y="8829676"/>
            <a:ext cx="3038648" cy="465138"/>
          </a:xfrm>
          <a:prstGeom prst="rect">
            <a:avLst/>
          </a:prstGeom>
        </p:spPr>
        <p:txBody>
          <a:bodyPr vert="horz" lIns="92133" tIns="46067" rIns="92133" bIns="46067" rtlCol="0" anchor="b"/>
          <a:lstStyle>
            <a:lvl1pPr algn="r" fontAlgn="auto">
              <a:spcBef>
                <a:spcPts val="0"/>
              </a:spcBef>
              <a:spcAft>
                <a:spcPts val="0"/>
              </a:spcAft>
              <a:defRPr sz="1300">
                <a:latin typeface="+mn-lt"/>
                <a:cs typeface="+mn-cs"/>
              </a:defRPr>
            </a:lvl1pPr>
          </a:lstStyle>
          <a:p>
            <a:pPr>
              <a:defRPr/>
            </a:pPr>
            <a:fld id="{9548857E-56C3-4DB9-86F2-2CBD2DF6CAE8}"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649" cy="465138"/>
          </a:xfrm>
          <a:prstGeom prst="rect">
            <a:avLst/>
          </a:prstGeom>
        </p:spPr>
        <p:txBody>
          <a:bodyPr vert="horz" lIns="92133" tIns="46067" rIns="92133" bIns="46067"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136" y="1"/>
            <a:ext cx="3038648" cy="465138"/>
          </a:xfrm>
          <a:prstGeom prst="rect">
            <a:avLst/>
          </a:prstGeom>
        </p:spPr>
        <p:txBody>
          <a:bodyPr vert="horz" lIns="92133" tIns="46067" rIns="92133" bIns="46067" rtlCol="0"/>
          <a:lstStyle>
            <a:lvl1pPr algn="r" fontAlgn="auto">
              <a:spcBef>
                <a:spcPts val="0"/>
              </a:spcBef>
              <a:spcAft>
                <a:spcPts val="0"/>
              </a:spcAft>
              <a:defRPr sz="1300">
                <a:latin typeface="+mn-lt"/>
                <a:cs typeface="+mn-cs"/>
              </a:defRPr>
            </a:lvl1pPr>
          </a:lstStyle>
          <a:p>
            <a:pPr>
              <a:defRPr/>
            </a:pPr>
            <a:fld id="{53898254-01B3-400B-B671-F71C51C3C63C}" type="datetimeFigureOut">
              <a:rPr lang="en-US"/>
              <a:pPr>
                <a:defRPr/>
              </a:pPr>
              <a:t>5/3/2013</a:t>
            </a:fld>
            <a:endParaRPr lang="en-US" dirty="0"/>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133" tIns="46067" rIns="92133" bIns="46067" rtlCol="0" anchor="ctr"/>
          <a:lstStyle/>
          <a:p>
            <a:pPr lvl="0"/>
            <a:endParaRPr lang="en-US" noProof="0" dirty="0"/>
          </a:p>
        </p:txBody>
      </p:sp>
      <p:sp>
        <p:nvSpPr>
          <p:cNvPr id="5" name="Notes Placeholder 4"/>
          <p:cNvSpPr>
            <a:spLocks noGrp="1"/>
          </p:cNvSpPr>
          <p:nvPr>
            <p:ph type="body" sz="quarter" idx="3"/>
          </p:nvPr>
        </p:nvSpPr>
        <p:spPr>
          <a:xfrm>
            <a:off x="701849" y="4416426"/>
            <a:ext cx="5608320" cy="4183063"/>
          </a:xfrm>
          <a:prstGeom prst="rect">
            <a:avLst/>
          </a:prstGeom>
        </p:spPr>
        <p:txBody>
          <a:bodyPr vert="horz" lIns="92133" tIns="46067" rIns="92133" bIns="4606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6"/>
            <a:ext cx="3038649" cy="465138"/>
          </a:xfrm>
          <a:prstGeom prst="rect">
            <a:avLst/>
          </a:prstGeom>
        </p:spPr>
        <p:txBody>
          <a:bodyPr vert="horz" lIns="92133" tIns="46067" rIns="92133" bIns="46067"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136" y="8829676"/>
            <a:ext cx="3038648" cy="465138"/>
          </a:xfrm>
          <a:prstGeom prst="rect">
            <a:avLst/>
          </a:prstGeom>
        </p:spPr>
        <p:txBody>
          <a:bodyPr vert="horz" lIns="92133" tIns="46067" rIns="92133" bIns="46067" rtlCol="0" anchor="b"/>
          <a:lstStyle>
            <a:lvl1pPr algn="r" fontAlgn="auto">
              <a:spcBef>
                <a:spcPts val="0"/>
              </a:spcBef>
              <a:spcAft>
                <a:spcPts val="0"/>
              </a:spcAft>
              <a:defRPr sz="1300">
                <a:latin typeface="+mn-lt"/>
                <a:cs typeface="+mn-cs"/>
              </a:defRPr>
            </a:lvl1pPr>
          </a:lstStyle>
          <a:p>
            <a:pPr>
              <a:defRPr/>
            </a:pPr>
            <a:fld id="{77046B65-CDB1-4E41-B926-07C42BEECD7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78">
              <a:defRPr/>
            </a:pPr>
            <a:r>
              <a:rPr lang="en-US" dirty="0" smtClean="0"/>
              <a:t>Here’s an example of how the targets were communicated in the plan. The 5-column</a:t>
            </a:r>
            <a:r>
              <a:rPr lang="en-US" baseline="0" dirty="0" smtClean="0"/>
              <a:t> format helps reinforce the connection between target and objective, while also showing existing conditions and the short- and long-range targets.</a:t>
            </a:r>
          </a:p>
          <a:p>
            <a:pPr defTabSz="931578">
              <a:defRPr/>
            </a:pPr>
            <a:endParaRPr lang="en-US" baseline="0" dirty="0" smtClean="0"/>
          </a:p>
          <a:p>
            <a:pPr defTabSz="931578">
              <a:defRPr/>
            </a:pPr>
            <a:r>
              <a:rPr lang="en-US" baseline="0" dirty="0" smtClean="0"/>
              <a:t>The short-range targets will help us determine if adequate progress has been made by the next plan.</a:t>
            </a:r>
          </a:p>
          <a:p>
            <a:pPr defTabSz="931578">
              <a:defRPr/>
            </a:pPr>
            <a:endParaRPr lang="en-US" baseline="0" dirty="0" smtClean="0"/>
          </a:p>
          <a:p>
            <a:pPr defTabSz="931578">
              <a:defRPr/>
            </a:pPr>
            <a:endParaRPr lang="en-US" dirty="0" smtClean="0"/>
          </a:p>
        </p:txBody>
      </p:sp>
      <p:sp>
        <p:nvSpPr>
          <p:cNvPr id="4" name="Slide Number Placeholder 3"/>
          <p:cNvSpPr>
            <a:spLocks noGrp="1"/>
          </p:cNvSpPr>
          <p:nvPr>
            <p:ph type="sldNum" sz="quarter" idx="10"/>
          </p:nvPr>
        </p:nvSpPr>
        <p:spPr/>
        <p:txBody>
          <a:bodyPr/>
          <a:lstStyle/>
          <a:p>
            <a:fld id="{BEADC916-6808-4439-B2CD-22554E8DFF1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(cc)</a:t>
            </a:r>
            <a:r>
              <a:rPr lang="en-US" baseline="0" dirty="0" smtClean="0"/>
              <a:t> </a:t>
            </a:r>
            <a:r>
              <a:rPr lang="en-US" baseline="0" dirty="0" err="1" smtClean="0"/>
              <a:t>mrcupofcoffee</a:t>
            </a:r>
            <a:r>
              <a:rPr lang="en-US" baseline="0" dirty="0" smtClean="0"/>
              <a:t> on </a:t>
            </a:r>
            <a:r>
              <a:rPr lang="en-US" baseline="0" dirty="0" err="1" smtClean="0"/>
              <a:t>flickr</a:t>
            </a:r>
            <a:endParaRPr lang="en-US" dirty="0" smtClean="0"/>
          </a:p>
          <a:p>
            <a:endParaRPr lang="en-US" dirty="0" smtClean="0"/>
          </a:p>
          <a:p>
            <a:r>
              <a:rPr lang="en-US" dirty="0" smtClean="0"/>
              <a:t>Put work into goals and objectives</a:t>
            </a:r>
            <a:r>
              <a:rPr lang="en-US" baseline="0" dirty="0" smtClean="0"/>
              <a:t> – they’re the foundation for performance measures (and our project evaluation criteria</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Collect Data: </a:t>
            </a:r>
            <a:endParaRPr lang="en-US" b="0" dirty="0" smtClean="0"/>
          </a:p>
          <a:p>
            <a:r>
              <a:rPr lang="en-US" b="0" dirty="0" smtClean="0"/>
              <a:t>Collect</a:t>
            </a:r>
            <a:r>
              <a:rPr lang="en-US" b="0" baseline="0" dirty="0" smtClean="0"/>
              <a:t> updated data – I need to keep track of how often new data is available, the source (publication, person, entity, web, phone), who is responsible for collecting it in my agency (I am not always the appropriate person to do that)</a:t>
            </a:r>
          </a:p>
          <a:p>
            <a:endParaRPr lang="en-US" b="0" baseline="0" dirty="0" smtClean="0"/>
          </a:p>
          <a:p>
            <a:r>
              <a:rPr lang="en-US" b="1" baseline="0" dirty="0" smtClean="0"/>
              <a:t>Analyze: </a:t>
            </a:r>
          </a:p>
          <a:p>
            <a:r>
              <a:rPr lang="en-US" b="0" baseline="0" dirty="0" smtClean="0"/>
              <a:t>The data isn’t usually in the form I need it to be in when I get it. I need to know what output I’m seeking, how to manipulate the data, and who the appropriate person in my agency is to do that (I am not always the appropriate person to do that)</a:t>
            </a:r>
          </a:p>
          <a:p>
            <a:endParaRPr lang="en-US" b="1" baseline="0" dirty="0" smtClean="0"/>
          </a:p>
          <a:p>
            <a:r>
              <a:rPr lang="en-US" b="1" baseline="0" dirty="0" smtClean="0"/>
              <a:t>Review Results:</a:t>
            </a:r>
          </a:p>
          <a:p>
            <a:r>
              <a:rPr lang="en-US" b="0" baseline="0" dirty="0" smtClean="0"/>
              <a:t>Do they make sense? Sometimes the data is broken. Sometimes I have an epiphany that the way I showed it previously isn’t the best way. What is the analysis saying – are we working toward our goals?</a:t>
            </a:r>
          </a:p>
          <a:p>
            <a:endParaRPr lang="en-US" b="1" baseline="0" dirty="0" smtClean="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order</a:t>
            </a:r>
            <a:r>
              <a:rPr lang="en-US" baseline="0" dirty="0" smtClean="0"/>
              <a:t> to do all of that, I have to stay organized. This is how I do it: </a:t>
            </a:r>
          </a:p>
          <a:p>
            <a:endParaRPr lang="en-US" baseline="0" dirty="0" smtClean="0"/>
          </a:p>
          <a:p>
            <a:r>
              <a:rPr lang="en-US" dirty="0" smtClean="0"/>
              <a:t>Indicator – what measures</a:t>
            </a:r>
            <a:r>
              <a:rPr lang="en-US" baseline="0" dirty="0" smtClean="0"/>
              <a:t> are we tracking?</a:t>
            </a:r>
          </a:p>
          <a:p>
            <a:endParaRPr lang="en-US" dirty="0" smtClean="0"/>
          </a:p>
          <a:p>
            <a:r>
              <a:rPr lang="en-US" dirty="0" smtClean="0"/>
              <a:t>Data update status</a:t>
            </a:r>
            <a:r>
              <a:rPr lang="en-US" baseline="0" dirty="0" smtClean="0"/>
              <a:t> – where are we in the process of updating this data? I use names so people are clear what is assigned to them when they look at the spreadsheet.</a:t>
            </a:r>
          </a:p>
          <a:p>
            <a:endParaRPr lang="en-US" baseline="0" dirty="0" smtClean="0"/>
          </a:p>
          <a:p>
            <a:r>
              <a:rPr lang="en-US" baseline="0" dirty="0" smtClean="0"/>
              <a:t>Notes – notes to myself, notes to my team mates, notes about glitches in the process, notes about methodology</a:t>
            </a:r>
          </a:p>
          <a:p>
            <a:endParaRPr lang="en-US" baseline="0" dirty="0" smtClean="0"/>
          </a:p>
          <a:p>
            <a:r>
              <a:rPr lang="en-US" baseline="0" dirty="0" smtClean="0"/>
              <a:t>Other columns I add and delete as needed – sometimes I don’t need to prioritize, other times I do. Sometimes I need different categories, sometimes I don’t.</a:t>
            </a:r>
          </a:p>
          <a:p>
            <a:endParaRPr lang="en-US" baseline="0" dirty="0" smtClean="0"/>
          </a:p>
          <a:p>
            <a:r>
              <a:rPr lang="en-US" baseline="0" dirty="0" smtClean="0"/>
              <a:t>This is how I stay organized and keep my team organized. You might choose another method or methods. The main point is that assignments and progress and processes need to be documented and in an easily accessible spot.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Documentation:</a:t>
            </a:r>
          </a:p>
          <a:p>
            <a:r>
              <a:rPr lang="en-US" b="0" dirty="0" smtClean="0"/>
              <a:t>Keep track of who, what, when, where and why, otherwise you are in for a rude awakening as </a:t>
            </a:r>
            <a:r>
              <a:rPr lang="en-US" b="1" dirty="0" smtClean="0"/>
              <a:t>staff change, sources</a:t>
            </a:r>
            <a:r>
              <a:rPr lang="en-US" b="1" baseline="0" dirty="0" smtClean="0"/>
              <a:t> die, and time ticks on (forgetful)</a:t>
            </a:r>
          </a:p>
          <a:p>
            <a:r>
              <a:rPr lang="en-US" b="0" u="sng" baseline="0" dirty="0" smtClean="0"/>
              <a:t>Example</a:t>
            </a:r>
            <a:r>
              <a:rPr lang="en-US" b="0" u="none" baseline="0" dirty="0" smtClean="0"/>
              <a:t>: When looking at the crash rate for the current year, we noticed it was significantly different than the previous year. That didn’t make sense. We thought we remembered how we had calculated crash rate for this particular purpose, but we didn’t have a centralized place for documentation and therefore had a heck of a time piecing together the process.</a:t>
            </a:r>
            <a:endParaRPr lang="en-US" b="0" u="sng" baseline="0" dirty="0" smtClean="0"/>
          </a:p>
          <a:p>
            <a:endParaRPr lang="en-US" b="1" baseline="0" dirty="0" smtClean="0"/>
          </a:p>
          <a:p>
            <a:r>
              <a:rPr lang="en-US" b="1" baseline="0" dirty="0" smtClean="0"/>
              <a:t>Communication:</a:t>
            </a:r>
          </a:p>
          <a:p>
            <a:r>
              <a:rPr lang="en-US" b="0" dirty="0" smtClean="0"/>
              <a:t>Make sure people know their assignments and timelines</a:t>
            </a:r>
          </a:p>
          <a:p>
            <a:r>
              <a:rPr lang="en-US" b="0" dirty="0" smtClean="0"/>
              <a:t>Documentation plays into this – if staff changes or people forget a process</a:t>
            </a:r>
            <a:r>
              <a:rPr lang="en-US" b="0" baseline="0" dirty="0" smtClean="0"/>
              <a:t> from the last tracking cycle, they can reference documentation notes</a:t>
            </a:r>
            <a:endParaRPr lang="en-US" b="0" dirty="0" smtClean="0"/>
          </a:p>
          <a:p>
            <a:r>
              <a:rPr lang="en-US" b="0" dirty="0" smtClean="0"/>
              <a:t>Our use of the data is different than someone else’s within the</a:t>
            </a:r>
            <a:r>
              <a:rPr lang="en-US" b="0" baseline="0" dirty="0" smtClean="0"/>
              <a:t> agency – differences in geography and parameters</a:t>
            </a:r>
          </a:p>
          <a:p>
            <a:r>
              <a:rPr lang="en-US" b="0" u="sng" baseline="0" dirty="0" smtClean="0"/>
              <a:t>Example</a:t>
            </a:r>
            <a:r>
              <a:rPr lang="en-US" b="0" i="0" u="none" baseline="0" dirty="0" smtClean="0"/>
              <a:t>: I asked our staff member who works with crash data daily for the crash rate for the most recent time period. It hadn’t occurred to me that he was going to give it to me for our area of interest rather than the planning area relevant to the process under which I was working. No surprise the number looked completely off.</a:t>
            </a:r>
            <a:endParaRPr lang="en-US" b="0" u="sng" baseline="0" dirty="0" smtClean="0"/>
          </a:p>
          <a:p>
            <a:endParaRPr lang="en-US" b="0" baseline="0" dirty="0" smtClean="0"/>
          </a:p>
          <a:p>
            <a:r>
              <a:rPr lang="en-US" b="1" baseline="0" dirty="0" smtClean="0"/>
              <a:t>Modeling vs. Measuring:</a:t>
            </a:r>
          </a:p>
          <a:p>
            <a:endParaRPr lang="en-US" b="1" baseline="0" smtClean="0"/>
          </a:p>
          <a:p>
            <a:endParaRPr lang="en-US" b="0" dirty="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MTP Report Card</a:t>
            </a:r>
          </a:p>
          <a:p>
            <a:pPr>
              <a:buFontTx/>
              <a:buChar char="-"/>
            </a:pPr>
            <a:r>
              <a:rPr lang="en-US" dirty="0" smtClean="0"/>
              <a:t>Just like in school, there is a need to report on progress,</a:t>
            </a:r>
            <a:r>
              <a:rPr lang="en-US" baseline="0" dirty="0" smtClean="0"/>
              <a:t> so we are using a “Report Card”</a:t>
            </a:r>
            <a:endParaRPr lang="en-US" dirty="0" smtClean="0"/>
          </a:p>
          <a:p>
            <a:pPr>
              <a:buFontTx/>
              <a:buChar char="-"/>
            </a:pPr>
            <a:r>
              <a:rPr lang="en-US" dirty="0" smtClean="0"/>
              <a:t>- Makes</a:t>
            </a:r>
            <a:r>
              <a:rPr lang="en-US" baseline="0" dirty="0" smtClean="0"/>
              <a:t> our progress </a:t>
            </a:r>
            <a:r>
              <a:rPr lang="en-US" dirty="0" smtClean="0"/>
              <a:t>more accessible to public at large – everyone from our most technical</a:t>
            </a:r>
            <a:r>
              <a:rPr lang="en-US" baseline="0" dirty="0" smtClean="0"/>
              <a:t> stakeholders to those who are not involved in the technical aspects of transportation planning.</a:t>
            </a:r>
            <a:endParaRPr lang="en-US" dirty="0" smtClean="0"/>
          </a:p>
          <a:p>
            <a:pPr>
              <a:buFontTx/>
              <a:buChar char="-"/>
            </a:pPr>
            <a:r>
              <a:rPr lang="en-US" dirty="0" smtClean="0"/>
              <a:t>The</a:t>
            </a:r>
            <a:r>
              <a:rPr lang="en-US" baseline="0" dirty="0" smtClean="0"/>
              <a:t> MTP report card uses iconography to demonstrate whether we are on track to meet the target or not.</a:t>
            </a:r>
          </a:p>
          <a:p>
            <a:pPr>
              <a:buFontTx/>
              <a:buChar char="-"/>
            </a:pPr>
            <a:r>
              <a:rPr lang="en-US" baseline="0" dirty="0" smtClean="0"/>
              <a:t> Colors relate to the plan goals, just like in the MTP</a:t>
            </a:r>
          </a:p>
          <a:p>
            <a:pPr defTabSz="912856">
              <a:buFontTx/>
              <a:buChar char="-"/>
              <a:defRPr/>
            </a:pPr>
            <a:r>
              <a:rPr lang="en-US" baseline="0" dirty="0" smtClean="0"/>
              <a:t>If you mouse-over the icon on the website, a textbox pops up over it to display our rationale for why we assigned each indicator to the target category</a:t>
            </a:r>
            <a:endParaRPr lang="en-US" dirty="0" smtClean="0"/>
          </a:p>
          <a:p>
            <a:pPr>
              <a:buFontTx/>
              <a:buChar char="-"/>
            </a:pPr>
            <a:endParaRPr lang="en-US" b="1" dirty="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Tx/>
              <a:buNone/>
            </a:pPr>
            <a:r>
              <a:rPr lang="en-US" dirty="0" smtClean="0"/>
              <a:t>Target creation process:</a:t>
            </a:r>
          </a:p>
          <a:p>
            <a:pPr>
              <a:buFontTx/>
              <a:buChar char="-"/>
            </a:pPr>
            <a:r>
              <a:rPr lang="en-US" baseline="0" dirty="0" smtClean="0"/>
              <a:t> As in any process, this went through a number of iterations</a:t>
            </a:r>
          </a:p>
          <a:p>
            <a:pPr>
              <a:buFontTx/>
              <a:buChar char="-"/>
            </a:pPr>
            <a:r>
              <a:rPr lang="en-US" baseline="0" dirty="0" smtClean="0"/>
              <a:t>- The first one was to graph progress along a “track” </a:t>
            </a:r>
          </a:p>
          <a:p>
            <a:pPr>
              <a:buFontTx/>
              <a:buChar char="-"/>
            </a:pPr>
            <a:r>
              <a:rPr lang="en-US" baseline="0" dirty="0" smtClean="0"/>
              <a:t>- This led to problems because some of the indicators are not a straight % measurement – some of the targets represent minimum thresholds to achieve.</a:t>
            </a:r>
          </a:p>
          <a:p>
            <a:pPr>
              <a:buFontTx/>
              <a:buChar char="-"/>
            </a:pPr>
            <a:r>
              <a:rPr lang="en-US" baseline="0" dirty="0" smtClean="0"/>
              <a:t>---Example: Daily congestion should always be held under 5% to be on target, for both 2016 and 2035.</a:t>
            </a:r>
            <a:endParaRPr lang="en-US" dirty="0" smtClean="0"/>
          </a:p>
          <a:p>
            <a:pPr>
              <a:buFontTx/>
              <a:buChar char="-"/>
            </a:pPr>
            <a:r>
              <a:rPr lang="en-US" dirty="0" smtClean="0"/>
              <a:t>-</a:t>
            </a:r>
            <a:r>
              <a:rPr lang="en-US" baseline="0" dirty="0" smtClean="0"/>
              <a:t> Another problem with it was that is was not always easy to tell at a glance if we are on or off.</a:t>
            </a:r>
            <a:endParaRPr lang="en-US" dirty="0" smtClean="0"/>
          </a:p>
          <a:p>
            <a:pPr>
              <a:buFontTx/>
              <a:buChar char="-"/>
            </a:pPr>
            <a:endParaRPr lang="en-US" dirty="0" smtClean="0"/>
          </a:p>
          <a:p>
            <a:pPr>
              <a:buFontTx/>
              <a:buChar char="-"/>
            </a:pPr>
            <a:r>
              <a:rPr lang="en-US" dirty="0" smtClean="0"/>
              <a:t> We also discussed</a:t>
            </a:r>
            <a:r>
              <a:rPr lang="en-US" baseline="0" dirty="0" smtClean="0"/>
              <a:t> a “Grade” system to make it like a report card in school, (A,B,C,D,F) </a:t>
            </a:r>
          </a:p>
          <a:p>
            <a:pPr>
              <a:buFontTx/>
              <a:buChar char="-"/>
            </a:pPr>
            <a:endParaRPr lang="en-US" dirty="0" smtClean="0"/>
          </a:p>
          <a:p>
            <a:pPr>
              <a:buFontTx/>
              <a:buChar char="-"/>
            </a:pPr>
            <a:r>
              <a:rPr lang="en-US" dirty="0" smtClean="0"/>
              <a:t>Instead we opted for iconography</a:t>
            </a:r>
            <a:endParaRPr lang="en-US" baseline="0" dirty="0" smtClean="0"/>
          </a:p>
          <a:p>
            <a:pPr>
              <a:buFontTx/>
              <a:buChar char="-"/>
            </a:pPr>
            <a:r>
              <a:rPr lang="en-US" baseline="0" dirty="0" smtClean="0"/>
              <a:t>Criteria: needed to make sense to both a layperson and a professional, needed to be simple, and needed to be reproducible in black and white (for color-blind people)</a:t>
            </a:r>
            <a:endParaRPr lang="en-US" dirty="0" smtClean="0"/>
          </a:p>
          <a:p>
            <a:pPr defTabSz="912856">
              <a:buFontTx/>
              <a:buChar char="-"/>
              <a:defRPr/>
            </a:pPr>
            <a:r>
              <a:rPr lang="en-US" dirty="0" smtClean="0"/>
              <a:t>We decided against using pie-wedges and half-moons</a:t>
            </a:r>
          </a:p>
          <a:p>
            <a:pPr defTabSz="912856">
              <a:buFontTx/>
              <a:buChar char="-"/>
              <a:defRPr/>
            </a:pPr>
            <a:r>
              <a:rPr lang="en-US" dirty="0" smtClean="0"/>
              <a:t>-both have similar problems as the % measurement, symbol implies 25%</a:t>
            </a:r>
            <a:r>
              <a:rPr lang="en-US" baseline="0" dirty="0" smtClean="0"/>
              <a:t> or 50% completion, etc</a:t>
            </a:r>
          </a:p>
          <a:p>
            <a:pPr defTabSz="912856">
              <a:buFontTx/>
              <a:buChar char="-"/>
              <a:defRPr/>
            </a:pPr>
            <a:r>
              <a:rPr lang="en-US" baseline="0" dirty="0" smtClean="0"/>
              <a:t>- also, the half moon can be interpreted “upside-down”</a:t>
            </a:r>
          </a:p>
          <a:p>
            <a:pPr defTabSz="912856">
              <a:buFontTx/>
              <a:buChar char="-"/>
              <a:defRPr/>
            </a:pPr>
            <a:r>
              <a:rPr lang="en-US" baseline="0" dirty="0" smtClean="0"/>
              <a:t> We decided on the bulls-eye</a:t>
            </a:r>
            <a:endParaRPr lang="en-US" dirty="0" smtClean="0"/>
          </a:p>
          <a:p>
            <a:pPr>
              <a:buFontTx/>
              <a:buNone/>
            </a:pPr>
            <a:endParaRPr lang="en-US" dirty="0" smtClean="0"/>
          </a:p>
          <a:p>
            <a:pPr>
              <a:buFontTx/>
              <a:buChar char="-"/>
            </a:pPr>
            <a:r>
              <a:rPr lang="en-US" dirty="0" smtClean="0"/>
              <a:t>Not too many categories – decided 3 would be easy</a:t>
            </a:r>
            <a:r>
              <a:rPr lang="en-US" baseline="0" dirty="0" smtClean="0"/>
              <a:t> to understand at a glance</a:t>
            </a:r>
            <a:r>
              <a:rPr lang="en-US" dirty="0" smtClean="0"/>
              <a:t> (Ahead,</a:t>
            </a:r>
            <a:r>
              <a:rPr lang="en-US" baseline="0" dirty="0" smtClean="0"/>
              <a:t> On, Off)</a:t>
            </a:r>
          </a:p>
          <a:p>
            <a:pPr defTabSz="912856">
              <a:buFontTx/>
              <a:buChar char="-"/>
              <a:defRPr/>
            </a:pPr>
            <a:r>
              <a:rPr lang="en-US" baseline="0" dirty="0" smtClean="0"/>
              <a:t>- We also discussed the language to match this icon, </a:t>
            </a:r>
            <a:r>
              <a:rPr lang="en-US" baseline="0" dirty="0" err="1" smtClean="0"/>
              <a:t>ie</a:t>
            </a:r>
            <a:r>
              <a:rPr lang="en-US" baseline="0" dirty="0" smtClean="0"/>
              <a:t> “On track to meet target” not just “on target”</a:t>
            </a:r>
            <a:endParaRPr lang="en-US" dirty="0" smtClean="0"/>
          </a:p>
          <a:p>
            <a:pPr>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Interactive Visualizations:</a:t>
            </a:r>
          </a:p>
          <a:p>
            <a:r>
              <a:rPr lang="en-US" dirty="0" smtClean="0"/>
              <a:t>- In addition to the Report Card, we use data-driven “visualizations” to show the state of indicators over time</a:t>
            </a:r>
          </a:p>
          <a:p>
            <a:pPr>
              <a:buFontTx/>
              <a:buChar char="-"/>
            </a:pPr>
            <a:r>
              <a:rPr lang="en-US" dirty="0" smtClean="0"/>
              <a:t> We sometimes call them “</a:t>
            </a:r>
            <a:r>
              <a:rPr lang="en-US" dirty="0" err="1" smtClean="0"/>
              <a:t>vizzes</a:t>
            </a:r>
            <a:r>
              <a:rPr lang="en-US" dirty="0" smtClean="0"/>
              <a:t>” </a:t>
            </a:r>
          </a:p>
          <a:p>
            <a:pPr>
              <a:buFontTx/>
              <a:buChar char="-"/>
            </a:pPr>
            <a:r>
              <a:rPr lang="en-US" dirty="0" smtClean="0"/>
              <a:t> Updated on our website every year for our State of the Region event</a:t>
            </a:r>
          </a:p>
          <a:p>
            <a:pPr defTabSz="912856">
              <a:buFontTx/>
              <a:buChar char="-"/>
              <a:defRPr/>
            </a:pPr>
            <a:r>
              <a:rPr lang="en-US" baseline="0" dirty="0" smtClean="0"/>
              <a:t>Taking the data and making it visually appealing as a way to illustrate progress for policy-makers and the public.</a:t>
            </a:r>
          </a:p>
          <a:p>
            <a:pPr>
              <a:buFontTx/>
              <a:buChar char="-"/>
            </a:pPr>
            <a:r>
              <a:rPr lang="en-US" dirty="0" smtClean="0"/>
              <a:t>Available to play with interactively or to download data for their own study</a:t>
            </a:r>
          </a:p>
          <a:p>
            <a:pPr>
              <a:buFontTx/>
              <a:buChar char="-"/>
            </a:pPr>
            <a:endParaRPr lang="en-US" dirty="0" smtClean="0"/>
          </a:p>
          <a:p>
            <a:pPr>
              <a:buFontTx/>
              <a:buChar char="-"/>
            </a:pPr>
            <a:r>
              <a:rPr lang="en-US" baseline="0" dirty="0" smtClean="0"/>
              <a:t>These visualizations are created using software called Weave</a:t>
            </a:r>
          </a:p>
          <a:p>
            <a:pPr>
              <a:buFontTx/>
              <a:buChar char="-"/>
            </a:pPr>
            <a:r>
              <a:rPr lang="en-US" baseline="0" dirty="0" smtClean="0"/>
              <a:t>Weave is an open-source application created by </a:t>
            </a:r>
            <a:r>
              <a:rPr lang="en-US" baseline="0" dirty="0" err="1" smtClean="0"/>
              <a:t>Umass</a:t>
            </a:r>
            <a:r>
              <a:rPr lang="en-US" baseline="0" dirty="0" smtClean="0"/>
              <a:t> Lowell as part of the Open Indicators Consortium, of which MORPC is a member</a:t>
            </a:r>
          </a:p>
          <a:p>
            <a:pPr>
              <a:buFontTx/>
              <a:buChar char="-"/>
            </a:pPr>
            <a:r>
              <a:rPr lang="en-US" baseline="0" dirty="0" smtClean="0"/>
              <a:t>Other members include universities, non-profits such as Columbus’ Community Research Partners, and other MPO’s around the country (ex: Atlanta)</a:t>
            </a:r>
          </a:p>
          <a:p>
            <a:pPr>
              <a:buFontTx/>
              <a:buChar char="-"/>
            </a:pPr>
            <a:r>
              <a:rPr lang="en-US" baseline="0" dirty="0" smtClean="0"/>
              <a:t> Weave has the ability to tie together a piece of data across different charts, over time -- rolling over a map feature will highlight the relevant data point for a given time period</a:t>
            </a:r>
          </a:p>
          <a:p>
            <a:pPr>
              <a:buFontTx/>
              <a:buChar char="-"/>
            </a:pPr>
            <a:endParaRPr lang="en-US" dirty="0" smtClean="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Lesson 1: Make</a:t>
            </a:r>
            <a:r>
              <a:rPr lang="en-US" baseline="0" dirty="0" smtClean="0"/>
              <a:t> sure the targets (icons, language) make sense, both for the data being shown and for people to see</a:t>
            </a:r>
          </a:p>
          <a:p>
            <a:pPr>
              <a:buFontTx/>
              <a:buChar char="-"/>
            </a:pPr>
            <a:r>
              <a:rPr lang="en-US" baseline="0" dirty="0" smtClean="0"/>
              <a:t>Lesson 2: Make sure the icons are easily “legible,” not too many categories</a:t>
            </a:r>
          </a:p>
          <a:p>
            <a:pPr>
              <a:buFontTx/>
              <a:buChar char="-"/>
            </a:pPr>
            <a:r>
              <a:rPr lang="en-US" dirty="0" smtClean="0"/>
              <a:t>Lesson 3: Re-evaluate scores, symbols, and language</a:t>
            </a:r>
            <a:r>
              <a:rPr lang="en-US" baseline="0" dirty="0" smtClean="0"/>
              <a:t> – stronger result because of this process</a:t>
            </a:r>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Links:</a:t>
            </a:r>
          </a:p>
          <a:p>
            <a:endParaRPr lang="en-US" dirty="0" smtClean="0"/>
          </a:p>
          <a:p>
            <a:r>
              <a:rPr lang="en-US" dirty="0" smtClean="0"/>
              <a:t>MTP:</a:t>
            </a:r>
          </a:p>
          <a:p>
            <a:r>
              <a:rPr lang="en-US" dirty="0" smtClean="0"/>
              <a:t>http://www.morpc.org/transportation/mtp/mtp_main.asp</a:t>
            </a:r>
          </a:p>
          <a:p>
            <a:endParaRPr lang="en-US" dirty="0" smtClean="0"/>
          </a:p>
          <a:p>
            <a:r>
              <a:rPr lang="en-US" dirty="0" smtClean="0"/>
              <a:t>Report Card, State of the Region site (linked</a:t>
            </a:r>
            <a:r>
              <a:rPr lang="en-US" baseline="0" dirty="0" smtClean="0"/>
              <a:t> to on MORPC main page, under “Regional Development” </a:t>
            </a:r>
            <a:r>
              <a:rPr lang="en-US" baseline="0" dirty="0" smtClean="0">
                <a:sym typeface="Wingdings" pitchFamily="2" charset="2"/>
              </a:rPr>
              <a:t> “State of the Region”</a:t>
            </a:r>
            <a:endParaRPr lang="en-US" dirty="0" smtClean="0"/>
          </a:p>
          <a:p>
            <a:r>
              <a:rPr lang="en-US" dirty="0" smtClean="0"/>
              <a:t>http://weave.morpc.org/sotr/indicators.html?ct=Transportation</a:t>
            </a:r>
          </a:p>
          <a:p>
            <a:r>
              <a:rPr lang="en-US" dirty="0" smtClean="0"/>
              <a:t>http://www.morpc.org/regional_dev/region/region.asp</a:t>
            </a:r>
          </a:p>
          <a:p>
            <a:endParaRPr lang="en-US" dirty="0" smtClean="0"/>
          </a:p>
          <a:p>
            <a:r>
              <a:rPr lang="en-US" dirty="0" smtClean="0"/>
              <a:t>Open Indicators Consortium (OIC) – developers of Weave Open Source software</a:t>
            </a:r>
          </a:p>
          <a:p>
            <a:r>
              <a:rPr lang="en-US" dirty="0" smtClean="0"/>
              <a:t>http://www.oicweave.org/</a:t>
            </a:r>
          </a:p>
          <a:p>
            <a:endParaRPr lang="en-US" dirty="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plan began</a:t>
            </a:r>
            <a:r>
              <a:rPr lang="en-US" baseline="0" dirty="0" smtClean="0"/>
              <a:t> by incorporating 6 broad goals. These goals were intended for use in multiple regional planning efforts – not just the MTP.</a:t>
            </a:r>
          </a:p>
          <a:p>
            <a:endParaRPr lang="en-US" baseline="0" dirty="0" smtClean="0"/>
          </a:p>
          <a:p>
            <a:r>
              <a:rPr lang="en-US" baseline="0" dirty="0" smtClean="0"/>
              <a:t>Because these goals were so broad, we used the 16 measurable objectives to apply them to the transportation system.</a:t>
            </a:r>
          </a:p>
          <a:p>
            <a:endParaRPr lang="en-US" baseline="0" dirty="0" smtClean="0"/>
          </a:p>
          <a:p>
            <a:pPr defTabSz="921528">
              <a:defRPr/>
            </a:pPr>
            <a:r>
              <a:rPr lang="en-US" baseline="0" dirty="0" smtClean="0"/>
              <a:t>In order to measure progress toward those objectives, we identified 25 measures. 13 have specific short- and long-range targets.</a:t>
            </a:r>
            <a:endParaRPr lang="en-US" dirty="0" smtClean="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56">
              <a:defRPr/>
            </a:pPr>
            <a:r>
              <a:rPr lang="en-US" strike="noStrike" dirty="0" smtClean="0"/>
              <a:t>We worked quite a bit with our</a:t>
            </a:r>
            <a:r>
              <a:rPr lang="en-US" strike="noStrike" baseline="0" dirty="0" smtClean="0"/>
              <a:t> committees and other stakeholders understand the difference between system-wide measures and the project-focused evaluation criteria they were more familiar with from previous planning cycles. We began that process before the objectives were established.</a:t>
            </a:r>
          </a:p>
        </p:txBody>
      </p:sp>
      <p:sp>
        <p:nvSpPr>
          <p:cNvPr id="4" name="Slide Number Placeholder 3"/>
          <p:cNvSpPr>
            <a:spLocks noGrp="1"/>
          </p:cNvSpPr>
          <p:nvPr>
            <p:ph type="sldNum" sz="quarter" idx="10"/>
          </p:nvPr>
        </p:nvSpPr>
        <p:spPr/>
        <p:txBody>
          <a:bodyPr/>
          <a:lstStyle/>
          <a:p>
            <a:fld id="{BEADC916-6808-4439-B2CD-22554E8DFF19}"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five in bold overlap</a:t>
            </a:r>
            <a:r>
              <a:rPr lang="en-US" baseline="0" dirty="0" smtClean="0"/>
              <a:t> with the 7 targets identified by MAP-21</a:t>
            </a:r>
            <a:endParaRPr lang="en-US" dirty="0"/>
          </a:p>
        </p:txBody>
      </p:sp>
      <p:sp>
        <p:nvSpPr>
          <p:cNvPr id="4" name="Slide Number Placeholder 3"/>
          <p:cNvSpPr>
            <a:spLocks noGrp="1"/>
          </p:cNvSpPr>
          <p:nvPr>
            <p:ph type="sldNum" sz="quarter" idx="10"/>
          </p:nvPr>
        </p:nvSpPr>
        <p:spPr/>
        <p:txBody>
          <a:bodyPr/>
          <a:lstStyle/>
          <a:p>
            <a:pPr>
              <a:defRPr/>
            </a:pPr>
            <a:fld id="{77046B65-CDB1-4E41-B926-07C42BEECD73}"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78">
              <a:defRPr/>
            </a:pPr>
            <a:r>
              <a:rPr lang="en-US" dirty="0" smtClean="0"/>
              <a:t>Here’s an example of how the targets were communicated in the plan. The 5-column</a:t>
            </a:r>
            <a:r>
              <a:rPr lang="en-US" baseline="0" dirty="0" smtClean="0"/>
              <a:t> format helps reinforce the connection between target and objective, while also showing existing conditions and the short- and long-range targets.</a:t>
            </a:r>
          </a:p>
          <a:p>
            <a:pPr defTabSz="931578">
              <a:defRPr/>
            </a:pPr>
            <a:endParaRPr lang="en-US" baseline="0" dirty="0" smtClean="0"/>
          </a:p>
          <a:p>
            <a:pPr defTabSz="931578">
              <a:defRPr/>
            </a:pPr>
            <a:r>
              <a:rPr lang="en-US" baseline="0" dirty="0" smtClean="0"/>
              <a:t>The agreed upon language is below.</a:t>
            </a:r>
            <a:endParaRPr lang="en-US" baseline="0" dirty="0" smtClean="0"/>
          </a:p>
          <a:p>
            <a:pPr defTabSz="931578">
              <a:defRPr/>
            </a:pPr>
            <a:endParaRPr lang="en-US" dirty="0" smtClean="0"/>
          </a:p>
        </p:txBody>
      </p:sp>
      <p:sp>
        <p:nvSpPr>
          <p:cNvPr id="4" name="Slide Number Placeholder 3"/>
          <p:cNvSpPr>
            <a:spLocks noGrp="1"/>
          </p:cNvSpPr>
          <p:nvPr>
            <p:ph type="sldNum" sz="quarter" idx="10"/>
          </p:nvPr>
        </p:nvSpPr>
        <p:spPr/>
        <p:txBody>
          <a:bodyPr/>
          <a:lstStyle/>
          <a:p>
            <a:fld id="{BEADC916-6808-4439-B2CD-22554E8DFF1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78">
              <a:defRPr/>
            </a:pPr>
            <a:r>
              <a:rPr lang="en-US" dirty="0" smtClean="0"/>
              <a:t>Here’s an example of how the targets were communicated in the plan. The 5-column</a:t>
            </a:r>
            <a:r>
              <a:rPr lang="en-US" baseline="0" dirty="0" smtClean="0"/>
              <a:t> format helps reinforce the connection between target and objective, while also showing existing conditions and the short- and long-range targets.</a:t>
            </a:r>
          </a:p>
          <a:p>
            <a:pPr defTabSz="931578">
              <a:defRPr/>
            </a:pPr>
            <a:endParaRPr lang="en-US" baseline="0" dirty="0" smtClean="0"/>
          </a:p>
          <a:p>
            <a:pPr defTabSz="931578">
              <a:defRPr/>
            </a:pPr>
            <a:r>
              <a:rPr lang="en-US" baseline="0" dirty="0" smtClean="0"/>
              <a:t>The short-range targets will help us determine if adequate progress has been made by the next plan.</a:t>
            </a:r>
          </a:p>
          <a:p>
            <a:pPr defTabSz="931578">
              <a:defRPr/>
            </a:pPr>
            <a:endParaRPr lang="en-US" baseline="0" dirty="0" smtClean="0"/>
          </a:p>
          <a:p>
            <a:pPr defTabSz="931578">
              <a:defRPr/>
            </a:pPr>
            <a:endParaRPr lang="en-US" dirty="0" smtClean="0"/>
          </a:p>
        </p:txBody>
      </p:sp>
      <p:sp>
        <p:nvSpPr>
          <p:cNvPr id="4" name="Slide Number Placeholder 3"/>
          <p:cNvSpPr>
            <a:spLocks noGrp="1"/>
          </p:cNvSpPr>
          <p:nvPr>
            <p:ph type="sldNum" sz="quarter" idx="10"/>
          </p:nvPr>
        </p:nvSpPr>
        <p:spPr/>
        <p:txBody>
          <a:bodyPr/>
          <a:lstStyle/>
          <a:p>
            <a:fld id="{BEADC916-6808-4439-B2CD-22554E8DFF1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9" name="Picture 2" descr="C:\Users\alloyd\AppData\Local\Microsoft\Windows\Temporary Internet Files\Content.Outlook\F9O00Y0Q\Tree 3.jpg"/>
          <p:cNvPicPr>
            <a:picLocks noChangeAspect="1" noChangeArrowheads="1"/>
          </p:cNvPicPr>
          <p:nvPr userDrawn="1"/>
        </p:nvPicPr>
        <p:blipFill>
          <a:blip r:embed="rId2" cstate="print"/>
          <a:srcRect/>
          <a:stretch>
            <a:fillRect/>
          </a:stretch>
        </p:blipFill>
        <p:spPr bwMode="auto">
          <a:xfrm>
            <a:off x="0" y="2209800"/>
            <a:ext cx="9148763" cy="4648200"/>
          </a:xfrm>
          <a:prstGeom prst="rect">
            <a:avLst/>
          </a:prstGeom>
          <a:noFill/>
          <a:ln w="9525">
            <a:noFill/>
            <a:miter lim="800000"/>
            <a:headEnd/>
            <a:tailEnd/>
          </a:ln>
        </p:spPr>
      </p:pic>
      <p:sp>
        <p:nvSpPr>
          <p:cNvPr id="2" name="Title 1"/>
          <p:cNvSpPr>
            <a:spLocks noGrp="1"/>
          </p:cNvSpPr>
          <p:nvPr>
            <p:ph type="ctrTitle"/>
          </p:nvPr>
        </p:nvSpPr>
        <p:spPr>
          <a:xfrm>
            <a:off x="685800" y="381000"/>
            <a:ext cx="7772400" cy="1470025"/>
          </a:xfrm>
        </p:spPr>
        <p:txBody>
          <a:bodyPr/>
          <a:lstStyle>
            <a:lvl1pPr algn="l">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105400"/>
            <a:ext cx="5486400" cy="1752600"/>
          </a:xfr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MORPC-(white).gif"/>
          <p:cNvPicPr>
            <a:picLocks noChangeAspect="1"/>
          </p:cNvPicPr>
          <p:nvPr userDrawn="1"/>
        </p:nvPicPr>
        <p:blipFill>
          <a:blip r:embed="rId3" cstate="print"/>
          <a:stretch>
            <a:fillRect/>
          </a:stretch>
        </p:blipFill>
        <p:spPr>
          <a:xfrm>
            <a:off x="6477000" y="5334000"/>
            <a:ext cx="2271504" cy="990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9" name="Picture 2" descr="C:\Users\alloyd\AppData\Local\Microsoft\Windows\Temporary Internet Files\Content.Outlook\F9O00Y0Q\Tree 3.jpg"/>
          <p:cNvPicPr>
            <a:picLocks noChangeAspect="1" noChangeArrowheads="1"/>
          </p:cNvPicPr>
          <p:nvPr userDrawn="1"/>
        </p:nvPicPr>
        <p:blipFill>
          <a:blip r:embed="rId2" cstate="print"/>
          <a:srcRect/>
          <a:stretch>
            <a:fillRect/>
          </a:stretch>
        </p:blipFill>
        <p:spPr bwMode="auto">
          <a:xfrm>
            <a:off x="0" y="2209800"/>
            <a:ext cx="9148763" cy="4648200"/>
          </a:xfrm>
          <a:prstGeom prst="rect">
            <a:avLst/>
          </a:prstGeom>
          <a:noFill/>
          <a:ln w="9525">
            <a:noFill/>
            <a:miter lim="800000"/>
            <a:headEnd/>
            <a:tailEnd/>
          </a:ln>
        </p:spPr>
      </p:pic>
      <p:sp>
        <p:nvSpPr>
          <p:cNvPr id="2" name="Title 1"/>
          <p:cNvSpPr>
            <a:spLocks noGrp="1"/>
          </p:cNvSpPr>
          <p:nvPr>
            <p:ph type="ctrTitle"/>
          </p:nvPr>
        </p:nvSpPr>
        <p:spPr>
          <a:xfrm>
            <a:off x="685800" y="381000"/>
            <a:ext cx="7772400" cy="1470025"/>
          </a:xfrm>
        </p:spPr>
        <p:txBody>
          <a:bodyPr/>
          <a:lstStyle>
            <a:lvl1pPr algn="l">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105400"/>
            <a:ext cx="5486400" cy="1752600"/>
          </a:xfr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MORPC-(white).gif"/>
          <p:cNvPicPr>
            <a:picLocks noChangeAspect="1"/>
          </p:cNvPicPr>
          <p:nvPr userDrawn="1"/>
        </p:nvPicPr>
        <p:blipFill>
          <a:blip r:embed="rId3" cstate="print"/>
          <a:stretch>
            <a:fillRect/>
          </a:stretch>
        </p:blipFill>
        <p:spPr>
          <a:xfrm>
            <a:off x="6477000" y="5334000"/>
            <a:ext cx="2271504" cy="99060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sp>
        <p:nvSpPr>
          <p:cNvPr id="4" name="Title 1"/>
          <p:cNvSpPr txBox="1">
            <a:spLocks/>
          </p:cNvSpPr>
          <p:nvPr userDrawn="1"/>
        </p:nvSpPr>
        <p:spPr bwMode="auto">
          <a:xfrm>
            <a:off x="0" y="0"/>
            <a:ext cx="9144000" cy="762000"/>
          </a:xfrm>
          <a:prstGeom prst="rect">
            <a:avLst/>
          </a:prstGeom>
          <a:solidFill>
            <a:schemeClr val="accent3"/>
          </a:solidFill>
          <a:ln w="9525">
            <a:noFill/>
            <a:miter lim="800000"/>
            <a:headEnd/>
            <a:tailEnd/>
          </a:ln>
        </p:spPr>
        <p:txBody>
          <a:bodyPr anchor="ctr">
            <a:normAutofit/>
          </a:bodyPr>
          <a:lstStyle/>
          <a:p>
            <a:pPr fontAlgn="auto">
              <a:spcAft>
                <a:spcPts val="0"/>
              </a:spcAft>
              <a:defRPr/>
            </a:pPr>
            <a:r>
              <a:rPr lang="en-US" sz="2400" dirty="0">
                <a:solidFill>
                  <a:schemeClr val="bg1"/>
                </a:solidFill>
              </a:rPr>
              <a:t> </a:t>
            </a:r>
            <a:endParaRPr lang="en-US" sz="2400" b="1" dirty="0">
              <a:solidFill>
                <a:schemeClr val="bg1"/>
              </a:solidFill>
              <a:latin typeface="+mj-lt"/>
              <a:ea typeface="+mj-ea"/>
              <a:cs typeface="+mj-cs"/>
            </a:endParaRPr>
          </a:p>
        </p:txBody>
      </p:sp>
      <p:pic>
        <p:nvPicPr>
          <p:cNvPr id="5" name="Picture 7" descr="Color Logo Secondary.png"/>
          <p:cNvPicPr>
            <a:picLocks noChangeAspect="1"/>
          </p:cNvPicPr>
          <p:nvPr userDrawn="1"/>
        </p:nvPicPr>
        <p:blipFill>
          <a:blip r:embed="rId2" cstate="print"/>
          <a:stretch>
            <a:fillRect/>
          </a:stretch>
        </p:blipFill>
        <p:spPr bwMode="auto">
          <a:xfrm>
            <a:off x="76775" y="76200"/>
            <a:ext cx="1562538" cy="609600"/>
          </a:xfrm>
          <a:prstGeom prst="rect">
            <a:avLst/>
          </a:prstGeom>
          <a:noFill/>
          <a:ln w="9525">
            <a:noFill/>
            <a:miter lim="800000"/>
            <a:headEnd/>
            <a:tailEnd/>
          </a:ln>
        </p:spPr>
      </p:pic>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B5AE913-509F-4C70-B34D-E4D1D84363AE}" type="datetimeFigureOut">
              <a:rPr lang="en-US"/>
              <a:pPr>
                <a:defRPr/>
              </a:pPr>
              <a:t>5/3/2013</a:t>
            </a:fld>
            <a:endParaRPr lang="en-US"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6B1FA0-061D-49AC-90A2-01710B95435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74FD7F4-7D01-4124-B515-F175BA622216}" type="datetimeFigureOut">
              <a:rPr lang="en-US"/>
              <a:pPr>
                <a:defRPr/>
              </a:pPr>
              <a:t>5/3/2013</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13C5D47-2370-4E58-A428-ADB43BD7754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E91D42-1644-4882-BC97-DBD7958543B9}" type="datetimeFigureOut">
              <a:rPr lang="en-US"/>
              <a:pPr>
                <a:defRPr/>
              </a:pPr>
              <a:t>5/3/2013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92C59C2-84A7-4C28-9321-8196A368AEAF}"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7922B1C-1179-4466-B916-AEA309FF87E8}" type="datetimeFigureOut">
              <a:rPr lang="en-US"/>
              <a:pPr>
                <a:defRPr/>
              </a:pPr>
              <a:t>5/3/2013</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507E4A-61E9-44CB-B9BD-2AE5DD077A1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5612" y="1722438"/>
            <a:ext cx="4040188"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22438"/>
            <a:ext cx="4041775"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6191DB8-C0FA-456D-A671-85522E9A994E}" type="datetimeFigureOut">
              <a:rPr lang="en-US"/>
              <a:pPr>
                <a:defRPr/>
              </a:pPr>
              <a:t>5/3/2013</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D71BBC-7362-46CF-8F35-34DCA7D50C1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CF353EF-AF33-457A-91F8-960D908E2FB7}" type="datetimeFigureOut">
              <a:rPr lang="en-US"/>
              <a:pPr>
                <a:defRPr/>
              </a:pPr>
              <a:t>5/3/2013</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A195A0C-51B3-47A2-8902-39B79E78168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054225"/>
            <a:ext cx="5486400" cy="3660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B9FCFD9-B574-4AB3-A108-C40B68B3AEF7}" type="datetimeFigureOut">
              <a:rPr lang="en-US"/>
              <a:pPr>
                <a:defRPr/>
              </a:pPr>
              <a:t>5/3/2013</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BE204D-509E-4F46-86CB-3F92CD0086DD}" type="slidenum">
              <a:rPr lang="en-US"/>
              <a:pPr>
                <a:defRPr/>
              </a:pPr>
              <a:t>‹#›</a:t>
            </a:fld>
            <a:endParaRPr lang="en-US" dirty="0"/>
          </a:p>
        </p:txBody>
      </p:sp>
      <p:sp>
        <p:nvSpPr>
          <p:cNvPr id="8" name="Title 1"/>
          <p:cNvSpPr txBox="1">
            <a:spLocks/>
          </p:cNvSpPr>
          <p:nvPr userDrawn="1"/>
        </p:nvSpPr>
        <p:spPr bwMode="auto">
          <a:xfrm>
            <a:off x="457200" y="8382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0772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2057400"/>
            <a:ext cx="8077200" cy="20573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533400" y="4343399"/>
            <a:ext cx="8077200" cy="20573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9" name="Picture 2" descr="C:\Users\alloyd\AppData\Local\Microsoft\Windows\Temporary Internet Files\Content.Outlook\F9O00Y0Q\Tree 3.jpg"/>
          <p:cNvPicPr>
            <a:picLocks noChangeAspect="1" noChangeArrowheads="1"/>
          </p:cNvPicPr>
          <p:nvPr userDrawn="1"/>
        </p:nvPicPr>
        <p:blipFill>
          <a:blip r:embed="rId2" cstate="print"/>
          <a:srcRect/>
          <a:stretch>
            <a:fillRect/>
          </a:stretch>
        </p:blipFill>
        <p:spPr bwMode="auto">
          <a:xfrm>
            <a:off x="0" y="2209800"/>
            <a:ext cx="9148763" cy="4648200"/>
          </a:xfrm>
          <a:prstGeom prst="rect">
            <a:avLst/>
          </a:prstGeom>
          <a:noFill/>
          <a:ln w="9525">
            <a:noFill/>
            <a:miter lim="800000"/>
            <a:headEnd/>
            <a:tailEnd/>
          </a:ln>
        </p:spPr>
      </p:pic>
      <p:sp>
        <p:nvSpPr>
          <p:cNvPr id="2" name="Title 1"/>
          <p:cNvSpPr>
            <a:spLocks noGrp="1"/>
          </p:cNvSpPr>
          <p:nvPr>
            <p:ph type="ctrTitle"/>
          </p:nvPr>
        </p:nvSpPr>
        <p:spPr>
          <a:xfrm>
            <a:off x="685800" y="381000"/>
            <a:ext cx="7772400" cy="1470025"/>
          </a:xfrm>
        </p:spPr>
        <p:txBody>
          <a:bodyPr/>
          <a:lstStyle>
            <a:lvl1pPr algn="l">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5105400"/>
            <a:ext cx="5486400" cy="1752600"/>
          </a:xfrm>
        </p:spPr>
        <p:txBody>
          <a:bodyPr/>
          <a:lstStyle>
            <a:lvl1pPr marL="0" indent="0" algn="l">
              <a:buNone/>
              <a:defRPr>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2" name="Picture 11" descr="MORPC-(white).gif"/>
          <p:cNvPicPr>
            <a:picLocks noChangeAspect="1"/>
          </p:cNvPicPr>
          <p:nvPr userDrawn="1"/>
        </p:nvPicPr>
        <p:blipFill>
          <a:blip r:embed="rId3" cstate="print"/>
          <a:stretch>
            <a:fillRect/>
          </a:stretch>
        </p:blipFill>
        <p:spPr>
          <a:xfrm>
            <a:off x="6477000" y="5334000"/>
            <a:ext cx="2271504" cy="9906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sp>
        <p:nvSpPr>
          <p:cNvPr id="4" name="Title 1"/>
          <p:cNvSpPr txBox="1">
            <a:spLocks/>
          </p:cNvSpPr>
          <p:nvPr userDrawn="1"/>
        </p:nvSpPr>
        <p:spPr bwMode="auto">
          <a:xfrm>
            <a:off x="0" y="0"/>
            <a:ext cx="9144000" cy="762000"/>
          </a:xfrm>
          <a:prstGeom prst="rect">
            <a:avLst/>
          </a:prstGeom>
          <a:solidFill>
            <a:schemeClr val="accent2"/>
          </a:solidFill>
          <a:ln w="9525">
            <a:noFill/>
            <a:miter lim="800000"/>
            <a:headEnd/>
            <a:tailEnd/>
          </a:ln>
        </p:spPr>
        <p:txBody>
          <a:bodyPr anchor="ctr">
            <a:normAutofit/>
          </a:bodyPr>
          <a:lstStyle/>
          <a:p>
            <a:pPr fontAlgn="auto">
              <a:spcAft>
                <a:spcPts val="0"/>
              </a:spcAft>
              <a:defRPr/>
            </a:pPr>
            <a:r>
              <a:rPr lang="en-US" sz="2400" dirty="0">
                <a:solidFill>
                  <a:schemeClr val="bg1"/>
                </a:solidFill>
              </a:rPr>
              <a:t> </a:t>
            </a:r>
            <a:endParaRPr lang="en-US" sz="2400" b="1" dirty="0">
              <a:solidFill>
                <a:schemeClr val="bg1"/>
              </a:solidFill>
              <a:latin typeface="+mj-lt"/>
              <a:ea typeface="+mj-ea"/>
              <a:cs typeface="+mj-cs"/>
            </a:endParaRPr>
          </a:p>
        </p:txBody>
      </p:sp>
      <p:pic>
        <p:nvPicPr>
          <p:cNvPr id="5" name="Picture 7" descr="Color Logo Secondary.png"/>
          <p:cNvPicPr>
            <a:picLocks noChangeAspect="1"/>
          </p:cNvPicPr>
          <p:nvPr userDrawn="1"/>
        </p:nvPicPr>
        <p:blipFill>
          <a:blip r:embed="rId2" cstate="print"/>
          <a:stretch>
            <a:fillRect/>
          </a:stretch>
        </p:blipFill>
        <p:spPr bwMode="auto">
          <a:xfrm>
            <a:off x="76775" y="76200"/>
            <a:ext cx="1562538" cy="609600"/>
          </a:xfrm>
          <a:prstGeom prst="rect">
            <a:avLst/>
          </a:prstGeom>
          <a:noFill/>
          <a:ln w="9525">
            <a:noFill/>
            <a:miter lim="800000"/>
            <a:headEnd/>
            <a:tailEnd/>
          </a:ln>
        </p:spPr>
      </p:pic>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B5AE913-509F-4C70-B34D-E4D1D84363AE}" type="datetimeFigureOut">
              <a:rPr lang="en-US"/>
              <a:pPr>
                <a:defRPr/>
              </a:pPr>
              <a:t>5/3/2013</a:t>
            </a:fld>
            <a:endParaRPr lang="en-US"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6B1FA0-061D-49AC-90A2-01710B954352}"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1">
    <p:spTree>
      <p:nvGrpSpPr>
        <p:cNvPr id="1" name=""/>
        <p:cNvGrpSpPr/>
        <p:nvPr/>
      </p:nvGrpSpPr>
      <p:grpSpPr>
        <a:xfrm>
          <a:off x="0" y="0"/>
          <a:ext cx="0" cy="0"/>
          <a:chOff x="0" y="0"/>
          <a:chExt cx="0" cy="0"/>
        </a:xfrm>
      </p:grpSpPr>
      <p:sp>
        <p:nvSpPr>
          <p:cNvPr id="4" name="Title 1"/>
          <p:cNvSpPr txBox="1">
            <a:spLocks/>
          </p:cNvSpPr>
          <p:nvPr userDrawn="1"/>
        </p:nvSpPr>
        <p:spPr bwMode="auto">
          <a:xfrm>
            <a:off x="0" y="0"/>
            <a:ext cx="9144000" cy="762000"/>
          </a:xfrm>
          <a:prstGeom prst="rect">
            <a:avLst/>
          </a:prstGeom>
          <a:solidFill>
            <a:schemeClr val="tx2"/>
          </a:solidFill>
          <a:ln w="9525">
            <a:noFill/>
            <a:miter lim="800000"/>
            <a:headEnd/>
            <a:tailEnd/>
          </a:ln>
        </p:spPr>
        <p:txBody>
          <a:bodyPr anchor="ctr">
            <a:normAutofit/>
          </a:bodyPr>
          <a:lstStyle/>
          <a:p>
            <a:pPr fontAlgn="auto">
              <a:spcAft>
                <a:spcPts val="0"/>
              </a:spcAft>
              <a:defRPr/>
            </a:pPr>
            <a:r>
              <a:rPr lang="en-US" sz="2400" dirty="0">
                <a:solidFill>
                  <a:schemeClr val="bg1"/>
                </a:solidFill>
              </a:rPr>
              <a:t> </a:t>
            </a:r>
            <a:endParaRPr lang="en-US" sz="2400" b="1" dirty="0">
              <a:solidFill>
                <a:schemeClr val="bg1"/>
              </a:solidFill>
              <a:latin typeface="+mj-lt"/>
              <a:ea typeface="+mj-ea"/>
              <a:cs typeface="+mj-cs"/>
            </a:endParaRPr>
          </a:p>
        </p:txBody>
      </p:sp>
      <p:pic>
        <p:nvPicPr>
          <p:cNvPr id="5" name="Picture 7" descr="Color Logo Secondary.png"/>
          <p:cNvPicPr>
            <a:picLocks noChangeAspect="1"/>
          </p:cNvPicPr>
          <p:nvPr userDrawn="1"/>
        </p:nvPicPr>
        <p:blipFill>
          <a:blip r:embed="rId2" cstate="print"/>
          <a:stretch>
            <a:fillRect/>
          </a:stretch>
        </p:blipFill>
        <p:spPr bwMode="auto">
          <a:xfrm>
            <a:off x="76775" y="76200"/>
            <a:ext cx="1562538" cy="609600"/>
          </a:xfrm>
          <a:prstGeom prst="rect">
            <a:avLst/>
          </a:prstGeom>
          <a:noFill/>
          <a:ln w="9525">
            <a:noFill/>
            <a:miter lim="800000"/>
            <a:headEnd/>
            <a:tailEnd/>
          </a:ln>
        </p:spPr>
      </p:pic>
      <p:sp>
        <p:nvSpPr>
          <p:cNvPr id="2" name="Title 1"/>
          <p:cNvSpPr>
            <a:spLocks noGrp="1"/>
          </p:cNvSpPr>
          <p:nvPr>
            <p:ph type="ctrTitle"/>
          </p:nvPr>
        </p:nvSpPr>
        <p:spPr>
          <a:xfrm>
            <a:off x="685800" y="12954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2766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B5AE913-509F-4C70-B34D-E4D1D84363AE}" type="datetimeFigureOut">
              <a:rPr lang="en-US"/>
              <a:pPr>
                <a:defRPr/>
              </a:pPr>
              <a:t>5/3/2013</a:t>
            </a:fld>
            <a:endParaRPr lang="en-US" dirty="0"/>
          </a:p>
        </p:txBody>
      </p:sp>
      <p:sp>
        <p:nvSpPr>
          <p:cNvPr id="7"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536B1FA0-061D-49AC-90A2-01710B954352}"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74FD7F4-7D01-4124-B515-F175BA622216}" type="datetimeFigureOut">
              <a:rPr lang="en-US"/>
              <a:pPr>
                <a:defRPr/>
              </a:pPr>
              <a:t>5/3/2013</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13C5D47-2370-4E58-A428-ADB43BD77540}"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E91D42-1644-4882-BC97-DBD7958543B9}" type="datetimeFigureOut">
              <a:rPr lang="en-US"/>
              <a:pPr>
                <a:defRPr/>
              </a:pPr>
              <a:t>5/3/2013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92C59C2-84A7-4C28-9321-8196A368AEAF}"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7922B1C-1179-4466-B916-AEA309FF87E8}" type="datetimeFigureOut">
              <a:rPr lang="en-US"/>
              <a:pPr>
                <a:defRPr/>
              </a:pPr>
              <a:t>5/3/2013</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507E4A-61E9-44CB-B9BD-2AE5DD077A11}"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5612" y="1722438"/>
            <a:ext cx="4040188"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22438"/>
            <a:ext cx="4041775"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6191DB8-C0FA-456D-A671-85522E9A994E}" type="datetimeFigureOut">
              <a:rPr lang="en-US"/>
              <a:pPr>
                <a:defRPr/>
              </a:pPr>
              <a:t>5/3/2013</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D71BBC-7362-46CF-8F35-34DCA7D50C1B}"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CF353EF-AF33-457A-91F8-960D908E2FB7}" type="datetimeFigureOut">
              <a:rPr lang="en-US"/>
              <a:pPr>
                <a:defRPr/>
              </a:pPr>
              <a:t>5/3/2013</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A195A0C-51B3-47A2-8902-39B79E78168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054225"/>
            <a:ext cx="5486400" cy="3660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B9FCFD9-B574-4AB3-A108-C40B68B3AEF7}" type="datetimeFigureOut">
              <a:rPr lang="en-US"/>
              <a:pPr>
                <a:defRPr/>
              </a:pPr>
              <a:t>5/3/2013</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BE204D-509E-4F46-86CB-3F92CD0086DD}" type="slidenum">
              <a:rPr lang="en-US"/>
              <a:pPr>
                <a:defRPr/>
              </a:pPr>
              <a:t>‹#›</a:t>
            </a:fld>
            <a:endParaRPr lang="en-US" dirty="0"/>
          </a:p>
        </p:txBody>
      </p:sp>
      <p:sp>
        <p:nvSpPr>
          <p:cNvPr id="8" name="Title 1"/>
          <p:cNvSpPr txBox="1">
            <a:spLocks/>
          </p:cNvSpPr>
          <p:nvPr userDrawn="1"/>
        </p:nvSpPr>
        <p:spPr bwMode="auto">
          <a:xfrm>
            <a:off x="457200" y="8382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0772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2057400"/>
            <a:ext cx="8077200" cy="20573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533400" y="4343399"/>
            <a:ext cx="8077200" cy="20573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74FD7F4-7D01-4124-B515-F175BA622216}" type="datetimeFigureOut">
              <a:rPr lang="en-US"/>
              <a:pPr>
                <a:defRPr/>
              </a:pPr>
              <a:t>5/3/2013</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13C5D47-2370-4E58-A428-ADB43BD7754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828800"/>
            <a:ext cx="82296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B5E91D42-1644-4882-BC97-DBD7958543B9}" type="datetimeFigureOut">
              <a:rPr lang="en-US"/>
              <a:pPr>
                <a:defRPr/>
              </a:pPr>
              <a:t>5/3/2013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92C59C2-84A7-4C28-9321-8196A368AEA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7922B1C-1179-4466-B916-AEA309FF87E8}" type="datetimeFigureOut">
              <a:rPr lang="en-US"/>
              <a:pPr>
                <a:defRPr/>
              </a:pPr>
              <a:t>5/3/2013</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507E4A-61E9-44CB-B9BD-2AE5DD077A1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762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5612" y="1722438"/>
            <a:ext cx="4040188"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622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22438"/>
            <a:ext cx="4041775" cy="63976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6191DB8-C0FA-456D-A671-85522E9A994E}" type="datetimeFigureOut">
              <a:rPr lang="en-US"/>
              <a:pPr>
                <a:defRPr/>
              </a:pPr>
              <a:t>5/3/2013</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0D71BBC-7362-46CF-8F35-34DCA7D50C1B}"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CF353EF-AF33-457A-91F8-960D908E2FB7}" type="datetimeFigureOut">
              <a:rPr lang="en-US"/>
              <a:pPr>
                <a:defRPr/>
              </a:pPr>
              <a:t>5/3/2013</a:t>
            </a:fld>
            <a:endParaRPr lang="en-US" dirty="0"/>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A195A0C-51B3-47A2-8902-39B79E7816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2054225"/>
            <a:ext cx="5486400" cy="36607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1B9FCFD9-B574-4AB3-A108-C40B68B3AEF7}" type="datetimeFigureOut">
              <a:rPr lang="en-US"/>
              <a:pPr>
                <a:defRPr/>
              </a:pPr>
              <a:t>5/3/2013</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1BBE204D-509E-4F46-86CB-3F92CD0086DD}" type="slidenum">
              <a:rPr lang="en-US"/>
              <a:pPr>
                <a:defRPr/>
              </a:pPr>
              <a:t>‹#›</a:t>
            </a:fld>
            <a:endParaRPr lang="en-US" dirty="0"/>
          </a:p>
        </p:txBody>
      </p:sp>
      <p:sp>
        <p:nvSpPr>
          <p:cNvPr id="8" name="Title 1"/>
          <p:cNvSpPr txBox="1">
            <a:spLocks/>
          </p:cNvSpPr>
          <p:nvPr userDrawn="1"/>
        </p:nvSpPr>
        <p:spPr bwMode="auto">
          <a:xfrm>
            <a:off x="457200" y="8382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914400"/>
            <a:ext cx="8077200" cy="1066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2057400"/>
            <a:ext cx="8077200" cy="20573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2"/>
          <p:cNvSpPr>
            <a:spLocks noGrp="1"/>
          </p:cNvSpPr>
          <p:nvPr>
            <p:ph idx="10"/>
          </p:nvPr>
        </p:nvSpPr>
        <p:spPr>
          <a:xfrm>
            <a:off x="533400" y="4343399"/>
            <a:ext cx="8077200" cy="20573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8382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title style</a:t>
            </a:r>
            <a:endParaRPr lang="en-US" dirty="0" smtClean="0"/>
          </a:p>
        </p:txBody>
      </p:sp>
      <p:sp>
        <p:nvSpPr>
          <p:cNvPr id="2051" name="Text Placeholder 2"/>
          <p:cNvSpPr>
            <a:spLocks noGrp="1"/>
          </p:cNvSpPr>
          <p:nvPr>
            <p:ph type="body" idx="1"/>
          </p:nvPr>
        </p:nvSpPr>
        <p:spPr bwMode="auto">
          <a:xfrm>
            <a:off x="457200" y="17986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itle 1"/>
          <p:cNvSpPr txBox="1">
            <a:spLocks/>
          </p:cNvSpPr>
          <p:nvPr/>
        </p:nvSpPr>
        <p:spPr>
          <a:xfrm>
            <a:off x="0" y="0"/>
            <a:ext cx="9144000" cy="762000"/>
          </a:xfrm>
          <a:prstGeom prst="rect">
            <a:avLst/>
          </a:prstGeom>
          <a:solidFill>
            <a:schemeClr val="accent2"/>
          </a:solidFill>
        </p:spPr>
        <p:txBody>
          <a:bodyPr>
            <a:normAutofit/>
          </a:bodyPr>
          <a:lstStyle/>
          <a:p>
            <a:pPr fontAlgn="auto">
              <a:spcAft>
                <a:spcPts val="0"/>
              </a:spcAft>
              <a:defRPr/>
            </a:pPr>
            <a:endParaRPr lang="en-US" sz="4400" b="1" dirty="0">
              <a:solidFill>
                <a:schemeClr val="bg1"/>
              </a:solidFill>
              <a:latin typeface="+mj-lt"/>
              <a:ea typeface="+mj-ea"/>
              <a:cs typeface="+mj-cs"/>
            </a:endParaRPr>
          </a:p>
        </p:txBody>
      </p:sp>
      <p:pic>
        <p:nvPicPr>
          <p:cNvPr id="2056" name="Picture 7" descr="Color Logo Secondary.png"/>
          <p:cNvPicPr>
            <a:picLocks noChangeAspect="1"/>
          </p:cNvPicPr>
          <p:nvPr/>
        </p:nvPicPr>
        <p:blipFill>
          <a:blip r:embed="rId11" cstate="print"/>
          <a:stretch>
            <a:fillRect/>
          </a:stretch>
        </p:blipFill>
        <p:spPr bwMode="auto">
          <a:xfrm>
            <a:off x="76775" y="76200"/>
            <a:ext cx="15625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4" r:id="rId1"/>
    <p:sldLayoutId id="2147483793" r:id="rId2"/>
    <p:sldLayoutId id="2147483788" r:id="rId3"/>
    <p:sldLayoutId id="2147483783" r:id="rId4"/>
    <p:sldLayoutId id="2147483785" r:id="rId5"/>
    <p:sldLayoutId id="2147483786" r:id="rId6"/>
    <p:sldLayoutId id="2147483787" r:id="rId7"/>
    <p:sldLayoutId id="2147483790" r:id="rId8"/>
    <p:sldLayoutId id="2147483795"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itchFamily="34" charset="0"/>
        </a:defRPr>
      </a:lvl2pPr>
      <a:lvl3pPr algn="ctr" rtl="0" eaLnBrk="1" fontAlgn="base" hangingPunct="1">
        <a:spcBef>
          <a:spcPct val="0"/>
        </a:spcBef>
        <a:spcAft>
          <a:spcPct val="0"/>
        </a:spcAft>
        <a:defRPr sz="4400">
          <a:solidFill>
            <a:schemeClr val="tx1"/>
          </a:solidFill>
          <a:latin typeface="Franklin Gothic Book" pitchFamily="34" charset="0"/>
        </a:defRPr>
      </a:lvl3pPr>
      <a:lvl4pPr algn="ctr" rtl="0" eaLnBrk="1" fontAlgn="base" hangingPunct="1">
        <a:spcBef>
          <a:spcPct val="0"/>
        </a:spcBef>
        <a:spcAft>
          <a:spcPct val="0"/>
        </a:spcAft>
        <a:defRPr sz="4400">
          <a:solidFill>
            <a:schemeClr val="tx1"/>
          </a:solidFill>
          <a:latin typeface="Franklin Gothic Book" pitchFamily="34" charset="0"/>
        </a:defRPr>
      </a:lvl4pPr>
      <a:lvl5pPr algn="ctr" rtl="0" eaLnBrk="1" fontAlgn="base" hangingPunct="1">
        <a:spcBef>
          <a:spcPct val="0"/>
        </a:spcBef>
        <a:spcAft>
          <a:spcPct val="0"/>
        </a:spcAft>
        <a:defRPr sz="4400">
          <a:solidFill>
            <a:schemeClr val="tx1"/>
          </a:solidFill>
          <a:latin typeface="Franklin Gothic Book"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8382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title style</a:t>
            </a:r>
            <a:endParaRPr lang="en-US" dirty="0" smtClean="0"/>
          </a:p>
        </p:txBody>
      </p:sp>
      <p:sp>
        <p:nvSpPr>
          <p:cNvPr id="2051" name="Text Placeholder 2"/>
          <p:cNvSpPr>
            <a:spLocks noGrp="1"/>
          </p:cNvSpPr>
          <p:nvPr>
            <p:ph type="body" idx="1"/>
          </p:nvPr>
        </p:nvSpPr>
        <p:spPr bwMode="auto">
          <a:xfrm>
            <a:off x="457200" y="17986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itle 1"/>
          <p:cNvSpPr txBox="1">
            <a:spLocks/>
          </p:cNvSpPr>
          <p:nvPr/>
        </p:nvSpPr>
        <p:spPr>
          <a:xfrm>
            <a:off x="0" y="0"/>
            <a:ext cx="9144000" cy="762000"/>
          </a:xfrm>
          <a:prstGeom prst="rect">
            <a:avLst/>
          </a:prstGeom>
          <a:solidFill>
            <a:schemeClr val="accent3"/>
          </a:solidFill>
        </p:spPr>
        <p:txBody>
          <a:bodyPr>
            <a:normAutofit/>
          </a:bodyPr>
          <a:lstStyle/>
          <a:p>
            <a:pPr fontAlgn="auto">
              <a:spcAft>
                <a:spcPts val="0"/>
              </a:spcAft>
              <a:defRPr/>
            </a:pPr>
            <a:endParaRPr lang="en-US" sz="4400" b="1" dirty="0">
              <a:solidFill>
                <a:schemeClr val="bg1"/>
              </a:solidFill>
              <a:latin typeface="+mj-lt"/>
              <a:ea typeface="+mj-ea"/>
              <a:cs typeface="+mj-cs"/>
            </a:endParaRPr>
          </a:p>
        </p:txBody>
      </p:sp>
      <p:pic>
        <p:nvPicPr>
          <p:cNvPr id="2056" name="Picture 7" descr="Color Logo Secondary.png"/>
          <p:cNvPicPr>
            <a:picLocks noChangeAspect="1"/>
          </p:cNvPicPr>
          <p:nvPr/>
        </p:nvPicPr>
        <p:blipFill>
          <a:blip r:embed="rId11" cstate="print"/>
          <a:stretch>
            <a:fillRect/>
          </a:stretch>
        </p:blipFill>
        <p:spPr bwMode="auto">
          <a:xfrm>
            <a:off x="76775" y="76200"/>
            <a:ext cx="15625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itchFamily="34" charset="0"/>
        </a:defRPr>
      </a:lvl2pPr>
      <a:lvl3pPr algn="ctr" rtl="0" eaLnBrk="1" fontAlgn="base" hangingPunct="1">
        <a:spcBef>
          <a:spcPct val="0"/>
        </a:spcBef>
        <a:spcAft>
          <a:spcPct val="0"/>
        </a:spcAft>
        <a:defRPr sz="4400">
          <a:solidFill>
            <a:schemeClr val="tx1"/>
          </a:solidFill>
          <a:latin typeface="Franklin Gothic Book" pitchFamily="34" charset="0"/>
        </a:defRPr>
      </a:lvl3pPr>
      <a:lvl4pPr algn="ctr" rtl="0" eaLnBrk="1" fontAlgn="base" hangingPunct="1">
        <a:spcBef>
          <a:spcPct val="0"/>
        </a:spcBef>
        <a:spcAft>
          <a:spcPct val="0"/>
        </a:spcAft>
        <a:defRPr sz="4400">
          <a:solidFill>
            <a:schemeClr val="tx1"/>
          </a:solidFill>
          <a:latin typeface="Franklin Gothic Book" pitchFamily="34" charset="0"/>
        </a:defRPr>
      </a:lvl4pPr>
      <a:lvl5pPr algn="ctr" rtl="0" eaLnBrk="1" fontAlgn="base" hangingPunct="1">
        <a:spcBef>
          <a:spcPct val="0"/>
        </a:spcBef>
        <a:spcAft>
          <a:spcPct val="0"/>
        </a:spcAft>
        <a:defRPr sz="4400">
          <a:solidFill>
            <a:schemeClr val="tx1"/>
          </a:solidFill>
          <a:latin typeface="Franklin Gothic Book"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838200"/>
            <a:ext cx="82296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title style</a:t>
            </a:r>
            <a:endParaRPr lang="en-US" dirty="0" smtClean="0"/>
          </a:p>
        </p:txBody>
      </p:sp>
      <p:sp>
        <p:nvSpPr>
          <p:cNvPr id="2051" name="Text Placeholder 2"/>
          <p:cNvSpPr>
            <a:spLocks noGrp="1"/>
          </p:cNvSpPr>
          <p:nvPr>
            <p:ph type="body" idx="1"/>
          </p:nvPr>
        </p:nvSpPr>
        <p:spPr bwMode="auto">
          <a:xfrm>
            <a:off x="457200" y="1798637"/>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Title 1"/>
          <p:cNvSpPr txBox="1">
            <a:spLocks/>
          </p:cNvSpPr>
          <p:nvPr/>
        </p:nvSpPr>
        <p:spPr>
          <a:xfrm>
            <a:off x="0" y="0"/>
            <a:ext cx="9144000" cy="762000"/>
          </a:xfrm>
          <a:prstGeom prst="rect">
            <a:avLst/>
          </a:prstGeom>
          <a:solidFill>
            <a:schemeClr val="tx2"/>
          </a:solidFill>
        </p:spPr>
        <p:txBody>
          <a:bodyPr>
            <a:normAutofit/>
          </a:bodyPr>
          <a:lstStyle/>
          <a:p>
            <a:pPr fontAlgn="auto">
              <a:spcAft>
                <a:spcPts val="0"/>
              </a:spcAft>
              <a:defRPr/>
            </a:pPr>
            <a:endParaRPr lang="en-US" sz="4400" b="1" dirty="0">
              <a:solidFill>
                <a:schemeClr val="bg1"/>
              </a:solidFill>
              <a:latin typeface="+mj-lt"/>
              <a:ea typeface="+mj-ea"/>
              <a:cs typeface="+mj-cs"/>
            </a:endParaRPr>
          </a:p>
        </p:txBody>
      </p:sp>
      <p:pic>
        <p:nvPicPr>
          <p:cNvPr id="2056" name="Picture 7" descr="Color Logo Secondary.png"/>
          <p:cNvPicPr>
            <a:picLocks noChangeAspect="1"/>
          </p:cNvPicPr>
          <p:nvPr/>
        </p:nvPicPr>
        <p:blipFill>
          <a:blip r:embed="rId11" cstate="print"/>
          <a:stretch>
            <a:fillRect/>
          </a:stretch>
        </p:blipFill>
        <p:spPr bwMode="auto">
          <a:xfrm>
            <a:off x="76775" y="76200"/>
            <a:ext cx="1562538" cy="609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Franklin Gothic Book" pitchFamily="34" charset="0"/>
        </a:defRPr>
      </a:lvl2pPr>
      <a:lvl3pPr algn="ctr" rtl="0" eaLnBrk="1" fontAlgn="base" hangingPunct="1">
        <a:spcBef>
          <a:spcPct val="0"/>
        </a:spcBef>
        <a:spcAft>
          <a:spcPct val="0"/>
        </a:spcAft>
        <a:defRPr sz="4400">
          <a:solidFill>
            <a:schemeClr val="tx1"/>
          </a:solidFill>
          <a:latin typeface="Franklin Gothic Book" pitchFamily="34" charset="0"/>
        </a:defRPr>
      </a:lvl3pPr>
      <a:lvl4pPr algn="ctr" rtl="0" eaLnBrk="1" fontAlgn="base" hangingPunct="1">
        <a:spcBef>
          <a:spcPct val="0"/>
        </a:spcBef>
        <a:spcAft>
          <a:spcPct val="0"/>
        </a:spcAft>
        <a:defRPr sz="4400">
          <a:solidFill>
            <a:schemeClr val="tx1"/>
          </a:solidFill>
          <a:latin typeface="Franklin Gothic Book" pitchFamily="34" charset="0"/>
        </a:defRPr>
      </a:lvl4pPr>
      <a:lvl5pPr algn="ctr" rtl="0" eaLnBrk="1" fontAlgn="base" hangingPunct="1">
        <a:spcBef>
          <a:spcPct val="0"/>
        </a:spcBef>
        <a:spcAft>
          <a:spcPct val="0"/>
        </a:spcAft>
        <a:defRPr sz="4400">
          <a:solidFill>
            <a:schemeClr val="tx1"/>
          </a:solidFill>
          <a:latin typeface="Franklin Gothic Book"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openxmlformats.org/officeDocument/2006/relationships/hyperlink" Target="http://weave.morpc.org/sotr/indicators.html?ct=Transportation" TargetMode="Externa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hyperlink" Target="http://weave.morpc.org/sotr/indicators.html?ct=Transport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www.morpc.org/tplan"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hyperlink" Target="http://www.oicweave.org/" TargetMode="External"/><Relationship Id="rId4" Type="http://schemas.openxmlformats.org/officeDocument/2006/relationships/hyperlink" Target="http://www.morpc.org/stateoftheregion"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www.morpc.org/tpla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610600" cy="1470025"/>
          </a:xfrm>
        </p:spPr>
        <p:txBody>
          <a:bodyPr anchor="ctr" anchorCtr="0">
            <a:noAutofit/>
          </a:bodyPr>
          <a:lstStyle/>
          <a:p>
            <a:r>
              <a:rPr lang="en-US" sz="3600" dirty="0" smtClean="0"/>
              <a:t>Developing, Implementing, and Visualizing Performance Measures in the Metropolitan Transportation Planning Process</a:t>
            </a:r>
            <a:endParaRPr lang="en-US" sz="3600" dirty="0"/>
          </a:p>
        </p:txBody>
      </p:sp>
      <p:sp>
        <p:nvSpPr>
          <p:cNvPr id="3" name="Subtitle 2"/>
          <p:cNvSpPr>
            <a:spLocks noGrp="1"/>
          </p:cNvSpPr>
          <p:nvPr>
            <p:ph type="subTitle" idx="1"/>
          </p:nvPr>
        </p:nvSpPr>
        <p:spPr>
          <a:xfrm>
            <a:off x="381000" y="4953000"/>
            <a:ext cx="5486400" cy="1828800"/>
          </a:xfrm>
        </p:spPr>
        <p:txBody>
          <a:bodyPr/>
          <a:lstStyle/>
          <a:p>
            <a:pPr>
              <a:spcBef>
                <a:spcPts val="600"/>
              </a:spcBef>
            </a:pPr>
            <a:r>
              <a:rPr lang="en-US" sz="2800" dirty="0" smtClean="0"/>
              <a:t>May 7, 2013</a:t>
            </a:r>
            <a:br>
              <a:rPr lang="en-US" sz="2800" dirty="0" smtClean="0"/>
            </a:br>
            <a:r>
              <a:rPr lang="en-US" sz="2800" dirty="0" smtClean="0"/>
              <a:t>Andy Taylor, AICP</a:t>
            </a:r>
            <a:br>
              <a:rPr lang="en-US" sz="2800" dirty="0" smtClean="0"/>
            </a:br>
            <a:r>
              <a:rPr lang="en-US" sz="2800" dirty="0" smtClean="0"/>
              <a:t>Amelia Costanzo</a:t>
            </a:r>
            <a:br>
              <a:rPr lang="en-US" sz="2800" dirty="0" smtClean="0"/>
            </a:br>
            <a:r>
              <a:rPr lang="en-US" sz="2800" dirty="0" smtClean="0"/>
              <a:t>Daniel Eisenberg</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77200" cy="1066800"/>
          </a:xfrm>
        </p:spPr>
        <p:txBody>
          <a:bodyPr anchor="t"/>
          <a:lstStyle/>
          <a:p>
            <a:r>
              <a:rPr lang="en-US" dirty="0" smtClean="0"/>
              <a:t>Example: Safety</a:t>
            </a:r>
            <a:endParaRPr lang="en-US" dirty="0"/>
          </a:p>
        </p:txBody>
      </p:sp>
      <p:graphicFrame>
        <p:nvGraphicFramePr>
          <p:cNvPr id="4" name="Content Placeholder 3"/>
          <p:cNvGraphicFramePr>
            <a:graphicFrameLocks noGrp="1"/>
          </p:cNvGraphicFramePr>
          <p:nvPr>
            <p:ph idx="1"/>
          </p:nvPr>
        </p:nvGraphicFramePr>
        <p:xfrm>
          <a:off x="533400" y="1981201"/>
          <a:ext cx="8077200" cy="2926080"/>
        </p:xfrm>
        <a:graphic>
          <a:graphicData uri="http://schemas.openxmlformats.org/drawingml/2006/table">
            <a:tbl>
              <a:tblPr firstRow="1" bandRow="1">
                <a:tableStyleId>{21E4AEA4-8DFA-4A89-87EB-49C32662AFE0}</a:tableStyleId>
              </a:tblPr>
              <a:tblGrid>
                <a:gridCol w="1615440"/>
                <a:gridCol w="1615440"/>
                <a:gridCol w="1615440"/>
                <a:gridCol w="1615440"/>
                <a:gridCol w="1615440"/>
              </a:tblGrid>
              <a:tr h="623411">
                <a:tc>
                  <a:txBody>
                    <a:bodyPr/>
                    <a:lstStyle/>
                    <a:p>
                      <a:r>
                        <a:rPr lang="en-US" b="0" dirty="0" smtClean="0">
                          <a:latin typeface="+mj-lt"/>
                        </a:rPr>
                        <a:t>Objective</a:t>
                      </a:r>
                      <a:endParaRPr lang="en-US" b="0" dirty="0">
                        <a:latin typeface="+mj-lt"/>
                      </a:endParaRPr>
                    </a:p>
                  </a:txBody>
                  <a:tcPr/>
                </a:tc>
                <a:tc>
                  <a:txBody>
                    <a:bodyPr/>
                    <a:lstStyle/>
                    <a:p>
                      <a:r>
                        <a:rPr lang="en-US" b="0" dirty="0" smtClean="0">
                          <a:latin typeface="+mj-lt"/>
                        </a:rPr>
                        <a:t>Measure</a:t>
                      </a:r>
                      <a:endParaRPr lang="en-US" b="0" dirty="0">
                        <a:latin typeface="+mj-lt"/>
                      </a:endParaRPr>
                    </a:p>
                  </a:txBody>
                  <a:tcPr/>
                </a:tc>
                <a:tc>
                  <a:txBody>
                    <a:bodyPr/>
                    <a:lstStyle/>
                    <a:p>
                      <a:r>
                        <a:rPr lang="en-US" b="0" dirty="0" smtClean="0">
                          <a:latin typeface="+mj-lt"/>
                        </a:rPr>
                        <a:t>2012</a:t>
                      </a:r>
                      <a:r>
                        <a:rPr lang="en-US" b="0" baseline="0" dirty="0" smtClean="0">
                          <a:latin typeface="+mj-lt"/>
                        </a:rPr>
                        <a:t> Benchmark</a:t>
                      </a:r>
                      <a:endParaRPr lang="en-US" b="0" dirty="0">
                        <a:latin typeface="+mj-lt"/>
                      </a:endParaRPr>
                    </a:p>
                  </a:txBody>
                  <a:tcPr/>
                </a:tc>
                <a:tc>
                  <a:txBody>
                    <a:bodyPr/>
                    <a:lstStyle/>
                    <a:p>
                      <a:r>
                        <a:rPr lang="en-US" b="0" dirty="0" smtClean="0">
                          <a:latin typeface="+mj-lt"/>
                        </a:rPr>
                        <a:t>2016</a:t>
                      </a:r>
                      <a:r>
                        <a:rPr lang="en-US" b="0" baseline="0" dirty="0" smtClean="0">
                          <a:latin typeface="+mj-lt"/>
                        </a:rPr>
                        <a:t> Target</a:t>
                      </a:r>
                      <a:endParaRPr lang="en-US" b="0" dirty="0">
                        <a:latin typeface="+mj-lt"/>
                      </a:endParaRPr>
                    </a:p>
                  </a:txBody>
                  <a:tcPr/>
                </a:tc>
                <a:tc>
                  <a:txBody>
                    <a:bodyPr/>
                    <a:lstStyle/>
                    <a:p>
                      <a:r>
                        <a:rPr lang="en-US" b="0" dirty="0" smtClean="0">
                          <a:latin typeface="+mj-lt"/>
                        </a:rPr>
                        <a:t>2035 Target</a:t>
                      </a:r>
                      <a:endParaRPr lang="en-US" b="0" dirty="0">
                        <a:latin typeface="+mj-lt"/>
                      </a:endParaRPr>
                    </a:p>
                  </a:txBody>
                  <a:tcPr/>
                </a:tc>
              </a:tr>
              <a:tr h="2226469">
                <a:tc>
                  <a:txBody>
                    <a:bodyPr/>
                    <a:lstStyle/>
                    <a:p>
                      <a:r>
                        <a:rPr lang="en-US" dirty="0" smtClean="0"/>
                        <a:t>Increase safety </a:t>
                      </a:r>
                    </a:p>
                    <a:p>
                      <a:r>
                        <a:rPr lang="en-US" dirty="0" smtClean="0"/>
                        <a:t>of central Ohio </a:t>
                      </a:r>
                    </a:p>
                    <a:p>
                      <a:r>
                        <a:rPr lang="en-US" dirty="0" smtClean="0"/>
                        <a:t>residents</a:t>
                      </a:r>
                      <a:endParaRPr lang="en-US" dirty="0"/>
                    </a:p>
                  </a:txBody>
                  <a:tcPr/>
                </a:tc>
                <a:tc>
                  <a:txBody>
                    <a:bodyPr/>
                    <a:lstStyle/>
                    <a:p>
                      <a:r>
                        <a:rPr lang="en-US" dirty="0" smtClean="0"/>
                        <a:t>Crashes for all travelers, per </a:t>
                      </a:r>
                    </a:p>
                    <a:p>
                      <a:r>
                        <a:rPr lang="en-US" dirty="0" smtClean="0"/>
                        <a:t>million vehicle miles </a:t>
                      </a:r>
                    </a:p>
                    <a:p>
                      <a:r>
                        <a:rPr lang="en-US" dirty="0" smtClean="0"/>
                        <a:t>traveled, on collector or </a:t>
                      </a:r>
                    </a:p>
                    <a:p>
                      <a:r>
                        <a:rPr lang="en-US" dirty="0" smtClean="0"/>
                        <a:t>above roadways </a:t>
                      </a:r>
                      <a:endParaRPr lang="en-US" dirty="0"/>
                    </a:p>
                  </a:txBody>
                  <a:tcPr/>
                </a:tc>
                <a:tc>
                  <a:txBody>
                    <a:bodyPr/>
                    <a:lstStyle/>
                    <a:p>
                      <a:r>
                        <a:rPr lang="en-US" dirty="0" smtClean="0"/>
                        <a:t>2.31 crashes per million VMT</a:t>
                      </a:r>
                      <a:endParaRPr lang="en-US" dirty="0"/>
                    </a:p>
                  </a:txBody>
                  <a:tcPr/>
                </a:tc>
                <a:tc>
                  <a:txBody>
                    <a:bodyPr/>
                    <a:lstStyle/>
                    <a:p>
                      <a:r>
                        <a:rPr lang="en-US" dirty="0" smtClean="0"/>
                        <a:t>2.25 crashes per million </a:t>
                      </a:r>
                    </a:p>
                    <a:p>
                      <a:r>
                        <a:rPr lang="en-US" dirty="0" smtClean="0"/>
                        <a:t>VMT</a:t>
                      </a:r>
                      <a:endParaRPr lang="en-US" dirty="0"/>
                    </a:p>
                  </a:txBody>
                  <a:tcPr/>
                </a:tc>
                <a:tc>
                  <a:txBody>
                    <a:bodyPr/>
                    <a:lstStyle/>
                    <a:p>
                      <a:r>
                        <a:rPr lang="en-US" dirty="0" smtClean="0"/>
                        <a:t>2.00 crashes per million VMT</a:t>
                      </a:r>
                      <a:endParaRPr lang="en-US" dirty="0"/>
                    </a:p>
                  </a:txBody>
                  <a:tcPr/>
                </a:tc>
              </a:tr>
            </a:tbl>
          </a:graphicData>
        </a:graphic>
      </p:graphicFrame>
      <p:sp>
        <p:nvSpPr>
          <p:cNvPr id="5" name="Content Placeholder 4"/>
          <p:cNvSpPr>
            <a:spLocks noGrp="1"/>
          </p:cNvSpPr>
          <p:nvPr>
            <p:ph idx="10"/>
          </p:nvPr>
        </p:nvSpPr>
        <p:spPr>
          <a:xfrm>
            <a:off x="533400" y="5029201"/>
            <a:ext cx="8077200" cy="1295399"/>
          </a:xfrm>
        </p:spPr>
        <p:txBody>
          <a:bodyPr>
            <a:noAutofit/>
          </a:bodyPr>
          <a:lstStyle/>
          <a:p>
            <a:r>
              <a:rPr lang="en-US" sz="2800" dirty="0" smtClean="0"/>
              <a:t>A 15 percent reduction by 2035 in crashes for all travelers per million vehicle miles traveled on collector or above roadways. </a:t>
            </a:r>
            <a:endParaRPr lang="en-US" sz="2800" dirty="0"/>
          </a:p>
        </p:txBody>
      </p:sp>
      <p:sp>
        <p:nvSpPr>
          <p:cNvPr id="6" name="TextBox 5"/>
          <p:cNvSpPr txBox="1"/>
          <p:nvPr/>
        </p:nvSpPr>
        <p:spPr>
          <a:xfrm>
            <a:off x="526926" y="1600201"/>
            <a:ext cx="7931274" cy="369332"/>
          </a:xfrm>
          <a:prstGeom prst="rect">
            <a:avLst/>
          </a:prstGeom>
          <a:noFill/>
        </p:spPr>
        <p:txBody>
          <a:bodyPr wrap="none" rtlCol="0">
            <a:spAutoFit/>
          </a:bodyPr>
          <a:lstStyle/>
          <a:p>
            <a:r>
              <a:rPr lang="en-US" dirty="0" smtClean="0">
                <a:latin typeface="+mj-lt"/>
              </a:rPr>
              <a:t>Goal: Use public investments to benefit the health, safety and welfare of people</a:t>
            </a:r>
            <a:endParaRPr lang="en-US"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Lessons Learned</a:t>
            </a:r>
            <a:endParaRPr lang="en-US" dirty="0"/>
          </a:p>
        </p:txBody>
      </p:sp>
      <p:sp>
        <p:nvSpPr>
          <p:cNvPr id="6" name="Content Placeholder 5"/>
          <p:cNvSpPr>
            <a:spLocks noGrp="1"/>
          </p:cNvSpPr>
          <p:nvPr>
            <p:ph sz="half" idx="1"/>
          </p:nvPr>
        </p:nvSpPr>
        <p:spPr>
          <a:xfrm>
            <a:off x="457200" y="1752600"/>
            <a:ext cx="4038600" cy="4373563"/>
          </a:xfrm>
        </p:spPr>
        <p:txBody>
          <a:bodyPr/>
          <a:lstStyle/>
          <a:p>
            <a:r>
              <a:rPr lang="en-US" sz="3200" dirty="0" smtClean="0"/>
              <a:t>Make a good foundation</a:t>
            </a:r>
          </a:p>
          <a:p>
            <a:r>
              <a:rPr lang="en-US" sz="3200" dirty="0" smtClean="0"/>
              <a:t>Outcomes vs. Outputs</a:t>
            </a:r>
          </a:p>
          <a:p>
            <a:r>
              <a:rPr lang="en-US" sz="3200" dirty="0" smtClean="0"/>
              <a:t>System Performance vs. Impact</a:t>
            </a:r>
          </a:p>
          <a:p>
            <a:endParaRPr lang="en-US" dirty="0"/>
          </a:p>
        </p:txBody>
      </p:sp>
      <p:pic>
        <p:nvPicPr>
          <p:cNvPr id="7" name="Content Placeholder 6" descr="2656166908_319ea8a315_b.jpg"/>
          <p:cNvPicPr>
            <a:picLocks noGrp="1" noChangeAspect="1"/>
          </p:cNvPicPr>
          <p:nvPr>
            <p:ph sz="half" idx="2"/>
          </p:nvPr>
        </p:nvPicPr>
        <p:blipFill>
          <a:blip r:embed="rId3" cstate="print"/>
          <a:stretch>
            <a:fillRect/>
          </a:stretch>
        </p:blipFill>
        <p:spPr>
          <a:xfrm>
            <a:off x="4970264" y="1600200"/>
            <a:ext cx="3394472" cy="4525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Measure Progress</a:t>
            </a:r>
            <a:endParaRPr lang="en-US" dirty="0"/>
          </a:p>
        </p:txBody>
      </p:sp>
      <p:sp>
        <p:nvSpPr>
          <p:cNvPr id="5" name="Content Placeholder 4"/>
          <p:cNvSpPr>
            <a:spLocks noGrp="1"/>
          </p:cNvSpPr>
          <p:nvPr>
            <p:ph idx="1"/>
          </p:nvPr>
        </p:nvSpPr>
        <p:spPr/>
        <p:txBody>
          <a:bodyPr/>
          <a:lstStyle/>
          <a:p>
            <a:r>
              <a:rPr lang="en-US" dirty="0" smtClean="0"/>
              <a:t>Collect data</a:t>
            </a:r>
          </a:p>
          <a:p>
            <a:r>
              <a:rPr lang="en-US" dirty="0" smtClean="0"/>
              <a:t>Analyze</a:t>
            </a:r>
          </a:p>
          <a:p>
            <a:r>
              <a:rPr lang="en-US" dirty="0" smtClean="0"/>
              <a:t>Review results</a:t>
            </a:r>
          </a:p>
          <a:p>
            <a:endParaRPr lang="en-US" dirty="0" smtClean="0"/>
          </a:p>
        </p:txBody>
      </p:sp>
      <p:pic>
        <p:nvPicPr>
          <p:cNvPr id="6" name="Picture 5" descr="mercury_thermometer.jpg"/>
          <p:cNvPicPr>
            <a:picLocks noChangeAspect="1"/>
          </p:cNvPicPr>
          <p:nvPr/>
        </p:nvPicPr>
        <p:blipFill>
          <a:blip r:embed="rId3" cstate="print">
            <a:clrChange>
              <a:clrFrom>
                <a:srgbClr val="FFFFFF"/>
              </a:clrFrom>
              <a:clrTo>
                <a:srgbClr val="FFFFFF">
                  <a:alpha val="0"/>
                </a:srgbClr>
              </a:clrTo>
            </a:clrChange>
          </a:blip>
          <a:stretch>
            <a:fillRect/>
          </a:stretch>
        </p:blipFill>
        <p:spPr>
          <a:xfrm rot="2761737">
            <a:off x="2199521" y="3618715"/>
            <a:ext cx="3870757" cy="2886175"/>
          </a:xfrm>
          <a:prstGeom prst="rect">
            <a:avLst/>
          </a:prstGeom>
        </p:spPr>
      </p:pic>
      <p:pic>
        <p:nvPicPr>
          <p:cNvPr id="7" name="Picture 6" descr="ruler.jpg"/>
          <p:cNvPicPr>
            <a:picLocks noChangeAspect="1"/>
          </p:cNvPicPr>
          <p:nvPr/>
        </p:nvPicPr>
        <p:blipFill>
          <a:blip r:embed="rId4" cstate="print">
            <a:clrChange>
              <a:clrFrom>
                <a:srgbClr val="FFFFFF"/>
              </a:clrFrom>
              <a:clrTo>
                <a:srgbClr val="FFFFFF">
                  <a:alpha val="0"/>
                </a:srgbClr>
              </a:clrTo>
            </a:clrChange>
          </a:blip>
          <a:stretch>
            <a:fillRect/>
          </a:stretch>
        </p:blipFill>
        <p:spPr>
          <a:xfrm rot="14796106">
            <a:off x="4554701" y="3292492"/>
            <a:ext cx="3278007" cy="3278007"/>
          </a:xfrm>
          <a:prstGeom prst="rect">
            <a:avLst/>
          </a:prstGeom>
        </p:spPr>
      </p:pic>
      <p:pic>
        <p:nvPicPr>
          <p:cNvPr id="8" name="Picture 7" descr="animal_scales.jpg"/>
          <p:cNvPicPr>
            <a:picLocks noChangeAspect="1"/>
          </p:cNvPicPr>
          <p:nvPr/>
        </p:nvPicPr>
        <p:blipFill>
          <a:blip r:embed="rId5" cstate="print">
            <a:clrChange>
              <a:clrFrom>
                <a:srgbClr val="FFFFFF"/>
              </a:clrFrom>
              <a:clrTo>
                <a:srgbClr val="FFFFFF">
                  <a:alpha val="0"/>
                </a:srgbClr>
              </a:clrTo>
            </a:clrChange>
          </a:blip>
          <a:stretch>
            <a:fillRect/>
          </a:stretch>
        </p:blipFill>
        <p:spPr>
          <a:xfrm>
            <a:off x="4838700" y="1428750"/>
            <a:ext cx="4457700" cy="30670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organized!</a:t>
            </a:r>
            <a:endParaRPr lang="en-US" dirty="0"/>
          </a:p>
        </p:txBody>
      </p:sp>
      <p:pic>
        <p:nvPicPr>
          <p:cNvPr id="1026" name="Picture 2"/>
          <p:cNvPicPr>
            <a:picLocks noChangeAspect="1" noChangeArrowheads="1"/>
          </p:cNvPicPr>
          <p:nvPr/>
        </p:nvPicPr>
        <p:blipFill>
          <a:blip r:embed="rId3" cstate="print"/>
          <a:srcRect t="3175" b="6350"/>
          <a:stretch>
            <a:fillRect/>
          </a:stretch>
        </p:blipFill>
        <p:spPr bwMode="auto">
          <a:xfrm>
            <a:off x="304800" y="1828800"/>
            <a:ext cx="8534400" cy="43433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sz="half" idx="1"/>
          </p:nvPr>
        </p:nvSpPr>
        <p:spPr>
          <a:xfrm>
            <a:off x="457200" y="1752600"/>
            <a:ext cx="4038600" cy="4525963"/>
          </a:xfrm>
        </p:spPr>
        <p:txBody>
          <a:bodyPr anchor="ctr"/>
          <a:lstStyle/>
          <a:p>
            <a:r>
              <a:rPr lang="en-US" sz="3200" dirty="0" smtClean="0"/>
              <a:t>Documentation</a:t>
            </a:r>
          </a:p>
          <a:p>
            <a:r>
              <a:rPr lang="en-US" sz="3200" dirty="0" smtClean="0"/>
              <a:t>Communication</a:t>
            </a:r>
          </a:p>
          <a:p>
            <a:endParaRPr lang="en-US" dirty="0"/>
          </a:p>
        </p:txBody>
      </p:sp>
      <p:pic>
        <p:nvPicPr>
          <p:cNvPr id="1028" name="Picture 4" descr="C:\Users\ataylor\AppData\Local\Microsoft\Windows\Temporary Internet Files\Content.IE5\Q912FXHH\MP900174976[1].jpg"/>
          <p:cNvPicPr>
            <a:picLocks noGrp="1" noChangeAspect="1" noChangeArrowheads="1"/>
          </p:cNvPicPr>
          <p:nvPr>
            <p:ph sz="half" idx="2"/>
          </p:nvPr>
        </p:nvPicPr>
        <p:blipFill>
          <a:blip r:embed="rId3" cstate="print"/>
          <a:srcRect/>
          <a:stretch>
            <a:fillRect/>
          </a:stretch>
        </p:blipFill>
        <p:spPr bwMode="auto">
          <a:xfrm>
            <a:off x="4343400" y="2438400"/>
            <a:ext cx="4389120" cy="292608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tp_reportcard_final.jpg"/>
          <p:cNvPicPr>
            <a:picLocks noChangeAspect="1"/>
          </p:cNvPicPr>
          <p:nvPr/>
        </p:nvPicPr>
        <p:blipFill>
          <a:blip r:embed="rId3" cstate="print"/>
          <a:stretch>
            <a:fillRect/>
          </a:stretch>
        </p:blipFill>
        <p:spPr>
          <a:xfrm>
            <a:off x="3320112" y="1631060"/>
            <a:ext cx="5823888" cy="5226940"/>
          </a:xfrm>
          <a:prstGeom prst="rect">
            <a:avLst/>
          </a:prstGeom>
        </p:spPr>
      </p:pic>
      <p:sp>
        <p:nvSpPr>
          <p:cNvPr id="5" name="Title 4"/>
          <p:cNvSpPr>
            <a:spLocks noGrp="1"/>
          </p:cNvSpPr>
          <p:nvPr>
            <p:ph type="title"/>
          </p:nvPr>
        </p:nvSpPr>
        <p:spPr/>
        <p:txBody>
          <a:bodyPr/>
          <a:lstStyle/>
          <a:p>
            <a:r>
              <a:rPr lang="en-US" dirty="0" smtClean="0"/>
              <a:t>Showing Progress: Report Card</a:t>
            </a:r>
            <a:endParaRPr lang="en-US" dirty="0"/>
          </a:p>
        </p:txBody>
      </p:sp>
      <p:sp>
        <p:nvSpPr>
          <p:cNvPr id="6" name="Content Placeholder 4"/>
          <p:cNvSpPr txBox="1">
            <a:spLocks/>
          </p:cNvSpPr>
          <p:nvPr/>
        </p:nvSpPr>
        <p:spPr bwMode="auto">
          <a:xfrm>
            <a:off x="457200" y="1828800"/>
            <a:ext cx="3124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Targets and progress</a:t>
            </a:r>
            <a:r>
              <a:rPr kumimoji="0" lang="en-US" sz="3200" b="0" i="0" u="none" strike="noStrike" kern="1200" cap="none" spc="0" normalizeH="0" noProof="0" dirty="0" smtClean="0">
                <a:ln>
                  <a:noFill/>
                </a:ln>
                <a:solidFill>
                  <a:schemeClr val="tx1"/>
                </a:solidFill>
                <a:effectLst/>
                <a:uLnTx/>
                <a:uFillTx/>
                <a:latin typeface="+mn-lt"/>
                <a:ea typeface="+mn-ea"/>
                <a:cs typeface="+mn-cs"/>
              </a:rPr>
              <a:t> reported on website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grpSp>
        <p:nvGrpSpPr>
          <p:cNvPr id="15" name="Group 14"/>
          <p:cNvGrpSpPr/>
          <p:nvPr/>
        </p:nvGrpSpPr>
        <p:grpSpPr>
          <a:xfrm>
            <a:off x="304800" y="4038600"/>
            <a:ext cx="2895600" cy="2514600"/>
            <a:chOff x="304800" y="3962400"/>
            <a:chExt cx="2895600" cy="2514600"/>
          </a:xfrm>
        </p:grpSpPr>
        <p:sp>
          <p:nvSpPr>
            <p:cNvPr id="14" name="Rectangle 13"/>
            <p:cNvSpPr/>
            <p:nvPr/>
          </p:nvSpPr>
          <p:spPr>
            <a:xfrm>
              <a:off x="304800" y="3962400"/>
              <a:ext cx="2819400" cy="2514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descr="target_icons.png"/>
            <p:cNvPicPr>
              <a:picLocks noChangeAspect="1"/>
            </p:cNvPicPr>
            <p:nvPr/>
          </p:nvPicPr>
          <p:blipFill>
            <a:blip r:embed="rId4" cstate="print"/>
            <a:stretch>
              <a:fillRect/>
            </a:stretch>
          </p:blipFill>
          <p:spPr>
            <a:xfrm>
              <a:off x="381000" y="4038600"/>
              <a:ext cx="857410" cy="2343151"/>
            </a:xfrm>
            <a:prstGeom prst="rect">
              <a:avLst/>
            </a:prstGeom>
          </p:spPr>
        </p:pic>
        <p:sp>
          <p:nvSpPr>
            <p:cNvPr id="10" name="TextBox 9"/>
            <p:cNvSpPr txBox="1"/>
            <p:nvPr/>
          </p:nvSpPr>
          <p:spPr>
            <a:xfrm>
              <a:off x="1371600" y="4267201"/>
              <a:ext cx="1828800" cy="2031325"/>
            </a:xfrm>
            <a:prstGeom prst="rect">
              <a:avLst/>
            </a:prstGeom>
            <a:noFill/>
          </p:spPr>
          <p:txBody>
            <a:bodyPr wrap="square" rtlCol="0">
              <a:spAutoFit/>
            </a:bodyPr>
            <a:lstStyle/>
            <a:p>
              <a:r>
                <a:rPr lang="en-US" dirty="0" smtClean="0"/>
                <a:t>Meets target</a:t>
              </a:r>
            </a:p>
            <a:p>
              <a:endParaRPr lang="en-US" dirty="0" smtClean="0"/>
            </a:p>
            <a:p>
              <a:r>
                <a:rPr lang="en-US" dirty="0" smtClean="0"/>
                <a:t>On track to meet target 	</a:t>
              </a:r>
            </a:p>
            <a:p>
              <a:r>
                <a:rPr lang="en-US" dirty="0" smtClean="0"/>
                <a:t>Not on track to meet target</a:t>
              </a:r>
              <a:endParaRPr lang="en-US" dirty="0"/>
            </a:p>
          </p:txBody>
        </p:sp>
      </p:grpSp>
      <p:sp>
        <p:nvSpPr>
          <p:cNvPr id="16" name="Rectangle 15"/>
          <p:cNvSpPr/>
          <p:nvPr/>
        </p:nvSpPr>
        <p:spPr>
          <a:xfrm>
            <a:off x="3276600" y="6248400"/>
            <a:ext cx="5715000" cy="338554"/>
          </a:xfrm>
          <a:prstGeom prst="rect">
            <a:avLst/>
          </a:prstGeom>
          <a:solidFill>
            <a:schemeClr val="bg1"/>
          </a:solidFill>
        </p:spPr>
        <p:txBody>
          <a:bodyPr wrap="square">
            <a:spAutoFit/>
          </a:bodyPr>
          <a:lstStyle/>
          <a:p>
            <a:r>
              <a:rPr lang="en-US" sz="1600" dirty="0" smtClean="0">
                <a:hlinkClick r:id="rId5"/>
              </a:rPr>
              <a:t>http://weave.morpc.org/sotr/indicators.html?ct=Transportation</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Option-2.png"/>
          <p:cNvPicPr>
            <a:picLocks noChangeAspect="1"/>
          </p:cNvPicPr>
          <p:nvPr/>
        </p:nvPicPr>
        <p:blipFill>
          <a:blip r:embed="rId3" cstate="print"/>
          <a:srcRect l="17924" t="1094" r="12736" b="34377"/>
          <a:stretch>
            <a:fillRect/>
          </a:stretch>
        </p:blipFill>
        <p:spPr>
          <a:xfrm>
            <a:off x="4267200" y="1828800"/>
            <a:ext cx="3581400" cy="4774331"/>
          </a:xfrm>
          <a:prstGeom prst="rect">
            <a:avLst/>
          </a:prstGeom>
          <a:ln>
            <a:solidFill>
              <a:schemeClr val="tx1"/>
            </a:solidFill>
          </a:ln>
        </p:spPr>
      </p:pic>
      <p:sp>
        <p:nvSpPr>
          <p:cNvPr id="5" name="Title 4"/>
          <p:cNvSpPr>
            <a:spLocks noGrp="1"/>
          </p:cNvSpPr>
          <p:nvPr>
            <p:ph type="title"/>
          </p:nvPr>
        </p:nvSpPr>
        <p:spPr/>
        <p:txBody>
          <a:bodyPr/>
          <a:lstStyle/>
          <a:p>
            <a:r>
              <a:rPr lang="en-US" dirty="0" smtClean="0"/>
              <a:t>Show Progress: Report Card</a:t>
            </a:r>
            <a:endParaRPr lang="en-US" dirty="0"/>
          </a:p>
        </p:txBody>
      </p:sp>
      <p:sp>
        <p:nvSpPr>
          <p:cNvPr id="6" name="Content Placeholder 4"/>
          <p:cNvSpPr txBox="1">
            <a:spLocks/>
          </p:cNvSpPr>
          <p:nvPr/>
        </p:nvSpPr>
        <p:spPr bwMode="auto">
          <a:xfrm>
            <a:off x="457200" y="1828800"/>
            <a:ext cx="31242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Targets creation process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8" name="Picture 7" descr="discarded-icons2.png"/>
          <p:cNvPicPr>
            <a:picLocks noChangeAspect="1"/>
          </p:cNvPicPr>
          <p:nvPr/>
        </p:nvPicPr>
        <p:blipFill>
          <a:blip r:embed="rId4" cstate="print"/>
          <a:stretch>
            <a:fillRect/>
          </a:stretch>
        </p:blipFill>
        <p:spPr>
          <a:xfrm>
            <a:off x="5638800" y="2895600"/>
            <a:ext cx="865531" cy="2819401"/>
          </a:xfrm>
          <a:prstGeom prst="rect">
            <a:avLst/>
          </a:prstGeom>
        </p:spPr>
      </p:pic>
      <p:grpSp>
        <p:nvGrpSpPr>
          <p:cNvPr id="12" name="Group 11"/>
          <p:cNvGrpSpPr/>
          <p:nvPr/>
        </p:nvGrpSpPr>
        <p:grpSpPr>
          <a:xfrm>
            <a:off x="304800" y="4038600"/>
            <a:ext cx="2895600" cy="2514600"/>
            <a:chOff x="304800" y="3962400"/>
            <a:chExt cx="2895600" cy="2514600"/>
          </a:xfrm>
        </p:grpSpPr>
        <p:sp>
          <p:nvSpPr>
            <p:cNvPr id="13" name="Rectangle 12"/>
            <p:cNvSpPr/>
            <p:nvPr/>
          </p:nvSpPr>
          <p:spPr>
            <a:xfrm>
              <a:off x="304800" y="3962400"/>
              <a:ext cx="2819400" cy="25146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14" name="Picture 13" descr="target_icons.png"/>
            <p:cNvPicPr>
              <a:picLocks noChangeAspect="1"/>
            </p:cNvPicPr>
            <p:nvPr/>
          </p:nvPicPr>
          <p:blipFill>
            <a:blip r:embed="rId5" cstate="print"/>
            <a:stretch>
              <a:fillRect/>
            </a:stretch>
          </p:blipFill>
          <p:spPr>
            <a:xfrm>
              <a:off x="381000" y="4038600"/>
              <a:ext cx="857410" cy="2343151"/>
            </a:xfrm>
            <a:prstGeom prst="rect">
              <a:avLst/>
            </a:prstGeom>
          </p:spPr>
        </p:pic>
        <p:sp>
          <p:nvSpPr>
            <p:cNvPr id="15" name="TextBox 14"/>
            <p:cNvSpPr txBox="1"/>
            <p:nvPr/>
          </p:nvSpPr>
          <p:spPr>
            <a:xfrm>
              <a:off x="1371600" y="4267201"/>
              <a:ext cx="1828800" cy="2031325"/>
            </a:xfrm>
            <a:prstGeom prst="rect">
              <a:avLst/>
            </a:prstGeom>
            <a:noFill/>
          </p:spPr>
          <p:txBody>
            <a:bodyPr wrap="square" rtlCol="0">
              <a:spAutoFit/>
            </a:bodyPr>
            <a:lstStyle/>
            <a:p>
              <a:r>
                <a:rPr lang="en-US" dirty="0" smtClean="0"/>
                <a:t>Meets target</a:t>
              </a:r>
            </a:p>
            <a:p>
              <a:endParaRPr lang="en-US" dirty="0" smtClean="0"/>
            </a:p>
            <a:p>
              <a:r>
                <a:rPr lang="en-US" dirty="0" smtClean="0"/>
                <a:t>On track to meet target 	</a:t>
              </a:r>
            </a:p>
            <a:p>
              <a:r>
                <a:rPr lang="en-US" dirty="0" smtClean="0"/>
                <a:t>Not on track to meet target</a:t>
              </a:r>
              <a:endParaRPr lang="en-US" dirty="0"/>
            </a:p>
          </p:txBody>
        </p:sp>
      </p:grpSp>
      <p:grpSp>
        <p:nvGrpSpPr>
          <p:cNvPr id="17" name="Group 16"/>
          <p:cNvGrpSpPr/>
          <p:nvPr/>
        </p:nvGrpSpPr>
        <p:grpSpPr>
          <a:xfrm>
            <a:off x="4876800" y="3429000"/>
            <a:ext cx="838201" cy="1684782"/>
            <a:chOff x="6476999" y="4943475"/>
            <a:chExt cx="952501" cy="1914525"/>
          </a:xfrm>
        </p:grpSpPr>
        <p:pic>
          <p:nvPicPr>
            <p:cNvPr id="9" name="Picture 8" descr="discarded-icons1.png"/>
            <p:cNvPicPr>
              <a:picLocks noChangeAspect="1"/>
            </p:cNvPicPr>
            <p:nvPr/>
          </p:nvPicPr>
          <p:blipFill>
            <a:blip r:embed="rId6" cstate="print"/>
            <a:srcRect t="70517"/>
            <a:stretch>
              <a:fillRect/>
            </a:stretch>
          </p:blipFill>
          <p:spPr>
            <a:xfrm>
              <a:off x="6476999" y="5934075"/>
              <a:ext cx="952500" cy="923925"/>
            </a:xfrm>
            <a:prstGeom prst="rect">
              <a:avLst/>
            </a:prstGeom>
          </p:spPr>
        </p:pic>
        <p:pic>
          <p:nvPicPr>
            <p:cNvPr id="16" name="Picture 15" descr="discarded-icons1.png"/>
            <p:cNvPicPr>
              <a:picLocks noChangeAspect="1"/>
            </p:cNvPicPr>
            <p:nvPr/>
          </p:nvPicPr>
          <p:blipFill>
            <a:blip r:embed="rId6" cstate="print"/>
            <a:srcRect t="70517"/>
            <a:stretch>
              <a:fillRect/>
            </a:stretch>
          </p:blipFill>
          <p:spPr>
            <a:xfrm rot="10800000">
              <a:off x="6477000" y="4943475"/>
              <a:ext cx="952500" cy="923925"/>
            </a:xfrm>
            <a:prstGeom prst="rect">
              <a:avLst/>
            </a:prstGeom>
          </p:spPr>
        </p:pic>
      </p:grpSp>
      <p:grpSp>
        <p:nvGrpSpPr>
          <p:cNvPr id="25" name="Group 24"/>
          <p:cNvGrpSpPr/>
          <p:nvPr/>
        </p:nvGrpSpPr>
        <p:grpSpPr>
          <a:xfrm>
            <a:off x="6477000" y="3429000"/>
            <a:ext cx="838201" cy="1651254"/>
            <a:chOff x="6934200" y="4038600"/>
            <a:chExt cx="838201" cy="1651254"/>
          </a:xfrm>
        </p:grpSpPr>
        <p:pic>
          <p:nvPicPr>
            <p:cNvPr id="23" name="Picture 22" descr="discarded-icons1.png"/>
            <p:cNvPicPr>
              <a:picLocks noChangeAspect="1"/>
            </p:cNvPicPr>
            <p:nvPr/>
          </p:nvPicPr>
          <p:blipFill>
            <a:blip r:embed="rId6" cstate="print"/>
            <a:srcRect t="70517"/>
            <a:stretch>
              <a:fillRect/>
            </a:stretch>
          </p:blipFill>
          <p:spPr>
            <a:xfrm>
              <a:off x="6934200" y="4038600"/>
              <a:ext cx="838200" cy="813054"/>
            </a:xfrm>
            <a:prstGeom prst="rect">
              <a:avLst/>
            </a:prstGeom>
          </p:spPr>
        </p:pic>
        <p:pic>
          <p:nvPicPr>
            <p:cNvPr id="24" name="Picture 23" descr="discarded-icons1.png"/>
            <p:cNvPicPr>
              <a:picLocks noChangeAspect="1"/>
            </p:cNvPicPr>
            <p:nvPr/>
          </p:nvPicPr>
          <p:blipFill>
            <a:blip r:embed="rId6" cstate="print"/>
            <a:srcRect t="70517"/>
            <a:stretch>
              <a:fillRect/>
            </a:stretch>
          </p:blipFill>
          <p:spPr>
            <a:xfrm rot="10800000">
              <a:off x="6934201" y="4876800"/>
              <a:ext cx="838200" cy="813054"/>
            </a:xfrm>
            <a:prstGeom prst="rect">
              <a:avLst/>
            </a:prstGeom>
          </p:spPr>
        </p:pic>
      </p:grpSp>
      <p:sp>
        <p:nvSpPr>
          <p:cNvPr id="27" name="Rectangle 26"/>
          <p:cNvSpPr/>
          <p:nvPr/>
        </p:nvSpPr>
        <p:spPr>
          <a:xfrm>
            <a:off x="5867400" y="4038600"/>
            <a:ext cx="391454" cy="584775"/>
          </a:xfrm>
          <a:prstGeom prst="rect">
            <a:avLst/>
          </a:prstGeom>
        </p:spPr>
        <p:txBody>
          <a:bodyPr wrap="none">
            <a:spAutoFit/>
          </a:bodyPr>
          <a:lstStyle/>
          <a:p>
            <a:r>
              <a:rPr lang="en-US" sz="3200" b="1" dirty="0" smtClean="0">
                <a:solidFill>
                  <a:srgbClr val="990000"/>
                </a:solidFill>
                <a:latin typeface="+mj-lt"/>
              </a:rPr>
              <a:t>?</a:t>
            </a:r>
            <a:endParaRPr lang="en-US" sz="3200" b="1" dirty="0">
              <a:solidFill>
                <a:srgbClr val="990000"/>
              </a:solidFill>
              <a:latin typeface="+mj-lt"/>
            </a:endParaRPr>
          </a:p>
        </p:txBody>
      </p:sp>
      <p:sp>
        <p:nvSpPr>
          <p:cNvPr id="9218" name="AutoShape 2" descr="https://github.com/mybuddymichael/pg-dashboard/diff_blob/45aa94dd042cdf4ac89e55b20d6b02cfb62c666c/app/assets/images/large-blue-checkmark.png?raw=true"/>
          <p:cNvSpPr>
            <a:spLocks noChangeAspect="1" noChangeArrowheads="1"/>
          </p:cNvSpPr>
          <p:nvPr/>
        </p:nvSpPr>
        <p:spPr bwMode="auto">
          <a:xfrm>
            <a:off x="155575" y="-579438"/>
            <a:ext cx="1219200" cy="1219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9220" name="AutoShape 4" descr="https://github.com/mybuddymichael/pg-dashboard/diff_blob/45aa94dd042cdf4ac89e55b20d6b02cfb62c666c/app/assets/images/large-blue-checkmark.png?raw=true"/>
          <p:cNvSpPr>
            <a:spLocks noChangeAspect="1" noChangeArrowheads="1"/>
          </p:cNvSpPr>
          <p:nvPr/>
        </p:nvSpPr>
        <p:spPr bwMode="auto">
          <a:xfrm>
            <a:off x="155575" y="-579438"/>
            <a:ext cx="1219200" cy="1219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9225" name="Picture 9"/>
          <p:cNvPicPr>
            <a:picLocks noChangeAspect="1" noChangeArrowheads="1"/>
          </p:cNvPicPr>
          <p:nvPr/>
        </p:nvPicPr>
        <p:blipFill>
          <a:blip r:embed="rId7" cstate="print"/>
          <a:srcRect/>
          <a:stretch>
            <a:fillRect/>
          </a:stretch>
        </p:blipFill>
        <p:spPr bwMode="auto">
          <a:xfrm>
            <a:off x="1524000" y="3505200"/>
            <a:ext cx="508000" cy="508000"/>
          </a:xfrm>
          <a:prstGeom prst="rect">
            <a:avLst/>
          </a:prstGeom>
          <a:noFill/>
          <a:ln w="9525">
            <a:noFill/>
            <a:miter lim="800000"/>
            <a:headEnd/>
            <a:tailEnd/>
          </a:ln>
        </p:spPr>
      </p:pic>
      <p:pic>
        <p:nvPicPr>
          <p:cNvPr id="9226" name="Picture 10"/>
          <p:cNvPicPr>
            <a:picLocks noChangeAspect="1" noChangeArrowheads="1"/>
          </p:cNvPicPr>
          <p:nvPr/>
        </p:nvPicPr>
        <p:blipFill>
          <a:blip r:embed="rId8" cstate="print"/>
          <a:srcRect/>
          <a:stretch>
            <a:fillRect/>
          </a:stretch>
        </p:blipFill>
        <p:spPr bwMode="auto">
          <a:xfrm>
            <a:off x="4445000" y="1981200"/>
            <a:ext cx="508000" cy="508000"/>
          </a:xfrm>
          <a:prstGeom prst="rect">
            <a:avLst/>
          </a:prstGeom>
          <a:noFill/>
          <a:ln w="9525">
            <a:noFill/>
            <a:miter lim="800000"/>
            <a:headEnd/>
            <a:tailEnd/>
          </a:ln>
        </p:spPr>
      </p:pic>
      <p:pic>
        <p:nvPicPr>
          <p:cNvPr id="31" name="Picture 10"/>
          <p:cNvPicPr>
            <a:picLocks noChangeAspect="1" noChangeArrowheads="1"/>
          </p:cNvPicPr>
          <p:nvPr/>
        </p:nvPicPr>
        <p:blipFill>
          <a:blip r:embed="rId8" cstate="print"/>
          <a:srcRect/>
          <a:stretch>
            <a:fillRect/>
          </a:stretch>
        </p:blipFill>
        <p:spPr bwMode="auto">
          <a:xfrm>
            <a:off x="4953000" y="2667000"/>
            <a:ext cx="508000" cy="50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2" fill="hold" nodeType="clickEffect">
                                  <p:stCondLst>
                                    <p:cond delay="0"/>
                                  </p:stCondLst>
                                  <p:childTnLst>
                                    <p:anim calcmode="lin" valueType="num">
                                      <p:cBhvr additive="base">
                                        <p:cTn id="16" dur="500"/>
                                        <p:tgtEl>
                                          <p:spTgt spid="11"/>
                                        </p:tgtEl>
                                        <p:attrNameLst>
                                          <p:attrName>ppt_x</p:attrName>
                                        </p:attrNameLst>
                                      </p:cBhvr>
                                      <p:tavLst>
                                        <p:tav tm="0">
                                          <p:val>
                                            <p:strVal val="ppt_x"/>
                                          </p:val>
                                        </p:tav>
                                        <p:tav tm="100000">
                                          <p:val>
                                            <p:strVal val="1+ppt_w/2"/>
                                          </p:val>
                                        </p:tav>
                                      </p:tavLst>
                                    </p:anim>
                                    <p:anim calcmode="lin" valueType="num">
                                      <p:cBhvr additive="base">
                                        <p:cTn id="17" dur="500"/>
                                        <p:tgtEl>
                                          <p:spTgt spid="11"/>
                                        </p:tgtEl>
                                        <p:attrNameLst>
                                          <p:attrName>ppt_y</p:attrName>
                                        </p:attrNameLst>
                                      </p:cBhvr>
                                      <p:tavLst>
                                        <p:tav tm="0">
                                          <p:val>
                                            <p:strVal val="ppt_y"/>
                                          </p:val>
                                        </p:tav>
                                        <p:tav tm="100000">
                                          <p:val>
                                            <p:strVal val="ppt_y"/>
                                          </p:val>
                                        </p:tav>
                                      </p:tavLst>
                                    </p:anim>
                                    <p:set>
                                      <p:cBhvr>
                                        <p:cTn id="18" dur="1" fill="hold">
                                          <p:stCondLst>
                                            <p:cond delay="499"/>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9226"/>
                                        </p:tgtEl>
                                        <p:attrNameLst>
                                          <p:attrName>style.visibility</p:attrName>
                                        </p:attrNameLst>
                                      </p:cBhvr>
                                      <p:to>
                                        <p:strVal val="hidden"/>
                                      </p:to>
                                    </p:se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2" fill="hold" nodeType="clickEffect">
                                  <p:stCondLst>
                                    <p:cond delay="0"/>
                                  </p:stCondLst>
                                  <p:childTnLst>
                                    <p:anim calcmode="lin" valueType="num">
                                      <p:cBhvr additive="base">
                                        <p:cTn id="33" dur="500"/>
                                        <p:tgtEl>
                                          <p:spTgt spid="8"/>
                                        </p:tgtEl>
                                        <p:attrNameLst>
                                          <p:attrName>ppt_x</p:attrName>
                                        </p:attrNameLst>
                                      </p:cBhvr>
                                      <p:tavLst>
                                        <p:tav tm="0">
                                          <p:val>
                                            <p:strVal val="ppt_x"/>
                                          </p:val>
                                        </p:tav>
                                        <p:tav tm="100000">
                                          <p:val>
                                            <p:strVal val="1+ppt_w/2"/>
                                          </p:val>
                                        </p:tav>
                                      </p:tavLst>
                                    </p:anim>
                                    <p:anim calcmode="lin" valueType="num">
                                      <p:cBhvr additive="base">
                                        <p:cTn id="34" dur="500"/>
                                        <p:tgtEl>
                                          <p:spTgt spid="8"/>
                                        </p:tgtEl>
                                        <p:attrNameLst>
                                          <p:attrName>ppt_y</p:attrName>
                                        </p:attrNameLst>
                                      </p:cBhvr>
                                      <p:tavLst>
                                        <p:tav tm="0">
                                          <p:val>
                                            <p:strVal val="ppt_y"/>
                                          </p:val>
                                        </p:tav>
                                        <p:tav tm="100000">
                                          <p:val>
                                            <p:strVal val="ppt_y"/>
                                          </p:val>
                                        </p:tav>
                                      </p:tavLst>
                                    </p:anim>
                                    <p:set>
                                      <p:cBhvr>
                                        <p:cTn id="35" dur="1" fill="hold">
                                          <p:stCondLst>
                                            <p:cond delay="499"/>
                                          </p:stCondLst>
                                        </p:cTn>
                                        <p:tgtEl>
                                          <p:spTgt spid="8"/>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1"/>
                                        </p:tgtEl>
                                        <p:attrNameLst>
                                          <p:attrName>style.visibility</p:attrName>
                                        </p:attrNameLst>
                                      </p:cBhvr>
                                      <p:to>
                                        <p:strVal val="hidden"/>
                                      </p:to>
                                    </p:set>
                                  </p:childTnLst>
                                </p:cTn>
                              </p:par>
                            </p:childTnLst>
                          </p:cTn>
                        </p:par>
                        <p:par>
                          <p:cTn id="38" fill="hold">
                            <p:stCondLst>
                              <p:cond delay="500"/>
                            </p:stCondLst>
                            <p:childTnLst>
                              <p:par>
                                <p:cTn id="39" presetID="2" presetClass="entr" presetSubtype="4"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1" presetClass="entr" presetSubtype="0"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Interactive Visualizations</a:t>
            </a:r>
            <a:endParaRPr lang="en-US" dirty="0"/>
          </a:p>
        </p:txBody>
      </p:sp>
      <p:pic>
        <p:nvPicPr>
          <p:cNvPr id="3" name="Picture 2"/>
          <p:cNvPicPr>
            <a:picLocks noChangeAspect="1" noChangeArrowheads="1"/>
          </p:cNvPicPr>
          <p:nvPr/>
        </p:nvPicPr>
        <p:blipFill>
          <a:blip r:embed="rId3" cstate="print"/>
          <a:srcRect/>
          <a:stretch>
            <a:fillRect/>
          </a:stretch>
        </p:blipFill>
        <p:spPr bwMode="auto">
          <a:xfrm>
            <a:off x="4218066" y="1828800"/>
            <a:ext cx="4773534" cy="2409552"/>
          </a:xfrm>
          <a:prstGeom prst="rect">
            <a:avLst/>
          </a:prstGeom>
          <a:noFill/>
          <a:ln w="9525">
            <a:noFill/>
            <a:miter lim="800000"/>
            <a:headEnd/>
            <a:tailEnd/>
          </a:ln>
        </p:spPr>
      </p:pic>
      <p:sp>
        <p:nvSpPr>
          <p:cNvPr id="5" name="Content Placeholder 2"/>
          <p:cNvSpPr>
            <a:spLocks noGrp="1"/>
          </p:cNvSpPr>
          <p:nvPr>
            <p:ph idx="1"/>
          </p:nvPr>
        </p:nvSpPr>
        <p:spPr>
          <a:xfrm>
            <a:off x="304800" y="1676400"/>
            <a:ext cx="3733800" cy="4572000"/>
          </a:xfrm>
        </p:spPr>
        <p:txBody>
          <a:bodyPr numCol="1"/>
          <a:lstStyle/>
          <a:p>
            <a:r>
              <a:rPr lang="en-US" sz="3000" dirty="0" smtClean="0"/>
              <a:t>“Visualize” data over time</a:t>
            </a:r>
          </a:p>
          <a:p>
            <a:r>
              <a:rPr lang="en-US" sz="3000" dirty="0" smtClean="0"/>
              <a:t>Weave software</a:t>
            </a:r>
          </a:p>
          <a:p>
            <a:r>
              <a:rPr lang="en-US" sz="2800" dirty="0" smtClean="0"/>
              <a:t>Weave has the ability to tie together a piece of data across different charts</a:t>
            </a:r>
            <a:endParaRPr lang="en-US" sz="3000" dirty="0" smtClean="0"/>
          </a:p>
          <a:p>
            <a:endParaRPr lang="en-US" sz="3000" dirty="0" smtClean="0"/>
          </a:p>
        </p:txBody>
      </p:sp>
      <p:sp>
        <p:nvSpPr>
          <p:cNvPr id="6" name="Rectangle 5"/>
          <p:cNvSpPr/>
          <p:nvPr/>
        </p:nvSpPr>
        <p:spPr>
          <a:xfrm>
            <a:off x="4572000" y="6400800"/>
            <a:ext cx="4419600" cy="276999"/>
          </a:xfrm>
          <a:prstGeom prst="rect">
            <a:avLst/>
          </a:prstGeom>
          <a:solidFill>
            <a:schemeClr val="bg1"/>
          </a:solidFill>
        </p:spPr>
        <p:txBody>
          <a:bodyPr wrap="square">
            <a:spAutoFit/>
          </a:bodyPr>
          <a:lstStyle/>
          <a:p>
            <a:pPr algn="r"/>
            <a:r>
              <a:rPr lang="en-US" sz="1200" dirty="0" smtClean="0">
                <a:hlinkClick r:id="rId4"/>
              </a:rPr>
              <a:t>http://weave.morpc.org/sotr/indicators.html?ct=Transportation</a:t>
            </a:r>
            <a:endParaRPr lang="en-US" sz="12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4800600" y="1896126"/>
            <a:ext cx="4191000" cy="4885674"/>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a:xfrm>
            <a:off x="609600" y="1828800"/>
            <a:ext cx="3886200" cy="4800600"/>
          </a:xfrm>
        </p:spPr>
        <p:txBody>
          <a:bodyPr numCol="1"/>
          <a:lstStyle/>
          <a:p>
            <a:r>
              <a:rPr lang="en-US" sz="3000" dirty="0" smtClean="0"/>
              <a:t>Choose symbols that make sense, and are easily legible</a:t>
            </a:r>
          </a:p>
          <a:p>
            <a:r>
              <a:rPr lang="en-US" sz="3000" dirty="0" smtClean="0"/>
              <a:t>Don’t be afraid to reevaluate – the result will likely be stronger</a:t>
            </a:r>
          </a:p>
          <a:p>
            <a:r>
              <a:rPr lang="en-US" sz="3000" dirty="0" smtClean="0"/>
              <a:t>Sketch it out before committing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600200"/>
            <a:ext cx="8229600" cy="2286000"/>
          </a:xfrm>
        </p:spPr>
        <p:txBody>
          <a:bodyPr/>
          <a:lstStyle/>
          <a:p>
            <a:r>
              <a:rPr lang="en-US" dirty="0" smtClean="0"/>
              <a:t>Contact info:</a:t>
            </a:r>
          </a:p>
          <a:p>
            <a:pPr lvl="1">
              <a:buFontTx/>
              <a:buChar char="-"/>
            </a:pPr>
            <a:r>
              <a:rPr lang="en-US" dirty="0" smtClean="0"/>
              <a:t>Andy Taylor: ataylor@morpc.org</a:t>
            </a:r>
          </a:p>
          <a:p>
            <a:pPr lvl="1">
              <a:buFontTx/>
              <a:buChar char="-"/>
            </a:pPr>
            <a:r>
              <a:rPr lang="en-US" dirty="0" smtClean="0"/>
              <a:t>Amelia Costanzo: acostanzo@morpc.org</a:t>
            </a:r>
          </a:p>
          <a:p>
            <a:pPr lvl="1">
              <a:buFontTx/>
              <a:buChar char="-"/>
            </a:pPr>
            <a:r>
              <a:rPr lang="en-US" dirty="0" smtClean="0"/>
              <a:t>Daniel Eisenberg: deisenberg@morpc.org</a:t>
            </a:r>
          </a:p>
        </p:txBody>
      </p:sp>
      <p:sp>
        <p:nvSpPr>
          <p:cNvPr id="5" name="Content Placeholder 2"/>
          <p:cNvSpPr txBox="1">
            <a:spLocks/>
          </p:cNvSpPr>
          <p:nvPr/>
        </p:nvSpPr>
        <p:spPr bwMode="auto">
          <a:xfrm>
            <a:off x="533400" y="4648200"/>
            <a:ext cx="8229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 typeface="Arial" charset="0"/>
              <a:buChar char="•"/>
              <a:defRPr/>
            </a:pPr>
            <a:r>
              <a:rPr lang="en-US" sz="2600" dirty="0" smtClean="0">
                <a:latin typeface="+mn-lt"/>
                <a:cs typeface="+mn-cs"/>
              </a:rPr>
              <a:t>MTP: </a:t>
            </a:r>
            <a:r>
              <a:rPr lang="en-US" sz="2600" dirty="0" smtClean="0">
                <a:latin typeface="+mn-lt"/>
                <a:cs typeface="+mn-cs"/>
                <a:hlinkClick r:id="rId3"/>
              </a:rPr>
              <a:t>www.morpc.org/tplan</a:t>
            </a:r>
            <a:endParaRPr lang="en-US" sz="2600" dirty="0" smtClean="0">
              <a:latin typeface="+mn-lt"/>
              <a:cs typeface="+mn-cs"/>
            </a:endParaRPr>
          </a:p>
          <a:p>
            <a:pPr marL="342900" lvl="0" indent="-342900">
              <a:spcBef>
                <a:spcPct val="20000"/>
              </a:spcBef>
              <a:buFont typeface="Arial" charset="0"/>
              <a:buChar char="•"/>
              <a:defRPr/>
            </a:pPr>
            <a:r>
              <a:rPr lang="en-US" sz="2600" dirty="0" smtClean="0">
                <a:latin typeface="+mn-lt"/>
                <a:cs typeface="+mn-cs"/>
              </a:rPr>
              <a:t>State of the Region: </a:t>
            </a:r>
            <a:r>
              <a:rPr lang="en-US" sz="2600" dirty="0" smtClean="0">
                <a:latin typeface="+mn-lt"/>
                <a:cs typeface="+mn-cs"/>
                <a:hlinkClick r:id="rId4"/>
              </a:rPr>
              <a:t>www.morpc.org/stateoftheregion</a:t>
            </a:r>
            <a:endParaRPr lang="en-US" sz="2600" dirty="0" smtClean="0">
              <a:latin typeface="+mn-lt"/>
              <a:cs typeface="+mn-cs"/>
            </a:endParaRPr>
          </a:p>
          <a:p>
            <a:pPr marL="342900" lvl="0" indent="-342900">
              <a:spcBef>
                <a:spcPct val="20000"/>
              </a:spcBef>
              <a:buFont typeface="Arial" charset="0"/>
              <a:buChar char="•"/>
              <a:defRPr/>
            </a:pPr>
            <a:r>
              <a:rPr lang="en-US" sz="2600" dirty="0" smtClean="0">
                <a:latin typeface="+mn-lt"/>
                <a:cs typeface="+mn-cs"/>
              </a:rPr>
              <a:t>Open Indicators Consortium:  </a:t>
            </a:r>
            <a:r>
              <a:rPr lang="en-US" sz="2600" dirty="0" smtClean="0">
                <a:latin typeface="+mn-lt"/>
                <a:cs typeface="+mn-cs"/>
                <a:hlinkClick r:id="rId5"/>
              </a:rPr>
              <a:t>www.oicweave.org</a:t>
            </a:r>
            <a:endParaRPr lang="en-US" sz="2600" dirty="0" smtClean="0">
              <a:latin typeface="+mn-lt"/>
              <a:cs typeface="+mn-cs"/>
            </a:endParaRPr>
          </a:p>
        </p:txBody>
      </p:sp>
      <p:sp>
        <p:nvSpPr>
          <p:cNvPr id="6" name="Title 1"/>
          <p:cNvSpPr txBox="1">
            <a:spLocks/>
          </p:cNvSpPr>
          <p:nvPr/>
        </p:nvSpPr>
        <p:spPr bwMode="auto">
          <a:xfrm>
            <a:off x="381000" y="3886200"/>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tx1"/>
                </a:solidFill>
                <a:effectLst/>
                <a:uLnTx/>
                <a:uFillTx/>
                <a:latin typeface="+mj-lt"/>
                <a:ea typeface="+mj-ea"/>
                <a:cs typeface="+mj-cs"/>
              </a:rPr>
              <a:t>Links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have to cover:</a:t>
            </a:r>
            <a:endParaRPr lang="en-US" dirty="0"/>
          </a:p>
        </p:txBody>
      </p:sp>
      <p:graphicFrame>
        <p:nvGraphicFramePr>
          <p:cNvPr id="8" name="Content Placeholder 7"/>
          <p:cNvGraphicFramePr>
            <a:graphicFrameLocks noGrp="1"/>
          </p:cNvGraphicFramePr>
          <p:nvPr>
            <p:ph idx="1"/>
          </p:nvPr>
        </p:nvGraphicFramePr>
        <p:xfrm>
          <a:off x="457200" y="1828800"/>
          <a:ext cx="82296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Autofit/>
          </a:bodyPr>
          <a:lstStyle/>
          <a:p>
            <a:r>
              <a:rPr lang="en-US" sz="3400" dirty="0" smtClean="0"/>
              <a:t>Development of Goals, Objectives, Targets</a:t>
            </a:r>
            <a:endParaRPr lang="en-US" sz="3400" dirty="0"/>
          </a:p>
        </p:txBody>
      </p:sp>
      <p:graphicFrame>
        <p:nvGraphicFramePr>
          <p:cNvPr id="6" name="Content Placeholder 5"/>
          <p:cNvGraphicFramePr>
            <a:graphicFrameLocks noGrp="1"/>
          </p:cNvGraphicFramePr>
          <p:nvPr>
            <p:ph sz="half" idx="1"/>
          </p:nvPr>
        </p:nvGraphicFramePr>
        <p:xfrm>
          <a:off x="457200" y="1600200"/>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5" descr="2012MTP_HighResVersion_May_Page_001.jpg"/>
          <p:cNvPicPr>
            <a:picLocks noGrp="1" noChangeAspect="1"/>
          </p:cNvPicPr>
          <p:nvPr>
            <p:ph sz="half" idx="2"/>
          </p:nvPr>
        </p:nvPicPr>
        <p:blipFill>
          <a:blip r:embed="rId8" cstate="print"/>
          <a:stretch>
            <a:fillRect/>
          </a:stretch>
        </p:blipFill>
        <p:spPr>
          <a:xfrm>
            <a:off x="4917793" y="1600200"/>
            <a:ext cx="3499413" cy="4525963"/>
          </a:xfrm>
          <a:ln>
            <a:solidFill>
              <a:schemeClr val="tx1"/>
            </a:solidFill>
          </a:ln>
          <a:effectLst>
            <a:outerShdw blurRad="76200" dir="18900000" sy="23000" kx="-1200000" algn="bl" rotWithShape="0">
              <a:prstClr val="black">
                <a:alpha val="20000"/>
              </a:prstClr>
            </a:outerShdw>
          </a:effectLst>
        </p:spPr>
      </p:pic>
      <p:sp>
        <p:nvSpPr>
          <p:cNvPr id="7" name="TextBox 6"/>
          <p:cNvSpPr txBox="1"/>
          <p:nvPr/>
        </p:nvSpPr>
        <p:spPr>
          <a:xfrm>
            <a:off x="4953000" y="6172201"/>
            <a:ext cx="3429000" cy="457200"/>
          </a:xfrm>
          <a:prstGeom prst="rect">
            <a:avLst/>
          </a:prstGeom>
          <a:noFill/>
        </p:spPr>
        <p:txBody>
          <a:bodyPr wrap="square" rtlCol="0">
            <a:spAutoFit/>
          </a:bodyPr>
          <a:lstStyle/>
          <a:p>
            <a:pPr algn="ctr"/>
            <a:r>
              <a:rPr lang="en-US" sz="2400" dirty="0" smtClean="0">
                <a:latin typeface="+mj-lt"/>
                <a:hlinkClick r:id="rId9"/>
              </a:rPr>
              <a:t>www.morpc.org/tplan</a:t>
            </a:r>
            <a:endParaRPr lang="en-US" sz="24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 for Workshop.jpg"/>
          <p:cNvPicPr>
            <a:picLocks noChangeAspect="1"/>
          </p:cNvPicPr>
          <p:nvPr/>
        </p:nvPicPr>
        <p:blipFill>
          <a:blip r:embed="rId3" cstate="print"/>
          <a:stretch>
            <a:fillRect/>
          </a:stretch>
        </p:blipFill>
        <p:spPr>
          <a:xfrm>
            <a:off x="0" y="0"/>
            <a:ext cx="9139774"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838200"/>
            <a:ext cx="9144000" cy="838200"/>
          </a:xfrm>
        </p:spPr>
        <p:txBody>
          <a:bodyPr>
            <a:noAutofit/>
          </a:bodyPr>
          <a:lstStyle/>
          <a:p>
            <a:r>
              <a:rPr lang="en-US" sz="3400" dirty="0" smtClean="0"/>
              <a:t>Goals </a:t>
            </a:r>
            <a:r>
              <a:rPr lang="en-US" sz="3400" dirty="0" smtClean="0">
                <a:sym typeface="Wingdings" pitchFamily="2" charset="2"/>
              </a:rPr>
              <a:t> Objectives  Performance Measures</a:t>
            </a:r>
            <a:endParaRPr lang="en-US" sz="3400" dirty="0"/>
          </a:p>
        </p:txBody>
      </p:sp>
      <p:grpSp>
        <p:nvGrpSpPr>
          <p:cNvPr id="7" name="Group 6"/>
          <p:cNvGrpSpPr/>
          <p:nvPr/>
        </p:nvGrpSpPr>
        <p:grpSpPr>
          <a:xfrm>
            <a:off x="152400" y="1627632"/>
            <a:ext cx="8839200" cy="12165330"/>
            <a:chOff x="152400" y="1627632"/>
            <a:chExt cx="8839200" cy="12165330"/>
          </a:xfrm>
          <a:solidFill>
            <a:schemeClr val="bg1"/>
          </a:solidFill>
        </p:grpSpPr>
        <p:pic>
          <p:nvPicPr>
            <p:cNvPr id="1029" name="Picture 5"/>
            <p:cNvPicPr>
              <a:picLocks noChangeAspect="1" noChangeArrowheads="1"/>
            </p:cNvPicPr>
            <p:nvPr/>
          </p:nvPicPr>
          <p:blipFill>
            <a:blip r:embed="rId3" cstate="print"/>
            <a:srcRect/>
            <a:stretch>
              <a:fillRect/>
            </a:stretch>
          </p:blipFill>
          <p:spPr bwMode="auto">
            <a:xfrm>
              <a:off x="188976" y="1627632"/>
              <a:ext cx="8802624" cy="5154168"/>
            </a:xfrm>
            <a:prstGeom prst="rect">
              <a:avLst/>
            </a:prstGeom>
            <a:grpFill/>
            <a:ln w="9525">
              <a:noFill/>
              <a:miter lim="800000"/>
              <a:headEnd/>
              <a:tailEnd/>
            </a:ln>
          </p:spPr>
        </p:pic>
        <p:pic>
          <p:nvPicPr>
            <p:cNvPr id="4" name="Picture 2"/>
            <p:cNvPicPr>
              <a:picLocks noChangeAspect="1" noChangeArrowheads="1"/>
            </p:cNvPicPr>
            <p:nvPr/>
          </p:nvPicPr>
          <p:blipFill>
            <a:blip r:embed="rId4" cstate="print"/>
            <a:srcRect/>
            <a:stretch>
              <a:fillRect/>
            </a:stretch>
          </p:blipFill>
          <p:spPr bwMode="auto">
            <a:xfrm>
              <a:off x="152400" y="6858000"/>
              <a:ext cx="8831580" cy="6934962"/>
            </a:xfrm>
            <a:prstGeom prst="rect">
              <a:avLst/>
            </a:prstGeom>
            <a:grpFill/>
            <a:ln w="9525">
              <a:noFill/>
              <a:miter lim="800000"/>
              <a:headEnd/>
              <a:tailEnd/>
            </a:ln>
          </p:spPr>
        </p:pic>
      </p:grpSp>
      <p:sp>
        <p:nvSpPr>
          <p:cNvPr id="5" name="Rectangle 4"/>
          <p:cNvSpPr/>
          <p:nvPr/>
        </p:nvSpPr>
        <p:spPr>
          <a:xfrm>
            <a:off x="6705600" y="4800600"/>
            <a:ext cx="2209800" cy="1066800"/>
          </a:xfrm>
          <a:prstGeom prst="rect">
            <a:avLst/>
          </a:prstGeom>
          <a:noFill/>
          <a:ln w="635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0 1.93995E-6 L 0 -0.99954 " pathEditMode="fixed" rAng="0" ptsTypes="AA">
                                      <p:cBhvr>
                                        <p:cTn id="6" dur="3000" fill="hold"/>
                                        <p:tgtEl>
                                          <p:spTgt spid="7"/>
                                        </p:tgtEl>
                                        <p:attrNameLst>
                                          <p:attrName>ppt_x</p:attrName>
                                          <p:attrName>ppt_y</p:attrName>
                                        </p:attrNameLst>
                                      </p:cBhvr>
                                      <p:rCtr x="0" y="-500"/>
                                    </p:animMotion>
                                  </p:childTnLst>
                                </p:cTn>
                              </p:par>
                            </p:childTnLst>
                          </p:cTn>
                        </p:par>
                        <p:par>
                          <p:cTn id="7" fill="hold">
                            <p:stCondLst>
                              <p:cond delay="3000"/>
                            </p:stCondLst>
                            <p:childTnLst>
                              <p:par>
                                <p:cTn id="8" presetID="1" presetClass="entr" presetSubtype="0" fill="hold" grpId="0" nodeType="afterEffect">
                                  <p:stCondLst>
                                    <p:cond delay="20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MTP Target Topics:</a:t>
            </a:r>
            <a:endParaRPr lang="en-US" dirty="0"/>
          </a:p>
        </p:txBody>
      </p:sp>
      <p:sp>
        <p:nvSpPr>
          <p:cNvPr id="3" name="Content Placeholder 2"/>
          <p:cNvSpPr>
            <a:spLocks noGrp="1"/>
          </p:cNvSpPr>
          <p:nvPr>
            <p:ph idx="1"/>
          </p:nvPr>
        </p:nvSpPr>
        <p:spPr/>
        <p:txBody>
          <a:bodyPr numCol="2"/>
          <a:lstStyle/>
          <a:p>
            <a:r>
              <a:rPr lang="en-US" sz="3000" dirty="0" smtClean="0">
                <a:latin typeface="+mj-lt"/>
              </a:rPr>
              <a:t>Congestion</a:t>
            </a:r>
          </a:p>
          <a:p>
            <a:r>
              <a:rPr lang="en-US" sz="3000" dirty="0" smtClean="0">
                <a:latin typeface="+mj-lt"/>
              </a:rPr>
              <a:t>Air Quality</a:t>
            </a:r>
          </a:p>
          <a:p>
            <a:r>
              <a:rPr lang="en-US" sz="3000" dirty="0" smtClean="0">
                <a:latin typeface="+mj-lt"/>
              </a:rPr>
              <a:t>Bridge Condition</a:t>
            </a:r>
          </a:p>
          <a:p>
            <a:r>
              <a:rPr lang="en-US" sz="3000" dirty="0" smtClean="0">
                <a:latin typeface="+mj-lt"/>
              </a:rPr>
              <a:t>Pavement Condition</a:t>
            </a:r>
          </a:p>
          <a:p>
            <a:r>
              <a:rPr lang="en-US" sz="3000" dirty="0" smtClean="0">
                <a:latin typeface="+mj-lt"/>
              </a:rPr>
              <a:t>Safety</a:t>
            </a:r>
          </a:p>
          <a:p>
            <a:r>
              <a:rPr lang="en-US" sz="3000" dirty="0" smtClean="0"/>
              <a:t>Disadvantaged Population Travel</a:t>
            </a:r>
          </a:p>
          <a:p>
            <a:r>
              <a:rPr lang="en-US" sz="3000" dirty="0" smtClean="0"/>
              <a:t>Bikeway Miles</a:t>
            </a:r>
          </a:p>
          <a:p>
            <a:r>
              <a:rPr lang="en-US" sz="3000" dirty="0" smtClean="0"/>
              <a:t>Bikeway Proximity</a:t>
            </a:r>
          </a:p>
          <a:p>
            <a:r>
              <a:rPr lang="en-US" sz="3000" dirty="0" smtClean="0"/>
              <a:t>Transit Proximity</a:t>
            </a:r>
          </a:p>
          <a:p>
            <a:r>
              <a:rPr lang="en-US" sz="3000" dirty="0" smtClean="0"/>
              <a:t>Local Complete Streets Policies</a:t>
            </a:r>
          </a:p>
          <a:p>
            <a:r>
              <a:rPr lang="en-US" sz="3000" dirty="0" smtClean="0"/>
              <a:t>Density along Arterials</a:t>
            </a:r>
          </a:p>
          <a:p>
            <a:r>
              <a:rPr lang="en-US" sz="3000" dirty="0" smtClean="0"/>
              <a:t>Ridesharing</a:t>
            </a:r>
          </a:p>
          <a:p>
            <a:r>
              <a:rPr lang="en-US" sz="3000" dirty="0" smtClean="0"/>
              <a:t>Multi-Jurisdictional Studies</a:t>
            </a:r>
            <a:endParaRPr lang="en-US" sz="3000" dirty="0"/>
          </a:p>
        </p:txBody>
      </p:sp>
      <p:sp>
        <p:nvSpPr>
          <p:cNvPr id="4" name="Rectangle 3"/>
          <p:cNvSpPr/>
          <p:nvPr/>
        </p:nvSpPr>
        <p:spPr>
          <a:xfrm>
            <a:off x="457200" y="1752600"/>
            <a:ext cx="3962400" cy="2819400"/>
          </a:xfrm>
          <a:prstGeom prst="rect">
            <a:avLst/>
          </a:prstGeom>
          <a:noFill/>
          <a:ln w="635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MAP-21 Target Topics:</a:t>
            </a:r>
            <a:endParaRPr lang="en-US" dirty="0"/>
          </a:p>
        </p:txBody>
      </p:sp>
      <p:sp>
        <p:nvSpPr>
          <p:cNvPr id="3" name="Content Placeholder 2"/>
          <p:cNvSpPr>
            <a:spLocks noGrp="1"/>
          </p:cNvSpPr>
          <p:nvPr>
            <p:ph idx="1"/>
          </p:nvPr>
        </p:nvSpPr>
        <p:spPr/>
        <p:txBody>
          <a:bodyPr numCol="2"/>
          <a:lstStyle/>
          <a:p>
            <a:r>
              <a:rPr lang="en-US" sz="3000" dirty="0" smtClean="0">
                <a:latin typeface="+mj-lt"/>
              </a:rPr>
              <a:t>Congestion</a:t>
            </a:r>
          </a:p>
          <a:p>
            <a:r>
              <a:rPr lang="en-US" sz="3000" dirty="0" smtClean="0">
                <a:latin typeface="+mj-lt"/>
              </a:rPr>
              <a:t>Air Quality</a:t>
            </a:r>
          </a:p>
          <a:p>
            <a:r>
              <a:rPr lang="en-US" sz="3000" dirty="0" smtClean="0">
                <a:latin typeface="+mj-lt"/>
              </a:rPr>
              <a:t>Bridge Condition</a:t>
            </a:r>
          </a:p>
          <a:p>
            <a:r>
              <a:rPr lang="en-US" sz="3000" dirty="0" smtClean="0">
                <a:latin typeface="+mj-lt"/>
              </a:rPr>
              <a:t>Pavement Condition</a:t>
            </a:r>
          </a:p>
          <a:p>
            <a:r>
              <a:rPr lang="en-US" sz="3000" dirty="0" smtClean="0">
                <a:latin typeface="+mj-lt"/>
              </a:rPr>
              <a:t>Safety</a:t>
            </a:r>
          </a:p>
          <a:p>
            <a:r>
              <a:rPr lang="en-US" sz="3000" i="1" dirty="0" smtClean="0"/>
              <a:t>Reliability</a:t>
            </a:r>
          </a:p>
          <a:p>
            <a:r>
              <a:rPr lang="en-US" sz="3000" i="1" dirty="0" smtClean="0"/>
              <a:t>Freight Movement</a:t>
            </a:r>
          </a:p>
        </p:txBody>
      </p:sp>
      <p:sp>
        <p:nvSpPr>
          <p:cNvPr id="4" name="Rectangle 3"/>
          <p:cNvSpPr/>
          <p:nvPr/>
        </p:nvSpPr>
        <p:spPr>
          <a:xfrm>
            <a:off x="457200" y="1752600"/>
            <a:ext cx="3962400" cy="2819400"/>
          </a:xfrm>
          <a:prstGeom prst="rect">
            <a:avLst/>
          </a:prstGeom>
          <a:noFill/>
          <a:ln w="63500">
            <a:solidFill>
              <a:srgbClr val="FFC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019800" y="2590800"/>
            <a:ext cx="2819400" cy="2246769"/>
          </a:xfrm>
          <a:prstGeom prst="rect">
            <a:avLst/>
          </a:prstGeom>
          <a:noFill/>
        </p:spPr>
        <p:txBody>
          <a:bodyPr wrap="square" rtlCol="0">
            <a:spAutoFit/>
          </a:bodyPr>
          <a:lstStyle/>
          <a:p>
            <a:r>
              <a:rPr lang="en-US" sz="2800" dirty="0" smtClean="0">
                <a:latin typeface="+mj-lt"/>
              </a:rPr>
              <a:t>Topics identified for performance measurement by Congress through MAP-21</a:t>
            </a:r>
            <a:endParaRPr lang="en-US" sz="2800" dirty="0">
              <a:latin typeface="+mj-lt"/>
            </a:endParaRPr>
          </a:p>
        </p:txBody>
      </p:sp>
      <p:sp>
        <p:nvSpPr>
          <p:cNvPr id="7" name="TextBox 6"/>
          <p:cNvSpPr txBox="1"/>
          <p:nvPr/>
        </p:nvSpPr>
        <p:spPr>
          <a:xfrm>
            <a:off x="4495800" y="76200"/>
            <a:ext cx="609600" cy="6247864"/>
          </a:xfrm>
          <a:prstGeom prst="rect">
            <a:avLst/>
          </a:prstGeom>
          <a:noFill/>
        </p:spPr>
        <p:txBody>
          <a:bodyPr wrap="square" rtlCol="0">
            <a:spAutoFit/>
          </a:bodyPr>
          <a:lstStyle/>
          <a:p>
            <a:r>
              <a:rPr lang="en-US" sz="40000" dirty="0" smtClean="0">
                <a:solidFill>
                  <a:schemeClr val="accent2"/>
                </a:solidFill>
                <a:latin typeface="+mn-lt"/>
              </a:rPr>
              <a:t>}</a:t>
            </a:r>
            <a:endParaRPr lang="en-US" sz="40000" dirty="0">
              <a:solidFill>
                <a:schemeClr val="accent2"/>
              </a:solidFill>
              <a:latin typeface="+mn-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77200" cy="1066800"/>
          </a:xfrm>
        </p:spPr>
        <p:txBody>
          <a:bodyPr anchor="t"/>
          <a:lstStyle/>
          <a:p>
            <a:r>
              <a:rPr lang="en-US" dirty="0" smtClean="0"/>
              <a:t>Example: Safety</a:t>
            </a:r>
            <a:endParaRPr lang="en-US" dirty="0"/>
          </a:p>
        </p:txBody>
      </p:sp>
      <p:graphicFrame>
        <p:nvGraphicFramePr>
          <p:cNvPr id="4" name="Content Placeholder 3"/>
          <p:cNvGraphicFramePr>
            <a:graphicFrameLocks noGrp="1"/>
          </p:cNvGraphicFramePr>
          <p:nvPr>
            <p:ph idx="1"/>
          </p:nvPr>
        </p:nvGraphicFramePr>
        <p:xfrm>
          <a:off x="533400" y="1981201"/>
          <a:ext cx="8077200" cy="2866549"/>
        </p:xfrm>
        <a:graphic>
          <a:graphicData uri="http://schemas.openxmlformats.org/drawingml/2006/table">
            <a:tbl>
              <a:tblPr firstRow="1" bandRow="1">
                <a:tableStyleId>{21E4AEA4-8DFA-4A89-87EB-49C32662AFE0}</a:tableStyleId>
              </a:tblPr>
              <a:tblGrid>
                <a:gridCol w="1615440"/>
                <a:gridCol w="1615440"/>
                <a:gridCol w="1615440"/>
                <a:gridCol w="1615440"/>
                <a:gridCol w="1615440"/>
              </a:tblGrid>
              <a:tr h="623411">
                <a:tc>
                  <a:txBody>
                    <a:bodyPr/>
                    <a:lstStyle/>
                    <a:p>
                      <a:r>
                        <a:rPr lang="en-US" b="0" dirty="0" smtClean="0">
                          <a:latin typeface="+mj-lt"/>
                        </a:rPr>
                        <a:t>Objective</a:t>
                      </a:r>
                      <a:endParaRPr lang="en-US" b="0" dirty="0">
                        <a:latin typeface="+mj-lt"/>
                      </a:endParaRPr>
                    </a:p>
                  </a:txBody>
                  <a:tcPr/>
                </a:tc>
                <a:tc>
                  <a:txBody>
                    <a:bodyPr/>
                    <a:lstStyle/>
                    <a:p>
                      <a:r>
                        <a:rPr lang="en-US" b="0" dirty="0" smtClean="0">
                          <a:latin typeface="+mj-lt"/>
                        </a:rPr>
                        <a:t>Measure</a:t>
                      </a:r>
                      <a:endParaRPr lang="en-US" b="0" dirty="0">
                        <a:latin typeface="+mj-lt"/>
                      </a:endParaRPr>
                    </a:p>
                  </a:txBody>
                  <a:tcPr/>
                </a:tc>
                <a:tc>
                  <a:txBody>
                    <a:bodyPr/>
                    <a:lstStyle/>
                    <a:p>
                      <a:r>
                        <a:rPr lang="en-US" b="0" dirty="0" smtClean="0">
                          <a:latin typeface="+mj-lt"/>
                        </a:rPr>
                        <a:t>2012</a:t>
                      </a:r>
                      <a:r>
                        <a:rPr lang="en-US" b="0" baseline="0" dirty="0" smtClean="0">
                          <a:latin typeface="+mj-lt"/>
                        </a:rPr>
                        <a:t> Benchmark</a:t>
                      </a:r>
                      <a:endParaRPr lang="en-US" b="0" dirty="0">
                        <a:latin typeface="+mj-lt"/>
                      </a:endParaRPr>
                    </a:p>
                  </a:txBody>
                  <a:tcPr/>
                </a:tc>
                <a:tc>
                  <a:txBody>
                    <a:bodyPr/>
                    <a:lstStyle/>
                    <a:p>
                      <a:r>
                        <a:rPr lang="en-US" b="0" dirty="0" smtClean="0">
                          <a:latin typeface="+mj-lt"/>
                        </a:rPr>
                        <a:t>2016</a:t>
                      </a:r>
                      <a:r>
                        <a:rPr lang="en-US" b="0" baseline="0" dirty="0" smtClean="0">
                          <a:latin typeface="+mj-lt"/>
                        </a:rPr>
                        <a:t> Target</a:t>
                      </a:r>
                      <a:endParaRPr lang="en-US" b="0" dirty="0">
                        <a:latin typeface="+mj-lt"/>
                      </a:endParaRPr>
                    </a:p>
                  </a:txBody>
                  <a:tcPr/>
                </a:tc>
                <a:tc>
                  <a:txBody>
                    <a:bodyPr/>
                    <a:lstStyle/>
                    <a:p>
                      <a:r>
                        <a:rPr lang="en-US" b="0" dirty="0" smtClean="0">
                          <a:latin typeface="+mj-lt"/>
                        </a:rPr>
                        <a:t>2035 Target</a:t>
                      </a:r>
                      <a:endParaRPr lang="en-US" b="0" dirty="0">
                        <a:latin typeface="+mj-lt"/>
                      </a:endParaRPr>
                    </a:p>
                  </a:txBody>
                  <a:tcPr/>
                </a:tc>
              </a:tr>
              <a:tr h="2226469">
                <a:tc>
                  <a:txBody>
                    <a:bodyPr/>
                    <a:lstStyle/>
                    <a:p>
                      <a:r>
                        <a:rPr lang="en-US" dirty="0" smtClean="0"/>
                        <a:t>Increase safety </a:t>
                      </a:r>
                    </a:p>
                    <a:p>
                      <a:r>
                        <a:rPr lang="en-US" dirty="0" smtClean="0"/>
                        <a:t>of central Ohio </a:t>
                      </a:r>
                    </a:p>
                    <a:p>
                      <a:r>
                        <a:rPr lang="en-US" dirty="0" smtClean="0"/>
                        <a:t>residents</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Content Placeholder 4"/>
          <p:cNvSpPr>
            <a:spLocks noGrp="1"/>
          </p:cNvSpPr>
          <p:nvPr>
            <p:ph idx="10"/>
          </p:nvPr>
        </p:nvSpPr>
        <p:spPr>
          <a:xfrm>
            <a:off x="533400" y="5029201"/>
            <a:ext cx="8077200" cy="1295399"/>
          </a:xfrm>
        </p:spPr>
        <p:txBody>
          <a:bodyPr>
            <a:noAutofit/>
          </a:bodyPr>
          <a:lstStyle/>
          <a:p>
            <a:r>
              <a:rPr lang="en-US" sz="2800" dirty="0" smtClean="0"/>
              <a:t>A 15 percent reduction by 2035 in crashes for all travelers per million vehicle miles traveled on collector or above roadways. </a:t>
            </a:r>
            <a:endParaRPr lang="en-US" sz="2800" dirty="0"/>
          </a:p>
        </p:txBody>
      </p:sp>
      <p:sp>
        <p:nvSpPr>
          <p:cNvPr id="6" name="TextBox 5"/>
          <p:cNvSpPr txBox="1"/>
          <p:nvPr/>
        </p:nvSpPr>
        <p:spPr>
          <a:xfrm>
            <a:off x="526926" y="1600201"/>
            <a:ext cx="7931274" cy="369332"/>
          </a:xfrm>
          <a:prstGeom prst="rect">
            <a:avLst/>
          </a:prstGeom>
          <a:noFill/>
        </p:spPr>
        <p:txBody>
          <a:bodyPr wrap="none" rtlCol="0">
            <a:spAutoFit/>
          </a:bodyPr>
          <a:lstStyle/>
          <a:p>
            <a:r>
              <a:rPr lang="en-US" dirty="0" smtClean="0">
                <a:latin typeface="+mj-lt"/>
              </a:rPr>
              <a:t>Goal: Use public investments to benefit the health, safety and welfare of people</a:t>
            </a:r>
            <a:endParaRPr lang="en-US"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077200" cy="1066800"/>
          </a:xfrm>
        </p:spPr>
        <p:txBody>
          <a:bodyPr anchor="t"/>
          <a:lstStyle/>
          <a:p>
            <a:r>
              <a:rPr lang="en-US" dirty="0" smtClean="0"/>
              <a:t>Example: Safety</a:t>
            </a:r>
            <a:endParaRPr lang="en-US" dirty="0"/>
          </a:p>
        </p:txBody>
      </p:sp>
      <p:graphicFrame>
        <p:nvGraphicFramePr>
          <p:cNvPr id="4" name="Content Placeholder 3"/>
          <p:cNvGraphicFramePr>
            <a:graphicFrameLocks noGrp="1"/>
          </p:cNvGraphicFramePr>
          <p:nvPr>
            <p:ph idx="1"/>
          </p:nvPr>
        </p:nvGraphicFramePr>
        <p:xfrm>
          <a:off x="533400" y="1981201"/>
          <a:ext cx="8077200" cy="2926080"/>
        </p:xfrm>
        <a:graphic>
          <a:graphicData uri="http://schemas.openxmlformats.org/drawingml/2006/table">
            <a:tbl>
              <a:tblPr firstRow="1" bandRow="1">
                <a:tableStyleId>{21E4AEA4-8DFA-4A89-87EB-49C32662AFE0}</a:tableStyleId>
              </a:tblPr>
              <a:tblGrid>
                <a:gridCol w="1615440"/>
                <a:gridCol w="1615440"/>
                <a:gridCol w="1615440"/>
                <a:gridCol w="1615440"/>
                <a:gridCol w="1615440"/>
              </a:tblGrid>
              <a:tr h="623411">
                <a:tc>
                  <a:txBody>
                    <a:bodyPr/>
                    <a:lstStyle/>
                    <a:p>
                      <a:r>
                        <a:rPr lang="en-US" b="0" dirty="0" smtClean="0">
                          <a:latin typeface="+mj-lt"/>
                        </a:rPr>
                        <a:t>Objective</a:t>
                      </a:r>
                      <a:endParaRPr lang="en-US" b="0" dirty="0">
                        <a:latin typeface="+mj-lt"/>
                      </a:endParaRPr>
                    </a:p>
                  </a:txBody>
                  <a:tcPr/>
                </a:tc>
                <a:tc>
                  <a:txBody>
                    <a:bodyPr/>
                    <a:lstStyle/>
                    <a:p>
                      <a:r>
                        <a:rPr lang="en-US" b="0" dirty="0" smtClean="0">
                          <a:latin typeface="+mj-lt"/>
                        </a:rPr>
                        <a:t>Measure</a:t>
                      </a:r>
                      <a:endParaRPr lang="en-US" b="0" dirty="0">
                        <a:latin typeface="+mj-lt"/>
                      </a:endParaRPr>
                    </a:p>
                  </a:txBody>
                  <a:tcPr/>
                </a:tc>
                <a:tc>
                  <a:txBody>
                    <a:bodyPr/>
                    <a:lstStyle/>
                    <a:p>
                      <a:r>
                        <a:rPr lang="en-US" b="0" dirty="0" smtClean="0">
                          <a:latin typeface="+mj-lt"/>
                        </a:rPr>
                        <a:t>2012</a:t>
                      </a:r>
                      <a:r>
                        <a:rPr lang="en-US" b="0" baseline="0" dirty="0" smtClean="0">
                          <a:latin typeface="+mj-lt"/>
                        </a:rPr>
                        <a:t> Benchmark</a:t>
                      </a:r>
                      <a:endParaRPr lang="en-US" b="0" dirty="0">
                        <a:latin typeface="+mj-lt"/>
                      </a:endParaRPr>
                    </a:p>
                  </a:txBody>
                  <a:tcPr/>
                </a:tc>
                <a:tc>
                  <a:txBody>
                    <a:bodyPr/>
                    <a:lstStyle/>
                    <a:p>
                      <a:r>
                        <a:rPr lang="en-US" b="0" dirty="0" smtClean="0">
                          <a:latin typeface="+mj-lt"/>
                        </a:rPr>
                        <a:t>2016</a:t>
                      </a:r>
                      <a:r>
                        <a:rPr lang="en-US" b="0" baseline="0" dirty="0" smtClean="0">
                          <a:latin typeface="+mj-lt"/>
                        </a:rPr>
                        <a:t> Target</a:t>
                      </a:r>
                      <a:endParaRPr lang="en-US" b="0" dirty="0">
                        <a:latin typeface="+mj-lt"/>
                      </a:endParaRPr>
                    </a:p>
                  </a:txBody>
                  <a:tcPr/>
                </a:tc>
                <a:tc>
                  <a:txBody>
                    <a:bodyPr/>
                    <a:lstStyle/>
                    <a:p>
                      <a:r>
                        <a:rPr lang="en-US" b="0" dirty="0" smtClean="0">
                          <a:latin typeface="+mj-lt"/>
                        </a:rPr>
                        <a:t>2035 Target</a:t>
                      </a:r>
                      <a:endParaRPr lang="en-US" b="0" dirty="0">
                        <a:latin typeface="+mj-lt"/>
                      </a:endParaRPr>
                    </a:p>
                  </a:txBody>
                  <a:tcPr/>
                </a:tc>
              </a:tr>
              <a:tr h="2226469">
                <a:tc>
                  <a:txBody>
                    <a:bodyPr/>
                    <a:lstStyle/>
                    <a:p>
                      <a:r>
                        <a:rPr lang="en-US" dirty="0" smtClean="0"/>
                        <a:t>Increase safety </a:t>
                      </a:r>
                    </a:p>
                    <a:p>
                      <a:r>
                        <a:rPr lang="en-US" dirty="0" smtClean="0"/>
                        <a:t>of central Ohio </a:t>
                      </a:r>
                    </a:p>
                    <a:p>
                      <a:r>
                        <a:rPr lang="en-US" dirty="0" smtClean="0"/>
                        <a:t>residents</a:t>
                      </a:r>
                      <a:endParaRPr lang="en-US" dirty="0"/>
                    </a:p>
                  </a:txBody>
                  <a:tcPr/>
                </a:tc>
                <a:tc>
                  <a:txBody>
                    <a:bodyPr/>
                    <a:lstStyle/>
                    <a:p>
                      <a:r>
                        <a:rPr lang="en-US" dirty="0" smtClean="0"/>
                        <a:t>Crashes for all travelers, per </a:t>
                      </a:r>
                    </a:p>
                    <a:p>
                      <a:r>
                        <a:rPr lang="en-US" dirty="0" smtClean="0"/>
                        <a:t>million vehicle miles </a:t>
                      </a:r>
                    </a:p>
                    <a:p>
                      <a:r>
                        <a:rPr lang="en-US" dirty="0" smtClean="0"/>
                        <a:t>traveled, on collector or </a:t>
                      </a:r>
                    </a:p>
                    <a:p>
                      <a:r>
                        <a:rPr lang="en-US" dirty="0" smtClean="0"/>
                        <a:t>above roadways </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5" name="Content Placeholder 4"/>
          <p:cNvSpPr>
            <a:spLocks noGrp="1"/>
          </p:cNvSpPr>
          <p:nvPr>
            <p:ph idx="10"/>
          </p:nvPr>
        </p:nvSpPr>
        <p:spPr>
          <a:xfrm>
            <a:off x="533400" y="5029201"/>
            <a:ext cx="8077200" cy="1295399"/>
          </a:xfrm>
        </p:spPr>
        <p:txBody>
          <a:bodyPr>
            <a:noAutofit/>
          </a:bodyPr>
          <a:lstStyle/>
          <a:p>
            <a:r>
              <a:rPr lang="en-US" sz="2800" dirty="0" smtClean="0"/>
              <a:t>A 15 percent reduction by 2035 in crashes for all travelers per million vehicle miles traveled on collector or above roadways. </a:t>
            </a:r>
            <a:endParaRPr lang="en-US" sz="2800" dirty="0"/>
          </a:p>
        </p:txBody>
      </p:sp>
      <p:sp>
        <p:nvSpPr>
          <p:cNvPr id="6" name="TextBox 5"/>
          <p:cNvSpPr txBox="1"/>
          <p:nvPr/>
        </p:nvSpPr>
        <p:spPr>
          <a:xfrm>
            <a:off x="526926" y="1600201"/>
            <a:ext cx="7931274" cy="369332"/>
          </a:xfrm>
          <a:prstGeom prst="rect">
            <a:avLst/>
          </a:prstGeom>
          <a:noFill/>
        </p:spPr>
        <p:txBody>
          <a:bodyPr wrap="none" rtlCol="0">
            <a:spAutoFit/>
          </a:bodyPr>
          <a:lstStyle/>
          <a:p>
            <a:r>
              <a:rPr lang="en-US" dirty="0" smtClean="0">
                <a:latin typeface="+mj-lt"/>
              </a:rPr>
              <a:t>Goal: Use public investments to benefit the health, safety and welfare of people</a:t>
            </a:r>
            <a:endParaRPr lang="en-US"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owerPoint Green Header Template">
  <a:themeElements>
    <a:clrScheme name="MORPC">
      <a:dk1>
        <a:sysClr val="windowText" lastClr="000000"/>
      </a:dk1>
      <a:lt1>
        <a:sysClr val="window" lastClr="FFFFFF"/>
      </a:lt1>
      <a:dk2>
        <a:srgbClr val="003145"/>
      </a:dk2>
      <a:lt2>
        <a:srgbClr val="A6BCC6"/>
      </a:lt2>
      <a:accent1>
        <a:srgbClr val="5C7F92"/>
      </a:accent1>
      <a:accent2>
        <a:srgbClr val="3F9C35"/>
      </a:accent2>
      <a:accent3>
        <a:srgbClr val="00798E"/>
      </a:accent3>
      <a:accent4>
        <a:srgbClr val="B3A180"/>
      </a:accent4>
      <a:accent5>
        <a:srgbClr val="E5D4B0"/>
      </a:accent5>
      <a:accent6>
        <a:srgbClr val="9AB789"/>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owerPoint Green Header Template">
  <a:themeElements>
    <a:clrScheme name="MORPC">
      <a:dk1>
        <a:sysClr val="windowText" lastClr="000000"/>
      </a:dk1>
      <a:lt1>
        <a:sysClr val="window" lastClr="FFFFFF"/>
      </a:lt1>
      <a:dk2>
        <a:srgbClr val="003145"/>
      </a:dk2>
      <a:lt2>
        <a:srgbClr val="A6BCC6"/>
      </a:lt2>
      <a:accent1>
        <a:srgbClr val="5C7F92"/>
      </a:accent1>
      <a:accent2>
        <a:srgbClr val="3F9C35"/>
      </a:accent2>
      <a:accent3>
        <a:srgbClr val="00798E"/>
      </a:accent3>
      <a:accent4>
        <a:srgbClr val="B3A180"/>
      </a:accent4>
      <a:accent5>
        <a:srgbClr val="E5D4B0"/>
      </a:accent5>
      <a:accent6>
        <a:srgbClr val="9AB789"/>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PowerPoint Green Header Template">
  <a:themeElements>
    <a:clrScheme name="MORPC">
      <a:dk1>
        <a:sysClr val="windowText" lastClr="000000"/>
      </a:dk1>
      <a:lt1>
        <a:sysClr val="window" lastClr="FFFFFF"/>
      </a:lt1>
      <a:dk2>
        <a:srgbClr val="003145"/>
      </a:dk2>
      <a:lt2>
        <a:srgbClr val="A6BCC6"/>
      </a:lt2>
      <a:accent1>
        <a:srgbClr val="5C7F92"/>
      </a:accent1>
      <a:accent2>
        <a:srgbClr val="3F9C35"/>
      </a:accent2>
      <a:accent3>
        <a:srgbClr val="00798E"/>
      </a:accent3>
      <a:accent4>
        <a:srgbClr val="B3A180"/>
      </a:accent4>
      <a:accent5>
        <a:srgbClr val="E5D4B0"/>
      </a:accent5>
      <a:accent6>
        <a:srgbClr val="9AB789"/>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Green Header Template</Template>
  <TotalTime>1011</TotalTime>
  <Words>2004</Words>
  <Application>Microsoft Office PowerPoint</Application>
  <PresentationFormat>On-screen Show (4:3)</PresentationFormat>
  <Paragraphs>244</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PowerPoint Green Header Template</vt:lpstr>
      <vt:lpstr>1_PowerPoint Green Header Template</vt:lpstr>
      <vt:lpstr>2_PowerPoint Green Header Template</vt:lpstr>
      <vt:lpstr>Developing, Implementing, and Visualizing Performance Measures in the Metropolitan Transportation Planning Process</vt:lpstr>
      <vt:lpstr>What we have to cover:</vt:lpstr>
      <vt:lpstr>Development of Goals, Objectives, Targets</vt:lpstr>
      <vt:lpstr>Slide 4</vt:lpstr>
      <vt:lpstr>Goals  Objectives  Performance Measures</vt:lpstr>
      <vt:lpstr>MTP Target Topics:</vt:lpstr>
      <vt:lpstr>MAP-21 Target Topics:</vt:lpstr>
      <vt:lpstr>Example: Safety</vt:lpstr>
      <vt:lpstr>Example: Safety</vt:lpstr>
      <vt:lpstr>Example: Safety</vt:lpstr>
      <vt:lpstr>Lessons Learned</vt:lpstr>
      <vt:lpstr>Measure Progress</vt:lpstr>
      <vt:lpstr>Be organized!</vt:lpstr>
      <vt:lpstr>Lessons Learned</vt:lpstr>
      <vt:lpstr>Showing Progress: Report Card</vt:lpstr>
      <vt:lpstr>Show Progress: Report Card</vt:lpstr>
      <vt:lpstr>Interactive Visualizations</vt:lpstr>
      <vt:lpstr>Lessons Learned</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ataylor</dc:creator>
  <cp:lastModifiedBy>ataylor</cp:lastModifiedBy>
  <cp:revision>118</cp:revision>
  <cp:lastPrinted>2007-11-30T15:48:31Z</cp:lastPrinted>
  <dcterms:created xsi:type="dcterms:W3CDTF">2013-03-14T18:38:36Z</dcterms:created>
  <dcterms:modified xsi:type="dcterms:W3CDTF">2013-05-03T21:11:08Z</dcterms:modified>
</cp:coreProperties>
</file>