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4" r:id="rId2"/>
    <p:sldId id="339" r:id="rId3"/>
    <p:sldId id="334" r:id="rId4"/>
    <p:sldId id="316" r:id="rId5"/>
    <p:sldId id="346" r:id="rId6"/>
    <p:sldId id="335" r:id="rId7"/>
    <p:sldId id="336" r:id="rId8"/>
    <p:sldId id="323" r:id="rId9"/>
    <p:sldId id="333" r:id="rId10"/>
    <p:sldId id="340" r:id="rId11"/>
    <p:sldId id="341" r:id="rId12"/>
    <p:sldId id="345" r:id="rId13"/>
    <p:sldId id="319" r:id="rId14"/>
    <p:sldId id="342" r:id="rId15"/>
    <p:sldId id="343" r:id="rId16"/>
    <p:sldId id="337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FFF"/>
    <a:srgbClr val="95CA78"/>
    <a:srgbClr val="A8D490"/>
    <a:srgbClr val="B2B2B2"/>
    <a:srgbClr val="FFD757"/>
    <a:srgbClr val="F4B5AA"/>
    <a:srgbClr val="969696"/>
    <a:srgbClr val="FFFFCC"/>
    <a:srgbClr val="8DC7E7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68490" autoAdjust="0"/>
  </p:normalViewPr>
  <p:slideViewPr>
    <p:cSldViewPr>
      <p:cViewPr>
        <p:scale>
          <a:sx n="66" d="100"/>
          <a:sy n="66" d="100"/>
        </p:scale>
        <p:origin x="-60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walton\AppData\Local\Temp\wz191b\SurveySummary_04102013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Survey Responses</a:t>
            </a:r>
            <a:r>
              <a:rPr lang="en-US" sz="2400" baseline="0" dirty="0" smtClean="0">
                <a:solidFill>
                  <a:srgbClr val="002060"/>
                </a:solidFill>
              </a:rPr>
              <a:t> by Age</a:t>
            </a:r>
            <a:endParaRPr lang="en-US" sz="24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8376023201118028"/>
          <c:y val="8.2481404340080569E-2"/>
        </c:manualLayout>
      </c:layout>
      <c:overlay val="0"/>
      <c:spPr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133360754710749"/>
          <c:y val="0.18759572332870159"/>
          <c:w val="0.55691948739874719"/>
          <c:h val="0.75464933611239771"/>
        </c:manualLayout>
      </c:layout>
      <c:pieChart>
        <c:varyColors val="1"/>
        <c:ser>
          <c:idx val="0"/>
          <c:order val="0"/>
          <c:explosion val="10"/>
          <c:dLbls>
            <c:dLbl>
              <c:idx val="0"/>
              <c:layout>
                <c:manualLayout>
                  <c:x val="-8.9293115249827457E-2"/>
                  <c:y val="0.17541415778909988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18-25</a:t>
                    </a:r>
                    <a:r>
                      <a:rPr lang="en-US" dirty="0"/>
                      <a:t>
12%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903475517163096"/>
                  <c:y val="-3.6767407750501774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26-35</a:t>
                    </a:r>
                    <a:r>
                      <a:rPr lang="en-US" dirty="0"/>
                      <a:t>
26%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7161334832393951E-2"/>
                  <c:y val="-0.1863970588235294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36-45</a:t>
                    </a:r>
                    <a:r>
                      <a:rPr lang="en-US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
19%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6338167965241696"/>
                  <c:y val="-0.11147386907518914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46-55</a:t>
                    </a:r>
                    <a:r>
                      <a:rPr lang="en-US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
21%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258664723243007"/>
                  <c:y val="0.14654392465647675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56-65</a:t>
                    </a:r>
                    <a:r>
                      <a:rPr lang="en-US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
17%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9714855977512205E-2"/>
                  <c:y val="0.142736347511419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66+</a:t>
                    </a:r>
                    <a:r>
                      <a:rPr lang="en-US" dirty="0"/>
                      <a:t>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'[SurveySummary_04102013.xls]Question 1'!$I$31:$I$36</c:f>
              <c:strCache>
                <c:ptCount val="6"/>
                <c:pt idx="0">
                  <c:v>18-25</c:v>
                </c:pt>
                <c:pt idx="1">
                  <c:v>26-35</c:v>
                </c:pt>
                <c:pt idx="2">
                  <c:v>36-45</c:v>
                </c:pt>
                <c:pt idx="3">
                  <c:v>46-55</c:v>
                </c:pt>
                <c:pt idx="4">
                  <c:v>56-65</c:v>
                </c:pt>
                <c:pt idx="5">
                  <c:v>66+</c:v>
                </c:pt>
              </c:strCache>
            </c:strRef>
          </c:cat>
          <c:val>
            <c:numRef>
              <c:f>'[SurveySummary_04102013.xls]Question 1'!$H$31:$H$36</c:f>
              <c:numCache>
                <c:formatCode>General</c:formatCode>
                <c:ptCount val="6"/>
                <c:pt idx="0">
                  <c:v>352</c:v>
                </c:pt>
                <c:pt idx="1">
                  <c:v>756</c:v>
                </c:pt>
                <c:pt idx="2">
                  <c:v>561</c:v>
                </c:pt>
                <c:pt idx="3">
                  <c:v>598</c:v>
                </c:pt>
                <c:pt idx="4">
                  <c:v>490</c:v>
                </c:pt>
                <c:pt idx="5">
                  <c:v>143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87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87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87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87">
              <a:defRPr sz="1300"/>
            </a:lvl1pPr>
          </a:lstStyle>
          <a:p>
            <a:pPr>
              <a:defRPr/>
            </a:pPr>
            <a:fld id="{1BF31E6F-27F1-462A-9330-04113398B6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39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87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87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87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87">
              <a:defRPr sz="1300"/>
            </a:lvl1pPr>
          </a:lstStyle>
          <a:p>
            <a:pPr>
              <a:defRPr/>
            </a:pPr>
            <a:fld id="{77E2BAE6-238D-4B65-9E40-7785F9451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47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D52E55-C0B8-4072-B8C9-2E0D1AFDCB3D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885AB-B3A1-462E-AF17-CC62363538B3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885AB-B3A1-462E-AF17-CC62363538B3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885AB-B3A1-462E-AF17-CC62363538B3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885AB-B3A1-462E-AF17-CC62363538B3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D52E55-C0B8-4072-B8C9-2E0D1AFDCB3D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D52E55-C0B8-4072-B8C9-2E0D1AFDCB3D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885AB-B3A1-462E-AF17-CC62363538B3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885AB-B3A1-462E-AF17-CC62363538B3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D52E55-C0B8-4072-B8C9-2E0D1AFDCB3D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D52E55-C0B8-4072-B8C9-2E0D1AFDCB3D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885AB-B3A1-462E-AF17-CC62363538B3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885AB-B3A1-462E-AF17-CC62363538B3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885AB-B3A1-462E-AF17-CC62363538B3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Leadership Meeting#1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Jun 12,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Leadership Meeting#1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Jun 12,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42900"/>
            <a:ext cx="2152650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42900"/>
            <a:ext cx="6305550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Leadership Meeting#1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Jun 12,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Leadership Meeting#1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Jun 12,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Leadership Meeting#1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Jun 12,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2291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2291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Leadership Meeting#1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Jun 12,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Leadership Meeting#1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Jun 12,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Leadership Meeting#1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Jun 12,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Leadership Meeting#1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Jun 12,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Leadership Meeting#1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Jun 12,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Leadership Meeting#1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Jun 12, 2012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61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425" y="6562725"/>
            <a:ext cx="2743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rgbClr val="B2B2B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Leadership Meeting#1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0" y="65627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rgbClr val="B2B2B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Jun 12, 2012</a:t>
            </a:r>
            <a:endParaRPr lang="en-US" dirty="0"/>
          </a:p>
        </p:txBody>
      </p:sp>
      <p:pic>
        <p:nvPicPr>
          <p:cNvPr id="2" name="Picture 9" descr="final logo template"/>
          <p:cNvPicPr>
            <a:picLocks noChangeAspect="1" noChangeArrowheads="1"/>
          </p:cNvPicPr>
          <p:nvPr userDrawn="1"/>
        </p:nvPicPr>
        <p:blipFill>
          <a:blip r:embed="rId13" cstate="print"/>
          <a:srcRect r="4082"/>
          <a:stretch>
            <a:fillRect/>
          </a:stretch>
        </p:blipFill>
        <p:spPr bwMode="auto">
          <a:xfrm>
            <a:off x="7553325" y="30163"/>
            <a:ext cx="140493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04800" y="371475"/>
            <a:ext cx="7377113" cy="646113"/>
          </a:xfrm>
          <a:prstGeom prst="rect">
            <a:avLst/>
          </a:prstGeom>
          <a:gradFill rotWithShape="1">
            <a:gsLst>
              <a:gs pos="0">
                <a:srgbClr val="2C98D1"/>
              </a:gs>
              <a:gs pos="100000">
                <a:srgbClr val="2C98D1">
                  <a:gamma/>
                  <a:tint val="5098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8138" y="342900"/>
            <a:ext cx="518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929188" y="357188"/>
            <a:ext cx="2743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300" b="1" dirty="0">
                <a:solidFill>
                  <a:schemeClr val="bg1"/>
                </a:solidFill>
                <a:latin typeface="Arial Narrow" pitchFamily="34" charset="0"/>
              </a:rPr>
              <a:t>Ohio Department of Transportation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304800" y="6511925"/>
            <a:ext cx="8610600" cy="74613"/>
          </a:xfrm>
          <a:prstGeom prst="rect">
            <a:avLst/>
          </a:prstGeom>
          <a:solidFill>
            <a:srgbClr val="75B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304800" y="6486525"/>
            <a:ext cx="8610600" cy="0"/>
          </a:xfrm>
          <a:prstGeom prst="line">
            <a:avLst/>
          </a:prstGeom>
          <a:noFill/>
          <a:ln w="9525">
            <a:solidFill>
              <a:srgbClr val="2C98D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581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E4DD4-A4A5-429D-B688-39732D71A2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dobe Garamond Pro Bol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dobe Garamond Pro Bol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dobe Garamond Pro Bol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dobe Garamond Pro Bol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dobe Garamond Pro Bol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dobe Garamond Pro Bol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dobe Garamond Pro Bol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dobe Garamond Pro Bol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huck.Dyer@dot.state.oh.u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52425" y="6562725"/>
            <a:ext cx="27432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300" b="1">
                <a:solidFill>
                  <a:srgbClr val="B2B2B2"/>
                </a:solidFill>
                <a:latin typeface="+mn-lt"/>
              </a:rPr>
              <a:t>Steering Committee Meeting #1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May 30, 2012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5B000"/>
                </a:solidFill>
              </a:rPr>
              <a:t>Steering Committee Meeting #1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6600" smtClean="0">
                <a:solidFill>
                  <a:srgbClr val="003366"/>
                </a:solidFill>
                <a:latin typeface="Garamond" pitchFamily="18" charset="0"/>
              </a:rPr>
              <a:t>WELCOME</a:t>
            </a:r>
          </a:p>
        </p:txBody>
      </p:sp>
      <p:sp>
        <p:nvSpPr>
          <p:cNvPr id="2054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129338" y="5224463"/>
            <a:ext cx="2819400" cy="457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85738" y="5257800"/>
            <a:ext cx="2819400" cy="457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3167063" y="5229225"/>
            <a:ext cx="2819400" cy="457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058" name="Picture 20" descr="final logo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1275"/>
            <a:ext cx="24384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Rectangle 23"/>
          <p:cNvSpPr>
            <a:spLocks noChangeArrowheads="1"/>
          </p:cNvSpPr>
          <p:nvPr/>
        </p:nvSpPr>
        <p:spPr bwMode="auto">
          <a:xfrm>
            <a:off x="0" y="6254750"/>
            <a:ext cx="9144000" cy="60325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2895600" y="32766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003366"/>
                </a:solidFill>
                <a:latin typeface="Arial Narrow" pitchFamily="34" charset="0"/>
              </a:rPr>
              <a:t>May 7, 2013</a:t>
            </a:r>
            <a:endParaRPr lang="en-US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pic>
        <p:nvPicPr>
          <p:cNvPr id="4" name="Picture 29" descr="ODO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14663"/>
            <a:ext cx="5334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" name="Rectangle 30"/>
          <p:cNvSpPr>
            <a:spLocks noChangeArrowheads="1"/>
          </p:cNvSpPr>
          <p:nvPr/>
        </p:nvSpPr>
        <p:spPr bwMode="auto">
          <a:xfrm>
            <a:off x="8915400" y="0"/>
            <a:ext cx="2286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Rectangle 31"/>
          <p:cNvSpPr>
            <a:spLocks noChangeArrowheads="1"/>
          </p:cNvSpPr>
          <p:nvPr/>
        </p:nvSpPr>
        <p:spPr bwMode="auto">
          <a:xfrm>
            <a:off x="0" y="523875"/>
            <a:ext cx="6853238" cy="1152525"/>
          </a:xfrm>
          <a:prstGeom prst="rect">
            <a:avLst/>
          </a:prstGeom>
          <a:gradFill rotWithShape="1">
            <a:gsLst>
              <a:gs pos="0">
                <a:srgbClr val="2C98D1"/>
              </a:gs>
              <a:gs pos="100000">
                <a:srgbClr val="93CAE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685800" y="1624013"/>
            <a:ext cx="6019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>
                <a:solidFill>
                  <a:srgbClr val="003366"/>
                </a:solidFill>
                <a:latin typeface="Garamond" pitchFamily="18" charset="0"/>
              </a:rPr>
              <a:t>Dealing with Steak-holders</a:t>
            </a: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914400" y="268128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rgbClr val="95CA78"/>
                </a:solidFill>
                <a:latin typeface="Arial Narrow" pitchFamily="34" charset="0"/>
              </a:rPr>
              <a:t>Statewide Public Involvement in the Electronic Era </a:t>
            </a:r>
            <a:endParaRPr lang="en-US" sz="2000" b="1" dirty="0">
              <a:solidFill>
                <a:srgbClr val="95CA78"/>
              </a:solidFill>
              <a:latin typeface="Arial Narrow" pitchFamily="34" charset="0"/>
            </a:endParaRPr>
          </a:p>
        </p:txBody>
      </p:sp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3802063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9" y="3804349"/>
            <a:ext cx="2971801" cy="22288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799777"/>
            <a:ext cx="2974848" cy="22311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05138" y="3799777"/>
            <a:ext cx="45719" cy="22311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19800" y="3802063"/>
            <a:ext cx="45719" cy="22311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627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52425" y="6562725"/>
            <a:ext cx="27432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Dealing with Steak-holders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05838" cy="762000"/>
          </a:xfrm>
        </p:spPr>
        <p:txBody>
          <a:bodyPr/>
          <a:lstStyle/>
          <a:p>
            <a:r>
              <a:rPr lang="en-US" sz="3100" dirty="0" smtClean="0"/>
              <a:t>Websites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/>
              <a:t>Measuring Success</a:t>
            </a:r>
          </a:p>
          <a:p>
            <a:pPr eaLnBrk="1" hangingPunct="1">
              <a:defRPr/>
            </a:pPr>
            <a:r>
              <a:rPr lang="en-US" dirty="0" smtClean="0"/>
              <a:t>Project Site      Google Analytics</a:t>
            </a:r>
          </a:p>
          <a:p>
            <a:pPr lvl="1" eaLnBrk="1" hangingPunct="1">
              <a:defRPr/>
            </a:pPr>
            <a:r>
              <a:rPr lang="en-US" dirty="0" smtClean="0"/>
              <a:t>5,000+ unique visitors</a:t>
            </a:r>
          </a:p>
          <a:p>
            <a:pPr lvl="1" eaLnBrk="1" hangingPunct="1">
              <a:defRPr/>
            </a:pPr>
            <a:r>
              <a:rPr lang="en-US" dirty="0" smtClean="0"/>
              <a:t>Geographic diversity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MindMixer Reports</a:t>
            </a:r>
          </a:p>
          <a:p>
            <a:pPr lvl="1" eaLnBrk="1" hangingPunct="1">
              <a:defRPr/>
            </a:pPr>
            <a:r>
              <a:rPr lang="en-US" dirty="0" smtClean="0"/>
              <a:t>9,700 page views</a:t>
            </a:r>
          </a:p>
          <a:p>
            <a:pPr lvl="1" eaLnBrk="1" hangingPunct="1">
              <a:defRPr/>
            </a:pPr>
            <a:r>
              <a:rPr lang="en-US" dirty="0" smtClean="0"/>
              <a:t>Participants by zip code, gender, and age</a:t>
            </a:r>
          </a:p>
          <a:p>
            <a:pPr lvl="1" eaLnBrk="1" hangingPunct="1">
              <a:defRPr/>
            </a:pPr>
            <a:endParaRPr lang="en-US" dirty="0" smtClean="0"/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2" t="3005" b="2830"/>
          <a:stretch/>
        </p:blipFill>
        <p:spPr>
          <a:xfrm>
            <a:off x="5105400" y="1918953"/>
            <a:ext cx="3728991" cy="3892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1" t="92707" b="2829"/>
          <a:stretch/>
        </p:blipFill>
        <p:spPr>
          <a:xfrm>
            <a:off x="5257800" y="5546424"/>
            <a:ext cx="914400" cy="264784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Right Arrow 2"/>
          <p:cNvSpPr/>
          <p:nvPr/>
        </p:nvSpPr>
        <p:spPr>
          <a:xfrm>
            <a:off x="2286000" y="2209800"/>
            <a:ext cx="381000" cy="3048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627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52425" y="6562725"/>
            <a:ext cx="27432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Dealing with Steak-holders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05838" cy="762000"/>
          </a:xfrm>
        </p:spPr>
        <p:txBody>
          <a:bodyPr/>
          <a:lstStyle/>
          <a:p>
            <a:r>
              <a:rPr lang="en-US" sz="3100" dirty="0" smtClean="0"/>
              <a:t>Websites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1" t="92707" b="2829"/>
          <a:stretch/>
        </p:blipFill>
        <p:spPr>
          <a:xfrm>
            <a:off x="5257800" y="5546424"/>
            <a:ext cx="914400" cy="26478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"/>
          <a:stretch/>
        </p:blipFill>
        <p:spPr>
          <a:xfrm>
            <a:off x="838200" y="1481070"/>
            <a:ext cx="7696200" cy="499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627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52425" y="6562725"/>
            <a:ext cx="27432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Dealing with Steak-holders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05838" cy="762000"/>
          </a:xfrm>
        </p:spPr>
        <p:txBody>
          <a:bodyPr/>
          <a:lstStyle/>
          <a:p>
            <a:r>
              <a:rPr lang="en-US" sz="3100" dirty="0" smtClean="0"/>
              <a:t>Website</a:t>
            </a:r>
            <a:endParaRPr lang="en-US" sz="31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/>
              <a:t>Electronic Meetings</a:t>
            </a:r>
            <a:endParaRPr lang="en-US" sz="3600" b="1" dirty="0" smtClean="0"/>
          </a:p>
          <a:p>
            <a:pPr eaLnBrk="1" hangingPunct="1">
              <a:defRPr/>
            </a:pPr>
            <a:r>
              <a:rPr lang="en-US" dirty="0" smtClean="0"/>
              <a:t>Not used to-date</a:t>
            </a:r>
          </a:p>
          <a:p>
            <a:pPr eaLnBrk="1" hangingPunct="1">
              <a:defRPr/>
            </a:pPr>
            <a:r>
              <a:rPr lang="en-US" dirty="0" smtClean="0"/>
              <a:t>May be utilized in the roll-out of the draft plan</a:t>
            </a: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026" name="Picture 2" descr="Dtrave Cartoon Computer And Desktop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1114425"/>
            <a:ext cx="28575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walton\AppData\Local\Microsoft\Windows\Temporary Internet Files\Content.IE5\K1M1H9QK\MP90043083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57375"/>
            <a:ext cx="2720913" cy="4133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1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627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52425" y="6562725"/>
            <a:ext cx="27432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Dealing with Steak-holders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05838" cy="762000"/>
          </a:xfrm>
        </p:spPr>
        <p:txBody>
          <a:bodyPr/>
          <a:lstStyle/>
          <a:p>
            <a:r>
              <a:rPr lang="en-US" sz="3100" dirty="0" smtClean="0"/>
              <a:t>Email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4724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/>
              <a:t>Project Email Account</a:t>
            </a:r>
          </a:p>
          <a:p>
            <a:pPr eaLnBrk="1" hangingPunct="1">
              <a:defRPr/>
            </a:pPr>
            <a:r>
              <a:rPr lang="en-US" dirty="0" smtClean="0"/>
              <a:t>Utilize to interact with three groups</a:t>
            </a:r>
          </a:p>
          <a:p>
            <a:pPr lvl="1" eaLnBrk="1" hangingPunct="1">
              <a:defRPr/>
            </a:pPr>
            <a:r>
              <a:rPr lang="en-US" dirty="0" smtClean="0"/>
              <a:t>MPOs</a:t>
            </a:r>
          </a:p>
          <a:p>
            <a:pPr lvl="1" eaLnBrk="1" hangingPunct="1">
              <a:defRPr/>
            </a:pPr>
            <a:r>
              <a:rPr lang="en-US" dirty="0" smtClean="0"/>
              <a:t>Steering Committee</a:t>
            </a:r>
          </a:p>
          <a:p>
            <a:pPr lvl="1" eaLnBrk="1" hangingPunct="1">
              <a:defRPr/>
            </a:pPr>
            <a:r>
              <a:rPr lang="en-US" dirty="0" smtClean="0"/>
              <a:t>Stakeholders (500+)</a:t>
            </a:r>
          </a:p>
          <a:p>
            <a:pPr eaLnBrk="1" hangingPunct="1">
              <a:defRPr/>
            </a:pPr>
            <a:r>
              <a:rPr lang="en-US" dirty="0" smtClean="0"/>
              <a:t>Communications</a:t>
            </a:r>
          </a:p>
          <a:p>
            <a:pPr lvl="1" eaLnBrk="1" hangingPunct="1">
              <a:defRPr/>
            </a:pPr>
            <a:r>
              <a:rPr lang="en-US" dirty="0" smtClean="0"/>
              <a:t>Updates to the project website</a:t>
            </a:r>
          </a:p>
          <a:p>
            <a:pPr lvl="1" eaLnBrk="1" hangingPunct="1">
              <a:defRPr/>
            </a:pPr>
            <a:r>
              <a:rPr lang="en-US" dirty="0" smtClean="0"/>
              <a:t>E-Newsletter</a:t>
            </a:r>
          </a:p>
          <a:p>
            <a:pPr lvl="1" eaLnBrk="1" hangingPunct="1">
              <a:defRPr/>
            </a:pPr>
            <a:r>
              <a:rPr lang="en-US" dirty="0" smtClean="0"/>
              <a:t>New topics on the public involvement website</a:t>
            </a:r>
          </a:p>
          <a:p>
            <a:pPr eaLnBrk="1" hangingPunct="1">
              <a:defRPr/>
            </a:pPr>
            <a:endParaRPr lang="en-US" dirty="0"/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30" y="2628899"/>
            <a:ext cx="4114801" cy="3086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56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627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52425" y="6562725"/>
            <a:ext cx="27432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Dealing with Steak-holders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05838" cy="762000"/>
          </a:xfrm>
        </p:spPr>
        <p:txBody>
          <a:bodyPr/>
          <a:lstStyle/>
          <a:p>
            <a:r>
              <a:rPr lang="en-US" sz="3100" dirty="0" smtClean="0"/>
              <a:t>Social Media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16" y="2248639"/>
            <a:ext cx="1226254" cy="1251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16" y="3810000"/>
            <a:ext cx="1229470" cy="1242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5486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/>
              <a:t>Facebook and Twitter</a:t>
            </a:r>
          </a:p>
          <a:p>
            <a:pPr eaLnBrk="1" hangingPunct="1">
              <a:defRPr/>
            </a:pPr>
            <a:r>
              <a:rPr lang="en-US" dirty="0" smtClean="0"/>
              <a:t>Posts focus on opportunities to participate </a:t>
            </a:r>
          </a:p>
          <a:p>
            <a:pPr lvl="1" eaLnBrk="1" hangingPunct="1">
              <a:defRPr/>
            </a:pPr>
            <a:r>
              <a:rPr lang="en-US" dirty="0" smtClean="0"/>
              <a:t>Survey</a:t>
            </a:r>
          </a:p>
          <a:p>
            <a:pPr lvl="1" eaLnBrk="1" hangingPunct="1">
              <a:defRPr/>
            </a:pPr>
            <a:r>
              <a:rPr lang="en-US" dirty="0"/>
              <a:t>New topics on the public involvement </a:t>
            </a:r>
            <a:r>
              <a:rPr lang="en-US" dirty="0" smtClean="0"/>
              <a:t>website</a:t>
            </a:r>
          </a:p>
          <a:p>
            <a:pPr lvl="1" eaLnBrk="1" hangingPunct="1">
              <a:defRPr/>
            </a:pPr>
            <a:r>
              <a:rPr lang="en-US" dirty="0" smtClean="0"/>
              <a:t>Release of draft documents</a:t>
            </a:r>
          </a:p>
          <a:p>
            <a:pPr eaLnBrk="1" hangingPunct="1">
              <a:defRPr/>
            </a:pPr>
            <a:endParaRPr lang="en-US" dirty="0"/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06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627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52425" y="6562725"/>
            <a:ext cx="27432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Dealing with Steak-holders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05838" cy="762000"/>
          </a:xfrm>
        </p:spPr>
        <p:txBody>
          <a:bodyPr/>
          <a:lstStyle/>
          <a:p>
            <a:r>
              <a:rPr lang="en-US" sz="3100" dirty="0" smtClean="0"/>
              <a:t>Social Media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503373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/>
              <a:t>Facebook and Twitter</a:t>
            </a:r>
          </a:p>
          <a:p>
            <a:pPr eaLnBrk="1" hangingPunct="1">
              <a:defRPr/>
            </a:pPr>
            <a:r>
              <a:rPr lang="en-US" dirty="0" smtClean="0"/>
              <a:t>Utilize existing ODOT accounts</a:t>
            </a:r>
          </a:p>
          <a:p>
            <a:pPr lvl="1" eaLnBrk="1" hangingPunct="1">
              <a:defRPr/>
            </a:pPr>
            <a:r>
              <a:rPr lang="en-US" dirty="0" smtClean="0"/>
              <a:t>Statewide</a:t>
            </a:r>
          </a:p>
          <a:p>
            <a:pPr lvl="1" eaLnBrk="1" hangingPunct="1">
              <a:defRPr/>
            </a:pPr>
            <a:r>
              <a:rPr lang="en-US" dirty="0" smtClean="0"/>
              <a:t>Districts</a:t>
            </a:r>
          </a:p>
          <a:p>
            <a:pPr eaLnBrk="1" hangingPunct="1">
              <a:defRPr/>
            </a:pPr>
            <a:r>
              <a:rPr lang="en-US" dirty="0" smtClean="0"/>
              <a:t>Utilize strategic partners</a:t>
            </a:r>
          </a:p>
          <a:p>
            <a:pPr lvl="1" eaLnBrk="1" hangingPunct="1">
              <a:defRPr/>
            </a:pPr>
            <a:r>
              <a:rPr lang="en-US" dirty="0" smtClean="0"/>
              <a:t>MPOs</a:t>
            </a:r>
          </a:p>
          <a:p>
            <a:pPr lvl="1" eaLnBrk="1" hangingPunct="1">
              <a:defRPr/>
            </a:pPr>
            <a:r>
              <a:rPr lang="en-US" dirty="0" smtClean="0"/>
              <a:t>Transit Agencies</a:t>
            </a:r>
          </a:p>
          <a:p>
            <a:pPr lvl="1" eaLnBrk="1" hangingPunct="1">
              <a:defRPr/>
            </a:pPr>
            <a:r>
              <a:rPr lang="en-US" dirty="0" smtClean="0"/>
              <a:t>Non-Profits </a:t>
            </a:r>
          </a:p>
          <a:p>
            <a:pPr lvl="1" eaLnBrk="1" hangingPunct="1">
              <a:defRPr/>
            </a:pPr>
            <a:r>
              <a:rPr lang="en-US" dirty="0" smtClean="0"/>
              <a:t>Media</a:t>
            </a:r>
          </a:p>
          <a:p>
            <a:pPr eaLnBrk="1" hangingPunct="1">
              <a:defRPr/>
            </a:pPr>
            <a:endParaRPr lang="en-US" dirty="0"/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671762"/>
            <a:ext cx="4628499" cy="3043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38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05838" cy="762000"/>
          </a:xfrm>
        </p:spPr>
        <p:txBody>
          <a:bodyPr/>
          <a:lstStyle/>
          <a:p>
            <a:r>
              <a:rPr lang="en-US" sz="3100" dirty="0" smtClean="0"/>
              <a:t>Questions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0" y="1646205"/>
            <a:ext cx="3962400" cy="193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en-US" dirty="0" smtClean="0"/>
              <a:t>Sara Walton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 smtClean="0"/>
              <a:t>Transportation Planner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 smtClean="0">
                <a:hlinkClick r:id="rId3"/>
              </a:rPr>
              <a:t>Sara.Walton@dot.state.oh.us</a:t>
            </a:r>
            <a:endParaRPr lang="en-US" sz="2000" dirty="0" smtClean="0"/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 smtClean="0"/>
              <a:t>(614) 995	-0754</a:t>
            </a: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62000" y="3742765"/>
            <a:ext cx="73152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ODOT347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18" y="1646204"/>
            <a:ext cx="1602081" cy="160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52425" y="6562725"/>
            <a:ext cx="27432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Dealing with Steak-holders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05838" cy="762000"/>
          </a:xfrm>
        </p:spPr>
        <p:txBody>
          <a:bodyPr/>
          <a:lstStyle/>
          <a:p>
            <a:r>
              <a:rPr lang="en-US" sz="3100" dirty="0" smtClean="0"/>
              <a:t>Access Ohio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352425" y="6562725"/>
            <a:ext cx="27432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Dealing with Steak-holders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/>
              <a:t>What is AO40?</a:t>
            </a:r>
          </a:p>
          <a:p>
            <a:pPr marL="457200" indent="-457200"/>
            <a:r>
              <a:rPr lang="en-US" kern="0" dirty="0"/>
              <a:t>AO40 is a realistic and achievable vision </a:t>
            </a:r>
            <a:r>
              <a:rPr lang="en-US" kern="0" dirty="0" smtClean="0"/>
              <a:t>for Ohio’s </a:t>
            </a:r>
            <a:r>
              <a:rPr lang="en-US" kern="0" dirty="0"/>
              <a:t>transportation system in the year </a:t>
            </a:r>
            <a:r>
              <a:rPr lang="en-US" kern="0" dirty="0" smtClean="0"/>
              <a:t>2040</a:t>
            </a:r>
          </a:p>
          <a:p>
            <a:pPr marL="0" lvl="0" indent="0">
              <a:buNone/>
            </a:pPr>
            <a:r>
              <a:rPr lang="en-US" sz="3600" b="1" kern="0" dirty="0"/>
              <a:t>Why plan for 2040?</a:t>
            </a:r>
          </a:p>
          <a:p>
            <a:pPr marL="457200" indent="-457200"/>
            <a:r>
              <a:rPr lang="en-US" kern="0" dirty="0"/>
              <a:t>Federal regulations (23 USC 135)</a:t>
            </a:r>
          </a:p>
          <a:p>
            <a:pPr marL="457200" indent="-457200"/>
            <a:r>
              <a:rPr lang="en-US" kern="0" dirty="0"/>
              <a:t>Transportation investments are long lived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66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05838" cy="762000"/>
          </a:xfrm>
        </p:spPr>
        <p:txBody>
          <a:bodyPr/>
          <a:lstStyle/>
          <a:p>
            <a:r>
              <a:rPr lang="en-US" sz="3100" dirty="0" smtClean="0"/>
              <a:t>Public Involvement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4572000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b="1" dirty="0" smtClean="0"/>
              <a:t>Overview</a:t>
            </a:r>
            <a:endParaRPr lang="en-US" sz="3200" b="1" dirty="0" smtClean="0"/>
          </a:p>
          <a:p>
            <a:pPr lvl="0"/>
            <a:r>
              <a:rPr lang="en-US" dirty="0" smtClean="0"/>
              <a:t>Customer Preference Survey</a:t>
            </a:r>
          </a:p>
          <a:p>
            <a:pPr lvl="0"/>
            <a:r>
              <a:rPr lang="en-US" dirty="0" smtClean="0"/>
              <a:t>Steering Committee</a:t>
            </a:r>
          </a:p>
          <a:p>
            <a:pPr lvl="0"/>
            <a:r>
              <a:rPr lang="en-US" dirty="0" smtClean="0"/>
              <a:t>Project Website</a:t>
            </a:r>
          </a:p>
          <a:p>
            <a:pPr lvl="0"/>
            <a:r>
              <a:rPr lang="en-US" dirty="0" smtClean="0"/>
              <a:t>Public Involvement Website</a:t>
            </a:r>
          </a:p>
          <a:p>
            <a:pPr lvl="0"/>
            <a:r>
              <a:rPr lang="en-US" dirty="0" smtClean="0"/>
              <a:t>Outposts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52425" y="6562725"/>
            <a:ext cx="27432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Dealing with Steak-holders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218">
            <a:off x="4811473" y="1572831"/>
            <a:ext cx="3200399" cy="2067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6841">
            <a:off x="5676125" y="3607021"/>
            <a:ext cx="2919967" cy="2154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499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Four Types of Electronic Communication</a:t>
            </a:r>
            <a:endParaRPr lang="en-US" sz="3200" dirty="0"/>
          </a:p>
          <a:p>
            <a:r>
              <a:rPr lang="en-US" dirty="0" smtClean="0"/>
              <a:t>Survey</a:t>
            </a:r>
          </a:p>
          <a:p>
            <a:r>
              <a:rPr lang="en-US" dirty="0" smtClean="0"/>
              <a:t>Websites </a:t>
            </a:r>
          </a:p>
          <a:p>
            <a:r>
              <a:rPr lang="en-US" dirty="0" smtClean="0"/>
              <a:t>Email</a:t>
            </a:r>
          </a:p>
          <a:p>
            <a:r>
              <a:rPr lang="en-US" dirty="0" smtClean="0"/>
              <a:t>Social Media</a:t>
            </a:r>
          </a:p>
          <a:p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Dealing with Steak-holders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627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05838" cy="762000"/>
          </a:xfrm>
        </p:spPr>
        <p:txBody>
          <a:bodyPr/>
          <a:lstStyle/>
          <a:p>
            <a:r>
              <a:rPr lang="en-US" sz="3100" dirty="0" smtClean="0"/>
              <a:t>Public Involvement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319338"/>
            <a:ext cx="5446453" cy="3929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61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Why Electronic Communication?</a:t>
            </a:r>
            <a:endParaRPr lang="en-US" sz="3200" dirty="0"/>
          </a:p>
          <a:p>
            <a:r>
              <a:rPr lang="en-US" dirty="0" smtClean="0"/>
              <a:t>74% of people have access to a desktop/laptop</a:t>
            </a:r>
          </a:p>
          <a:p>
            <a:r>
              <a:rPr lang="en-US" dirty="0" smtClean="0"/>
              <a:t>87% of people own a cell phone</a:t>
            </a:r>
          </a:p>
          <a:p>
            <a:r>
              <a:rPr lang="en-US" dirty="0" smtClean="0"/>
              <a:t>45% of adults own a smartphone</a:t>
            </a:r>
            <a:endParaRPr lang="en-US" dirty="0" smtClean="0"/>
          </a:p>
          <a:p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Dealing with Steak-holders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627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05838" cy="762000"/>
          </a:xfrm>
        </p:spPr>
        <p:txBody>
          <a:bodyPr/>
          <a:lstStyle/>
          <a:p>
            <a:r>
              <a:rPr lang="en-US" sz="3100" dirty="0" smtClean="0"/>
              <a:t>Public Involvement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6223084"/>
            <a:ext cx="8839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http://themainstreetanalyst.com/2012/12/29/the-rise-of-smartphones-demographics-and-facts-infographic</a:t>
            </a:r>
            <a:r>
              <a:rPr lang="en-US" sz="1050" dirty="0" smtClean="0"/>
              <a:t>/</a:t>
            </a:r>
            <a:endParaRPr lang="en-US" sz="1050" dirty="0"/>
          </a:p>
        </p:txBody>
      </p:sp>
      <p:pic>
        <p:nvPicPr>
          <p:cNvPr id="2050" name="Picture 2" descr="C:\Users\swalton\AppData\Local\Microsoft\Windows\Temporary Internet Files\Content.IE5\HYA6INO9\MC90043386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2819172" cy="281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7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05838" cy="762000"/>
          </a:xfrm>
        </p:spPr>
        <p:txBody>
          <a:bodyPr/>
          <a:lstStyle/>
          <a:p>
            <a:r>
              <a:rPr lang="en-US" sz="3100" dirty="0" smtClean="0"/>
              <a:t>Customer Preference Survey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52425" y="6562725"/>
            <a:ext cx="27432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Dealing with Steak-holders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55991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/>
              <a:t>Customer Preference Survey </a:t>
            </a:r>
          </a:p>
          <a:p>
            <a:pPr eaLnBrk="1" hangingPunct="1"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/>
              <a:t> </a:t>
            </a:r>
            <a:r>
              <a:rPr lang="en-US" dirty="0" smtClean="0"/>
              <a:t>public involvement activity</a:t>
            </a:r>
          </a:p>
          <a:p>
            <a:pPr eaLnBrk="1" hangingPunct="1">
              <a:defRPr/>
            </a:pPr>
            <a:r>
              <a:rPr lang="en-US" dirty="0" smtClean="0"/>
              <a:t>Conducted in spring 2012</a:t>
            </a:r>
          </a:p>
          <a:p>
            <a:pPr eaLnBrk="1" hangingPunct="1">
              <a:defRPr/>
            </a:pPr>
            <a:r>
              <a:rPr lang="en-US" dirty="0" smtClean="0"/>
              <a:t>Valid statewide sample of 1,900 Ohio households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1" name="Picture 10" descr="ODOT 2012 Statewide Customer Preference_Final Report_July 17.pdf - Adobe Reader"/>
          <p:cNvPicPr>
            <a:picLocks noChangeAspect="1"/>
          </p:cNvPicPr>
          <p:nvPr/>
        </p:nvPicPr>
        <p:blipFill rotWithShape="1">
          <a:blip r:embed="rId3"/>
          <a:srcRect l="34971" t="35237" r="34311" b="10192"/>
          <a:stretch/>
        </p:blipFill>
        <p:spPr>
          <a:xfrm>
            <a:off x="5903913" y="1800225"/>
            <a:ext cx="2874962" cy="394017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3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05838" cy="762000"/>
          </a:xfrm>
        </p:spPr>
        <p:txBody>
          <a:bodyPr/>
          <a:lstStyle/>
          <a:p>
            <a:r>
              <a:rPr lang="en-US" sz="3100" dirty="0"/>
              <a:t>Customer Preference Survey</a:t>
            </a:r>
            <a:endParaRPr lang="en-US" sz="31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52425" y="6562725"/>
            <a:ext cx="27432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Dealing with Steak-holders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533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/>
              <a:t>Customer Preference Survey </a:t>
            </a:r>
          </a:p>
          <a:p>
            <a:pPr eaLnBrk="1" hangingPunct="1">
              <a:defRPr/>
            </a:pPr>
            <a:r>
              <a:rPr lang="en-US" dirty="0" smtClean="0"/>
              <a:t>Duplicated the survey instrument on Survey Monkey</a:t>
            </a:r>
          </a:p>
          <a:p>
            <a:pPr eaLnBrk="1" hangingPunct="1">
              <a:defRPr/>
            </a:pPr>
            <a:r>
              <a:rPr lang="en-US" dirty="0" smtClean="0"/>
              <a:t>2,895 responses collected in three months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66% of respondents had a least a bachelors degree</a:t>
            </a:r>
          </a:p>
          <a:p>
            <a:pPr lvl="1" eaLnBrk="1" hangingPunct="1">
              <a:defRPr/>
            </a:pPr>
            <a:r>
              <a:rPr lang="en-US" dirty="0" smtClean="0"/>
              <a:t>70% of responses from Cleveland, Cincinnati, Columbus, and Dayton areas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894938"/>
              </p:ext>
            </p:extLst>
          </p:nvPr>
        </p:nvGraphicFramePr>
        <p:xfrm>
          <a:off x="4114800" y="1857777"/>
          <a:ext cx="6101443" cy="4466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00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627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52425" y="6562725"/>
            <a:ext cx="27432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Dealing with Steak-holders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05838" cy="762000"/>
          </a:xfrm>
        </p:spPr>
        <p:txBody>
          <a:bodyPr/>
          <a:lstStyle/>
          <a:p>
            <a:r>
              <a:rPr lang="en-US" sz="3100" dirty="0" smtClean="0"/>
              <a:t>Websites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81200"/>
            <a:ext cx="3962400" cy="2924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533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/>
              <a:t>Project Website</a:t>
            </a:r>
          </a:p>
          <a:p>
            <a:pPr eaLnBrk="1" hangingPunct="1">
              <a:defRPr/>
            </a:pPr>
            <a:r>
              <a:rPr lang="en-US" dirty="0" smtClean="0"/>
              <a:t>Draft Reports and Maps</a:t>
            </a:r>
          </a:p>
          <a:p>
            <a:pPr eaLnBrk="1" hangingPunct="1">
              <a:defRPr/>
            </a:pPr>
            <a:r>
              <a:rPr lang="en-US" dirty="0" smtClean="0"/>
              <a:t>E-Newsletters</a:t>
            </a:r>
          </a:p>
          <a:p>
            <a:pPr eaLnBrk="1" hangingPunct="1">
              <a:defRPr/>
            </a:pPr>
            <a:r>
              <a:rPr lang="en-US" dirty="0" smtClean="0"/>
              <a:t>Survey Link</a:t>
            </a:r>
          </a:p>
          <a:p>
            <a:pPr eaLnBrk="1" hangingPunct="1">
              <a:defRPr/>
            </a:pPr>
            <a:r>
              <a:rPr lang="en-US" dirty="0" smtClean="0"/>
              <a:t>Email Notifications</a:t>
            </a:r>
          </a:p>
          <a:p>
            <a:pPr eaLnBrk="1" hangingPunct="1">
              <a:defRPr/>
            </a:pPr>
            <a:r>
              <a:rPr lang="en-US" dirty="0" smtClean="0"/>
              <a:t>Presentations</a:t>
            </a:r>
            <a:endParaRPr lang="en-US" dirty="0"/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04800" y="54102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 Narrow" pitchFamily="34" charset="0"/>
              </a:rPr>
              <a:t>www.access.ohio.gov</a:t>
            </a:r>
            <a:endParaRPr lang="en-US" sz="3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472">
            <a:off x="5192632" y="2300574"/>
            <a:ext cx="3773021" cy="1895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627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52425" y="6562725"/>
            <a:ext cx="27432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Dealing with Steak-holders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05838" cy="762000"/>
          </a:xfrm>
        </p:spPr>
        <p:txBody>
          <a:bodyPr/>
          <a:lstStyle/>
          <a:p>
            <a:r>
              <a:rPr lang="en-US" sz="3100" dirty="0" smtClean="0"/>
              <a:t>Websites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6" t="53876" r="8089" b="18839"/>
          <a:stretch/>
        </p:blipFill>
        <p:spPr>
          <a:xfrm rot="20935127">
            <a:off x="5161764" y="4345311"/>
            <a:ext cx="3875092" cy="1173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5410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/>
              <a:t>Public Involvement Website</a:t>
            </a:r>
          </a:p>
          <a:p>
            <a:pPr eaLnBrk="1" hangingPunct="1">
              <a:defRPr/>
            </a:pPr>
            <a:r>
              <a:rPr lang="en-US" dirty="0" smtClean="0"/>
              <a:t>MindMixer </a:t>
            </a:r>
          </a:p>
          <a:p>
            <a:pPr eaLnBrk="1" hangingPunct="1">
              <a:defRPr/>
            </a:pPr>
            <a:r>
              <a:rPr lang="en-US" dirty="0" smtClean="0"/>
              <a:t>Participants can vote in polls or post comments on a variety of topics</a:t>
            </a:r>
          </a:p>
          <a:p>
            <a:pPr eaLnBrk="1" hangingPunct="1">
              <a:defRPr/>
            </a:pPr>
            <a:r>
              <a:rPr lang="en-US" dirty="0" smtClean="0"/>
              <a:t>Participants have to register to vote or comment, but anyone can view topics</a:t>
            </a:r>
          </a:p>
          <a:p>
            <a:pPr eaLnBrk="1" hangingPunct="1">
              <a:defRPr/>
            </a:pPr>
            <a:r>
              <a:rPr lang="en-US" dirty="0" smtClean="0"/>
              <a:t>ODOT retains the ability to change topics</a:t>
            </a:r>
          </a:p>
          <a:p>
            <a:pPr eaLnBrk="1" hangingPunct="1">
              <a:defRPr/>
            </a:pPr>
            <a:endParaRPr lang="en-US" dirty="0"/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64604" y="5860961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 Narrow" pitchFamily="34" charset="0"/>
              </a:rPr>
              <a:t>www.accessohio2040.com</a:t>
            </a:r>
            <a:endParaRPr lang="en-US" sz="3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Garamond Pro Bold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5533</TotalTime>
  <Words>475</Words>
  <Application>Microsoft Office PowerPoint</Application>
  <PresentationFormat>On-screen Show (4:3)</PresentationFormat>
  <Paragraphs>252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WELCOME</vt:lpstr>
      <vt:lpstr>Access Ohio Overview</vt:lpstr>
      <vt:lpstr>Public Involvement</vt:lpstr>
      <vt:lpstr>Public Involvement</vt:lpstr>
      <vt:lpstr>Public Involvement</vt:lpstr>
      <vt:lpstr>Customer Preference Survey</vt:lpstr>
      <vt:lpstr>Customer Preference Survey</vt:lpstr>
      <vt:lpstr>Websites</vt:lpstr>
      <vt:lpstr>Websites</vt:lpstr>
      <vt:lpstr>Websites</vt:lpstr>
      <vt:lpstr>Websites</vt:lpstr>
      <vt:lpstr>Website</vt:lpstr>
      <vt:lpstr>Email</vt:lpstr>
      <vt:lpstr>Social Media</vt:lpstr>
      <vt:lpstr>Social Media</vt:lpstr>
      <vt:lpstr>Questions</vt:lpstr>
    </vt:vector>
  </TitlesOfParts>
  <Company>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jbt</dc:creator>
  <cp:lastModifiedBy>Walton, Sara A</cp:lastModifiedBy>
  <cp:revision>227</cp:revision>
  <cp:lastPrinted>2013-03-12T19:56:15Z</cp:lastPrinted>
  <dcterms:created xsi:type="dcterms:W3CDTF">2012-05-14T13:56:55Z</dcterms:created>
  <dcterms:modified xsi:type="dcterms:W3CDTF">2013-04-26T16:14:14Z</dcterms:modified>
</cp:coreProperties>
</file>