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3" r:id="rId1"/>
  </p:sldMasterIdLst>
  <p:notesMasterIdLst>
    <p:notesMasterId r:id="rId20"/>
  </p:notesMasterIdLst>
  <p:sldIdLst>
    <p:sldId id="256" r:id="rId2"/>
    <p:sldId id="257" r:id="rId3"/>
    <p:sldId id="271" r:id="rId4"/>
    <p:sldId id="272" r:id="rId5"/>
    <p:sldId id="261" r:id="rId6"/>
    <p:sldId id="262" r:id="rId7"/>
    <p:sldId id="263" r:id="rId8"/>
    <p:sldId id="273" r:id="rId9"/>
    <p:sldId id="265" r:id="rId10"/>
    <p:sldId id="279" r:id="rId11"/>
    <p:sldId id="274" r:id="rId12"/>
    <p:sldId id="266" r:id="rId13"/>
    <p:sldId id="268" r:id="rId14"/>
    <p:sldId id="269" r:id="rId15"/>
    <p:sldId id="267" r:id="rId16"/>
    <p:sldId id="277" r:id="rId17"/>
    <p:sldId id="278" r:id="rId18"/>
    <p:sldId id="270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 showGuides="1">
      <p:cViewPr varScale="1">
        <p:scale>
          <a:sx n="89" d="100"/>
          <a:sy n="89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1EBE2F-5B65-47BF-8BD6-A4AA37D7BDF8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3237F3-4141-4EA4-837C-6577DDDA8D30}">
      <dgm:prSet phldrT="[Text]"/>
      <dgm:spPr/>
      <dgm:t>
        <a:bodyPr/>
        <a:lstStyle/>
        <a:p>
          <a:r>
            <a:rPr lang="en-US"/>
            <a:t>Root</a:t>
          </a:r>
        </a:p>
      </dgm:t>
    </dgm:pt>
    <dgm:pt modelId="{FE26F83A-5C6B-4B6C-8781-C52BDAC566DA}" type="parTrans" cxnId="{3604C895-8758-44C9-B8F3-16FC6263AA9B}">
      <dgm:prSet/>
      <dgm:spPr/>
      <dgm:t>
        <a:bodyPr/>
        <a:lstStyle/>
        <a:p>
          <a:endParaRPr lang="en-US"/>
        </a:p>
      </dgm:t>
    </dgm:pt>
    <dgm:pt modelId="{18F890AA-8560-4D1E-B280-74225DC4F89D}" type="sibTrans" cxnId="{3604C895-8758-44C9-B8F3-16FC6263AA9B}">
      <dgm:prSet/>
      <dgm:spPr/>
      <dgm:t>
        <a:bodyPr/>
        <a:lstStyle/>
        <a:p>
          <a:endParaRPr lang="en-US"/>
        </a:p>
      </dgm:t>
    </dgm:pt>
    <dgm:pt modelId="{FBACC8F2-75F5-41C7-B0D0-DAE8A6BC4A5C}">
      <dgm:prSet phldrT="[Text]"/>
      <dgm:spPr/>
      <dgm:t>
        <a:bodyPr/>
        <a:lstStyle/>
        <a:p>
          <a:r>
            <a:rPr lang="en-US"/>
            <a:t>Transit</a:t>
          </a:r>
        </a:p>
      </dgm:t>
    </dgm:pt>
    <dgm:pt modelId="{84907690-25BF-4BC0-BA88-4E1D59C49609}" type="parTrans" cxnId="{65530BDB-B164-4F30-A30A-57EBC64CD784}">
      <dgm:prSet/>
      <dgm:spPr/>
      <dgm:t>
        <a:bodyPr/>
        <a:lstStyle/>
        <a:p>
          <a:endParaRPr lang="en-US"/>
        </a:p>
      </dgm:t>
    </dgm:pt>
    <dgm:pt modelId="{05941B59-BFDF-45FC-953B-C4C42EB7781F}" type="sibTrans" cxnId="{65530BDB-B164-4F30-A30A-57EBC64CD784}">
      <dgm:prSet/>
      <dgm:spPr/>
      <dgm:t>
        <a:bodyPr/>
        <a:lstStyle/>
        <a:p>
          <a:endParaRPr lang="en-US"/>
        </a:p>
      </dgm:t>
    </dgm:pt>
    <dgm:pt modelId="{5174E5A6-34F6-48F8-B000-D5FA4AD7FFA7}">
      <dgm:prSet/>
      <dgm:spPr/>
      <dgm:t>
        <a:bodyPr/>
        <a:lstStyle/>
        <a:p>
          <a:r>
            <a:rPr lang="en-US"/>
            <a:t>Non-Motorized</a:t>
          </a:r>
        </a:p>
      </dgm:t>
    </dgm:pt>
    <dgm:pt modelId="{AF92F2B5-5394-4189-8F23-D3A6999FE547}" type="parTrans" cxnId="{B5F47B42-A8C9-4859-9ABD-9BE412E4CA7E}">
      <dgm:prSet/>
      <dgm:spPr/>
      <dgm:t>
        <a:bodyPr/>
        <a:lstStyle/>
        <a:p>
          <a:endParaRPr lang="en-US"/>
        </a:p>
      </dgm:t>
    </dgm:pt>
    <dgm:pt modelId="{76A57E3F-4136-473D-B40B-C72D2E3A19D1}" type="sibTrans" cxnId="{B5F47B42-A8C9-4859-9ABD-9BE412E4CA7E}">
      <dgm:prSet/>
      <dgm:spPr/>
      <dgm:t>
        <a:bodyPr/>
        <a:lstStyle/>
        <a:p>
          <a:endParaRPr lang="en-US"/>
        </a:p>
      </dgm:t>
    </dgm:pt>
    <dgm:pt modelId="{10B8A5BC-EB29-4001-9281-6D0B1AB55596}">
      <dgm:prSet/>
      <dgm:spPr/>
      <dgm:t>
        <a:bodyPr/>
        <a:lstStyle/>
        <a:p>
          <a:r>
            <a:rPr lang="en-US"/>
            <a:t>Drive Alone</a:t>
          </a:r>
        </a:p>
      </dgm:t>
    </dgm:pt>
    <dgm:pt modelId="{E5B52657-E3CC-495E-8327-4D48BCCB422B}" type="parTrans" cxnId="{E290435D-EFBF-4083-B663-C0BFDBC04EA9}">
      <dgm:prSet/>
      <dgm:spPr/>
      <dgm:t>
        <a:bodyPr/>
        <a:lstStyle/>
        <a:p>
          <a:endParaRPr lang="en-US"/>
        </a:p>
      </dgm:t>
    </dgm:pt>
    <dgm:pt modelId="{D1040216-E46A-44AD-8A12-7E45D46C5B8B}" type="sibTrans" cxnId="{E290435D-EFBF-4083-B663-C0BFDBC04EA9}">
      <dgm:prSet/>
      <dgm:spPr/>
      <dgm:t>
        <a:bodyPr/>
        <a:lstStyle/>
        <a:p>
          <a:endParaRPr lang="en-US"/>
        </a:p>
      </dgm:t>
    </dgm:pt>
    <dgm:pt modelId="{7A52678B-2696-4A8E-B44C-053C63A19304}">
      <dgm:prSet/>
      <dgm:spPr/>
      <dgm:t>
        <a:bodyPr/>
        <a:lstStyle/>
        <a:p>
          <a:r>
            <a:rPr lang="en-US"/>
            <a:t>Shared Ride 2</a:t>
          </a:r>
        </a:p>
      </dgm:t>
    </dgm:pt>
    <dgm:pt modelId="{FF4D5455-F455-4378-8526-A34F09B75BC5}" type="parTrans" cxnId="{13127B10-348B-46E6-974A-0D895F84DC9E}">
      <dgm:prSet/>
      <dgm:spPr/>
      <dgm:t>
        <a:bodyPr/>
        <a:lstStyle/>
        <a:p>
          <a:endParaRPr lang="en-US"/>
        </a:p>
      </dgm:t>
    </dgm:pt>
    <dgm:pt modelId="{E2E4D192-2ECD-4BE8-AE76-01656CA53D3E}" type="sibTrans" cxnId="{13127B10-348B-46E6-974A-0D895F84DC9E}">
      <dgm:prSet/>
      <dgm:spPr/>
      <dgm:t>
        <a:bodyPr/>
        <a:lstStyle/>
        <a:p>
          <a:endParaRPr lang="en-US"/>
        </a:p>
      </dgm:t>
    </dgm:pt>
    <dgm:pt modelId="{39C9B35C-BBDC-4B6C-9678-665319931F17}">
      <dgm:prSet/>
      <dgm:spPr/>
      <dgm:t>
        <a:bodyPr/>
        <a:lstStyle/>
        <a:p>
          <a:r>
            <a:rPr lang="en-US"/>
            <a:t>Shared Ride 3</a:t>
          </a:r>
        </a:p>
      </dgm:t>
    </dgm:pt>
    <dgm:pt modelId="{60BF324C-C5DA-4D8B-833E-11DC614A630F}" type="parTrans" cxnId="{746B1005-AAD1-4DB3-A8DB-2C2CC36184D2}">
      <dgm:prSet/>
      <dgm:spPr/>
      <dgm:t>
        <a:bodyPr/>
        <a:lstStyle/>
        <a:p>
          <a:endParaRPr lang="en-US"/>
        </a:p>
      </dgm:t>
    </dgm:pt>
    <dgm:pt modelId="{3C461495-671E-4D25-BF77-81A0E1D38BC7}" type="sibTrans" cxnId="{746B1005-AAD1-4DB3-A8DB-2C2CC36184D2}">
      <dgm:prSet/>
      <dgm:spPr/>
      <dgm:t>
        <a:bodyPr/>
        <a:lstStyle/>
        <a:p>
          <a:endParaRPr lang="en-US"/>
        </a:p>
      </dgm:t>
    </dgm:pt>
    <dgm:pt modelId="{3AF49BB1-3C64-4643-886C-5D4CA9933300}">
      <dgm:prSet/>
      <dgm:spPr/>
      <dgm:t>
        <a:bodyPr/>
        <a:lstStyle/>
        <a:p>
          <a:r>
            <a:rPr lang="en-US"/>
            <a:t>Drive Transit</a:t>
          </a:r>
        </a:p>
      </dgm:t>
    </dgm:pt>
    <dgm:pt modelId="{371B5F81-FD1A-4117-91F3-6260A02F7B41}" type="parTrans" cxnId="{5C818635-5A9D-45DB-BB2A-BD4E9C82DDF7}">
      <dgm:prSet/>
      <dgm:spPr/>
      <dgm:t>
        <a:bodyPr/>
        <a:lstStyle/>
        <a:p>
          <a:endParaRPr lang="en-US"/>
        </a:p>
      </dgm:t>
    </dgm:pt>
    <dgm:pt modelId="{00004A94-40A0-440B-921A-7AFE98E2BA2D}" type="sibTrans" cxnId="{5C818635-5A9D-45DB-BB2A-BD4E9C82DDF7}">
      <dgm:prSet/>
      <dgm:spPr/>
      <dgm:t>
        <a:bodyPr/>
        <a:lstStyle/>
        <a:p>
          <a:endParaRPr lang="en-US"/>
        </a:p>
      </dgm:t>
    </dgm:pt>
    <dgm:pt modelId="{2D7B5985-D451-4B4A-9795-E3AE3ACDDE5A}">
      <dgm:prSet/>
      <dgm:spPr/>
      <dgm:t>
        <a:bodyPr/>
        <a:lstStyle/>
        <a:p>
          <a:r>
            <a:rPr lang="en-US"/>
            <a:t>Walk Transit</a:t>
          </a:r>
        </a:p>
      </dgm:t>
    </dgm:pt>
    <dgm:pt modelId="{DD9FF288-1845-4FC2-B73F-63D6C7B12558}" type="parTrans" cxnId="{05BD17F8-207C-4635-80F6-60F9EAD7EF3F}">
      <dgm:prSet/>
      <dgm:spPr/>
      <dgm:t>
        <a:bodyPr/>
        <a:lstStyle/>
        <a:p>
          <a:endParaRPr lang="en-US"/>
        </a:p>
      </dgm:t>
    </dgm:pt>
    <dgm:pt modelId="{05AC8168-4EDE-4607-9031-1B28B34911C2}" type="sibTrans" cxnId="{05BD17F8-207C-4635-80F6-60F9EAD7EF3F}">
      <dgm:prSet/>
      <dgm:spPr/>
      <dgm:t>
        <a:bodyPr/>
        <a:lstStyle/>
        <a:p>
          <a:endParaRPr lang="en-US"/>
        </a:p>
      </dgm:t>
    </dgm:pt>
    <dgm:pt modelId="{DA90FA15-06E4-4D08-BBB7-E3B7A2F7DC96}">
      <dgm:prSet/>
      <dgm:spPr/>
      <dgm:t>
        <a:bodyPr/>
        <a:lstStyle/>
        <a:p>
          <a:r>
            <a:rPr lang="en-US"/>
            <a:t>Walk</a:t>
          </a:r>
        </a:p>
      </dgm:t>
    </dgm:pt>
    <dgm:pt modelId="{E98EB6DB-173E-48B2-82E9-98A749B2C342}" type="parTrans" cxnId="{F2AA0DC3-B9D6-4F5E-B672-30649F5A8219}">
      <dgm:prSet/>
      <dgm:spPr/>
      <dgm:t>
        <a:bodyPr/>
        <a:lstStyle/>
        <a:p>
          <a:endParaRPr lang="en-US"/>
        </a:p>
      </dgm:t>
    </dgm:pt>
    <dgm:pt modelId="{DC346CB0-115F-4FB8-B27A-9DC28778471D}" type="sibTrans" cxnId="{F2AA0DC3-B9D6-4F5E-B672-30649F5A8219}">
      <dgm:prSet/>
      <dgm:spPr/>
      <dgm:t>
        <a:bodyPr/>
        <a:lstStyle/>
        <a:p>
          <a:endParaRPr lang="en-US"/>
        </a:p>
      </dgm:t>
    </dgm:pt>
    <dgm:pt modelId="{BA1DD54C-10B5-4E5A-A1BB-E4E2ABBB99EC}">
      <dgm:prSet/>
      <dgm:spPr/>
      <dgm:t>
        <a:bodyPr/>
        <a:lstStyle/>
        <a:p>
          <a:r>
            <a:rPr lang="en-US"/>
            <a:t>Bike</a:t>
          </a:r>
        </a:p>
      </dgm:t>
    </dgm:pt>
    <dgm:pt modelId="{B074C4DD-1675-40C3-843E-42DD02238210}" type="parTrans" cxnId="{EC4117EB-68F1-41B5-A2DD-F9CBBF7CD1A3}">
      <dgm:prSet/>
      <dgm:spPr/>
      <dgm:t>
        <a:bodyPr/>
        <a:lstStyle/>
        <a:p>
          <a:endParaRPr lang="en-US"/>
        </a:p>
      </dgm:t>
    </dgm:pt>
    <dgm:pt modelId="{2ACA3507-4A09-4155-AEA1-87922137619D}" type="sibTrans" cxnId="{EC4117EB-68F1-41B5-A2DD-F9CBBF7CD1A3}">
      <dgm:prSet/>
      <dgm:spPr/>
      <dgm:t>
        <a:bodyPr/>
        <a:lstStyle/>
        <a:p>
          <a:endParaRPr lang="en-US"/>
        </a:p>
      </dgm:t>
    </dgm:pt>
    <dgm:pt modelId="{E1E5219A-FF74-4DB2-ACA1-EF337E053563}" type="pres">
      <dgm:prSet presAssocID="{4A1EBE2F-5B65-47BF-8BD6-A4AA37D7BDF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46CFA3-3CD9-4C11-ABF2-D3C5467D27AC}" type="pres">
      <dgm:prSet presAssocID="{4A1EBE2F-5B65-47BF-8BD6-A4AA37D7BDF8}" presName="hierFlow" presStyleCnt="0"/>
      <dgm:spPr/>
    </dgm:pt>
    <dgm:pt modelId="{508E64A3-2E4C-415B-B08E-615A66548405}" type="pres">
      <dgm:prSet presAssocID="{4A1EBE2F-5B65-47BF-8BD6-A4AA37D7BDF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4394DD4-08C7-4654-A4A8-9F71CD2E52C9}" type="pres">
      <dgm:prSet presAssocID="{883237F3-4141-4EA4-837C-6577DDDA8D30}" presName="Name14" presStyleCnt="0"/>
      <dgm:spPr/>
    </dgm:pt>
    <dgm:pt modelId="{60C8EF2A-9840-41E6-96B7-7FFD8F783715}" type="pres">
      <dgm:prSet presAssocID="{883237F3-4141-4EA4-837C-6577DDDA8D30}" presName="level1Shape" presStyleLbl="node0" presStyleIdx="0" presStyleCnt="1" custLinFactNeighborX="-11886" custLinFactNeighborY="-950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FF6EE1-BA91-4E64-A942-B34185F34F7F}" type="pres">
      <dgm:prSet presAssocID="{883237F3-4141-4EA4-837C-6577DDDA8D30}" presName="hierChild2" presStyleCnt="0"/>
      <dgm:spPr/>
    </dgm:pt>
    <dgm:pt modelId="{45611377-D6CE-444A-9328-0B29421ED919}" type="pres">
      <dgm:prSet presAssocID="{E5B52657-E3CC-495E-8327-4D48BCCB422B}" presName="Name19" presStyleLbl="parChTrans1D2" presStyleIdx="0" presStyleCnt="5"/>
      <dgm:spPr/>
      <dgm:t>
        <a:bodyPr/>
        <a:lstStyle/>
        <a:p>
          <a:endParaRPr lang="en-US"/>
        </a:p>
      </dgm:t>
    </dgm:pt>
    <dgm:pt modelId="{7B097B2E-CCBF-4497-AF98-6D37A90BFE3E}" type="pres">
      <dgm:prSet presAssocID="{10B8A5BC-EB29-4001-9281-6D0B1AB55596}" presName="Name21" presStyleCnt="0"/>
      <dgm:spPr/>
    </dgm:pt>
    <dgm:pt modelId="{5049A633-EB82-4CEA-BFD3-2327357F288D}" type="pres">
      <dgm:prSet presAssocID="{10B8A5BC-EB29-4001-9281-6D0B1AB55596}" presName="level2Shape" presStyleLbl="node2" presStyleIdx="0" presStyleCnt="5"/>
      <dgm:spPr/>
      <dgm:t>
        <a:bodyPr/>
        <a:lstStyle/>
        <a:p>
          <a:endParaRPr lang="en-US"/>
        </a:p>
      </dgm:t>
    </dgm:pt>
    <dgm:pt modelId="{91E8B68E-D3B6-4CEE-83D4-23D5E040BF52}" type="pres">
      <dgm:prSet presAssocID="{10B8A5BC-EB29-4001-9281-6D0B1AB55596}" presName="hierChild3" presStyleCnt="0"/>
      <dgm:spPr/>
    </dgm:pt>
    <dgm:pt modelId="{004C21FA-A96C-4FCB-BC91-9C2C6687A43A}" type="pres">
      <dgm:prSet presAssocID="{FF4D5455-F455-4378-8526-A34F09B75BC5}" presName="Name19" presStyleLbl="parChTrans1D2" presStyleIdx="1" presStyleCnt="5"/>
      <dgm:spPr/>
      <dgm:t>
        <a:bodyPr/>
        <a:lstStyle/>
        <a:p>
          <a:endParaRPr lang="en-US"/>
        </a:p>
      </dgm:t>
    </dgm:pt>
    <dgm:pt modelId="{4DDB83E4-0C71-429D-9D15-644CD1BB072E}" type="pres">
      <dgm:prSet presAssocID="{7A52678B-2696-4A8E-B44C-053C63A19304}" presName="Name21" presStyleCnt="0"/>
      <dgm:spPr/>
    </dgm:pt>
    <dgm:pt modelId="{FEBF609B-567B-4D23-AA23-8D03B173C058}" type="pres">
      <dgm:prSet presAssocID="{7A52678B-2696-4A8E-B44C-053C63A19304}" presName="level2Shape" presStyleLbl="node2" presStyleIdx="1" presStyleCnt="5"/>
      <dgm:spPr/>
      <dgm:t>
        <a:bodyPr/>
        <a:lstStyle/>
        <a:p>
          <a:endParaRPr lang="en-US"/>
        </a:p>
      </dgm:t>
    </dgm:pt>
    <dgm:pt modelId="{C6371952-9BC5-4A9B-B82F-DC154FB00422}" type="pres">
      <dgm:prSet presAssocID="{7A52678B-2696-4A8E-B44C-053C63A19304}" presName="hierChild3" presStyleCnt="0"/>
      <dgm:spPr/>
    </dgm:pt>
    <dgm:pt modelId="{F435964B-04C6-4F54-9661-83C8F4EFF914}" type="pres">
      <dgm:prSet presAssocID="{60BF324C-C5DA-4D8B-833E-11DC614A630F}" presName="Name19" presStyleLbl="parChTrans1D2" presStyleIdx="2" presStyleCnt="5"/>
      <dgm:spPr/>
      <dgm:t>
        <a:bodyPr/>
        <a:lstStyle/>
        <a:p>
          <a:endParaRPr lang="en-US"/>
        </a:p>
      </dgm:t>
    </dgm:pt>
    <dgm:pt modelId="{8D46B040-8C8C-43EA-AF9E-FAFC290144E2}" type="pres">
      <dgm:prSet presAssocID="{39C9B35C-BBDC-4B6C-9678-665319931F17}" presName="Name21" presStyleCnt="0"/>
      <dgm:spPr/>
    </dgm:pt>
    <dgm:pt modelId="{7A6DB3D3-6C08-41A0-9587-0AF421D53B1B}" type="pres">
      <dgm:prSet presAssocID="{39C9B35C-BBDC-4B6C-9678-665319931F17}" presName="level2Shape" presStyleLbl="node2" presStyleIdx="2" presStyleCnt="5"/>
      <dgm:spPr/>
      <dgm:t>
        <a:bodyPr/>
        <a:lstStyle/>
        <a:p>
          <a:endParaRPr lang="en-US"/>
        </a:p>
      </dgm:t>
    </dgm:pt>
    <dgm:pt modelId="{E72AE5B6-14A4-4FEE-9101-B7E3DF6FF336}" type="pres">
      <dgm:prSet presAssocID="{39C9B35C-BBDC-4B6C-9678-665319931F17}" presName="hierChild3" presStyleCnt="0"/>
      <dgm:spPr/>
    </dgm:pt>
    <dgm:pt modelId="{6C5A6C73-C1D2-47A7-A8F5-729EF9F6CB9C}" type="pres">
      <dgm:prSet presAssocID="{84907690-25BF-4BC0-BA88-4E1D59C49609}" presName="Name19" presStyleLbl="parChTrans1D2" presStyleIdx="3" presStyleCnt="5"/>
      <dgm:spPr/>
      <dgm:t>
        <a:bodyPr/>
        <a:lstStyle/>
        <a:p>
          <a:endParaRPr lang="en-US"/>
        </a:p>
      </dgm:t>
    </dgm:pt>
    <dgm:pt modelId="{6FF787B0-DB74-4487-B9D0-DD3D84FADB5B}" type="pres">
      <dgm:prSet presAssocID="{FBACC8F2-75F5-41C7-B0D0-DAE8A6BC4A5C}" presName="Name21" presStyleCnt="0"/>
      <dgm:spPr/>
    </dgm:pt>
    <dgm:pt modelId="{3CAFDFDC-2D4C-4BA3-84F6-9E9AE9FB5F93}" type="pres">
      <dgm:prSet presAssocID="{FBACC8F2-75F5-41C7-B0D0-DAE8A6BC4A5C}" presName="level2Shape" presStyleLbl="node2" presStyleIdx="3" presStyleCnt="5"/>
      <dgm:spPr/>
      <dgm:t>
        <a:bodyPr/>
        <a:lstStyle/>
        <a:p>
          <a:endParaRPr lang="en-US"/>
        </a:p>
      </dgm:t>
    </dgm:pt>
    <dgm:pt modelId="{12B13DC8-792D-417A-9483-78B86921B4CB}" type="pres">
      <dgm:prSet presAssocID="{FBACC8F2-75F5-41C7-B0D0-DAE8A6BC4A5C}" presName="hierChild3" presStyleCnt="0"/>
      <dgm:spPr/>
    </dgm:pt>
    <dgm:pt modelId="{256BD9BB-A4B4-4588-93B4-213648892EA2}" type="pres">
      <dgm:prSet presAssocID="{371B5F81-FD1A-4117-91F3-6260A02F7B41}" presName="Name19" presStyleLbl="parChTrans1D3" presStyleIdx="0" presStyleCnt="4"/>
      <dgm:spPr/>
      <dgm:t>
        <a:bodyPr/>
        <a:lstStyle/>
        <a:p>
          <a:endParaRPr lang="en-US"/>
        </a:p>
      </dgm:t>
    </dgm:pt>
    <dgm:pt modelId="{440933CF-655E-4A0F-A441-E1DA41FAD004}" type="pres">
      <dgm:prSet presAssocID="{3AF49BB1-3C64-4643-886C-5D4CA9933300}" presName="Name21" presStyleCnt="0"/>
      <dgm:spPr/>
    </dgm:pt>
    <dgm:pt modelId="{01174AEA-8083-4472-B50E-5876DEE43B44}" type="pres">
      <dgm:prSet presAssocID="{3AF49BB1-3C64-4643-886C-5D4CA9933300}" presName="level2Shape" presStyleLbl="node3" presStyleIdx="0" presStyleCnt="4"/>
      <dgm:spPr/>
      <dgm:t>
        <a:bodyPr/>
        <a:lstStyle/>
        <a:p>
          <a:endParaRPr lang="en-US"/>
        </a:p>
      </dgm:t>
    </dgm:pt>
    <dgm:pt modelId="{A2DABD76-20D0-48E7-BC30-FE0D2ECC47FE}" type="pres">
      <dgm:prSet presAssocID="{3AF49BB1-3C64-4643-886C-5D4CA9933300}" presName="hierChild3" presStyleCnt="0"/>
      <dgm:spPr/>
    </dgm:pt>
    <dgm:pt modelId="{8F0524DA-289A-478B-AF2F-8FCEBB3CE1FC}" type="pres">
      <dgm:prSet presAssocID="{DD9FF288-1845-4FC2-B73F-63D6C7B12558}" presName="Name19" presStyleLbl="parChTrans1D3" presStyleIdx="1" presStyleCnt="4"/>
      <dgm:spPr/>
      <dgm:t>
        <a:bodyPr/>
        <a:lstStyle/>
        <a:p>
          <a:endParaRPr lang="en-US"/>
        </a:p>
      </dgm:t>
    </dgm:pt>
    <dgm:pt modelId="{7172A4CE-A2ED-4F99-9AC8-65E484B68C48}" type="pres">
      <dgm:prSet presAssocID="{2D7B5985-D451-4B4A-9795-E3AE3ACDDE5A}" presName="Name21" presStyleCnt="0"/>
      <dgm:spPr/>
    </dgm:pt>
    <dgm:pt modelId="{5454E0FC-8DF0-47CF-8690-5B5945991294}" type="pres">
      <dgm:prSet presAssocID="{2D7B5985-D451-4B4A-9795-E3AE3ACDDE5A}" presName="level2Shape" presStyleLbl="node3" presStyleIdx="1" presStyleCnt="4"/>
      <dgm:spPr/>
      <dgm:t>
        <a:bodyPr/>
        <a:lstStyle/>
        <a:p>
          <a:endParaRPr lang="en-US"/>
        </a:p>
      </dgm:t>
    </dgm:pt>
    <dgm:pt modelId="{83EF70BA-AE56-4A12-A574-245FE05FBEA6}" type="pres">
      <dgm:prSet presAssocID="{2D7B5985-D451-4B4A-9795-E3AE3ACDDE5A}" presName="hierChild3" presStyleCnt="0"/>
      <dgm:spPr/>
    </dgm:pt>
    <dgm:pt modelId="{99CD35DD-7BB8-4F49-B67E-34972AE320B8}" type="pres">
      <dgm:prSet presAssocID="{AF92F2B5-5394-4189-8F23-D3A6999FE547}" presName="Name19" presStyleLbl="parChTrans1D2" presStyleIdx="4" presStyleCnt="5"/>
      <dgm:spPr/>
      <dgm:t>
        <a:bodyPr/>
        <a:lstStyle/>
        <a:p>
          <a:endParaRPr lang="en-US"/>
        </a:p>
      </dgm:t>
    </dgm:pt>
    <dgm:pt modelId="{AB08E823-DA00-4942-B6FC-42B71D3FAFFF}" type="pres">
      <dgm:prSet presAssocID="{5174E5A6-34F6-48F8-B000-D5FA4AD7FFA7}" presName="Name21" presStyleCnt="0"/>
      <dgm:spPr/>
    </dgm:pt>
    <dgm:pt modelId="{962C4A5F-2D42-4322-A3D7-58DB2D0E343C}" type="pres">
      <dgm:prSet presAssocID="{5174E5A6-34F6-48F8-B000-D5FA4AD7FFA7}" presName="level2Shape" presStyleLbl="node2" presStyleIdx="4" presStyleCnt="5"/>
      <dgm:spPr/>
      <dgm:t>
        <a:bodyPr/>
        <a:lstStyle/>
        <a:p>
          <a:endParaRPr lang="en-US"/>
        </a:p>
      </dgm:t>
    </dgm:pt>
    <dgm:pt modelId="{6A7F090C-3F10-467D-A1F6-DFF3F1B0C8DA}" type="pres">
      <dgm:prSet presAssocID="{5174E5A6-34F6-48F8-B000-D5FA4AD7FFA7}" presName="hierChild3" presStyleCnt="0"/>
      <dgm:spPr/>
    </dgm:pt>
    <dgm:pt modelId="{103678CB-F224-41BB-8E5B-7E358092E6C2}" type="pres">
      <dgm:prSet presAssocID="{E98EB6DB-173E-48B2-82E9-98A749B2C342}" presName="Name19" presStyleLbl="parChTrans1D3" presStyleIdx="2" presStyleCnt="4"/>
      <dgm:spPr/>
      <dgm:t>
        <a:bodyPr/>
        <a:lstStyle/>
        <a:p>
          <a:endParaRPr lang="en-US"/>
        </a:p>
      </dgm:t>
    </dgm:pt>
    <dgm:pt modelId="{DF5F7D82-473D-4414-9A9B-26BA5917D465}" type="pres">
      <dgm:prSet presAssocID="{DA90FA15-06E4-4D08-BBB7-E3B7A2F7DC96}" presName="Name21" presStyleCnt="0"/>
      <dgm:spPr/>
    </dgm:pt>
    <dgm:pt modelId="{272CB0E1-FC06-4FCE-8941-56DFF3B68A71}" type="pres">
      <dgm:prSet presAssocID="{DA90FA15-06E4-4D08-BBB7-E3B7A2F7DC96}" presName="level2Shape" presStyleLbl="node3" presStyleIdx="2" presStyleCnt="4"/>
      <dgm:spPr/>
      <dgm:t>
        <a:bodyPr/>
        <a:lstStyle/>
        <a:p>
          <a:endParaRPr lang="en-US"/>
        </a:p>
      </dgm:t>
    </dgm:pt>
    <dgm:pt modelId="{5BF12CE0-9672-4157-9FCC-AA948E75D8F1}" type="pres">
      <dgm:prSet presAssocID="{DA90FA15-06E4-4D08-BBB7-E3B7A2F7DC96}" presName="hierChild3" presStyleCnt="0"/>
      <dgm:spPr/>
    </dgm:pt>
    <dgm:pt modelId="{6BFB7E22-8088-4ADC-96B0-BF766959FAA2}" type="pres">
      <dgm:prSet presAssocID="{B074C4DD-1675-40C3-843E-42DD02238210}" presName="Name19" presStyleLbl="parChTrans1D3" presStyleIdx="3" presStyleCnt="4"/>
      <dgm:spPr/>
      <dgm:t>
        <a:bodyPr/>
        <a:lstStyle/>
        <a:p>
          <a:endParaRPr lang="en-US"/>
        </a:p>
      </dgm:t>
    </dgm:pt>
    <dgm:pt modelId="{8C0BD7F2-B505-4961-BF93-AA3AD744DA00}" type="pres">
      <dgm:prSet presAssocID="{BA1DD54C-10B5-4E5A-A1BB-E4E2ABBB99EC}" presName="Name21" presStyleCnt="0"/>
      <dgm:spPr/>
    </dgm:pt>
    <dgm:pt modelId="{7822C792-04BE-498B-8001-6E16BF82743E}" type="pres">
      <dgm:prSet presAssocID="{BA1DD54C-10B5-4E5A-A1BB-E4E2ABBB99EC}" presName="level2Shape" presStyleLbl="node3" presStyleIdx="3" presStyleCnt="4"/>
      <dgm:spPr/>
      <dgm:t>
        <a:bodyPr/>
        <a:lstStyle/>
        <a:p>
          <a:endParaRPr lang="en-US"/>
        </a:p>
      </dgm:t>
    </dgm:pt>
    <dgm:pt modelId="{945D7279-4156-4BAC-BCE7-A74314845EC5}" type="pres">
      <dgm:prSet presAssocID="{BA1DD54C-10B5-4E5A-A1BB-E4E2ABBB99EC}" presName="hierChild3" presStyleCnt="0"/>
      <dgm:spPr/>
    </dgm:pt>
    <dgm:pt modelId="{FF79FFD9-E961-4F47-8798-265849468F79}" type="pres">
      <dgm:prSet presAssocID="{4A1EBE2F-5B65-47BF-8BD6-A4AA37D7BDF8}" presName="bgShapesFlow" presStyleCnt="0"/>
      <dgm:spPr/>
    </dgm:pt>
  </dgm:ptLst>
  <dgm:cxnLst>
    <dgm:cxn modelId="{D26CE899-EB32-4890-A056-AC6864F84B7F}" type="presOf" srcId="{AF92F2B5-5394-4189-8F23-D3A6999FE547}" destId="{99CD35DD-7BB8-4F49-B67E-34972AE320B8}" srcOrd="0" destOrd="0" presId="urn:microsoft.com/office/officeart/2005/8/layout/hierarchy6"/>
    <dgm:cxn modelId="{851F9E4C-49B1-4ACA-BCE5-0B31FCD00A82}" type="presOf" srcId="{FF4D5455-F455-4378-8526-A34F09B75BC5}" destId="{004C21FA-A96C-4FCB-BC91-9C2C6687A43A}" srcOrd="0" destOrd="0" presId="urn:microsoft.com/office/officeart/2005/8/layout/hierarchy6"/>
    <dgm:cxn modelId="{5C818635-5A9D-45DB-BB2A-BD4E9C82DDF7}" srcId="{FBACC8F2-75F5-41C7-B0D0-DAE8A6BC4A5C}" destId="{3AF49BB1-3C64-4643-886C-5D4CA9933300}" srcOrd="0" destOrd="0" parTransId="{371B5F81-FD1A-4117-91F3-6260A02F7B41}" sibTransId="{00004A94-40A0-440B-921A-7AFE98E2BA2D}"/>
    <dgm:cxn modelId="{1900B727-B357-41B1-86F2-0AFED14A32A0}" type="presOf" srcId="{E5B52657-E3CC-495E-8327-4D48BCCB422B}" destId="{45611377-D6CE-444A-9328-0B29421ED919}" srcOrd="0" destOrd="0" presId="urn:microsoft.com/office/officeart/2005/8/layout/hierarchy6"/>
    <dgm:cxn modelId="{0FDB3389-449B-4D1C-A91D-364BDA88B75A}" type="presOf" srcId="{5174E5A6-34F6-48F8-B000-D5FA4AD7FFA7}" destId="{962C4A5F-2D42-4322-A3D7-58DB2D0E343C}" srcOrd="0" destOrd="0" presId="urn:microsoft.com/office/officeart/2005/8/layout/hierarchy6"/>
    <dgm:cxn modelId="{4519A2B2-D99E-4E99-94B2-88342BB3DFBE}" type="presOf" srcId="{B074C4DD-1675-40C3-843E-42DD02238210}" destId="{6BFB7E22-8088-4ADC-96B0-BF766959FAA2}" srcOrd="0" destOrd="0" presId="urn:microsoft.com/office/officeart/2005/8/layout/hierarchy6"/>
    <dgm:cxn modelId="{49982B63-14D0-4EE3-BE15-0AC983A8808C}" type="presOf" srcId="{E98EB6DB-173E-48B2-82E9-98A749B2C342}" destId="{103678CB-F224-41BB-8E5B-7E358092E6C2}" srcOrd="0" destOrd="0" presId="urn:microsoft.com/office/officeart/2005/8/layout/hierarchy6"/>
    <dgm:cxn modelId="{BB3B1BB6-6E0A-4C02-9702-9657BC8A763C}" type="presOf" srcId="{4A1EBE2F-5B65-47BF-8BD6-A4AA37D7BDF8}" destId="{E1E5219A-FF74-4DB2-ACA1-EF337E053563}" srcOrd="0" destOrd="0" presId="urn:microsoft.com/office/officeart/2005/8/layout/hierarchy6"/>
    <dgm:cxn modelId="{E290435D-EFBF-4083-B663-C0BFDBC04EA9}" srcId="{883237F3-4141-4EA4-837C-6577DDDA8D30}" destId="{10B8A5BC-EB29-4001-9281-6D0B1AB55596}" srcOrd="0" destOrd="0" parTransId="{E5B52657-E3CC-495E-8327-4D48BCCB422B}" sibTransId="{D1040216-E46A-44AD-8A12-7E45D46C5B8B}"/>
    <dgm:cxn modelId="{746B1005-AAD1-4DB3-A8DB-2C2CC36184D2}" srcId="{883237F3-4141-4EA4-837C-6577DDDA8D30}" destId="{39C9B35C-BBDC-4B6C-9678-665319931F17}" srcOrd="2" destOrd="0" parTransId="{60BF324C-C5DA-4D8B-833E-11DC614A630F}" sibTransId="{3C461495-671E-4D25-BF77-81A0E1D38BC7}"/>
    <dgm:cxn modelId="{88BEDDEF-8436-4C0C-9386-0D4DD3BD9A1D}" type="presOf" srcId="{371B5F81-FD1A-4117-91F3-6260A02F7B41}" destId="{256BD9BB-A4B4-4588-93B4-213648892EA2}" srcOrd="0" destOrd="0" presId="urn:microsoft.com/office/officeart/2005/8/layout/hierarchy6"/>
    <dgm:cxn modelId="{B5F47B42-A8C9-4859-9ABD-9BE412E4CA7E}" srcId="{883237F3-4141-4EA4-837C-6577DDDA8D30}" destId="{5174E5A6-34F6-48F8-B000-D5FA4AD7FFA7}" srcOrd="4" destOrd="0" parTransId="{AF92F2B5-5394-4189-8F23-D3A6999FE547}" sibTransId="{76A57E3F-4136-473D-B40B-C72D2E3A19D1}"/>
    <dgm:cxn modelId="{8B044733-CE07-4D95-8F7A-C3D2D348E3F0}" type="presOf" srcId="{DA90FA15-06E4-4D08-BBB7-E3B7A2F7DC96}" destId="{272CB0E1-FC06-4FCE-8941-56DFF3B68A71}" srcOrd="0" destOrd="0" presId="urn:microsoft.com/office/officeart/2005/8/layout/hierarchy6"/>
    <dgm:cxn modelId="{05BD17F8-207C-4635-80F6-60F9EAD7EF3F}" srcId="{FBACC8F2-75F5-41C7-B0D0-DAE8A6BC4A5C}" destId="{2D7B5985-D451-4B4A-9795-E3AE3ACDDE5A}" srcOrd="1" destOrd="0" parTransId="{DD9FF288-1845-4FC2-B73F-63D6C7B12558}" sibTransId="{05AC8168-4EDE-4607-9031-1B28B34911C2}"/>
    <dgm:cxn modelId="{39AE9B5C-0D85-4EEE-8D0C-0118A92BF8F0}" type="presOf" srcId="{10B8A5BC-EB29-4001-9281-6D0B1AB55596}" destId="{5049A633-EB82-4CEA-BFD3-2327357F288D}" srcOrd="0" destOrd="0" presId="urn:microsoft.com/office/officeart/2005/8/layout/hierarchy6"/>
    <dgm:cxn modelId="{E8FD3CF0-FEA0-4EDA-AC17-9FC31122DE3A}" type="presOf" srcId="{883237F3-4141-4EA4-837C-6577DDDA8D30}" destId="{60C8EF2A-9840-41E6-96B7-7FFD8F783715}" srcOrd="0" destOrd="0" presId="urn:microsoft.com/office/officeart/2005/8/layout/hierarchy6"/>
    <dgm:cxn modelId="{853A2E50-724E-4A47-8EAA-D4AB0257D5C1}" type="presOf" srcId="{84907690-25BF-4BC0-BA88-4E1D59C49609}" destId="{6C5A6C73-C1D2-47A7-A8F5-729EF9F6CB9C}" srcOrd="0" destOrd="0" presId="urn:microsoft.com/office/officeart/2005/8/layout/hierarchy6"/>
    <dgm:cxn modelId="{F2AA0DC3-B9D6-4F5E-B672-30649F5A8219}" srcId="{5174E5A6-34F6-48F8-B000-D5FA4AD7FFA7}" destId="{DA90FA15-06E4-4D08-BBB7-E3B7A2F7DC96}" srcOrd="0" destOrd="0" parTransId="{E98EB6DB-173E-48B2-82E9-98A749B2C342}" sibTransId="{DC346CB0-115F-4FB8-B27A-9DC28778471D}"/>
    <dgm:cxn modelId="{ED914E65-C399-40AF-B09A-711BB7E83CE5}" type="presOf" srcId="{DD9FF288-1845-4FC2-B73F-63D6C7B12558}" destId="{8F0524DA-289A-478B-AF2F-8FCEBB3CE1FC}" srcOrd="0" destOrd="0" presId="urn:microsoft.com/office/officeart/2005/8/layout/hierarchy6"/>
    <dgm:cxn modelId="{13127B10-348B-46E6-974A-0D895F84DC9E}" srcId="{883237F3-4141-4EA4-837C-6577DDDA8D30}" destId="{7A52678B-2696-4A8E-B44C-053C63A19304}" srcOrd="1" destOrd="0" parTransId="{FF4D5455-F455-4378-8526-A34F09B75BC5}" sibTransId="{E2E4D192-2ECD-4BE8-AE76-01656CA53D3E}"/>
    <dgm:cxn modelId="{D35ED027-CFB9-466B-9FE1-A9D27E369114}" type="presOf" srcId="{BA1DD54C-10B5-4E5A-A1BB-E4E2ABBB99EC}" destId="{7822C792-04BE-498B-8001-6E16BF82743E}" srcOrd="0" destOrd="0" presId="urn:microsoft.com/office/officeart/2005/8/layout/hierarchy6"/>
    <dgm:cxn modelId="{3604C895-8758-44C9-B8F3-16FC6263AA9B}" srcId="{4A1EBE2F-5B65-47BF-8BD6-A4AA37D7BDF8}" destId="{883237F3-4141-4EA4-837C-6577DDDA8D30}" srcOrd="0" destOrd="0" parTransId="{FE26F83A-5C6B-4B6C-8781-C52BDAC566DA}" sibTransId="{18F890AA-8560-4D1E-B280-74225DC4F89D}"/>
    <dgm:cxn modelId="{C071A7FC-6161-416D-8BAF-24546CB99077}" type="presOf" srcId="{39C9B35C-BBDC-4B6C-9678-665319931F17}" destId="{7A6DB3D3-6C08-41A0-9587-0AF421D53B1B}" srcOrd="0" destOrd="0" presId="urn:microsoft.com/office/officeart/2005/8/layout/hierarchy6"/>
    <dgm:cxn modelId="{EC4117EB-68F1-41B5-A2DD-F9CBBF7CD1A3}" srcId="{5174E5A6-34F6-48F8-B000-D5FA4AD7FFA7}" destId="{BA1DD54C-10B5-4E5A-A1BB-E4E2ABBB99EC}" srcOrd="1" destOrd="0" parTransId="{B074C4DD-1675-40C3-843E-42DD02238210}" sibTransId="{2ACA3507-4A09-4155-AEA1-87922137619D}"/>
    <dgm:cxn modelId="{65530BDB-B164-4F30-A30A-57EBC64CD784}" srcId="{883237F3-4141-4EA4-837C-6577DDDA8D30}" destId="{FBACC8F2-75F5-41C7-B0D0-DAE8A6BC4A5C}" srcOrd="3" destOrd="0" parTransId="{84907690-25BF-4BC0-BA88-4E1D59C49609}" sibTransId="{05941B59-BFDF-45FC-953B-C4C42EB7781F}"/>
    <dgm:cxn modelId="{48C8C651-60C2-4559-8007-7EE5DB82A972}" type="presOf" srcId="{2D7B5985-D451-4B4A-9795-E3AE3ACDDE5A}" destId="{5454E0FC-8DF0-47CF-8690-5B5945991294}" srcOrd="0" destOrd="0" presId="urn:microsoft.com/office/officeart/2005/8/layout/hierarchy6"/>
    <dgm:cxn modelId="{B8483448-2857-4B62-A4D9-3B0BEBA0ED06}" type="presOf" srcId="{7A52678B-2696-4A8E-B44C-053C63A19304}" destId="{FEBF609B-567B-4D23-AA23-8D03B173C058}" srcOrd="0" destOrd="0" presId="urn:microsoft.com/office/officeart/2005/8/layout/hierarchy6"/>
    <dgm:cxn modelId="{58371466-1955-4186-8A0F-65325759B89C}" type="presOf" srcId="{60BF324C-C5DA-4D8B-833E-11DC614A630F}" destId="{F435964B-04C6-4F54-9661-83C8F4EFF914}" srcOrd="0" destOrd="0" presId="urn:microsoft.com/office/officeart/2005/8/layout/hierarchy6"/>
    <dgm:cxn modelId="{7660850F-4997-48D0-9C41-3779EFA51D08}" type="presOf" srcId="{3AF49BB1-3C64-4643-886C-5D4CA9933300}" destId="{01174AEA-8083-4472-B50E-5876DEE43B44}" srcOrd="0" destOrd="0" presId="urn:microsoft.com/office/officeart/2005/8/layout/hierarchy6"/>
    <dgm:cxn modelId="{8E1F7A0A-39CB-452F-B8DF-5EE55D4408E3}" type="presOf" srcId="{FBACC8F2-75F5-41C7-B0D0-DAE8A6BC4A5C}" destId="{3CAFDFDC-2D4C-4BA3-84F6-9E9AE9FB5F93}" srcOrd="0" destOrd="0" presId="urn:microsoft.com/office/officeart/2005/8/layout/hierarchy6"/>
    <dgm:cxn modelId="{FA54DC87-5B49-4DA1-952D-937C8598205B}" type="presParOf" srcId="{E1E5219A-FF74-4DB2-ACA1-EF337E053563}" destId="{1E46CFA3-3CD9-4C11-ABF2-D3C5467D27AC}" srcOrd="0" destOrd="0" presId="urn:microsoft.com/office/officeart/2005/8/layout/hierarchy6"/>
    <dgm:cxn modelId="{80350E5D-8D7C-4F8E-AE9D-17162D517651}" type="presParOf" srcId="{1E46CFA3-3CD9-4C11-ABF2-D3C5467D27AC}" destId="{508E64A3-2E4C-415B-B08E-615A66548405}" srcOrd="0" destOrd="0" presId="urn:microsoft.com/office/officeart/2005/8/layout/hierarchy6"/>
    <dgm:cxn modelId="{567B8E3E-85F3-4B94-8DE6-36AAA2E0FA7B}" type="presParOf" srcId="{508E64A3-2E4C-415B-B08E-615A66548405}" destId="{C4394DD4-08C7-4654-A4A8-9F71CD2E52C9}" srcOrd="0" destOrd="0" presId="urn:microsoft.com/office/officeart/2005/8/layout/hierarchy6"/>
    <dgm:cxn modelId="{D6C157A6-14DB-495B-B024-B107B27E8BDD}" type="presParOf" srcId="{C4394DD4-08C7-4654-A4A8-9F71CD2E52C9}" destId="{60C8EF2A-9840-41E6-96B7-7FFD8F783715}" srcOrd="0" destOrd="0" presId="urn:microsoft.com/office/officeart/2005/8/layout/hierarchy6"/>
    <dgm:cxn modelId="{8FA0C4DE-7AE5-4E32-A8A4-A7B9040FA945}" type="presParOf" srcId="{C4394DD4-08C7-4654-A4A8-9F71CD2E52C9}" destId="{02FF6EE1-BA91-4E64-A942-B34185F34F7F}" srcOrd="1" destOrd="0" presId="urn:microsoft.com/office/officeart/2005/8/layout/hierarchy6"/>
    <dgm:cxn modelId="{B95399DA-FBE9-4E2A-B69C-136907797EB6}" type="presParOf" srcId="{02FF6EE1-BA91-4E64-A942-B34185F34F7F}" destId="{45611377-D6CE-444A-9328-0B29421ED919}" srcOrd="0" destOrd="0" presId="urn:microsoft.com/office/officeart/2005/8/layout/hierarchy6"/>
    <dgm:cxn modelId="{9A9AED95-3182-491B-9E2A-56CCD82F180D}" type="presParOf" srcId="{02FF6EE1-BA91-4E64-A942-B34185F34F7F}" destId="{7B097B2E-CCBF-4497-AF98-6D37A90BFE3E}" srcOrd="1" destOrd="0" presId="urn:microsoft.com/office/officeart/2005/8/layout/hierarchy6"/>
    <dgm:cxn modelId="{2D7AF70F-263F-4970-A52D-D08843A319F5}" type="presParOf" srcId="{7B097B2E-CCBF-4497-AF98-6D37A90BFE3E}" destId="{5049A633-EB82-4CEA-BFD3-2327357F288D}" srcOrd="0" destOrd="0" presId="urn:microsoft.com/office/officeart/2005/8/layout/hierarchy6"/>
    <dgm:cxn modelId="{AB10F846-578B-4A59-8425-6D277712F3EA}" type="presParOf" srcId="{7B097B2E-CCBF-4497-AF98-6D37A90BFE3E}" destId="{91E8B68E-D3B6-4CEE-83D4-23D5E040BF52}" srcOrd="1" destOrd="0" presId="urn:microsoft.com/office/officeart/2005/8/layout/hierarchy6"/>
    <dgm:cxn modelId="{8008D1B4-D2E4-489E-831C-BD0A2A9B6E5A}" type="presParOf" srcId="{02FF6EE1-BA91-4E64-A942-B34185F34F7F}" destId="{004C21FA-A96C-4FCB-BC91-9C2C6687A43A}" srcOrd="2" destOrd="0" presId="urn:microsoft.com/office/officeart/2005/8/layout/hierarchy6"/>
    <dgm:cxn modelId="{764E21E1-E8E3-43D1-8065-2C2C53020243}" type="presParOf" srcId="{02FF6EE1-BA91-4E64-A942-B34185F34F7F}" destId="{4DDB83E4-0C71-429D-9D15-644CD1BB072E}" srcOrd="3" destOrd="0" presId="urn:microsoft.com/office/officeart/2005/8/layout/hierarchy6"/>
    <dgm:cxn modelId="{7AE64F81-3E59-4457-9222-DE0ECA4B1E68}" type="presParOf" srcId="{4DDB83E4-0C71-429D-9D15-644CD1BB072E}" destId="{FEBF609B-567B-4D23-AA23-8D03B173C058}" srcOrd="0" destOrd="0" presId="urn:microsoft.com/office/officeart/2005/8/layout/hierarchy6"/>
    <dgm:cxn modelId="{24795C94-FBF6-4C1E-95F6-23DBCA6EBE1C}" type="presParOf" srcId="{4DDB83E4-0C71-429D-9D15-644CD1BB072E}" destId="{C6371952-9BC5-4A9B-B82F-DC154FB00422}" srcOrd="1" destOrd="0" presId="urn:microsoft.com/office/officeart/2005/8/layout/hierarchy6"/>
    <dgm:cxn modelId="{D0932B38-640D-4CF5-A60C-1AFC08147D14}" type="presParOf" srcId="{02FF6EE1-BA91-4E64-A942-B34185F34F7F}" destId="{F435964B-04C6-4F54-9661-83C8F4EFF914}" srcOrd="4" destOrd="0" presId="urn:microsoft.com/office/officeart/2005/8/layout/hierarchy6"/>
    <dgm:cxn modelId="{6E2E5C88-038A-4925-85FD-AC4B51B1750A}" type="presParOf" srcId="{02FF6EE1-BA91-4E64-A942-B34185F34F7F}" destId="{8D46B040-8C8C-43EA-AF9E-FAFC290144E2}" srcOrd="5" destOrd="0" presId="urn:microsoft.com/office/officeart/2005/8/layout/hierarchy6"/>
    <dgm:cxn modelId="{ACBCD183-BEC1-4999-8E19-EAD0D1D7FECA}" type="presParOf" srcId="{8D46B040-8C8C-43EA-AF9E-FAFC290144E2}" destId="{7A6DB3D3-6C08-41A0-9587-0AF421D53B1B}" srcOrd="0" destOrd="0" presId="urn:microsoft.com/office/officeart/2005/8/layout/hierarchy6"/>
    <dgm:cxn modelId="{12F77B61-3F6B-4FD6-BBF1-5EB3EC0EF467}" type="presParOf" srcId="{8D46B040-8C8C-43EA-AF9E-FAFC290144E2}" destId="{E72AE5B6-14A4-4FEE-9101-B7E3DF6FF336}" srcOrd="1" destOrd="0" presId="urn:microsoft.com/office/officeart/2005/8/layout/hierarchy6"/>
    <dgm:cxn modelId="{09DC91E1-D1B2-4FD9-9CC7-C85BD88F3236}" type="presParOf" srcId="{02FF6EE1-BA91-4E64-A942-B34185F34F7F}" destId="{6C5A6C73-C1D2-47A7-A8F5-729EF9F6CB9C}" srcOrd="6" destOrd="0" presId="urn:microsoft.com/office/officeart/2005/8/layout/hierarchy6"/>
    <dgm:cxn modelId="{74B60527-D2FC-4F47-84F9-F33602FF57FA}" type="presParOf" srcId="{02FF6EE1-BA91-4E64-A942-B34185F34F7F}" destId="{6FF787B0-DB74-4487-B9D0-DD3D84FADB5B}" srcOrd="7" destOrd="0" presId="urn:microsoft.com/office/officeart/2005/8/layout/hierarchy6"/>
    <dgm:cxn modelId="{CAA3A1CF-B125-4ECA-83D2-17CA9D30ACFB}" type="presParOf" srcId="{6FF787B0-DB74-4487-B9D0-DD3D84FADB5B}" destId="{3CAFDFDC-2D4C-4BA3-84F6-9E9AE9FB5F93}" srcOrd="0" destOrd="0" presId="urn:microsoft.com/office/officeart/2005/8/layout/hierarchy6"/>
    <dgm:cxn modelId="{B81EC976-8E8B-4CC1-81DC-8D89FD967BCB}" type="presParOf" srcId="{6FF787B0-DB74-4487-B9D0-DD3D84FADB5B}" destId="{12B13DC8-792D-417A-9483-78B86921B4CB}" srcOrd="1" destOrd="0" presId="urn:microsoft.com/office/officeart/2005/8/layout/hierarchy6"/>
    <dgm:cxn modelId="{7F521E0A-E79B-4969-AB2C-9D7F0AF1065A}" type="presParOf" srcId="{12B13DC8-792D-417A-9483-78B86921B4CB}" destId="{256BD9BB-A4B4-4588-93B4-213648892EA2}" srcOrd="0" destOrd="0" presId="urn:microsoft.com/office/officeart/2005/8/layout/hierarchy6"/>
    <dgm:cxn modelId="{633BE166-28E8-47CC-958F-87556AFC6019}" type="presParOf" srcId="{12B13DC8-792D-417A-9483-78B86921B4CB}" destId="{440933CF-655E-4A0F-A441-E1DA41FAD004}" srcOrd="1" destOrd="0" presId="urn:microsoft.com/office/officeart/2005/8/layout/hierarchy6"/>
    <dgm:cxn modelId="{2FE34E78-03C8-4096-9D3B-7AAF210CB4D7}" type="presParOf" srcId="{440933CF-655E-4A0F-A441-E1DA41FAD004}" destId="{01174AEA-8083-4472-B50E-5876DEE43B44}" srcOrd="0" destOrd="0" presId="urn:microsoft.com/office/officeart/2005/8/layout/hierarchy6"/>
    <dgm:cxn modelId="{24B2BBB4-957F-44A7-9F53-DFE5133027D0}" type="presParOf" srcId="{440933CF-655E-4A0F-A441-E1DA41FAD004}" destId="{A2DABD76-20D0-48E7-BC30-FE0D2ECC47FE}" srcOrd="1" destOrd="0" presId="urn:microsoft.com/office/officeart/2005/8/layout/hierarchy6"/>
    <dgm:cxn modelId="{3D2D9ABE-5E14-4CBE-B5EE-7B9DF2E0E354}" type="presParOf" srcId="{12B13DC8-792D-417A-9483-78B86921B4CB}" destId="{8F0524DA-289A-478B-AF2F-8FCEBB3CE1FC}" srcOrd="2" destOrd="0" presId="urn:microsoft.com/office/officeart/2005/8/layout/hierarchy6"/>
    <dgm:cxn modelId="{6EF2D13C-F44A-4BF7-AF6B-267E2613761C}" type="presParOf" srcId="{12B13DC8-792D-417A-9483-78B86921B4CB}" destId="{7172A4CE-A2ED-4F99-9AC8-65E484B68C48}" srcOrd="3" destOrd="0" presId="urn:microsoft.com/office/officeart/2005/8/layout/hierarchy6"/>
    <dgm:cxn modelId="{508DD109-2133-4A2C-A3DD-FE3479AB09CB}" type="presParOf" srcId="{7172A4CE-A2ED-4F99-9AC8-65E484B68C48}" destId="{5454E0FC-8DF0-47CF-8690-5B5945991294}" srcOrd="0" destOrd="0" presId="urn:microsoft.com/office/officeart/2005/8/layout/hierarchy6"/>
    <dgm:cxn modelId="{AC81277B-D1A2-4D64-ABCD-DC37F893F61B}" type="presParOf" srcId="{7172A4CE-A2ED-4F99-9AC8-65E484B68C48}" destId="{83EF70BA-AE56-4A12-A574-245FE05FBEA6}" srcOrd="1" destOrd="0" presId="urn:microsoft.com/office/officeart/2005/8/layout/hierarchy6"/>
    <dgm:cxn modelId="{DDC77FF5-E1A4-417F-A82A-0D729508E8AB}" type="presParOf" srcId="{02FF6EE1-BA91-4E64-A942-B34185F34F7F}" destId="{99CD35DD-7BB8-4F49-B67E-34972AE320B8}" srcOrd="8" destOrd="0" presId="urn:microsoft.com/office/officeart/2005/8/layout/hierarchy6"/>
    <dgm:cxn modelId="{AEA2DA54-21F7-4FFC-A723-E16E3BE84D8E}" type="presParOf" srcId="{02FF6EE1-BA91-4E64-A942-B34185F34F7F}" destId="{AB08E823-DA00-4942-B6FC-42B71D3FAFFF}" srcOrd="9" destOrd="0" presId="urn:microsoft.com/office/officeart/2005/8/layout/hierarchy6"/>
    <dgm:cxn modelId="{933C1659-EB2D-4E28-983C-2FEE6837BC93}" type="presParOf" srcId="{AB08E823-DA00-4942-B6FC-42B71D3FAFFF}" destId="{962C4A5F-2D42-4322-A3D7-58DB2D0E343C}" srcOrd="0" destOrd="0" presId="urn:microsoft.com/office/officeart/2005/8/layout/hierarchy6"/>
    <dgm:cxn modelId="{6407E606-625C-46AD-97D9-762FC5F0F578}" type="presParOf" srcId="{AB08E823-DA00-4942-B6FC-42B71D3FAFFF}" destId="{6A7F090C-3F10-467D-A1F6-DFF3F1B0C8DA}" srcOrd="1" destOrd="0" presId="urn:microsoft.com/office/officeart/2005/8/layout/hierarchy6"/>
    <dgm:cxn modelId="{8BE8DE32-F305-4B0B-A34D-10905CB31160}" type="presParOf" srcId="{6A7F090C-3F10-467D-A1F6-DFF3F1B0C8DA}" destId="{103678CB-F224-41BB-8E5B-7E358092E6C2}" srcOrd="0" destOrd="0" presId="urn:microsoft.com/office/officeart/2005/8/layout/hierarchy6"/>
    <dgm:cxn modelId="{D9E68717-F047-4F3F-9488-9C0A459A82E5}" type="presParOf" srcId="{6A7F090C-3F10-467D-A1F6-DFF3F1B0C8DA}" destId="{DF5F7D82-473D-4414-9A9B-26BA5917D465}" srcOrd="1" destOrd="0" presId="urn:microsoft.com/office/officeart/2005/8/layout/hierarchy6"/>
    <dgm:cxn modelId="{667AD8DD-8FB0-4B9A-9911-3744E3FFBC1E}" type="presParOf" srcId="{DF5F7D82-473D-4414-9A9B-26BA5917D465}" destId="{272CB0E1-FC06-4FCE-8941-56DFF3B68A71}" srcOrd="0" destOrd="0" presId="urn:microsoft.com/office/officeart/2005/8/layout/hierarchy6"/>
    <dgm:cxn modelId="{F6C1A60B-4365-445D-A312-2ED40C1435C6}" type="presParOf" srcId="{DF5F7D82-473D-4414-9A9B-26BA5917D465}" destId="{5BF12CE0-9672-4157-9FCC-AA948E75D8F1}" srcOrd="1" destOrd="0" presId="urn:microsoft.com/office/officeart/2005/8/layout/hierarchy6"/>
    <dgm:cxn modelId="{57B98F89-D0D5-488A-AAD7-38716BD26178}" type="presParOf" srcId="{6A7F090C-3F10-467D-A1F6-DFF3F1B0C8DA}" destId="{6BFB7E22-8088-4ADC-96B0-BF766959FAA2}" srcOrd="2" destOrd="0" presId="urn:microsoft.com/office/officeart/2005/8/layout/hierarchy6"/>
    <dgm:cxn modelId="{04C37D1C-D323-4672-85C0-259D44A28B27}" type="presParOf" srcId="{6A7F090C-3F10-467D-A1F6-DFF3F1B0C8DA}" destId="{8C0BD7F2-B505-4961-BF93-AA3AD744DA00}" srcOrd="3" destOrd="0" presId="urn:microsoft.com/office/officeart/2005/8/layout/hierarchy6"/>
    <dgm:cxn modelId="{429371F8-A65C-4DC0-B8BB-A39628B0CE8D}" type="presParOf" srcId="{8C0BD7F2-B505-4961-BF93-AA3AD744DA00}" destId="{7822C792-04BE-498B-8001-6E16BF82743E}" srcOrd="0" destOrd="0" presId="urn:microsoft.com/office/officeart/2005/8/layout/hierarchy6"/>
    <dgm:cxn modelId="{5A9F0466-9312-4033-BD8F-7DDDFE0AA00E}" type="presParOf" srcId="{8C0BD7F2-B505-4961-BF93-AA3AD744DA00}" destId="{945D7279-4156-4BAC-BCE7-A74314845EC5}" srcOrd="1" destOrd="0" presId="urn:microsoft.com/office/officeart/2005/8/layout/hierarchy6"/>
    <dgm:cxn modelId="{703C3D04-8233-4537-9554-4C0AD0A58FE8}" type="presParOf" srcId="{E1E5219A-FF74-4DB2-ACA1-EF337E053563}" destId="{FF79FFD9-E961-4F47-8798-265849468F79}" srcOrd="1" destOrd="0" presId="urn:microsoft.com/office/officeart/2005/8/layout/hierarchy6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C8EF2A-9840-41E6-96B7-7FFD8F783715}">
      <dsp:nvSpPr>
        <dsp:cNvPr id="0" name=""/>
        <dsp:cNvSpPr/>
      </dsp:nvSpPr>
      <dsp:spPr>
        <a:xfrm>
          <a:off x="2780238" y="688951"/>
          <a:ext cx="887755" cy="591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Root</a:t>
          </a:r>
        </a:p>
      </dsp:txBody>
      <dsp:txXfrm>
        <a:off x="2780238" y="688951"/>
        <a:ext cx="887755" cy="591836"/>
      </dsp:txXfrm>
    </dsp:sp>
    <dsp:sp modelId="{45611377-D6CE-444A-9328-0B29421ED919}">
      <dsp:nvSpPr>
        <dsp:cNvPr id="0" name=""/>
        <dsp:cNvSpPr/>
      </dsp:nvSpPr>
      <dsp:spPr>
        <a:xfrm>
          <a:off x="444429" y="1280788"/>
          <a:ext cx="2779686" cy="799482"/>
        </a:xfrm>
        <a:custGeom>
          <a:avLst/>
          <a:gdLst/>
          <a:ahLst/>
          <a:cxnLst/>
          <a:rect l="0" t="0" r="0" b="0"/>
          <a:pathLst>
            <a:path>
              <a:moveTo>
                <a:pt x="2779686" y="0"/>
              </a:moveTo>
              <a:lnTo>
                <a:pt x="2779686" y="399741"/>
              </a:lnTo>
              <a:lnTo>
                <a:pt x="0" y="399741"/>
              </a:lnTo>
              <a:lnTo>
                <a:pt x="0" y="7994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49A633-EB82-4CEA-BFD3-2327357F288D}">
      <dsp:nvSpPr>
        <dsp:cNvPr id="0" name=""/>
        <dsp:cNvSpPr/>
      </dsp:nvSpPr>
      <dsp:spPr>
        <a:xfrm>
          <a:off x="552" y="2080271"/>
          <a:ext cx="887755" cy="591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Drive Alone</a:t>
          </a:r>
        </a:p>
      </dsp:txBody>
      <dsp:txXfrm>
        <a:off x="552" y="2080271"/>
        <a:ext cx="887755" cy="591836"/>
      </dsp:txXfrm>
    </dsp:sp>
    <dsp:sp modelId="{004C21FA-A96C-4FCB-BC91-9C2C6687A43A}">
      <dsp:nvSpPr>
        <dsp:cNvPr id="0" name=""/>
        <dsp:cNvSpPr/>
      </dsp:nvSpPr>
      <dsp:spPr>
        <a:xfrm>
          <a:off x="1598511" y="1280788"/>
          <a:ext cx="1625604" cy="799482"/>
        </a:xfrm>
        <a:custGeom>
          <a:avLst/>
          <a:gdLst/>
          <a:ahLst/>
          <a:cxnLst/>
          <a:rect l="0" t="0" r="0" b="0"/>
          <a:pathLst>
            <a:path>
              <a:moveTo>
                <a:pt x="1625604" y="0"/>
              </a:moveTo>
              <a:lnTo>
                <a:pt x="1625604" y="399741"/>
              </a:lnTo>
              <a:lnTo>
                <a:pt x="0" y="399741"/>
              </a:lnTo>
              <a:lnTo>
                <a:pt x="0" y="7994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BF609B-567B-4D23-AA23-8D03B173C058}">
      <dsp:nvSpPr>
        <dsp:cNvPr id="0" name=""/>
        <dsp:cNvSpPr/>
      </dsp:nvSpPr>
      <dsp:spPr>
        <a:xfrm>
          <a:off x="1154634" y="2080271"/>
          <a:ext cx="887755" cy="591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Shared Ride 2</a:t>
          </a:r>
        </a:p>
      </dsp:txBody>
      <dsp:txXfrm>
        <a:off x="1154634" y="2080271"/>
        <a:ext cx="887755" cy="591836"/>
      </dsp:txXfrm>
    </dsp:sp>
    <dsp:sp modelId="{F435964B-04C6-4F54-9661-83C8F4EFF914}">
      <dsp:nvSpPr>
        <dsp:cNvPr id="0" name=""/>
        <dsp:cNvSpPr/>
      </dsp:nvSpPr>
      <dsp:spPr>
        <a:xfrm>
          <a:off x="2752593" y="1280788"/>
          <a:ext cx="471522" cy="799482"/>
        </a:xfrm>
        <a:custGeom>
          <a:avLst/>
          <a:gdLst/>
          <a:ahLst/>
          <a:cxnLst/>
          <a:rect l="0" t="0" r="0" b="0"/>
          <a:pathLst>
            <a:path>
              <a:moveTo>
                <a:pt x="471522" y="0"/>
              </a:moveTo>
              <a:lnTo>
                <a:pt x="471522" y="399741"/>
              </a:lnTo>
              <a:lnTo>
                <a:pt x="0" y="399741"/>
              </a:lnTo>
              <a:lnTo>
                <a:pt x="0" y="7994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DB3D3-6C08-41A0-9587-0AF421D53B1B}">
      <dsp:nvSpPr>
        <dsp:cNvPr id="0" name=""/>
        <dsp:cNvSpPr/>
      </dsp:nvSpPr>
      <dsp:spPr>
        <a:xfrm>
          <a:off x="2308716" y="2080271"/>
          <a:ext cx="887755" cy="591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Shared Ride 3</a:t>
          </a:r>
        </a:p>
      </dsp:txBody>
      <dsp:txXfrm>
        <a:off x="2308716" y="2080271"/>
        <a:ext cx="887755" cy="591836"/>
      </dsp:txXfrm>
    </dsp:sp>
    <dsp:sp modelId="{6C5A6C73-C1D2-47A7-A8F5-729EF9F6CB9C}">
      <dsp:nvSpPr>
        <dsp:cNvPr id="0" name=""/>
        <dsp:cNvSpPr/>
      </dsp:nvSpPr>
      <dsp:spPr>
        <a:xfrm>
          <a:off x="3224116" y="1280788"/>
          <a:ext cx="682559" cy="799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741"/>
              </a:lnTo>
              <a:lnTo>
                <a:pt x="682559" y="399741"/>
              </a:lnTo>
              <a:lnTo>
                <a:pt x="682559" y="7994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AFDFDC-2D4C-4BA3-84F6-9E9AE9FB5F93}">
      <dsp:nvSpPr>
        <dsp:cNvPr id="0" name=""/>
        <dsp:cNvSpPr/>
      </dsp:nvSpPr>
      <dsp:spPr>
        <a:xfrm>
          <a:off x="3462798" y="2080271"/>
          <a:ext cx="887755" cy="591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Transit</a:t>
          </a:r>
        </a:p>
      </dsp:txBody>
      <dsp:txXfrm>
        <a:off x="3462798" y="2080271"/>
        <a:ext cx="887755" cy="591836"/>
      </dsp:txXfrm>
    </dsp:sp>
    <dsp:sp modelId="{256BD9BB-A4B4-4588-93B4-213648892EA2}">
      <dsp:nvSpPr>
        <dsp:cNvPr id="0" name=""/>
        <dsp:cNvSpPr/>
      </dsp:nvSpPr>
      <dsp:spPr>
        <a:xfrm>
          <a:off x="3329634" y="2672107"/>
          <a:ext cx="577041" cy="236734"/>
        </a:xfrm>
        <a:custGeom>
          <a:avLst/>
          <a:gdLst/>
          <a:ahLst/>
          <a:cxnLst/>
          <a:rect l="0" t="0" r="0" b="0"/>
          <a:pathLst>
            <a:path>
              <a:moveTo>
                <a:pt x="577041" y="0"/>
              </a:moveTo>
              <a:lnTo>
                <a:pt x="577041" y="118367"/>
              </a:lnTo>
              <a:lnTo>
                <a:pt x="0" y="118367"/>
              </a:lnTo>
              <a:lnTo>
                <a:pt x="0" y="2367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174AEA-8083-4472-B50E-5876DEE43B44}">
      <dsp:nvSpPr>
        <dsp:cNvPr id="0" name=""/>
        <dsp:cNvSpPr/>
      </dsp:nvSpPr>
      <dsp:spPr>
        <a:xfrm>
          <a:off x="2885757" y="2908842"/>
          <a:ext cx="887755" cy="591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Drive Transit</a:t>
          </a:r>
        </a:p>
      </dsp:txBody>
      <dsp:txXfrm>
        <a:off x="2885757" y="2908842"/>
        <a:ext cx="887755" cy="591836"/>
      </dsp:txXfrm>
    </dsp:sp>
    <dsp:sp modelId="{8F0524DA-289A-478B-AF2F-8FCEBB3CE1FC}">
      <dsp:nvSpPr>
        <dsp:cNvPr id="0" name=""/>
        <dsp:cNvSpPr/>
      </dsp:nvSpPr>
      <dsp:spPr>
        <a:xfrm>
          <a:off x="3906676" y="2672107"/>
          <a:ext cx="577041" cy="23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367"/>
              </a:lnTo>
              <a:lnTo>
                <a:pt x="577041" y="118367"/>
              </a:lnTo>
              <a:lnTo>
                <a:pt x="577041" y="2367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4E0FC-8DF0-47CF-8690-5B5945991294}">
      <dsp:nvSpPr>
        <dsp:cNvPr id="0" name=""/>
        <dsp:cNvSpPr/>
      </dsp:nvSpPr>
      <dsp:spPr>
        <a:xfrm>
          <a:off x="4039839" y="2908842"/>
          <a:ext cx="887755" cy="591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Walk Transit</a:t>
          </a:r>
        </a:p>
      </dsp:txBody>
      <dsp:txXfrm>
        <a:off x="4039839" y="2908842"/>
        <a:ext cx="887755" cy="591836"/>
      </dsp:txXfrm>
    </dsp:sp>
    <dsp:sp modelId="{99CD35DD-7BB8-4F49-B67E-34972AE320B8}">
      <dsp:nvSpPr>
        <dsp:cNvPr id="0" name=""/>
        <dsp:cNvSpPr/>
      </dsp:nvSpPr>
      <dsp:spPr>
        <a:xfrm>
          <a:off x="3224116" y="1280788"/>
          <a:ext cx="2990723" cy="799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741"/>
              </a:lnTo>
              <a:lnTo>
                <a:pt x="2990723" y="399741"/>
              </a:lnTo>
              <a:lnTo>
                <a:pt x="2990723" y="7994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2C4A5F-2D42-4322-A3D7-58DB2D0E343C}">
      <dsp:nvSpPr>
        <dsp:cNvPr id="0" name=""/>
        <dsp:cNvSpPr/>
      </dsp:nvSpPr>
      <dsp:spPr>
        <a:xfrm>
          <a:off x="5770962" y="2080271"/>
          <a:ext cx="887755" cy="591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Non-Motorized</a:t>
          </a:r>
        </a:p>
      </dsp:txBody>
      <dsp:txXfrm>
        <a:off x="5770962" y="2080271"/>
        <a:ext cx="887755" cy="591836"/>
      </dsp:txXfrm>
    </dsp:sp>
    <dsp:sp modelId="{103678CB-F224-41BB-8E5B-7E358092E6C2}">
      <dsp:nvSpPr>
        <dsp:cNvPr id="0" name=""/>
        <dsp:cNvSpPr/>
      </dsp:nvSpPr>
      <dsp:spPr>
        <a:xfrm>
          <a:off x="5637799" y="2672107"/>
          <a:ext cx="577041" cy="236734"/>
        </a:xfrm>
        <a:custGeom>
          <a:avLst/>
          <a:gdLst/>
          <a:ahLst/>
          <a:cxnLst/>
          <a:rect l="0" t="0" r="0" b="0"/>
          <a:pathLst>
            <a:path>
              <a:moveTo>
                <a:pt x="577041" y="0"/>
              </a:moveTo>
              <a:lnTo>
                <a:pt x="577041" y="118367"/>
              </a:lnTo>
              <a:lnTo>
                <a:pt x="0" y="118367"/>
              </a:lnTo>
              <a:lnTo>
                <a:pt x="0" y="2367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2CB0E1-FC06-4FCE-8941-56DFF3B68A71}">
      <dsp:nvSpPr>
        <dsp:cNvPr id="0" name=""/>
        <dsp:cNvSpPr/>
      </dsp:nvSpPr>
      <dsp:spPr>
        <a:xfrm>
          <a:off x="5193921" y="2908842"/>
          <a:ext cx="887755" cy="591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Walk</a:t>
          </a:r>
        </a:p>
      </dsp:txBody>
      <dsp:txXfrm>
        <a:off x="5193921" y="2908842"/>
        <a:ext cx="887755" cy="591836"/>
      </dsp:txXfrm>
    </dsp:sp>
    <dsp:sp modelId="{6BFB7E22-8088-4ADC-96B0-BF766959FAA2}">
      <dsp:nvSpPr>
        <dsp:cNvPr id="0" name=""/>
        <dsp:cNvSpPr/>
      </dsp:nvSpPr>
      <dsp:spPr>
        <a:xfrm>
          <a:off x="6214840" y="2672107"/>
          <a:ext cx="577041" cy="23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367"/>
              </a:lnTo>
              <a:lnTo>
                <a:pt x="577041" y="118367"/>
              </a:lnTo>
              <a:lnTo>
                <a:pt x="577041" y="2367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22C792-04BE-498B-8001-6E16BF82743E}">
      <dsp:nvSpPr>
        <dsp:cNvPr id="0" name=""/>
        <dsp:cNvSpPr/>
      </dsp:nvSpPr>
      <dsp:spPr>
        <a:xfrm>
          <a:off x="6348003" y="2908842"/>
          <a:ext cx="887755" cy="591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Bike</a:t>
          </a:r>
        </a:p>
      </dsp:txBody>
      <dsp:txXfrm>
        <a:off x="6348003" y="2908842"/>
        <a:ext cx="887755" cy="591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A8936-9575-4A7B-96FF-759D075096BF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B0A10-6CCD-44B8-ADDC-B8A3B3A8A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6294" y="0"/>
            <a:ext cx="7772400" cy="113829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294" y="1038540"/>
            <a:ext cx="6400800" cy="560959"/>
          </a:xfrm>
        </p:spPr>
        <p:txBody>
          <a:bodyPr>
            <a:normAutofit/>
          </a:bodyPr>
          <a:lstStyle>
            <a:lvl1pPr marL="0" indent="0" algn="l">
              <a:buNone/>
              <a:defRPr sz="28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 descr="new cover slide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1981200"/>
            <a:ext cx="9144000" cy="4114800"/>
          </a:xfrm>
          <a:prstGeom prst="rect">
            <a:avLst/>
          </a:prstGeom>
        </p:spPr>
      </p:pic>
      <p:pic>
        <p:nvPicPr>
          <p:cNvPr id="5" name="Picture 21" descr="CS_logo_BW_No tag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14363" y="6294438"/>
            <a:ext cx="1690687" cy="411162"/>
          </a:xfrm>
          <a:prstGeom prst="rect">
            <a:avLst/>
          </a:prstGeom>
          <a:noFill/>
          <a:ln w="9525">
            <a:solidFill>
              <a:srgbClr val="002E56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25148" y="2234153"/>
            <a:ext cx="8034391" cy="3147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500"/>
              </a:spcAft>
            </a:pPr>
            <a:r>
              <a:rPr lang="en-US" sz="1400" b="1" i="1" dirty="0" smtClean="0"/>
              <a:t>presented</a:t>
            </a:r>
            <a:r>
              <a:rPr lang="en-US" sz="1400" b="1" i="1" baseline="0" dirty="0" smtClean="0"/>
              <a:t> to</a:t>
            </a:r>
          </a:p>
          <a:p>
            <a:r>
              <a:rPr lang="en-US" sz="1400" b="1" i="1" baseline="0" dirty="0" smtClean="0"/>
              <a:t>presented by</a:t>
            </a:r>
          </a:p>
          <a:p>
            <a:r>
              <a:rPr lang="en-US" b="1" baseline="0" dirty="0" smtClean="0"/>
              <a:t>Cambridge Systematics, Inc.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4991100" y="5732463"/>
            <a:ext cx="3793411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Transportation leadership you can trust.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518505" y="2583353"/>
            <a:ext cx="6032500" cy="470931"/>
          </a:xfrm>
        </p:spPr>
        <p:txBody>
          <a:bodyPr>
            <a:normAutofit/>
          </a:bodyPr>
          <a:lstStyle>
            <a:lvl1pPr>
              <a:buFontTx/>
              <a:buNone/>
              <a:defRPr sz="2400"/>
            </a:lvl1pPr>
          </a:lstStyle>
          <a:p>
            <a:pPr lvl="0"/>
            <a:r>
              <a:rPr lang="en-US" sz="2400" dirty="0" smtClean="0"/>
              <a:t>Client Name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499651" y="5354638"/>
            <a:ext cx="1857375" cy="377825"/>
          </a:xfrm>
        </p:spPr>
        <p:txBody>
          <a:bodyPr>
            <a:normAutofit/>
          </a:bodyPr>
          <a:lstStyle>
            <a:lvl1pPr>
              <a:buFontTx/>
              <a:buNone/>
              <a:defRPr sz="1600"/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99651" y="3903408"/>
            <a:ext cx="2554288" cy="989096"/>
          </a:xfrm>
        </p:spPr>
        <p:txBody>
          <a:bodyPr>
            <a:noAutofit/>
          </a:bodyPr>
          <a:lstStyle>
            <a:lvl1pPr>
              <a:buFontTx/>
              <a:buNone/>
              <a:defRPr sz="1600" baseline="0"/>
            </a:lvl1pPr>
          </a:lstStyle>
          <a:p>
            <a:pPr lvl="0"/>
            <a:r>
              <a:rPr lang="en-US" dirty="0" smtClean="0"/>
              <a:t>Presenters Name(s)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6294" y="0"/>
            <a:ext cx="7772400" cy="113829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294" y="1038540"/>
            <a:ext cx="6400800" cy="560959"/>
          </a:xfrm>
        </p:spPr>
        <p:txBody>
          <a:bodyPr>
            <a:normAutofit/>
          </a:bodyPr>
          <a:lstStyle>
            <a:lvl1pPr marL="0" indent="0" algn="l">
              <a:buNone/>
              <a:defRPr sz="28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21" descr="CS_logo_BW_No tag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14363" y="6294438"/>
            <a:ext cx="1690687" cy="411162"/>
          </a:xfrm>
          <a:prstGeom prst="rect">
            <a:avLst/>
          </a:prstGeom>
          <a:noFill/>
          <a:ln w="9525">
            <a:solidFill>
              <a:srgbClr val="002E56"/>
            </a:solidFill>
            <a:miter lim="800000"/>
            <a:headEnd/>
            <a:tailEnd/>
          </a:ln>
        </p:spPr>
      </p:pic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4991100" y="5732463"/>
            <a:ext cx="3793411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Transportation leadership you can trust.</a:t>
            </a:r>
          </a:p>
        </p:txBody>
      </p:sp>
      <p:pic>
        <p:nvPicPr>
          <p:cNvPr id="7" name="Picture 11" descr="new cover slide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1984248"/>
            <a:ext cx="9144000" cy="4114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25148" y="2234153"/>
            <a:ext cx="8034391" cy="3147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500"/>
              </a:spcAft>
            </a:pPr>
            <a:r>
              <a:rPr lang="en-US" sz="1400" b="1" i="1" dirty="0" smtClean="0"/>
              <a:t>presented</a:t>
            </a:r>
            <a:r>
              <a:rPr lang="en-US" sz="1400" b="1" i="1" baseline="0" dirty="0" smtClean="0"/>
              <a:t> to</a:t>
            </a:r>
          </a:p>
          <a:p>
            <a:r>
              <a:rPr lang="en-US" sz="1400" b="1" i="1" baseline="0" dirty="0" smtClean="0"/>
              <a:t>presented by</a:t>
            </a:r>
          </a:p>
          <a:p>
            <a:r>
              <a:rPr lang="en-US" b="1" baseline="0" dirty="0" smtClean="0"/>
              <a:t>Cambridge Systematics, Inc.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518505" y="2583353"/>
            <a:ext cx="6032500" cy="470931"/>
          </a:xfrm>
        </p:spPr>
        <p:txBody>
          <a:bodyPr>
            <a:normAutofit/>
          </a:bodyPr>
          <a:lstStyle>
            <a:lvl1pPr>
              <a:buFontTx/>
              <a:buNone/>
              <a:defRPr sz="2400"/>
            </a:lvl1pPr>
          </a:lstStyle>
          <a:p>
            <a:pPr lvl="0"/>
            <a:r>
              <a:rPr lang="en-US" sz="2400" dirty="0" smtClean="0"/>
              <a:t>Client Name</a:t>
            </a:r>
            <a:endParaRPr lang="en-US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499651" y="5354638"/>
            <a:ext cx="1857375" cy="377825"/>
          </a:xfrm>
        </p:spPr>
        <p:txBody>
          <a:bodyPr>
            <a:normAutofit/>
          </a:bodyPr>
          <a:lstStyle>
            <a:lvl1pPr>
              <a:buFontTx/>
              <a:buNone/>
              <a:defRPr sz="1600"/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99651" y="3903408"/>
            <a:ext cx="2554288" cy="989096"/>
          </a:xfrm>
        </p:spPr>
        <p:txBody>
          <a:bodyPr>
            <a:noAutofit/>
          </a:bodyPr>
          <a:lstStyle>
            <a:lvl1pPr>
              <a:buFontTx/>
              <a:buNone/>
              <a:defRPr sz="1600" baseline="0"/>
            </a:lvl1pPr>
          </a:lstStyle>
          <a:p>
            <a:pPr lvl="0"/>
            <a:r>
              <a:rPr lang="en-US" dirty="0" smtClean="0"/>
              <a:t>Presenters Name(s)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6294" y="0"/>
            <a:ext cx="7772400" cy="113829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294" y="1038540"/>
            <a:ext cx="6400800" cy="560959"/>
          </a:xfrm>
        </p:spPr>
        <p:txBody>
          <a:bodyPr>
            <a:normAutofit/>
          </a:bodyPr>
          <a:lstStyle>
            <a:lvl1pPr marL="0" indent="0" algn="l">
              <a:buNone/>
              <a:defRPr sz="28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21" descr="CS_logo_BW_No tag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14363" y="6294438"/>
            <a:ext cx="1690687" cy="411162"/>
          </a:xfrm>
          <a:prstGeom prst="rect">
            <a:avLst/>
          </a:prstGeom>
          <a:noFill/>
          <a:ln w="9525">
            <a:solidFill>
              <a:srgbClr val="002E56"/>
            </a:solidFill>
            <a:miter lim="800000"/>
            <a:headEnd/>
            <a:tailEnd/>
          </a:ln>
        </p:spPr>
      </p:pic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4991100" y="5732463"/>
            <a:ext cx="3793411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Transportation leadership you can trust.</a:t>
            </a:r>
          </a:p>
        </p:txBody>
      </p:sp>
      <p:pic>
        <p:nvPicPr>
          <p:cNvPr id="7" name="Picture 11" descr="new cover slide4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1984248"/>
            <a:ext cx="9144000" cy="4114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25148" y="2234153"/>
            <a:ext cx="8034391" cy="3147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500"/>
              </a:spcAft>
            </a:pPr>
            <a:r>
              <a:rPr lang="en-US" sz="1400" b="1" i="1" dirty="0" smtClean="0"/>
              <a:t>presented</a:t>
            </a:r>
            <a:r>
              <a:rPr lang="en-US" sz="1400" b="1" i="1" baseline="0" dirty="0" smtClean="0"/>
              <a:t> to</a:t>
            </a:r>
          </a:p>
          <a:p>
            <a:r>
              <a:rPr lang="en-US" sz="1400" b="1" i="1" baseline="0" dirty="0" smtClean="0"/>
              <a:t>presented by</a:t>
            </a:r>
          </a:p>
          <a:p>
            <a:r>
              <a:rPr lang="en-US" b="1" baseline="0" dirty="0" smtClean="0"/>
              <a:t>Cambridge Systematics, Inc.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518505" y="2583353"/>
            <a:ext cx="6032500" cy="470931"/>
          </a:xfrm>
        </p:spPr>
        <p:txBody>
          <a:bodyPr>
            <a:normAutofit/>
          </a:bodyPr>
          <a:lstStyle>
            <a:lvl1pPr>
              <a:buFontTx/>
              <a:buNone/>
              <a:defRPr sz="2400"/>
            </a:lvl1pPr>
          </a:lstStyle>
          <a:p>
            <a:pPr lvl="0"/>
            <a:r>
              <a:rPr lang="en-US" sz="2400" dirty="0" smtClean="0"/>
              <a:t>Client Name</a:t>
            </a:r>
            <a:endParaRPr lang="en-US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09078" y="5354638"/>
            <a:ext cx="1857375" cy="377825"/>
          </a:xfrm>
        </p:spPr>
        <p:txBody>
          <a:bodyPr>
            <a:normAutofit/>
          </a:bodyPr>
          <a:lstStyle>
            <a:lvl1pPr>
              <a:buFontTx/>
              <a:buNone/>
              <a:defRPr sz="1600"/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99651" y="3903408"/>
            <a:ext cx="2554288" cy="989096"/>
          </a:xfrm>
        </p:spPr>
        <p:txBody>
          <a:bodyPr>
            <a:noAutofit/>
          </a:bodyPr>
          <a:lstStyle>
            <a:lvl1pPr>
              <a:buFontTx/>
              <a:buNone/>
              <a:defRPr sz="1600" baseline="0"/>
            </a:lvl1pPr>
          </a:lstStyle>
          <a:p>
            <a:pPr lvl="0"/>
            <a:r>
              <a:rPr lang="en-US" dirty="0" smtClean="0"/>
              <a:t>Presenters Name(s)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6294" y="0"/>
            <a:ext cx="7772400" cy="113829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294" y="1038540"/>
            <a:ext cx="6400800" cy="560959"/>
          </a:xfrm>
        </p:spPr>
        <p:txBody>
          <a:bodyPr>
            <a:normAutofit/>
          </a:bodyPr>
          <a:lstStyle>
            <a:lvl1pPr marL="0" indent="0" algn="l">
              <a:buNone/>
              <a:defRPr sz="28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21" descr="CS_logo_BW_No tag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14363" y="6294438"/>
            <a:ext cx="1690687" cy="411162"/>
          </a:xfrm>
          <a:prstGeom prst="rect">
            <a:avLst/>
          </a:prstGeom>
          <a:noFill/>
          <a:ln w="9525">
            <a:solidFill>
              <a:srgbClr val="002E56"/>
            </a:solidFill>
            <a:miter lim="800000"/>
            <a:headEnd/>
            <a:tailEnd/>
          </a:ln>
        </p:spPr>
      </p:pic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4991100" y="5732463"/>
            <a:ext cx="3793411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Transportation leadership you can trust.</a:t>
            </a:r>
          </a:p>
        </p:txBody>
      </p:sp>
      <p:pic>
        <p:nvPicPr>
          <p:cNvPr id="7" name="Picture 12" descr="Envrinoment_Final"/>
          <p:cNvPicPr>
            <a:picLocks noChangeAspect="1" noChangeArrowheads="1"/>
          </p:cNvPicPr>
          <p:nvPr/>
        </p:nvPicPr>
        <p:blipFill>
          <a:blip r:embed="rId3" cstate="screen">
            <a:lum bright="-18000" contrast="6000"/>
          </a:blip>
          <a:srcRect/>
          <a:stretch>
            <a:fillRect/>
          </a:stretch>
        </p:blipFill>
        <p:spPr bwMode="auto">
          <a:xfrm>
            <a:off x="0" y="1649413"/>
            <a:ext cx="9144000" cy="448468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25148" y="2234153"/>
            <a:ext cx="8034391" cy="3147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500"/>
              </a:spcAft>
            </a:pPr>
            <a:r>
              <a:rPr lang="en-US" sz="1400" b="1" i="1" dirty="0" smtClean="0"/>
              <a:t>presented</a:t>
            </a:r>
            <a:r>
              <a:rPr lang="en-US" sz="1400" b="1" i="1" baseline="0" dirty="0" smtClean="0"/>
              <a:t> to</a:t>
            </a:r>
          </a:p>
          <a:p>
            <a:r>
              <a:rPr lang="en-US" sz="1400" b="1" i="1" baseline="0" dirty="0" smtClean="0"/>
              <a:t>presented by</a:t>
            </a:r>
          </a:p>
          <a:p>
            <a:r>
              <a:rPr lang="en-US" b="1" baseline="0" dirty="0" smtClean="0"/>
              <a:t>Cambridge Systematics, Inc.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518505" y="2583353"/>
            <a:ext cx="6032500" cy="470931"/>
          </a:xfrm>
        </p:spPr>
        <p:txBody>
          <a:bodyPr>
            <a:normAutofit/>
          </a:bodyPr>
          <a:lstStyle>
            <a:lvl1pPr>
              <a:buFontTx/>
              <a:buNone/>
              <a:defRPr sz="2400"/>
            </a:lvl1pPr>
          </a:lstStyle>
          <a:p>
            <a:pPr lvl="0"/>
            <a:r>
              <a:rPr lang="en-US" sz="2400" dirty="0" smtClean="0"/>
              <a:t>Client Name</a:t>
            </a:r>
            <a:endParaRPr lang="en-US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499651" y="5354638"/>
            <a:ext cx="1857375" cy="377825"/>
          </a:xfrm>
        </p:spPr>
        <p:txBody>
          <a:bodyPr>
            <a:normAutofit/>
          </a:bodyPr>
          <a:lstStyle>
            <a:lvl1pPr>
              <a:buFontTx/>
              <a:buNone/>
              <a:defRPr sz="1600"/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99651" y="3903408"/>
            <a:ext cx="2554288" cy="989096"/>
          </a:xfrm>
        </p:spPr>
        <p:txBody>
          <a:bodyPr>
            <a:noAutofit/>
          </a:bodyPr>
          <a:lstStyle>
            <a:lvl1pPr>
              <a:buFontTx/>
              <a:buNone/>
              <a:defRPr sz="1600" baseline="0"/>
            </a:lvl1pPr>
          </a:lstStyle>
          <a:p>
            <a:pPr lvl="0"/>
            <a:r>
              <a:rPr lang="en-US" dirty="0" smtClean="0"/>
              <a:t>Presenters Name(s)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3000"/>
              </a:spcBef>
              <a:defRPr/>
            </a:lvl1pPr>
            <a:lvl2pPr>
              <a:spcBef>
                <a:spcPts val="24"/>
              </a:spcBef>
              <a:defRPr/>
            </a:lvl2pPr>
            <a:lvl3pPr>
              <a:spcBef>
                <a:spcPts val="24"/>
              </a:spcBef>
              <a:defRPr/>
            </a:lvl3pPr>
            <a:lvl4pPr>
              <a:spcBef>
                <a:spcPts val="24"/>
              </a:spcBef>
              <a:defRPr/>
            </a:lvl4pPr>
            <a:lvl5pPr>
              <a:spcBef>
                <a:spcPts val="24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856" y="6322187"/>
            <a:ext cx="664464" cy="365125"/>
          </a:xfrm>
        </p:spPr>
        <p:txBody>
          <a:bodyPr/>
          <a:lstStyle/>
          <a:p>
            <a:fld id="{6EFA8406-D672-4E03-9ABF-F4A7E3A3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ddivide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9144000" cy="3200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7962"/>
            <a:ext cx="7772400" cy="1362075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577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1856" y="6322187"/>
            <a:ext cx="664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A8406-D672-4E03-9ABF-F4A7E3A351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 rot="16200000">
            <a:off x="4133056" y="-3172619"/>
            <a:ext cx="19050" cy="8593138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chemeClr val="bg2">
                  <a:lumMod val="60000"/>
                  <a:lumOff val="40000"/>
                  <a:alpha val="0"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442913" y="-79375"/>
            <a:ext cx="19050" cy="6465888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chemeClr val="bg2">
                  <a:lumMod val="60000"/>
                  <a:lumOff val="40000"/>
                  <a:alpha val="0"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 rot="5400000">
            <a:off x="7663656" y="5137944"/>
            <a:ext cx="7938" cy="3067050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chemeClr val="bg2">
                  <a:lumMod val="60000"/>
                  <a:lumOff val="40000"/>
                  <a:alpha val="0"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26" descr="CS_logo_BW_No tag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729538" y="6315075"/>
            <a:ext cx="1169987" cy="284163"/>
          </a:xfrm>
          <a:prstGeom prst="rect">
            <a:avLst/>
          </a:prstGeom>
          <a:solidFill>
            <a:schemeClr val="bg1"/>
          </a:solidFill>
          <a:ln w="9525">
            <a:solidFill>
              <a:srgbClr val="002E56"/>
            </a:solidFill>
            <a:miter lim="800000"/>
            <a:headEnd/>
            <a:tailEnd/>
          </a:ln>
        </p:spPr>
      </p:pic>
      <p:sp>
        <p:nvSpPr>
          <p:cNvPr id="10" name="Rectangle 21"/>
          <p:cNvSpPr>
            <a:spLocks noChangeArrowheads="1"/>
          </p:cNvSpPr>
          <p:nvPr/>
        </p:nvSpPr>
        <p:spPr bwMode="auto">
          <a:xfrm rot="10800000">
            <a:off x="8982075" y="4611688"/>
            <a:ext cx="6350" cy="240982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chemeClr val="bg2">
                  <a:lumMod val="60000"/>
                  <a:lumOff val="40000"/>
                  <a:alpha val="0"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3000"/>
        </a:spcBef>
        <a:buFontTx/>
        <a:buBlip>
          <a:blip r:embed="rId12"/>
        </a:buBlip>
        <a:defRPr sz="22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ts val="24"/>
        </a:spcBef>
        <a:buClr>
          <a:schemeClr val="accent5"/>
        </a:buClr>
        <a:buFont typeface="Arial" pitchFamily="34" charset="0"/>
        <a:buChar char="»"/>
        <a:defRPr sz="2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ts val="24"/>
        </a:spcBef>
        <a:buFont typeface="Arial" pitchFamily="34" charset="0"/>
        <a:buChar char="–"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ts val="24"/>
        </a:spcBef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6294" y="677754"/>
            <a:ext cx="8153612" cy="1138296"/>
          </a:xfrm>
        </p:spPr>
        <p:txBody>
          <a:bodyPr/>
          <a:lstStyle/>
          <a:p>
            <a:r>
              <a:rPr lang="en-US" dirty="0" smtClean="0"/>
              <a:t>Comparison of Activity-Based Model Parameters Between Two Cities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18505" y="2583353"/>
            <a:ext cx="7980036" cy="470931"/>
          </a:xfrm>
        </p:spPr>
        <p:txBody>
          <a:bodyPr>
            <a:noAutofit/>
          </a:bodyPr>
          <a:lstStyle/>
          <a:p>
            <a:r>
              <a:rPr lang="en-US" dirty="0" smtClean="0"/>
              <a:t>14TH TRB National Transportation Planning Applications Conference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May 7, 2013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99650" y="3903408"/>
            <a:ext cx="4545686" cy="989096"/>
          </a:xfrm>
        </p:spPr>
        <p:txBody>
          <a:bodyPr/>
          <a:lstStyle/>
          <a:p>
            <a:pPr marL="0" indent="0"/>
            <a:r>
              <a:rPr lang="en-US" dirty="0" smtClean="0"/>
              <a:t>Thomas Rossi</a:t>
            </a:r>
            <a:br>
              <a:rPr lang="en-US" dirty="0" smtClean="0"/>
            </a:br>
            <a:r>
              <a:rPr lang="en-US" dirty="0" smtClean="0"/>
              <a:t>Jason Lemp</a:t>
            </a:r>
            <a:br>
              <a:rPr lang="en-US" dirty="0" smtClean="0"/>
            </a:br>
            <a:r>
              <a:rPr lang="en-US" dirty="0" err="1" smtClean="0"/>
              <a:t>Anurag</a:t>
            </a:r>
            <a:r>
              <a:rPr lang="en-US" dirty="0" smtClean="0"/>
              <a:t> </a:t>
            </a:r>
            <a:r>
              <a:rPr lang="en-US" dirty="0" err="1" smtClean="0"/>
              <a:t>Komaduri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Jonathan Ehrlich, Metropolitan Council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Tour Mode Choice Model</a:t>
            </a:r>
            <a:br>
              <a:rPr lang="en-US" dirty="0" smtClean="0"/>
            </a:br>
            <a:r>
              <a:rPr lang="en-US" sz="2400" smtClean="0"/>
              <a:t>Tour Purpose </a:t>
            </a:r>
            <a:r>
              <a:rPr lang="en-US" sz="2400" dirty="0" smtClean="0"/>
              <a:t>Segmentation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Individual </a:t>
            </a:r>
            <a:r>
              <a:rPr lang="en-US" dirty="0" smtClean="0"/>
              <a:t>work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Alternatives/Nesting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9734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1036319" y="1337574"/>
          <a:ext cx="7236311" cy="4752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Tour Mode Choice Model Variables</a:t>
            </a:r>
            <a:br>
              <a:rPr lang="en-US" dirty="0" smtClean="0"/>
            </a:br>
            <a:r>
              <a:rPr lang="en-US" sz="2400" i="1" dirty="0" smtClean="0"/>
              <a:t>Level of Service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travel cost (segmented by income level)</a:t>
            </a:r>
          </a:p>
          <a:p>
            <a:r>
              <a:rPr lang="en-US" dirty="0" smtClean="0"/>
              <a:t>In-vehicle time</a:t>
            </a:r>
          </a:p>
          <a:p>
            <a:r>
              <a:rPr lang="en-US" dirty="0" smtClean="0"/>
              <a:t>Out-of-vehicle time (walk access/egress, wait, transfer, auto terminal time)</a:t>
            </a:r>
          </a:p>
          <a:p>
            <a:r>
              <a:rPr lang="en-US" dirty="0" smtClean="0"/>
              <a:t>Travel distance (non-motorized)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Tour Mode Choice Model Variables</a:t>
            </a:r>
            <a:br>
              <a:rPr lang="en-US" dirty="0" smtClean="0"/>
            </a:br>
            <a:r>
              <a:rPr lang="en-US" sz="2400" i="1" dirty="0" smtClean="0"/>
              <a:t>Land Use/Demographic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Mixed use density</a:t>
            </a:r>
          </a:p>
          <a:p>
            <a:r>
              <a:rPr lang="en-US" dirty="0" smtClean="0"/>
              <a:t>Total employment density</a:t>
            </a:r>
          </a:p>
          <a:p>
            <a:r>
              <a:rPr lang="en-US" dirty="0" smtClean="0"/>
              <a:t>Retail density</a:t>
            </a:r>
          </a:p>
          <a:p>
            <a:r>
              <a:rPr lang="en-US" dirty="0" smtClean="0"/>
              <a:t>Population density</a:t>
            </a:r>
          </a:p>
          <a:p>
            <a:r>
              <a:rPr lang="en-US" dirty="0" smtClean="0"/>
              <a:t>Income</a:t>
            </a:r>
          </a:p>
          <a:p>
            <a:r>
              <a:rPr lang="en-US" dirty="0" smtClean="0"/>
              <a:t>Household size</a:t>
            </a:r>
          </a:p>
          <a:p>
            <a:r>
              <a:rPr lang="en-US" dirty="0" smtClean="0"/>
              <a:t>Number of vehicles</a:t>
            </a:r>
          </a:p>
          <a:p>
            <a:r>
              <a:rPr lang="en-US" dirty="0" smtClean="0"/>
              <a:t>Cars relative to workers/adults</a:t>
            </a:r>
          </a:p>
          <a:p>
            <a:r>
              <a:rPr lang="en-US" dirty="0" smtClean="0"/>
              <a:t>Age level</a:t>
            </a:r>
          </a:p>
          <a:p>
            <a:r>
              <a:rPr lang="en-US" dirty="0" smtClean="0"/>
              <a:t>Gender</a:t>
            </a:r>
          </a:p>
          <a:p>
            <a:r>
              <a:rPr lang="en-US" dirty="0" smtClean="0"/>
              <a:t>Worker status</a:t>
            </a:r>
          </a:p>
          <a:p>
            <a:r>
              <a:rPr lang="en-US" dirty="0" smtClean="0"/>
              <a:t>Student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Tour Mode Choice Model Variables</a:t>
            </a:r>
            <a:br>
              <a:rPr lang="en-US" dirty="0" smtClean="0"/>
            </a:br>
            <a:r>
              <a:rPr lang="en-US" sz="2400" i="1" dirty="0" smtClean="0"/>
              <a:t>Activity Pattern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Presence of stops on half tour</a:t>
            </a:r>
          </a:p>
          <a:p>
            <a:r>
              <a:rPr lang="en-US" dirty="0" smtClean="0"/>
              <a:t>Number of tours by purpose</a:t>
            </a:r>
          </a:p>
          <a:p>
            <a:r>
              <a:rPr lang="en-US" dirty="0" smtClean="0"/>
              <a:t>Number of stops by purpose (on tour or half tour)</a:t>
            </a:r>
          </a:p>
          <a:p>
            <a:r>
              <a:rPr lang="en-US" dirty="0" smtClean="0"/>
              <a:t>Whether the tour involves school escorting</a:t>
            </a:r>
          </a:p>
          <a:p>
            <a:r>
              <a:rPr lang="en-US" dirty="0" smtClean="0"/>
              <a:t>Arrival and return time periods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-5778"/>
            <a:ext cx="8482405" cy="1143000"/>
          </a:xfrm>
        </p:spPr>
        <p:txBody>
          <a:bodyPr/>
          <a:lstStyle/>
          <a:p>
            <a:r>
              <a:rPr lang="en-US" dirty="0" smtClean="0"/>
              <a:t>Work Tour Mode Choice Model</a:t>
            </a:r>
            <a:br>
              <a:rPr lang="en-US" dirty="0" smtClean="0"/>
            </a:br>
            <a:r>
              <a:rPr lang="en-US" sz="2200" i="1" dirty="0" smtClean="0"/>
              <a:t>Estimated Model Parameters – Level of Service/Land Use</a:t>
            </a:r>
            <a:endParaRPr lang="en-US" sz="2200" i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040"/>
                <a:gridCol w="2323652"/>
                <a:gridCol w="215690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Houston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Twin Cities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Generalized Time (min)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-0.0116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Cost ($, by income level)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-0.123 to -0.0312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-0.196 to -0.0513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Bike distance (miles)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-0.0777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-0.202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Walk distance (miles)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-0.745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Mixed Use Density (work) (TA)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-0.493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Retail Density (work) (TA)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Population Density (work) (DA)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Employment Density (home) (walk)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Employment Density (work) (walk)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0.092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-5778"/>
            <a:ext cx="8482405" cy="1143000"/>
          </a:xfrm>
        </p:spPr>
        <p:txBody>
          <a:bodyPr/>
          <a:lstStyle/>
          <a:p>
            <a:r>
              <a:rPr lang="en-US" dirty="0" smtClean="0"/>
              <a:t>Work Tour Mode Choice Model</a:t>
            </a:r>
            <a:br>
              <a:rPr lang="en-US" dirty="0" smtClean="0"/>
            </a:br>
            <a:r>
              <a:rPr lang="en-US" sz="2200" i="1" dirty="0" smtClean="0"/>
              <a:t>Estimated Model Parameters – Person/Household</a:t>
            </a:r>
            <a:endParaRPr lang="en-US" sz="2200" i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199" y="1247885"/>
          <a:ext cx="8229600" cy="4751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9352"/>
                <a:gridCol w="1613647"/>
                <a:gridCol w="1726601"/>
              </a:tblGrid>
              <a:tr h="3657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Houston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Twin Cities</a:t>
                      </a:r>
                      <a:endParaRPr lang="en-US" dirty="0"/>
                    </a:p>
                  </a:txBody>
                  <a:tcPr/>
                </a:tc>
              </a:tr>
              <a:tr h="30121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Workers &gt; Cars (TA)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0.3587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-1.59</a:t>
                      </a:r>
                      <a:endParaRPr lang="en-US" sz="1600" dirty="0"/>
                    </a:p>
                  </a:txBody>
                  <a:tcPr/>
                </a:tc>
              </a:tr>
              <a:tr h="310181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Income &lt; $40K (TA)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-1.31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-3.30</a:t>
                      </a:r>
                    </a:p>
                  </a:txBody>
                  <a:tcPr/>
                </a:tc>
              </a:tr>
              <a:tr h="3083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Zero Cars (TW)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0.658</a:t>
                      </a:r>
                      <a:endParaRPr lang="en-US" sz="1600" dirty="0"/>
                    </a:p>
                  </a:txBody>
                  <a:tcPr/>
                </a:tc>
              </a:tr>
              <a:tr h="3281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Workers &gt; Cars, Cars &gt; 0 (TW)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2.92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/>
                </a:tc>
              </a:tr>
              <a:tr h="29404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Adults &gt; Cars, Workers </a:t>
                      </a:r>
                      <a:r>
                        <a:rPr lang="en-US" sz="1600" u="sng" dirty="0" smtClean="0"/>
                        <a:t>&lt;</a:t>
                      </a:r>
                      <a:r>
                        <a:rPr lang="en-US" sz="1600" dirty="0" smtClean="0"/>
                        <a:t> Cars, Cars &gt; 0 (TW)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2.35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1.38</a:t>
                      </a:r>
                      <a:endParaRPr lang="en-US" sz="1600" dirty="0"/>
                    </a:p>
                  </a:txBody>
                  <a:tcPr/>
                </a:tc>
              </a:tr>
              <a:tr h="324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2-Person </a:t>
                      </a:r>
                      <a:r>
                        <a:rPr lang="en-US" sz="1600" dirty="0" err="1" smtClean="0"/>
                        <a:t>HH</a:t>
                      </a:r>
                      <a:r>
                        <a:rPr lang="en-US" sz="1600" dirty="0" smtClean="0"/>
                        <a:t> (SR3)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-1.47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-1.31</a:t>
                      </a:r>
                      <a:endParaRPr lang="en-US" sz="1600" dirty="0"/>
                    </a:p>
                  </a:txBody>
                  <a:tcPr/>
                </a:tc>
              </a:tr>
              <a:tr h="311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2-Person </a:t>
                      </a:r>
                      <a:r>
                        <a:rPr lang="en-US" sz="1600" dirty="0" err="1" smtClean="0"/>
                        <a:t>HH</a:t>
                      </a:r>
                      <a:r>
                        <a:rPr lang="en-US" sz="1600" dirty="0" smtClean="0"/>
                        <a:t> (SR2)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0.233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-1.43</a:t>
                      </a:r>
                      <a:endParaRPr lang="en-US" sz="1600" dirty="0"/>
                    </a:p>
                  </a:txBody>
                  <a:tcPr/>
                </a:tc>
              </a:tr>
              <a:tr h="32093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Workers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0.203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/>
                </a:tc>
              </a:tr>
              <a:tr h="3191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Zero Cars (SR)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4.99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-2.03</a:t>
                      </a:r>
                      <a:endParaRPr lang="en-US" sz="1600" dirty="0"/>
                    </a:p>
                  </a:txBody>
                  <a:tcPr/>
                </a:tc>
              </a:tr>
              <a:tr h="285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 person household (SR)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-1.48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-2.88</a:t>
                      </a:r>
                      <a:endParaRPr lang="en-US" sz="1600" dirty="0"/>
                    </a:p>
                  </a:txBody>
                  <a:tcPr/>
                </a:tc>
              </a:tr>
              <a:tr h="315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3+ person household (DA)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-0.719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0.185</a:t>
                      </a:r>
                      <a:endParaRPr lang="en-US" sz="1600" dirty="0"/>
                    </a:p>
                  </a:txBody>
                  <a:tcPr/>
                </a:tc>
              </a:tr>
              <a:tr h="3352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Workers &gt; Cars, Cars &gt; 0 (TW)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-2.38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-2.49</a:t>
                      </a:r>
                      <a:endParaRPr lang="en-US" sz="1600" dirty="0"/>
                    </a:p>
                  </a:txBody>
                  <a:tcPr/>
                </a:tc>
              </a:tr>
              <a:tr h="3621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Age &lt; 30 (bike)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1.43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0.84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-5778"/>
            <a:ext cx="8482405" cy="1143000"/>
          </a:xfrm>
        </p:spPr>
        <p:txBody>
          <a:bodyPr/>
          <a:lstStyle/>
          <a:p>
            <a:r>
              <a:rPr lang="en-US" dirty="0" smtClean="0"/>
              <a:t>Work Tour Mode Choice Model</a:t>
            </a:r>
            <a:br>
              <a:rPr lang="en-US" dirty="0" smtClean="0"/>
            </a:br>
            <a:r>
              <a:rPr lang="en-US" sz="2200" i="1" dirty="0" smtClean="0"/>
              <a:t>Estimated Model Parameters – Person/Household</a:t>
            </a:r>
            <a:endParaRPr lang="en-US" sz="2200" i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7958" y="1385040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040"/>
                <a:gridCol w="2323652"/>
                <a:gridCol w="215690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Houston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Twin Cities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Arrive 7-9 a.m. (TA)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0.620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0.299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Depart 4-6 p.m. (TA)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0.17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Presence of stops (TA)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0.651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0.251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Presence of stops (TW)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0.167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Number of tours (TA, TW)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-0.614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-0.611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Presence of stops (walk)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of Meal Stops half tour 1 (SR3)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# of Escort Stops half tour 1 (SR3)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n/a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# of Escort Stops half tour 1 (SR2)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Work Stops (SR)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Work Stops (DA)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similarities, some differences</a:t>
            </a:r>
          </a:p>
          <a:p>
            <a:r>
              <a:rPr lang="en-US" dirty="0" smtClean="0"/>
              <a:t>Are some differences due to differences between the cities?</a:t>
            </a:r>
          </a:p>
          <a:p>
            <a:pPr lvl="1"/>
            <a:r>
              <a:rPr lang="en-US" dirty="0" smtClean="0"/>
              <a:t>Probably (demographics, bike shares)</a:t>
            </a:r>
          </a:p>
          <a:p>
            <a:r>
              <a:rPr lang="en-US" dirty="0" smtClean="0"/>
              <a:t>Would we get different results if we applied the Houston model to the Twin Cities?</a:t>
            </a:r>
          </a:p>
          <a:p>
            <a:pPr lvl="1"/>
            <a:r>
              <a:rPr lang="en-US" dirty="0" smtClean="0"/>
              <a:t>Seems likely, but calibration could change results</a:t>
            </a:r>
          </a:p>
          <a:p>
            <a:r>
              <a:rPr lang="en-US" dirty="0" smtClean="0"/>
              <a:t>Is more research into transferability needed?</a:t>
            </a:r>
          </a:p>
          <a:p>
            <a:pPr lvl="1"/>
            <a:r>
              <a:rPr lang="en-US" dirty="0" smtClean="0"/>
              <a:t>Sure!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This Presentation Is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transferability study</a:t>
            </a:r>
          </a:p>
          <a:p>
            <a:r>
              <a:rPr lang="en-US" dirty="0" smtClean="0"/>
              <a:t>But it does provide some information relevant to people considering transferring activity-based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Houston and Twin Cities Activity-Based Models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7160893" y="2069419"/>
            <a:ext cx="13611" cy="357073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491553" y="1993927"/>
            <a:ext cx="0" cy="241947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6156889" y="1993927"/>
            <a:ext cx="0" cy="241947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81375" y="2364546"/>
            <a:ext cx="2425947" cy="54858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149506" y="2460271"/>
            <a:ext cx="1689685" cy="3285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 Use </a:t>
            </a:r>
            <a:br>
              <a:rPr 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Demographic Data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374654" y="1500894"/>
            <a:ext cx="2425947" cy="5528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2820593" y="1596618"/>
            <a:ext cx="1534073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Synthetic Population</a:t>
            </a:r>
            <a:b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Generator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4880665" y="5640149"/>
            <a:ext cx="2424345" cy="51239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5011169" y="5728295"/>
            <a:ext cx="2163336" cy="3285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Highway and </a:t>
            </a:r>
            <a:b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 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Assignment</a:t>
            </a: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5893589" y="1500894"/>
            <a:ext cx="2112323" cy="5528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6164961" y="1596618"/>
            <a:ext cx="1569580" cy="3285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Highway </a:t>
            </a:r>
            <a:br>
              <a:rPr 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Transit Networks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781375" y="5026900"/>
            <a:ext cx="2891464" cy="5404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1"/>
          <a:lstStyle/>
          <a:p>
            <a:pPr algn="ctr"/>
            <a:r>
              <a:rPr 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Models </a:t>
            </a:r>
            <a:r>
              <a:rPr lang="en-US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(Truck, External, Airport)</a:t>
            </a:r>
            <a:endParaRPr lang="en-US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AutoShape 28"/>
          <p:cNvCxnSpPr>
            <a:cxnSpLocks noChangeShapeType="1"/>
          </p:cNvCxnSpPr>
          <p:nvPr/>
        </p:nvCxnSpPr>
        <p:spPr bwMode="auto">
          <a:xfrm flipV="1">
            <a:off x="3207322" y="2624533"/>
            <a:ext cx="201671" cy="0"/>
          </a:xfrm>
          <a:prstGeom prst="straightConnector1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</p:spPr>
      </p:cxnSp>
      <p:cxnSp>
        <p:nvCxnSpPr>
          <p:cNvPr id="17" name="AutoShape 32"/>
          <p:cNvCxnSpPr>
            <a:cxnSpLocks noChangeShapeType="1"/>
          </p:cNvCxnSpPr>
          <p:nvPr/>
        </p:nvCxnSpPr>
        <p:spPr bwMode="auto">
          <a:xfrm>
            <a:off x="5253536" y="4896249"/>
            <a:ext cx="0" cy="743900"/>
          </a:xfrm>
          <a:prstGeom prst="straightConnector1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18" name="AutoShape 27"/>
          <p:cNvCxnSpPr>
            <a:cxnSpLocks noChangeShapeType="1"/>
            <a:stCxn id="13" idx="1"/>
            <a:endCxn id="9" idx="3"/>
          </p:cNvCxnSpPr>
          <p:nvPr/>
        </p:nvCxnSpPr>
        <p:spPr bwMode="auto">
          <a:xfrm flipH="1">
            <a:off x="4800601" y="1777312"/>
            <a:ext cx="1092988" cy="0"/>
          </a:xfrm>
          <a:prstGeom prst="straightConnector1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sp>
        <p:nvSpPr>
          <p:cNvPr id="22" name="Line 5"/>
          <p:cNvSpPr>
            <a:spLocks noChangeShapeType="1"/>
          </p:cNvSpPr>
          <p:nvPr/>
        </p:nvSpPr>
        <p:spPr bwMode="auto">
          <a:xfrm flipH="1" flipV="1">
            <a:off x="2808593" y="2069419"/>
            <a:ext cx="0" cy="292303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AutoShape 28"/>
          <p:cNvCxnSpPr>
            <a:cxnSpLocks noChangeShapeType="1"/>
            <a:stCxn id="15" idx="3"/>
          </p:cNvCxnSpPr>
          <p:nvPr/>
        </p:nvCxnSpPr>
        <p:spPr bwMode="auto">
          <a:xfrm flipV="1">
            <a:off x="3672839" y="5245836"/>
            <a:ext cx="1580697" cy="0"/>
          </a:xfrm>
          <a:prstGeom prst="straightConnector1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32" name="Elbow Connector 31"/>
          <p:cNvCxnSpPr>
            <a:stCxn id="11" idx="3"/>
            <a:endCxn id="19" idx="3"/>
          </p:cNvCxnSpPr>
          <p:nvPr/>
        </p:nvCxnSpPr>
        <p:spPr>
          <a:xfrm flipH="1" flipV="1">
            <a:off x="6811210" y="3569018"/>
            <a:ext cx="493800" cy="2327328"/>
          </a:xfrm>
          <a:prstGeom prst="bentConnector3">
            <a:avLst>
              <a:gd name="adj1" fmla="val -46294"/>
            </a:avLst>
          </a:pr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408993" y="2241787"/>
            <a:ext cx="3402217" cy="265446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Activity-Based </a:t>
            </a:r>
            <a:br>
              <a:rPr lang="en-US" sz="2000" dirty="0" smtClean="0"/>
            </a:br>
            <a:r>
              <a:rPr lang="en-US" sz="2000" dirty="0" smtClean="0"/>
              <a:t>Model </a:t>
            </a:r>
            <a:br>
              <a:rPr lang="en-US" sz="2000" dirty="0" smtClean="0"/>
            </a:br>
            <a:r>
              <a:rPr lang="en-US" sz="2000" dirty="0" smtClean="0"/>
              <a:t>Components</a:t>
            </a:r>
            <a:endParaRPr lang="en-US" sz="2000" dirty="0"/>
          </a:p>
        </p:txBody>
      </p:sp>
      <p:sp>
        <p:nvSpPr>
          <p:cNvPr id="25" name="Line 5"/>
          <p:cNvSpPr>
            <a:spLocks noChangeShapeType="1"/>
          </p:cNvSpPr>
          <p:nvPr/>
        </p:nvSpPr>
        <p:spPr bwMode="auto">
          <a:xfrm flipV="1">
            <a:off x="3207321" y="2514121"/>
            <a:ext cx="201671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162906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2400" y="3699311"/>
            <a:ext cx="8708784" cy="1706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Tour-Level Choices</a:t>
            </a:r>
            <a:endParaRPr lang="en-US" sz="1600" i="1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2816" y="1380494"/>
            <a:ext cx="8708784" cy="8319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Long-Term Choices</a:t>
            </a:r>
            <a:endParaRPr lang="en-US" sz="1600" i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82816" y="5499780"/>
            <a:ext cx="8708784" cy="67528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Arial"/>
                <a:cs typeface="Arial"/>
              </a:rPr>
              <a:t>Stop/Trip-Level </a:t>
            </a:r>
            <a:r>
              <a:rPr lang="en-US" sz="16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Choices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Houston/Twin Cities Model System Flow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Rectangle 67"/>
          <p:cNvSpPr>
            <a:spLocks noChangeArrowheads="1"/>
          </p:cNvSpPr>
          <p:nvPr/>
        </p:nvSpPr>
        <p:spPr bwMode="auto">
          <a:xfrm>
            <a:off x="2392306" y="5052967"/>
            <a:ext cx="5178824" cy="23915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All Tour Stop Generation &amp; Mode Choice</a:t>
            </a:r>
          </a:p>
        </p:txBody>
      </p:sp>
      <p:sp>
        <p:nvSpPr>
          <p:cNvPr id="5" name="Rectangle 4"/>
          <p:cNvSpPr/>
          <p:nvPr/>
        </p:nvSpPr>
        <p:spPr>
          <a:xfrm>
            <a:off x="272400" y="2348051"/>
            <a:ext cx="8708784" cy="12522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en-US" sz="1600" i="1" dirty="0" smtClean="0"/>
              <a:t>Tour Generation</a:t>
            </a:r>
            <a:endParaRPr lang="en-US" sz="1600" i="1" dirty="0"/>
          </a:p>
        </p:txBody>
      </p:sp>
      <p:sp>
        <p:nvSpPr>
          <p:cNvPr id="8" name="Rectangle 53"/>
          <p:cNvSpPr>
            <a:spLocks noChangeArrowheads="1"/>
          </p:cNvSpPr>
          <p:nvPr/>
        </p:nvSpPr>
        <p:spPr bwMode="auto">
          <a:xfrm>
            <a:off x="6545655" y="4057197"/>
            <a:ext cx="2280042" cy="790627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53"/>
          <p:cNvSpPr>
            <a:spLocks noChangeArrowheads="1"/>
          </p:cNvSpPr>
          <p:nvPr/>
        </p:nvSpPr>
        <p:spPr bwMode="auto">
          <a:xfrm>
            <a:off x="1186031" y="4056414"/>
            <a:ext cx="2280043" cy="79141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67"/>
          <p:cNvSpPr>
            <a:spLocks noChangeArrowheads="1"/>
          </p:cNvSpPr>
          <p:nvPr/>
        </p:nvSpPr>
        <p:spPr bwMode="auto">
          <a:xfrm>
            <a:off x="1186031" y="4077575"/>
            <a:ext cx="2280043" cy="77024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Mandatory To</a:t>
            </a:r>
            <a:r>
              <a:rPr kumimoji="0" lang="en-US" sz="12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 Destination &amp;</a:t>
            </a:r>
            <a:b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Time of Day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53"/>
          <p:cNvSpPr>
            <a:spLocks noChangeArrowheads="1"/>
          </p:cNvSpPr>
          <p:nvPr/>
        </p:nvSpPr>
        <p:spPr bwMode="auto">
          <a:xfrm>
            <a:off x="3745175" y="4057197"/>
            <a:ext cx="2282811" cy="790627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Rectangle 81"/>
          <p:cNvSpPr>
            <a:spLocks noChangeArrowheads="1"/>
          </p:cNvSpPr>
          <p:nvPr/>
        </p:nvSpPr>
        <p:spPr bwMode="auto">
          <a:xfrm>
            <a:off x="3576637" y="1653515"/>
            <a:ext cx="2856673" cy="2837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Auto Ownership, Work Location, etc.</a:t>
            </a:r>
          </a:p>
        </p:txBody>
      </p:sp>
      <p:sp>
        <p:nvSpPr>
          <p:cNvPr id="13" name="Rectangle 80"/>
          <p:cNvSpPr>
            <a:spLocks noChangeArrowheads="1"/>
          </p:cNvSpPr>
          <p:nvPr/>
        </p:nvSpPr>
        <p:spPr bwMode="auto">
          <a:xfrm>
            <a:off x="1135231" y="2873289"/>
            <a:ext cx="2390605" cy="4439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Daily Activity Pattern</a:t>
            </a:r>
            <a:b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(including Work/School</a:t>
            </a:r>
            <a:r>
              <a:rPr kumimoji="0" lang="en-US" sz="12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Travel)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78"/>
          <p:cNvSpPr>
            <a:spLocks noChangeArrowheads="1"/>
          </p:cNvSpPr>
          <p:nvPr/>
        </p:nvSpPr>
        <p:spPr bwMode="auto">
          <a:xfrm>
            <a:off x="3922267" y="3258088"/>
            <a:ext cx="2173756" cy="2626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Fully Joint Travel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15" name="Rectangle 73"/>
          <p:cNvSpPr>
            <a:spLocks noChangeArrowheads="1"/>
          </p:cNvSpPr>
          <p:nvPr/>
        </p:nvSpPr>
        <p:spPr bwMode="auto">
          <a:xfrm>
            <a:off x="2392306" y="5793317"/>
            <a:ext cx="5178824" cy="2431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Stop (Trip) Level Destination, Time of Day, and Mode Choice</a:t>
            </a:r>
          </a:p>
        </p:txBody>
      </p:sp>
      <p:sp>
        <p:nvSpPr>
          <p:cNvPr id="16" name="Rectangle 70"/>
          <p:cNvSpPr>
            <a:spLocks noChangeArrowheads="1"/>
          </p:cNvSpPr>
          <p:nvPr/>
        </p:nvSpPr>
        <p:spPr bwMode="auto">
          <a:xfrm>
            <a:off x="6643702" y="2807811"/>
            <a:ext cx="2173756" cy="5045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Individual </a:t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Nonmandatory Travel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cxnSp>
        <p:nvCxnSpPr>
          <p:cNvPr id="18" name="Straight Arrow Connector 17"/>
          <p:cNvCxnSpPr>
            <a:stCxn id="13" idx="2"/>
            <a:endCxn id="10" idx="0"/>
          </p:cNvCxnSpPr>
          <p:nvPr/>
        </p:nvCxnSpPr>
        <p:spPr>
          <a:xfrm rot="5400000">
            <a:off x="1948128" y="3695169"/>
            <a:ext cx="760332" cy="448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5" idx="2"/>
            <a:endCxn id="14" idx="0"/>
          </p:cNvCxnSpPr>
          <p:nvPr/>
        </p:nvCxnSpPr>
        <p:spPr>
          <a:xfrm rot="16200000" flipH="1">
            <a:off x="4936779" y="3185721"/>
            <a:ext cx="142707" cy="20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4" idx="2"/>
            <a:endCxn id="27" idx="0"/>
          </p:cNvCxnSpPr>
          <p:nvPr/>
        </p:nvCxnSpPr>
        <p:spPr>
          <a:xfrm rot="16200000" flipH="1">
            <a:off x="4742495" y="3787400"/>
            <a:ext cx="535664" cy="236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2"/>
            <a:endCxn id="28" idx="0"/>
          </p:cNvCxnSpPr>
          <p:nvPr/>
        </p:nvCxnSpPr>
        <p:spPr>
          <a:xfrm rot="16200000" flipH="1">
            <a:off x="7359408" y="3683578"/>
            <a:ext cx="744007" cy="166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9" idx="3"/>
            <a:endCxn id="25" idx="1"/>
          </p:cNvCxnSpPr>
          <p:nvPr/>
        </p:nvCxnSpPr>
        <p:spPr>
          <a:xfrm flipV="1">
            <a:off x="3466074" y="2968935"/>
            <a:ext cx="442395" cy="148318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1" idx="3"/>
            <a:endCxn id="16" idx="1"/>
          </p:cNvCxnSpPr>
          <p:nvPr/>
        </p:nvCxnSpPr>
        <p:spPr>
          <a:xfrm flipV="1">
            <a:off x="6027986" y="3060109"/>
            <a:ext cx="615716" cy="1392402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79"/>
          <p:cNvSpPr>
            <a:spLocks noChangeArrowheads="1"/>
          </p:cNvSpPr>
          <p:nvPr/>
        </p:nvSpPr>
        <p:spPr bwMode="auto">
          <a:xfrm>
            <a:off x="3908469" y="2822489"/>
            <a:ext cx="2197299" cy="2928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School Escorting Model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7" name="Rectangle 67"/>
          <p:cNvSpPr>
            <a:spLocks noChangeArrowheads="1"/>
          </p:cNvSpPr>
          <p:nvPr/>
        </p:nvSpPr>
        <p:spPr bwMode="auto">
          <a:xfrm>
            <a:off x="3871487" y="4056414"/>
            <a:ext cx="2280043" cy="7914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Joint To</a:t>
            </a:r>
            <a:r>
              <a:rPr kumimoji="0" lang="en-US" sz="12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 Destination &amp;</a:t>
            </a:r>
            <a:b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Time of Day</a:t>
            </a:r>
            <a:endParaRPr kumimoji="0" lang="en-US" sz="1200" b="0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8" name="Rectangle 67"/>
          <p:cNvSpPr>
            <a:spLocks noChangeArrowheads="1"/>
          </p:cNvSpPr>
          <p:nvPr/>
        </p:nvSpPr>
        <p:spPr bwMode="auto">
          <a:xfrm>
            <a:off x="6592220" y="4056413"/>
            <a:ext cx="2280043" cy="7914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Individual Nonmandatory </a:t>
            </a:r>
            <a:b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To</a:t>
            </a:r>
            <a:r>
              <a:rPr kumimoji="0" lang="en-US" sz="12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 Destination &amp;</a:t>
            </a:r>
            <a:b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Time of Day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9" name="Straight Arrow Connector 28"/>
          <p:cNvCxnSpPr>
            <a:stCxn id="6" idx="2"/>
            <a:endCxn id="15" idx="0"/>
          </p:cNvCxnSpPr>
          <p:nvPr/>
        </p:nvCxnSpPr>
        <p:spPr>
          <a:xfrm>
            <a:off x="4981718" y="5292118"/>
            <a:ext cx="0" cy="5011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12" idx="2"/>
            <a:endCxn id="13" idx="0"/>
          </p:cNvCxnSpPr>
          <p:nvPr/>
        </p:nvCxnSpPr>
        <p:spPr>
          <a:xfrm rot="5400000">
            <a:off x="3199752" y="1068066"/>
            <a:ext cx="936005" cy="2674440"/>
          </a:xfrm>
          <a:prstGeom prst="bentConnector3">
            <a:avLst>
              <a:gd name="adj1" fmla="val 66282"/>
            </a:avLst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28" idx="2"/>
            <a:endCxn id="6" idx="0"/>
          </p:cNvCxnSpPr>
          <p:nvPr/>
        </p:nvCxnSpPr>
        <p:spPr>
          <a:xfrm rot="5400000">
            <a:off x="6254408" y="3575133"/>
            <a:ext cx="205144" cy="275052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400149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Houston and Twin Cities</a:t>
            </a:r>
            <a:br>
              <a:rPr lang="en-US" dirty="0" smtClean="0"/>
            </a:br>
            <a:r>
              <a:rPr lang="en-US" sz="2400" i="1" dirty="0" smtClean="0"/>
              <a:t>Model Similarities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49071"/>
          </a:xfrm>
        </p:spPr>
        <p:txBody>
          <a:bodyPr/>
          <a:lstStyle/>
          <a:p>
            <a:r>
              <a:rPr lang="en-US" dirty="0" smtClean="0"/>
              <a:t>Same basic structure</a:t>
            </a:r>
          </a:p>
          <a:p>
            <a:r>
              <a:rPr lang="en-US" dirty="0" smtClean="0"/>
              <a:t>Implemented in TourCast and Cube</a:t>
            </a:r>
          </a:p>
          <a:p>
            <a:r>
              <a:rPr lang="en-US" dirty="0" smtClean="0"/>
              <a:t>Estimated from local household survey data</a:t>
            </a:r>
          </a:p>
          <a:p>
            <a:r>
              <a:rPr lang="en-US" dirty="0" smtClean="0"/>
              <a:t>Tour </a:t>
            </a:r>
            <a:r>
              <a:rPr lang="en-US" dirty="0" smtClean="0"/>
              <a:t>purposes: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36320" y="4528969"/>
            <a:ext cx="7139492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 smtClean="0"/>
              <a:t>Work</a:t>
            </a:r>
          </a:p>
          <a:p>
            <a:r>
              <a:rPr lang="en-US" dirty="0" smtClean="0"/>
              <a:t>School</a:t>
            </a:r>
          </a:p>
          <a:p>
            <a:r>
              <a:rPr lang="en-US" dirty="0" smtClean="0"/>
              <a:t>University</a:t>
            </a:r>
          </a:p>
          <a:p>
            <a:r>
              <a:rPr lang="en-US" dirty="0" smtClean="0"/>
              <a:t>Shop</a:t>
            </a:r>
          </a:p>
          <a:p>
            <a:r>
              <a:rPr lang="en-US" dirty="0" smtClean="0"/>
              <a:t>Meal</a:t>
            </a:r>
          </a:p>
          <a:p>
            <a:r>
              <a:rPr lang="en-US" dirty="0" smtClean="0"/>
              <a:t>Personal Business</a:t>
            </a:r>
          </a:p>
          <a:p>
            <a:r>
              <a:rPr lang="en-US" dirty="0" smtClean="0"/>
              <a:t>Social/Recreation</a:t>
            </a:r>
          </a:p>
          <a:p>
            <a:r>
              <a:rPr lang="en-US" dirty="0" smtClean="0"/>
              <a:t>Escort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Houston and Twin Cities</a:t>
            </a:r>
            <a:br>
              <a:rPr lang="en-US" dirty="0" smtClean="0"/>
            </a:br>
            <a:r>
              <a:rPr lang="en-US" sz="2400" i="1" dirty="0" smtClean="0"/>
              <a:t>Model Structure Differences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long term model components in Twin Cities model (transit path ownership, </a:t>
            </a:r>
            <a:r>
              <a:rPr lang="en-US" dirty="0" err="1" smtClean="0"/>
              <a:t>MnPass</a:t>
            </a:r>
            <a:r>
              <a:rPr lang="en-US" dirty="0" smtClean="0"/>
              <a:t> ownership)</a:t>
            </a:r>
          </a:p>
          <a:p>
            <a:r>
              <a:rPr lang="en-US" dirty="0" smtClean="0"/>
              <a:t>Synthetic population generator</a:t>
            </a:r>
          </a:p>
          <a:p>
            <a:pPr lvl="1"/>
            <a:r>
              <a:rPr lang="en-US" dirty="0" smtClean="0"/>
              <a:t>Houston – Based on UrbanSim</a:t>
            </a:r>
          </a:p>
          <a:p>
            <a:pPr lvl="1"/>
            <a:r>
              <a:rPr lang="en-US" dirty="0" smtClean="0"/>
              <a:t>Twin Cities – </a:t>
            </a:r>
            <a:r>
              <a:rPr lang="en-US" dirty="0" err="1" smtClean="0"/>
              <a:t>PopGen</a:t>
            </a:r>
            <a:endParaRPr lang="en-US" dirty="0" smtClean="0"/>
          </a:p>
          <a:p>
            <a:r>
              <a:rPr lang="en-US" dirty="0" smtClean="0"/>
              <a:t>Differences in exogenous travel models (external, truck, special generator)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Tale of Three Cities</a:t>
            </a:r>
            <a:br>
              <a:rPr lang="en-US" dirty="0" smtClean="0"/>
            </a:br>
            <a:r>
              <a:rPr lang="en-US" sz="2400" dirty="0" smtClean="0"/>
              <a:t>(Two of Which Are Twins)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2372"/>
                <a:gridCol w="2205317"/>
                <a:gridCol w="251191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Houston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Twin Cities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Metro area population (2011)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6,051,850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3,389,049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Central city</a:t>
                      </a:r>
                      <a:r>
                        <a:rPr lang="en-US" baseline="0" dirty="0" smtClean="0"/>
                        <a:t> population</a:t>
                      </a:r>
                      <a:r>
                        <a:rPr lang="en-US" dirty="0" smtClean="0"/>
                        <a:t> (2011)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2,145,146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387,753</a:t>
                      </a:r>
                      <a:r>
                        <a:rPr lang="en-US" baseline="0" dirty="0" smtClean="0"/>
                        <a:t> / </a:t>
                      </a:r>
                      <a:r>
                        <a:rPr lang="en-US" dirty="0" smtClean="0"/>
                        <a:t>288,448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Estimated VMT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160M (2010)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66.5M (2005)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Public transit passengers (2012)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77.6M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81.1M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Bike</a:t>
                      </a:r>
                      <a:r>
                        <a:rPr lang="en-US" baseline="0" dirty="0" smtClean="0"/>
                        <a:t> tour mode share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Avg. temperature</a:t>
                      </a:r>
                      <a:r>
                        <a:rPr lang="en-US" baseline="0" dirty="0" smtClean="0"/>
                        <a:t> - Jan. (F)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 / 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 / 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Avg. temperature 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July</a:t>
                      </a:r>
                      <a:r>
                        <a:rPr lang="en-US" baseline="0" dirty="0" smtClean="0"/>
                        <a:t> (F)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 / 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 / 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Avg. annual snowfall (inches)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2400" y="3699311"/>
            <a:ext cx="8708784" cy="1706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Tour-Level Choices</a:t>
            </a:r>
            <a:endParaRPr lang="en-US" sz="1600" i="1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2816" y="1380494"/>
            <a:ext cx="8708784" cy="8319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Long-Term Choices</a:t>
            </a:r>
            <a:endParaRPr lang="en-US" sz="1600" i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82816" y="5499780"/>
            <a:ext cx="8708784" cy="67528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Arial"/>
                <a:cs typeface="Arial"/>
              </a:rPr>
              <a:t>Stop/Trip-Level </a:t>
            </a:r>
            <a:r>
              <a:rPr lang="en-US" sz="16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Choices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Houston/Twin Cities Model System Flow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ectangle 67"/>
          <p:cNvSpPr>
            <a:spLocks noChangeArrowheads="1"/>
          </p:cNvSpPr>
          <p:nvPr/>
        </p:nvSpPr>
        <p:spPr bwMode="auto">
          <a:xfrm>
            <a:off x="2392306" y="5052967"/>
            <a:ext cx="5178824" cy="23915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All Tour Stop Generation &amp; Mode Choice</a:t>
            </a:r>
          </a:p>
        </p:txBody>
      </p:sp>
      <p:sp>
        <p:nvSpPr>
          <p:cNvPr id="5" name="Rectangle 4"/>
          <p:cNvSpPr/>
          <p:nvPr/>
        </p:nvSpPr>
        <p:spPr>
          <a:xfrm>
            <a:off x="272400" y="2348051"/>
            <a:ext cx="8708784" cy="12522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en-US" sz="1600" i="1" dirty="0" smtClean="0"/>
              <a:t>Tour Generation</a:t>
            </a:r>
            <a:endParaRPr lang="en-US" sz="1600" i="1" dirty="0"/>
          </a:p>
        </p:txBody>
      </p:sp>
      <p:sp>
        <p:nvSpPr>
          <p:cNvPr id="8" name="Rectangle 53"/>
          <p:cNvSpPr>
            <a:spLocks noChangeArrowheads="1"/>
          </p:cNvSpPr>
          <p:nvPr/>
        </p:nvSpPr>
        <p:spPr bwMode="auto">
          <a:xfrm>
            <a:off x="6545655" y="4057197"/>
            <a:ext cx="2280042" cy="790627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53"/>
          <p:cNvSpPr>
            <a:spLocks noChangeArrowheads="1"/>
          </p:cNvSpPr>
          <p:nvPr/>
        </p:nvSpPr>
        <p:spPr bwMode="auto">
          <a:xfrm>
            <a:off x="1186031" y="4056414"/>
            <a:ext cx="2280043" cy="79141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67"/>
          <p:cNvSpPr>
            <a:spLocks noChangeArrowheads="1"/>
          </p:cNvSpPr>
          <p:nvPr/>
        </p:nvSpPr>
        <p:spPr bwMode="auto">
          <a:xfrm>
            <a:off x="1186031" y="4077575"/>
            <a:ext cx="2280043" cy="77024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Mandatory To</a:t>
            </a:r>
            <a:r>
              <a:rPr kumimoji="0" lang="en-US" sz="12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 Destination &amp;</a:t>
            </a:r>
            <a:b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Time of Day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53"/>
          <p:cNvSpPr>
            <a:spLocks noChangeArrowheads="1"/>
          </p:cNvSpPr>
          <p:nvPr/>
        </p:nvSpPr>
        <p:spPr bwMode="auto">
          <a:xfrm>
            <a:off x="3745175" y="4057197"/>
            <a:ext cx="2282811" cy="790627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Rectangle 81"/>
          <p:cNvSpPr>
            <a:spLocks noChangeArrowheads="1"/>
          </p:cNvSpPr>
          <p:nvPr/>
        </p:nvSpPr>
        <p:spPr bwMode="auto">
          <a:xfrm>
            <a:off x="3576637" y="1653515"/>
            <a:ext cx="2856673" cy="2837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Auto Ownership, Work Location, etc.</a:t>
            </a:r>
          </a:p>
        </p:txBody>
      </p:sp>
      <p:sp>
        <p:nvSpPr>
          <p:cNvPr id="13" name="Rectangle 80"/>
          <p:cNvSpPr>
            <a:spLocks noChangeArrowheads="1"/>
          </p:cNvSpPr>
          <p:nvPr/>
        </p:nvSpPr>
        <p:spPr bwMode="auto">
          <a:xfrm>
            <a:off x="1135231" y="2873289"/>
            <a:ext cx="2390605" cy="4439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Daily Activity Pattern</a:t>
            </a:r>
            <a:b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(including Work/School</a:t>
            </a:r>
            <a:r>
              <a:rPr kumimoji="0" lang="en-US" sz="12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Travel)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78"/>
          <p:cNvSpPr>
            <a:spLocks noChangeArrowheads="1"/>
          </p:cNvSpPr>
          <p:nvPr/>
        </p:nvSpPr>
        <p:spPr bwMode="auto">
          <a:xfrm>
            <a:off x="3922267" y="3258088"/>
            <a:ext cx="2173756" cy="2626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Fully Joint Travel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15" name="Rectangle 73"/>
          <p:cNvSpPr>
            <a:spLocks noChangeArrowheads="1"/>
          </p:cNvSpPr>
          <p:nvPr/>
        </p:nvSpPr>
        <p:spPr bwMode="auto">
          <a:xfrm>
            <a:off x="2392306" y="5793317"/>
            <a:ext cx="5178824" cy="2431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Stop (Trip) Level Destination, Time of Day, and Mode Choice</a:t>
            </a:r>
          </a:p>
        </p:txBody>
      </p:sp>
      <p:sp>
        <p:nvSpPr>
          <p:cNvPr id="16" name="Rectangle 70"/>
          <p:cNvSpPr>
            <a:spLocks noChangeArrowheads="1"/>
          </p:cNvSpPr>
          <p:nvPr/>
        </p:nvSpPr>
        <p:spPr bwMode="auto">
          <a:xfrm>
            <a:off x="6643702" y="2807811"/>
            <a:ext cx="2173756" cy="5045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Individual </a:t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Nonmandatory Travel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cxnSp>
        <p:nvCxnSpPr>
          <p:cNvPr id="18" name="Straight Arrow Connector 17"/>
          <p:cNvCxnSpPr>
            <a:stCxn id="13" idx="2"/>
            <a:endCxn id="10" idx="0"/>
          </p:cNvCxnSpPr>
          <p:nvPr/>
        </p:nvCxnSpPr>
        <p:spPr>
          <a:xfrm rot="5400000">
            <a:off x="1948128" y="3695169"/>
            <a:ext cx="760332" cy="448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5" idx="2"/>
            <a:endCxn id="14" idx="0"/>
          </p:cNvCxnSpPr>
          <p:nvPr/>
        </p:nvCxnSpPr>
        <p:spPr>
          <a:xfrm rot="16200000" flipH="1">
            <a:off x="4936779" y="3185721"/>
            <a:ext cx="142707" cy="20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4" idx="2"/>
            <a:endCxn id="27" idx="0"/>
          </p:cNvCxnSpPr>
          <p:nvPr/>
        </p:nvCxnSpPr>
        <p:spPr>
          <a:xfrm rot="16200000" flipH="1">
            <a:off x="4742495" y="3787400"/>
            <a:ext cx="535664" cy="236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2"/>
            <a:endCxn id="28" idx="0"/>
          </p:cNvCxnSpPr>
          <p:nvPr/>
        </p:nvCxnSpPr>
        <p:spPr>
          <a:xfrm rot="16200000" flipH="1">
            <a:off x="7359408" y="3683578"/>
            <a:ext cx="744007" cy="166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9" idx="3"/>
            <a:endCxn id="25" idx="1"/>
          </p:cNvCxnSpPr>
          <p:nvPr/>
        </p:nvCxnSpPr>
        <p:spPr>
          <a:xfrm flipV="1">
            <a:off x="3466074" y="2968935"/>
            <a:ext cx="442395" cy="148318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1" idx="3"/>
            <a:endCxn id="16" idx="1"/>
          </p:cNvCxnSpPr>
          <p:nvPr/>
        </p:nvCxnSpPr>
        <p:spPr>
          <a:xfrm flipV="1">
            <a:off x="6027986" y="3060109"/>
            <a:ext cx="615716" cy="1392402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79"/>
          <p:cNvSpPr>
            <a:spLocks noChangeArrowheads="1"/>
          </p:cNvSpPr>
          <p:nvPr/>
        </p:nvSpPr>
        <p:spPr bwMode="auto">
          <a:xfrm>
            <a:off x="3908469" y="2822489"/>
            <a:ext cx="2197299" cy="2928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School Escorting Model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7" name="Rectangle 67"/>
          <p:cNvSpPr>
            <a:spLocks noChangeArrowheads="1"/>
          </p:cNvSpPr>
          <p:nvPr/>
        </p:nvSpPr>
        <p:spPr bwMode="auto">
          <a:xfrm>
            <a:off x="3871487" y="4056414"/>
            <a:ext cx="2280043" cy="7914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Joint To</a:t>
            </a:r>
            <a:r>
              <a:rPr kumimoji="0" lang="en-US" sz="12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 Destination &amp;</a:t>
            </a:r>
            <a:b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Time of Day</a:t>
            </a:r>
            <a:endParaRPr kumimoji="0" lang="en-US" sz="1200" b="0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8" name="Rectangle 67"/>
          <p:cNvSpPr>
            <a:spLocks noChangeArrowheads="1"/>
          </p:cNvSpPr>
          <p:nvPr/>
        </p:nvSpPr>
        <p:spPr bwMode="auto">
          <a:xfrm>
            <a:off x="6592220" y="4056413"/>
            <a:ext cx="2280043" cy="7914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Individual Nonmandatory </a:t>
            </a:r>
            <a:b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To</a:t>
            </a:r>
            <a:r>
              <a:rPr kumimoji="0" lang="en-US" sz="12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 Destination &amp;</a:t>
            </a:r>
            <a:b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Time of Day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9" name="Straight Arrow Connector 28"/>
          <p:cNvCxnSpPr>
            <a:stCxn id="6" idx="2"/>
            <a:endCxn id="15" idx="0"/>
          </p:cNvCxnSpPr>
          <p:nvPr/>
        </p:nvCxnSpPr>
        <p:spPr>
          <a:xfrm>
            <a:off x="4981718" y="5292118"/>
            <a:ext cx="0" cy="5011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12" idx="2"/>
            <a:endCxn id="13" idx="0"/>
          </p:cNvCxnSpPr>
          <p:nvPr/>
        </p:nvCxnSpPr>
        <p:spPr>
          <a:xfrm rot="5400000">
            <a:off x="3199752" y="1068066"/>
            <a:ext cx="936005" cy="2674440"/>
          </a:xfrm>
          <a:prstGeom prst="bentConnector3">
            <a:avLst>
              <a:gd name="adj1" fmla="val 66282"/>
            </a:avLst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28" idx="2"/>
            <a:endCxn id="6" idx="0"/>
          </p:cNvCxnSpPr>
          <p:nvPr/>
        </p:nvCxnSpPr>
        <p:spPr>
          <a:xfrm rot="5400000">
            <a:off x="6254408" y="3575133"/>
            <a:ext cx="205144" cy="275052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142154" y="5027449"/>
            <a:ext cx="1501547" cy="26467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endCxn id="30" idx="6"/>
          </p:cNvCxnSpPr>
          <p:nvPr/>
        </p:nvCxnSpPr>
        <p:spPr>
          <a:xfrm flipH="1" flipV="1">
            <a:off x="6643701" y="5159784"/>
            <a:ext cx="2043099" cy="633533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400149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Tour Mode Choice Model</a:t>
            </a:r>
            <a:br>
              <a:rPr lang="en-US" dirty="0" smtClean="0"/>
            </a:br>
            <a:r>
              <a:rPr lang="en-US" sz="2400" smtClean="0"/>
              <a:t>Tour Purpose </a:t>
            </a:r>
            <a:r>
              <a:rPr lang="en-US" sz="2400" dirty="0" smtClean="0"/>
              <a:t>Segmentation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Individual work</a:t>
            </a:r>
          </a:p>
          <a:p>
            <a:r>
              <a:rPr lang="en-US" dirty="0" smtClean="0"/>
              <a:t>Individual school/university</a:t>
            </a:r>
          </a:p>
          <a:p>
            <a:r>
              <a:rPr lang="en-US" dirty="0" smtClean="0"/>
              <a:t>Individual non-mandatory (excluding escort purpose)</a:t>
            </a:r>
          </a:p>
          <a:p>
            <a:r>
              <a:rPr lang="en-US" dirty="0" smtClean="0"/>
              <a:t>Individual escort</a:t>
            </a:r>
          </a:p>
          <a:p>
            <a:r>
              <a:rPr lang="en-US" dirty="0" smtClean="0"/>
              <a:t>Individual work-based subtours</a:t>
            </a:r>
          </a:p>
          <a:p>
            <a:r>
              <a:rPr lang="en-US" dirty="0" smtClean="0"/>
              <a:t>Joint non-mandatory tours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SBlue">
  <a:themeElements>
    <a:clrScheme name="CSBlue">
      <a:dk1>
        <a:srgbClr val="000000"/>
      </a:dk1>
      <a:lt1>
        <a:srgbClr val="FFFFFF"/>
      </a:lt1>
      <a:dk2>
        <a:srgbClr val="003A69"/>
      </a:dk2>
      <a:lt2>
        <a:srgbClr val="FFFFFF"/>
      </a:lt2>
      <a:accent1>
        <a:srgbClr val="0099CC"/>
      </a:accent1>
      <a:accent2>
        <a:srgbClr val="B29620"/>
      </a:accent2>
      <a:accent3>
        <a:srgbClr val="C20000"/>
      </a:accent3>
      <a:accent4>
        <a:srgbClr val="30A230"/>
      </a:accent4>
      <a:accent5>
        <a:srgbClr val="DDE278"/>
      </a:accent5>
      <a:accent6>
        <a:srgbClr val="1634CA"/>
      </a:accent6>
      <a:hlink>
        <a:srgbClr val="FFFFFF"/>
      </a:hlink>
      <a:folHlink>
        <a:srgbClr val="C0C0C0"/>
      </a:folHlink>
    </a:clrScheme>
    <a:fontScheme name="CS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SBlu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CSBlue</Template>
  <TotalTime>497</TotalTime>
  <Words>938</Words>
  <Application>Microsoft Office PowerPoint</Application>
  <PresentationFormat>On-screen Show (4:3)</PresentationFormat>
  <Paragraphs>267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CSBlue</vt:lpstr>
      <vt:lpstr>Comparison of Activity-Based Model Parameters Between Two Cities</vt:lpstr>
      <vt:lpstr>What This Presentation Is Not</vt:lpstr>
      <vt:lpstr>Houston and Twin Cities Activity-Based Models</vt:lpstr>
      <vt:lpstr>Houston/Twin Cities Model System Flow</vt:lpstr>
      <vt:lpstr>Houston and Twin Cities Model Similarities</vt:lpstr>
      <vt:lpstr>Houston and Twin Cities Model Structure Differences</vt:lpstr>
      <vt:lpstr>A Tale of Three Cities (Two of Which Are Twins)</vt:lpstr>
      <vt:lpstr>Houston/Twin Cities Model System Flow</vt:lpstr>
      <vt:lpstr>Tour Mode Choice Model Tour Purpose Segmentation</vt:lpstr>
      <vt:lpstr>Tour Mode Choice Model Tour Purpose Segmentation</vt:lpstr>
      <vt:lpstr>Mode Alternatives/Nesting Structure</vt:lpstr>
      <vt:lpstr>Work Tour Mode Choice Model Variables Level of Service</vt:lpstr>
      <vt:lpstr>Work Tour Mode Choice Model Variables Land Use/Demographic</vt:lpstr>
      <vt:lpstr>Work Tour Mode Choice Model Variables Activity Pattern</vt:lpstr>
      <vt:lpstr>Work Tour Mode Choice Model Estimated Model Parameters – Level of Service/Land Use</vt:lpstr>
      <vt:lpstr>Work Tour Mode Choice Model Estimated Model Parameters – Person/Household</vt:lpstr>
      <vt:lpstr>Work Tour Mode Choice Model Estimated Model Parameters – Person/Household</vt:lpstr>
      <vt:lpstr>What Does It Mean?</vt:lpstr>
    </vt:vector>
  </TitlesOfParts>
  <Company>Cambridge Systematics,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of Activity-Based Model Parameters Between Two Cities</dc:title>
  <dc:creator>Thomas Rossi</dc:creator>
  <cp:lastModifiedBy>Thomas Rossi</cp:lastModifiedBy>
  <cp:revision>34</cp:revision>
  <dcterms:created xsi:type="dcterms:W3CDTF">2013-04-22T22:52:39Z</dcterms:created>
  <dcterms:modified xsi:type="dcterms:W3CDTF">2013-05-06T05:02:12Z</dcterms:modified>
</cp:coreProperties>
</file>