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5"/>
  </p:notesMasterIdLst>
  <p:handoutMasterIdLst>
    <p:handoutMasterId r:id="rId26"/>
  </p:handoutMasterIdLst>
  <p:sldIdLst>
    <p:sldId id="593" r:id="rId2"/>
    <p:sldId id="594" r:id="rId3"/>
    <p:sldId id="596" r:id="rId4"/>
    <p:sldId id="595" r:id="rId5"/>
    <p:sldId id="597" r:id="rId6"/>
    <p:sldId id="598" r:id="rId7"/>
    <p:sldId id="599" r:id="rId8"/>
    <p:sldId id="600" r:id="rId9"/>
    <p:sldId id="601" r:id="rId10"/>
    <p:sldId id="602" r:id="rId11"/>
    <p:sldId id="603" r:id="rId12"/>
    <p:sldId id="604" r:id="rId13"/>
    <p:sldId id="605" r:id="rId14"/>
    <p:sldId id="606" r:id="rId15"/>
    <p:sldId id="607" r:id="rId16"/>
    <p:sldId id="613" r:id="rId17"/>
    <p:sldId id="614" r:id="rId18"/>
    <p:sldId id="608" r:id="rId19"/>
    <p:sldId id="609" r:id="rId20"/>
    <p:sldId id="610" r:id="rId21"/>
    <p:sldId id="611" r:id="rId22"/>
    <p:sldId id="612" r:id="rId23"/>
    <p:sldId id="615" r:id="rId24"/>
  </p:sldIdLst>
  <p:sldSz cx="9144000" cy="6858000" type="screen4x3"/>
  <p:notesSz cx="6883400" cy="100330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666"/>
    <a:srgbClr val="FF9900"/>
    <a:srgbClr val="FFC7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87282" autoAdjust="0"/>
  </p:normalViewPr>
  <p:slideViewPr>
    <p:cSldViewPr>
      <p:cViewPr>
        <p:scale>
          <a:sx n="116" d="100"/>
          <a:sy n="116" d="100"/>
        </p:scale>
        <p:origin x="-1072" y="3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4836"/>
    </p:cViewPr>
  </p:sorterViewPr>
  <p:notesViewPr>
    <p:cSldViewPr>
      <p:cViewPr varScale="1">
        <p:scale>
          <a:sx n="76" d="100"/>
          <a:sy n="76" d="100"/>
        </p:scale>
        <p:origin x="-2142" y="-90"/>
      </p:cViewPr>
      <p:guideLst>
        <p:guide orient="horz" pos="3160"/>
        <p:guide pos="216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913" cy="501650"/>
          </a:xfrm>
          <a:prstGeom prst="rect">
            <a:avLst/>
          </a:prstGeom>
          <a:noFill/>
          <a:ln w="9525">
            <a:noFill/>
            <a:miter lim="800000"/>
            <a:headEnd/>
            <a:tailEnd/>
          </a:ln>
          <a:effectLst/>
        </p:spPr>
        <p:txBody>
          <a:bodyPr vert="horz" wrap="square" lIns="93488" tIns="46744" rIns="93488" bIns="46744" numCol="1" anchor="t" anchorCtr="0" compatLnSpc="1">
            <a:prstTxWarp prst="textNoShape">
              <a:avLst/>
            </a:prstTxWarp>
          </a:bodyPr>
          <a:lstStyle>
            <a:lvl1pPr defTabSz="935038" eaLnBrk="0" hangingPunct="0">
              <a:defRPr sz="1200">
                <a:latin typeface="Times" pitchFamily="18" charset="0"/>
              </a:defRPr>
            </a:lvl1pPr>
          </a:lstStyle>
          <a:p>
            <a:pPr>
              <a:defRPr/>
            </a:pPr>
            <a:endParaRPr lang="en-GB"/>
          </a:p>
        </p:txBody>
      </p:sp>
      <p:sp>
        <p:nvSpPr>
          <p:cNvPr id="3075" name="Rectangle 3"/>
          <p:cNvSpPr>
            <a:spLocks noGrp="1" noChangeArrowheads="1"/>
          </p:cNvSpPr>
          <p:nvPr>
            <p:ph type="dt" sz="quarter" idx="1"/>
          </p:nvPr>
        </p:nvSpPr>
        <p:spPr bwMode="auto">
          <a:xfrm>
            <a:off x="3900488" y="0"/>
            <a:ext cx="2982912" cy="501650"/>
          </a:xfrm>
          <a:prstGeom prst="rect">
            <a:avLst/>
          </a:prstGeom>
          <a:noFill/>
          <a:ln w="9525">
            <a:noFill/>
            <a:miter lim="800000"/>
            <a:headEnd/>
            <a:tailEnd/>
          </a:ln>
          <a:effectLst/>
        </p:spPr>
        <p:txBody>
          <a:bodyPr vert="horz" wrap="square" lIns="93488" tIns="46744" rIns="93488" bIns="46744" numCol="1" anchor="t" anchorCtr="0" compatLnSpc="1">
            <a:prstTxWarp prst="textNoShape">
              <a:avLst/>
            </a:prstTxWarp>
          </a:bodyPr>
          <a:lstStyle>
            <a:lvl1pPr algn="r" defTabSz="935038" eaLnBrk="0" hangingPunct="0">
              <a:defRPr sz="1200">
                <a:latin typeface="Times" pitchFamily="18" charset="0"/>
              </a:defRPr>
            </a:lvl1pPr>
          </a:lstStyle>
          <a:p>
            <a:pPr>
              <a:defRPr/>
            </a:pPr>
            <a:endParaRPr lang="en-GB"/>
          </a:p>
        </p:txBody>
      </p:sp>
      <p:sp>
        <p:nvSpPr>
          <p:cNvPr id="3076" name="Rectangle 4"/>
          <p:cNvSpPr>
            <a:spLocks noGrp="1" noChangeArrowheads="1"/>
          </p:cNvSpPr>
          <p:nvPr>
            <p:ph type="ftr" sz="quarter" idx="2"/>
          </p:nvPr>
        </p:nvSpPr>
        <p:spPr bwMode="auto">
          <a:xfrm>
            <a:off x="0" y="9531350"/>
            <a:ext cx="2982913" cy="501650"/>
          </a:xfrm>
          <a:prstGeom prst="rect">
            <a:avLst/>
          </a:prstGeom>
          <a:noFill/>
          <a:ln w="9525">
            <a:noFill/>
            <a:miter lim="800000"/>
            <a:headEnd/>
            <a:tailEnd/>
          </a:ln>
          <a:effectLst/>
        </p:spPr>
        <p:txBody>
          <a:bodyPr vert="horz" wrap="square" lIns="93488" tIns="46744" rIns="93488" bIns="46744" numCol="1" anchor="b" anchorCtr="0" compatLnSpc="1">
            <a:prstTxWarp prst="textNoShape">
              <a:avLst/>
            </a:prstTxWarp>
          </a:bodyPr>
          <a:lstStyle>
            <a:lvl1pPr defTabSz="935038" eaLnBrk="0" hangingPunct="0">
              <a:defRPr sz="1200">
                <a:latin typeface="Times" pitchFamily="18" charset="0"/>
              </a:defRPr>
            </a:lvl1pPr>
          </a:lstStyle>
          <a:p>
            <a:pPr>
              <a:defRPr/>
            </a:pPr>
            <a:endParaRPr lang="en-GB"/>
          </a:p>
        </p:txBody>
      </p:sp>
      <p:sp>
        <p:nvSpPr>
          <p:cNvPr id="3077" name="Rectangle 5"/>
          <p:cNvSpPr>
            <a:spLocks noGrp="1" noChangeArrowheads="1"/>
          </p:cNvSpPr>
          <p:nvPr>
            <p:ph type="sldNum" sz="quarter" idx="3"/>
          </p:nvPr>
        </p:nvSpPr>
        <p:spPr bwMode="auto">
          <a:xfrm>
            <a:off x="3900488" y="9531350"/>
            <a:ext cx="2982912" cy="501650"/>
          </a:xfrm>
          <a:prstGeom prst="rect">
            <a:avLst/>
          </a:prstGeom>
          <a:noFill/>
          <a:ln w="9525">
            <a:noFill/>
            <a:miter lim="800000"/>
            <a:headEnd/>
            <a:tailEnd/>
          </a:ln>
          <a:effectLst/>
        </p:spPr>
        <p:txBody>
          <a:bodyPr vert="horz" wrap="square" lIns="93488" tIns="46744" rIns="93488" bIns="46744" numCol="1" anchor="b" anchorCtr="0" compatLnSpc="1">
            <a:prstTxWarp prst="textNoShape">
              <a:avLst/>
            </a:prstTxWarp>
          </a:bodyPr>
          <a:lstStyle>
            <a:lvl1pPr algn="r" defTabSz="935038" eaLnBrk="0" hangingPunct="0">
              <a:defRPr sz="1200">
                <a:latin typeface="Times" pitchFamily="18" charset="0"/>
              </a:defRPr>
            </a:lvl1pPr>
          </a:lstStyle>
          <a:p>
            <a:pPr>
              <a:defRPr/>
            </a:pPr>
            <a:fld id="{0B16F71B-F76B-4B0B-B4EA-6777C587B668}" type="slidenum">
              <a:rPr lang="en-GB"/>
              <a:pPr>
                <a:defRPr/>
              </a:pPr>
              <a:t>‹#›</a:t>
            </a:fld>
            <a:endParaRPr lang="en-GB"/>
          </a:p>
        </p:txBody>
      </p:sp>
    </p:spTree>
    <p:extLst>
      <p:ext uri="{BB962C8B-B14F-4D97-AF65-F5344CB8AC3E}">
        <p14:creationId xmlns:p14="http://schemas.microsoft.com/office/powerpoint/2010/main" val="1358127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913" cy="501650"/>
          </a:xfrm>
          <a:prstGeom prst="rect">
            <a:avLst/>
          </a:prstGeom>
          <a:noFill/>
          <a:ln w="9525">
            <a:noFill/>
            <a:miter lim="800000"/>
            <a:headEnd/>
            <a:tailEnd/>
          </a:ln>
          <a:effectLst/>
        </p:spPr>
        <p:txBody>
          <a:bodyPr vert="horz" wrap="square" lIns="93488" tIns="46744" rIns="93488" bIns="46744" numCol="1" anchor="t" anchorCtr="0" compatLnSpc="1">
            <a:prstTxWarp prst="textNoShape">
              <a:avLst/>
            </a:prstTxWarp>
          </a:bodyPr>
          <a:lstStyle>
            <a:lvl1pPr defTabSz="935038" eaLnBrk="0" hangingPunct="0">
              <a:defRPr sz="1200">
                <a:latin typeface="Times" pitchFamily="18" charset="0"/>
              </a:defRPr>
            </a:lvl1pPr>
          </a:lstStyle>
          <a:p>
            <a:pPr>
              <a:defRPr/>
            </a:pPr>
            <a:endParaRPr lang="en-GB"/>
          </a:p>
        </p:txBody>
      </p:sp>
      <p:sp>
        <p:nvSpPr>
          <p:cNvPr id="4099" name="Rectangle 3"/>
          <p:cNvSpPr>
            <a:spLocks noGrp="1" noChangeArrowheads="1"/>
          </p:cNvSpPr>
          <p:nvPr>
            <p:ph type="dt" idx="1"/>
          </p:nvPr>
        </p:nvSpPr>
        <p:spPr bwMode="auto">
          <a:xfrm>
            <a:off x="3900488" y="0"/>
            <a:ext cx="2982912" cy="501650"/>
          </a:xfrm>
          <a:prstGeom prst="rect">
            <a:avLst/>
          </a:prstGeom>
          <a:noFill/>
          <a:ln w="9525">
            <a:noFill/>
            <a:miter lim="800000"/>
            <a:headEnd/>
            <a:tailEnd/>
          </a:ln>
          <a:effectLst/>
        </p:spPr>
        <p:txBody>
          <a:bodyPr vert="horz" wrap="square" lIns="93488" tIns="46744" rIns="93488" bIns="46744" numCol="1" anchor="t" anchorCtr="0" compatLnSpc="1">
            <a:prstTxWarp prst="textNoShape">
              <a:avLst/>
            </a:prstTxWarp>
          </a:bodyPr>
          <a:lstStyle>
            <a:lvl1pPr algn="r" defTabSz="935038" eaLnBrk="0" hangingPunct="0">
              <a:defRPr sz="1200">
                <a:latin typeface="Times" pitchFamily="18" charset="0"/>
              </a:defRPr>
            </a:lvl1pPr>
          </a:lstStyle>
          <a:p>
            <a:pPr>
              <a:defRPr/>
            </a:pPr>
            <a:endParaRPr lang="en-GB"/>
          </a:p>
        </p:txBody>
      </p:sp>
      <p:sp>
        <p:nvSpPr>
          <p:cNvPr id="47108" name="Rectangle 4"/>
          <p:cNvSpPr>
            <a:spLocks noGrp="1" noRot="1" noChangeAspect="1" noChangeArrowheads="1" noTextEdit="1"/>
          </p:cNvSpPr>
          <p:nvPr>
            <p:ph type="sldImg" idx="2"/>
          </p:nvPr>
        </p:nvSpPr>
        <p:spPr bwMode="auto">
          <a:xfrm>
            <a:off x="933450" y="752475"/>
            <a:ext cx="5016500" cy="37623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7575" y="4765675"/>
            <a:ext cx="5048250" cy="4514850"/>
          </a:xfrm>
          <a:prstGeom prst="rect">
            <a:avLst/>
          </a:prstGeom>
          <a:noFill/>
          <a:ln w="9525">
            <a:noFill/>
            <a:miter lim="800000"/>
            <a:headEnd/>
            <a:tailEnd/>
          </a:ln>
          <a:effectLst/>
        </p:spPr>
        <p:txBody>
          <a:bodyPr vert="horz" wrap="square" lIns="93488" tIns="46744" rIns="93488" bIns="4674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531350"/>
            <a:ext cx="2982913" cy="501650"/>
          </a:xfrm>
          <a:prstGeom prst="rect">
            <a:avLst/>
          </a:prstGeom>
          <a:noFill/>
          <a:ln w="9525">
            <a:noFill/>
            <a:miter lim="800000"/>
            <a:headEnd/>
            <a:tailEnd/>
          </a:ln>
          <a:effectLst/>
        </p:spPr>
        <p:txBody>
          <a:bodyPr vert="horz" wrap="square" lIns="93488" tIns="46744" rIns="93488" bIns="46744" numCol="1" anchor="b" anchorCtr="0" compatLnSpc="1">
            <a:prstTxWarp prst="textNoShape">
              <a:avLst/>
            </a:prstTxWarp>
          </a:bodyPr>
          <a:lstStyle>
            <a:lvl1pPr defTabSz="935038" eaLnBrk="0" hangingPunct="0">
              <a:defRPr sz="1200">
                <a:latin typeface="Times" pitchFamily="18" charset="0"/>
              </a:defRPr>
            </a:lvl1pPr>
          </a:lstStyle>
          <a:p>
            <a:pPr>
              <a:defRPr/>
            </a:pPr>
            <a:endParaRPr lang="en-GB"/>
          </a:p>
        </p:txBody>
      </p:sp>
      <p:sp>
        <p:nvSpPr>
          <p:cNvPr id="4103" name="Rectangle 7"/>
          <p:cNvSpPr>
            <a:spLocks noGrp="1" noChangeArrowheads="1"/>
          </p:cNvSpPr>
          <p:nvPr>
            <p:ph type="sldNum" sz="quarter" idx="5"/>
          </p:nvPr>
        </p:nvSpPr>
        <p:spPr bwMode="auto">
          <a:xfrm>
            <a:off x="3900488" y="9531350"/>
            <a:ext cx="2982912" cy="501650"/>
          </a:xfrm>
          <a:prstGeom prst="rect">
            <a:avLst/>
          </a:prstGeom>
          <a:noFill/>
          <a:ln w="9525">
            <a:noFill/>
            <a:miter lim="800000"/>
            <a:headEnd/>
            <a:tailEnd/>
          </a:ln>
          <a:effectLst/>
        </p:spPr>
        <p:txBody>
          <a:bodyPr vert="horz" wrap="square" lIns="93488" tIns="46744" rIns="93488" bIns="46744" numCol="1" anchor="b" anchorCtr="0" compatLnSpc="1">
            <a:prstTxWarp prst="textNoShape">
              <a:avLst/>
            </a:prstTxWarp>
          </a:bodyPr>
          <a:lstStyle>
            <a:lvl1pPr algn="r" defTabSz="935038" eaLnBrk="0" hangingPunct="0">
              <a:defRPr sz="1200">
                <a:latin typeface="Times" pitchFamily="18" charset="0"/>
              </a:defRPr>
            </a:lvl1pPr>
          </a:lstStyle>
          <a:p>
            <a:pPr>
              <a:defRPr/>
            </a:pPr>
            <a:fld id="{E53962CD-080D-4AA4-A843-87EE5D9B4C0B}" type="slidenum">
              <a:rPr lang="en-GB"/>
              <a:pPr>
                <a:defRPr/>
              </a:pPr>
              <a:t>‹#›</a:t>
            </a:fld>
            <a:endParaRPr lang="en-GB"/>
          </a:p>
        </p:txBody>
      </p:sp>
    </p:spTree>
    <p:extLst>
      <p:ext uri="{BB962C8B-B14F-4D97-AF65-F5344CB8AC3E}">
        <p14:creationId xmlns:p14="http://schemas.microsoft.com/office/powerpoint/2010/main" val="2164180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00489" y="9531350"/>
            <a:ext cx="2982912" cy="501650"/>
          </a:xfrm>
          <a:prstGeom prst="rect">
            <a:avLst/>
          </a:prstGeom>
          <a:noFill/>
          <a:ln w="9525">
            <a:noFill/>
            <a:miter lim="800000"/>
            <a:headEnd/>
            <a:tailEnd/>
          </a:ln>
        </p:spPr>
        <p:txBody>
          <a:bodyPr lIns="93476" tIns="46738" rIns="93476" bIns="46738" anchor="b"/>
          <a:lstStyle/>
          <a:p>
            <a:pPr algn="r" defTabSz="934917" eaLnBrk="0" hangingPunct="0"/>
            <a:fld id="{A8F64AA6-04FD-495E-AF29-AB2EB30EEB25}" type="slidenum">
              <a:rPr lang="en-GB" sz="1200">
                <a:latin typeface="Times" pitchFamily="18" charset="0"/>
              </a:rPr>
              <a:pPr algn="r" defTabSz="934917" eaLnBrk="0" hangingPunct="0"/>
              <a:t>1</a:t>
            </a:fld>
            <a:endParaRPr lang="en-GB" sz="1200" dirty="0">
              <a:latin typeface="Times" pitchFamily="18" charset="0"/>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noFill/>
          <a:ln>
            <a:solidFill>
              <a:srgbClr val="000000"/>
            </a:solidFill>
          </a:ln>
        </p:spPr>
        <p:txBody>
          <a:bodyPr/>
          <a:lstStyle/>
          <a:p>
            <a:pPr eaLnBrk="1" hangingPunct="1"/>
            <a:endParaRPr lang="es-E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s-ES" dirty="0"/>
          </a:p>
        </p:txBody>
      </p:sp>
      <p:sp>
        <p:nvSpPr>
          <p:cNvPr id="3" name="Subtitle 2"/>
          <p:cNvSpPr>
            <a:spLocks noGrp="1"/>
          </p:cNvSpPr>
          <p:nvPr>
            <p:ph type="subTitle" idx="1"/>
          </p:nvPr>
        </p:nvSpPr>
        <p:spPr>
          <a:xfrm>
            <a:off x="1371600" y="3886200"/>
            <a:ext cx="6400800" cy="1042998"/>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dirty="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4" name="Date Placeholder 3"/>
          <p:cNvSpPr>
            <a:spLocks noGrp="1"/>
          </p:cNvSpPr>
          <p:nvPr>
            <p:ph type="dt" sz="half" idx="10"/>
          </p:nvPr>
        </p:nvSpPr>
        <p:spPr/>
        <p:txBody>
          <a:bodyPr/>
          <a:lstStyle>
            <a:lvl1pPr>
              <a:defRPr/>
            </a:lvl1pPr>
          </a:lstStyle>
          <a:p>
            <a:pPr>
              <a:defRPr/>
            </a:pPr>
            <a:r>
              <a:rPr lang="en-US"/>
              <a:t>September 2009</a:t>
            </a:r>
            <a:endParaRPr lang="es-ES"/>
          </a:p>
        </p:txBody>
      </p:sp>
      <p:sp>
        <p:nvSpPr>
          <p:cNvPr id="5" name="Footer Placeholder 4"/>
          <p:cNvSpPr>
            <a:spLocks noGrp="1"/>
          </p:cNvSpPr>
          <p:nvPr>
            <p:ph type="ftr" sz="quarter" idx="11"/>
          </p:nvPr>
        </p:nvSpPr>
        <p:spPr/>
        <p:txBody>
          <a:bodyPr/>
          <a:lstStyle>
            <a:lvl1pPr>
              <a:defRPr/>
            </a:lvl1pPr>
          </a:lstStyle>
          <a:p>
            <a:pPr>
              <a:defRPr/>
            </a:pPr>
            <a:r>
              <a:rPr lang="en-US"/>
              <a:t>Aimsun presentation</a:t>
            </a:r>
          </a:p>
        </p:txBody>
      </p:sp>
      <p:sp>
        <p:nvSpPr>
          <p:cNvPr id="6" name="Slide Number Placeholder 5"/>
          <p:cNvSpPr>
            <a:spLocks noGrp="1"/>
          </p:cNvSpPr>
          <p:nvPr>
            <p:ph type="sldNum" sz="quarter" idx="12"/>
          </p:nvPr>
        </p:nvSpPr>
        <p:spPr/>
        <p:txBody>
          <a:bodyPr/>
          <a:lstStyle>
            <a:lvl1pPr>
              <a:defRPr/>
            </a:lvl1pPr>
          </a:lstStyle>
          <a:p>
            <a:pPr>
              <a:defRPr/>
            </a:pPr>
            <a:fld id="{9E4DF740-F985-4A9A-AAC4-2FC27815269E}" type="slidenum">
              <a:rPr lang="es-ES"/>
              <a:pPr>
                <a:defRPr/>
              </a:pPr>
              <a:t>‹#›</a:t>
            </a:fld>
            <a:endParaRPr lang="es-E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8" name="Content Placeholder 2"/>
          <p:cNvSpPr>
            <a:spLocks noGrp="1"/>
          </p:cNvSpPr>
          <p:nvPr>
            <p:ph idx="1"/>
          </p:nvPr>
        </p:nvSpPr>
        <p:spPr>
          <a:xfrm>
            <a:off x="457229" y="1142984"/>
            <a:ext cx="8229600" cy="25717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9" name="Content Placeholder 2"/>
          <p:cNvSpPr>
            <a:spLocks noGrp="1"/>
          </p:cNvSpPr>
          <p:nvPr>
            <p:ph idx="13"/>
          </p:nvPr>
        </p:nvSpPr>
        <p:spPr>
          <a:xfrm>
            <a:off x="453575" y="3714753"/>
            <a:ext cx="8229600" cy="25717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5" name="Date Placeholder 3"/>
          <p:cNvSpPr>
            <a:spLocks noGrp="1"/>
          </p:cNvSpPr>
          <p:nvPr>
            <p:ph type="dt" sz="half" idx="14"/>
          </p:nvPr>
        </p:nvSpPr>
        <p:spPr/>
        <p:txBody>
          <a:bodyPr/>
          <a:lstStyle>
            <a:lvl1pPr>
              <a:defRPr/>
            </a:lvl1pPr>
          </a:lstStyle>
          <a:p>
            <a:pPr>
              <a:defRPr/>
            </a:pPr>
            <a:r>
              <a:rPr lang="en-US"/>
              <a:t>September 2009</a:t>
            </a:r>
            <a:endParaRPr lang="es-ES"/>
          </a:p>
        </p:txBody>
      </p:sp>
      <p:sp>
        <p:nvSpPr>
          <p:cNvPr id="6" name="Footer Placeholder 4"/>
          <p:cNvSpPr>
            <a:spLocks noGrp="1"/>
          </p:cNvSpPr>
          <p:nvPr>
            <p:ph type="ftr" sz="quarter" idx="15"/>
          </p:nvPr>
        </p:nvSpPr>
        <p:spPr/>
        <p:txBody>
          <a:bodyPr/>
          <a:lstStyle>
            <a:lvl1pPr>
              <a:defRPr/>
            </a:lvl1pPr>
          </a:lstStyle>
          <a:p>
            <a:pPr>
              <a:defRPr/>
            </a:pPr>
            <a:r>
              <a:rPr lang="en-US"/>
              <a:t>Aimsun presentation</a:t>
            </a:r>
          </a:p>
        </p:txBody>
      </p:sp>
      <p:sp>
        <p:nvSpPr>
          <p:cNvPr id="7" name="Slide Number Placeholder 5"/>
          <p:cNvSpPr>
            <a:spLocks noGrp="1"/>
          </p:cNvSpPr>
          <p:nvPr>
            <p:ph type="sldNum" sz="quarter" idx="16"/>
          </p:nvPr>
        </p:nvSpPr>
        <p:spPr/>
        <p:txBody>
          <a:bodyPr/>
          <a:lstStyle>
            <a:lvl1pPr>
              <a:defRPr/>
            </a:lvl1pPr>
          </a:lstStyle>
          <a:p>
            <a:pPr>
              <a:defRPr/>
            </a:pPr>
            <a:fld id="{B9CDB624-D454-4551-8B04-869A17D172B2}" type="slidenum">
              <a:rPr lang="es-ES"/>
              <a:pPr>
                <a:defRPr/>
              </a:pPr>
              <a:t>‹#›</a:t>
            </a:fld>
            <a:endParaRPr lang="es-E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142984"/>
            <a:ext cx="4038600" cy="5143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4" name="Content Placeholder 3"/>
          <p:cNvSpPr>
            <a:spLocks noGrp="1"/>
          </p:cNvSpPr>
          <p:nvPr>
            <p:ph sz="half" idx="2"/>
          </p:nvPr>
        </p:nvSpPr>
        <p:spPr>
          <a:xfrm>
            <a:off x="4648200" y="1142984"/>
            <a:ext cx="4038600" cy="5143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5" name="Date Placeholder 3"/>
          <p:cNvSpPr>
            <a:spLocks noGrp="1"/>
          </p:cNvSpPr>
          <p:nvPr>
            <p:ph type="dt" sz="half" idx="10"/>
          </p:nvPr>
        </p:nvSpPr>
        <p:spPr/>
        <p:txBody>
          <a:bodyPr/>
          <a:lstStyle>
            <a:lvl1pPr>
              <a:defRPr/>
            </a:lvl1pPr>
          </a:lstStyle>
          <a:p>
            <a:pPr>
              <a:defRPr/>
            </a:pPr>
            <a:r>
              <a:rPr lang="en-US"/>
              <a:t>September 2009</a:t>
            </a:r>
            <a:endParaRPr lang="es-ES"/>
          </a:p>
        </p:txBody>
      </p:sp>
      <p:sp>
        <p:nvSpPr>
          <p:cNvPr id="6" name="Footer Placeholder 4"/>
          <p:cNvSpPr>
            <a:spLocks noGrp="1"/>
          </p:cNvSpPr>
          <p:nvPr>
            <p:ph type="ftr" sz="quarter" idx="11"/>
          </p:nvPr>
        </p:nvSpPr>
        <p:spPr/>
        <p:txBody>
          <a:bodyPr/>
          <a:lstStyle>
            <a:lvl1pPr>
              <a:defRPr/>
            </a:lvl1pPr>
          </a:lstStyle>
          <a:p>
            <a:pPr>
              <a:defRPr/>
            </a:pPr>
            <a:r>
              <a:rPr lang="en-US"/>
              <a:t>Aimsun presentation</a:t>
            </a:r>
          </a:p>
        </p:txBody>
      </p:sp>
      <p:sp>
        <p:nvSpPr>
          <p:cNvPr id="7" name="Slide Number Placeholder 5"/>
          <p:cNvSpPr>
            <a:spLocks noGrp="1"/>
          </p:cNvSpPr>
          <p:nvPr>
            <p:ph type="sldNum" sz="quarter" idx="12"/>
          </p:nvPr>
        </p:nvSpPr>
        <p:spPr/>
        <p:txBody>
          <a:bodyPr/>
          <a:lstStyle>
            <a:lvl1pPr>
              <a:defRPr/>
            </a:lvl1pPr>
          </a:lstStyle>
          <a:p>
            <a:pPr>
              <a:defRPr/>
            </a:pPr>
            <a:fld id="{5EDB4C14-92D9-4940-9952-3786C87470C2}" type="slidenum">
              <a:rPr lang="es-ES"/>
              <a:pPr>
                <a:defRPr/>
              </a:pPr>
              <a:t>‹#›</a:t>
            </a:fld>
            <a:endParaRPr lang="es-E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14298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5926"/>
            <a:ext cx="4040188" cy="4500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14298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5926"/>
            <a:ext cx="4041775" cy="4500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7" name="Date Placeholder 3"/>
          <p:cNvSpPr>
            <a:spLocks noGrp="1"/>
          </p:cNvSpPr>
          <p:nvPr>
            <p:ph type="dt" sz="half" idx="10"/>
          </p:nvPr>
        </p:nvSpPr>
        <p:spPr/>
        <p:txBody>
          <a:bodyPr/>
          <a:lstStyle>
            <a:lvl1pPr>
              <a:defRPr/>
            </a:lvl1pPr>
          </a:lstStyle>
          <a:p>
            <a:pPr>
              <a:defRPr/>
            </a:pPr>
            <a:r>
              <a:rPr lang="en-US"/>
              <a:t>September 2009</a:t>
            </a:r>
            <a:endParaRPr lang="es-ES"/>
          </a:p>
        </p:txBody>
      </p:sp>
      <p:sp>
        <p:nvSpPr>
          <p:cNvPr id="8" name="Footer Placeholder 4"/>
          <p:cNvSpPr>
            <a:spLocks noGrp="1"/>
          </p:cNvSpPr>
          <p:nvPr>
            <p:ph type="ftr" sz="quarter" idx="11"/>
          </p:nvPr>
        </p:nvSpPr>
        <p:spPr/>
        <p:txBody>
          <a:bodyPr/>
          <a:lstStyle>
            <a:lvl1pPr>
              <a:defRPr/>
            </a:lvl1pPr>
          </a:lstStyle>
          <a:p>
            <a:pPr>
              <a:defRPr/>
            </a:pPr>
            <a:r>
              <a:rPr lang="en-US"/>
              <a:t>Aimsun presentation</a:t>
            </a:r>
          </a:p>
        </p:txBody>
      </p:sp>
      <p:sp>
        <p:nvSpPr>
          <p:cNvPr id="9" name="Slide Number Placeholder 5"/>
          <p:cNvSpPr>
            <a:spLocks noGrp="1"/>
          </p:cNvSpPr>
          <p:nvPr>
            <p:ph type="sldNum" sz="quarter" idx="12"/>
          </p:nvPr>
        </p:nvSpPr>
        <p:spPr/>
        <p:txBody>
          <a:bodyPr/>
          <a:lstStyle>
            <a:lvl1pPr>
              <a:defRPr/>
            </a:lvl1pPr>
          </a:lstStyle>
          <a:p>
            <a:pPr>
              <a:defRPr/>
            </a:pPr>
            <a:fld id="{A1B701E7-0B32-4C2B-9AD9-3DD1BDE92681}" type="slidenum">
              <a:rPr lang="es-ES"/>
              <a:pPr>
                <a:defRPr/>
              </a:pPr>
              <a:t>‹#›</a:t>
            </a:fld>
            <a:endParaRPr lang="es-E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3"/>
          <p:cNvSpPr>
            <a:spLocks noGrp="1"/>
          </p:cNvSpPr>
          <p:nvPr>
            <p:ph type="dt" sz="half" idx="10"/>
          </p:nvPr>
        </p:nvSpPr>
        <p:spPr/>
        <p:txBody>
          <a:bodyPr/>
          <a:lstStyle>
            <a:lvl1pPr>
              <a:defRPr/>
            </a:lvl1pPr>
          </a:lstStyle>
          <a:p>
            <a:pPr>
              <a:defRPr/>
            </a:pPr>
            <a:r>
              <a:rPr lang="en-US"/>
              <a:t>September 2009</a:t>
            </a:r>
            <a:endParaRPr lang="es-ES"/>
          </a:p>
        </p:txBody>
      </p:sp>
      <p:sp>
        <p:nvSpPr>
          <p:cNvPr id="4" name="Footer Placeholder 4"/>
          <p:cNvSpPr>
            <a:spLocks noGrp="1"/>
          </p:cNvSpPr>
          <p:nvPr>
            <p:ph type="ftr" sz="quarter" idx="11"/>
          </p:nvPr>
        </p:nvSpPr>
        <p:spPr/>
        <p:txBody>
          <a:bodyPr/>
          <a:lstStyle>
            <a:lvl1pPr>
              <a:defRPr/>
            </a:lvl1pPr>
          </a:lstStyle>
          <a:p>
            <a:pPr>
              <a:defRPr/>
            </a:pPr>
            <a:r>
              <a:rPr lang="en-US"/>
              <a:t>Aimsun presentation</a:t>
            </a:r>
          </a:p>
        </p:txBody>
      </p:sp>
      <p:sp>
        <p:nvSpPr>
          <p:cNvPr id="5" name="Slide Number Placeholder 5"/>
          <p:cNvSpPr>
            <a:spLocks noGrp="1"/>
          </p:cNvSpPr>
          <p:nvPr>
            <p:ph type="sldNum" sz="quarter" idx="12"/>
          </p:nvPr>
        </p:nvSpPr>
        <p:spPr/>
        <p:txBody>
          <a:bodyPr/>
          <a:lstStyle>
            <a:lvl1pPr>
              <a:defRPr/>
            </a:lvl1pPr>
          </a:lstStyle>
          <a:p>
            <a:pPr>
              <a:defRPr/>
            </a:pPr>
            <a:fld id="{CDA29FEE-984C-4879-B96D-033B40AEAF47}" type="slidenum">
              <a:rPr lang="es-ES"/>
              <a:pPr>
                <a:defRPr/>
              </a:pPr>
              <a:t>‹#›</a:t>
            </a:fld>
            <a:endParaRPr lang="es-E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September 2009</a:t>
            </a:r>
            <a:endParaRPr lang="es-ES"/>
          </a:p>
        </p:txBody>
      </p:sp>
      <p:sp>
        <p:nvSpPr>
          <p:cNvPr id="3" name="Footer Placeholder 4"/>
          <p:cNvSpPr>
            <a:spLocks noGrp="1"/>
          </p:cNvSpPr>
          <p:nvPr>
            <p:ph type="ftr" sz="quarter" idx="11"/>
          </p:nvPr>
        </p:nvSpPr>
        <p:spPr/>
        <p:txBody>
          <a:bodyPr/>
          <a:lstStyle>
            <a:lvl1pPr>
              <a:defRPr/>
            </a:lvl1pPr>
          </a:lstStyle>
          <a:p>
            <a:pPr>
              <a:defRPr/>
            </a:pPr>
            <a:r>
              <a:rPr lang="en-US"/>
              <a:t>Aimsun presentation</a:t>
            </a:r>
          </a:p>
        </p:txBody>
      </p:sp>
      <p:sp>
        <p:nvSpPr>
          <p:cNvPr id="4" name="Slide Number Placeholder 5"/>
          <p:cNvSpPr>
            <a:spLocks noGrp="1"/>
          </p:cNvSpPr>
          <p:nvPr>
            <p:ph type="sldNum" sz="quarter" idx="12"/>
          </p:nvPr>
        </p:nvSpPr>
        <p:spPr/>
        <p:txBody>
          <a:bodyPr/>
          <a:lstStyle>
            <a:lvl1pPr>
              <a:defRPr/>
            </a:lvl1pPr>
          </a:lstStyle>
          <a:p>
            <a:pPr>
              <a:defRPr/>
            </a:pPr>
            <a:fld id="{91AC08F7-795D-4154-87B1-71F55A0790C5}" type="slidenum">
              <a:rPr lang="es-ES"/>
              <a:pPr>
                <a:defRPr/>
              </a:pPr>
              <a:t>‹#›</a:t>
            </a:fld>
            <a:endParaRPr lang="es-E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71563" y="160338"/>
            <a:ext cx="7643812" cy="7858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ES" smtClean="0"/>
          </a:p>
        </p:txBody>
      </p:sp>
      <p:sp>
        <p:nvSpPr>
          <p:cNvPr id="1027" name="Text Placeholder 2"/>
          <p:cNvSpPr>
            <a:spLocks noGrp="1"/>
          </p:cNvSpPr>
          <p:nvPr>
            <p:ph type="body" idx="1"/>
          </p:nvPr>
        </p:nvSpPr>
        <p:spPr bwMode="auto">
          <a:xfrm>
            <a:off x="457200" y="1143000"/>
            <a:ext cx="8229600" cy="514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smtClean="0"/>
          </a:p>
        </p:txBody>
      </p:sp>
      <p:sp>
        <p:nvSpPr>
          <p:cNvPr id="4" name="Date Placeholder 3"/>
          <p:cNvSpPr>
            <a:spLocks noGrp="1"/>
          </p:cNvSpPr>
          <p:nvPr>
            <p:ph type="dt" sz="half" idx="2"/>
          </p:nvPr>
        </p:nvSpPr>
        <p:spPr>
          <a:xfrm>
            <a:off x="457200" y="6572250"/>
            <a:ext cx="2133600" cy="214313"/>
          </a:xfrm>
          <a:prstGeom prst="rect">
            <a:avLst/>
          </a:prstGeom>
        </p:spPr>
        <p:txBody>
          <a:bodyPr vert="horz" lIns="91440" tIns="45720" rIns="91440" bIns="45720" rtlCol="0" anchor="ctr"/>
          <a:lstStyle>
            <a:lvl1pPr algn="l">
              <a:defRPr sz="1200">
                <a:solidFill>
                  <a:schemeClr val="bg2"/>
                </a:solidFill>
                <a:latin typeface="Arial" charset="0"/>
              </a:defRPr>
            </a:lvl1pPr>
          </a:lstStyle>
          <a:p>
            <a:pPr>
              <a:defRPr/>
            </a:pPr>
            <a:r>
              <a:rPr lang="en-US"/>
              <a:t>September 2009</a:t>
            </a:r>
            <a:endParaRPr lang="es-ES"/>
          </a:p>
        </p:txBody>
      </p:sp>
      <p:sp>
        <p:nvSpPr>
          <p:cNvPr id="5" name="Footer Placeholder 4"/>
          <p:cNvSpPr>
            <a:spLocks noGrp="1"/>
          </p:cNvSpPr>
          <p:nvPr>
            <p:ph type="ftr" sz="quarter" idx="3"/>
          </p:nvPr>
        </p:nvSpPr>
        <p:spPr>
          <a:xfrm>
            <a:off x="2714625" y="6572250"/>
            <a:ext cx="2895600" cy="214313"/>
          </a:xfrm>
          <a:prstGeom prst="rect">
            <a:avLst/>
          </a:prstGeom>
        </p:spPr>
        <p:txBody>
          <a:bodyPr vert="horz" lIns="91440" tIns="45720" rIns="91440" bIns="45720" rtlCol="0" anchor="ctr"/>
          <a:lstStyle>
            <a:lvl1pPr algn="ctr">
              <a:defRPr sz="1200">
                <a:solidFill>
                  <a:schemeClr val="bg2"/>
                </a:solidFill>
                <a:latin typeface="Arial" charset="0"/>
              </a:defRPr>
            </a:lvl1pPr>
          </a:lstStyle>
          <a:p>
            <a:pPr>
              <a:defRPr/>
            </a:pPr>
            <a:r>
              <a:rPr lang="en-US"/>
              <a:t>Aimsun presentation</a:t>
            </a:r>
          </a:p>
        </p:txBody>
      </p:sp>
      <p:sp>
        <p:nvSpPr>
          <p:cNvPr id="6" name="Slide Number Placeholder 5"/>
          <p:cNvSpPr>
            <a:spLocks noGrp="1"/>
          </p:cNvSpPr>
          <p:nvPr>
            <p:ph type="sldNum" sz="quarter" idx="4"/>
          </p:nvPr>
        </p:nvSpPr>
        <p:spPr>
          <a:xfrm>
            <a:off x="5724525" y="6572250"/>
            <a:ext cx="2133600" cy="214313"/>
          </a:xfrm>
          <a:prstGeom prst="rect">
            <a:avLst/>
          </a:prstGeom>
        </p:spPr>
        <p:txBody>
          <a:bodyPr vert="horz" lIns="91440" tIns="45720" rIns="91440" bIns="45720" rtlCol="0" anchor="ctr"/>
          <a:lstStyle>
            <a:lvl1pPr algn="r">
              <a:defRPr sz="1200">
                <a:solidFill>
                  <a:schemeClr val="bg2"/>
                </a:solidFill>
                <a:latin typeface="Arial" charset="0"/>
              </a:defRPr>
            </a:lvl1pPr>
          </a:lstStyle>
          <a:p>
            <a:pPr>
              <a:defRPr/>
            </a:pPr>
            <a:fld id="{E30CB73F-EF81-4A67-994C-B2E3B8E2BE1F}" type="slidenum">
              <a:rPr lang="es-ES"/>
              <a:pPr>
                <a:defRPr/>
              </a:pPr>
              <a:t>‹#›</a:t>
            </a:fld>
            <a:endParaRPr lang="es-ES"/>
          </a:p>
        </p:txBody>
      </p:sp>
      <p:pic>
        <p:nvPicPr>
          <p:cNvPr id="7" name="Picture 7" descr="AECOM_Logo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792044" y="6309320"/>
            <a:ext cx="8763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 id="2147483731" r:id="rId2"/>
    <p:sldLayoutId id="2147483732" r:id="rId3"/>
    <p:sldLayoutId id="2147483733" r:id="rId4"/>
    <p:sldLayoutId id="2147483734" r:id="rId5"/>
    <p:sldLayoutId id="2147483735" r:id="rId6"/>
    <p:sldLayoutId id="2147483736" r:id="rId7"/>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InterstateLight" pitchFamily="2" charset="0"/>
        </a:defRPr>
      </a:lvl2pPr>
      <a:lvl3pPr algn="ctr" rtl="0" eaLnBrk="0" fontAlgn="base" hangingPunct="0">
        <a:spcBef>
          <a:spcPct val="0"/>
        </a:spcBef>
        <a:spcAft>
          <a:spcPct val="0"/>
        </a:spcAft>
        <a:defRPr sz="4400">
          <a:solidFill>
            <a:schemeClr val="bg1"/>
          </a:solidFill>
          <a:latin typeface="InterstateLight" pitchFamily="2" charset="0"/>
        </a:defRPr>
      </a:lvl3pPr>
      <a:lvl4pPr algn="ctr" rtl="0" eaLnBrk="0" fontAlgn="base" hangingPunct="0">
        <a:spcBef>
          <a:spcPct val="0"/>
        </a:spcBef>
        <a:spcAft>
          <a:spcPct val="0"/>
        </a:spcAft>
        <a:defRPr sz="4400">
          <a:solidFill>
            <a:schemeClr val="bg1"/>
          </a:solidFill>
          <a:latin typeface="InterstateLight" pitchFamily="2" charset="0"/>
        </a:defRPr>
      </a:lvl4pPr>
      <a:lvl5pPr algn="ctr" rtl="0" eaLnBrk="0" fontAlgn="base" hangingPunct="0">
        <a:spcBef>
          <a:spcPct val="0"/>
        </a:spcBef>
        <a:spcAft>
          <a:spcPct val="0"/>
        </a:spcAft>
        <a:defRPr sz="4400">
          <a:solidFill>
            <a:schemeClr val="bg1"/>
          </a:solidFill>
          <a:latin typeface="InterstateLight" pitchFamily="2" charset="0"/>
        </a:defRPr>
      </a:lvl5pPr>
      <a:lvl6pPr marL="457200" algn="ctr" rtl="0" eaLnBrk="1" fontAlgn="base" hangingPunct="1">
        <a:spcBef>
          <a:spcPct val="0"/>
        </a:spcBef>
        <a:spcAft>
          <a:spcPct val="0"/>
        </a:spcAft>
        <a:defRPr sz="4400">
          <a:solidFill>
            <a:schemeClr val="bg1"/>
          </a:solidFill>
          <a:latin typeface="InterstateLight" pitchFamily="2" charset="0"/>
        </a:defRPr>
      </a:lvl6pPr>
      <a:lvl7pPr marL="914400" algn="ctr" rtl="0" eaLnBrk="1" fontAlgn="base" hangingPunct="1">
        <a:spcBef>
          <a:spcPct val="0"/>
        </a:spcBef>
        <a:spcAft>
          <a:spcPct val="0"/>
        </a:spcAft>
        <a:defRPr sz="4400">
          <a:solidFill>
            <a:schemeClr val="bg1"/>
          </a:solidFill>
          <a:latin typeface="InterstateLight" pitchFamily="2" charset="0"/>
        </a:defRPr>
      </a:lvl7pPr>
      <a:lvl8pPr marL="1371600" algn="ctr" rtl="0" eaLnBrk="1" fontAlgn="base" hangingPunct="1">
        <a:spcBef>
          <a:spcPct val="0"/>
        </a:spcBef>
        <a:spcAft>
          <a:spcPct val="0"/>
        </a:spcAft>
        <a:defRPr sz="4400">
          <a:solidFill>
            <a:schemeClr val="bg1"/>
          </a:solidFill>
          <a:latin typeface="InterstateLight" pitchFamily="2" charset="0"/>
        </a:defRPr>
      </a:lvl8pPr>
      <a:lvl9pPr marL="1828800" algn="ctr" rtl="0" eaLnBrk="1" fontAlgn="base" hangingPunct="1">
        <a:spcBef>
          <a:spcPct val="0"/>
        </a:spcBef>
        <a:spcAft>
          <a:spcPct val="0"/>
        </a:spcAft>
        <a:defRPr sz="4400">
          <a:solidFill>
            <a:schemeClr val="bg1"/>
          </a:solidFill>
          <a:latin typeface="InterstateLight" pitchFamily="2"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5184" y="-23214"/>
            <a:ext cx="9144000" cy="6858000"/>
          </a:xfrm>
          <a:prstGeom prst="rect">
            <a:avLst/>
          </a:prstGeom>
          <a:gradFill rotWithShape="0">
            <a:gsLst>
              <a:gs pos="0">
                <a:srgbClr val="00263B"/>
              </a:gs>
              <a:gs pos="100000">
                <a:srgbClr val="005380"/>
              </a:gs>
            </a:gsLst>
            <a:lin ang="2700000" scaled="1"/>
          </a:gradFill>
          <a:ln w="9525">
            <a:noFill/>
            <a:miter lim="800000"/>
            <a:headEnd/>
            <a:tailEnd/>
          </a:ln>
        </p:spPr>
        <p:txBody>
          <a:bodyPr wrap="none" anchor="ctr"/>
          <a:lstStyle/>
          <a:p>
            <a:pPr>
              <a:defRPr/>
            </a:pPr>
            <a:endParaRPr lang="fr-FR">
              <a:latin typeface="Trebuchet MS" pitchFamily="34" charset="0"/>
            </a:endParaRPr>
          </a:p>
        </p:txBody>
      </p:sp>
      <p:sp>
        <p:nvSpPr>
          <p:cNvPr id="29698" name="Rectangle 2"/>
          <p:cNvSpPr>
            <a:spLocks noGrp="1" noChangeArrowheads="1"/>
          </p:cNvSpPr>
          <p:nvPr>
            <p:ph type="ctrTitle"/>
          </p:nvPr>
        </p:nvSpPr>
        <p:spPr>
          <a:xfrm>
            <a:off x="971600" y="1916832"/>
            <a:ext cx="7772400" cy="1470025"/>
          </a:xfrm>
        </p:spPr>
        <p:txBody>
          <a:bodyPr/>
          <a:lstStyle/>
          <a:p>
            <a:pPr algn="r" eaLnBrk="1" hangingPunct="1"/>
            <a:r>
              <a:rPr lang="en-US" sz="4000" dirty="0"/>
              <a:t>Use of Non-Traditional Data in Simulation Model Building</a:t>
            </a:r>
            <a:r>
              <a:rPr lang="en-GB" sz="4000" b="1" dirty="0" smtClean="0"/>
              <a:t/>
            </a:r>
            <a:br>
              <a:rPr lang="en-GB" sz="4000" b="1" dirty="0" smtClean="0"/>
            </a:br>
            <a:endParaRPr lang="en-GB" sz="4000" b="1" dirty="0" smtClean="0"/>
          </a:p>
        </p:txBody>
      </p:sp>
      <p:sp>
        <p:nvSpPr>
          <p:cNvPr id="29699" name="Subtitle 3"/>
          <p:cNvSpPr>
            <a:spLocks noGrp="1"/>
          </p:cNvSpPr>
          <p:nvPr>
            <p:ph type="subTitle" idx="1"/>
          </p:nvPr>
        </p:nvSpPr>
        <p:spPr>
          <a:xfrm>
            <a:off x="1331640" y="3356992"/>
            <a:ext cx="7416823" cy="1212156"/>
          </a:xfrm>
        </p:spPr>
        <p:txBody>
          <a:bodyPr/>
          <a:lstStyle/>
          <a:p>
            <a:pPr algn="r" eaLnBrk="1" hangingPunct="1"/>
            <a:r>
              <a:rPr lang="en-US" dirty="0" smtClean="0"/>
              <a:t>TRB National Planning </a:t>
            </a:r>
            <a:r>
              <a:rPr lang="en-US" dirty="0" smtClean="0"/>
              <a:t>Applications Conference</a:t>
            </a:r>
          </a:p>
          <a:p>
            <a:pPr algn="r" eaLnBrk="1" hangingPunct="1"/>
            <a:r>
              <a:rPr lang="en-US" dirty="0" smtClean="0"/>
              <a:t>Matthew Juckes &amp; Bernard </a:t>
            </a:r>
            <a:r>
              <a:rPr lang="en-US" dirty="0" err="1" smtClean="0"/>
              <a:t>Alpern</a:t>
            </a:r>
            <a:endParaRPr lang="en-US" dirty="0" smtClean="0"/>
          </a:p>
          <a:p>
            <a:pPr algn="r" eaLnBrk="1" hangingPunct="1"/>
            <a:r>
              <a:rPr lang="en-US" dirty="0" smtClean="0"/>
              <a:t>Monday, May 6</a:t>
            </a:r>
            <a:r>
              <a:rPr lang="en-US" baseline="30000" dirty="0" smtClean="0"/>
              <a:t>th</a:t>
            </a:r>
            <a:r>
              <a:rPr lang="en-US" dirty="0" smtClean="0"/>
              <a:t>, 2013</a:t>
            </a:r>
          </a:p>
        </p:txBody>
      </p:sp>
      <p:pic>
        <p:nvPicPr>
          <p:cNvPr id="7" name="Picture 7" descr="tss"/>
          <p:cNvPicPr>
            <a:picLocks noChangeAspect="1" noChangeArrowheads="1"/>
          </p:cNvPicPr>
          <p:nvPr/>
        </p:nvPicPr>
        <p:blipFill>
          <a:blip r:embed="rId3" cstate="print"/>
          <a:srcRect/>
          <a:stretch>
            <a:fillRect/>
          </a:stretch>
        </p:blipFill>
        <p:spPr bwMode="auto">
          <a:xfrm>
            <a:off x="7239000" y="5943600"/>
            <a:ext cx="1524000" cy="455613"/>
          </a:xfrm>
          <a:prstGeom prst="rect">
            <a:avLst/>
          </a:prstGeom>
          <a:noFill/>
          <a:ln w="9525">
            <a:noFill/>
            <a:miter lim="800000"/>
            <a:headEnd/>
            <a:tailEnd/>
          </a:ln>
        </p:spPr>
      </p:pic>
      <p:pic>
        <p:nvPicPr>
          <p:cNvPr id="8" name="Picture 7" descr="AECOM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5949280"/>
            <a:ext cx="1296144" cy="46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55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071562" y="160338"/>
            <a:ext cx="8072437" cy="785812"/>
          </a:xfrm>
        </p:spPr>
        <p:txBody>
          <a:bodyPr/>
          <a:lstStyle/>
          <a:p>
            <a:r>
              <a:rPr lang="en-US" sz="3600" dirty="0" smtClean="0">
                <a:latin typeface="Arial" charset="0"/>
              </a:rPr>
              <a:t>INRIX </a:t>
            </a:r>
            <a:r>
              <a:rPr lang="en-US" sz="3600" dirty="0">
                <a:latin typeface="Arial" charset="0"/>
              </a:rPr>
              <a:t>Real Time Highway Speed Data</a:t>
            </a:r>
          </a:p>
        </p:txBody>
      </p:sp>
      <p:sp>
        <p:nvSpPr>
          <p:cNvPr id="102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Page </a:t>
            </a:r>
            <a:fld id="{29EC0C0A-84DB-8D48-9A8E-2207AE325E36}" type="slidenum">
              <a:rPr lang="en-US" sz="900">
                <a:solidFill>
                  <a:schemeClr val="tx1"/>
                </a:solidFill>
              </a:rPr>
              <a:pPr eaLnBrk="1" hangingPunct="1"/>
              <a:t>10</a:t>
            </a:fld>
            <a:endParaRPr lang="en-US" sz="900">
              <a:solidFill>
                <a:schemeClr val="tx1"/>
              </a:solidFill>
            </a:endParaRPr>
          </a:p>
        </p:txBody>
      </p:sp>
      <p:graphicFrame>
        <p:nvGraphicFramePr>
          <p:cNvPr id="1026" name="Object 4"/>
          <p:cNvGraphicFramePr>
            <a:graphicFrameLocks noChangeAspect="1"/>
          </p:cNvGraphicFramePr>
          <p:nvPr/>
        </p:nvGraphicFramePr>
        <p:xfrm>
          <a:off x="766763" y="895350"/>
          <a:ext cx="7721600" cy="5265738"/>
        </p:xfrm>
        <a:graphic>
          <a:graphicData uri="http://schemas.openxmlformats.org/presentationml/2006/ole">
            <mc:AlternateContent xmlns:mc="http://schemas.openxmlformats.org/markup-compatibility/2006">
              <mc:Choice xmlns:v="urn:schemas-microsoft-com:vml" Requires="v">
                <p:oleObj spid="_x0000_s9221" name="Worksheet" r:id="rId3" imgW="10982406" imgH="7496083" progId="Excel.Sheet.12">
                  <p:embed/>
                </p:oleObj>
              </mc:Choice>
              <mc:Fallback>
                <p:oleObj name="Worksheet" r:id="rId3" imgW="10982406" imgH="7496083"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3" y="895350"/>
                        <a:ext cx="7721600" cy="526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241760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dirty="0">
                <a:latin typeface="Arial" charset="0"/>
              </a:rPr>
              <a:t>GPS/Laptop Probe Vehicle</a:t>
            </a:r>
          </a:p>
        </p:txBody>
      </p:sp>
      <p:pic>
        <p:nvPicPr>
          <p:cNvPr id="25603" name="Content Placeholder 6" descr="tqspeeddat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846763" y="2462213"/>
            <a:ext cx="2854325" cy="3654425"/>
          </a:xfrm>
          <a:ln>
            <a:solidFill>
              <a:schemeClr val="tx1"/>
            </a:solidFill>
            <a:miter lim="800000"/>
            <a:headEnd/>
            <a:tailEnd/>
          </a:ln>
        </p:spPr>
      </p:pic>
      <p:sp>
        <p:nvSpPr>
          <p:cNvPr id="2560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Page </a:t>
            </a:r>
            <a:fld id="{2B13E2AE-99D0-6A40-9AFB-23343E2D8E63}" type="slidenum">
              <a:rPr lang="en-US" sz="900">
                <a:solidFill>
                  <a:schemeClr val="tx1"/>
                </a:solidFill>
              </a:rPr>
              <a:pPr eaLnBrk="1" hangingPunct="1"/>
              <a:t>11</a:t>
            </a:fld>
            <a:endParaRPr lang="en-US" sz="900">
              <a:solidFill>
                <a:schemeClr val="tx1"/>
              </a:solidFill>
            </a:endParaRPr>
          </a:p>
        </p:txBody>
      </p:sp>
      <p:sp>
        <p:nvSpPr>
          <p:cNvPr id="8" name="Content Placeholder 2"/>
          <p:cNvSpPr txBox="1">
            <a:spLocks/>
          </p:cNvSpPr>
          <p:nvPr/>
        </p:nvSpPr>
        <p:spPr bwMode="auto">
          <a:xfrm>
            <a:off x="457200" y="1400175"/>
            <a:ext cx="3935413" cy="4525963"/>
          </a:xfrm>
          <a:prstGeom prst="rect">
            <a:avLst/>
          </a:prstGeom>
          <a:noFill/>
          <a:ln w="9525">
            <a:noFill/>
            <a:miter lim="800000"/>
            <a:headEnd/>
            <a:tailEnd/>
          </a:ln>
        </p:spPr>
        <p:txBody>
          <a:bodyPr lIns="0" tIns="0" rIns="0" bIns="0"/>
          <a:lstStyle/>
          <a:p>
            <a:pPr marL="234950" indent="-234950" algn="l" eaLnBrk="0" hangingPunct="0">
              <a:lnSpc>
                <a:spcPct val="95000"/>
              </a:lnSpc>
              <a:spcBef>
                <a:spcPct val="70000"/>
              </a:spcBef>
              <a:buFontTx/>
              <a:buChar char="•"/>
              <a:defRPr/>
            </a:pPr>
            <a:r>
              <a:rPr lang="en-US" sz="2400" kern="0" dirty="0" err="1">
                <a:solidFill>
                  <a:schemeClr val="tx1"/>
                </a:solidFill>
                <a:latin typeface="+mn-lt"/>
                <a:ea typeface="+mn-ea"/>
              </a:rPr>
              <a:t>PCtravel</a:t>
            </a:r>
            <a:endParaRPr lang="en-US" sz="2400" kern="0" dirty="0">
              <a:solidFill>
                <a:schemeClr val="tx1"/>
              </a:solidFill>
              <a:latin typeface="+mn-lt"/>
              <a:ea typeface="+mn-ea"/>
            </a:endParaRPr>
          </a:p>
          <a:p>
            <a:pPr marL="234950" indent="-234950" algn="l" eaLnBrk="0" hangingPunct="0">
              <a:lnSpc>
                <a:spcPct val="95000"/>
              </a:lnSpc>
              <a:spcBef>
                <a:spcPct val="70000"/>
              </a:spcBef>
              <a:buFontTx/>
              <a:buChar char="•"/>
              <a:defRPr/>
            </a:pPr>
            <a:r>
              <a:rPr lang="en-US" sz="2400" kern="0" dirty="0">
                <a:solidFill>
                  <a:schemeClr val="tx1"/>
                </a:solidFill>
                <a:latin typeface="+mn-lt"/>
                <a:ea typeface="+mn-ea"/>
              </a:rPr>
              <a:t>GPS linked laptop in probe vehicles </a:t>
            </a:r>
          </a:p>
        </p:txBody>
      </p:sp>
      <p:pic>
        <p:nvPicPr>
          <p:cNvPr id="25607" name="Picture 8" descr="tqtimespa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8725" y="2462213"/>
            <a:ext cx="2820988" cy="3648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9" name="Picture 10" descr="Netbook_with_GPS2LT_and_GPS_125_.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438" y="3429000"/>
            <a:ext cx="185578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559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3600" dirty="0">
                <a:latin typeface="Arial" charset="0"/>
              </a:rPr>
              <a:t>Skycomp Aerial Photography</a:t>
            </a:r>
          </a:p>
        </p:txBody>
      </p:sp>
      <p:sp>
        <p:nvSpPr>
          <p:cNvPr id="26627" name="Content Placeholder 2"/>
          <p:cNvSpPr>
            <a:spLocks noGrp="1"/>
          </p:cNvSpPr>
          <p:nvPr>
            <p:ph idx="1"/>
          </p:nvPr>
        </p:nvSpPr>
        <p:spPr/>
        <p:txBody>
          <a:bodyPr/>
          <a:lstStyle/>
          <a:p>
            <a:r>
              <a:rPr lang="en-US" sz="2800" dirty="0">
                <a:latin typeface="Arial" charset="0"/>
              </a:rPr>
              <a:t>Aerial photo log of the corridor during the peak period</a:t>
            </a:r>
          </a:p>
        </p:txBody>
      </p:sp>
      <p:sp>
        <p:nvSpPr>
          <p:cNvPr id="2662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Page </a:t>
            </a:r>
            <a:fld id="{613D99E3-F3C4-464B-8167-DE12C2C79378}" type="slidenum">
              <a:rPr lang="en-US" sz="900">
                <a:solidFill>
                  <a:schemeClr val="tx1"/>
                </a:solidFill>
              </a:rPr>
              <a:pPr eaLnBrk="1" hangingPunct="1"/>
              <a:t>12</a:t>
            </a:fld>
            <a:endParaRPr lang="en-US" sz="900">
              <a:solidFill>
                <a:schemeClr val="tx1"/>
              </a:solidFill>
            </a:endParaRPr>
          </a:p>
        </p:txBody>
      </p:sp>
      <p:pic>
        <p:nvPicPr>
          <p:cNvPr id="26630" name="Picture 6" descr="skycomp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0963" y="1962150"/>
            <a:ext cx="37592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sky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789488"/>
            <a:ext cx="588962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6653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3600" dirty="0">
                <a:latin typeface="Arial" charset="0"/>
              </a:rPr>
              <a:t>Traffic Counts</a:t>
            </a:r>
          </a:p>
        </p:txBody>
      </p:sp>
      <p:sp>
        <p:nvSpPr>
          <p:cNvPr id="27651" name="Content Placeholder 2"/>
          <p:cNvSpPr>
            <a:spLocks noGrp="1"/>
          </p:cNvSpPr>
          <p:nvPr>
            <p:ph idx="1"/>
          </p:nvPr>
        </p:nvSpPr>
        <p:spPr>
          <a:xfrm>
            <a:off x="446088" y="1370013"/>
            <a:ext cx="8229600" cy="4525962"/>
          </a:xfrm>
        </p:spPr>
        <p:txBody>
          <a:bodyPr/>
          <a:lstStyle/>
          <a:p>
            <a:r>
              <a:rPr lang="en-US">
                <a:latin typeface="Arial" charset="0"/>
              </a:rPr>
              <a:t>Manual mainline classification counts</a:t>
            </a:r>
          </a:p>
          <a:p>
            <a:r>
              <a:rPr lang="en-US">
                <a:latin typeface="Arial" charset="0"/>
              </a:rPr>
              <a:t>ATR ramp counts </a:t>
            </a:r>
          </a:p>
          <a:p>
            <a:r>
              <a:rPr lang="en-US">
                <a:latin typeface="Arial" charset="0"/>
              </a:rPr>
              <a:t>Historical state counts</a:t>
            </a:r>
          </a:p>
          <a:p>
            <a:endParaRPr lang="en-US">
              <a:latin typeface="Arial" charset="0"/>
            </a:endParaRPr>
          </a:p>
        </p:txBody>
      </p:sp>
      <p:sp>
        <p:nvSpPr>
          <p:cNvPr id="2765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Page </a:t>
            </a:r>
            <a:fld id="{4718B1A0-2DD0-3C49-B5E1-9123F29E0B89}" type="slidenum">
              <a:rPr lang="en-US" sz="900">
                <a:solidFill>
                  <a:schemeClr val="tx1"/>
                </a:solidFill>
              </a:rPr>
              <a:pPr eaLnBrk="1" hangingPunct="1"/>
              <a:t>13</a:t>
            </a:fld>
            <a:endParaRPr lang="en-US" sz="900">
              <a:solidFill>
                <a:schemeClr val="tx1"/>
              </a:solidFill>
            </a:endParaRPr>
          </a:p>
        </p:txBody>
      </p:sp>
      <p:pic>
        <p:nvPicPr>
          <p:cNvPr id="27655" name="Picture 7" descr="coun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275" y="3111500"/>
            <a:ext cx="85534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109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3600" dirty="0">
                <a:latin typeface="Arial" charset="0"/>
              </a:rPr>
              <a:t>Data Collection </a:t>
            </a:r>
            <a:r>
              <a:rPr lang="en-US" sz="3600" dirty="0" smtClean="0">
                <a:latin typeface="Arial" charset="0"/>
              </a:rPr>
              <a:t>Study Results</a:t>
            </a:r>
            <a:endParaRPr lang="en-US" sz="3600" dirty="0">
              <a:latin typeface="Arial" charset="0"/>
            </a:endParaRPr>
          </a:p>
        </p:txBody>
      </p:sp>
      <p:sp>
        <p:nvSpPr>
          <p:cNvPr id="28675" name="Content Placeholder 2"/>
          <p:cNvSpPr>
            <a:spLocks noGrp="1"/>
          </p:cNvSpPr>
          <p:nvPr>
            <p:ph idx="1"/>
          </p:nvPr>
        </p:nvSpPr>
        <p:spPr/>
        <p:txBody>
          <a:bodyPr/>
          <a:lstStyle/>
          <a:p>
            <a:r>
              <a:rPr lang="en-US" sz="2800" dirty="0">
                <a:latin typeface="Arial" charset="0"/>
              </a:rPr>
              <a:t>Summary</a:t>
            </a:r>
          </a:p>
          <a:p>
            <a:pPr lvl="1"/>
            <a:r>
              <a:rPr lang="en-US" sz="2400" dirty="0">
                <a:latin typeface="Arial" charset="0"/>
              </a:rPr>
              <a:t>High Truck Percentage (11-13% AM peak period)</a:t>
            </a:r>
          </a:p>
          <a:p>
            <a:pPr lvl="1"/>
            <a:r>
              <a:rPr lang="en-US" sz="2400" dirty="0">
                <a:latin typeface="Arial" charset="0"/>
              </a:rPr>
              <a:t>Bluetooth and </a:t>
            </a:r>
            <a:r>
              <a:rPr lang="en-US" sz="2400" dirty="0" smtClean="0">
                <a:latin typeface="Arial" charset="0"/>
              </a:rPr>
              <a:t>INRIX </a:t>
            </a:r>
            <a:r>
              <a:rPr lang="en-US" sz="2400" dirty="0">
                <a:latin typeface="Arial" charset="0"/>
              </a:rPr>
              <a:t>produced usable and comparable data</a:t>
            </a:r>
          </a:p>
          <a:p>
            <a:pPr lvl="1"/>
            <a:r>
              <a:rPr lang="en-US" sz="2400" dirty="0" smtClean="0">
                <a:latin typeface="Arial" charset="0"/>
              </a:rPr>
              <a:t>Standard Methods (Skycomp </a:t>
            </a:r>
            <a:r>
              <a:rPr lang="en-US" sz="2400" dirty="0">
                <a:latin typeface="Arial" charset="0"/>
              </a:rPr>
              <a:t>and GPS </a:t>
            </a:r>
            <a:r>
              <a:rPr lang="en-US" sz="2400" dirty="0" smtClean="0">
                <a:latin typeface="Arial" charset="0"/>
              </a:rPr>
              <a:t>Laptop) confirmed </a:t>
            </a:r>
            <a:r>
              <a:rPr lang="en-US" sz="2400" dirty="0">
                <a:latin typeface="Arial" charset="0"/>
              </a:rPr>
              <a:t>Bluetooth and </a:t>
            </a:r>
            <a:r>
              <a:rPr lang="en-US" sz="2400" dirty="0" smtClean="0">
                <a:latin typeface="Arial" charset="0"/>
              </a:rPr>
              <a:t>INRIX </a:t>
            </a:r>
            <a:r>
              <a:rPr lang="en-US" sz="2400" dirty="0" smtClean="0">
                <a:latin typeface="Arial" charset="0"/>
              </a:rPr>
              <a:t>quality</a:t>
            </a:r>
            <a:endParaRPr lang="en-US" sz="2400" dirty="0">
              <a:latin typeface="Arial" charset="0"/>
            </a:endParaRPr>
          </a:p>
          <a:p>
            <a:pPr lvl="1"/>
            <a:r>
              <a:rPr lang="en-US" sz="2400" dirty="0">
                <a:latin typeface="Arial" charset="0"/>
              </a:rPr>
              <a:t>Volumes slightly lower than historical data indicates</a:t>
            </a:r>
          </a:p>
          <a:p>
            <a:pPr lvl="1"/>
            <a:r>
              <a:rPr lang="en-US" sz="2400" dirty="0">
                <a:latin typeface="Arial" charset="0"/>
              </a:rPr>
              <a:t>Definite congestion problem along this corridor in the AM peak period</a:t>
            </a:r>
          </a:p>
          <a:p>
            <a:pPr lvl="1"/>
            <a:r>
              <a:rPr lang="en-US" sz="2400" dirty="0">
                <a:latin typeface="Arial" charset="0"/>
              </a:rPr>
              <a:t>Problem does not occur during any other period</a:t>
            </a:r>
          </a:p>
          <a:p>
            <a:pPr lvl="1">
              <a:buFontTx/>
              <a:buNone/>
            </a:pPr>
            <a:endParaRPr lang="en-US" sz="2400" dirty="0">
              <a:latin typeface="Arial" charset="0"/>
            </a:endParaRPr>
          </a:p>
        </p:txBody>
      </p:sp>
      <p:sp>
        <p:nvSpPr>
          <p:cNvPr id="2867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Page </a:t>
            </a:r>
            <a:fld id="{223E6236-8E00-3E40-BA02-3416938789BD}" type="slidenum">
              <a:rPr lang="en-US" sz="900">
                <a:solidFill>
                  <a:schemeClr val="tx1"/>
                </a:solidFill>
              </a:rPr>
              <a:pPr eaLnBrk="1" hangingPunct="1"/>
              <a:t>14</a:t>
            </a:fld>
            <a:endParaRPr lang="en-US" sz="900">
              <a:solidFill>
                <a:schemeClr val="tx1"/>
              </a:solidFill>
            </a:endParaRPr>
          </a:p>
        </p:txBody>
      </p:sp>
    </p:spTree>
    <p:extLst>
      <p:ext uri="{BB962C8B-B14F-4D97-AF65-F5344CB8AC3E}">
        <p14:creationId xmlns:p14="http://schemas.microsoft.com/office/powerpoint/2010/main" val="39093698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dirty="0">
                <a:latin typeface="Arial" charset="0"/>
              </a:rPr>
              <a:t>Data Collection Results</a:t>
            </a:r>
          </a:p>
        </p:txBody>
      </p:sp>
      <p:sp>
        <p:nvSpPr>
          <p:cNvPr id="29699" name="Content Placeholder 2"/>
          <p:cNvSpPr>
            <a:spLocks noGrp="1"/>
          </p:cNvSpPr>
          <p:nvPr>
            <p:ph idx="1"/>
          </p:nvPr>
        </p:nvSpPr>
        <p:spPr>
          <a:xfrm>
            <a:off x="446088" y="1124744"/>
            <a:ext cx="8229600" cy="4525963"/>
          </a:xfrm>
        </p:spPr>
        <p:txBody>
          <a:bodyPr/>
          <a:lstStyle/>
          <a:p>
            <a:r>
              <a:rPr lang="en-US" sz="2800" dirty="0" smtClean="0">
                <a:latin typeface="Arial" charset="0"/>
              </a:rPr>
              <a:t>Alternate Methods Provide for Daily Comparisons</a:t>
            </a:r>
            <a:endParaRPr lang="en-US" sz="2800" dirty="0">
              <a:latin typeface="Arial" charset="0"/>
            </a:endParaRPr>
          </a:p>
          <a:p>
            <a:pPr lvl="1"/>
            <a:r>
              <a:rPr lang="en-US" sz="2400" dirty="0">
                <a:latin typeface="Arial" charset="0"/>
              </a:rPr>
              <a:t>June 8</a:t>
            </a:r>
            <a:r>
              <a:rPr lang="en-US" sz="2400" baseline="30000" dirty="0">
                <a:latin typeface="Arial" charset="0"/>
              </a:rPr>
              <a:t>th</a:t>
            </a:r>
            <a:r>
              <a:rPr lang="en-US" sz="2400" dirty="0">
                <a:latin typeface="Arial" charset="0"/>
              </a:rPr>
              <a:t> and 10</a:t>
            </a:r>
            <a:r>
              <a:rPr lang="en-US" sz="2400" baseline="30000" dirty="0">
                <a:latin typeface="Arial" charset="0"/>
              </a:rPr>
              <a:t>th</a:t>
            </a:r>
            <a:r>
              <a:rPr lang="en-US" sz="2400" dirty="0">
                <a:latin typeface="Arial" charset="0"/>
              </a:rPr>
              <a:t> were similar however June 9</a:t>
            </a:r>
            <a:r>
              <a:rPr lang="en-US" sz="2400" baseline="30000" dirty="0">
                <a:latin typeface="Arial" charset="0"/>
              </a:rPr>
              <a:t>th</a:t>
            </a:r>
            <a:r>
              <a:rPr lang="en-US" sz="2400" dirty="0">
                <a:latin typeface="Arial" charset="0"/>
              </a:rPr>
              <a:t> had less congestion</a:t>
            </a:r>
          </a:p>
          <a:p>
            <a:pPr lvl="1"/>
            <a:r>
              <a:rPr lang="en-US" sz="2400" dirty="0">
                <a:latin typeface="Arial" charset="0"/>
              </a:rPr>
              <a:t>Based on these observations model will be used to show impact of daily variation</a:t>
            </a:r>
          </a:p>
          <a:p>
            <a:pPr lvl="1">
              <a:buFontTx/>
              <a:buNone/>
            </a:pPr>
            <a:endParaRPr lang="en-US" sz="2400" dirty="0">
              <a:latin typeface="Arial" charset="0"/>
            </a:endParaRPr>
          </a:p>
        </p:txBody>
      </p:sp>
      <p:sp>
        <p:nvSpPr>
          <p:cNvPr id="2970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Page </a:t>
            </a:r>
            <a:fld id="{0808FE14-87C6-2F4F-B7D5-C042EE3C0B5D}" type="slidenum">
              <a:rPr lang="en-US" sz="900">
                <a:solidFill>
                  <a:schemeClr val="tx1"/>
                </a:solidFill>
              </a:rPr>
              <a:pPr eaLnBrk="1" hangingPunct="1"/>
              <a:t>15</a:t>
            </a:fld>
            <a:endParaRPr lang="en-US" sz="900">
              <a:solidFill>
                <a:schemeClr val="tx1"/>
              </a:solidFill>
            </a:endParaRPr>
          </a:p>
        </p:txBody>
      </p:sp>
      <p:pic>
        <p:nvPicPr>
          <p:cNvPr id="29702" name="Content Placeholder 5" descr="03D_050_734297_RPT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888" y="3573016"/>
            <a:ext cx="28860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Content Placeholder 5" descr="03D_050_734298_RPT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8488" y="3683198"/>
            <a:ext cx="2855912"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Content Placeholder 3" descr="03D_050_734299_RPT2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3629000"/>
            <a:ext cx="287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9"/>
          <p:cNvSpPr txBox="1">
            <a:spLocks noChangeArrowheads="1"/>
          </p:cNvSpPr>
          <p:nvPr/>
        </p:nvSpPr>
        <p:spPr bwMode="auto">
          <a:xfrm>
            <a:off x="700088" y="5508972"/>
            <a:ext cx="11592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dirty="0" smtClean="0"/>
              <a:t>Tuesday</a:t>
            </a:r>
            <a:endParaRPr lang="en-US" dirty="0"/>
          </a:p>
        </p:txBody>
      </p:sp>
      <p:sp>
        <p:nvSpPr>
          <p:cNvPr id="29706" name="TextBox 10"/>
          <p:cNvSpPr txBox="1">
            <a:spLocks noChangeArrowheads="1"/>
          </p:cNvSpPr>
          <p:nvPr/>
        </p:nvSpPr>
        <p:spPr bwMode="auto">
          <a:xfrm>
            <a:off x="3851920" y="5517232"/>
            <a:ext cx="15344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dirty="0" smtClean="0"/>
              <a:t>Wednesday</a:t>
            </a:r>
            <a:endParaRPr lang="en-US" dirty="0"/>
          </a:p>
        </p:txBody>
      </p:sp>
      <p:sp>
        <p:nvSpPr>
          <p:cNvPr id="29707" name="TextBox 11"/>
          <p:cNvSpPr txBox="1">
            <a:spLocks noChangeArrowheads="1"/>
          </p:cNvSpPr>
          <p:nvPr/>
        </p:nvSpPr>
        <p:spPr bwMode="auto">
          <a:xfrm>
            <a:off x="6681788" y="5475634"/>
            <a:ext cx="12537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dirty="0" smtClean="0"/>
              <a:t>Thursday</a:t>
            </a:r>
            <a:endParaRPr lang="en-US" dirty="0"/>
          </a:p>
        </p:txBody>
      </p:sp>
      <p:sp>
        <p:nvSpPr>
          <p:cNvPr id="29708" name="TextBox 12"/>
          <p:cNvSpPr txBox="1">
            <a:spLocks noChangeArrowheads="1"/>
          </p:cNvSpPr>
          <p:nvPr/>
        </p:nvSpPr>
        <p:spPr bwMode="auto">
          <a:xfrm>
            <a:off x="2444750" y="3716684"/>
            <a:ext cx="1362075" cy="28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1400"/>
              <a:t>Avg Trav. Time</a:t>
            </a:r>
          </a:p>
        </p:txBody>
      </p:sp>
      <p:sp>
        <p:nvSpPr>
          <p:cNvPr id="29709" name="TextBox 13"/>
          <p:cNvSpPr txBox="1">
            <a:spLocks noChangeArrowheads="1"/>
          </p:cNvSpPr>
          <p:nvPr/>
        </p:nvSpPr>
        <p:spPr bwMode="auto">
          <a:xfrm>
            <a:off x="2608263" y="4154834"/>
            <a:ext cx="1058862" cy="287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1400"/>
              <a:t>Avg Speed</a:t>
            </a:r>
          </a:p>
        </p:txBody>
      </p:sp>
      <p:sp>
        <p:nvSpPr>
          <p:cNvPr id="29710" name="TextBox 14"/>
          <p:cNvSpPr txBox="1">
            <a:spLocks noChangeArrowheads="1"/>
          </p:cNvSpPr>
          <p:nvPr/>
        </p:nvSpPr>
        <p:spPr bwMode="auto">
          <a:xfrm>
            <a:off x="2878138" y="4732684"/>
            <a:ext cx="493712" cy="28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1400"/>
              <a:t>Hits</a:t>
            </a:r>
          </a:p>
        </p:txBody>
      </p:sp>
    </p:spTree>
    <p:extLst>
      <p:ext uri="{BB962C8B-B14F-4D97-AF65-F5344CB8AC3E}">
        <p14:creationId xmlns:p14="http://schemas.microsoft.com/office/powerpoint/2010/main" val="39667627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dirty="0" smtClean="0">
                <a:latin typeface="Arial" charset="0"/>
              </a:rPr>
              <a:t>Benefits</a:t>
            </a:r>
            <a:endParaRPr lang="en-US" sz="3600" dirty="0">
              <a:latin typeface="Arial" charset="0"/>
            </a:endParaRPr>
          </a:p>
        </p:txBody>
      </p:sp>
      <p:sp>
        <p:nvSpPr>
          <p:cNvPr id="29699" name="Content Placeholder 2"/>
          <p:cNvSpPr>
            <a:spLocks noGrp="1"/>
          </p:cNvSpPr>
          <p:nvPr>
            <p:ph idx="1"/>
          </p:nvPr>
        </p:nvSpPr>
        <p:spPr>
          <a:xfrm>
            <a:off x="446088" y="1124744"/>
            <a:ext cx="8229600" cy="4525963"/>
          </a:xfrm>
        </p:spPr>
        <p:txBody>
          <a:bodyPr/>
          <a:lstStyle/>
          <a:p>
            <a:pPr lvl="1"/>
            <a:r>
              <a:rPr lang="en-US" sz="2000" dirty="0" smtClean="0">
                <a:latin typeface="Arial" charset="0"/>
              </a:rPr>
              <a:t>Bluetooth</a:t>
            </a:r>
          </a:p>
          <a:p>
            <a:pPr lvl="2"/>
            <a:r>
              <a:rPr lang="en-US" sz="1600" dirty="0" smtClean="0">
                <a:latin typeface="Arial" charset="0"/>
              </a:rPr>
              <a:t>High Granularity, most vehicles today have at least one Bluetooth signal, providing large complete data set;</a:t>
            </a:r>
          </a:p>
          <a:p>
            <a:pPr lvl="2"/>
            <a:r>
              <a:rPr lang="en-US" sz="1600" dirty="0" smtClean="0">
                <a:latin typeface="Arial" charset="0"/>
              </a:rPr>
              <a:t>Unique ids throughout the study enabling use for Origin Destination type studies;</a:t>
            </a:r>
          </a:p>
          <a:p>
            <a:pPr lvl="2"/>
            <a:r>
              <a:rPr lang="en-US" sz="1600" dirty="0" smtClean="0">
                <a:latin typeface="Arial" charset="0"/>
              </a:rPr>
              <a:t>Ease of installation, with ability to create a closed network;</a:t>
            </a:r>
          </a:p>
          <a:p>
            <a:pPr lvl="2"/>
            <a:r>
              <a:rPr lang="en-US" sz="1600" dirty="0" smtClean="0">
                <a:latin typeface="Arial" charset="0"/>
              </a:rPr>
              <a:t>Low cost;</a:t>
            </a:r>
          </a:p>
          <a:p>
            <a:pPr lvl="2"/>
            <a:r>
              <a:rPr lang="en-US" sz="1600" dirty="0" smtClean="0">
                <a:latin typeface="Arial" charset="0"/>
              </a:rPr>
              <a:t>Can put it anywhere – not just for vehicles;</a:t>
            </a:r>
          </a:p>
          <a:p>
            <a:pPr lvl="1"/>
            <a:r>
              <a:rPr lang="en-US" sz="2000" dirty="0" smtClean="0">
                <a:latin typeface="Arial" charset="0"/>
              </a:rPr>
              <a:t>INRIX</a:t>
            </a:r>
            <a:endParaRPr lang="en-US" sz="2000" dirty="0" smtClean="0">
              <a:latin typeface="Arial" charset="0"/>
            </a:endParaRPr>
          </a:p>
          <a:p>
            <a:pPr lvl="2"/>
            <a:r>
              <a:rPr lang="en-US" sz="1600" dirty="0" smtClean="0">
                <a:latin typeface="Arial" charset="0"/>
              </a:rPr>
              <a:t>Large Historical Dataset;</a:t>
            </a:r>
          </a:p>
          <a:p>
            <a:pPr lvl="2"/>
            <a:r>
              <a:rPr lang="en-US" sz="1600" dirty="0" smtClean="0">
                <a:latin typeface="Arial" charset="0"/>
              </a:rPr>
              <a:t>Large coverage area of interstate roads;</a:t>
            </a:r>
          </a:p>
          <a:p>
            <a:pPr lvl="2"/>
            <a:r>
              <a:rPr lang="en-US" sz="1600" dirty="0" smtClean="0">
                <a:latin typeface="Arial" charset="0"/>
              </a:rPr>
              <a:t>Large user group;</a:t>
            </a:r>
          </a:p>
          <a:p>
            <a:pPr lvl="1"/>
            <a:r>
              <a:rPr lang="en-US" sz="2000" dirty="0" smtClean="0">
                <a:latin typeface="Arial" charset="0"/>
              </a:rPr>
              <a:t>GPS Based </a:t>
            </a:r>
            <a:r>
              <a:rPr lang="en-US" sz="2000" dirty="0" smtClean="0">
                <a:latin typeface="Arial" charset="0"/>
              </a:rPr>
              <a:t>Probe </a:t>
            </a:r>
            <a:endParaRPr lang="en-US" sz="2000" dirty="0" smtClean="0">
              <a:latin typeface="Arial" charset="0"/>
            </a:endParaRPr>
          </a:p>
          <a:p>
            <a:pPr lvl="2"/>
            <a:r>
              <a:rPr lang="en-US" sz="1600" dirty="0" smtClean="0">
                <a:latin typeface="Arial" charset="0"/>
              </a:rPr>
              <a:t>Cheap;</a:t>
            </a:r>
          </a:p>
          <a:p>
            <a:pPr lvl="2"/>
            <a:r>
              <a:rPr lang="en-US" sz="1600" dirty="0" smtClean="0">
                <a:latin typeface="Arial" charset="0"/>
              </a:rPr>
              <a:t>Can be combined with driver/passenger observations;</a:t>
            </a:r>
          </a:p>
          <a:p>
            <a:pPr lvl="2"/>
            <a:endParaRPr lang="en-US" sz="1600" dirty="0" smtClean="0">
              <a:latin typeface="Arial" charset="0"/>
            </a:endParaRPr>
          </a:p>
          <a:p>
            <a:pPr lvl="1"/>
            <a:endParaRPr lang="en-US" sz="2400" dirty="0">
              <a:latin typeface="Arial" charset="0"/>
            </a:endParaRPr>
          </a:p>
          <a:p>
            <a:pPr lvl="1">
              <a:buFontTx/>
              <a:buNone/>
            </a:pPr>
            <a:endParaRPr lang="en-US" sz="2400" dirty="0">
              <a:latin typeface="Arial" charset="0"/>
            </a:endParaRPr>
          </a:p>
        </p:txBody>
      </p:sp>
      <p:sp>
        <p:nvSpPr>
          <p:cNvPr id="2970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Page </a:t>
            </a:r>
            <a:fld id="{0808FE14-87C6-2F4F-B7D5-C042EE3C0B5D}" type="slidenum">
              <a:rPr lang="en-US" sz="900">
                <a:solidFill>
                  <a:schemeClr val="tx1"/>
                </a:solidFill>
              </a:rPr>
              <a:pPr eaLnBrk="1" hangingPunct="1"/>
              <a:t>16</a:t>
            </a:fld>
            <a:endParaRPr lang="en-US" sz="900">
              <a:solidFill>
                <a:schemeClr val="tx1"/>
              </a:solidFill>
            </a:endParaRPr>
          </a:p>
        </p:txBody>
      </p:sp>
    </p:spTree>
    <p:extLst>
      <p:ext uri="{BB962C8B-B14F-4D97-AF65-F5344CB8AC3E}">
        <p14:creationId xmlns:p14="http://schemas.microsoft.com/office/powerpoint/2010/main" val="21951435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dirty="0" smtClean="0">
                <a:latin typeface="Arial" charset="0"/>
              </a:rPr>
              <a:t>Limitations</a:t>
            </a:r>
            <a:endParaRPr lang="en-US" sz="3600" dirty="0">
              <a:latin typeface="Arial" charset="0"/>
            </a:endParaRPr>
          </a:p>
        </p:txBody>
      </p:sp>
      <p:sp>
        <p:nvSpPr>
          <p:cNvPr id="29699" name="Content Placeholder 2"/>
          <p:cNvSpPr>
            <a:spLocks noGrp="1"/>
          </p:cNvSpPr>
          <p:nvPr>
            <p:ph idx="1"/>
          </p:nvPr>
        </p:nvSpPr>
        <p:spPr>
          <a:xfrm>
            <a:off x="446088" y="1124744"/>
            <a:ext cx="8229600" cy="4525963"/>
          </a:xfrm>
        </p:spPr>
        <p:txBody>
          <a:bodyPr/>
          <a:lstStyle/>
          <a:p>
            <a:pPr lvl="1"/>
            <a:r>
              <a:rPr lang="en-US" sz="2000" dirty="0" smtClean="0">
                <a:latin typeface="Arial" charset="0"/>
              </a:rPr>
              <a:t>Bluetooth</a:t>
            </a:r>
          </a:p>
          <a:p>
            <a:pPr lvl="2"/>
            <a:r>
              <a:rPr lang="en-US" sz="1600" dirty="0" smtClean="0">
                <a:latin typeface="Arial" charset="0"/>
              </a:rPr>
              <a:t>Point by Point travel time calculation, can produce gaps;</a:t>
            </a:r>
          </a:p>
          <a:p>
            <a:pPr lvl="2"/>
            <a:r>
              <a:rPr lang="en-US" sz="1600" dirty="0" smtClean="0">
                <a:latin typeface="Arial" charset="0"/>
              </a:rPr>
              <a:t>Data set limited to battery life (about a week)</a:t>
            </a:r>
          </a:p>
          <a:p>
            <a:pPr lvl="1"/>
            <a:r>
              <a:rPr lang="en-US" sz="2000" dirty="0" smtClean="0">
                <a:latin typeface="Arial" charset="0"/>
              </a:rPr>
              <a:t>INRIX</a:t>
            </a:r>
            <a:endParaRPr lang="en-US" sz="2000" dirty="0" smtClean="0">
              <a:latin typeface="Arial" charset="0"/>
            </a:endParaRPr>
          </a:p>
          <a:p>
            <a:pPr lvl="2"/>
            <a:r>
              <a:rPr lang="en-US" sz="1600" dirty="0" smtClean="0">
                <a:latin typeface="Arial" charset="0"/>
              </a:rPr>
              <a:t>Only available on </a:t>
            </a:r>
            <a:r>
              <a:rPr lang="en-US" sz="1600" dirty="0">
                <a:latin typeface="Arial" charset="0"/>
              </a:rPr>
              <a:t>p</a:t>
            </a:r>
            <a:r>
              <a:rPr lang="en-US" sz="1600" dirty="0" smtClean="0">
                <a:latin typeface="Arial" charset="0"/>
              </a:rPr>
              <a:t>redetermined Interstates and state roads;</a:t>
            </a:r>
          </a:p>
          <a:p>
            <a:pPr lvl="2"/>
            <a:r>
              <a:rPr lang="en-US" sz="1600" dirty="0" smtClean="0">
                <a:latin typeface="Arial" charset="0"/>
              </a:rPr>
              <a:t>Can be costly;</a:t>
            </a:r>
          </a:p>
          <a:p>
            <a:pPr lvl="1"/>
            <a:r>
              <a:rPr lang="en-US" sz="2000" dirty="0" smtClean="0">
                <a:latin typeface="Arial" charset="0"/>
              </a:rPr>
              <a:t>GPS Based Probe </a:t>
            </a:r>
          </a:p>
          <a:p>
            <a:pPr lvl="2"/>
            <a:r>
              <a:rPr lang="en-US" sz="1600" dirty="0" smtClean="0">
                <a:latin typeface="Arial" charset="0"/>
              </a:rPr>
              <a:t>Limited data set;</a:t>
            </a:r>
          </a:p>
          <a:p>
            <a:pPr lvl="2"/>
            <a:r>
              <a:rPr lang="en-US" sz="1600" dirty="0" smtClean="0">
                <a:latin typeface="Arial" charset="0"/>
              </a:rPr>
              <a:t>For long corridors during peaks multiple probes needed even then can miss critical times.</a:t>
            </a:r>
          </a:p>
          <a:p>
            <a:pPr lvl="2"/>
            <a:endParaRPr lang="en-US" sz="1600" dirty="0" smtClean="0">
              <a:latin typeface="Arial" charset="0"/>
            </a:endParaRPr>
          </a:p>
          <a:p>
            <a:pPr lvl="1"/>
            <a:endParaRPr lang="en-US" sz="2400" dirty="0">
              <a:latin typeface="Arial" charset="0"/>
            </a:endParaRPr>
          </a:p>
          <a:p>
            <a:pPr lvl="1">
              <a:buFontTx/>
              <a:buNone/>
            </a:pPr>
            <a:endParaRPr lang="en-US" sz="2400" dirty="0">
              <a:latin typeface="Arial" charset="0"/>
            </a:endParaRPr>
          </a:p>
        </p:txBody>
      </p:sp>
      <p:sp>
        <p:nvSpPr>
          <p:cNvPr id="2970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Page </a:t>
            </a:r>
            <a:fld id="{0808FE14-87C6-2F4F-B7D5-C042EE3C0B5D}" type="slidenum">
              <a:rPr lang="en-US" sz="900">
                <a:solidFill>
                  <a:schemeClr val="tx1"/>
                </a:solidFill>
              </a:rPr>
              <a:pPr eaLnBrk="1" hangingPunct="1"/>
              <a:t>17</a:t>
            </a:fld>
            <a:endParaRPr lang="en-US" sz="900">
              <a:solidFill>
                <a:schemeClr val="tx1"/>
              </a:solidFill>
            </a:endParaRPr>
          </a:p>
        </p:txBody>
      </p:sp>
    </p:spTree>
    <p:extLst>
      <p:ext uri="{BB962C8B-B14F-4D97-AF65-F5344CB8AC3E}">
        <p14:creationId xmlns:p14="http://schemas.microsoft.com/office/powerpoint/2010/main" val="3420925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3600" dirty="0">
                <a:latin typeface="Arial" charset="0"/>
              </a:rPr>
              <a:t>Traffic Simulation </a:t>
            </a:r>
          </a:p>
        </p:txBody>
      </p:sp>
      <p:pic>
        <p:nvPicPr>
          <p:cNvPr id="30723" name="Content Placeholder 6" descr="simulation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890588"/>
            <a:ext cx="8229600" cy="2478087"/>
          </a:xfrm>
        </p:spPr>
      </p:pic>
      <p:sp>
        <p:nvSpPr>
          <p:cNvPr id="30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fld id="{6F8CB17A-80D0-1644-8D97-C38611662FDD}" type="datetime4">
              <a:rPr lang="en-US" sz="900">
                <a:solidFill>
                  <a:schemeClr val="tx1"/>
                </a:solidFill>
              </a:rPr>
              <a:pPr eaLnBrk="1" hangingPunct="1"/>
              <a:t>April 12, 2013</a:t>
            </a:fld>
            <a:endParaRPr lang="en-US" sz="900">
              <a:solidFill>
                <a:schemeClr val="tx1"/>
              </a:solidFill>
            </a:endParaRPr>
          </a:p>
        </p:txBody>
      </p:sp>
      <p:sp>
        <p:nvSpPr>
          <p:cNvPr id="30725" name="Footer Placeholder 4"/>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Presentation Title</a:t>
            </a:r>
          </a:p>
        </p:txBody>
      </p:sp>
      <p:sp>
        <p:nvSpPr>
          <p:cNvPr id="3072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Page </a:t>
            </a:r>
            <a:fld id="{2580C3BC-A458-BE4A-B1BC-22D876840823}" type="slidenum">
              <a:rPr lang="en-US" sz="900">
                <a:solidFill>
                  <a:schemeClr val="tx1"/>
                </a:solidFill>
              </a:rPr>
              <a:pPr eaLnBrk="1" hangingPunct="1"/>
              <a:t>18</a:t>
            </a:fld>
            <a:endParaRPr lang="en-US" sz="900">
              <a:solidFill>
                <a:schemeClr val="tx1"/>
              </a:solidFill>
            </a:endParaRPr>
          </a:p>
        </p:txBody>
      </p:sp>
      <p:pic>
        <p:nvPicPr>
          <p:cNvPr id="30727" name="Picture 7" descr="sim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88" y="3236913"/>
            <a:ext cx="8415337"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sim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4833938"/>
            <a:ext cx="91440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7128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z="3600" dirty="0" smtClean="0">
                <a:latin typeface="Arial" charset="0"/>
              </a:rPr>
              <a:t>Network </a:t>
            </a:r>
            <a:r>
              <a:rPr lang="en-US" sz="3600" dirty="0">
                <a:latin typeface="Arial" charset="0"/>
              </a:rPr>
              <a:t>Calibration/Validation</a:t>
            </a:r>
          </a:p>
        </p:txBody>
      </p:sp>
      <p:sp>
        <p:nvSpPr>
          <p:cNvPr id="32771" name="Content Placeholder 2"/>
          <p:cNvSpPr>
            <a:spLocks noGrp="1"/>
          </p:cNvSpPr>
          <p:nvPr>
            <p:ph idx="1"/>
          </p:nvPr>
        </p:nvSpPr>
        <p:spPr>
          <a:xfrm>
            <a:off x="-29230" y="1165820"/>
            <a:ext cx="3089062" cy="5143500"/>
          </a:xfrm>
        </p:spPr>
        <p:txBody>
          <a:bodyPr/>
          <a:lstStyle/>
          <a:p>
            <a:r>
              <a:rPr lang="en-US" sz="2800" dirty="0">
                <a:latin typeface="Arial" charset="0"/>
              </a:rPr>
              <a:t>Travel Time graphs </a:t>
            </a:r>
          </a:p>
          <a:p>
            <a:pPr lvl="1"/>
            <a:r>
              <a:rPr lang="en-US" sz="2400" dirty="0">
                <a:latin typeface="Arial" charset="0"/>
              </a:rPr>
              <a:t>Observed Corridor Travel Time compared to Modeled Travel Time (5 random seeds and average)</a:t>
            </a:r>
          </a:p>
        </p:txBody>
      </p:sp>
      <p:sp>
        <p:nvSpPr>
          <p:cNvPr id="3277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Page </a:t>
            </a:r>
            <a:fld id="{FB7C9695-C54C-4345-AD45-22FA045E4D55}" type="slidenum">
              <a:rPr lang="en-US" sz="900">
                <a:solidFill>
                  <a:schemeClr val="tx1"/>
                </a:solidFill>
              </a:rPr>
              <a:pPr eaLnBrk="1" hangingPunct="1"/>
              <a:t>19</a:t>
            </a:fld>
            <a:endParaRPr lang="en-US" sz="900">
              <a:solidFill>
                <a:schemeClr val="tx1"/>
              </a:solidFill>
            </a:endParaRPr>
          </a:p>
        </p:txBody>
      </p:sp>
      <p:pic>
        <p:nvPicPr>
          <p:cNvPr id="3277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484784"/>
            <a:ext cx="5886968"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3134603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600" dirty="0" smtClean="0">
                <a:latin typeface="Arial" charset="0"/>
              </a:rPr>
              <a:t>Project Goals</a:t>
            </a:r>
            <a:endParaRPr lang="en-US" sz="3600" dirty="0">
              <a:latin typeface="Arial" charset="0"/>
            </a:endParaRPr>
          </a:p>
        </p:txBody>
      </p:sp>
      <p:sp>
        <p:nvSpPr>
          <p:cNvPr id="18435" name="Content Placeholder 2"/>
          <p:cNvSpPr>
            <a:spLocks noGrp="1"/>
          </p:cNvSpPr>
          <p:nvPr>
            <p:ph idx="1"/>
          </p:nvPr>
        </p:nvSpPr>
        <p:spPr/>
        <p:txBody>
          <a:bodyPr/>
          <a:lstStyle/>
          <a:p>
            <a:r>
              <a:rPr lang="en-US" dirty="0" smtClean="0">
                <a:latin typeface="Arial" charset="0"/>
              </a:rPr>
              <a:t>I-78 </a:t>
            </a:r>
            <a:r>
              <a:rPr lang="en-US" dirty="0" smtClean="0">
                <a:latin typeface="Arial" charset="0"/>
              </a:rPr>
              <a:t>EB Ramp </a:t>
            </a:r>
            <a:r>
              <a:rPr lang="en-US" dirty="0" smtClean="0">
                <a:latin typeface="Arial" charset="0"/>
              </a:rPr>
              <a:t>Metering Evaluation</a:t>
            </a:r>
          </a:p>
          <a:p>
            <a:pPr lvl="1"/>
            <a:r>
              <a:rPr lang="en-US" dirty="0" smtClean="0">
                <a:latin typeface="Arial" charset="0"/>
              </a:rPr>
              <a:t>Phase </a:t>
            </a:r>
            <a:r>
              <a:rPr lang="en-US" dirty="0">
                <a:latin typeface="Arial" charset="0"/>
              </a:rPr>
              <a:t>1 –Strategy Screening</a:t>
            </a:r>
          </a:p>
          <a:p>
            <a:pPr lvl="2"/>
            <a:r>
              <a:rPr lang="en-US" dirty="0">
                <a:latin typeface="Arial" charset="0"/>
              </a:rPr>
              <a:t>Study of various possible lane management programs along the I-78 corridor in New </a:t>
            </a:r>
            <a:r>
              <a:rPr lang="en-US" dirty="0" smtClean="0">
                <a:latin typeface="Arial" charset="0"/>
              </a:rPr>
              <a:t>Jersey (AM Peak EB Direction Only)</a:t>
            </a:r>
          </a:p>
          <a:p>
            <a:pPr lvl="1"/>
            <a:r>
              <a:rPr lang="en-US" dirty="0" smtClean="0">
                <a:latin typeface="Arial" charset="0"/>
              </a:rPr>
              <a:t>Phase 2 – Strategy Testing </a:t>
            </a:r>
          </a:p>
          <a:p>
            <a:pPr lvl="2"/>
            <a:r>
              <a:rPr lang="en-US" dirty="0" smtClean="0">
                <a:latin typeface="Arial" charset="0"/>
              </a:rPr>
              <a:t>Modeling </a:t>
            </a:r>
            <a:r>
              <a:rPr lang="en-US" dirty="0">
                <a:latin typeface="Arial" charset="0"/>
              </a:rPr>
              <a:t>of Ramp Metering and Variable Speed Programs along a selected section of the I-78 Corridor using traffic simulation</a:t>
            </a:r>
          </a:p>
          <a:p>
            <a:pPr lvl="1"/>
            <a:r>
              <a:rPr lang="en-US" dirty="0">
                <a:latin typeface="Arial" charset="0"/>
              </a:rPr>
              <a:t>Phase 3 – Route Diversion</a:t>
            </a:r>
          </a:p>
          <a:p>
            <a:pPr lvl="2"/>
            <a:r>
              <a:rPr lang="en-US" dirty="0">
                <a:latin typeface="Arial" charset="0"/>
              </a:rPr>
              <a:t>Testing of the impacts of various strategies on the arterial road systems along I-</a:t>
            </a:r>
            <a:r>
              <a:rPr lang="en-US" dirty="0" smtClean="0">
                <a:latin typeface="Arial" charset="0"/>
              </a:rPr>
              <a:t>78</a:t>
            </a:r>
            <a:endParaRPr lang="en-US" dirty="0">
              <a:latin typeface="Arial" charset="0"/>
            </a:endParaRPr>
          </a:p>
        </p:txBody>
      </p:sp>
      <p:sp>
        <p:nvSpPr>
          <p:cNvPr id="1843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dirty="0">
                <a:solidFill>
                  <a:schemeClr val="tx1"/>
                </a:solidFill>
              </a:rPr>
              <a:t>Page </a:t>
            </a:r>
            <a:fld id="{16AAB67A-2C56-414E-BC24-CEFA3AB7C8C9}" type="slidenum">
              <a:rPr lang="en-US" sz="900">
                <a:solidFill>
                  <a:schemeClr val="tx1"/>
                </a:solidFill>
              </a:rPr>
              <a:pPr eaLnBrk="1" hangingPunct="1"/>
              <a:t>2</a:t>
            </a:fld>
            <a:endParaRPr lang="en-US" sz="900" dirty="0">
              <a:solidFill>
                <a:schemeClr val="tx1"/>
              </a:solidFill>
            </a:endParaRPr>
          </a:p>
        </p:txBody>
      </p:sp>
    </p:spTree>
    <p:extLst>
      <p:ext uri="{BB962C8B-B14F-4D97-AF65-F5344CB8AC3E}">
        <p14:creationId xmlns:p14="http://schemas.microsoft.com/office/powerpoint/2010/main" val="30243940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600" dirty="0">
                <a:latin typeface="Arial" charset="0"/>
              </a:rPr>
              <a:t>Ramp Metering Alternatives</a:t>
            </a:r>
          </a:p>
        </p:txBody>
      </p:sp>
      <p:sp>
        <p:nvSpPr>
          <p:cNvPr id="37891" name="Content Placeholder 2"/>
          <p:cNvSpPr>
            <a:spLocks noGrp="1"/>
          </p:cNvSpPr>
          <p:nvPr>
            <p:ph idx="1"/>
          </p:nvPr>
        </p:nvSpPr>
        <p:spPr>
          <a:xfrm>
            <a:off x="446088" y="898525"/>
            <a:ext cx="8229600" cy="4525963"/>
          </a:xfrm>
        </p:spPr>
        <p:txBody>
          <a:bodyPr/>
          <a:lstStyle/>
          <a:p>
            <a:r>
              <a:rPr lang="en-US" sz="2800" dirty="0">
                <a:latin typeface="Arial" charset="0"/>
              </a:rPr>
              <a:t>Pre-Timed Ramp Metering (PRM)</a:t>
            </a:r>
          </a:p>
          <a:p>
            <a:pPr lvl="1"/>
            <a:r>
              <a:rPr lang="en-US" sz="2400" dirty="0">
                <a:latin typeface="Arial" charset="0"/>
              </a:rPr>
              <a:t>4 Pre-Timed 2 lane ramps</a:t>
            </a:r>
          </a:p>
          <a:p>
            <a:pPr lvl="1"/>
            <a:r>
              <a:rPr lang="en-US" sz="2400" dirty="0">
                <a:latin typeface="Arial" charset="0"/>
              </a:rPr>
              <a:t>1 vehicle per lane per 9 </a:t>
            </a:r>
            <a:r>
              <a:rPr lang="en-US" sz="2400" dirty="0" err="1">
                <a:latin typeface="Arial" charset="0"/>
              </a:rPr>
              <a:t>secs</a:t>
            </a:r>
            <a:endParaRPr lang="en-US" sz="2400" dirty="0">
              <a:latin typeface="Arial" charset="0"/>
            </a:endParaRPr>
          </a:p>
          <a:p>
            <a:r>
              <a:rPr lang="en-US" sz="2800" dirty="0">
                <a:latin typeface="Arial" charset="0"/>
              </a:rPr>
              <a:t>Actuated Ramp Metering (ARM)</a:t>
            </a:r>
          </a:p>
          <a:p>
            <a:pPr lvl="1"/>
            <a:r>
              <a:rPr lang="en-US" sz="2400" dirty="0">
                <a:latin typeface="Arial" charset="0"/>
              </a:rPr>
              <a:t>4 Actuated 2 lane ramps</a:t>
            </a:r>
          </a:p>
          <a:p>
            <a:pPr lvl="1"/>
            <a:r>
              <a:rPr lang="en-US" sz="2400" dirty="0">
                <a:latin typeface="Arial" charset="0"/>
              </a:rPr>
              <a:t>Mainline Gap controlled</a:t>
            </a:r>
          </a:p>
          <a:p>
            <a:r>
              <a:rPr lang="en-US" sz="2800" dirty="0">
                <a:latin typeface="Arial" charset="0"/>
              </a:rPr>
              <a:t>Actuated Ramp Metering + Advanced Lane Management (ALM)</a:t>
            </a:r>
          </a:p>
          <a:p>
            <a:pPr lvl="1"/>
            <a:r>
              <a:rPr lang="en-US" sz="2400" dirty="0">
                <a:latin typeface="Arial" charset="0"/>
              </a:rPr>
              <a:t>Actuated Scenario + Mainline Variable Speed Limits tied to volume</a:t>
            </a:r>
          </a:p>
        </p:txBody>
      </p:sp>
      <p:sp>
        <p:nvSpPr>
          <p:cNvPr id="3789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Page </a:t>
            </a:r>
            <a:fld id="{1D6BD449-3EC6-0743-8588-5C5EBF97D1C8}" type="slidenum">
              <a:rPr lang="en-US" sz="900">
                <a:solidFill>
                  <a:schemeClr val="tx1"/>
                </a:solidFill>
              </a:rPr>
              <a:pPr eaLnBrk="1" hangingPunct="1"/>
              <a:t>20</a:t>
            </a:fld>
            <a:endParaRPr lang="en-US" sz="900">
              <a:solidFill>
                <a:schemeClr val="tx1"/>
              </a:solidFill>
            </a:endParaRPr>
          </a:p>
        </p:txBody>
      </p:sp>
    </p:spTree>
    <p:extLst>
      <p:ext uri="{BB962C8B-B14F-4D97-AF65-F5344CB8AC3E}">
        <p14:creationId xmlns:p14="http://schemas.microsoft.com/office/powerpoint/2010/main" val="8426941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600" dirty="0">
                <a:latin typeface="Arial" charset="0"/>
              </a:rPr>
              <a:t>Ramp Metering Alternatives (2010)</a:t>
            </a:r>
          </a:p>
        </p:txBody>
      </p:sp>
      <p:sp>
        <p:nvSpPr>
          <p:cNvPr id="38915" name="Content Placeholder 2"/>
          <p:cNvSpPr>
            <a:spLocks noGrp="1"/>
          </p:cNvSpPr>
          <p:nvPr>
            <p:ph idx="1"/>
          </p:nvPr>
        </p:nvSpPr>
        <p:spPr>
          <a:xfrm>
            <a:off x="-876" y="1268760"/>
            <a:ext cx="3852796" cy="4525963"/>
          </a:xfrm>
        </p:spPr>
        <p:txBody>
          <a:bodyPr/>
          <a:lstStyle/>
          <a:p>
            <a:r>
              <a:rPr lang="en-US" sz="2800" dirty="0">
                <a:latin typeface="Arial" charset="0"/>
              </a:rPr>
              <a:t>Travel Time Comparisons</a:t>
            </a:r>
          </a:p>
          <a:p>
            <a:pPr lvl="1"/>
            <a:r>
              <a:rPr lang="en-US" sz="2400" dirty="0">
                <a:latin typeface="Arial" charset="0"/>
              </a:rPr>
              <a:t>PRM - up to 5 minutes of mainline travel time saving</a:t>
            </a:r>
          </a:p>
          <a:p>
            <a:pPr lvl="1"/>
            <a:r>
              <a:rPr lang="en-US" sz="2400" dirty="0">
                <a:latin typeface="Arial" charset="0"/>
              </a:rPr>
              <a:t>ARM - up to 10 minutes of mainline travel time savings</a:t>
            </a:r>
          </a:p>
          <a:p>
            <a:pPr lvl="1"/>
            <a:r>
              <a:rPr lang="en-US" sz="2400" dirty="0">
                <a:latin typeface="Arial" charset="0"/>
              </a:rPr>
              <a:t>ALM – increased travel times</a:t>
            </a:r>
          </a:p>
          <a:p>
            <a:endParaRPr lang="en-US" sz="2400" dirty="0">
              <a:latin typeface="Arial" charset="0"/>
            </a:endParaRPr>
          </a:p>
        </p:txBody>
      </p:sp>
      <p:sp>
        <p:nvSpPr>
          <p:cNvPr id="3891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Page </a:t>
            </a:r>
            <a:fld id="{3F19027E-3BD7-4C4E-8194-58D0E5EE242D}" type="slidenum">
              <a:rPr lang="en-US" sz="900">
                <a:solidFill>
                  <a:schemeClr val="tx1"/>
                </a:solidFill>
              </a:rPr>
              <a:pPr eaLnBrk="1" hangingPunct="1"/>
              <a:t>21</a:t>
            </a:fld>
            <a:endParaRPr lang="en-US" sz="900">
              <a:solidFill>
                <a:schemeClr val="tx1"/>
              </a:solidFill>
            </a:endParaRPr>
          </a:p>
        </p:txBody>
      </p:sp>
      <p:pic>
        <p:nvPicPr>
          <p:cNvPr id="38919"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772816"/>
            <a:ext cx="5208960" cy="345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9124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latin typeface="Arial" charset="0"/>
              </a:rPr>
              <a:t>Findings</a:t>
            </a:r>
            <a:endParaRPr lang="en-US" dirty="0">
              <a:latin typeface="Arial" charset="0"/>
            </a:endParaRPr>
          </a:p>
        </p:txBody>
      </p:sp>
      <p:sp>
        <p:nvSpPr>
          <p:cNvPr id="4915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Page </a:t>
            </a:r>
            <a:fld id="{AEF73127-DFF4-CA4A-A5D0-F4DAC466FDA4}" type="slidenum">
              <a:rPr lang="en-US" sz="900">
                <a:solidFill>
                  <a:schemeClr val="tx1"/>
                </a:solidFill>
              </a:rPr>
              <a:pPr eaLnBrk="1" hangingPunct="1"/>
              <a:t>22</a:t>
            </a:fld>
            <a:endParaRPr lang="en-US" sz="900">
              <a:solidFill>
                <a:schemeClr val="tx1"/>
              </a:solidFill>
            </a:endParaRPr>
          </a:p>
        </p:txBody>
      </p:sp>
      <p:sp>
        <p:nvSpPr>
          <p:cNvPr id="49158" name="Content Placeholder 2"/>
          <p:cNvSpPr>
            <a:spLocks noGrp="1"/>
          </p:cNvSpPr>
          <p:nvPr>
            <p:ph idx="1"/>
          </p:nvPr>
        </p:nvSpPr>
        <p:spPr>
          <a:xfrm>
            <a:off x="446088" y="1257300"/>
            <a:ext cx="8229600" cy="4525963"/>
          </a:xfrm>
        </p:spPr>
        <p:txBody>
          <a:bodyPr/>
          <a:lstStyle/>
          <a:p>
            <a:r>
              <a:rPr lang="en-US" sz="1800" dirty="0" smtClean="0">
                <a:latin typeface="Arial" charset="0"/>
              </a:rPr>
              <a:t>The </a:t>
            </a:r>
            <a:r>
              <a:rPr lang="en-US" sz="1800" dirty="0">
                <a:latin typeface="Arial" charset="0"/>
              </a:rPr>
              <a:t>Bluetooth technology was successful in accurately and inexpensively collecting travel time data.  Given the ease of use of this technology, it should be considered for larger studies and even for use in Origin–Destination studies.  Also, INRIX real-time data was shown to have promise, with the advantage that it is readily available for all freeways in New Jersey and for a lengthy, multiple-year </a:t>
            </a:r>
            <a:r>
              <a:rPr lang="en-US" sz="1800" dirty="0" smtClean="0">
                <a:latin typeface="Arial" charset="0"/>
              </a:rPr>
              <a:t>historical data </a:t>
            </a:r>
            <a:r>
              <a:rPr lang="en-US" sz="1800" dirty="0" smtClean="0">
                <a:latin typeface="Arial" charset="0"/>
              </a:rPr>
              <a:t>available.</a:t>
            </a:r>
            <a:endParaRPr lang="en-US" sz="1800" dirty="0">
              <a:latin typeface="Arial" charset="0"/>
            </a:endParaRPr>
          </a:p>
          <a:p>
            <a:r>
              <a:rPr lang="en-US" sz="1800" dirty="0" smtClean="0">
                <a:latin typeface="Arial" charset="0"/>
              </a:rPr>
              <a:t>These data sources greatly aid in the calibration and validation of planning and analysis models.</a:t>
            </a:r>
          </a:p>
          <a:p>
            <a:r>
              <a:rPr lang="en-US" sz="1800" dirty="0" smtClean="0">
                <a:latin typeface="Arial" charset="0"/>
              </a:rPr>
              <a:t>Microsimulation </a:t>
            </a:r>
            <a:r>
              <a:rPr lang="en-US" sz="1800" dirty="0">
                <a:latin typeface="Arial" charset="0"/>
              </a:rPr>
              <a:t>was able to accurately represent the existing conditions and also to show the potential benefits from implementation of some form of ramp metering along the corridor.</a:t>
            </a:r>
          </a:p>
          <a:p>
            <a:endParaRPr lang="en-US" sz="1800" dirty="0">
              <a:latin typeface="Arial" charset="0"/>
            </a:endParaRPr>
          </a:p>
          <a:p>
            <a:pPr>
              <a:buFontTx/>
              <a:buNone/>
            </a:pPr>
            <a:endParaRPr lang="en-US" sz="1800" dirty="0">
              <a:latin typeface="Arial" charset="0"/>
            </a:endParaRPr>
          </a:p>
        </p:txBody>
      </p:sp>
    </p:spTree>
    <p:extLst>
      <p:ext uri="{BB962C8B-B14F-4D97-AF65-F5344CB8AC3E}">
        <p14:creationId xmlns:p14="http://schemas.microsoft.com/office/powerpoint/2010/main" val="3636623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sz="2800" dirty="0" smtClean="0"/>
              <a:t>Matthew Juckes</a:t>
            </a:r>
          </a:p>
          <a:p>
            <a:pPr marL="0" indent="0">
              <a:spcBef>
                <a:spcPts val="0"/>
              </a:spcBef>
              <a:buNone/>
            </a:pPr>
            <a:r>
              <a:rPr lang="en-US" sz="2000" dirty="0" smtClean="0"/>
              <a:t>Senior Project Manager</a:t>
            </a:r>
          </a:p>
          <a:p>
            <a:pPr marL="0" indent="0">
              <a:spcBef>
                <a:spcPts val="0"/>
              </a:spcBef>
              <a:buNone/>
            </a:pPr>
            <a:r>
              <a:rPr lang="en-US" sz="2000" dirty="0" smtClean="0"/>
              <a:t>Transport Simulation Systems, Inc,</a:t>
            </a:r>
          </a:p>
          <a:p>
            <a:pPr marL="0" indent="0">
              <a:spcBef>
                <a:spcPts val="0"/>
              </a:spcBef>
              <a:buNone/>
            </a:pPr>
            <a:r>
              <a:rPr lang="en-US" sz="2000" dirty="0" smtClean="0"/>
              <a:t>20 West 22</a:t>
            </a:r>
            <a:r>
              <a:rPr lang="en-US" sz="2000" baseline="30000" dirty="0" smtClean="0"/>
              <a:t>nd</a:t>
            </a:r>
            <a:r>
              <a:rPr lang="en-US" sz="2000" dirty="0" smtClean="0"/>
              <a:t> Street, Suite 612</a:t>
            </a:r>
          </a:p>
          <a:p>
            <a:pPr marL="0" indent="0">
              <a:spcBef>
                <a:spcPts val="0"/>
              </a:spcBef>
              <a:buNone/>
            </a:pPr>
            <a:r>
              <a:rPr lang="en-US" sz="2000" dirty="0" smtClean="0"/>
              <a:t>New York, NY, 10010</a:t>
            </a:r>
          </a:p>
          <a:p>
            <a:pPr marL="0" indent="0">
              <a:spcBef>
                <a:spcPts val="0"/>
              </a:spcBef>
              <a:buNone/>
            </a:pPr>
            <a:r>
              <a:rPr lang="en-US" sz="2000" dirty="0" err="1"/>
              <a:t>m</a:t>
            </a:r>
            <a:r>
              <a:rPr lang="en-US" sz="2000" dirty="0" err="1" smtClean="0"/>
              <a:t>atthew.juckes@aimsun.com</a:t>
            </a:r>
            <a:endParaRPr lang="en-US" sz="2000" dirty="0" smtClean="0"/>
          </a:p>
          <a:p>
            <a:pPr marL="0" indent="0">
              <a:spcBef>
                <a:spcPts val="0"/>
              </a:spcBef>
              <a:buNone/>
            </a:pPr>
            <a:endParaRPr lang="en-US" sz="2000" dirty="0"/>
          </a:p>
          <a:p>
            <a:pPr marL="0" indent="0">
              <a:spcBef>
                <a:spcPts val="0"/>
              </a:spcBef>
              <a:buNone/>
            </a:pPr>
            <a:r>
              <a:rPr lang="en-US" sz="2800" dirty="0" smtClean="0"/>
              <a:t>Bernard </a:t>
            </a:r>
            <a:r>
              <a:rPr lang="en-US" sz="2800" dirty="0" err="1" smtClean="0"/>
              <a:t>Alpern</a:t>
            </a:r>
            <a:endParaRPr lang="en-US" sz="2800" dirty="0" smtClean="0"/>
          </a:p>
          <a:p>
            <a:pPr marL="0" indent="0">
              <a:spcBef>
                <a:spcPts val="0"/>
              </a:spcBef>
              <a:buNone/>
            </a:pPr>
            <a:r>
              <a:rPr lang="en-US" sz="2000" dirty="0" smtClean="0"/>
              <a:t>Associate Vice President/Transportation Planning</a:t>
            </a:r>
          </a:p>
          <a:p>
            <a:pPr marL="0" indent="0">
              <a:spcBef>
                <a:spcPts val="0"/>
              </a:spcBef>
              <a:buNone/>
            </a:pPr>
            <a:r>
              <a:rPr lang="en-US" sz="2000" dirty="0" smtClean="0"/>
              <a:t>AECOM</a:t>
            </a:r>
          </a:p>
          <a:p>
            <a:pPr marL="0" indent="0">
              <a:spcBef>
                <a:spcPts val="0"/>
              </a:spcBef>
              <a:buNone/>
            </a:pPr>
            <a:r>
              <a:rPr lang="en-US" sz="2000" dirty="0" smtClean="0"/>
              <a:t>605 Third Avenue</a:t>
            </a:r>
          </a:p>
          <a:p>
            <a:pPr marL="0" indent="0">
              <a:spcBef>
                <a:spcPts val="0"/>
              </a:spcBef>
              <a:buNone/>
            </a:pPr>
            <a:r>
              <a:rPr lang="en-US" sz="2000" dirty="0" smtClean="0"/>
              <a:t>New York , NY, 10005</a:t>
            </a:r>
          </a:p>
          <a:p>
            <a:pPr marL="0" indent="0">
              <a:spcBef>
                <a:spcPts val="0"/>
              </a:spcBef>
              <a:buNone/>
            </a:pPr>
            <a:r>
              <a:rPr lang="en-US" sz="2000" dirty="0" err="1" smtClean="0"/>
              <a:t>Bernard.aplern@aecom.com</a:t>
            </a:r>
            <a:endParaRPr lang="en-US" sz="2000" dirty="0" smtClean="0"/>
          </a:p>
          <a:p>
            <a:pPr marL="457200" lvl="1" indent="0">
              <a:buNone/>
            </a:pPr>
            <a:endParaRPr lang="en-US" dirty="0"/>
          </a:p>
        </p:txBody>
      </p:sp>
    </p:spTree>
    <p:extLst>
      <p:ext uri="{BB962C8B-B14F-4D97-AF65-F5344CB8AC3E}">
        <p14:creationId xmlns:p14="http://schemas.microsoft.com/office/powerpoint/2010/main" val="2979775455"/>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Innovation</a:t>
            </a:r>
            <a:endParaRPr lang="en-US" sz="3600" dirty="0"/>
          </a:p>
        </p:txBody>
      </p:sp>
      <p:sp>
        <p:nvSpPr>
          <p:cNvPr id="3" name="Content Placeholder 2"/>
          <p:cNvSpPr>
            <a:spLocks noGrp="1"/>
          </p:cNvSpPr>
          <p:nvPr>
            <p:ph idx="1"/>
          </p:nvPr>
        </p:nvSpPr>
        <p:spPr/>
        <p:txBody>
          <a:bodyPr/>
          <a:lstStyle/>
          <a:p>
            <a:r>
              <a:rPr lang="en-US" dirty="0" smtClean="0"/>
              <a:t>New Data Collection versus Established methods</a:t>
            </a:r>
          </a:p>
          <a:p>
            <a:r>
              <a:rPr lang="en-US" dirty="0" smtClean="0"/>
              <a:t>Planning/Modeling Data needs</a:t>
            </a:r>
          </a:p>
          <a:p>
            <a:r>
              <a:rPr lang="en-US" dirty="0" smtClean="0"/>
              <a:t>Limited staffing needs with large data sets</a:t>
            </a:r>
          </a:p>
          <a:p>
            <a:r>
              <a:rPr lang="en-US" dirty="0" smtClean="0"/>
              <a:t>Current manual methods can result in human error. </a:t>
            </a:r>
            <a:endParaRPr lang="en-US" dirty="0"/>
          </a:p>
        </p:txBody>
      </p:sp>
      <p:sp>
        <p:nvSpPr>
          <p:cNvPr id="4" name="Slide Number Placeholder 5"/>
          <p:cNvSpPr>
            <a:spLocks noGrp="1"/>
          </p:cNvSpPr>
          <p:nvPr>
            <p:ph type="sldNum" sz="quarter" idx="11"/>
          </p:nvPr>
        </p:nvSpPr>
        <p:spPr>
          <a:xfrm>
            <a:off x="2714625" y="6572250"/>
            <a:ext cx="2895600" cy="214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dirty="0">
                <a:solidFill>
                  <a:schemeClr val="tx1"/>
                </a:solidFill>
              </a:rPr>
              <a:t>Page </a:t>
            </a:r>
            <a:fld id="{00FF2A50-5D75-FD4C-8EC4-66BB7DD20CEA}" type="slidenum">
              <a:rPr lang="en-US" sz="900">
                <a:solidFill>
                  <a:schemeClr val="tx1"/>
                </a:solidFill>
              </a:rPr>
              <a:pPr eaLnBrk="1" hangingPunct="1"/>
              <a:t>3</a:t>
            </a:fld>
            <a:endParaRPr lang="en-US" sz="900" dirty="0">
              <a:solidFill>
                <a:schemeClr val="tx1"/>
              </a:solidFill>
            </a:endParaRPr>
          </a:p>
        </p:txBody>
      </p:sp>
    </p:spTree>
    <p:extLst>
      <p:ext uri="{BB962C8B-B14F-4D97-AF65-F5344CB8AC3E}">
        <p14:creationId xmlns:p14="http://schemas.microsoft.com/office/powerpoint/2010/main" val="2829482600"/>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3600" dirty="0">
                <a:latin typeface="Arial" charset="0"/>
              </a:rPr>
              <a:t>Data Collection Plan</a:t>
            </a:r>
          </a:p>
        </p:txBody>
      </p:sp>
      <p:sp>
        <p:nvSpPr>
          <p:cNvPr id="20483" name="Content Placeholder 2"/>
          <p:cNvSpPr>
            <a:spLocks noGrp="1"/>
          </p:cNvSpPr>
          <p:nvPr>
            <p:ph idx="1"/>
          </p:nvPr>
        </p:nvSpPr>
        <p:spPr/>
        <p:txBody>
          <a:bodyPr/>
          <a:lstStyle/>
          <a:p>
            <a:pPr eaLnBrk="1" hangingPunct="1"/>
            <a:r>
              <a:rPr lang="en-US" dirty="0" smtClean="0">
                <a:latin typeface="Arial" charset="0"/>
              </a:rPr>
              <a:t>Data Collection Methods</a:t>
            </a:r>
            <a:endParaRPr lang="en-US" dirty="0">
              <a:latin typeface="Arial" charset="0"/>
            </a:endParaRPr>
          </a:p>
          <a:p>
            <a:pPr lvl="1" eaLnBrk="1" hangingPunct="1"/>
            <a:r>
              <a:rPr lang="en-US" dirty="0">
                <a:latin typeface="Arial" charset="0"/>
              </a:rPr>
              <a:t>Bluetooth </a:t>
            </a:r>
          </a:p>
          <a:p>
            <a:pPr lvl="1" eaLnBrk="1" hangingPunct="1"/>
            <a:r>
              <a:rPr lang="en-US" dirty="0" smtClean="0">
                <a:latin typeface="Arial" charset="0"/>
              </a:rPr>
              <a:t>INRIX</a:t>
            </a:r>
            <a:endParaRPr lang="en-US" dirty="0">
              <a:latin typeface="Arial" charset="0"/>
            </a:endParaRPr>
          </a:p>
          <a:p>
            <a:pPr lvl="1" eaLnBrk="1" hangingPunct="1"/>
            <a:r>
              <a:rPr lang="en-US" dirty="0">
                <a:latin typeface="Arial" charset="0"/>
              </a:rPr>
              <a:t>GPS/Laptop Probe Car</a:t>
            </a:r>
          </a:p>
          <a:p>
            <a:pPr lvl="1" eaLnBrk="1" hangingPunct="1"/>
            <a:r>
              <a:rPr lang="en-US" dirty="0">
                <a:latin typeface="Arial" charset="0"/>
              </a:rPr>
              <a:t>Skycomp</a:t>
            </a:r>
          </a:p>
          <a:p>
            <a:pPr lvl="1" eaLnBrk="1" hangingPunct="1"/>
            <a:r>
              <a:rPr lang="en-US" dirty="0">
                <a:latin typeface="Arial" charset="0"/>
              </a:rPr>
              <a:t>Manual Lane Counts</a:t>
            </a:r>
          </a:p>
          <a:p>
            <a:pPr lvl="1" eaLnBrk="1" hangingPunct="1"/>
            <a:r>
              <a:rPr lang="en-US" dirty="0">
                <a:latin typeface="Arial" charset="0"/>
              </a:rPr>
              <a:t>ATR Ramp Counts</a:t>
            </a:r>
          </a:p>
          <a:p>
            <a:pPr lvl="1" eaLnBrk="1" hangingPunct="1"/>
            <a:r>
              <a:rPr lang="en-US" dirty="0">
                <a:latin typeface="Arial" charset="0"/>
              </a:rPr>
              <a:t>Historic Count</a:t>
            </a:r>
          </a:p>
          <a:p>
            <a:pPr marL="457200" lvl="1" indent="0" eaLnBrk="1" hangingPunct="1">
              <a:buNone/>
            </a:pPr>
            <a:endParaRPr lang="en-US" dirty="0">
              <a:latin typeface="Arial" charset="0"/>
            </a:endParaRPr>
          </a:p>
        </p:txBody>
      </p:sp>
      <p:sp>
        <p:nvSpPr>
          <p:cNvPr id="2048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dirty="0">
                <a:solidFill>
                  <a:schemeClr val="tx1"/>
                </a:solidFill>
              </a:rPr>
              <a:t>Page </a:t>
            </a:r>
            <a:fld id="{00FF2A50-5D75-FD4C-8EC4-66BB7DD20CEA}" type="slidenum">
              <a:rPr lang="en-US" sz="900">
                <a:solidFill>
                  <a:schemeClr val="tx1"/>
                </a:solidFill>
              </a:rPr>
              <a:pPr eaLnBrk="1" hangingPunct="1"/>
              <a:t>4</a:t>
            </a:fld>
            <a:endParaRPr lang="en-US" sz="900" dirty="0">
              <a:solidFill>
                <a:schemeClr val="tx1"/>
              </a:solidFill>
            </a:endParaRPr>
          </a:p>
        </p:txBody>
      </p:sp>
    </p:spTree>
    <p:extLst>
      <p:ext uri="{BB962C8B-B14F-4D97-AF65-F5344CB8AC3E}">
        <p14:creationId xmlns:p14="http://schemas.microsoft.com/office/powerpoint/2010/main" val="10426644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Data Collection Plan</a:t>
            </a:r>
            <a:endParaRPr lang="en-US" sz="3600" dirty="0"/>
          </a:p>
        </p:txBody>
      </p:sp>
      <p:sp>
        <p:nvSpPr>
          <p:cNvPr id="3" name="Content Placeholder 2"/>
          <p:cNvSpPr>
            <a:spLocks noGrp="1"/>
          </p:cNvSpPr>
          <p:nvPr>
            <p:ph idx="1"/>
          </p:nvPr>
        </p:nvSpPr>
        <p:spPr/>
        <p:txBody>
          <a:bodyPr/>
          <a:lstStyle/>
          <a:p>
            <a:pPr eaLnBrk="1" hangingPunct="1"/>
            <a:r>
              <a:rPr lang="en-US" dirty="0" smtClean="0">
                <a:latin typeface="Arial" charset="0"/>
              </a:rPr>
              <a:t>Data uses</a:t>
            </a:r>
            <a:endParaRPr lang="en-US" dirty="0">
              <a:latin typeface="Arial" charset="0"/>
            </a:endParaRPr>
          </a:p>
          <a:p>
            <a:pPr lvl="1" eaLnBrk="1" hangingPunct="1"/>
            <a:r>
              <a:rPr lang="en-US" dirty="0">
                <a:latin typeface="Arial" charset="0"/>
              </a:rPr>
              <a:t>Bluetooth and </a:t>
            </a:r>
            <a:r>
              <a:rPr lang="en-US" dirty="0" smtClean="0">
                <a:latin typeface="Arial" charset="0"/>
              </a:rPr>
              <a:t>INRIX </a:t>
            </a:r>
            <a:r>
              <a:rPr lang="en-US" dirty="0">
                <a:latin typeface="Arial" charset="0"/>
              </a:rPr>
              <a:t>new technologies test bed.</a:t>
            </a:r>
          </a:p>
          <a:p>
            <a:pPr lvl="1" eaLnBrk="1" hangingPunct="1"/>
            <a:r>
              <a:rPr lang="en-US" dirty="0">
                <a:latin typeface="Arial" charset="0"/>
              </a:rPr>
              <a:t>Probe Car safety net for new technologies</a:t>
            </a:r>
          </a:p>
          <a:p>
            <a:pPr lvl="1" eaLnBrk="1" hangingPunct="1"/>
            <a:r>
              <a:rPr lang="en-US" dirty="0">
                <a:latin typeface="Arial" charset="0"/>
              </a:rPr>
              <a:t>Skycomp visual aid</a:t>
            </a:r>
          </a:p>
          <a:p>
            <a:pPr lvl="1" eaLnBrk="1" hangingPunct="1"/>
            <a:r>
              <a:rPr lang="en-US" dirty="0">
                <a:latin typeface="Arial" charset="0"/>
              </a:rPr>
              <a:t>Distribution of travel times to support Stochastic Micro-Simulation</a:t>
            </a:r>
          </a:p>
          <a:p>
            <a:endParaRPr lang="en-US" dirty="0"/>
          </a:p>
        </p:txBody>
      </p:sp>
      <p:sp>
        <p:nvSpPr>
          <p:cNvPr id="4" name="Slide Number Placeholder 5"/>
          <p:cNvSpPr>
            <a:spLocks noGrp="1"/>
          </p:cNvSpPr>
          <p:nvPr>
            <p:ph type="sldNum" sz="quarter" idx="11"/>
          </p:nvPr>
        </p:nvSpPr>
        <p:spPr>
          <a:xfrm>
            <a:off x="2714625" y="6572250"/>
            <a:ext cx="2895600" cy="214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dirty="0">
                <a:solidFill>
                  <a:schemeClr val="tx1"/>
                </a:solidFill>
              </a:rPr>
              <a:t>Page </a:t>
            </a:r>
            <a:fld id="{AB276766-26B8-E445-831A-C76988B893EA}" type="slidenum">
              <a:rPr lang="en-US" sz="900">
                <a:solidFill>
                  <a:schemeClr val="tx1"/>
                </a:solidFill>
              </a:rPr>
              <a:pPr eaLnBrk="1" hangingPunct="1"/>
              <a:t>5</a:t>
            </a:fld>
            <a:endParaRPr lang="en-US" sz="900" dirty="0">
              <a:solidFill>
                <a:schemeClr val="tx1"/>
              </a:solidFill>
            </a:endParaRPr>
          </a:p>
        </p:txBody>
      </p:sp>
    </p:spTree>
    <p:extLst>
      <p:ext uri="{BB962C8B-B14F-4D97-AF65-F5344CB8AC3E}">
        <p14:creationId xmlns:p14="http://schemas.microsoft.com/office/powerpoint/2010/main" val="3186287807"/>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3600" dirty="0">
                <a:latin typeface="Arial" charset="0"/>
              </a:rPr>
              <a:t>Bluetooth</a:t>
            </a:r>
          </a:p>
        </p:txBody>
      </p:sp>
      <p:sp>
        <p:nvSpPr>
          <p:cNvPr id="21507" name="Content Placeholder 2"/>
          <p:cNvSpPr>
            <a:spLocks noGrp="1"/>
          </p:cNvSpPr>
          <p:nvPr>
            <p:ph idx="1"/>
          </p:nvPr>
        </p:nvSpPr>
        <p:spPr/>
        <p:txBody>
          <a:bodyPr/>
          <a:lstStyle/>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r>
              <a:rPr lang="en-US">
                <a:latin typeface="Arial" charset="0"/>
              </a:rPr>
              <a:t>10 Bluetooth Units</a:t>
            </a:r>
          </a:p>
          <a:p>
            <a:pPr eaLnBrk="1" hangingPunct="1"/>
            <a:r>
              <a:rPr lang="en-US">
                <a:latin typeface="Arial" charset="0"/>
              </a:rPr>
              <a:t>Side of road installation</a:t>
            </a:r>
          </a:p>
          <a:p>
            <a:pPr lvl="1" eaLnBrk="1" hangingPunct="1"/>
            <a:r>
              <a:rPr lang="en-US">
                <a:latin typeface="Arial" charset="0"/>
              </a:rPr>
              <a:t>Guiderail</a:t>
            </a:r>
          </a:p>
          <a:p>
            <a:pPr lvl="1" eaLnBrk="1" hangingPunct="1"/>
            <a:r>
              <a:rPr lang="en-US">
                <a:latin typeface="Arial" charset="0"/>
              </a:rPr>
              <a:t>Light Post</a:t>
            </a:r>
          </a:p>
        </p:txBody>
      </p:sp>
      <p:sp>
        <p:nvSpPr>
          <p:cNvPr id="2150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dirty="0">
                <a:solidFill>
                  <a:schemeClr val="tx1"/>
                </a:solidFill>
              </a:rPr>
              <a:t>Page </a:t>
            </a:r>
            <a:fld id="{AB276766-26B8-E445-831A-C76988B893EA}" type="slidenum">
              <a:rPr lang="en-US" sz="900">
                <a:solidFill>
                  <a:schemeClr val="tx1"/>
                </a:solidFill>
              </a:rPr>
              <a:pPr eaLnBrk="1" hangingPunct="1"/>
              <a:t>6</a:t>
            </a:fld>
            <a:endParaRPr lang="en-US" sz="900" dirty="0">
              <a:solidFill>
                <a:schemeClr val="tx1"/>
              </a:solidFill>
            </a:endParaRPr>
          </a:p>
        </p:txBody>
      </p:sp>
      <p:pic>
        <p:nvPicPr>
          <p:cNvPr id="21510" name="Content Placeholder 3" descr="corrid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438" y="1370013"/>
            <a:ext cx="87122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1533525" y="1898650"/>
            <a:ext cx="6557963" cy="487363"/>
          </a:xfrm>
          <a:custGeom>
            <a:avLst/>
            <a:gdLst>
              <a:gd name="connsiteX0" fmla="*/ 0 w 6557818"/>
              <a:gd name="connsiteY0" fmla="*/ 475673 h 487988"/>
              <a:gd name="connsiteX1" fmla="*/ 350982 w 6557818"/>
              <a:gd name="connsiteY1" fmla="*/ 475673 h 487988"/>
              <a:gd name="connsiteX2" fmla="*/ 544945 w 6557818"/>
              <a:gd name="connsiteY2" fmla="*/ 401782 h 487988"/>
              <a:gd name="connsiteX3" fmla="*/ 932872 w 6557818"/>
              <a:gd name="connsiteY3" fmla="*/ 263236 h 487988"/>
              <a:gd name="connsiteX4" fmla="*/ 1348509 w 6557818"/>
              <a:gd name="connsiteY4" fmla="*/ 170873 h 487988"/>
              <a:gd name="connsiteX5" fmla="*/ 1958109 w 6557818"/>
              <a:gd name="connsiteY5" fmla="*/ 180109 h 487988"/>
              <a:gd name="connsiteX6" fmla="*/ 2355272 w 6557818"/>
              <a:gd name="connsiteY6" fmla="*/ 207818 h 487988"/>
              <a:gd name="connsiteX7" fmla="*/ 2826327 w 6557818"/>
              <a:gd name="connsiteY7" fmla="*/ 60036 h 487988"/>
              <a:gd name="connsiteX8" fmla="*/ 3075709 w 6557818"/>
              <a:gd name="connsiteY8" fmla="*/ 4618 h 487988"/>
              <a:gd name="connsiteX9" fmla="*/ 3398982 w 6557818"/>
              <a:gd name="connsiteY9" fmla="*/ 32327 h 487988"/>
              <a:gd name="connsiteX10" fmla="*/ 3703782 w 6557818"/>
              <a:gd name="connsiteY10" fmla="*/ 60036 h 487988"/>
              <a:gd name="connsiteX11" fmla="*/ 3980872 w 6557818"/>
              <a:gd name="connsiteY11" fmla="*/ 32327 h 487988"/>
              <a:gd name="connsiteX12" fmla="*/ 4285672 w 6557818"/>
              <a:gd name="connsiteY12" fmla="*/ 106218 h 487988"/>
              <a:gd name="connsiteX13" fmla="*/ 4756727 w 6557818"/>
              <a:gd name="connsiteY13" fmla="*/ 263236 h 487988"/>
              <a:gd name="connsiteX14" fmla="*/ 5144654 w 6557818"/>
              <a:gd name="connsiteY14" fmla="*/ 272473 h 487988"/>
              <a:gd name="connsiteX15" fmla="*/ 5541818 w 6557818"/>
              <a:gd name="connsiteY15" fmla="*/ 327891 h 487988"/>
              <a:gd name="connsiteX16" fmla="*/ 6169891 w 6557818"/>
              <a:gd name="connsiteY16" fmla="*/ 272473 h 487988"/>
              <a:gd name="connsiteX17" fmla="*/ 6557818 w 6557818"/>
              <a:gd name="connsiteY17" fmla="*/ 300182 h 48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57818" h="487988">
                <a:moveTo>
                  <a:pt x="0" y="475673"/>
                </a:moveTo>
                <a:cubicBezTo>
                  <a:pt x="130079" y="481830"/>
                  <a:pt x="260158" y="487988"/>
                  <a:pt x="350982" y="475673"/>
                </a:cubicBezTo>
                <a:cubicBezTo>
                  <a:pt x="441806" y="463358"/>
                  <a:pt x="544945" y="401782"/>
                  <a:pt x="544945" y="401782"/>
                </a:cubicBezTo>
                <a:cubicBezTo>
                  <a:pt x="641927" y="366376"/>
                  <a:pt x="798945" y="301721"/>
                  <a:pt x="932872" y="263236"/>
                </a:cubicBezTo>
                <a:cubicBezTo>
                  <a:pt x="1066799" y="224751"/>
                  <a:pt x="1177636" y="184727"/>
                  <a:pt x="1348509" y="170873"/>
                </a:cubicBezTo>
                <a:cubicBezTo>
                  <a:pt x="1519382" y="157019"/>
                  <a:pt x="1790315" y="173952"/>
                  <a:pt x="1958109" y="180109"/>
                </a:cubicBezTo>
                <a:cubicBezTo>
                  <a:pt x="2125903" y="186266"/>
                  <a:pt x="2210569" y="227830"/>
                  <a:pt x="2355272" y="207818"/>
                </a:cubicBezTo>
                <a:cubicBezTo>
                  <a:pt x="2499975" y="187806"/>
                  <a:pt x="2706254" y="93903"/>
                  <a:pt x="2826327" y="60036"/>
                </a:cubicBezTo>
                <a:cubicBezTo>
                  <a:pt x="2946400" y="26169"/>
                  <a:pt x="2980267" y="9236"/>
                  <a:pt x="3075709" y="4618"/>
                </a:cubicBezTo>
                <a:cubicBezTo>
                  <a:pt x="3171151" y="0"/>
                  <a:pt x="3398982" y="32327"/>
                  <a:pt x="3398982" y="32327"/>
                </a:cubicBezTo>
                <a:cubicBezTo>
                  <a:pt x="3503661" y="41563"/>
                  <a:pt x="3606800" y="60036"/>
                  <a:pt x="3703782" y="60036"/>
                </a:cubicBezTo>
                <a:cubicBezTo>
                  <a:pt x="3800764" y="60036"/>
                  <a:pt x="3883890" y="24630"/>
                  <a:pt x="3980872" y="32327"/>
                </a:cubicBezTo>
                <a:cubicBezTo>
                  <a:pt x="4077854" y="40024"/>
                  <a:pt x="4156363" y="67733"/>
                  <a:pt x="4285672" y="106218"/>
                </a:cubicBezTo>
                <a:cubicBezTo>
                  <a:pt x="4414981" y="144703"/>
                  <a:pt x="4613564" y="235527"/>
                  <a:pt x="4756727" y="263236"/>
                </a:cubicBezTo>
                <a:cubicBezTo>
                  <a:pt x="4899890" y="290945"/>
                  <a:pt x="5013806" y="261697"/>
                  <a:pt x="5144654" y="272473"/>
                </a:cubicBezTo>
                <a:cubicBezTo>
                  <a:pt x="5275502" y="283249"/>
                  <a:pt x="5370945" y="327891"/>
                  <a:pt x="5541818" y="327891"/>
                </a:cubicBezTo>
                <a:cubicBezTo>
                  <a:pt x="5712691" y="327891"/>
                  <a:pt x="6000558" y="277091"/>
                  <a:pt x="6169891" y="272473"/>
                </a:cubicBezTo>
                <a:cubicBezTo>
                  <a:pt x="6339224" y="267855"/>
                  <a:pt x="6448521" y="284018"/>
                  <a:pt x="6557818" y="300182"/>
                </a:cubicBez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US"/>
          </a:p>
        </p:txBody>
      </p:sp>
      <p:sp>
        <p:nvSpPr>
          <p:cNvPr id="9" name="Oval 8"/>
          <p:cNvSpPr/>
          <p:nvPr/>
        </p:nvSpPr>
        <p:spPr>
          <a:xfrm>
            <a:off x="1641475" y="2132013"/>
            <a:ext cx="5334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0" name="Oval 9"/>
          <p:cNvSpPr/>
          <p:nvPr/>
        </p:nvSpPr>
        <p:spPr>
          <a:xfrm>
            <a:off x="6213475" y="1979613"/>
            <a:ext cx="3810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1" name="Oval 10"/>
          <p:cNvSpPr/>
          <p:nvPr/>
        </p:nvSpPr>
        <p:spPr>
          <a:xfrm>
            <a:off x="5146675" y="1751013"/>
            <a:ext cx="3810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2" name="Oval 11"/>
          <p:cNvSpPr/>
          <p:nvPr/>
        </p:nvSpPr>
        <p:spPr>
          <a:xfrm>
            <a:off x="3013075" y="1903413"/>
            <a:ext cx="457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3" name="Oval 12"/>
          <p:cNvSpPr/>
          <p:nvPr/>
        </p:nvSpPr>
        <p:spPr>
          <a:xfrm>
            <a:off x="7813675" y="2055813"/>
            <a:ext cx="3048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1517" name="TextBox 10"/>
          <p:cNvSpPr txBox="1">
            <a:spLocks noChangeArrowheads="1"/>
          </p:cNvSpPr>
          <p:nvPr/>
        </p:nvSpPr>
        <p:spPr bwMode="auto">
          <a:xfrm>
            <a:off x="1565275" y="1751013"/>
            <a:ext cx="6096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800">
                <a:latin typeface="Calibri" charset="0"/>
              </a:rPr>
              <a:t>Location #1 / Start</a:t>
            </a:r>
          </a:p>
        </p:txBody>
      </p:sp>
      <p:pic>
        <p:nvPicPr>
          <p:cNvPr id="21518" name="Picture 14" descr="btuni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869160"/>
            <a:ext cx="1452562"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Tooth_05_A_21.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7188" y="3525838"/>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1530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600" dirty="0">
                <a:latin typeface="Arial" charset="0"/>
              </a:rPr>
              <a:t>Bluetooth</a:t>
            </a:r>
          </a:p>
        </p:txBody>
      </p:sp>
      <p:sp>
        <p:nvSpPr>
          <p:cNvPr id="22531" name="Content Placeholder 2"/>
          <p:cNvSpPr>
            <a:spLocks noGrp="1"/>
          </p:cNvSpPr>
          <p:nvPr>
            <p:ph idx="1"/>
          </p:nvPr>
        </p:nvSpPr>
        <p:spPr/>
        <p:txBody>
          <a:bodyPr/>
          <a:lstStyle/>
          <a:p>
            <a:pPr eaLnBrk="1" hangingPunct="1"/>
            <a:r>
              <a:rPr lang="en-US" dirty="0">
                <a:latin typeface="Arial" charset="0"/>
              </a:rPr>
              <a:t>Travel times and speeds between any two readers</a:t>
            </a: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r>
              <a:rPr lang="en-US" dirty="0">
                <a:latin typeface="Arial" charset="0"/>
              </a:rPr>
              <a:t>Origin/Destination Data </a:t>
            </a:r>
            <a:r>
              <a:rPr lang="en-US" dirty="0" smtClean="0">
                <a:latin typeface="Arial" charset="0"/>
              </a:rPr>
              <a:t>(Not Tested)</a:t>
            </a:r>
            <a:endParaRPr lang="en-US" dirty="0">
              <a:latin typeface="Arial" charset="0"/>
            </a:endParaRPr>
          </a:p>
        </p:txBody>
      </p:sp>
      <p:sp>
        <p:nvSpPr>
          <p:cNvPr id="2253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Page </a:t>
            </a:r>
            <a:fld id="{91B6C1C4-9C49-5349-8E7B-35492F13BF76}" type="slidenum">
              <a:rPr lang="en-US" sz="900">
                <a:solidFill>
                  <a:schemeClr val="tx1"/>
                </a:solidFill>
              </a:rPr>
              <a:pPr eaLnBrk="1" hangingPunct="1"/>
              <a:t>7</a:t>
            </a:fld>
            <a:endParaRPr lang="en-US" sz="900">
              <a:solidFill>
                <a:schemeClr val="tx1"/>
              </a:solidFill>
            </a:endParaRPr>
          </a:p>
        </p:txBody>
      </p:sp>
      <p:pic>
        <p:nvPicPr>
          <p:cNvPr id="22534" name="Content Placeholder 3" descr="03D_050_734299_RPT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55788"/>
            <a:ext cx="3429000"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Content Placeholder 3" descr="038_03A_734299_RPT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1663" y="1855788"/>
            <a:ext cx="3432175"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18"/>
          <p:cNvSpPr txBox="1">
            <a:spLocks noChangeArrowheads="1"/>
          </p:cNvSpPr>
          <p:nvPr/>
        </p:nvSpPr>
        <p:spPr bwMode="auto">
          <a:xfrm>
            <a:off x="457200" y="3860800"/>
            <a:ext cx="319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a:t>Between Exit 18 and I-287</a:t>
            </a:r>
          </a:p>
        </p:txBody>
      </p:sp>
      <p:sp>
        <p:nvSpPr>
          <p:cNvPr id="22537" name="TextBox 19"/>
          <p:cNvSpPr txBox="1">
            <a:spLocks noChangeArrowheads="1"/>
          </p:cNvSpPr>
          <p:nvPr/>
        </p:nvSpPr>
        <p:spPr bwMode="auto">
          <a:xfrm>
            <a:off x="4587875" y="3829050"/>
            <a:ext cx="3101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a:t>Between Int 24 and Int 26</a:t>
            </a:r>
          </a:p>
        </p:txBody>
      </p:sp>
      <p:sp>
        <p:nvSpPr>
          <p:cNvPr id="22539" name="TextBox 11"/>
          <p:cNvSpPr txBox="1">
            <a:spLocks noChangeArrowheads="1"/>
          </p:cNvSpPr>
          <p:nvPr/>
        </p:nvSpPr>
        <p:spPr bwMode="auto">
          <a:xfrm>
            <a:off x="3529013" y="2152650"/>
            <a:ext cx="1362075" cy="28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1400"/>
              <a:t>Avg Trav. Time</a:t>
            </a:r>
          </a:p>
        </p:txBody>
      </p:sp>
      <p:sp>
        <p:nvSpPr>
          <p:cNvPr id="22540" name="TextBox 12"/>
          <p:cNvSpPr txBox="1">
            <a:spLocks noChangeArrowheads="1"/>
          </p:cNvSpPr>
          <p:nvPr/>
        </p:nvSpPr>
        <p:spPr bwMode="auto">
          <a:xfrm>
            <a:off x="3692525" y="2682875"/>
            <a:ext cx="1058863" cy="287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1400"/>
              <a:t>Avg Speed</a:t>
            </a:r>
          </a:p>
        </p:txBody>
      </p:sp>
      <p:sp>
        <p:nvSpPr>
          <p:cNvPr id="22541" name="TextBox 13"/>
          <p:cNvSpPr txBox="1">
            <a:spLocks noChangeArrowheads="1"/>
          </p:cNvSpPr>
          <p:nvPr/>
        </p:nvSpPr>
        <p:spPr bwMode="auto">
          <a:xfrm>
            <a:off x="3962400" y="3297238"/>
            <a:ext cx="495300" cy="287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1400"/>
              <a:t>Hits</a:t>
            </a:r>
          </a:p>
        </p:txBody>
      </p:sp>
    </p:spTree>
    <p:extLst>
      <p:ext uri="{BB962C8B-B14F-4D97-AF65-F5344CB8AC3E}">
        <p14:creationId xmlns:p14="http://schemas.microsoft.com/office/powerpoint/2010/main" val="17394858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71562" y="160338"/>
            <a:ext cx="8072437" cy="785812"/>
          </a:xfrm>
        </p:spPr>
        <p:txBody>
          <a:bodyPr/>
          <a:lstStyle/>
          <a:p>
            <a:r>
              <a:rPr lang="en-US" sz="3600" dirty="0" smtClean="0">
                <a:latin typeface="Arial" charset="0"/>
              </a:rPr>
              <a:t>INRIX </a:t>
            </a:r>
            <a:r>
              <a:rPr lang="en-US" sz="3600" dirty="0">
                <a:latin typeface="Arial" charset="0"/>
              </a:rPr>
              <a:t>Real Time Highway Speed Data</a:t>
            </a:r>
          </a:p>
        </p:txBody>
      </p:sp>
      <p:sp>
        <p:nvSpPr>
          <p:cNvPr id="2355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Page </a:t>
            </a:r>
            <a:fld id="{3CF0B593-DF4C-C548-B90C-055B54343E19}" type="slidenum">
              <a:rPr lang="en-US" sz="900">
                <a:solidFill>
                  <a:schemeClr val="tx1"/>
                </a:solidFill>
              </a:rPr>
              <a:pPr eaLnBrk="1" hangingPunct="1"/>
              <a:t>8</a:t>
            </a:fld>
            <a:endParaRPr lang="en-US" sz="900">
              <a:solidFill>
                <a:schemeClr val="tx1"/>
              </a:solidFill>
            </a:endParaRPr>
          </a:p>
        </p:txBody>
      </p:sp>
      <p:sp>
        <p:nvSpPr>
          <p:cNvPr id="23557" name="Content Placeholder 6"/>
          <p:cNvSpPr>
            <a:spLocks noGrp="1"/>
          </p:cNvSpPr>
          <p:nvPr>
            <p:ph idx="1"/>
          </p:nvPr>
        </p:nvSpPr>
        <p:spPr/>
        <p:txBody>
          <a:bodyPr/>
          <a:lstStyle/>
          <a:p>
            <a:endParaRPr lang="en-US">
              <a:latin typeface="Arial" charset="0"/>
            </a:endParaRPr>
          </a:p>
        </p:txBody>
      </p:sp>
      <p:pic>
        <p:nvPicPr>
          <p:cNvPr id="235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928688"/>
            <a:ext cx="3789362"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p:cNvPicPr>
            <a:picLocks noChangeAspect="1" noChangeArrowheads="1"/>
          </p:cNvPicPr>
          <p:nvPr/>
        </p:nvPicPr>
        <p:blipFill>
          <a:blip r:embed="rId3">
            <a:extLst>
              <a:ext uri="{28A0092B-C50C-407E-A947-70E740481C1C}">
                <a14:useLocalDpi xmlns:a14="http://schemas.microsoft.com/office/drawing/2010/main" val="0"/>
              </a:ext>
            </a:extLst>
          </a:blip>
          <a:srcRect l="14565" t="37653" r="36874" b="28000"/>
          <a:stretch>
            <a:fillRect/>
          </a:stretch>
        </p:blipFill>
        <p:spPr bwMode="auto">
          <a:xfrm>
            <a:off x="4159250" y="1208088"/>
            <a:ext cx="4938713"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p:cNvPicPr>
            <a:picLocks noChangeAspect="1" noChangeArrowheads="1"/>
          </p:cNvPicPr>
          <p:nvPr/>
        </p:nvPicPr>
        <p:blipFill>
          <a:blip r:embed="rId4">
            <a:extLst>
              <a:ext uri="{28A0092B-C50C-407E-A947-70E740481C1C}">
                <a14:useLocalDpi xmlns:a14="http://schemas.microsoft.com/office/drawing/2010/main" val="0"/>
              </a:ext>
            </a:extLst>
          </a:blip>
          <a:srcRect l="13126" t="14000" r="626" b="6000"/>
          <a:stretch>
            <a:fillRect/>
          </a:stretch>
        </p:blipFill>
        <p:spPr bwMode="auto">
          <a:xfrm>
            <a:off x="273050" y="4003675"/>
            <a:ext cx="3703638"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613" y="3390900"/>
            <a:ext cx="4416425"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TextBox 10"/>
          <p:cNvSpPr txBox="1">
            <a:spLocks noChangeArrowheads="1"/>
          </p:cNvSpPr>
          <p:nvPr/>
        </p:nvSpPr>
        <p:spPr bwMode="auto">
          <a:xfrm>
            <a:off x="2830513" y="6151563"/>
            <a:ext cx="20526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1200" dirty="0"/>
              <a:t>Source:  INRIX Corporation</a:t>
            </a:r>
          </a:p>
        </p:txBody>
      </p:sp>
    </p:spTree>
    <p:extLst>
      <p:ext uri="{BB962C8B-B14F-4D97-AF65-F5344CB8AC3E}">
        <p14:creationId xmlns:p14="http://schemas.microsoft.com/office/powerpoint/2010/main" val="670873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71562" y="160338"/>
            <a:ext cx="8072437" cy="785812"/>
          </a:xfrm>
        </p:spPr>
        <p:txBody>
          <a:bodyPr/>
          <a:lstStyle/>
          <a:p>
            <a:r>
              <a:rPr lang="en-US" sz="3600" dirty="0" smtClean="0">
                <a:latin typeface="Arial" charset="0"/>
              </a:rPr>
              <a:t>INRIX </a:t>
            </a:r>
            <a:r>
              <a:rPr lang="en-US" sz="3600" dirty="0">
                <a:latin typeface="Arial" charset="0"/>
              </a:rPr>
              <a:t>Real Time Highway Speed Data</a:t>
            </a:r>
          </a:p>
        </p:txBody>
      </p:sp>
      <p:sp>
        <p:nvSpPr>
          <p:cNvPr id="2458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2"/>
                </a:solidFill>
                <a:latin typeface="Arial" charset="0"/>
                <a:ea typeface="ＭＳ Ｐゴシック" charset="0"/>
              </a:defRPr>
            </a:lvl1pPr>
            <a:lvl2pPr marL="742950" indent="-285750" eaLnBrk="0" hangingPunct="0">
              <a:defRPr sz="2000">
                <a:solidFill>
                  <a:schemeClr val="tx2"/>
                </a:solidFill>
                <a:latin typeface="Arial" charset="0"/>
                <a:ea typeface="ＭＳ Ｐゴシック" charset="0"/>
              </a:defRPr>
            </a:lvl2pPr>
            <a:lvl3pPr marL="1143000" indent="-228600" eaLnBrk="0" hangingPunct="0">
              <a:defRPr sz="2000">
                <a:solidFill>
                  <a:schemeClr val="tx2"/>
                </a:solidFill>
                <a:latin typeface="Arial" charset="0"/>
                <a:ea typeface="ＭＳ Ｐゴシック" charset="0"/>
              </a:defRPr>
            </a:lvl3pPr>
            <a:lvl4pPr marL="1600200" indent="-228600" eaLnBrk="0" hangingPunct="0">
              <a:defRPr sz="2000">
                <a:solidFill>
                  <a:schemeClr val="tx2"/>
                </a:solidFill>
                <a:latin typeface="Arial" charset="0"/>
                <a:ea typeface="ＭＳ Ｐゴシック" charset="0"/>
              </a:defRPr>
            </a:lvl4pPr>
            <a:lvl5pPr marL="2057400" indent="-228600" eaLnBrk="0" hangingPunct="0">
              <a:defRPr sz="2000">
                <a:solidFill>
                  <a:schemeClr val="tx2"/>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000">
                <a:solidFill>
                  <a:schemeClr val="tx2"/>
                </a:solidFill>
                <a:latin typeface="Arial" charset="0"/>
                <a:ea typeface="ＭＳ Ｐゴシック" charset="0"/>
              </a:defRPr>
            </a:lvl9pPr>
          </a:lstStyle>
          <a:p>
            <a:pPr eaLnBrk="1" hangingPunct="1"/>
            <a:r>
              <a:rPr lang="en-US" sz="900">
                <a:solidFill>
                  <a:schemeClr val="tx1"/>
                </a:solidFill>
              </a:rPr>
              <a:t>Page </a:t>
            </a:r>
            <a:fld id="{EA38F99E-6C0D-E845-A2A5-B6ECBFE74B66}" type="slidenum">
              <a:rPr lang="en-US" sz="900">
                <a:solidFill>
                  <a:schemeClr val="tx1"/>
                </a:solidFill>
              </a:rPr>
              <a:pPr eaLnBrk="1" hangingPunct="1"/>
              <a:t>9</a:t>
            </a:fld>
            <a:endParaRPr lang="en-US" sz="900">
              <a:solidFill>
                <a:schemeClr val="tx1"/>
              </a:solidFill>
            </a:endParaRPr>
          </a:p>
        </p:txBody>
      </p:sp>
      <p:sp>
        <p:nvSpPr>
          <p:cNvPr id="24581" name="Content Placeholder 6"/>
          <p:cNvSpPr>
            <a:spLocks noGrp="1"/>
          </p:cNvSpPr>
          <p:nvPr>
            <p:ph idx="1"/>
          </p:nvPr>
        </p:nvSpPr>
        <p:spPr/>
        <p:txBody>
          <a:bodyPr/>
          <a:lstStyle/>
          <a:p>
            <a:r>
              <a:rPr lang="en-US" sz="2800" dirty="0">
                <a:latin typeface="Arial" charset="0"/>
              </a:rPr>
              <a:t>Large scale collection of travel speeds</a:t>
            </a:r>
          </a:p>
          <a:p>
            <a:pPr lvl="1"/>
            <a:r>
              <a:rPr lang="en-US" sz="2400" dirty="0">
                <a:latin typeface="Arial" charset="0"/>
              </a:rPr>
              <a:t>Probe vehicles (using GPS) through fleet arrangements</a:t>
            </a:r>
          </a:p>
          <a:p>
            <a:pPr lvl="1"/>
            <a:r>
              <a:rPr lang="en-US" sz="2400" dirty="0">
                <a:latin typeface="Arial" charset="0"/>
              </a:rPr>
              <a:t>I-95 Corridor Coalition has acquired rights to the data</a:t>
            </a:r>
          </a:p>
          <a:p>
            <a:r>
              <a:rPr lang="en-US" sz="2800" dirty="0">
                <a:latin typeface="Arial" charset="0"/>
              </a:rPr>
              <a:t>Typical applications in Real Time</a:t>
            </a:r>
          </a:p>
          <a:p>
            <a:pPr lvl="1"/>
            <a:r>
              <a:rPr lang="en-US" sz="2400" dirty="0">
                <a:latin typeface="Arial" charset="0"/>
              </a:rPr>
              <a:t>NJ 511 System</a:t>
            </a:r>
          </a:p>
          <a:p>
            <a:pPr lvl="1"/>
            <a:r>
              <a:rPr lang="en-US" sz="2400" dirty="0">
                <a:latin typeface="Arial" charset="0"/>
              </a:rPr>
              <a:t>I-78 Travel Time via Express/Local</a:t>
            </a:r>
          </a:p>
          <a:p>
            <a:pPr lvl="1"/>
            <a:r>
              <a:rPr lang="en-US" sz="2400" dirty="0">
                <a:latin typeface="Arial" charset="0"/>
              </a:rPr>
              <a:t>Commercial Providers</a:t>
            </a:r>
          </a:p>
          <a:p>
            <a:r>
              <a:rPr lang="en-US" sz="2800" dirty="0">
                <a:latin typeface="Arial" charset="0"/>
              </a:rPr>
              <a:t>Useful By-Product: Archived Travel Speeds</a:t>
            </a:r>
          </a:p>
          <a:p>
            <a:pPr lvl="1"/>
            <a:r>
              <a:rPr lang="en-US" sz="2400" dirty="0">
                <a:latin typeface="Arial" charset="0"/>
              </a:rPr>
              <a:t>By State Highway Segment</a:t>
            </a:r>
          </a:p>
          <a:p>
            <a:pPr lvl="1"/>
            <a:r>
              <a:rPr lang="en-US" sz="2400" dirty="0">
                <a:latin typeface="Arial" charset="0"/>
              </a:rPr>
              <a:t>Daily </a:t>
            </a:r>
            <a:r>
              <a:rPr lang="en-US" sz="2400" dirty="0" smtClean="0">
                <a:latin typeface="Arial" charset="0"/>
              </a:rPr>
              <a:t>files (All </a:t>
            </a:r>
            <a:r>
              <a:rPr lang="en-US" sz="2400" dirty="0">
                <a:latin typeface="Arial" charset="0"/>
              </a:rPr>
              <a:t>segments, 5 minute periods, 2008 to </a:t>
            </a:r>
            <a:r>
              <a:rPr lang="en-US" sz="2400" dirty="0" smtClean="0">
                <a:latin typeface="Arial" charset="0"/>
              </a:rPr>
              <a:t>current)</a:t>
            </a:r>
            <a:endParaRPr lang="en-US" sz="2400" dirty="0">
              <a:latin typeface="Arial" charset="0"/>
            </a:endParaRPr>
          </a:p>
          <a:p>
            <a:pPr lvl="1"/>
            <a:endParaRPr lang="en-US" dirty="0">
              <a:latin typeface="Arial" charset="0"/>
            </a:endParaRPr>
          </a:p>
        </p:txBody>
      </p:sp>
    </p:spTree>
    <p:extLst>
      <p:ext uri="{BB962C8B-B14F-4D97-AF65-F5344CB8AC3E}">
        <p14:creationId xmlns:p14="http://schemas.microsoft.com/office/powerpoint/2010/main" val="12114437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SS">
  <a:themeElements>
    <a:clrScheme name="TSS">
      <a:dk1>
        <a:sysClr val="windowText" lastClr="000000"/>
      </a:dk1>
      <a:lt1>
        <a:sysClr val="window" lastClr="FFFFFF"/>
      </a:lt1>
      <a:dk2>
        <a:srgbClr val="1F497D"/>
      </a:dk2>
      <a:lt2>
        <a:srgbClr val="C6D9F0"/>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953734"/>
      </a:folHlink>
    </a:clrScheme>
    <a:fontScheme name="TSS">
      <a:majorFont>
        <a:latin typeface="InterstateLight"/>
        <a:ea typeface=""/>
        <a:cs typeface=""/>
      </a:majorFont>
      <a:minorFont>
        <a:latin typeface="Interstate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TSS</Template>
  <TotalTime>3053</TotalTime>
  <Words>973</Words>
  <Application>Microsoft Macintosh PowerPoint</Application>
  <PresentationFormat>On-screen Show (4:3)</PresentationFormat>
  <Paragraphs>182</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TSS</vt:lpstr>
      <vt:lpstr>Worksheet</vt:lpstr>
      <vt:lpstr>Use of Non-Traditional Data in Simulation Model Building </vt:lpstr>
      <vt:lpstr>Project Goals</vt:lpstr>
      <vt:lpstr>Innovation</vt:lpstr>
      <vt:lpstr>Data Collection Plan</vt:lpstr>
      <vt:lpstr>Data Collection Plan</vt:lpstr>
      <vt:lpstr>Bluetooth</vt:lpstr>
      <vt:lpstr>Bluetooth</vt:lpstr>
      <vt:lpstr>INRIX Real Time Highway Speed Data</vt:lpstr>
      <vt:lpstr>INRIX Real Time Highway Speed Data</vt:lpstr>
      <vt:lpstr>INRIX Real Time Highway Speed Data</vt:lpstr>
      <vt:lpstr>GPS/Laptop Probe Vehicle</vt:lpstr>
      <vt:lpstr>Skycomp Aerial Photography</vt:lpstr>
      <vt:lpstr>Traffic Counts</vt:lpstr>
      <vt:lpstr>Data Collection Study Results</vt:lpstr>
      <vt:lpstr>Data Collection Results</vt:lpstr>
      <vt:lpstr>Benefits</vt:lpstr>
      <vt:lpstr>Limitations</vt:lpstr>
      <vt:lpstr>Traffic Simulation </vt:lpstr>
      <vt:lpstr>Network Calibration/Validation</vt:lpstr>
      <vt:lpstr>Ramp Metering Alternatives</vt:lpstr>
      <vt:lpstr>Ramp Metering Alternatives (2010)</vt:lpstr>
      <vt:lpstr>Findings</vt:lpstr>
      <vt:lpstr>Questions</vt:lpstr>
    </vt:vector>
  </TitlesOfParts>
  <Company>Arup Group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Aimsun presentation</dc:title>
  <dc:creator>TSS</dc:creator>
  <cp:lastModifiedBy>Matthew Juckes</cp:lastModifiedBy>
  <cp:revision>388</cp:revision>
  <dcterms:created xsi:type="dcterms:W3CDTF">2008-10-09T11:46:26Z</dcterms:created>
  <dcterms:modified xsi:type="dcterms:W3CDTF">2013-04-12T13:34:11Z</dcterms:modified>
</cp:coreProperties>
</file>