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63" r:id="rId7"/>
    <p:sldId id="264" r:id="rId8"/>
    <p:sldId id="265" r:id="rId9"/>
    <p:sldId id="275" r:id="rId10"/>
    <p:sldId id="276" r:id="rId11"/>
    <p:sldId id="335" r:id="rId12"/>
    <p:sldId id="266" r:id="rId13"/>
    <p:sldId id="259" r:id="rId14"/>
    <p:sldId id="301" r:id="rId15"/>
    <p:sldId id="304" r:id="rId16"/>
    <p:sldId id="303" r:id="rId17"/>
    <p:sldId id="307" r:id="rId18"/>
    <p:sldId id="308" r:id="rId19"/>
    <p:sldId id="286" r:id="rId20"/>
    <p:sldId id="287" r:id="rId21"/>
    <p:sldId id="326" r:id="rId22"/>
    <p:sldId id="328" r:id="rId23"/>
    <p:sldId id="288" r:id="rId24"/>
    <p:sldId id="310" r:id="rId25"/>
    <p:sldId id="318" r:id="rId26"/>
    <p:sldId id="312" r:id="rId27"/>
    <p:sldId id="314" r:id="rId28"/>
    <p:sldId id="315" r:id="rId29"/>
    <p:sldId id="316" r:id="rId30"/>
    <p:sldId id="317" r:id="rId31"/>
    <p:sldId id="320" r:id="rId32"/>
    <p:sldId id="261" r:id="rId33"/>
    <p:sldId id="323" r:id="rId34"/>
    <p:sldId id="324" r:id="rId35"/>
    <p:sldId id="273" r:id="rId36"/>
    <p:sldId id="284" r:id="rId37"/>
    <p:sldId id="285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30A23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8" autoAdjust="0"/>
    <p:restoredTop sz="86441" autoAdjust="0"/>
  </p:normalViewPr>
  <p:slideViewPr>
    <p:cSldViewPr>
      <p:cViewPr varScale="1">
        <p:scale>
          <a:sx n="89" d="100"/>
          <a:sy n="89" d="100"/>
        </p:scale>
        <p:origin x="-840" y="-10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144" y="41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notesViewPr>
    <p:cSldViewPr showGuides="1">
      <p:cViewPr varScale="1">
        <p:scale>
          <a:sx n="64" d="100"/>
          <a:sy n="64" d="100"/>
        </p:scale>
        <p:origin x="-2808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lIns="96639" tIns="48320" rIns="96639" bIns="48320"/>
          <a:lstStyle/>
          <a:p>
            <a:endParaRPr lang="en-US" sz="1500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lIns="96639" tIns="48320" rIns="96639" bIns="48320"/>
          <a:lstStyle/>
          <a:p>
            <a:pPr algn="r"/>
            <a:fld id="{A849C5AD-4428-4E9C-9C84-11B72C9365FB}" type="datetimeFigureOut">
              <a:rPr lang="en-US" sz="1700"/>
              <a:pPr algn="r"/>
              <a:t>5/5/2013</a:t>
            </a:fld>
            <a:endParaRPr lang="en-US" sz="1700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lIns="96639" tIns="48320" rIns="96639" bIns="48320"/>
          <a:lstStyle/>
          <a:p>
            <a:endParaRPr lang="en-US" sz="1500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39" tIns="48320" rIns="96639" bIns="48320"/>
          <a:lstStyle/>
          <a:p>
            <a:pPr algn="r"/>
            <a:fld id="{8C596567-A38F-4CEF-B37F-9B9D120D62CE}" type="slidenum">
              <a:rPr lang="en-US" sz="1500"/>
              <a:pPr algn="r"/>
              <a:t>‹#›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173861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lIns="96639" tIns="48320" rIns="96639" bIns="48320"/>
          <a:lstStyle/>
          <a:p>
            <a:endParaRPr lang="en-US" dirty="0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lIns="96639" tIns="48320" rIns="96639" bIns="48320"/>
          <a:lstStyle/>
          <a:p>
            <a:fld id="{D7547E60-4BE7-4E4E-9AAA-5EE35AEC995C}" type="datetimeFigureOut">
              <a:rPr lang="en-US" smtClean="0"/>
              <a:pPr/>
              <a:t>5/5/2013</a:t>
            </a:fld>
            <a:endParaRPr lang="en-US" dirty="0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6639" tIns="48320" rIns="96639" bIns="4832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39" tIns="48320" rIns="96639" bIns="48320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lIns="96639" tIns="48320" rIns="96639" bIns="48320"/>
          <a:lstStyle/>
          <a:p>
            <a:endParaRPr lang="en-US" dirty="0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39" tIns="48320" rIns="96639" bIns="48320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8634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3DA82-9A86-4EA9-8F00-62308FD40E0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044B4C-298C-417B-A2BF-EB3A8B115B6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8F1B-D921-415A-981E-B4B6FB754B2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26F29-98D0-40B9-A048-6F770477C4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5213D-F417-40C1-8B79-7DC37AE4153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5213D-F417-40C1-8B79-7DC37AE4153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1D370-31CF-4560-AF4C-3332F640F52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C6718-FB2E-45D7-8D82-660FC2478E6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42EE7E-C666-41E7-BBA3-0E4E62843BF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C8DD1D-B08A-4016-A91F-7AE36D037E7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190E2-E26F-41B9-8316-45E76505C9E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2B57F-2F41-4870-AF8A-6821FD5BC47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87075-B003-4308-90D3-DC94EAEB672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29FB1-4CF0-49DC-A65E-AA1163DFA1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94832" tIns="47416" rIns="94832" bIns="47416"/>
          <a:lstStyle/>
          <a:p>
            <a:fld id="{55DB4303-6881-4EE1-82FB-17859489C7B6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183" y="4561228"/>
            <a:ext cx="5850835" cy="43202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832" tIns="47416" rIns="94832" bIns="4741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screen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screen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screen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81000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457200" y="1055977"/>
            <a:ext cx="8229600" cy="925223"/>
          </a:xfrm>
        </p:spPr>
        <p:txBody>
          <a:bodyPr/>
          <a:lstStyle>
            <a:lvl1pPr marL="0" indent="0" algn="l">
              <a:buNone/>
              <a:defRPr sz="2800" b="1" i="1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457200" y="-315623"/>
            <a:ext cx="8229600" cy="1470025"/>
          </a:xfrm>
        </p:spPr>
        <p:txBody>
          <a:bodyPr anchor="b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A8C6773-9E3C-433B-BEAA-32786BCCEED2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5/5/2013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5/5/2013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A8C6773-9E3C-433B-BEAA-32786BCCEED2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21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5/5/2013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4000"/>
              </a:lnSpc>
              <a:spcBef>
                <a:spcPts val="3300"/>
              </a:spcBef>
              <a:buFontTx/>
              <a:buBlip>
                <a:blip r:embed="rId2"/>
              </a:buBlip>
              <a:defRPr sz="2200" b="1"/>
            </a:lvl1pPr>
            <a:lvl2pPr>
              <a:lnSpc>
                <a:spcPct val="94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2000" b="1"/>
            </a:lvl2pPr>
            <a:lvl3pPr>
              <a:lnSpc>
                <a:spcPct val="94000"/>
              </a:lnSpc>
              <a:spcBef>
                <a:spcPts val="734"/>
              </a:spcBef>
              <a:buFont typeface="Arial" pitchFamily="34" charset="0"/>
              <a:buChar char="–"/>
              <a:defRPr sz="1800" b="1"/>
            </a:lvl3pPr>
            <a:lvl4pPr>
              <a:spcBef>
                <a:spcPts val="432"/>
              </a:spcBef>
              <a:buFont typeface="Arial" pitchFamily="34" charset="0"/>
              <a:buChar char="♦"/>
              <a:defRPr sz="1800"/>
            </a:lvl4pPr>
            <a:lvl5pPr>
              <a:spcBef>
                <a:spcPts val="384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5/5/2013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screen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5/5/2013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dirty="0" smtClean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A8C6773-9E3C-433B-BEAA-32786BCCEED2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trb.org/cmsfeed/TRBNetProjectDisplay.asp?ProjectID=103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rb.org/Main/Blurbs/167122.aspx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Traveler Response to Bicycle and </a:t>
            </a:r>
            <a:br>
              <a:rPr lang="en-US" sz="3200" dirty="0" smtClean="0"/>
            </a:br>
            <a:r>
              <a:rPr lang="en-US" sz="3200" dirty="0" smtClean="0"/>
              <a:t>Pedestrian Facilities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TCRP Report 95 – Chapter 16 </a:t>
            </a:r>
            <a:endParaRPr lang="en-US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white">
          <a:xfrm>
            <a:off x="381000" y="2435225"/>
            <a:ext cx="8428037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i="1" dirty="0"/>
              <a:t>presented to</a:t>
            </a: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2200" dirty="0" smtClean="0"/>
              <a:t>Planning Applications Conference</a:t>
            </a:r>
          </a:p>
          <a:p>
            <a:pPr algn="r">
              <a:defRPr/>
            </a:pPr>
            <a:r>
              <a:rPr lang="en-US" sz="2200" dirty="0" smtClean="0"/>
              <a:t>Transportation Research Board</a:t>
            </a:r>
            <a:endParaRPr lang="en-US" sz="2200" dirty="0"/>
          </a:p>
          <a:p>
            <a:pPr algn="r">
              <a:defRPr/>
            </a:pPr>
            <a:r>
              <a:rPr lang="en-US" sz="2200" dirty="0" smtClean="0"/>
              <a:t>Washington, D.C.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3779837" y="4523936"/>
            <a:ext cx="50292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150000"/>
              </a:spcBef>
              <a:defRPr/>
            </a:pPr>
            <a:r>
              <a:rPr lang="en-US" sz="1400" b="1" i="1" dirty="0" smtClean="0"/>
              <a:t>presented by</a:t>
            </a:r>
          </a:p>
          <a:p>
            <a:pPr algn="r">
              <a:defRPr/>
            </a:pPr>
            <a:r>
              <a:rPr lang="en-US" b="1" dirty="0" smtClean="0"/>
              <a:t>Jay Evans</a:t>
            </a:r>
          </a:p>
          <a:p>
            <a:pPr algn="r">
              <a:defRPr/>
            </a:pPr>
            <a:r>
              <a:rPr lang="en-US" b="1" dirty="0" smtClean="0"/>
              <a:t>Cambridge Systematics, Inc.</a:t>
            </a:r>
          </a:p>
          <a:p>
            <a:pPr algn="r">
              <a:spcBef>
                <a:spcPct val="150000"/>
              </a:spcBef>
              <a:defRPr/>
            </a:pPr>
            <a:r>
              <a:rPr lang="en-US" sz="1400" b="1" i="1" dirty="0" smtClean="0"/>
              <a:t>co-authored by</a:t>
            </a:r>
          </a:p>
          <a:p>
            <a:pPr algn="r">
              <a:defRPr/>
            </a:pPr>
            <a:r>
              <a:rPr lang="en-US" b="1" dirty="0" smtClean="0"/>
              <a:t>Dick Pratt</a:t>
            </a:r>
          </a:p>
          <a:p>
            <a:pPr algn="r">
              <a:defRPr/>
            </a:pPr>
            <a:r>
              <a:rPr lang="en-US" b="1" dirty="0" smtClean="0"/>
              <a:t>Richard H. Pratt, Consultant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9282" y="3810000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150000"/>
              </a:spcBef>
              <a:defRPr/>
            </a:pPr>
            <a:r>
              <a:rPr lang="en-US" sz="1400" b="1" dirty="0" smtClean="0"/>
              <a:t>May 2013</a:t>
            </a:r>
          </a:p>
        </p:txBody>
      </p:sp>
      <p:pic>
        <p:nvPicPr>
          <p:cNvPr id="7" name="Picture 6" descr="tcrp_rpt_95c19_Page_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133600"/>
            <a:ext cx="3052433" cy="395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lnSpc>
                <a:spcPct val="94000"/>
              </a:lnSpc>
              <a:spcBef>
                <a:spcPts val="3300"/>
              </a:spcBef>
            </a:pPr>
            <a:r>
              <a:rPr lang="en-US" sz="2200" i="1" dirty="0" smtClean="0">
                <a:solidFill>
                  <a:schemeClr val="tx2"/>
                </a:solidFill>
              </a:rPr>
              <a:t>Traveler Response Summary</a:t>
            </a:r>
          </a:p>
          <a:p>
            <a:pPr>
              <a:lnSpc>
                <a:spcPct val="94000"/>
              </a:lnSpc>
              <a:spcBef>
                <a:spcPts val="3300"/>
              </a:spcBef>
            </a:pPr>
            <a:r>
              <a:rPr lang="en-US" dirty="0" smtClean="0"/>
              <a:t>Other Information</a:t>
            </a:r>
            <a:endParaRPr lang="en-US" sz="2200" dirty="0" smtClean="0"/>
          </a:p>
          <a:p>
            <a:pPr>
              <a:lnSpc>
                <a:spcPct val="94000"/>
              </a:lnSpc>
              <a:spcBef>
                <a:spcPts val="3300"/>
              </a:spcBef>
            </a:pPr>
            <a:r>
              <a:rPr lang="en-US" sz="2200" dirty="0" smtClean="0"/>
              <a:t>End Notes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pic>
        <p:nvPicPr>
          <p:cNvPr id="8" name="Picture 7" descr="tcrp_rpt_95c19_Page_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1967" y="1447800"/>
            <a:ext cx="3052433" cy="395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570037"/>
            <a:ext cx="4038600" cy="475456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Sidewalks and Along-Street Walking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Street Crossings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Pedestrian Zones, Malls, and Skywalks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Bicycle Lanes and Routes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Shared Use, Off-Road Paths and Trails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Pedestrian/Bicycle Systems and Interconnections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48200" y="1570037"/>
            <a:ext cx="4267200" cy="4754563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Pedestrian/Bicycle Linkages with Transit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Point-of-Destination Facilities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Pedestrian/Bicycle Friendly Neighborhoods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Non-motorized Transportation Policies and Programs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Walking/Bicycle Promotion and Information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3265"/>
            <a:ext cx="8229600" cy="1012135"/>
          </a:xfrm>
        </p:spPr>
        <p:txBody>
          <a:bodyPr/>
          <a:lstStyle/>
          <a:p>
            <a:r>
              <a:rPr lang="en-US" dirty="0" smtClean="0"/>
              <a:t>Response by Type of Non-motorized Transportation Strategy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Improvement of MD 547, providing ADA-compliant sidewalks on both sides instead of a degraded walk on one side, was associated with nearly a 70 percent total pedestrian count increase.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166304" y="5971402"/>
            <a:ext cx="640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Dick Pratt, photographer</a:t>
            </a:r>
          </a:p>
        </p:txBody>
      </p:sp>
      <p:pic>
        <p:nvPicPr>
          <p:cNvPr id="5124" name="Content Placeholder 5" descr="Rpt 95 Ch 16 pix_s MD 547 Sidewalk Imp RHP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66304" y="1600200"/>
            <a:ext cx="6802438" cy="4344988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-2169018" y="3472935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Sidewalks and Along-Street Walking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000" dirty="0" smtClean="0"/>
              <a:t>Faced with the 27 percent extra walking distance imposed by this indirect sidewalk, 80 percent of all pedestrians walk in the street behind the back ends of the parked cars.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361736" y="5819001"/>
            <a:ext cx="640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Dick Pratt, photographer</a:t>
            </a:r>
          </a:p>
        </p:txBody>
      </p:sp>
      <p:pic>
        <p:nvPicPr>
          <p:cNvPr id="6148" name="Content Placeholder 5" descr="Rpt 95 Ch 16 sshow_10 Indirect Sidewalk RHP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361736" y="1524000"/>
            <a:ext cx="6400800" cy="4295775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-2169018" y="3320535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Sidewalks and Along-Street Walking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This Phoenix undercrossing uses topography to avoid the grade-change stairs and ramps of conventional overpasses and underpasses, which time-sensitive pedestrians often seek to bypass.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503218" y="6187145"/>
            <a:ext cx="6319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Courtesy of www.pedbikeimages.org, Dan Burden, photographer</a:t>
            </a:r>
          </a:p>
        </p:txBody>
      </p:sp>
      <p:pic>
        <p:nvPicPr>
          <p:cNvPr id="9220" name="Picture 4" descr="Rpt 95 Ch 16 sshow_11 Undpass Phoenix PBI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-2169018" y="3701533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Street Crossings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000" dirty="0" smtClean="0"/>
              <a:t>Minneapolis Skyway and Nicollet Mall activity in a downtown core area where total pedestrian flows have crept upward on average for nearly half a century.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143000" y="6123801"/>
            <a:ext cx="685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Courtesy of Metropolitan Council, St. Paul, MN, Jeff Syme, photographer</a:t>
            </a:r>
          </a:p>
        </p:txBody>
      </p:sp>
      <p:pic>
        <p:nvPicPr>
          <p:cNvPr id="10244" name="Content Placeholder 6" descr="Rpt 95 Ch 16 pix_03 MSP Nicollet MetCouncil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55700" y="1600200"/>
            <a:ext cx="6832600" cy="4525963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-2169018" y="3636092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Pedestrian Zones, Malls, and Skywalks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Times Square Plaza pedestrian-mall component of Broadway’s combination mall, which in sections has bike and traffic lanes and parking per “complete streets” needs, is seen here in pilot project configuration.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143000" y="6123801"/>
            <a:ext cx="670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Dick Pratt, photographer</a:t>
            </a:r>
          </a:p>
        </p:txBody>
      </p:sp>
      <p:pic>
        <p:nvPicPr>
          <p:cNvPr id="11268" name="Content Placeholder 5" descr="Rpt 95 Ch 16 sshow_12 NYC Broadway RHP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87450" y="1600200"/>
            <a:ext cx="6769100" cy="4525963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-2169018" y="3625333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Pedestrian Zones, Malls, and Skywalks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Conventional bike lanes along the Embarcadero are part of a City of San Francisco program that has seen bicycle count increases averaging some 70 percent on individual streets studied.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524000" y="6123801"/>
            <a:ext cx="60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Courtesy of www.pedbikeimages.org, Dan Burden, photographer</a:t>
            </a:r>
          </a:p>
        </p:txBody>
      </p:sp>
      <p:pic>
        <p:nvPicPr>
          <p:cNvPr id="12292" name="Content Placeholder 6" descr="Rpt 95 Ch 16 pix_B SF Embk Bike Lanes PBIC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524000" y="1504950"/>
            <a:ext cx="6096000" cy="4575175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-2169018" y="3625333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Bicycle Lanes and Routes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29990"/>
            <a:ext cx="8229600" cy="1143000"/>
          </a:xfrm>
        </p:spPr>
        <p:txBody>
          <a:bodyPr/>
          <a:lstStyle/>
          <a:p>
            <a:r>
              <a:rPr lang="en-US" sz="2000" dirty="0" smtClean="0"/>
              <a:t>Cyclist on a "Bikeway" (a.k.a., bicycle boulevard) in Vancouver, British Columbia, Canada, illustrating a vehicle traffic diverter, bike cut-through, and arterial-crossing bicycle and pedestrian refuges.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524000" y="6123801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Courtesy of www.pedbikeimages.org, Carl </a:t>
            </a:r>
            <a:r>
              <a:rPr lang="en-US" sz="1200" dirty="0" err="1" smtClean="0"/>
              <a:t>Sundstrom</a:t>
            </a:r>
            <a:r>
              <a:rPr lang="en-US" sz="1200" dirty="0" smtClean="0"/>
              <a:t>, photographer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169018" y="3625333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Bicycle Lanes and Routes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" name="Content Placeholder 4" descr="Rpt 95 Ch 16 pix_01 Bike Blvd Vancouver PBIC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2686" y="1589442"/>
            <a:ext cx="6035040" cy="452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000" dirty="0" smtClean="0"/>
              <a:t>The highly varied weekend traffic mix on the Capital Crescent Trail in Bethesda, MD, illustrates off-road path openness to multiple activities by users of all ages and capabilities.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205345" y="6162533"/>
            <a:ext cx="792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Dick Pratt, photographer</a:t>
            </a:r>
          </a:p>
        </p:txBody>
      </p:sp>
      <p:pic>
        <p:nvPicPr>
          <p:cNvPr id="43012" name="Content Placeholder 6" descr="Rpt 95 Ch 16 pix_F MD Capital Crescent RHP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95388" y="1600200"/>
            <a:ext cx="6753225" cy="4525963"/>
          </a:xfrm>
        </p:spPr>
      </p:pic>
      <p:sp>
        <p:nvSpPr>
          <p:cNvPr id="7" name="TextBox 6"/>
          <p:cNvSpPr txBox="1"/>
          <p:nvPr/>
        </p:nvSpPr>
        <p:spPr>
          <a:xfrm rot="16200000">
            <a:off x="-2169018" y="3701533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Shared Use, Off-Road Paths and Trails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Introduction</a:t>
            </a:r>
          </a:p>
          <a:p>
            <a:r>
              <a:rPr lang="en-US" dirty="0" smtClean="0"/>
              <a:t>Traveler Response Summary</a:t>
            </a:r>
          </a:p>
          <a:p>
            <a:r>
              <a:rPr lang="en-US" dirty="0" smtClean="0"/>
              <a:t>Other Information</a:t>
            </a:r>
          </a:p>
          <a:p>
            <a:r>
              <a:rPr lang="en-US" dirty="0" smtClean="0"/>
              <a:t>End Notes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pic>
        <p:nvPicPr>
          <p:cNvPr id="5" name="Picture 4" descr="tcrp_rpt_95c19_Page_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1967" y="1447800"/>
            <a:ext cx="3052433" cy="395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Estimated Percent Out-of-the-Way </a:t>
            </a:r>
            <a:br>
              <a:rPr lang="en-US" dirty="0" smtClean="0"/>
            </a:br>
            <a:r>
              <a:rPr lang="en-US" dirty="0" smtClean="0"/>
              <a:t>a Portland, OR, Cyclist Would Go…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8906852"/>
              </p:ext>
            </p:extLst>
          </p:nvPr>
        </p:nvGraphicFramePr>
        <p:xfrm>
          <a:off x="685800" y="2209800"/>
          <a:ext cx="8305800" cy="3200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67000"/>
                <a:gridCol w="1981200"/>
                <a:gridCol w="1752600"/>
                <a:gridCol w="1905000"/>
              </a:tblGrid>
              <a:tr h="0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500"/>
                        </a:spcBef>
                        <a:spcAft>
                          <a:spcPts val="60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To Avoid A</a:t>
                      </a:r>
                      <a:r>
                        <a:rPr lang="en-US" sz="1800" dirty="0" smtClean="0">
                          <a:effectLst/>
                        </a:rPr>
                        <a:t>…</a:t>
                      </a:r>
                    </a:p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600"/>
                        </a:spcAft>
                        <a:tabLst>
                          <a:tab pos="5943600" algn="r"/>
                        </a:tabLst>
                      </a:pPr>
                      <a:endParaRPr lang="en-US" sz="2000" b="1" dirty="0" smtClean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And Use, for the Entire Trip or Bridge Crossing,…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A Bicycle 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Lane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A Bicycle Boulevard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An Off-road 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Trail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31750" marR="0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</a:rPr>
                        <a:t>Quiet Street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with no bike lane)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43600" algn="r"/>
                          <a:tab pos="692785" algn="dec"/>
                          <a:tab pos="5943600" algn="r"/>
                        </a:tabLst>
                      </a:pPr>
                      <a:endParaRPr lang="en-US" sz="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43600" algn="r"/>
                          <a:tab pos="692785" algn="dec"/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 0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14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26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 anchor="ctr"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</a:rPr>
                        <a:t>Moderate Traffic Street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(with no bike lane)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  <a:tab pos="692785" algn="dec"/>
                          <a:tab pos="5943600" algn="r"/>
                        </a:tabLst>
                        <a:defRPr/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43600" algn="r"/>
                          <a:tab pos="692785" algn="dec"/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31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45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57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 anchor="ctr"/>
                </a:tc>
              </a:tr>
              <a:tr h="0">
                <a:tc>
                  <a:txBody>
                    <a:bodyPr/>
                    <a:lstStyle/>
                    <a:p>
                      <a:pPr marL="31750" marR="0">
                        <a:spcBef>
                          <a:spcPts val="0"/>
                        </a:spcBef>
                        <a:spcAft>
                          <a:spcPts val="45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</a:rPr>
                        <a:t>Highway Bridge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no bike lane)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20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2004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  N/A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34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77" marR="68577" marT="91440" marB="91440" anchor="ctr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372" name="Rectangle 5"/>
          <p:cNvSpPr>
            <a:spLocks noChangeArrowheads="1"/>
          </p:cNvSpPr>
          <p:nvPr/>
        </p:nvSpPr>
        <p:spPr bwMode="auto">
          <a:xfrm>
            <a:off x="685800" y="5638800"/>
            <a:ext cx="815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Note: </a:t>
            </a:r>
            <a:r>
              <a:rPr lang="en-US" sz="1200" dirty="0" smtClean="0"/>
              <a:t>Utilitarian </a:t>
            </a:r>
            <a:r>
              <a:rPr lang="en-US" sz="1200" dirty="0"/>
              <a:t>bicycle trips only (recreation/exercise trips not included).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2169018" y="3636092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Bicycle Lanes and Routes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Work-Trip Before-and-After Bicycle Shares for 3 Bike Lane and 4 Off-road Trail Commutersheds in Minneapolis-St. Paul</a:t>
            </a:r>
            <a:endParaRPr lang="en-US" sz="22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6654135"/>
              </p:ext>
            </p:extLst>
          </p:nvPr>
        </p:nvGraphicFramePr>
        <p:xfrm>
          <a:off x="685800" y="1900535"/>
          <a:ext cx="7958137" cy="3718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19337"/>
                <a:gridCol w="1295400"/>
                <a:gridCol w="1371600"/>
                <a:gridCol w="1676400"/>
                <a:gridCol w="12954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Bicycle </a:t>
                      </a:r>
                      <a:r>
                        <a:rPr lang="en-US" sz="1800" dirty="0" smtClean="0">
                          <a:effectLst/>
                        </a:rPr>
                        <a:t>Facility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1990 Bike Share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2000 Bike Share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Percentage Point Change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/>
                        </a:rPr>
                        <a:t>Percent Increase</a:t>
                      </a:r>
                      <a:endParaRPr lang="en-US" sz="1800" b="1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anchor="b"/>
                </a:tc>
              </a:tr>
              <a:tr h="685800">
                <a:tc>
                  <a:txBody>
                    <a:bodyPr/>
                    <a:lstStyle/>
                    <a:p>
                      <a:pPr marL="203200" marR="0" indent="-203200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3 Bike Lanes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(average)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3.5%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4.9%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1.4%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40%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4 Trails: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166688" marR="0" indent="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</a:rPr>
                        <a:t>Cedar Lake Trail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2.5%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3.6%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1.0%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42%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166688" marR="0" indent="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</a:rPr>
                        <a:t>Kenilworth Trail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1.7%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3.0%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1.3%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76%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166688" marR="0" indent="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</a:rPr>
                        <a:t>West River Parkway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5.5%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7.2%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1.7%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</a:rPr>
                        <a:t>31%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pPr marL="166688" marR="0" indent="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/>
                        </a:rPr>
                        <a:t>U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</a:rPr>
                        <a:t>MN 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/>
                        </a:rPr>
                        <a:t>Transitway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6.4%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endParaRPr lang="en-US" sz="100" dirty="0" smtClean="0">
                        <a:effectLst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92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7.8%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1.5%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23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23%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Center Cities - All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1.2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1.4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0.2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50"/>
                        </a:spcBef>
                        <a:spcAft>
                          <a:spcPts val="450"/>
                        </a:spcAft>
                        <a:tabLst>
                          <a:tab pos="5943600" algn="r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20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0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516" name="Rectangle 5"/>
          <p:cNvSpPr>
            <a:spLocks noChangeArrowheads="1"/>
          </p:cNvSpPr>
          <p:nvPr/>
        </p:nvSpPr>
        <p:spPr bwMode="auto">
          <a:xfrm>
            <a:off x="685800" y="56343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Notes</a:t>
            </a:r>
            <a:r>
              <a:rPr lang="en-US" sz="1200" dirty="0" smtClean="0"/>
              <a:t>: All </a:t>
            </a:r>
            <a:r>
              <a:rPr lang="en-US" sz="1200" dirty="0"/>
              <a:t>facilities implemented during the 1990-2000 period.</a:t>
            </a:r>
          </a:p>
          <a:p>
            <a:pPr marL="457200" indent="-457200"/>
            <a:r>
              <a:rPr lang="en-US" sz="1200" dirty="0"/>
              <a:t>	</a:t>
            </a:r>
            <a:r>
              <a:rPr lang="en-US" sz="1200" dirty="0" smtClean="0"/>
              <a:t>Trips </a:t>
            </a:r>
            <a:r>
              <a:rPr lang="en-US" sz="1200" dirty="0"/>
              <a:t>under 1 mile excluded, except in “Center Cities” row.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2169018" y="3636092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Shared Use, Off-Road Paths and Trails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F962B-058C-4544-91F8-562C5641ADF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95525" y="147638"/>
            <a:ext cx="45529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16200000">
            <a:off x="-2039034" y="3497592"/>
            <a:ext cx="472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Pedestrian/Bicycle Systems and Interconnections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The cable-stayed Sabo Bridge takes the Midtown Greenway across Hiawatha Avenue and the Hiawatha Light Rail line in Minneapolis to reach the Seward and Longfellow neighborhoods.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447800" y="6182958"/>
            <a:ext cx="624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Courtesy of Metropolitan Council, St. Paul, MN, Jeanne Landkamer, photographer</a:t>
            </a:r>
          </a:p>
        </p:txBody>
      </p:sp>
      <p:pic>
        <p:nvPicPr>
          <p:cNvPr id="22532" name="Content Placeholder 5" descr="Rpt 95 Ch 16 sshow_14 MSP Br MetCouncil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55738" y="1600200"/>
            <a:ext cx="6232525" cy="4525963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-2039034" y="3497592"/>
            <a:ext cx="472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Pedestrian/Bicycle Systems and Interconnections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Thanks to bike racks on Portland’s TriMet buses, both buses in this scene are carrying bikes and their riders: a majority of cyclists take their bicycles along rather than parking them at transit stops.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524000" y="6182958"/>
            <a:ext cx="541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Courtesy of www.pedbikeimages.org, Laura Sandt, photographer</a:t>
            </a:r>
          </a:p>
        </p:txBody>
      </p:sp>
      <p:pic>
        <p:nvPicPr>
          <p:cNvPr id="27652" name="Content Placeholder 5" descr="Rpt 95 Ch 16 sshow_16 OR Bike on Bus PBIC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-2177534" y="3636091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Pedestrian/Bicycle Linkages with Transit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Bike racks such as these in Madison, WI, are preferred by potential cyclists over no parking at all but appear to rank lower than secure covered parking.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143000" y="6123801"/>
            <a:ext cx="579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Courtesy of www.pedbikeimages.org, Eric Lowry, photographer</a:t>
            </a:r>
          </a:p>
        </p:txBody>
      </p:sp>
      <p:pic>
        <p:nvPicPr>
          <p:cNvPr id="28676" name="Content Placeholder 6" descr="Rpt 95 Ch 16 pix_v bike racks Madison PBIC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46175" y="1600200"/>
            <a:ext cx="6851650" cy="4525963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-2177534" y="3636091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Point-of-Destination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sz="2000" dirty="0" smtClean="0"/>
              <a:t>This Durham, NH, streetscape illustrates pedestrian-friendly features such as store placement directly at the back of the broad sidewalk.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524000" y="6182958"/>
            <a:ext cx="586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Courtesy of www.pedbikeimages.org, Dan Burden, photographer</a:t>
            </a:r>
          </a:p>
        </p:txBody>
      </p:sp>
      <p:pic>
        <p:nvPicPr>
          <p:cNvPr id="30724" name="Content Placeholder 5" descr="Rpt 95 Ch 16 pix_w Durham Sidewalk PBIC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-2031841" y="3497592"/>
            <a:ext cx="472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Pedestrian/Bicycle Friendly Neighborhoods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129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Bicycling on Portland, Oregon’s Hawthorne Bridge increased </a:t>
            </a:r>
            <a:br>
              <a:rPr lang="en-US" sz="2000" dirty="0" smtClean="0"/>
            </a:br>
            <a:r>
              <a:rPr lang="en-US" sz="2000" dirty="0" smtClean="0"/>
              <a:t>45 percent with bridge sidewalk widening; downtown river crossings overall quintupled in 17 years to reach 16,700 bicycles daily in 2008.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676400" y="6044458"/>
            <a:ext cx="601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Courtesy of gregraisman/flickr</a:t>
            </a:r>
          </a:p>
        </p:txBody>
      </p:sp>
      <p:pic>
        <p:nvPicPr>
          <p:cNvPr id="31748" name="Content Placeholder 5" descr="Rpt 95 Ch 16 sshow_18 Portland Bridge GR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676400" y="1519238"/>
            <a:ext cx="6019800" cy="4514850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-2031841" y="3410635"/>
            <a:ext cx="472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Non-motorized Transportation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Policies and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15200" cy="1143000"/>
          </a:xfrm>
        </p:spPr>
        <p:txBody>
          <a:bodyPr/>
          <a:lstStyle/>
          <a:p>
            <a:r>
              <a:rPr lang="en-US" sz="2000" dirty="0" smtClean="0"/>
              <a:t>An “Interested” participant receives an information packet as part of the 2008 Bellingham Smart Trips individualized marketing project.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524000" y="6123801"/>
            <a:ext cx="609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Courtesy of Socialdata GmbH and Whatcom Council of Governments, Bellingham, WA</a:t>
            </a:r>
          </a:p>
        </p:txBody>
      </p:sp>
      <p:pic>
        <p:nvPicPr>
          <p:cNvPr id="35844" name="Content Placeholder 6" descr="Rpt 95 Ch 16 pix_x Bham Indv Mkt Whatcom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-2031841" y="3497592"/>
            <a:ext cx="472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Walking/Bicycle Promotion and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lnSpc>
                <a:spcPct val="94000"/>
              </a:lnSpc>
              <a:spcBef>
                <a:spcPts val="3300"/>
              </a:spcBef>
            </a:pPr>
            <a:r>
              <a:rPr lang="en-US" sz="2200" dirty="0" smtClean="0"/>
              <a:t>Traveler Response Summary</a:t>
            </a:r>
          </a:p>
          <a:p>
            <a:pPr>
              <a:lnSpc>
                <a:spcPct val="94000"/>
              </a:lnSpc>
              <a:spcBef>
                <a:spcPts val="330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Other Information</a:t>
            </a:r>
            <a:endParaRPr lang="en-US" sz="2200" i="1" dirty="0" smtClean="0">
              <a:solidFill>
                <a:schemeClr val="tx2"/>
              </a:solidFill>
            </a:endParaRPr>
          </a:p>
          <a:p>
            <a:pPr>
              <a:lnSpc>
                <a:spcPct val="94000"/>
              </a:lnSpc>
              <a:spcBef>
                <a:spcPts val="3300"/>
              </a:spcBef>
            </a:pPr>
            <a:r>
              <a:rPr lang="en-US" sz="2200" dirty="0" smtClean="0"/>
              <a:t>End Notes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pic>
        <p:nvPicPr>
          <p:cNvPr id="8" name="Picture 7" descr="tcrp_rpt_95c19_Page_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1967" y="1447800"/>
            <a:ext cx="3052433" cy="395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400" dirty="0" smtClean="0"/>
              <a:t>What the Handbook </a:t>
            </a:r>
            <a:r>
              <a:rPr lang="en-US" sz="2400" dirty="0" smtClean="0">
                <a:solidFill>
                  <a:srgbClr val="30A230"/>
                </a:solidFill>
              </a:rPr>
              <a:t>IS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Travel demand impact manual</a:t>
            </a:r>
          </a:p>
          <a:p>
            <a:r>
              <a:rPr lang="en-US" dirty="0" smtClean="0"/>
              <a:t>Sourcebook on results of transportation actions</a:t>
            </a:r>
          </a:p>
          <a:p>
            <a:r>
              <a:rPr lang="en-US" dirty="0" smtClean="0"/>
              <a:t>Survey of information on usage and feasibility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841625" y="3165475"/>
            <a:ext cx="3702050" cy="3810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0" dirty="0">
                <a:solidFill>
                  <a:srgbClr val="30A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Behavioral Paradigms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Environmental Factors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Trip Factors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User Factors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Other Factors and Factor Combinations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Choice of Neighborhood/Self-Selection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Traveler Response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Extent of Walking and Bicycling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Characteristics of Walking and Cycling Overall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Facility Usage and User Characteristics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Travel Behavior Shifts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Time to Establish Facility Use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Safety Information and Comparisons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Public Health Issues and Relationships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Traffic, Energy, and Environmental Relationships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Economic and Equity Impacts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Information and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lnSpc>
                <a:spcPct val="94000"/>
              </a:lnSpc>
              <a:spcBef>
                <a:spcPts val="3300"/>
              </a:spcBef>
            </a:pPr>
            <a:r>
              <a:rPr lang="en-US" sz="2200" dirty="0" smtClean="0"/>
              <a:t>Traveler Response Summary</a:t>
            </a:r>
          </a:p>
          <a:p>
            <a:pPr>
              <a:lnSpc>
                <a:spcPct val="94000"/>
              </a:lnSpc>
              <a:spcBef>
                <a:spcPts val="3300"/>
              </a:spcBef>
            </a:pPr>
            <a:r>
              <a:rPr lang="en-US" dirty="0" smtClean="0"/>
              <a:t>Other Information</a:t>
            </a:r>
            <a:endParaRPr lang="en-US" sz="2200" dirty="0" smtClean="0"/>
          </a:p>
          <a:p>
            <a:pPr>
              <a:lnSpc>
                <a:spcPct val="94000"/>
              </a:lnSpc>
              <a:spcBef>
                <a:spcPts val="3300"/>
              </a:spcBef>
            </a:pPr>
            <a:r>
              <a:rPr lang="en-US" sz="2200" i="1" dirty="0" smtClean="0">
                <a:solidFill>
                  <a:schemeClr val="tx2"/>
                </a:solidFill>
              </a:rPr>
              <a:t>End Notes</a:t>
            </a:r>
            <a:endParaRPr lang="en-US" sz="2200" i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pic>
        <p:nvPicPr>
          <p:cNvPr id="8" name="Picture 7" descr="tcrp_rpt_95c19_Page_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1967" y="1447800"/>
            <a:ext cx="3052433" cy="395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Download Electronic Version</a:t>
            </a:r>
          </a:p>
          <a:p>
            <a:pPr lvl="1"/>
            <a:r>
              <a:rPr lang="en-US" dirty="0" smtClean="0"/>
              <a:t>Free download of PDF versions from TRB/TCRP</a:t>
            </a:r>
          </a:p>
          <a:p>
            <a:pPr lvl="1"/>
            <a:r>
              <a:rPr lang="en-US" dirty="0" smtClean="0"/>
              <a:t>Official Traveler Response Handbook Series page:</a:t>
            </a:r>
            <a:br>
              <a:rPr lang="en-US" dirty="0" smtClean="0"/>
            </a:br>
            <a:r>
              <a:rPr lang="en-US" sz="1800" dirty="0" smtClean="0">
                <a:hlinkClick r:id="rId3"/>
              </a:rPr>
              <a:t>http://apps.trb.org/cmsfeed/TRBNetProjectDisplay.asp?ProjectID=1034</a:t>
            </a:r>
            <a:endParaRPr lang="en-US" sz="1800" dirty="0" smtClean="0"/>
          </a:p>
          <a:p>
            <a:pPr lvl="1"/>
            <a:r>
              <a:rPr lang="en-US" dirty="0" smtClean="0"/>
              <a:t>Official TRB TCRP Report 95, Chapter 16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u="sng" dirty="0" smtClean="0">
                <a:hlinkClick r:id="rId4"/>
              </a:rPr>
              <a:t>http://www.trb.org/Main/Blurbs/167122.aspx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Order Hardcopy Version</a:t>
            </a:r>
          </a:p>
          <a:p>
            <a:pPr lvl="1"/>
            <a:r>
              <a:rPr lang="en-US" dirty="0" smtClean="0"/>
              <a:t>Above chapter link also reaches hardcopy ordering instructions from TRB Bookstore</a:t>
            </a:r>
          </a:p>
          <a:p>
            <a:r>
              <a:rPr lang="en-US" dirty="0" smtClean="0"/>
              <a:t>Be sure to also obtain Chapter 1, Introduction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09588" y="9525"/>
            <a:ext cx="82296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Getting the Handbook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/>
                </a:solidFill>
              </a:rPr>
              <a:t>John (Jay) Evans, P.E., AICP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Cambridge Systematics, Inc.</a:t>
            </a:r>
            <a:br>
              <a:rPr lang="en-US" dirty="0" smtClean="0"/>
            </a:br>
            <a:r>
              <a:rPr lang="en-US" dirty="0" smtClean="0"/>
              <a:t>301-347-0100</a:t>
            </a:r>
            <a:br>
              <a:rPr lang="en-US" dirty="0" smtClean="0"/>
            </a:br>
            <a:r>
              <a:rPr lang="en-US" dirty="0" smtClean="0"/>
              <a:t>jevans@camsys.com</a:t>
            </a:r>
            <a:br>
              <a:rPr lang="en-US" dirty="0" smtClean="0"/>
            </a:br>
            <a:r>
              <a:rPr lang="en-US" dirty="0" smtClean="0"/>
              <a:t>www.camsys.com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Richard H. Pratt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rhpratt@his.com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09588" y="9525"/>
            <a:ext cx="82296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85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Contact Information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05350" y="928688"/>
            <a:ext cx="3922713" cy="4929188"/>
            <a:chOff x="2964" y="585"/>
            <a:chExt cx="2471" cy="3105"/>
          </a:xfrm>
        </p:grpSpPr>
        <p:pic>
          <p:nvPicPr>
            <p:cNvPr id="7179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600000">
              <a:off x="2964" y="588"/>
              <a:ext cx="2388" cy="3102"/>
            </a:xfrm>
            <a:prstGeom prst="rect">
              <a:avLst/>
            </a:prstGeom>
            <a:noFill/>
            <a:ln w="25400" algn="ctr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180" name="Text Box 4"/>
            <p:cNvSpPr txBox="1">
              <a:spLocks noChangeArrowheads="1"/>
            </p:cNvSpPr>
            <p:nvPr/>
          </p:nvSpPr>
          <p:spPr bwMode="auto">
            <a:xfrm rot="600000">
              <a:off x="3372" y="585"/>
              <a:ext cx="2063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30A230"/>
                  </a:solidFill>
                </a:rPr>
                <a:t>REFERENCES</a:t>
              </a:r>
            </a:p>
          </p:txBody>
        </p:sp>
      </p:grpSp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What the Handbook </a:t>
            </a:r>
            <a:r>
              <a:rPr lang="en-US" sz="2700" dirty="0" smtClean="0">
                <a:solidFill>
                  <a:srgbClr val="30A230"/>
                </a:solidFill>
              </a:rPr>
              <a:t>IS</a:t>
            </a:r>
            <a:br>
              <a:rPr lang="en-US" sz="2700" dirty="0" smtClean="0">
                <a:solidFill>
                  <a:srgbClr val="30A230"/>
                </a:solidFill>
              </a:rPr>
            </a:br>
            <a:r>
              <a:rPr lang="en-US" sz="2000" dirty="0" smtClean="0"/>
              <a:t>(continued)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46388" y="1193800"/>
            <a:ext cx="3802062" cy="4935538"/>
            <a:chOff x="1793" y="752"/>
            <a:chExt cx="2395" cy="3109"/>
          </a:xfrm>
        </p:grpSpPr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42" t="1279" r="1642" b="1279"/>
            <a:stretch>
              <a:fillRect/>
            </a:stretch>
          </p:blipFill>
          <p:spPr bwMode="auto">
            <a:xfrm>
              <a:off x="1793" y="761"/>
              <a:ext cx="2394" cy="3100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2125" y="752"/>
              <a:ext cx="2063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30A230"/>
                  </a:solidFill>
                </a:rPr>
                <a:t>TABLES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20725" y="1409700"/>
            <a:ext cx="3989388" cy="4978400"/>
            <a:chOff x="454" y="888"/>
            <a:chExt cx="2513" cy="3136"/>
          </a:xfrm>
        </p:grpSpPr>
        <p:pic>
          <p:nvPicPr>
            <p:cNvPr id="7175" name="Picture 11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869" t="1454" r="1869"/>
            <a:stretch>
              <a:fillRect/>
            </a:stretch>
          </p:blipFill>
          <p:spPr bwMode="auto">
            <a:xfrm rot="-600000">
              <a:off x="583" y="888"/>
              <a:ext cx="2384" cy="3136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7176" name="Text Box 12"/>
            <p:cNvSpPr txBox="1">
              <a:spLocks noChangeArrowheads="1"/>
            </p:cNvSpPr>
            <p:nvPr/>
          </p:nvSpPr>
          <p:spPr bwMode="auto">
            <a:xfrm rot="21000000">
              <a:off x="454" y="931"/>
              <a:ext cx="2063" cy="2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30A230"/>
                  </a:solidFill>
                </a:rPr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798763" y="2559050"/>
            <a:ext cx="3684587" cy="46640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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What the Handbook Is </a:t>
            </a:r>
            <a:r>
              <a:rPr lang="en-US" sz="2700" dirty="0" smtClean="0">
                <a:solidFill>
                  <a:srgbClr val="C00000"/>
                </a:solidFill>
              </a:rPr>
              <a:t>NOT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practices manual</a:t>
            </a:r>
          </a:p>
          <a:p>
            <a:r>
              <a:rPr lang="en-US" dirty="0" smtClean="0"/>
              <a:t>Implementation manual</a:t>
            </a:r>
          </a:p>
          <a:p>
            <a:r>
              <a:rPr lang="en-US" dirty="0" smtClean="0"/>
              <a:t>Design or operation manual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invGray">
          <a:xfrm>
            <a:off x="7462838" y="1298575"/>
            <a:ext cx="1519237" cy="44100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7882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Handbook Organization</a:t>
            </a:r>
            <a:br>
              <a:rPr lang="en-US" dirty="0" smtClean="0"/>
            </a:br>
            <a:r>
              <a:rPr lang="en-US" sz="2400" dirty="0" smtClean="0"/>
              <a:t>General Sections and Topic Area Chapters with Status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263" y="16033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Introduction</a:t>
            </a:r>
            <a:endParaRPr lang="en-US" dirty="0" smtClean="0">
              <a:solidFill>
                <a:schemeClr val="tx2"/>
              </a:solidFill>
            </a:endParaRP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1 – Introduction (with Appendices A, B)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Multimodal/intermodal facilities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2 – HOV Facilities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3 – Park-and-Ride and Park-and-Pool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Transit facilities and services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 4 – Busways, BRT, and Express Bus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5 – Vanpools and Buspools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6 – Demand Responsive/ADA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 7 – Light Rail Transit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 8 – Commuter Rail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Public transit operations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9 – Transit Scheduling and Frequency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10 – Bus Routing and Coverage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11 – Transit Information and Promotion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7467599" y="1303338"/>
            <a:ext cx="1444625" cy="24468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Color Key</a:t>
            </a:r>
          </a:p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rgbClr val="30A230"/>
                </a:solidFill>
              </a:rPr>
              <a:t>Final </a:t>
            </a:r>
            <a:br>
              <a:rPr lang="en-US" b="1" dirty="0">
                <a:solidFill>
                  <a:srgbClr val="30A230"/>
                </a:solidFill>
              </a:rPr>
            </a:br>
            <a:r>
              <a:rPr lang="en-US" b="1" dirty="0">
                <a:solidFill>
                  <a:srgbClr val="30A230"/>
                </a:solidFill>
              </a:rPr>
              <a:t>Published</a:t>
            </a:r>
          </a:p>
          <a:p>
            <a:pPr algn="r">
              <a:spcBef>
                <a:spcPct val="5000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Deferred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 Future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Project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spcBef>
                <a:spcPct val="50000"/>
              </a:spcBef>
            </a:pPr>
            <a:endParaRPr lang="en-US" dirty="0">
              <a:solidFill>
                <a:srgbClr val="DDE2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3657600"/>
            <a:ext cx="65532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778" name="Rectangle 2"/>
          <p:cNvSpPr>
            <a:spLocks noChangeArrowheads="1"/>
          </p:cNvSpPr>
          <p:nvPr/>
        </p:nvSpPr>
        <p:spPr bwMode="invGray">
          <a:xfrm>
            <a:off x="7462838" y="1298575"/>
            <a:ext cx="1519237" cy="44100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78824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Handbook Organization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General Sections and Topic Area Chapters with Status </a:t>
            </a:r>
            <a:r>
              <a:rPr lang="en-US" sz="2000" dirty="0" smtClean="0"/>
              <a:t>(continued)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263" y="1603375"/>
            <a:ext cx="8229600" cy="452596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Transportation pricing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12 – Transit Pricing and Fares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13 – Parking Pricing and Fees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14 – Road Value Pricing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Land use and non-motorized travel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15 – Land Use and Site Design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16 – Pedestrian and Bicycle Facilities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17 – Transit Oriented Development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Transportation demand management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18 – Parking Management and Supply</a:t>
            </a:r>
          </a:p>
          <a:p>
            <a:pPr marL="742950" lvl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30A230"/>
                </a:solidFill>
              </a:rPr>
              <a:t>Ch 19 – Employer and Institutional TDM Strategies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7467599" y="1303338"/>
            <a:ext cx="1444625" cy="14773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Color Key</a:t>
            </a:r>
          </a:p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rgbClr val="30A230"/>
                </a:solidFill>
              </a:rPr>
              <a:t>Final </a:t>
            </a:r>
            <a:br>
              <a:rPr lang="en-US" b="1" dirty="0">
                <a:solidFill>
                  <a:srgbClr val="30A230"/>
                </a:solidFill>
              </a:rPr>
            </a:br>
            <a:r>
              <a:rPr lang="en-US" b="1" dirty="0">
                <a:solidFill>
                  <a:srgbClr val="30A230"/>
                </a:solidFill>
              </a:rPr>
              <a:t>Published</a:t>
            </a:r>
          </a:p>
          <a:p>
            <a:pPr algn="r">
              <a:spcBef>
                <a:spcPct val="50000"/>
              </a:spcBef>
            </a:pPr>
            <a:endParaRPr lang="en-US" dirty="0">
              <a:solidFill>
                <a:srgbClr val="DDE2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solidFill>
                  <a:schemeClr val="tx2"/>
                </a:solidFill>
              </a:rPr>
              <a:t>Authorship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Lead Authors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cs typeface="Arial" charset="0"/>
              </a:rPr>
              <a:t>Dick Pratt, Jay Evans, Herb Levinson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Contributing Authors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Shawn Turner, C.Y. Jeng, Dan Nabors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solidFill>
                  <a:schemeClr val="tx2"/>
                </a:solidFill>
              </a:rPr>
              <a:t>Source Data Cutoff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Generally 2007; Portions 2011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solidFill>
                  <a:schemeClr val="tx2"/>
                </a:solidFill>
              </a:rPr>
              <a:t>Publication Date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August 2012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16 – Pedestrian and Bicycle Facilities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Organization</a:t>
            </a:r>
            <a:br>
              <a:rPr lang="en-US" dirty="0" smtClean="0"/>
            </a:br>
            <a:r>
              <a:rPr lang="en-US" sz="2400" dirty="0" smtClean="0"/>
              <a:t>Topic Area Chapter Format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Overview and summary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Objectives of [the system change]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Types of programs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Analytical considerations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Traveler response summary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Response to [the system change]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Underlying traveler response factors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Related information and impacts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Additional resources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Case studies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b6358c8e9ccf10d22debe3a56dce56ac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9DCAE023-B8A2-4D00-AD63-0A1E84697580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A6A27F-3C5D-4FBA-9D24-506479B57DA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1284</Words>
  <Application>Microsoft Office PowerPoint</Application>
  <PresentationFormat>On-screen Show (4:3)</PresentationFormat>
  <Paragraphs>292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DesignTemplate</vt:lpstr>
      <vt:lpstr>TCRP Report 95 – Chapter 16 </vt:lpstr>
      <vt:lpstr>Presentation Outline</vt:lpstr>
      <vt:lpstr>Introduction What the Handbook IS</vt:lpstr>
      <vt:lpstr>Introduction What the Handbook IS (continued)</vt:lpstr>
      <vt:lpstr> Introduction What the Handbook Is NOT</vt:lpstr>
      <vt:lpstr>Handbook Organization General Sections and Topic Area Chapters with Status</vt:lpstr>
      <vt:lpstr>Handbook Organization General Sections and Topic Area Chapters with Status (continued)</vt:lpstr>
      <vt:lpstr>Chapter 16 – Pedestrian and Bicycle Facilities</vt:lpstr>
      <vt:lpstr>Handbook Organization Topic Area Chapter Format</vt:lpstr>
      <vt:lpstr>Presentation Outline</vt:lpstr>
      <vt:lpstr>Response by Type of Non-motorized Transportation Strategy</vt:lpstr>
      <vt:lpstr>Improvement of MD 547, providing ADA-compliant sidewalks on both sides instead of a degraded walk on one side, was associated with nearly a 70 percent total pedestrian count increase.</vt:lpstr>
      <vt:lpstr>Faced with the 27 percent extra walking distance imposed by this indirect sidewalk, 80 percent of all pedestrians walk in the street behind the back ends of the parked cars.</vt:lpstr>
      <vt:lpstr>This Phoenix undercrossing uses topography to avoid the grade-change stairs and ramps of conventional overpasses and underpasses, which time-sensitive pedestrians often seek to bypass.</vt:lpstr>
      <vt:lpstr>Minneapolis Skyway and Nicollet Mall activity in a downtown core area where total pedestrian flows have crept upward on average for nearly half a century.</vt:lpstr>
      <vt:lpstr>The Times Square Plaza pedestrian-mall component of Broadway’s combination mall, which in sections has bike and traffic lanes and parking per “complete streets” needs, is seen here in pilot project configuration.</vt:lpstr>
      <vt:lpstr>Conventional bike lanes along the Embarcadero are part of a City of San Francisco program that has seen bicycle count increases averaging some 70 percent on individual streets studied.</vt:lpstr>
      <vt:lpstr>Cyclist on a "Bikeway" (a.k.a., bicycle boulevard) in Vancouver, British Columbia, Canada, illustrating a vehicle traffic diverter, bike cut-through, and arterial-crossing bicycle and pedestrian refuges.</vt:lpstr>
      <vt:lpstr>The highly varied weekend traffic mix on the Capital Crescent Trail in Bethesda, MD, illustrates off-road path openness to multiple activities by users of all ages and capabilities.</vt:lpstr>
      <vt:lpstr>Estimated Percent Out-of-the-Way  a Portland, OR, Cyclist Would Go…</vt:lpstr>
      <vt:lpstr>Work-Trip Before-and-After Bicycle Shares for 3 Bike Lane and 4 Off-road Trail Commutersheds in Minneapolis-St. Paul</vt:lpstr>
      <vt:lpstr>Slide 22</vt:lpstr>
      <vt:lpstr>The cable-stayed Sabo Bridge takes the Midtown Greenway across Hiawatha Avenue and the Hiawatha Light Rail line in Minneapolis to reach the Seward and Longfellow neighborhoods.</vt:lpstr>
      <vt:lpstr>Thanks to bike racks on Portland’s TriMet buses, both buses in this scene are carrying bikes and their riders: a majority of cyclists take their bicycles along rather than parking them at transit stops.</vt:lpstr>
      <vt:lpstr>Bike racks such as these in Madison, WI, are preferred by potential cyclists over no parking at all but appear to rank lower than secure covered parking.</vt:lpstr>
      <vt:lpstr>This Durham, NH, streetscape illustrates pedestrian-friendly features such as store placement directly at the back of the broad sidewalk.</vt:lpstr>
      <vt:lpstr>Bicycling on Portland, Oregon’s Hawthorne Bridge increased  45 percent with bridge sidewalk widening; downtown river crossings overall quintupled in 17 years to reach 16,700 bicycles daily in 2008.</vt:lpstr>
      <vt:lpstr>An “Interested” participant receives an information packet as part of the 2008 Bellingham Smart Trips individualized marketing project.</vt:lpstr>
      <vt:lpstr>Presentation Outline</vt:lpstr>
      <vt:lpstr>Underlying Traveler Response Factors</vt:lpstr>
      <vt:lpstr>Related Information and Impacts</vt:lpstr>
      <vt:lpstr>Presentation Outline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Traveler Response Handbook Chapter 19</dc:title>
  <dc:subject>TCRP Report 95</dc:subject>
  <dc:creator/>
  <cp:lastModifiedBy/>
  <cp:revision>1</cp:revision>
  <dcterms:created xsi:type="dcterms:W3CDTF">2010-09-13T01:29:31Z</dcterms:created>
  <dcterms:modified xsi:type="dcterms:W3CDTF">2013-05-05T13:50:38Z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