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256" r:id="rId3"/>
    <p:sldId id="316" r:id="rId4"/>
    <p:sldId id="339" r:id="rId5"/>
    <p:sldId id="334" r:id="rId6"/>
    <p:sldId id="335" r:id="rId7"/>
    <p:sldId id="336" r:id="rId8"/>
    <p:sldId id="323" r:id="rId9"/>
    <p:sldId id="333" r:id="rId10"/>
    <p:sldId id="319" r:id="rId11"/>
    <p:sldId id="320" r:id="rId12"/>
    <p:sldId id="321" r:id="rId13"/>
    <p:sldId id="330" r:id="rId14"/>
    <p:sldId id="344" r:id="rId15"/>
    <p:sldId id="345" r:id="rId16"/>
    <p:sldId id="346" r:id="rId17"/>
    <p:sldId id="347" r:id="rId18"/>
    <p:sldId id="350" r:id="rId19"/>
    <p:sldId id="342" r:id="rId20"/>
    <p:sldId id="343" r:id="rId21"/>
    <p:sldId id="332" r:id="rId22"/>
    <p:sldId id="327" r:id="rId23"/>
    <p:sldId id="328" r:id="rId24"/>
    <p:sldId id="337"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FFF"/>
    <a:srgbClr val="95CA78"/>
    <a:srgbClr val="A8D490"/>
    <a:srgbClr val="B2B2B2"/>
    <a:srgbClr val="FFD757"/>
    <a:srgbClr val="F4B5AA"/>
    <a:srgbClr val="969696"/>
    <a:srgbClr val="FFFFCC"/>
    <a:srgbClr val="8DC7E7"/>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82881" autoAdjust="0"/>
  </p:normalViewPr>
  <p:slideViewPr>
    <p:cSldViewPr>
      <p:cViewPr>
        <p:scale>
          <a:sx n="75" d="100"/>
          <a:sy n="75" d="100"/>
        </p:scale>
        <p:origin x="-2664" y="-5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87043"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87044"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87045"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1BF31E6F-27F1-462A-9330-04113398B662}" type="slidenum">
              <a:rPr lang="en-US"/>
              <a:pPr>
                <a:defRPr/>
              </a:pPr>
              <a:t>‹#›</a:t>
            </a:fld>
            <a:endParaRPr lang="en-US"/>
          </a:p>
        </p:txBody>
      </p:sp>
    </p:spTree>
    <p:extLst>
      <p:ext uri="{BB962C8B-B14F-4D97-AF65-F5344CB8AC3E}">
        <p14:creationId xmlns:p14="http://schemas.microsoft.com/office/powerpoint/2010/main" val="4043939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a:defRPr sz="1300"/>
            </a:lvl1pPr>
          </a:lstStyle>
          <a:p>
            <a:pPr>
              <a:defRPr/>
            </a:pPr>
            <a:endParaRPr lang="en-US"/>
          </a:p>
        </p:txBody>
      </p:sp>
      <p:sp>
        <p:nvSpPr>
          <p:cNvPr id="12291" name="Rectangle 3"/>
          <p:cNvSpPr>
            <a:spLocks noGrp="1" noChangeArrowheads="1"/>
          </p:cNvSpPr>
          <p:nvPr>
            <p:ph type="dt" idx="1"/>
          </p:nvPr>
        </p:nvSpPr>
        <p:spPr bwMode="auto">
          <a:xfrm>
            <a:off x="3970734" y="1"/>
            <a:ext cx="3038145" cy="46420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a:defRPr sz="13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345" y="4416099"/>
            <a:ext cx="5607711" cy="4182457"/>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a:defRPr sz="1300"/>
            </a:lvl1pPr>
          </a:lstStyle>
          <a:p>
            <a:pPr>
              <a:defRPr/>
            </a:pPr>
            <a:endParaRPr lang="en-US"/>
          </a:p>
        </p:txBody>
      </p:sp>
      <p:sp>
        <p:nvSpPr>
          <p:cNvPr id="12295" name="Rectangle 7"/>
          <p:cNvSpPr>
            <a:spLocks noGrp="1" noChangeArrowheads="1"/>
          </p:cNvSpPr>
          <p:nvPr>
            <p:ph type="sldNum" sz="quarter" idx="5"/>
          </p:nvPr>
        </p:nvSpPr>
        <p:spPr bwMode="auto">
          <a:xfrm>
            <a:off x="3970734" y="8830659"/>
            <a:ext cx="3038145" cy="464205"/>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87">
              <a:defRPr sz="1300"/>
            </a:lvl1pPr>
          </a:lstStyle>
          <a:p>
            <a:pPr>
              <a:defRPr/>
            </a:pPr>
            <a:fld id="{77E2BAE6-238D-4B65-9E40-7785F9451206}" type="slidenum">
              <a:rPr lang="en-US"/>
              <a:pPr>
                <a:defRPr/>
              </a:pPr>
              <a:t>‹#›</a:t>
            </a:fld>
            <a:endParaRPr lang="en-US"/>
          </a:p>
        </p:txBody>
      </p:sp>
    </p:spTree>
    <p:extLst>
      <p:ext uri="{BB962C8B-B14F-4D97-AF65-F5344CB8AC3E}">
        <p14:creationId xmlns:p14="http://schemas.microsoft.com/office/powerpoint/2010/main" val="3248247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7E2BAE6-238D-4B65-9E40-7785F9451206}" type="slidenum">
              <a:rPr lang="en-US" smtClean="0"/>
              <a:pPr>
                <a:defRPr/>
              </a:pPr>
              <a:t>1</a:t>
            </a:fld>
            <a:endParaRPr lang="en-US"/>
          </a:p>
        </p:txBody>
      </p:sp>
    </p:spTree>
    <p:extLst>
      <p:ext uri="{BB962C8B-B14F-4D97-AF65-F5344CB8AC3E}">
        <p14:creationId xmlns:p14="http://schemas.microsoft.com/office/powerpoint/2010/main" val="56583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We then identified routes that seem to make</a:t>
            </a:r>
            <a:r>
              <a:rPr lang="en-US" baseline="0" dirty="0" smtClean="0"/>
              <a:t> the most sense which include on road and off road segments. </a:t>
            </a:r>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We then modified the FDOT Level of Service model to see how these potential routes would perform. The</a:t>
            </a:r>
            <a:r>
              <a:rPr lang="en-US" baseline="0" dirty="0" smtClean="0"/>
              <a:t> model gave each criteria different weights.  </a:t>
            </a:r>
          </a:p>
          <a:p>
            <a:endParaRPr lang="en-US" baseline="0" dirty="0" smtClean="0"/>
          </a:p>
          <a:p>
            <a:endParaRPr lang="en-US" baseline="0"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hdr" sz="quarter"/>
          </p:nvPr>
        </p:nvSpPr>
        <p:spPr>
          <a:noFill/>
        </p:spPr>
        <p:txBody>
          <a:bodyPr/>
          <a:lstStyle/>
          <a:p>
            <a:r>
              <a:rPr lang="en-US"/>
              <a:t>Multimodal Quality of Service</a:t>
            </a:r>
          </a:p>
        </p:txBody>
      </p:sp>
      <p:sp>
        <p:nvSpPr>
          <p:cNvPr id="304131" name="Rectangle 3"/>
          <p:cNvSpPr>
            <a:spLocks noGrp="1" noChangeArrowheads="1"/>
          </p:cNvSpPr>
          <p:nvPr>
            <p:ph type="dt" sz="quarter" idx="1"/>
          </p:nvPr>
        </p:nvSpPr>
        <p:spPr>
          <a:noFill/>
        </p:spPr>
        <p:txBody>
          <a:bodyPr/>
          <a:lstStyle/>
          <a:p>
            <a:fld id="{9ECD718D-A7C2-4F0A-AF90-BDEE0ECA139A}" type="datetime1">
              <a:rPr lang="en-US"/>
              <a:pPr/>
              <a:t>4/10/2013</a:t>
            </a:fld>
            <a:endParaRPr lang="en-US"/>
          </a:p>
        </p:txBody>
      </p:sp>
      <p:sp>
        <p:nvSpPr>
          <p:cNvPr id="304132" name="Rectangle 7"/>
          <p:cNvSpPr>
            <a:spLocks noGrp="1" noChangeArrowheads="1"/>
          </p:cNvSpPr>
          <p:nvPr>
            <p:ph type="sldNum" sz="quarter" idx="5"/>
          </p:nvPr>
        </p:nvSpPr>
        <p:spPr>
          <a:noFill/>
        </p:spPr>
        <p:txBody>
          <a:bodyPr/>
          <a:lstStyle/>
          <a:p>
            <a:fld id="{EA311C8C-7D6F-4049-AE87-8123D5761045}" type="slidenum">
              <a:rPr lang="en-US"/>
              <a:pPr/>
              <a:t>16</a:t>
            </a:fld>
            <a:endParaRPr lang="en-US"/>
          </a:p>
        </p:txBody>
      </p:sp>
      <p:sp>
        <p:nvSpPr>
          <p:cNvPr id="304133" name="Rectangle 2"/>
          <p:cNvSpPr>
            <a:spLocks noGrp="1" noRot="1" noChangeAspect="1" noChangeArrowheads="1" noTextEdit="1"/>
          </p:cNvSpPr>
          <p:nvPr>
            <p:ph type="sldImg"/>
          </p:nvPr>
        </p:nvSpPr>
        <p:spPr>
          <a:xfrm>
            <a:off x="1184275" y="695325"/>
            <a:ext cx="4651375" cy="3487738"/>
          </a:xfrm>
          <a:ln/>
        </p:spPr>
      </p:sp>
      <p:sp>
        <p:nvSpPr>
          <p:cNvPr id="304134" name="Rectangle 3"/>
          <p:cNvSpPr>
            <a:spLocks noGrp="1" noChangeArrowheads="1"/>
          </p:cNvSpPr>
          <p:nvPr>
            <p:ph type="body" idx="1"/>
          </p:nvPr>
        </p:nvSpPr>
        <p:spPr>
          <a:xfrm>
            <a:off x="931475" y="4418013"/>
            <a:ext cx="5147451" cy="4183062"/>
          </a:xfrm>
          <a:noFill/>
          <a:ln/>
        </p:spPr>
        <p:txBody>
          <a:bodyPr lIns="87702" tIns="43852" rIns="87702" bIns="43852"/>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baseline="0" dirty="0" smtClean="0"/>
          </a:p>
          <a:p>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baseline="0" dirty="0" smtClean="0"/>
          </a:p>
          <a:p>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baseline="0" dirty="0" smtClean="0"/>
          </a:p>
          <a:p>
            <a:r>
              <a:rPr lang="en-US" baseline="0" dirty="0" smtClean="0"/>
              <a:t>This process has not been field verified.  Field verifying these routes with the owner of the roadway or bikeway segment. This will take some time. We will take into account things like topography and surrounding land uses such as curb cuts or industrial/manufacturing zones. </a:t>
            </a:r>
            <a:endParaRPr lang="en-US" dirty="0" smtClean="0"/>
          </a:p>
          <a:p>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I think most of you are familiar with</a:t>
            </a:r>
            <a:r>
              <a:rPr lang="en-US" baseline="0" dirty="0" smtClean="0"/>
              <a:t> the national bike route initiative but I want to spend a few minutes talking about how our red lines or national routes connect into the larger system. DESCRIBE THE ROUTES. The black lines on the map are ones that have already been designated. I have to tell you the fact that Michigan has some already designated is a huge motivator for me to get some of ours designated. Several of us a few years back had a discussion about starting US BR 25 and how it would tie into </a:t>
            </a:r>
            <a:r>
              <a:rPr lang="en-US" baseline="0" dirty="0" err="1" smtClean="0"/>
              <a:t>Cincy</a:t>
            </a:r>
            <a:r>
              <a:rPr lang="en-US" baseline="0" dirty="0" smtClean="0"/>
              <a:t> and KY. Recently, there has been some interest with MDOT and TMACOG to get their portion of 25 started. </a:t>
            </a:r>
          </a:p>
          <a:p>
            <a:endParaRPr lang="en-US" baseline="0" dirty="0" smtClean="0"/>
          </a:p>
          <a:p>
            <a:r>
              <a:rPr lang="en-US" baseline="0" dirty="0" smtClean="0"/>
              <a:t>We are currently working on US BR 50. NEXT SLIDE. </a:t>
            </a:r>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21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Here</a:t>
            </a:r>
            <a:r>
              <a:rPr lang="en-US" baseline="0" dirty="0" smtClean="0"/>
              <a:t> is the proposed routing for US BR 50 from Richmond, IN to Steubenville, OH. </a:t>
            </a:r>
          </a:p>
          <a:p>
            <a:r>
              <a:rPr lang="en-US" baseline="0" dirty="0" smtClean="0"/>
              <a:t>So far we:</a:t>
            </a:r>
          </a:p>
          <a:p>
            <a:pPr marL="171450" indent="-171450">
              <a:buFont typeface="Arial" pitchFamily="34" charset="0"/>
              <a:buChar char="•"/>
            </a:pPr>
            <a:r>
              <a:rPr lang="en-US" baseline="0" dirty="0" smtClean="0"/>
              <a:t>7 out of 10 counties completed</a:t>
            </a:r>
          </a:p>
          <a:p>
            <a:pPr marL="171450" indent="-171450">
              <a:buFont typeface="Arial" pitchFamily="34" charset="0"/>
              <a:buChar char="•"/>
            </a:pPr>
            <a:r>
              <a:rPr lang="en-US" baseline="0" dirty="0" smtClean="0"/>
              <a:t>Collaboration with local and county governments</a:t>
            </a:r>
          </a:p>
          <a:p>
            <a:pPr marL="171450" indent="-171450">
              <a:buFont typeface="Arial" pitchFamily="34" charset="0"/>
              <a:buChar char="•"/>
            </a:pPr>
            <a:r>
              <a:rPr lang="en-US" baseline="0" dirty="0" smtClean="0"/>
              <a:t>Resolutions of Support</a:t>
            </a:r>
          </a:p>
          <a:p>
            <a:pPr marL="171450" indent="-171450">
              <a:buFont typeface="Arial" pitchFamily="34" charset="0"/>
              <a:buChar char="•"/>
            </a:pPr>
            <a:r>
              <a:rPr lang="en-US" baseline="0" dirty="0" smtClean="0"/>
              <a:t>Application to AASHTO </a:t>
            </a:r>
          </a:p>
          <a:p>
            <a:endParaRPr lang="en-US" dirty="0" smtClean="0"/>
          </a:p>
          <a:p>
            <a:r>
              <a:rPr lang="en-US" dirty="0" smtClean="0"/>
              <a:t>This process is sort of our “pilot” process and will help us develop a streamlined designation process so we can move forward with the other routes. We’re going to focus on the national routes first. </a:t>
            </a:r>
          </a:p>
          <a:p>
            <a:endParaRPr lang="en-US" dirty="0" smtClean="0"/>
          </a:p>
          <a:p>
            <a:r>
              <a:rPr lang="en-US" dirty="0" smtClean="0"/>
              <a:t>This route 50 designation</a:t>
            </a:r>
            <a:r>
              <a:rPr lang="en-US" baseline="0" dirty="0" smtClean="0"/>
              <a:t> </a:t>
            </a:r>
            <a:r>
              <a:rPr lang="en-US" dirty="0" smtClean="0"/>
              <a:t>is helping us</a:t>
            </a:r>
            <a:r>
              <a:rPr lang="en-US" baseline="0" dirty="0" smtClean="0"/>
              <a:t> get a good handle on how much work is involved, how to best effectively do field review, what reporting should be required, how to best work through adoptions of resolutions, and how to compile the application for AASHTO. </a:t>
            </a:r>
            <a:endParaRPr lang="en-US" dirty="0" smtClean="0"/>
          </a:p>
          <a:p>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22</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EAD52E55-C0B8-4072-B8C9-2E0D1AFDCB3D}"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EAD52E55-C0B8-4072-B8C9-2E0D1AFDCB3D}"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EAD52E55-C0B8-4072-B8C9-2E0D1AFDCB3D}"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EAD52E55-C0B8-4072-B8C9-2E0D1AFDCB3D}"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US" dirty="0" smtClean="0"/>
          </a:p>
        </p:txBody>
      </p:sp>
      <p:sp>
        <p:nvSpPr>
          <p:cNvPr id="15364" name="Slide Number Placeholder 3"/>
          <p:cNvSpPr>
            <a:spLocks noGrp="1"/>
          </p:cNvSpPr>
          <p:nvPr>
            <p:ph type="sldNum" sz="quarter" idx="5"/>
          </p:nvPr>
        </p:nvSpPr>
        <p:spPr>
          <a:noFill/>
        </p:spPr>
        <p:txBody>
          <a:bodyPr/>
          <a:lstStyle/>
          <a:p>
            <a:fld id="{EAD52E55-C0B8-4072-B8C9-2E0D1AFDCB3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baseline="0" dirty="0" smtClean="0"/>
              <a:t>The bike criteria was developed, presented, and discussed in our October 12</a:t>
            </a:r>
            <a:r>
              <a:rPr lang="en-US" baseline="30000" dirty="0" smtClean="0"/>
              <a:t>th</a:t>
            </a:r>
            <a:r>
              <a:rPr lang="en-US" baseline="0" dirty="0" smtClean="0"/>
              <a:t> steering committee meeting. We also solicited input from all of the MPO bike/</a:t>
            </a:r>
            <a:r>
              <a:rPr lang="en-US" baseline="0" dirty="0" err="1" smtClean="0"/>
              <a:t>ped</a:t>
            </a:r>
            <a:r>
              <a:rPr lang="en-US" baseline="0" dirty="0" smtClean="0"/>
              <a:t> staff. </a:t>
            </a:r>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Because we are looking</a:t>
            </a:r>
            <a:r>
              <a:rPr lang="en-US" baseline="0" dirty="0" smtClean="0"/>
              <a:t> at this through a statewide lens, we had to develop criteria that would compliment this.</a:t>
            </a:r>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dirty="0" smtClean="0"/>
              <a:t>We</a:t>
            </a:r>
            <a:r>
              <a:rPr lang="en-US" baseline="0" dirty="0" smtClean="0"/>
              <a:t> then took the centroids and created connections from one centroid to the other. </a:t>
            </a:r>
            <a:endParaRPr lang="en-US" dirty="0" smtClean="0"/>
          </a:p>
        </p:txBody>
      </p:sp>
      <p:sp>
        <p:nvSpPr>
          <p:cNvPr id="14340" name="Slide Number Placeholder 3"/>
          <p:cNvSpPr>
            <a:spLocks noGrp="1"/>
          </p:cNvSpPr>
          <p:nvPr>
            <p:ph type="sldNum" sz="quarter" idx="5"/>
          </p:nvPr>
        </p:nvSpPr>
        <p:spPr>
          <a:noFill/>
        </p:spPr>
        <p:txBody>
          <a:bodyPr/>
          <a:lstStyle/>
          <a:p>
            <a:fld id="{680885AB-B3A1-462E-AF17-CC62363538B3}"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42900"/>
            <a:ext cx="2152650" cy="6210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42900"/>
            <a:ext cx="6305550" cy="621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4"/>
          <p:cNvSpPr>
            <a:spLocks noGrp="1" noChangeArrowheads="1"/>
          </p:cNvSpPr>
          <p:nvPr>
            <p:ph type="dt" sz="half" idx="10"/>
          </p:nvPr>
        </p:nvSpPr>
        <p:spPr>
          <a:ln/>
        </p:spPr>
        <p:txBody>
          <a:bodyPr/>
          <a:lstStyle>
            <a:lvl1pPr>
              <a:defRPr/>
            </a:lvl1pPr>
          </a:lstStyle>
          <a:p>
            <a:pPr>
              <a:defRPr/>
            </a:pPr>
            <a:fld id="{B73D01BD-6650-4EF9-ACEA-2604B82BEE2B}"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05249A71-F78B-4A95-82C0-8D3B840CD5C3}"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4"/>
          <p:cNvSpPr>
            <a:spLocks noGrp="1" noChangeArrowheads="1"/>
          </p:cNvSpPr>
          <p:nvPr>
            <p:ph type="dt" sz="half" idx="10"/>
          </p:nvPr>
        </p:nvSpPr>
        <p:spPr>
          <a:ln/>
        </p:spPr>
        <p:txBody>
          <a:bodyPr/>
          <a:lstStyle>
            <a:lvl1pPr>
              <a:defRPr/>
            </a:lvl1pPr>
          </a:lstStyle>
          <a:p>
            <a:pPr>
              <a:defRPr/>
            </a:pPr>
            <a:fld id="{3C31273E-81BA-4A66-8572-FA53177F67E3}"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8800AB62-BFF2-478F-900A-DB70F6B1C354}"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4"/>
          <p:cNvSpPr>
            <a:spLocks noGrp="1" noChangeArrowheads="1"/>
          </p:cNvSpPr>
          <p:nvPr>
            <p:ph type="dt" sz="half" idx="10"/>
          </p:nvPr>
        </p:nvSpPr>
        <p:spPr>
          <a:ln/>
        </p:spPr>
        <p:txBody>
          <a:bodyPr/>
          <a:lstStyle>
            <a:lvl1pPr>
              <a:defRPr/>
            </a:lvl1pPr>
          </a:lstStyle>
          <a:p>
            <a:pPr>
              <a:defRPr/>
            </a:pPr>
            <a:fld id="{30519EA4-E9CB-4A2B-B8EE-886665E27243}"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92EBBADC-91B3-4E02-AE7A-98CAC7AEB14A}"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066800"/>
            <a:ext cx="3562350" cy="506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1150" y="1066800"/>
            <a:ext cx="3563938" cy="5065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4"/>
          <p:cNvSpPr>
            <a:spLocks noGrp="1" noChangeArrowheads="1"/>
          </p:cNvSpPr>
          <p:nvPr>
            <p:ph type="dt" sz="half" idx="10"/>
          </p:nvPr>
        </p:nvSpPr>
        <p:spPr>
          <a:ln/>
        </p:spPr>
        <p:txBody>
          <a:bodyPr/>
          <a:lstStyle>
            <a:lvl1pPr>
              <a:defRPr/>
            </a:lvl1pPr>
          </a:lstStyle>
          <a:p>
            <a:pPr>
              <a:defRPr/>
            </a:pPr>
            <a:fld id="{83E3F1ED-F064-44C3-8285-3739053D048B}" type="datetime1">
              <a:rPr lang="en-US">
                <a:solidFill>
                  <a:srgbClr val="000000"/>
                </a:solidFill>
              </a:rPr>
              <a:pPr>
                <a:defRPr/>
              </a:pPr>
              <a:t>4/10/2013</a:t>
            </a:fld>
            <a:endParaRPr lang="en-US">
              <a:solidFill>
                <a:srgbClr val="000000"/>
              </a:solidFill>
            </a:endParaRPr>
          </a:p>
        </p:txBody>
      </p:sp>
      <p:sp>
        <p:nvSpPr>
          <p:cNvPr id="6"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ED382C5A-36FB-43A2-877A-D1C9CCB4C9E3}"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4"/>
          <p:cNvSpPr>
            <a:spLocks noGrp="1" noChangeArrowheads="1"/>
          </p:cNvSpPr>
          <p:nvPr>
            <p:ph type="dt" sz="half" idx="10"/>
          </p:nvPr>
        </p:nvSpPr>
        <p:spPr>
          <a:ln/>
        </p:spPr>
        <p:txBody>
          <a:bodyPr/>
          <a:lstStyle>
            <a:lvl1pPr>
              <a:defRPr/>
            </a:lvl1pPr>
          </a:lstStyle>
          <a:p>
            <a:pPr>
              <a:defRPr/>
            </a:pPr>
            <a:fld id="{C52A1F55-3389-48DA-BE96-DB0C71AC7049}" type="datetime1">
              <a:rPr lang="en-US">
                <a:solidFill>
                  <a:srgbClr val="000000"/>
                </a:solidFill>
              </a:rPr>
              <a:pPr>
                <a:defRPr/>
              </a:pPr>
              <a:t>4/10/2013</a:t>
            </a:fld>
            <a:endParaRPr lang="en-US">
              <a:solidFill>
                <a:srgbClr val="000000"/>
              </a:solidFill>
            </a:endParaRPr>
          </a:p>
        </p:txBody>
      </p:sp>
      <p:sp>
        <p:nvSpPr>
          <p:cNvPr id="8"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1"/>
          <p:cNvSpPr>
            <a:spLocks noGrp="1" noChangeArrowheads="1"/>
          </p:cNvSpPr>
          <p:nvPr>
            <p:ph type="sldNum" sz="quarter" idx="12"/>
          </p:nvPr>
        </p:nvSpPr>
        <p:spPr>
          <a:ln/>
        </p:spPr>
        <p:txBody>
          <a:bodyPr/>
          <a:lstStyle>
            <a:lvl1pPr>
              <a:defRPr/>
            </a:lvl1pPr>
          </a:lstStyle>
          <a:p>
            <a:pPr>
              <a:defRPr/>
            </a:pPr>
            <a:fld id="{3DD7BD8B-068A-4F30-B2AE-E63D00813C56}"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4"/>
          <p:cNvSpPr>
            <a:spLocks noGrp="1" noChangeArrowheads="1"/>
          </p:cNvSpPr>
          <p:nvPr>
            <p:ph type="dt" sz="half" idx="10"/>
          </p:nvPr>
        </p:nvSpPr>
        <p:spPr>
          <a:ln/>
        </p:spPr>
        <p:txBody>
          <a:bodyPr/>
          <a:lstStyle>
            <a:lvl1pPr>
              <a:defRPr/>
            </a:lvl1pPr>
          </a:lstStyle>
          <a:p>
            <a:pPr>
              <a:defRPr/>
            </a:pPr>
            <a:fld id="{7A16C3E5-BDB9-4342-82B1-68CDB9298673}" type="datetime1">
              <a:rPr lang="en-US">
                <a:solidFill>
                  <a:srgbClr val="000000"/>
                </a:solidFill>
              </a:rPr>
              <a:pPr>
                <a:defRPr/>
              </a:pPr>
              <a:t>4/10/2013</a:t>
            </a:fld>
            <a:endParaRPr lang="en-US">
              <a:solidFill>
                <a:srgbClr val="000000"/>
              </a:solidFill>
            </a:endParaRPr>
          </a:p>
        </p:txBody>
      </p:sp>
      <p:sp>
        <p:nvSpPr>
          <p:cNvPr id="4"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1"/>
          <p:cNvSpPr>
            <a:spLocks noGrp="1" noChangeArrowheads="1"/>
          </p:cNvSpPr>
          <p:nvPr>
            <p:ph type="sldNum" sz="quarter" idx="12"/>
          </p:nvPr>
        </p:nvSpPr>
        <p:spPr>
          <a:ln/>
        </p:spPr>
        <p:txBody>
          <a:bodyPr/>
          <a:lstStyle>
            <a:lvl1pPr>
              <a:defRPr/>
            </a:lvl1pPr>
          </a:lstStyle>
          <a:p>
            <a:pPr>
              <a:defRPr/>
            </a:pPr>
            <a:fld id="{0C561F50-1A56-4A41-8E78-41D5BE1DE205}"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4"/>
          <p:cNvSpPr>
            <a:spLocks noGrp="1" noChangeArrowheads="1"/>
          </p:cNvSpPr>
          <p:nvPr>
            <p:ph type="dt" sz="half" idx="10"/>
          </p:nvPr>
        </p:nvSpPr>
        <p:spPr>
          <a:ln/>
        </p:spPr>
        <p:txBody>
          <a:bodyPr/>
          <a:lstStyle>
            <a:lvl1pPr>
              <a:defRPr/>
            </a:lvl1pPr>
          </a:lstStyle>
          <a:p>
            <a:pPr>
              <a:defRPr/>
            </a:pPr>
            <a:fld id="{F28B63BA-9506-4F97-814D-316CCC10E137}" type="datetime1">
              <a:rPr lang="en-US">
                <a:solidFill>
                  <a:srgbClr val="000000"/>
                </a:solidFill>
              </a:rPr>
              <a:pPr>
                <a:defRPr/>
              </a:pPr>
              <a:t>4/10/2013</a:t>
            </a:fld>
            <a:endParaRPr lang="en-US">
              <a:solidFill>
                <a:srgbClr val="000000"/>
              </a:solidFill>
            </a:endParaRPr>
          </a:p>
        </p:txBody>
      </p:sp>
      <p:sp>
        <p:nvSpPr>
          <p:cNvPr id="3"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1"/>
          <p:cNvSpPr>
            <a:spLocks noGrp="1" noChangeArrowheads="1"/>
          </p:cNvSpPr>
          <p:nvPr>
            <p:ph type="sldNum" sz="quarter" idx="12"/>
          </p:nvPr>
        </p:nvSpPr>
        <p:spPr>
          <a:ln/>
        </p:spPr>
        <p:txBody>
          <a:bodyPr/>
          <a:lstStyle>
            <a:lvl1pPr>
              <a:defRPr/>
            </a:lvl1pPr>
          </a:lstStyle>
          <a:p>
            <a:pPr>
              <a:defRPr/>
            </a:pPr>
            <a:fld id="{AB15983A-A649-4895-A50B-8E55C3F01FA1}"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4"/>
          <p:cNvSpPr>
            <a:spLocks noGrp="1" noChangeArrowheads="1"/>
          </p:cNvSpPr>
          <p:nvPr>
            <p:ph type="dt" sz="half" idx="10"/>
          </p:nvPr>
        </p:nvSpPr>
        <p:spPr>
          <a:ln/>
        </p:spPr>
        <p:txBody>
          <a:bodyPr/>
          <a:lstStyle>
            <a:lvl1pPr>
              <a:defRPr/>
            </a:lvl1pPr>
          </a:lstStyle>
          <a:p>
            <a:pPr>
              <a:defRPr/>
            </a:pPr>
            <a:fld id="{73660C93-2B17-418E-BC64-FEB2B9B28BE1}" type="datetime1">
              <a:rPr lang="en-US">
                <a:solidFill>
                  <a:srgbClr val="000000"/>
                </a:solidFill>
              </a:rPr>
              <a:pPr>
                <a:defRPr/>
              </a:pPr>
              <a:t>4/10/2013</a:t>
            </a:fld>
            <a:endParaRPr lang="en-US">
              <a:solidFill>
                <a:srgbClr val="000000"/>
              </a:solidFill>
            </a:endParaRPr>
          </a:p>
        </p:txBody>
      </p:sp>
      <p:sp>
        <p:nvSpPr>
          <p:cNvPr id="6"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F1D92D2B-64DE-432A-BEED-CA1650481E10}"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4"/>
          <p:cNvSpPr>
            <a:spLocks noGrp="1" noChangeArrowheads="1"/>
          </p:cNvSpPr>
          <p:nvPr>
            <p:ph type="dt" sz="half" idx="10"/>
          </p:nvPr>
        </p:nvSpPr>
        <p:spPr>
          <a:ln/>
        </p:spPr>
        <p:txBody>
          <a:bodyPr/>
          <a:lstStyle>
            <a:lvl1pPr>
              <a:defRPr/>
            </a:lvl1pPr>
          </a:lstStyle>
          <a:p>
            <a:pPr>
              <a:defRPr/>
            </a:pPr>
            <a:fld id="{B6076B4D-EFE1-4B5D-AD9A-5544FBA62EE0}" type="datetime1">
              <a:rPr lang="en-US">
                <a:solidFill>
                  <a:srgbClr val="000000"/>
                </a:solidFill>
              </a:rPr>
              <a:pPr>
                <a:defRPr/>
              </a:pPr>
              <a:t>4/10/2013</a:t>
            </a:fld>
            <a:endParaRPr lang="en-US">
              <a:solidFill>
                <a:srgbClr val="000000"/>
              </a:solidFill>
            </a:endParaRPr>
          </a:p>
        </p:txBody>
      </p:sp>
      <p:sp>
        <p:nvSpPr>
          <p:cNvPr id="6"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7FD729BA-3397-488D-9185-280C7845DDD8}"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4"/>
          <p:cNvSpPr>
            <a:spLocks noGrp="1" noChangeArrowheads="1"/>
          </p:cNvSpPr>
          <p:nvPr>
            <p:ph type="dt" sz="half" idx="10"/>
          </p:nvPr>
        </p:nvSpPr>
        <p:spPr>
          <a:ln/>
        </p:spPr>
        <p:txBody>
          <a:bodyPr/>
          <a:lstStyle>
            <a:lvl1pPr>
              <a:defRPr/>
            </a:lvl1pPr>
          </a:lstStyle>
          <a:p>
            <a:pPr>
              <a:defRPr/>
            </a:pPr>
            <a:fld id="{C88727E9-7F8D-4422-AA47-B12CD399587E}"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6FE1A7D4-91A9-40A8-A677-D257D5A7346F}"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3" y="304800"/>
            <a:ext cx="181927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304800"/>
            <a:ext cx="5307013"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4"/>
          <p:cNvSpPr>
            <a:spLocks noGrp="1" noChangeArrowheads="1"/>
          </p:cNvSpPr>
          <p:nvPr>
            <p:ph type="dt" sz="half" idx="10"/>
          </p:nvPr>
        </p:nvSpPr>
        <p:spPr>
          <a:ln/>
        </p:spPr>
        <p:txBody>
          <a:bodyPr/>
          <a:lstStyle>
            <a:lvl1pPr>
              <a:defRPr/>
            </a:lvl1pPr>
          </a:lstStyle>
          <a:p>
            <a:pPr>
              <a:defRPr/>
            </a:pPr>
            <a:fld id="{39371CAC-0000-41BC-8E44-C80494355A9A}"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7C65A52A-E50A-40EE-A12F-DF94348536C9}"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269163"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676400" y="1066800"/>
            <a:ext cx="7278688" cy="5065713"/>
          </a:xfrm>
        </p:spPr>
        <p:txBody>
          <a:bodyPr/>
          <a:lstStyle/>
          <a:p>
            <a:pPr lvl="0"/>
            <a:endParaRPr lang="en-US" noProof="0" smtClean="0"/>
          </a:p>
        </p:txBody>
      </p:sp>
      <p:sp>
        <p:nvSpPr>
          <p:cNvPr id="4" name="Rectangle 64"/>
          <p:cNvSpPr>
            <a:spLocks noGrp="1" noChangeArrowheads="1"/>
          </p:cNvSpPr>
          <p:nvPr>
            <p:ph type="dt" sz="half" idx="10"/>
          </p:nvPr>
        </p:nvSpPr>
        <p:spPr>
          <a:ln/>
        </p:spPr>
        <p:txBody>
          <a:bodyPr/>
          <a:lstStyle>
            <a:lvl1pPr>
              <a:defRPr/>
            </a:lvl1pPr>
          </a:lstStyle>
          <a:p>
            <a:pPr>
              <a:defRPr/>
            </a:pPr>
            <a:fld id="{DF0BC666-11B7-42D5-80BC-56C3B4B64A1E}" type="datetime1">
              <a:rPr lang="en-US">
                <a:solidFill>
                  <a:srgbClr val="000000"/>
                </a:solidFill>
              </a:rPr>
              <a:pPr>
                <a:defRPr/>
              </a:pPr>
              <a:t>4/10/2013</a:t>
            </a:fld>
            <a:endParaRPr lang="en-US">
              <a:solidFill>
                <a:srgbClr val="000000"/>
              </a:solidFill>
            </a:endParaRPr>
          </a:p>
        </p:txBody>
      </p:sp>
      <p:sp>
        <p:nvSpPr>
          <p:cNvPr id="5"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1"/>
          <p:cNvSpPr>
            <a:spLocks noGrp="1" noChangeArrowheads="1"/>
          </p:cNvSpPr>
          <p:nvPr>
            <p:ph type="sldNum" sz="quarter" idx="12"/>
          </p:nvPr>
        </p:nvSpPr>
        <p:spPr>
          <a:ln/>
        </p:spPr>
        <p:txBody>
          <a:bodyPr/>
          <a:lstStyle>
            <a:lvl1pPr>
              <a:defRPr/>
            </a:lvl1pPr>
          </a:lstStyle>
          <a:p>
            <a:pPr>
              <a:defRPr/>
            </a:pPr>
            <a:fld id="{FA470C28-281B-40B4-B815-726780FBAA0E}"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269163"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066800"/>
            <a:ext cx="3562350" cy="5065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391150" y="1066800"/>
            <a:ext cx="3563938" cy="5065713"/>
          </a:xfrm>
        </p:spPr>
        <p:txBody>
          <a:bodyPr/>
          <a:lstStyle/>
          <a:p>
            <a:pPr lvl="0"/>
            <a:endParaRPr lang="en-US" noProof="0" smtClean="0"/>
          </a:p>
        </p:txBody>
      </p:sp>
      <p:sp>
        <p:nvSpPr>
          <p:cNvPr id="5" name="Rectangle 64"/>
          <p:cNvSpPr>
            <a:spLocks noGrp="1" noChangeArrowheads="1"/>
          </p:cNvSpPr>
          <p:nvPr>
            <p:ph type="dt" sz="half" idx="10"/>
          </p:nvPr>
        </p:nvSpPr>
        <p:spPr>
          <a:ln/>
        </p:spPr>
        <p:txBody>
          <a:bodyPr/>
          <a:lstStyle>
            <a:lvl1pPr>
              <a:defRPr/>
            </a:lvl1pPr>
          </a:lstStyle>
          <a:p>
            <a:pPr>
              <a:defRPr/>
            </a:pPr>
            <a:fld id="{399196CC-24D4-4085-A035-BDC8C6FA2473}" type="datetime1">
              <a:rPr lang="en-US">
                <a:solidFill>
                  <a:srgbClr val="000000"/>
                </a:solidFill>
              </a:rPr>
              <a:pPr>
                <a:defRPr/>
              </a:pPr>
              <a:t>4/10/2013</a:t>
            </a:fld>
            <a:endParaRPr lang="en-US">
              <a:solidFill>
                <a:srgbClr val="000000"/>
              </a:solidFill>
            </a:endParaRPr>
          </a:p>
        </p:txBody>
      </p:sp>
      <p:sp>
        <p:nvSpPr>
          <p:cNvPr id="6" name="Rectangle 6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1"/>
          <p:cNvSpPr>
            <a:spLocks noGrp="1" noChangeArrowheads="1"/>
          </p:cNvSpPr>
          <p:nvPr>
            <p:ph type="sldNum" sz="quarter" idx="12"/>
          </p:nvPr>
        </p:nvSpPr>
        <p:spPr>
          <a:ln/>
        </p:spPr>
        <p:txBody>
          <a:bodyPr/>
          <a:lstStyle>
            <a:lvl1pPr>
              <a:defRPr/>
            </a:lvl1pPr>
          </a:lstStyle>
          <a:p>
            <a:pPr>
              <a:defRPr/>
            </a:pPr>
            <a:fld id="{A1D244E0-9C0E-4143-AC8D-36B70827D84C}" type="slidenum">
              <a:rPr lang="en-US">
                <a:solidFill>
                  <a:srgbClr val="008080"/>
                </a:solidFill>
              </a:rPr>
              <a:pPr>
                <a:defRPr/>
              </a:pPr>
              <a:t>‹#›</a:t>
            </a:fld>
            <a:endParaRPr lang="en-US">
              <a:solidFill>
                <a:srgbClr val="00808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2291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Leadership Meeting#1</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Jun 12, 2012</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04800" y="1219200"/>
            <a:ext cx="86106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52425" y="6562725"/>
            <a:ext cx="2743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b="1">
                <a:solidFill>
                  <a:srgbClr val="B2B2B2"/>
                </a:solidFill>
                <a:latin typeface="+mn-lt"/>
              </a:defRPr>
            </a:lvl1pPr>
          </a:lstStyle>
          <a:p>
            <a:pPr>
              <a:defRPr/>
            </a:pPr>
            <a:r>
              <a:rPr lang="en-US" smtClean="0"/>
              <a:t>Leadership Meeting#1</a:t>
            </a:r>
            <a:endParaRPr lang="en-US" dirty="0"/>
          </a:p>
        </p:txBody>
      </p:sp>
      <p:sp>
        <p:nvSpPr>
          <p:cNvPr id="1029" name="Rectangle 5"/>
          <p:cNvSpPr>
            <a:spLocks noGrp="1" noChangeArrowheads="1"/>
          </p:cNvSpPr>
          <p:nvPr>
            <p:ph type="ftr" sz="quarter" idx="3"/>
          </p:nvPr>
        </p:nvSpPr>
        <p:spPr bwMode="auto">
          <a:xfrm>
            <a:off x="6096000" y="65627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b="1">
                <a:solidFill>
                  <a:srgbClr val="B2B2B2"/>
                </a:solidFill>
                <a:latin typeface="+mn-lt"/>
              </a:defRPr>
            </a:lvl1pPr>
          </a:lstStyle>
          <a:p>
            <a:pPr>
              <a:defRPr/>
            </a:pPr>
            <a:r>
              <a:rPr lang="en-US" dirty="0" smtClean="0"/>
              <a:t>Jun 12, 2012</a:t>
            </a:r>
            <a:endParaRPr lang="en-US" dirty="0"/>
          </a:p>
        </p:txBody>
      </p:sp>
      <p:pic>
        <p:nvPicPr>
          <p:cNvPr id="2" name="Picture 9" descr="final logo template"/>
          <p:cNvPicPr>
            <a:picLocks noChangeAspect="1" noChangeArrowheads="1"/>
          </p:cNvPicPr>
          <p:nvPr userDrawn="1"/>
        </p:nvPicPr>
        <p:blipFill>
          <a:blip r:embed="rId13" cstate="print"/>
          <a:srcRect r="4082"/>
          <a:stretch>
            <a:fillRect/>
          </a:stretch>
        </p:blipFill>
        <p:spPr bwMode="auto">
          <a:xfrm>
            <a:off x="7553325" y="30163"/>
            <a:ext cx="1404938" cy="1441450"/>
          </a:xfrm>
          <a:prstGeom prst="rect">
            <a:avLst/>
          </a:prstGeom>
          <a:noFill/>
          <a:ln w="9525">
            <a:noFill/>
            <a:miter lim="800000"/>
            <a:headEnd/>
            <a:tailEnd/>
          </a:ln>
        </p:spPr>
      </p:pic>
      <p:sp>
        <p:nvSpPr>
          <p:cNvPr id="1032" name="Rectangle 8"/>
          <p:cNvSpPr>
            <a:spLocks noChangeArrowheads="1"/>
          </p:cNvSpPr>
          <p:nvPr userDrawn="1"/>
        </p:nvSpPr>
        <p:spPr bwMode="auto">
          <a:xfrm>
            <a:off x="304800" y="371475"/>
            <a:ext cx="7377113" cy="646113"/>
          </a:xfrm>
          <a:prstGeom prst="rect">
            <a:avLst/>
          </a:prstGeom>
          <a:gradFill rotWithShape="1">
            <a:gsLst>
              <a:gs pos="0">
                <a:srgbClr val="2C98D1"/>
              </a:gs>
              <a:gs pos="100000">
                <a:srgbClr val="2C98D1">
                  <a:gamma/>
                  <a:tint val="50980"/>
                  <a:invGamma/>
                </a:srgbClr>
              </a:gs>
            </a:gsLst>
            <a:lin ang="0" scaled="1"/>
          </a:gradFill>
          <a:ln w="9525">
            <a:noFill/>
            <a:miter lim="800000"/>
            <a:headEnd/>
            <a:tailEnd/>
          </a:ln>
          <a:effectLst/>
        </p:spPr>
        <p:txBody>
          <a:bodyPr wrap="none" anchor="ctr"/>
          <a:lstStyle/>
          <a:p>
            <a:pPr>
              <a:defRPr/>
            </a:pPr>
            <a:endParaRPr lang="en-US"/>
          </a:p>
        </p:txBody>
      </p:sp>
      <p:sp>
        <p:nvSpPr>
          <p:cNvPr id="1031" name="Rectangle 2"/>
          <p:cNvSpPr>
            <a:spLocks noGrp="1" noChangeArrowheads="1"/>
          </p:cNvSpPr>
          <p:nvPr>
            <p:ph type="title"/>
          </p:nvPr>
        </p:nvSpPr>
        <p:spPr bwMode="auto">
          <a:xfrm>
            <a:off x="338138" y="342900"/>
            <a:ext cx="5181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Slide Title</a:t>
            </a:r>
          </a:p>
        </p:txBody>
      </p:sp>
      <p:sp>
        <p:nvSpPr>
          <p:cNvPr id="1034" name="Rectangle 10"/>
          <p:cNvSpPr>
            <a:spLocks noChangeArrowheads="1"/>
          </p:cNvSpPr>
          <p:nvPr/>
        </p:nvSpPr>
        <p:spPr bwMode="auto">
          <a:xfrm>
            <a:off x="4929188" y="357188"/>
            <a:ext cx="2743200" cy="476250"/>
          </a:xfrm>
          <a:prstGeom prst="rect">
            <a:avLst/>
          </a:prstGeom>
          <a:noFill/>
          <a:ln w="9525">
            <a:noFill/>
            <a:miter lim="800000"/>
            <a:headEnd/>
            <a:tailEnd/>
          </a:ln>
          <a:effectLst/>
        </p:spPr>
        <p:txBody>
          <a:bodyPr/>
          <a:lstStyle/>
          <a:p>
            <a:pPr algn="r">
              <a:defRPr/>
            </a:pPr>
            <a:r>
              <a:rPr lang="en-US" sz="1300" b="1">
                <a:solidFill>
                  <a:schemeClr val="bg1"/>
                </a:solidFill>
                <a:latin typeface="Arial Narrow" pitchFamily="34" charset="0"/>
              </a:rPr>
              <a:t>Ohio Department of Transportation</a:t>
            </a:r>
          </a:p>
        </p:txBody>
      </p:sp>
      <p:sp>
        <p:nvSpPr>
          <p:cNvPr id="1035" name="Rectangle 11"/>
          <p:cNvSpPr>
            <a:spLocks noChangeArrowheads="1"/>
          </p:cNvSpPr>
          <p:nvPr userDrawn="1"/>
        </p:nvSpPr>
        <p:spPr bwMode="auto">
          <a:xfrm>
            <a:off x="304800" y="6511925"/>
            <a:ext cx="8610600" cy="74613"/>
          </a:xfrm>
          <a:prstGeom prst="rect">
            <a:avLst/>
          </a:prstGeom>
          <a:solidFill>
            <a:srgbClr val="75B000"/>
          </a:solidFill>
          <a:ln w="9525">
            <a:noFill/>
            <a:miter lim="800000"/>
            <a:headEnd/>
            <a:tailEnd/>
          </a:ln>
          <a:effectLst/>
        </p:spPr>
        <p:txBody>
          <a:bodyPr wrap="none" anchor="ctr"/>
          <a:lstStyle/>
          <a:p>
            <a:pPr>
              <a:defRPr/>
            </a:pPr>
            <a:endParaRPr lang="en-US"/>
          </a:p>
        </p:txBody>
      </p:sp>
      <p:sp>
        <p:nvSpPr>
          <p:cNvPr id="1036" name="Line 12"/>
          <p:cNvSpPr>
            <a:spLocks noChangeShapeType="1"/>
          </p:cNvSpPr>
          <p:nvPr userDrawn="1"/>
        </p:nvSpPr>
        <p:spPr bwMode="auto">
          <a:xfrm>
            <a:off x="304800" y="6486525"/>
            <a:ext cx="8610600" cy="0"/>
          </a:xfrm>
          <a:prstGeom prst="line">
            <a:avLst/>
          </a:prstGeom>
          <a:noFill/>
          <a:ln w="9525">
            <a:solidFill>
              <a:srgbClr val="2C98D1"/>
            </a:solidFill>
            <a:round/>
            <a:headEnd/>
            <a:tailEnd/>
          </a:ln>
          <a:effectLst/>
        </p:spPr>
        <p:txBody>
          <a:bodyPr/>
          <a:lstStyle/>
          <a:p>
            <a:pPr>
              <a:defRPr/>
            </a:pPr>
            <a:endParaRPr lang="en-US"/>
          </a:p>
        </p:txBody>
      </p:sp>
      <p:sp>
        <p:nvSpPr>
          <p:cNvPr id="11" name="Slide Number Placeholder 10"/>
          <p:cNvSpPr>
            <a:spLocks noGrp="1"/>
          </p:cNvSpPr>
          <p:nvPr>
            <p:ph type="sldNum" sz="quarter" idx="4"/>
          </p:nvPr>
        </p:nvSpPr>
        <p:spPr>
          <a:xfrm>
            <a:off x="3581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E4DD4-A4A5-429D-B688-39732D71A2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0" fontAlgn="base" hangingPunct="0">
        <a:spcBef>
          <a:spcPct val="0"/>
        </a:spcBef>
        <a:spcAft>
          <a:spcPct val="0"/>
        </a:spcAft>
        <a:defRPr sz="3800" b="1">
          <a:solidFill>
            <a:schemeClr val="bg1"/>
          </a:solidFill>
          <a:latin typeface="+mj-lt"/>
          <a:ea typeface="+mj-ea"/>
          <a:cs typeface="+mj-cs"/>
        </a:defRPr>
      </a:lvl1pPr>
      <a:lvl2pPr algn="l" rtl="0" eaLnBrk="0" fontAlgn="base" hangingPunct="0">
        <a:spcBef>
          <a:spcPct val="0"/>
        </a:spcBef>
        <a:spcAft>
          <a:spcPct val="0"/>
        </a:spcAft>
        <a:defRPr sz="3800" b="1">
          <a:solidFill>
            <a:schemeClr val="bg1"/>
          </a:solidFill>
          <a:latin typeface="Adobe Garamond Pro Bold" pitchFamily="18" charset="0"/>
        </a:defRPr>
      </a:lvl2pPr>
      <a:lvl3pPr algn="l" rtl="0" eaLnBrk="0" fontAlgn="base" hangingPunct="0">
        <a:spcBef>
          <a:spcPct val="0"/>
        </a:spcBef>
        <a:spcAft>
          <a:spcPct val="0"/>
        </a:spcAft>
        <a:defRPr sz="3800" b="1">
          <a:solidFill>
            <a:schemeClr val="bg1"/>
          </a:solidFill>
          <a:latin typeface="Adobe Garamond Pro Bold" pitchFamily="18" charset="0"/>
        </a:defRPr>
      </a:lvl3pPr>
      <a:lvl4pPr algn="l" rtl="0" eaLnBrk="0" fontAlgn="base" hangingPunct="0">
        <a:spcBef>
          <a:spcPct val="0"/>
        </a:spcBef>
        <a:spcAft>
          <a:spcPct val="0"/>
        </a:spcAft>
        <a:defRPr sz="3800" b="1">
          <a:solidFill>
            <a:schemeClr val="bg1"/>
          </a:solidFill>
          <a:latin typeface="Adobe Garamond Pro Bold" pitchFamily="18" charset="0"/>
        </a:defRPr>
      </a:lvl4pPr>
      <a:lvl5pPr algn="l" rtl="0" eaLnBrk="0" fontAlgn="base" hangingPunct="0">
        <a:spcBef>
          <a:spcPct val="0"/>
        </a:spcBef>
        <a:spcAft>
          <a:spcPct val="0"/>
        </a:spcAft>
        <a:defRPr sz="3800" b="1">
          <a:solidFill>
            <a:schemeClr val="bg1"/>
          </a:solidFill>
          <a:latin typeface="Adobe Garamond Pro Bold" pitchFamily="18" charset="0"/>
        </a:defRPr>
      </a:lvl5pPr>
      <a:lvl6pPr marL="457200" algn="l" rtl="0" fontAlgn="base">
        <a:spcBef>
          <a:spcPct val="0"/>
        </a:spcBef>
        <a:spcAft>
          <a:spcPct val="0"/>
        </a:spcAft>
        <a:defRPr sz="3800" b="1">
          <a:solidFill>
            <a:schemeClr val="bg1"/>
          </a:solidFill>
          <a:latin typeface="Adobe Garamond Pro Bold" pitchFamily="18" charset="0"/>
        </a:defRPr>
      </a:lvl6pPr>
      <a:lvl7pPr marL="914400" algn="l" rtl="0" fontAlgn="base">
        <a:spcBef>
          <a:spcPct val="0"/>
        </a:spcBef>
        <a:spcAft>
          <a:spcPct val="0"/>
        </a:spcAft>
        <a:defRPr sz="3800" b="1">
          <a:solidFill>
            <a:schemeClr val="bg1"/>
          </a:solidFill>
          <a:latin typeface="Adobe Garamond Pro Bold" pitchFamily="18" charset="0"/>
        </a:defRPr>
      </a:lvl7pPr>
      <a:lvl8pPr marL="1371600" algn="l" rtl="0" fontAlgn="base">
        <a:spcBef>
          <a:spcPct val="0"/>
        </a:spcBef>
        <a:spcAft>
          <a:spcPct val="0"/>
        </a:spcAft>
        <a:defRPr sz="3800" b="1">
          <a:solidFill>
            <a:schemeClr val="bg1"/>
          </a:solidFill>
          <a:latin typeface="Adobe Garamond Pro Bold" pitchFamily="18" charset="0"/>
        </a:defRPr>
      </a:lvl8pPr>
      <a:lvl9pPr marL="1828800" algn="l" rtl="0" fontAlgn="base">
        <a:spcBef>
          <a:spcPct val="0"/>
        </a:spcBef>
        <a:spcAft>
          <a:spcPct val="0"/>
        </a:spcAft>
        <a:defRPr sz="3800" b="1">
          <a:solidFill>
            <a:schemeClr val="bg1"/>
          </a:solidFill>
          <a:latin typeface="Adobe Garamond Pro Bold" pitchFamily="18" charset="0"/>
        </a:defRPr>
      </a:lvl9pPr>
    </p:titleStyle>
    <p:body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5324" name="Rectangle 60"/>
          <p:cNvSpPr>
            <a:spLocks noChangeArrowheads="1"/>
          </p:cNvSpPr>
          <p:nvPr userDrawn="1"/>
        </p:nvSpPr>
        <p:spPr bwMode="auto">
          <a:xfrm>
            <a:off x="0" y="0"/>
            <a:ext cx="9144000" cy="533400"/>
          </a:xfrm>
          <a:prstGeom prst="rect">
            <a:avLst/>
          </a:prstGeom>
          <a:gradFill rotWithShape="0">
            <a:gsLst>
              <a:gs pos="0">
                <a:srgbClr val="D5EBFF"/>
              </a:gs>
              <a:gs pos="100000">
                <a:srgbClr val="D5EBFF">
                  <a:gamma/>
                  <a:tint val="0"/>
                  <a:invGamma/>
                </a:srgbClr>
              </a:gs>
            </a:gsLst>
            <a:lin ang="540000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sp>
        <p:nvSpPr>
          <p:cNvPr id="2955325" name="Rectangle 61"/>
          <p:cNvSpPr>
            <a:spLocks noChangeArrowheads="1"/>
          </p:cNvSpPr>
          <p:nvPr userDrawn="1"/>
        </p:nvSpPr>
        <p:spPr bwMode="auto">
          <a:xfrm>
            <a:off x="0" y="1588"/>
            <a:ext cx="9144000" cy="533400"/>
          </a:xfrm>
          <a:prstGeom prst="rect">
            <a:avLst/>
          </a:prstGeom>
          <a:gradFill rotWithShape="0">
            <a:gsLst>
              <a:gs pos="0">
                <a:srgbClr val="D5EBFF"/>
              </a:gs>
              <a:gs pos="100000">
                <a:srgbClr val="D5EBFF">
                  <a:gamma/>
                  <a:tint val="0"/>
                  <a:invGamma/>
                </a:srgbClr>
              </a:gs>
            </a:gsLst>
            <a:lin ang="540000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sp>
        <p:nvSpPr>
          <p:cNvPr id="18436" name="Rectangle 62"/>
          <p:cNvSpPr>
            <a:spLocks noGrp="1" noChangeArrowheads="1"/>
          </p:cNvSpPr>
          <p:nvPr>
            <p:ph type="title"/>
          </p:nvPr>
        </p:nvSpPr>
        <p:spPr bwMode="auto">
          <a:xfrm>
            <a:off x="1676400" y="304800"/>
            <a:ext cx="7269163"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37" name="Rectangle 63"/>
          <p:cNvSpPr>
            <a:spLocks noGrp="1" noChangeArrowheads="1"/>
          </p:cNvSpPr>
          <p:nvPr>
            <p:ph type="body" idx="1"/>
          </p:nvPr>
        </p:nvSpPr>
        <p:spPr bwMode="auto">
          <a:xfrm>
            <a:off x="1676400" y="1066800"/>
            <a:ext cx="7278688" cy="5065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55328" name="Rectangle 6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latin typeface="+mj-lt"/>
              </a:defRPr>
            </a:lvl1pPr>
          </a:lstStyle>
          <a:p>
            <a:pPr>
              <a:defRPr/>
            </a:pPr>
            <a:fld id="{21065CFC-AB71-4DD6-BA4F-7A6CF784C310}" type="datetime1">
              <a:rPr lang="en-US">
                <a:solidFill>
                  <a:srgbClr val="000000"/>
                </a:solidFill>
              </a:rPr>
              <a:pPr>
                <a:defRPr/>
              </a:pPr>
              <a:t>4/10/2013</a:t>
            </a:fld>
            <a:endParaRPr lang="en-US">
              <a:solidFill>
                <a:srgbClr val="000000"/>
              </a:solidFill>
            </a:endParaRPr>
          </a:p>
        </p:txBody>
      </p:sp>
      <p:sp>
        <p:nvSpPr>
          <p:cNvPr id="2955329" name="Rectangle 6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latin typeface="+mj-lt"/>
              </a:defRPr>
            </a:lvl1pPr>
          </a:lstStyle>
          <a:p>
            <a:pPr>
              <a:defRPr/>
            </a:pPr>
            <a:endParaRPr lang="en-US">
              <a:solidFill>
                <a:srgbClr val="000000"/>
              </a:solidFill>
            </a:endParaRPr>
          </a:p>
        </p:txBody>
      </p:sp>
      <p:sp>
        <p:nvSpPr>
          <p:cNvPr id="2955330" name="Text Box 66"/>
          <p:cNvSpPr txBox="1">
            <a:spLocks noChangeArrowheads="1"/>
          </p:cNvSpPr>
          <p:nvPr userDrawn="1"/>
        </p:nvSpPr>
        <p:spPr bwMode="auto">
          <a:xfrm>
            <a:off x="0" y="-1588"/>
            <a:ext cx="1397000" cy="687388"/>
          </a:xfrm>
          <a:prstGeom prst="rect">
            <a:avLst/>
          </a:prstGeom>
          <a:noFill/>
          <a:ln w="9525">
            <a:noFill/>
            <a:miter lim="800000"/>
            <a:headEnd/>
            <a:tailEnd/>
          </a:ln>
          <a:effectLst/>
        </p:spPr>
        <p:txBody>
          <a:bodyPr wrap="none">
            <a:spAutoFit/>
          </a:bodyPr>
          <a:lstStyle/>
          <a:p>
            <a:pPr>
              <a:defRPr/>
            </a:pPr>
            <a:r>
              <a:rPr lang="en-US" b="1">
                <a:solidFill>
                  <a:srgbClr val="FFFF00"/>
                </a:solidFill>
              </a:rPr>
              <a:t>Quality/</a:t>
            </a:r>
          </a:p>
          <a:p>
            <a:pPr>
              <a:defRPr/>
            </a:pPr>
            <a:r>
              <a:rPr lang="en-US" b="1">
                <a:solidFill>
                  <a:srgbClr val="FFFF00"/>
                </a:solidFill>
              </a:rPr>
              <a:t>Level of</a:t>
            </a:r>
          </a:p>
          <a:p>
            <a:pPr>
              <a:defRPr/>
            </a:pPr>
            <a:r>
              <a:rPr lang="en-US" b="1">
                <a:solidFill>
                  <a:srgbClr val="FFFF00"/>
                </a:solidFill>
              </a:rPr>
              <a:t>Service</a:t>
            </a:r>
          </a:p>
        </p:txBody>
      </p:sp>
      <p:sp>
        <p:nvSpPr>
          <p:cNvPr id="2955331" name="Rectangle 67"/>
          <p:cNvSpPr>
            <a:spLocks noChangeArrowheads="1"/>
          </p:cNvSpPr>
          <p:nvPr userDrawn="1"/>
        </p:nvSpPr>
        <p:spPr bwMode="auto">
          <a:xfrm>
            <a:off x="1141413" y="228600"/>
            <a:ext cx="7769225" cy="76200"/>
          </a:xfrm>
          <a:prstGeom prst="rect">
            <a:avLst/>
          </a:prstGeom>
          <a:gradFill rotWithShape="0">
            <a:gsLst>
              <a:gs pos="0">
                <a:srgbClr val="00CCFF"/>
              </a:gs>
              <a:gs pos="100000">
                <a:schemeClr val="folHlink"/>
              </a:gs>
            </a:gsLst>
            <a:lin ang="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pic>
        <p:nvPicPr>
          <p:cNvPr id="18442" name="Picture 68" descr="qos5cover"/>
          <p:cNvPicPr>
            <a:picLocks noChangeAspect="1" noChangeArrowheads="1"/>
          </p:cNvPicPr>
          <p:nvPr userDrawn="1"/>
        </p:nvPicPr>
        <p:blipFill>
          <a:blip r:embed="rId15" cstate="print"/>
          <a:srcRect/>
          <a:stretch>
            <a:fillRect/>
          </a:stretch>
        </p:blipFill>
        <p:spPr bwMode="auto">
          <a:xfrm>
            <a:off x="0" y="1588"/>
            <a:ext cx="1524000" cy="6858000"/>
          </a:xfrm>
          <a:prstGeom prst="rect">
            <a:avLst/>
          </a:prstGeom>
          <a:noFill/>
          <a:ln w="9525">
            <a:noFill/>
            <a:miter lim="800000"/>
            <a:headEnd/>
            <a:tailEnd/>
          </a:ln>
        </p:spPr>
      </p:pic>
      <p:sp>
        <p:nvSpPr>
          <p:cNvPr id="2955333" name="Text Box 69"/>
          <p:cNvSpPr txBox="1">
            <a:spLocks noChangeArrowheads="1"/>
          </p:cNvSpPr>
          <p:nvPr userDrawn="1"/>
        </p:nvSpPr>
        <p:spPr bwMode="auto">
          <a:xfrm>
            <a:off x="0" y="0"/>
            <a:ext cx="1397000" cy="687388"/>
          </a:xfrm>
          <a:prstGeom prst="rect">
            <a:avLst/>
          </a:prstGeom>
          <a:noFill/>
          <a:ln w="9525">
            <a:noFill/>
            <a:miter lim="800000"/>
            <a:headEnd/>
            <a:tailEnd/>
          </a:ln>
          <a:effectLst/>
        </p:spPr>
        <p:txBody>
          <a:bodyPr wrap="none">
            <a:spAutoFit/>
          </a:bodyPr>
          <a:lstStyle/>
          <a:p>
            <a:pPr>
              <a:defRPr/>
            </a:pPr>
            <a:r>
              <a:rPr lang="en-US" b="1">
                <a:solidFill>
                  <a:srgbClr val="FFFF00"/>
                </a:solidFill>
              </a:rPr>
              <a:t>Quality/</a:t>
            </a:r>
          </a:p>
          <a:p>
            <a:pPr>
              <a:defRPr/>
            </a:pPr>
            <a:r>
              <a:rPr lang="en-US" b="1">
                <a:solidFill>
                  <a:srgbClr val="FFFF00"/>
                </a:solidFill>
              </a:rPr>
              <a:t>Level of</a:t>
            </a:r>
          </a:p>
          <a:p>
            <a:pPr>
              <a:defRPr/>
            </a:pPr>
            <a:r>
              <a:rPr lang="en-US" b="1">
                <a:solidFill>
                  <a:srgbClr val="FFFF00"/>
                </a:solidFill>
              </a:rPr>
              <a:t>Service</a:t>
            </a:r>
          </a:p>
        </p:txBody>
      </p:sp>
      <p:sp>
        <p:nvSpPr>
          <p:cNvPr id="2955334" name="Rectangle 70"/>
          <p:cNvSpPr>
            <a:spLocks noChangeArrowheads="1"/>
          </p:cNvSpPr>
          <p:nvPr userDrawn="1"/>
        </p:nvSpPr>
        <p:spPr bwMode="auto">
          <a:xfrm>
            <a:off x="1141413" y="230188"/>
            <a:ext cx="7769225" cy="76200"/>
          </a:xfrm>
          <a:prstGeom prst="rect">
            <a:avLst/>
          </a:prstGeom>
          <a:gradFill rotWithShape="0">
            <a:gsLst>
              <a:gs pos="0">
                <a:srgbClr val="00CCFF"/>
              </a:gs>
              <a:gs pos="100000">
                <a:schemeClr val="accent2"/>
              </a:gs>
            </a:gsLst>
            <a:lin ang="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sp>
        <p:nvSpPr>
          <p:cNvPr id="2955335" name="Rectangle 71"/>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3600" b="1" smtClean="0">
                <a:solidFill>
                  <a:schemeClr val="tx2"/>
                </a:solidFill>
                <a:latin typeface="+mj-lt"/>
              </a:defRPr>
            </a:lvl1pPr>
          </a:lstStyle>
          <a:p>
            <a:pPr>
              <a:defRPr/>
            </a:pPr>
            <a:fld id="{AF1DFF0A-7F61-4A1A-BDC5-EB7C4103E926}" type="slidenum">
              <a:rPr lang="en-US">
                <a:solidFill>
                  <a:srgbClr val="008080"/>
                </a:solidFill>
              </a:rPr>
              <a:pPr>
                <a:defRPr/>
              </a:pPr>
              <a:t>‹#›</a:t>
            </a:fld>
            <a:endParaRPr lang="en-US">
              <a:solidFill>
                <a:srgbClr val="008080"/>
              </a:solidFill>
            </a:endParaRPr>
          </a:p>
        </p:txBody>
      </p:sp>
      <p:sp>
        <p:nvSpPr>
          <p:cNvPr id="2955336" name="Rectangle 72"/>
          <p:cNvSpPr>
            <a:spLocks noChangeArrowheads="1"/>
          </p:cNvSpPr>
          <p:nvPr userDrawn="1"/>
        </p:nvSpPr>
        <p:spPr bwMode="auto">
          <a:xfrm>
            <a:off x="0" y="1588"/>
            <a:ext cx="9144000" cy="533400"/>
          </a:xfrm>
          <a:prstGeom prst="rect">
            <a:avLst/>
          </a:prstGeom>
          <a:gradFill rotWithShape="0">
            <a:gsLst>
              <a:gs pos="0">
                <a:srgbClr val="D5EBFF"/>
              </a:gs>
              <a:gs pos="100000">
                <a:srgbClr val="D5EBFF">
                  <a:gamma/>
                  <a:tint val="0"/>
                  <a:invGamma/>
                </a:srgbClr>
              </a:gs>
            </a:gsLst>
            <a:lin ang="540000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sp>
        <p:nvSpPr>
          <p:cNvPr id="2955337" name="Text Box 73"/>
          <p:cNvSpPr txBox="1">
            <a:spLocks noChangeArrowheads="1"/>
          </p:cNvSpPr>
          <p:nvPr userDrawn="1"/>
        </p:nvSpPr>
        <p:spPr bwMode="auto">
          <a:xfrm>
            <a:off x="0" y="-1588"/>
            <a:ext cx="1397000" cy="687388"/>
          </a:xfrm>
          <a:prstGeom prst="rect">
            <a:avLst/>
          </a:prstGeom>
          <a:noFill/>
          <a:ln w="9525">
            <a:noFill/>
            <a:miter lim="800000"/>
            <a:headEnd/>
            <a:tailEnd/>
          </a:ln>
          <a:effectLst/>
        </p:spPr>
        <p:txBody>
          <a:bodyPr wrap="none">
            <a:spAutoFit/>
          </a:bodyPr>
          <a:lstStyle/>
          <a:p>
            <a:pPr>
              <a:defRPr/>
            </a:pPr>
            <a:r>
              <a:rPr lang="en-US" b="1">
                <a:solidFill>
                  <a:srgbClr val="FFFF00"/>
                </a:solidFill>
              </a:rPr>
              <a:t>Quality/</a:t>
            </a:r>
          </a:p>
          <a:p>
            <a:pPr>
              <a:defRPr/>
            </a:pPr>
            <a:r>
              <a:rPr lang="en-US" b="1">
                <a:solidFill>
                  <a:srgbClr val="FFFF00"/>
                </a:solidFill>
              </a:rPr>
              <a:t>Level of</a:t>
            </a:r>
          </a:p>
          <a:p>
            <a:pPr>
              <a:defRPr/>
            </a:pPr>
            <a:r>
              <a:rPr lang="en-US" b="1">
                <a:solidFill>
                  <a:srgbClr val="FFFF00"/>
                </a:solidFill>
              </a:rPr>
              <a:t>Service</a:t>
            </a:r>
          </a:p>
        </p:txBody>
      </p:sp>
      <p:sp>
        <p:nvSpPr>
          <p:cNvPr id="2955338" name="Rectangle 74"/>
          <p:cNvSpPr>
            <a:spLocks noChangeArrowheads="1"/>
          </p:cNvSpPr>
          <p:nvPr userDrawn="1"/>
        </p:nvSpPr>
        <p:spPr bwMode="auto">
          <a:xfrm>
            <a:off x="1141413" y="228600"/>
            <a:ext cx="7769225" cy="76200"/>
          </a:xfrm>
          <a:prstGeom prst="rect">
            <a:avLst/>
          </a:prstGeom>
          <a:gradFill rotWithShape="0">
            <a:gsLst>
              <a:gs pos="0">
                <a:srgbClr val="00CCFF"/>
              </a:gs>
              <a:gs pos="100000">
                <a:schemeClr val="folHlink"/>
              </a:gs>
            </a:gsLst>
            <a:lin ang="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pic>
        <p:nvPicPr>
          <p:cNvPr id="18449" name="Picture 75" descr="qos5cover"/>
          <p:cNvPicPr>
            <a:picLocks noChangeAspect="1" noChangeArrowheads="1"/>
          </p:cNvPicPr>
          <p:nvPr userDrawn="1"/>
        </p:nvPicPr>
        <p:blipFill>
          <a:blip r:embed="rId15" cstate="print"/>
          <a:srcRect/>
          <a:stretch>
            <a:fillRect/>
          </a:stretch>
        </p:blipFill>
        <p:spPr bwMode="auto">
          <a:xfrm>
            <a:off x="0" y="1588"/>
            <a:ext cx="1524000" cy="6858000"/>
          </a:xfrm>
          <a:prstGeom prst="rect">
            <a:avLst/>
          </a:prstGeom>
          <a:noFill/>
          <a:ln w="9525">
            <a:noFill/>
            <a:miter lim="800000"/>
            <a:headEnd/>
            <a:tailEnd/>
          </a:ln>
        </p:spPr>
      </p:pic>
      <p:sp>
        <p:nvSpPr>
          <p:cNvPr id="2955340" name="Text Box 76"/>
          <p:cNvSpPr txBox="1">
            <a:spLocks noChangeArrowheads="1"/>
          </p:cNvSpPr>
          <p:nvPr userDrawn="1"/>
        </p:nvSpPr>
        <p:spPr bwMode="auto">
          <a:xfrm>
            <a:off x="0" y="0"/>
            <a:ext cx="1397000" cy="687388"/>
          </a:xfrm>
          <a:prstGeom prst="rect">
            <a:avLst/>
          </a:prstGeom>
          <a:noFill/>
          <a:ln w="9525">
            <a:noFill/>
            <a:miter lim="800000"/>
            <a:headEnd/>
            <a:tailEnd/>
          </a:ln>
          <a:effectLst/>
        </p:spPr>
        <p:txBody>
          <a:bodyPr wrap="none">
            <a:spAutoFit/>
          </a:bodyPr>
          <a:lstStyle/>
          <a:p>
            <a:pPr>
              <a:defRPr/>
            </a:pPr>
            <a:r>
              <a:rPr lang="en-US" b="1">
                <a:solidFill>
                  <a:srgbClr val="FFFF00"/>
                </a:solidFill>
              </a:rPr>
              <a:t>Quality/</a:t>
            </a:r>
          </a:p>
          <a:p>
            <a:pPr>
              <a:defRPr/>
            </a:pPr>
            <a:r>
              <a:rPr lang="en-US" b="1">
                <a:solidFill>
                  <a:srgbClr val="FFFF00"/>
                </a:solidFill>
              </a:rPr>
              <a:t>Level of</a:t>
            </a:r>
          </a:p>
          <a:p>
            <a:pPr>
              <a:defRPr/>
            </a:pPr>
            <a:r>
              <a:rPr lang="en-US" b="1">
                <a:solidFill>
                  <a:srgbClr val="FFFF00"/>
                </a:solidFill>
              </a:rPr>
              <a:t>Service</a:t>
            </a:r>
          </a:p>
        </p:txBody>
      </p:sp>
      <p:sp>
        <p:nvSpPr>
          <p:cNvPr id="2955341" name="Rectangle 77"/>
          <p:cNvSpPr>
            <a:spLocks noChangeArrowheads="1"/>
          </p:cNvSpPr>
          <p:nvPr userDrawn="1"/>
        </p:nvSpPr>
        <p:spPr bwMode="auto">
          <a:xfrm>
            <a:off x="1141413" y="230188"/>
            <a:ext cx="7769225" cy="76200"/>
          </a:xfrm>
          <a:prstGeom prst="rect">
            <a:avLst/>
          </a:prstGeom>
          <a:gradFill rotWithShape="0">
            <a:gsLst>
              <a:gs pos="0">
                <a:srgbClr val="00CCFF"/>
              </a:gs>
              <a:gs pos="100000">
                <a:schemeClr val="accent2"/>
              </a:gs>
            </a:gsLst>
            <a:lin ang="0" scaled="1"/>
          </a:gradFill>
          <a:ln w="9525">
            <a:noFill/>
            <a:miter lim="800000"/>
            <a:headEnd/>
            <a:tailEnd/>
          </a:ln>
          <a:effectLst/>
        </p:spPr>
        <p:txBody>
          <a:bodyPr wrap="none" anchor="ctr"/>
          <a:lstStyle/>
          <a:p>
            <a:pPr eaLnBrk="0" hangingPunct="0">
              <a:defRPr/>
            </a:pPr>
            <a:endParaRPr lang="en-US" sz="220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0" fontAlgn="base" hangingPunct="0">
        <a:lnSpc>
          <a:spcPct val="110000"/>
        </a:lnSpc>
        <a:spcBef>
          <a:spcPct val="0"/>
        </a:spcBef>
        <a:spcAft>
          <a:spcPct val="0"/>
        </a:spcAft>
        <a:defRPr sz="3600">
          <a:solidFill>
            <a:srgbClr val="1A48AE"/>
          </a:solidFill>
          <a:latin typeface="+mj-lt"/>
          <a:ea typeface="+mj-ea"/>
          <a:cs typeface="+mj-cs"/>
        </a:defRPr>
      </a:lvl1pPr>
      <a:lvl2pPr algn="ctr" rtl="0" eaLnBrk="0" fontAlgn="base" hangingPunct="0">
        <a:lnSpc>
          <a:spcPct val="110000"/>
        </a:lnSpc>
        <a:spcBef>
          <a:spcPct val="0"/>
        </a:spcBef>
        <a:spcAft>
          <a:spcPct val="0"/>
        </a:spcAft>
        <a:defRPr sz="3600">
          <a:solidFill>
            <a:srgbClr val="1A48AE"/>
          </a:solidFill>
          <a:latin typeface="Tahoma" pitchFamily="34" charset="0"/>
        </a:defRPr>
      </a:lvl2pPr>
      <a:lvl3pPr algn="ctr" rtl="0" eaLnBrk="0" fontAlgn="base" hangingPunct="0">
        <a:lnSpc>
          <a:spcPct val="110000"/>
        </a:lnSpc>
        <a:spcBef>
          <a:spcPct val="0"/>
        </a:spcBef>
        <a:spcAft>
          <a:spcPct val="0"/>
        </a:spcAft>
        <a:defRPr sz="3600">
          <a:solidFill>
            <a:srgbClr val="1A48AE"/>
          </a:solidFill>
          <a:latin typeface="Tahoma" pitchFamily="34" charset="0"/>
        </a:defRPr>
      </a:lvl3pPr>
      <a:lvl4pPr algn="ctr" rtl="0" eaLnBrk="0" fontAlgn="base" hangingPunct="0">
        <a:lnSpc>
          <a:spcPct val="110000"/>
        </a:lnSpc>
        <a:spcBef>
          <a:spcPct val="0"/>
        </a:spcBef>
        <a:spcAft>
          <a:spcPct val="0"/>
        </a:spcAft>
        <a:defRPr sz="3600">
          <a:solidFill>
            <a:srgbClr val="1A48AE"/>
          </a:solidFill>
          <a:latin typeface="Tahoma" pitchFamily="34" charset="0"/>
        </a:defRPr>
      </a:lvl4pPr>
      <a:lvl5pPr algn="ctr" rtl="0" eaLnBrk="0" fontAlgn="base" hangingPunct="0">
        <a:lnSpc>
          <a:spcPct val="110000"/>
        </a:lnSpc>
        <a:spcBef>
          <a:spcPct val="0"/>
        </a:spcBef>
        <a:spcAft>
          <a:spcPct val="0"/>
        </a:spcAft>
        <a:defRPr sz="3600">
          <a:solidFill>
            <a:srgbClr val="1A48AE"/>
          </a:solidFill>
          <a:latin typeface="Tahoma" pitchFamily="34" charset="0"/>
        </a:defRPr>
      </a:lvl5pPr>
      <a:lvl6pPr marL="457200" algn="ctr" rtl="0" eaLnBrk="0" fontAlgn="base" hangingPunct="0">
        <a:lnSpc>
          <a:spcPct val="110000"/>
        </a:lnSpc>
        <a:spcBef>
          <a:spcPct val="0"/>
        </a:spcBef>
        <a:spcAft>
          <a:spcPct val="0"/>
        </a:spcAft>
        <a:defRPr sz="3600">
          <a:solidFill>
            <a:srgbClr val="1A48AE"/>
          </a:solidFill>
          <a:latin typeface="Tahoma" pitchFamily="34" charset="0"/>
        </a:defRPr>
      </a:lvl6pPr>
      <a:lvl7pPr marL="914400" algn="ctr" rtl="0" eaLnBrk="0" fontAlgn="base" hangingPunct="0">
        <a:lnSpc>
          <a:spcPct val="110000"/>
        </a:lnSpc>
        <a:spcBef>
          <a:spcPct val="0"/>
        </a:spcBef>
        <a:spcAft>
          <a:spcPct val="0"/>
        </a:spcAft>
        <a:defRPr sz="3600">
          <a:solidFill>
            <a:srgbClr val="1A48AE"/>
          </a:solidFill>
          <a:latin typeface="Tahoma" pitchFamily="34" charset="0"/>
        </a:defRPr>
      </a:lvl7pPr>
      <a:lvl8pPr marL="1371600" algn="ctr" rtl="0" eaLnBrk="0" fontAlgn="base" hangingPunct="0">
        <a:lnSpc>
          <a:spcPct val="110000"/>
        </a:lnSpc>
        <a:spcBef>
          <a:spcPct val="0"/>
        </a:spcBef>
        <a:spcAft>
          <a:spcPct val="0"/>
        </a:spcAft>
        <a:defRPr sz="3600">
          <a:solidFill>
            <a:srgbClr val="1A48AE"/>
          </a:solidFill>
          <a:latin typeface="Tahoma" pitchFamily="34" charset="0"/>
        </a:defRPr>
      </a:lvl8pPr>
      <a:lvl9pPr marL="1828800" algn="ctr" rtl="0" eaLnBrk="0" fontAlgn="base" hangingPunct="0">
        <a:lnSpc>
          <a:spcPct val="110000"/>
        </a:lnSpc>
        <a:spcBef>
          <a:spcPct val="0"/>
        </a:spcBef>
        <a:spcAft>
          <a:spcPct val="0"/>
        </a:spcAft>
        <a:defRPr sz="3600">
          <a:solidFill>
            <a:srgbClr val="1A48AE"/>
          </a:solidFill>
          <a:latin typeface="Tahoma" pitchFamily="34" charset="0"/>
        </a:defRPr>
      </a:lvl9pPr>
    </p:titleStyle>
    <p:bodyStyle>
      <a:lvl1pPr marL="342900" indent="-342900" algn="l" rtl="0" eaLnBrk="0" fontAlgn="base" hangingPunct="0">
        <a:lnSpc>
          <a:spcPct val="95000"/>
        </a:lnSpc>
        <a:spcBef>
          <a:spcPct val="30000"/>
        </a:spcBef>
        <a:spcAft>
          <a:spcPct val="0"/>
        </a:spcAft>
        <a:buChar char="•"/>
        <a:defRPr sz="2800">
          <a:solidFill>
            <a:srgbClr val="333333"/>
          </a:solidFill>
          <a:latin typeface="+mn-lt"/>
          <a:ea typeface="+mn-ea"/>
          <a:cs typeface="+mn-cs"/>
        </a:defRPr>
      </a:lvl1pPr>
      <a:lvl2pPr marL="742950" indent="-285750" algn="l" rtl="0" eaLnBrk="0" fontAlgn="base" hangingPunct="0">
        <a:lnSpc>
          <a:spcPct val="95000"/>
        </a:lnSpc>
        <a:spcBef>
          <a:spcPct val="30000"/>
        </a:spcBef>
        <a:spcAft>
          <a:spcPct val="0"/>
        </a:spcAft>
        <a:buChar char="–"/>
        <a:defRPr sz="2200">
          <a:solidFill>
            <a:srgbClr val="114F49"/>
          </a:solidFill>
          <a:latin typeface="+mn-lt"/>
        </a:defRPr>
      </a:lvl2pPr>
      <a:lvl3pPr marL="1143000" indent="-228600" algn="l" rtl="0" eaLnBrk="0" fontAlgn="base" hangingPunct="0">
        <a:lnSpc>
          <a:spcPct val="95000"/>
        </a:lnSpc>
        <a:spcBef>
          <a:spcPct val="30000"/>
        </a:spcBef>
        <a:spcAft>
          <a:spcPct val="0"/>
        </a:spcAft>
        <a:buChar char="•"/>
        <a:defRPr sz="2200">
          <a:solidFill>
            <a:srgbClr val="333333"/>
          </a:solidFill>
          <a:latin typeface="+mn-lt"/>
        </a:defRPr>
      </a:lvl3pPr>
      <a:lvl4pPr marL="1600200" indent="-228600" algn="l" rtl="0" eaLnBrk="0" fontAlgn="base" hangingPunct="0">
        <a:lnSpc>
          <a:spcPct val="95000"/>
        </a:lnSpc>
        <a:spcBef>
          <a:spcPct val="30000"/>
        </a:spcBef>
        <a:spcAft>
          <a:spcPct val="0"/>
        </a:spcAft>
        <a:buChar char="–"/>
        <a:defRPr sz="2200">
          <a:solidFill>
            <a:srgbClr val="333333"/>
          </a:solidFill>
          <a:latin typeface="+mn-lt"/>
        </a:defRPr>
      </a:lvl4pPr>
      <a:lvl5pPr marL="2057400" indent="-228600" algn="l" rtl="0" eaLnBrk="0" fontAlgn="base" hangingPunct="0">
        <a:lnSpc>
          <a:spcPct val="95000"/>
        </a:lnSpc>
        <a:spcBef>
          <a:spcPct val="30000"/>
        </a:spcBef>
        <a:spcAft>
          <a:spcPct val="0"/>
        </a:spcAft>
        <a:buChar char="»"/>
        <a:defRPr sz="2200">
          <a:solidFill>
            <a:srgbClr val="333333"/>
          </a:solidFill>
          <a:latin typeface="+mn-lt"/>
        </a:defRPr>
      </a:lvl5pPr>
      <a:lvl6pPr marL="2514600" indent="-228600" algn="l" rtl="0" eaLnBrk="0" fontAlgn="base" hangingPunct="0">
        <a:lnSpc>
          <a:spcPct val="95000"/>
        </a:lnSpc>
        <a:spcBef>
          <a:spcPct val="30000"/>
        </a:spcBef>
        <a:spcAft>
          <a:spcPct val="0"/>
        </a:spcAft>
        <a:buChar char="»"/>
        <a:defRPr sz="2200">
          <a:solidFill>
            <a:srgbClr val="333333"/>
          </a:solidFill>
          <a:latin typeface="+mn-lt"/>
        </a:defRPr>
      </a:lvl6pPr>
      <a:lvl7pPr marL="2971800" indent="-228600" algn="l" rtl="0" eaLnBrk="0" fontAlgn="base" hangingPunct="0">
        <a:lnSpc>
          <a:spcPct val="95000"/>
        </a:lnSpc>
        <a:spcBef>
          <a:spcPct val="30000"/>
        </a:spcBef>
        <a:spcAft>
          <a:spcPct val="0"/>
        </a:spcAft>
        <a:buChar char="»"/>
        <a:defRPr sz="2200">
          <a:solidFill>
            <a:srgbClr val="333333"/>
          </a:solidFill>
          <a:latin typeface="+mn-lt"/>
        </a:defRPr>
      </a:lvl7pPr>
      <a:lvl8pPr marL="3429000" indent="-228600" algn="l" rtl="0" eaLnBrk="0" fontAlgn="base" hangingPunct="0">
        <a:lnSpc>
          <a:spcPct val="95000"/>
        </a:lnSpc>
        <a:spcBef>
          <a:spcPct val="30000"/>
        </a:spcBef>
        <a:spcAft>
          <a:spcPct val="0"/>
        </a:spcAft>
        <a:buChar char="»"/>
        <a:defRPr sz="2200">
          <a:solidFill>
            <a:srgbClr val="333333"/>
          </a:solidFill>
          <a:latin typeface="+mn-lt"/>
        </a:defRPr>
      </a:lvl8pPr>
      <a:lvl9pPr marL="3886200" indent="-228600" algn="l" rtl="0" eaLnBrk="0" fontAlgn="base" hangingPunct="0">
        <a:lnSpc>
          <a:spcPct val="95000"/>
        </a:lnSpc>
        <a:spcBef>
          <a:spcPct val="30000"/>
        </a:spcBef>
        <a:spcAft>
          <a:spcPct val="0"/>
        </a:spcAft>
        <a:buChar char="»"/>
        <a:defRPr sz="22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Chuck.Dyer@dot.state.oh.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mailto:GuttenplanME@cdmsith.com" TargetMode="Externa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p:txBody>
          <a:bodyPr/>
          <a:lstStyle/>
          <a:p>
            <a:pPr>
              <a:defRPr/>
            </a:pPr>
            <a:r>
              <a:rPr lang="en-US" smtClean="0"/>
              <a:t>Leadership Meeting#1</a:t>
            </a:r>
            <a:endParaRPr lang="en-US"/>
          </a:p>
        </p:txBody>
      </p:sp>
      <p:sp>
        <p:nvSpPr>
          <p:cNvPr id="21" name="Footer Placeholder 4"/>
          <p:cNvSpPr>
            <a:spLocks noGrp="1"/>
          </p:cNvSpPr>
          <p:nvPr>
            <p:ph type="ftr" sz="quarter" idx="11"/>
          </p:nvPr>
        </p:nvSpPr>
        <p:spPr>
          <a:xfrm>
            <a:off x="6096000" y="6477000"/>
            <a:ext cx="2895600" cy="476250"/>
          </a:xfrm>
        </p:spPr>
        <p:txBody>
          <a:bodyPr/>
          <a:lstStyle/>
          <a:p>
            <a:pPr>
              <a:defRPr/>
            </a:pPr>
            <a:r>
              <a:rPr lang="en-US" smtClean="0"/>
              <a:t>Jun 12, 2012</a:t>
            </a:r>
            <a:endParaRPr lang="en-US"/>
          </a:p>
        </p:txBody>
      </p:sp>
      <p:sp>
        <p:nvSpPr>
          <p:cNvPr id="2052" name="Rectangle 3"/>
          <p:cNvSpPr>
            <a:spLocks noGrp="1" noChangeArrowheads="1"/>
          </p:cNvSpPr>
          <p:nvPr>
            <p:ph type="subTitle" idx="1"/>
          </p:nvPr>
        </p:nvSpPr>
        <p:spPr>
          <a:xfrm>
            <a:off x="1371600" y="3352800"/>
            <a:ext cx="6400800" cy="1752600"/>
          </a:xfrm>
        </p:spPr>
        <p:txBody>
          <a:bodyPr/>
          <a:lstStyle/>
          <a:p>
            <a:pPr eaLnBrk="1" hangingPunct="1"/>
            <a:r>
              <a:rPr lang="en-US" smtClean="0">
                <a:solidFill>
                  <a:srgbClr val="75B000"/>
                </a:solidFill>
              </a:rPr>
              <a:t>Steering Committee Meeting #1</a:t>
            </a:r>
          </a:p>
        </p:txBody>
      </p:sp>
      <p:sp>
        <p:nvSpPr>
          <p:cNvPr id="2053" name="Rectangle 2"/>
          <p:cNvSpPr>
            <a:spLocks noGrp="1" noChangeArrowheads="1"/>
          </p:cNvSpPr>
          <p:nvPr>
            <p:ph type="ctrTitle"/>
          </p:nvPr>
        </p:nvSpPr>
        <p:spPr/>
        <p:txBody>
          <a:bodyPr/>
          <a:lstStyle/>
          <a:p>
            <a:pPr algn="ctr" eaLnBrk="1" hangingPunct="1"/>
            <a:r>
              <a:rPr lang="en-US" sz="6600" smtClean="0">
                <a:solidFill>
                  <a:srgbClr val="003366"/>
                </a:solidFill>
                <a:latin typeface="Garamond" pitchFamily="18" charset="0"/>
              </a:rPr>
              <a:t>WELCOME</a:t>
            </a:r>
          </a:p>
        </p:txBody>
      </p:sp>
      <p:sp>
        <p:nvSpPr>
          <p:cNvPr id="2054" name="Rectangle 16"/>
          <p:cNvSpPr>
            <a:spLocks noChangeArrowheads="1"/>
          </p:cNvSpPr>
          <p:nvPr/>
        </p:nvSpPr>
        <p:spPr bwMode="auto">
          <a:xfrm>
            <a:off x="-278172" y="51134"/>
            <a:ext cx="9256124" cy="6806866"/>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065" name="Rectangle 17"/>
          <p:cNvSpPr>
            <a:spLocks noChangeArrowheads="1"/>
          </p:cNvSpPr>
          <p:nvPr/>
        </p:nvSpPr>
        <p:spPr bwMode="auto">
          <a:xfrm>
            <a:off x="6129338" y="5224463"/>
            <a:ext cx="2819400" cy="457200"/>
          </a:xfrm>
          <a:prstGeom prst="rect">
            <a:avLst/>
          </a:prstGeom>
          <a:gradFill rotWithShape="1">
            <a:gsLst>
              <a:gs pos="0">
                <a:schemeClr val="bg2"/>
              </a:gs>
              <a:gs pos="100000">
                <a:schemeClr val="bg2">
                  <a:gamma/>
                  <a:tint val="0"/>
                  <a:invGamma/>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066" name="Rectangle 18"/>
          <p:cNvSpPr>
            <a:spLocks noChangeArrowheads="1"/>
          </p:cNvSpPr>
          <p:nvPr/>
        </p:nvSpPr>
        <p:spPr bwMode="auto">
          <a:xfrm>
            <a:off x="185738" y="5257800"/>
            <a:ext cx="2819400" cy="457200"/>
          </a:xfrm>
          <a:prstGeom prst="rect">
            <a:avLst/>
          </a:prstGeom>
          <a:gradFill rotWithShape="1">
            <a:gsLst>
              <a:gs pos="0">
                <a:schemeClr val="bg2"/>
              </a:gs>
              <a:gs pos="100000">
                <a:schemeClr val="bg2">
                  <a:gamma/>
                  <a:tint val="0"/>
                  <a:invGamma/>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067" name="Rectangle 19"/>
          <p:cNvSpPr>
            <a:spLocks noChangeArrowheads="1"/>
          </p:cNvSpPr>
          <p:nvPr/>
        </p:nvSpPr>
        <p:spPr bwMode="auto">
          <a:xfrm>
            <a:off x="3167063" y="5229225"/>
            <a:ext cx="2819400" cy="457200"/>
          </a:xfrm>
          <a:prstGeom prst="rect">
            <a:avLst/>
          </a:prstGeom>
          <a:gradFill rotWithShape="1">
            <a:gsLst>
              <a:gs pos="0">
                <a:schemeClr val="bg2"/>
              </a:gs>
              <a:gs pos="100000">
                <a:schemeClr val="bg2">
                  <a:gamma/>
                  <a:tint val="0"/>
                  <a:invGamma/>
                </a:schemeClr>
              </a:gs>
            </a:gsLst>
            <a:path path="shape">
              <a:fillToRect l="50000" t="50000" r="50000" b="50000"/>
            </a:path>
          </a:gradFill>
          <a:ln w="9525">
            <a:noFill/>
            <a:miter lim="800000"/>
            <a:headEnd/>
            <a:tailEnd/>
          </a:ln>
          <a:effectLst/>
        </p:spPr>
        <p:txBody>
          <a:bodyPr wrap="none" anchor="ctr"/>
          <a:lstStyle/>
          <a:p>
            <a:pPr>
              <a:defRPr/>
            </a:pPr>
            <a:endParaRPr lang="en-US"/>
          </a:p>
        </p:txBody>
      </p:sp>
      <p:sp>
        <p:nvSpPr>
          <p:cNvPr id="2059" name="Rectangle 21"/>
          <p:cNvSpPr>
            <a:spLocks noChangeArrowheads="1"/>
          </p:cNvSpPr>
          <p:nvPr/>
        </p:nvSpPr>
        <p:spPr bwMode="auto">
          <a:xfrm>
            <a:off x="914400" y="2681288"/>
            <a:ext cx="6019800" cy="762000"/>
          </a:xfrm>
          <a:prstGeom prst="rect">
            <a:avLst/>
          </a:prstGeom>
          <a:noFill/>
          <a:ln w="9525">
            <a:noFill/>
            <a:miter lim="800000"/>
            <a:headEnd/>
            <a:tailEnd/>
          </a:ln>
        </p:spPr>
        <p:txBody>
          <a:bodyPr/>
          <a:lstStyle/>
          <a:p>
            <a:pPr>
              <a:spcBef>
                <a:spcPct val="20000"/>
              </a:spcBef>
              <a:buFont typeface="Wingdings" pitchFamily="2" charset="2"/>
              <a:buNone/>
            </a:pPr>
            <a:r>
              <a:rPr lang="en-US" sz="2800" b="1" dirty="0" smtClean="0">
                <a:solidFill>
                  <a:srgbClr val="95CA78"/>
                </a:solidFill>
                <a:latin typeface="Arial Narrow" pitchFamily="34" charset="0"/>
              </a:rPr>
              <a:t>Bicycle and Pedestrian Travel</a:t>
            </a:r>
            <a:endParaRPr lang="en-US" sz="2000" b="1" dirty="0">
              <a:solidFill>
                <a:srgbClr val="95CA78"/>
              </a:solidFill>
              <a:latin typeface="Arial Narrow" pitchFamily="34" charset="0"/>
            </a:endParaRPr>
          </a:p>
        </p:txBody>
      </p:sp>
      <p:sp>
        <p:nvSpPr>
          <p:cNvPr id="2060" name="Rectangle 22"/>
          <p:cNvSpPr>
            <a:spLocks noChangeArrowheads="1"/>
          </p:cNvSpPr>
          <p:nvPr/>
        </p:nvSpPr>
        <p:spPr bwMode="auto">
          <a:xfrm>
            <a:off x="685800" y="1624013"/>
            <a:ext cx="6019800" cy="1470025"/>
          </a:xfrm>
          <a:prstGeom prst="rect">
            <a:avLst/>
          </a:prstGeom>
          <a:noFill/>
          <a:ln w="9525">
            <a:noFill/>
            <a:miter lim="800000"/>
            <a:headEnd/>
            <a:tailEnd/>
          </a:ln>
        </p:spPr>
        <p:txBody>
          <a:bodyPr anchor="ctr"/>
          <a:lstStyle/>
          <a:p>
            <a:r>
              <a:rPr lang="en-US" sz="4800" b="1" dirty="0" smtClean="0">
                <a:solidFill>
                  <a:srgbClr val="003366"/>
                </a:solidFill>
                <a:latin typeface="Garamond" pitchFamily="18" charset="0"/>
              </a:rPr>
              <a:t>Pike and Wok Travel</a:t>
            </a:r>
            <a:endParaRPr lang="en-US" sz="4800" b="1" dirty="0">
              <a:solidFill>
                <a:srgbClr val="003366"/>
              </a:solidFill>
              <a:latin typeface="Garamond" pitchFamily="18" charset="0"/>
            </a:endParaRPr>
          </a:p>
        </p:txBody>
      </p:sp>
      <p:sp>
        <p:nvSpPr>
          <p:cNvPr id="2061" name="Rectangle 23"/>
          <p:cNvSpPr>
            <a:spLocks noChangeArrowheads="1"/>
          </p:cNvSpPr>
          <p:nvPr/>
        </p:nvSpPr>
        <p:spPr bwMode="auto">
          <a:xfrm>
            <a:off x="0" y="7239000"/>
            <a:ext cx="9144000" cy="603250"/>
          </a:xfrm>
          <a:prstGeom prst="rect">
            <a:avLst/>
          </a:prstGeom>
          <a:solidFill>
            <a:srgbClr val="0070C0"/>
          </a:solidFill>
          <a:ln w="9525">
            <a:noFill/>
            <a:miter lim="800000"/>
            <a:headEnd/>
            <a:tailEnd/>
          </a:ln>
        </p:spPr>
        <p:txBody>
          <a:bodyPr wrap="none" anchor="ctr"/>
          <a:lstStyle/>
          <a:p>
            <a:endParaRPr lang="en-US"/>
          </a:p>
        </p:txBody>
      </p:sp>
      <p:sp>
        <p:nvSpPr>
          <p:cNvPr id="2062" name="Line 24"/>
          <p:cNvSpPr>
            <a:spLocks noChangeShapeType="1"/>
          </p:cNvSpPr>
          <p:nvPr/>
        </p:nvSpPr>
        <p:spPr bwMode="auto">
          <a:xfrm flipV="1">
            <a:off x="0" y="6173788"/>
            <a:ext cx="9144000" cy="47625"/>
          </a:xfrm>
          <a:prstGeom prst="line">
            <a:avLst/>
          </a:prstGeom>
          <a:noFill/>
          <a:ln w="9525">
            <a:solidFill>
              <a:schemeClr val="folHlink"/>
            </a:solidFill>
            <a:round/>
            <a:headEnd/>
            <a:tailEnd/>
          </a:ln>
        </p:spPr>
        <p:txBody>
          <a:bodyPr/>
          <a:lstStyle/>
          <a:p>
            <a:endParaRPr lang="en-US"/>
          </a:p>
        </p:txBody>
      </p:sp>
      <p:sp>
        <p:nvSpPr>
          <p:cNvPr id="3" name="Rectangle 28"/>
          <p:cNvSpPr>
            <a:spLocks noChangeArrowheads="1"/>
          </p:cNvSpPr>
          <p:nvPr/>
        </p:nvSpPr>
        <p:spPr bwMode="auto">
          <a:xfrm>
            <a:off x="914400" y="3165475"/>
            <a:ext cx="6019800" cy="762000"/>
          </a:xfrm>
          <a:prstGeom prst="rect">
            <a:avLst/>
          </a:prstGeom>
          <a:noFill/>
          <a:ln w="9525">
            <a:noFill/>
            <a:miter lim="800000"/>
            <a:headEnd/>
            <a:tailEnd/>
          </a:ln>
        </p:spPr>
        <p:txBody>
          <a:bodyPr/>
          <a:lstStyle/>
          <a:p>
            <a:pPr>
              <a:spcBef>
                <a:spcPct val="20000"/>
              </a:spcBef>
              <a:buFont typeface="Wingdings" pitchFamily="2" charset="2"/>
              <a:buNone/>
            </a:pPr>
            <a:r>
              <a:rPr lang="en-US" sz="1400" b="1" dirty="0" smtClean="0">
                <a:solidFill>
                  <a:srgbClr val="003366"/>
                </a:solidFill>
                <a:latin typeface="Arial Narrow" pitchFamily="34" charset="0"/>
              </a:rPr>
              <a:t>May 6, 2013</a:t>
            </a:r>
            <a:endParaRPr lang="en-US" sz="1400" b="1" dirty="0">
              <a:solidFill>
                <a:srgbClr val="003366"/>
              </a:solidFill>
              <a:latin typeface="Arial Narrow" pitchFamily="34" charset="0"/>
            </a:endParaRPr>
          </a:p>
        </p:txBody>
      </p:sp>
      <p:pic>
        <p:nvPicPr>
          <p:cNvPr id="4" name="Picture 29" descr="ODOT_Logo"/>
          <p:cNvPicPr>
            <a:picLocks noChangeAspect="1" noChangeArrowheads="1"/>
          </p:cNvPicPr>
          <p:nvPr/>
        </p:nvPicPr>
        <p:blipFill>
          <a:blip r:embed="rId3" cstate="print"/>
          <a:srcRect/>
          <a:stretch>
            <a:fillRect/>
          </a:stretch>
        </p:blipFill>
        <p:spPr bwMode="auto">
          <a:xfrm>
            <a:off x="228600" y="3014663"/>
            <a:ext cx="533400" cy="531812"/>
          </a:xfrm>
          <a:prstGeom prst="rect">
            <a:avLst/>
          </a:prstGeom>
          <a:noFill/>
          <a:ln w="9525">
            <a:noFill/>
            <a:miter lim="800000"/>
            <a:headEnd/>
            <a:tailEnd/>
          </a:ln>
        </p:spPr>
      </p:pic>
      <p:sp>
        <p:nvSpPr>
          <p:cNvPr id="2068" name="Rectangle 30"/>
          <p:cNvSpPr>
            <a:spLocks noChangeArrowheads="1"/>
          </p:cNvSpPr>
          <p:nvPr/>
        </p:nvSpPr>
        <p:spPr bwMode="auto">
          <a:xfrm>
            <a:off x="8915400" y="0"/>
            <a:ext cx="228600" cy="2057400"/>
          </a:xfrm>
          <a:prstGeom prst="rect">
            <a:avLst/>
          </a:prstGeom>
          <a:solidFill>
            <a:schemeClr val="bg1"/>
          </a:solidFill>
          <a:ln w="9525">
            <a:noFill/>
            <a:miter lim="800000"/>
            <a:headEnd/>
            <a:tailEnd/>
          </a:ln>
        </p:spPr>
        <p:txBody>
          <a:bodyPr wrap="none" anchor="ctr"/>
          <a:lstStyle/>
          <a:p>
            <a:endParaRPr lang="en-US"/>
          </a:p>
        </p:txBody>
      </p:sp>
      <p:pic>
        <p:nvPicPr>
          <p:cNvPr id="22" name="Picture 13" descr="W:\Bike and Ped\Safety\Non Infrastructure Safety Program\OSU Safety Project\OSU How We Roll pics and vids\Main St Bridge 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538" y="3659188"/>
            <a:ext cx="2971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W:\Bike and Ped\Safety\Non Infrastructure Safety Program\OSU Safety Project\OSU How We Roll pics and vids\socializing with backgrou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3928" y="3659188"/>
            <a:ext cx="37719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W:\Bike and Ped\Safety\Non Infrastructure Safety Program\OSU Safety Project\OSU How We Roll pics and vids\Briso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1897" t="32439" b="14780"/>
          <a:stretch/>
        </p:blipFill>
        <p:spPr bwMode="auto">
          <a:xfrm>
            <a:off x="3081338" y="3659188"/>
            <a:ext cx="2012590" cy="2516188"/>
          </a:xfrm>
          <a:prstGeom prst="rect">
            <a:avLst/>
          </a:prstGeom>
          <a:noFill/>
          <a:extLst>
            <a:ext uri="{909E8E84-426E-40DD-AFC4-6F175D3DCCD1}">
              <a14:hiddenFill xmlns:a14="http://schemas.microsoft.com/office/drawing/2010/main">
                <a:solidFill>
                  <a:srgbClr val="FFFFFF"/>
                </a:solidFill>
              </a14:hiddenFill>
            </a:ext>
          </a:extLst>
        </p:spPr>
      </p:pic>
      <p:sp>
        <p:nvSpPr>
          <p:cNvPr id="2069" name="Rectangle 31"/>
          <p:cNvSpPr>
            <a:spLocks noChangeArrowheads="1"/>
          </p:cNvSpPr>
          <p:nvPr/>
        </p:nvSpPr>
        <p:spPr bwMode="auto">
          <a:xfrm>
            <a:off x="0" y="523875"/>
            <a:ext cx="6979878" cy="1152525"/>
          </a:xfrm>
          <a:prstGeom prst="rect">
            <a:avLst/>
          </a:prstGeom>
          <a:solidFill>
            <a:srgbClr val="95CA78"/>
          </a:solidFill>
          <a:ln w="9525">
            <a:noFill/>
            <a:miter lim="800000"/>
            <a:headEnd/>
            <a:tailEnd/>
          </a:ln>
        </p:spPr>
        <p:txBody>
          <a:bodyPr wrap="none" anchor="ctr"/>
          <a:lstStyle/>
          <a:p>
            <a:endParaRPr lang="en-US"/>
          </a:p>
        </p:txBody>
      </p:sp>
      <p:pic>
        <p:nvPicPr>
          <p:cNvPr id="2058" name="Picture 20" descr="final logo template"/>
          <p:cNvPicPr>
            <a:picLocks noChangeAspect="1" noChangeArrowheads="1"/>
          </p:cNvPicPr>
          <p:nvPr/>
        </p:nvPicPr>
        <p:blipFill rotWithShape="1">
          <a:blip r:embed="rId7" cstate="print"/>
          <a:srcRect l="5271"/>
          <a:stretch/>
        </p:blipFill>
        <p:spPr bwMode="auto">
          <a:xfrm>
            <a:off x="6668068" y="152400"/>
            <a:ext cx="2309884"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Links</a:t>
            </a:r>
          </a:p>
        </p:txBody>
      </p:sp>
      <p:sp>
        <p:nvSpPr>
          <p:cNvPr id="4" name="Date Placeholder 3"/>
          <p:cNvSpPr>
            <a:spLocks noGrp="1"/>
          </p:cNvSpPr>
          <p:nvPr>
            <p:ph type="dt" sz="half" idx="10"/>
          </p:nvPr>
        </p:nvSpPr>
        <p:spPr/>
        <p:txBody>
          <a:bodyPr/>
          <a:lstStyle/>
          <a:p>
            <a:pPr>
              <a:defRPr/>
            </a:pPr>
            <a:r>
              <a:rPr lang="en-US" dirty="0"/>
              <a:t>Pike and Wok Travel</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066800"/>
            <a:ext cx="5410200" cy="544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412376" y="1371600"/>
            <a:ext cx="1727579"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2000" dirty="0" smtClean="0"/>
              <a:t>Links were added to connect the centroids…</a:t>
            </a:r>
          </a:p>
        </p:txBody>
      </p:sp>
      <p:sp>
        <p:nvSpPr>
          <p:cNvPr id="7"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1565643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Routes</a:t>
            </a:r>
          </a:p>
        </p:txBody>
      </p:sp>
      <p:sp>
        <p:nvSpPr>
          <p:cNvPr id="3075" name="Content Placeholder 2"/>
          <p:cNvSpPr>
            <a:spLocks noGrp="1"/>
          </p:cNvSpPr>
          <p:nvPr>
            <p:ph idx="1"/>
          </p:nvPr>
        </p:nvSpPr>
        <p:spPr>
          <a:xfrm>
            <a:off x="381000" y="1371600"/>
            <a:ext cx="8610600" cy="4572000"/>
          </a:xfrm>
        </p:spPr>
        <p:txBody>
          <a:bodyPr/>
          <a:lstStyle/>
          <a:p>
            <a:pPr marL="0" indent="0">
              <a:buNone/>
            </a:pPr>
            <a:r>
              <a:rPr lang="en-US" sz="3600" b="1" dirty="0" smtClean="0"/>
              <a:t> </a:t>
            </a:r>
            <a:endParaRPr lang="en-US" sz="3600" b="1" dirty="0"/>
          </a:p>
          <a:p>
            <a:pPr marL="0" indent="0">
              <a:buNone/>
            </a:pPr>
            <a:endParaRPr lang="en-US" dirty="0" smtClean="0"/>
          </a:p>
        </p:txBody>
      </p:sp>
      <p:sp>
        <p:nvSpPr>
          <p:cNvPr id="4" name="Date Placeholder 3"/>
          <p:cNvSpPr>
            <a:spLocks noGrp="1"/>
          </p:cNvSpPr>
          <p:nvPr>
            <p:ph type="dt" sz="half" idx="10"/>
          </p:nvPr>
        </p:nvSpPr>
        <p:spPr/>
        <p:txBody>
          <a:bodyPr/>
          <a:lstStyle/>
          <a:p>
            <a:pPr>
              <a:defRPr/>
            </a:pPr>
            <a:r>
              <a:rPr lang="en-US" dirty="0"/>
              <a:t>Pike and Wok Travel</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66799"/>
            <a:ext cx="5334000" cy="54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412376" y="1371600"/>
            <a:ext cx="1727579"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2000" dirty="0" smtClean="0"/>
              <a:t>Routes were defined based on LOS…</a:t>
            </a:r>
          </a:p>
        </p:txBody>
      </p:sp>
      <p:sp>
        <p:nvSpPr>
          <p:cNvPr id="8"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1565643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Level of Service</a:t>
            </a:r>
          </a:p>
        </p:txBody>
      </p:sp>
      <p:sp>
        <p:nvSpPr>
          <p:cNvPr id="4" name="Date Placeholder 3"/>
          <p:cNvSpPr>
            <a:spLocks noGrp="1"/>
          </p:cNvSpPr>
          <p:nvPr>
            <p:ph type="dt" sz="half" idx="10"/>
          </p:nvPr>
        </p:nvSpPr>
        <p:spPr/>
        <p:txBody>
          <a:bodyPr/>
          <a:lstStyle/>
          <a:p>
            <a:pPr>
              <a:defRPr/>
            </a:pPr>
            <a:r>
              <a:rPr lang="en-US" dirty="0"/>
              <a:t>Pike and Wok Travel</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066800"/>
            <a:ext cx="568857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257942"/>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bwMode="auto">
          <a:xfrm>
            <a:off x="412376" y="1371599"/>
            <a:ext cx="1727579" cy="507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None/>
            </a:pPr>
            <a:r>
              <a:rPr lang="en-US" sz="2000" dirty="0" smtClean="0"/>
              <a:t>Criteria</a:t>
            </a:r>
          </a:p>
          <a:p>
            <a:r>
              <a:rPr lang="en-US" sz="2000" dirty="0" smtClean="0"/>
              <a:t>Shoulder Width</a:t>
            </a:r>
          </a:p>
          <a:p>
            <a:r>
              <a:rPr lang="en-US" sz="2000" dirty="0" smtClean="0"/>
              <a:t>Lane width</a:t>
            </a:r>
          </a:p>
          <a:p>
            <a:r>
              <a:rPr lang="en-US" sz="2000" dirty="0" smtClean="0"/>
              <a:t>Pavement conditions</a:t>
            </a:r>
          </a:p>
          <a:p>
            <a:r>
              <a:rPr lang="en-US" sz="2000" dirty="0" smtClean="0"/>
              <a:t>Speed limits</a:t>
            </a:r>
          </a:p>
          <a:p>
            <a:r>
              <a:rPr lang="en-US" sz="2000" dirty="0" smtClean="0"/>
              <a:t>Car and truck volumes</a:t>
            </a:r>
          </a:p>
          <a:p>
            <a:r>
              <a:rPr lang="en-US" sz="2000" dirty="0" smtClean="0"/>
              <a:t>Existing bike facilities</a:t>
            </a:r>
          </a:p>
        </p:txBody>
      </p:sp>
      <p:sp>
        <p:nvSpPr>
          <p:cNvPr id="9"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2865344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p:cNvSpPr>
            <a:spLocks noGrp="1"/>
          </p:cNvSpPr>
          <p:nvPr>
            <p:ph type="sldNum" sz="quarter" idx="4294967295"/>
          </p:nvPr>
        </p:nvSpPr>
        <p:spPr>
          <a:xfrm>
            <a:off x="7239000" y="6400800"/>
            <a:ext cx="1905000" cy="457200"/>
          </a:xfrm>
          <a:prstGeom prst="rect">
            <a:avLst/>
          </a:prstGeom>
        </p:spPr>
        <p:txBody>
          <a:bodyPr/>
          <a:lstStyle/>
          <a:p>
            <a:pPr>
              <a:defRPr/>
            </a:pPr>
            <a:fld id="{FCDE75DD-078F-4521-9394-D6D6E7E506FF}" type="slidenum">
              <a:rPr lang="en-US"/>
              <a:pPr>
                <a:defRPr/>
              </a:pPr>
              <a:t>13</a:t>
            </a:fld>
            <a:endParaRPr lang="en-US"/>
          </a:p>
        </p:txBody>
      </p:sp>
      <p:sp>
        <p:nvSpPr>
          <p:cNvPr id="136196" name="Rectangle 3"/>
          <p:cNvSpPr>
            <a:spLocks noGrp="1" noChangeArrowheads="1"/>
          </p:cNvSpPr>
          <p:nvPr>
            <p:ph type="body" idx="1"/>
          </p:nvPr>
        </p:nvSpPr>
        <p:spPr>
          <a:xfrm>
            <a:off x="3886200" y="1335087"/>
            <a:ext cx="5105400" cy="4837113"/>
          </a:xfrm>
        </p:spPr>
        <p:txBody>
          <a:bodyPr/>
          <a:lstStyle/>
          <a:p>
            <a:pPr marL="0" indent="0">
              <a:buNone/>
            </a:pPr>
            <a:r>
              <a:rPr lang="en-US" sz="3200" b="1" dirty="0" smtClean="0"/>
              <a:t>FDOT Bicycle LOS Equation</a:t>
            </a:r>
          </a:p>
          <a:p>
            <a:r>
              <a:rPr lang="en-US" sz="3200" b="1" dirty="0" smtClean="0"/>
              <a:t>Planning level application of BLOS model</a:t>
            </a:r>
          </a:p>
          <a:p>
            <a:pPr lvl="1"/>
            <a:r>
              <a:rPr lang="en-US" sz="2800" b="1" dirty="0" smtClean="0"/>
              <a:t>Used on over 300,000 centerline miles</a:t>
            </a:r>
          </a:p>
          <a:p>
            <a:pPr lvl="1"/>
            <a:r>
              <a:rPr lang="en-US" sz="2800" b="1" dirty="0" smtClean="0"/>
              <a:t>Basis for the segment model in HCM2010</a:t>
            </a:r>
          </a:p>
          <a:p>
            <a:r>
              <a:rPr lang="en-US" sz="3200" b="1" dirty="0" smtClean="0"/>
              <a:t>Cyclists rated actual road segments</a:t>
            </a:r>
          </a:p>
          <a:p>
            <a:pPr>
              <a:lnSpc>
                <a:spcPct val="130000"/>
              </a:lnSpc>
            </a:pPr>
            <a:r>
              <a:rPr lang="en-US" sz="3200" b="1" dirty="0" smtClean="0"/>
              <a:t>Published</a:t>
            </a:r>
            <a:r>
              <a:rPr lang="en-US" sz="2400" b="1" dirty="0" smtClean="0"/>
              <a:t> </a:t>
            </a:r>
            <a:r>
              <a:rPr lang="en-US" sz="3200" b="1" dirty="0" smtClean="0"/>
              <a:t>in TRR 1578</a:t>
            </a:r>
            <a:endParaRPr lang="en-US" sz="2400" b="1" dirty="0" smtClean="0"/>
          </a:p>
          <a:p>
            <a:pPr>
              <a:spcBef>
                <a:spcPct val="0"/>
              </a:spcBef>
            </a:pPr>
            <a:endParaRPr lang="en-US" sz="2400" dirty="0" smtClean="0"/>
          </a:p>
        </p:txBody>
      </p:sp>
      <p:sp>
        <p:nvSpPr>
          <p:cNvPr id="136197" name="Rectangle 4"/>
          <p:cNvSpPr>
            <a:spLocks noChangeArrowheads="1"/>
          </p:cNvSpPr>
          <p:nvPr/>
        </p:nvSpPr>
        <p:spPr bwMode="auto">
          <a:xfrm>
            <a:off x="1096963" y="1030287"/>
            <a:ext cx="2560637" cy="5446713"/>
          </a:xfrm>
          <a:prstGeom prst="rect">
            <a:avLst/>
          </a:prstGeom>
          <a:solidFill>
            <a:srgbClr val="DDDDDD"/>
          </a:solidFill>
          <a:ln w="9525">
            <a:noFill/>
            <a:miter lim="800000"/>
            <a:headEnd/>
            <a:tailEnd/>
          </a:ln>
        </p:spPr>
        <p:txBody>
          <a:bodyPr wrap="none" anchor="ctr"/>
          <a:lstStyle/>
          <a:p>
            <a:endParaRPr lang="en-US"/>
          </a:p>
        </p:txBody>
      </p:sp>
      <p:cxnSp>
        <p:nvCxnSpPr>
          <p:cNvPr id="136198" name="AutoShape 5"/>
          <p:cNvCxnSpPr>
            <a:cxnSpLocks noChangeShapeType="1"/>
          </p:cNvCxnSpPr>
          <p:nvPr/>
        </p:nvCxnSpPr>
        <p:spPr bwMode="auto">
          <a:xfrm>
            <a:off x="3660159" y="1171575"/>
            <a:ext cx="19049" cy="5153025"/>
          </a:xfrm>
          <a:prstGeom prst="straightConnector1">
            <a:avLst/>
          </a:prstGeom>
          <a:noFill/>
          <a:ln w="57150">
            <a:solidFill>
              <a:srgbClr val="9933FF"/>
            </a:solidFill>
            <a:round/>
            <a:headEnd/>
            <a:tailEnd/>
          </a:ln>
        </p:spPr>
      </p:cxnSp>
      <p:pic>
        <p:nvPicPr>
          <p:cNvPr id="136199" name="Picture 6" descr="LOSA res"/>
          <p:cNvPicPr>
            <a:picLocks noChangeAspect="1" noChangeArrowheads="1"/>
          </p:cNvPicPr>
          <p:nvPr/>
        </p:nvPicPr>
        <p:blipFill>
          <a:blip r:embed="rId2" cstate="print"/>
          <a:srcRect l="10005" t="12045" r="24535" b="16499"/>
          <a:stretch>
            <a:fillRect/>
          </a:stretch>
        </p:blipFill>
        <p:spPr bwMode="auto">
          <a:xfrm>
            <a:off x="1096963" y="1169987"/>
            <a:ext cx="2552700" cy="1606550"/>
          </a:xfrm>
          <a:prstGeom prst="rect">
            <a:avLst/>
          </a:prstGeom>
          <a:noFill/>
          <a:ln w="9525">
            <a:solidFill>
              <a:schemeClr val="tx1"/>
            </a:solidFill>
            <a:miter lim="800000"/>
            <a:headEnd/>
            <a:tailEnd/>
          </a:ln>
        </p:spPr>
      </p:pic>
      <p:pic>
        <p:nvPicPr>
          <p:cNvPr id="136200" name="Picture 7" descr="bikec6743"/>
          <p:cNvPicPr>
            <a:picLocks noChangeAspect="1" noChangeArrowheads="1"/>
          </p:cNvPicPr>
          <p:nvPr/>
        </p:nvPicPr>
        <p:blipFill>
          <a:blip r:embed="rId3" cstate="print">
            <a:lum bright="12000" contrast="18000"/>
          </a:blip>
          <a:srcRect l="33653" t="307" r="6055" b="33653"/>
          <a:stretch>
            <a:fillRect/>
          </a:stretch>
        </p:blipFill>
        <p:spPr bwMode="auto">
          <a:xfrm>
            <a:off x="1117600" y="2968625"/>
            <a:ext cx="2532063" cy="1571625"/>
          </a:xfrm>
          <a:prstGeom prst="rect">
            <a:avLst/>
          </a:prstGeom>
          <a:noFill/>
          <a:ln w="9525">
            <a:solidFill>
              <a:schemeClr val="tx1"/>
            </a:solidFill>
            <a:miter lim="800000"/>
            <a:headEnd/>
            <a:tailEnd/>
          </a:ln>
        </p:spPr>
      </p:pic>
      <p:pic>
        <p:nvPicPr>
          <p:cNvPr id="136201" name="Picture 8" descr="bikeF6816"/>
          <p:cNvPicPr>
            <a:picLocks noChangeAspect="1" noChangeArrowheads="1"/>
          </p:cNvPicPr>
          <p:nvPr/>
        </p:nvPicPr>
        <p:blipFill>
          <a:blip r:embed="rId4" cstate="print"/>
          <a:srcRect l="30598" t="3636" b="18390"/>
          <a:stretch>
            <a:fillRect/>
          </a:stretch>
        </p:blipFill>
        <p:spPr bwMode="auto">
          <a:xfrm>
            <a:off x="1117600" y="4754562"/>
            <a:ext cx="2532063" cy="1606550"/>
          </a:xfrm>
          <a:prstGeom prst="rect">
            <a:avLst/>
          </a:prstGeom>
          <a:noFill/>
          <a:ln w="9525">
            <a:solidFill>
              <a:schemeClr val="tx1"/>
            </a:solidFill>
            <a:miter lim="800000"/>
            <a:headEnd/>
            <a:tailEnd/>
          </a:ln>
        </p:spPr>
      </p:pic>
      <p:sp>
        <p:nvSpPr>
          <p:cNvPr id="136202" name="Text Box 9"/>
          <p:cNvSpPr txBox="1">
            <a:spLocks noChangeArrowheads="1"/>
          </p:cNvSpPr>
          <p:nvPr/>
        </p:nvSpPr>
        <p:spPr bwMode="auto">
          <a:xfrm>
            <a:off x="406400" y="1554162"/>
            <a:ext cx="687388" cy="457200"/>
          </a:xfrm>
          <a:prstGeom prst="rect">
            <a:avLst/>
          </a:prstGeom>
          <a:noFill/>
          <a:ln w="9525">
            <a:noFill/>
            <a:miter lim="800000"/>
            <a:headEnd/>
            <a:tailEnd/>
          </a:ln>
        </p:spPr>
        <p:txBody>
          <a:bodyPr wrap="square">
            <a:spAutoFit/>
          </a:bodyPr>
          <a:lstStyle/>
          <a:p>
            <a:pPr algn="r" eaLnBrk="1" hangingPunct="1">
              <a:spcBef>
                <a:spcPct val="50000"/>
              </a:spcBef>
            </a:pPr>
            <a:r>
              <a:rPr lang="en-US" sz="2400" dirty="0"/>
              <a:t>A/B</a:t>
            </a:r>
          </a:p>
        </p:txBody>
      </p:sp>
      <p:sp>
        <p:nvSpPr>
          <p:cNvPr id="136204" name="Rectangle 11"/>
          <p:cNvSpPr>
            <a:spLocks noChangeArrowheads="1"/>
          </p:cNvSpPr>
          <p:nvPr/>
        </p:nvSpPr>
        <p:spPr bwMode="auto">
          <a:xfrm>
            <a:off x="444500" y="5051425"/>
            <a:ext cx="657225" cy="457200"/>
          </a:xfrm>
          <a:prstGeom prst="rect">
            <a:avLst/>
          </a:prstGeom>
          <a:noFill/>
          <a:ln w="9525">
            <a:noFill/>
            <a:miter lim="800000"/>
            <a:headEnd/>
            <a:tailEnd/>
          </a:ln>
        </p:spPr>
        <p:txBody>
          <a:bodyPr wrap="none">
            <a:spAutoFit/>
          </a:bodyPr>
          <a:lstStyle/>
          <a:p>
            <a:pPr eaLnBrk="1" hangingPunct="1">
              <a:spcBef>
                <a:spcPct val="50000"/>
              </a:spcBef>
            </a:pPr>
            <a:r>
              <a:rPr lang="en-US" sz="2400"/>
              <a:t>E/F</a:t>
            </a:r>
          </a:p>
        </p:txBody>
      </p:sp>
      <p:sp>
        <p:nvSpPr>
          <p:cNvPr id="136205" name="Rectangle 12"/>
          <p:cNvSpPr>
            <a:spLocks noChangeArrowheads="1"/>
          </p:cNvSpPr>
          <p:nvPr/>
        </p:nvSpPr>
        <p:spPr bwMode="auto">
          <a:xfrm>
            <a:off x="392113" y="3259137"/>
            <a:ext cx="709612" cy="457200"/>
          </a:xfrm>
          <a:prstGeom prst="rect">
            <a:avLst/>
          </a:prstGeom>
          <a:noFill/>
          <a:ln w="9525">
            <a:noFill/>
            <a:miter lim="800000"/>
            <a:headEnd/>
            <a:tailEnd/>
          </a:ln>
        </p:spPr>
        <p:txBody>
          <a:bodyPr wrap="none">
            <a:spAutoFit/>
          </a:bodyPr>
          <a:lstStyle/>
          <a:p>
            <a:pPr eaLnBrk="1" hangingPunct="1">
              <a:spcBef>
                <a:spcPct val="50000"/>
              </a:spcBef>
            </a:pPr>
            <a:r>
              <a:rPr lang="en-US" sz="2400"/>
              <a:t>C/D</a:t>
            </a:r>
          </a:p>
        </p:txBody>
      </p:sp>
      <p:sp>
        <p:nvSpPr>
          <p:cNvPr id="22" name="Title 1"/>
          <p:cNvSpPr txBox="1">
            <a:spLocks/>
          </p:cNvSpPr>
          <p:nvPr/>
        </p:nvSpPr>
        <p:spPr bwMode="auto">
          <a:xfrm>
            <a:off x="228600" y="381000"/>
            <a:ext cx="8605838"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smtClean="0">
                <a:ln>
                  <a:noFill/>
                </a:ln>
                <a:solidFill>
                  <a:schemeClr val="bg1"/>
                </a:solidFill>
                <a:effectLst/>
                <a:uLnTx/>
                <a:uFillTx/>
                <a:latin typeface="+mj-lt"/>
                <a:ea typeface="+mj-ea"/>
                <a:cs typeface="+mj-cs"/>
              </a:rPr>
              <a:t>Level of Service</a:t>
            </a:r>
            <a:endParaRPr kumimoji="0" lang="en-US" sz="30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2362200"/>
            <a:ext cx="7731125" cy="3543300"/>
          </a:xfrm>
          <a:prstGeom prst="rect">
            <a:avLst/>
          </a:prstGeom>
          <a:noFill/>
          <a:ln w="9525">
            <a:noFill/>
            <a:miter lim="800000"/>
            <a:headEnd/>
            <a:tailEnd/>
          </a:ln>
        </p:spPr>
        <p:txBody>
          <a:bodyPr lIns="92075" tIns="46038" rIns="92075" bIns="46038">
            <a:spAutoFit/>
          </a:bodyPr>
          <a:lstStyle/>
          <a:p>
            <a:pPr>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2400"/>
              <a:t>where</a:t>
            </a:r>
            <a:endParaRPr lang="en-US" sz="1800"/>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Vol</a:t>
            </a:r>
            <a:r>
              <a:rPr lang="en-US" sz="1800" baseline="-25000"/>
              <a:t>15</a:t>
            </a:r>
            <a:r>
              <a:rPr lang="en-US" sz="1800"/>
              <a:t>		=	volume of directional traffic in 15 minutes time period</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L			=	total number of </a:t>
            </a:r>
            <a:r>
              <a:rPr lang="en-US" sz="1800" i="1"/>
              <a:t>through</a:t>
            </a:r>
            <a:r>
              <a:rPr lang="en-US" sz="1800"/>
              <a:t> lanes</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SP</a:t>
            </a:r>
            <a:r>
              <a:rPr lang="en-US" sz="1800" baseline="-25000"/>
              <a:t>t</a:t>
            </a:r>
            <a:r>
              <a:rPr lang="en-US" sz="1800"/>
              <a:t>			=	effective speed limit (see below)</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SP</a:t>
            </a:r>
            <a:r>
              <a:rPr lang="en-US" sz="1800" baseline="-25000"/>
              <a:t>t</a:t>
            </a:r>
            <a:r>
              <a:rPr lang="en-US" sz="1800"/>
              <a:t> = 1.12ln(SP</a:t>
            </a:r>
            <a:r>
              <a:rPr lang="en-US" sz="1800" baseline="-25000"/>
              <a:t>P</a:t>
            </a:r>
            <a:r>
              <a:rPr lang="en-US" sz="1800"/>
              <a:t> -20) + 0.81</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SP</a:t>
            </a:r>
            <a:r>
              <a:rPr lang="en-US" sz="1800" baseline="-25000"/>
              <a:t>P</a:t>
            </a:r>
            <a:r>
              <a:rPr lang="en-US" sz="1800"/>
              <a:t> = Posted speed limit</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HV			=	percentage of heavy vehicles </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PC</a:t>
            </a:r>
            <a:r>
              <a:rPr lang="en-US" sz="1800" baseline="-25000"/>
              <a:t>5</a:t>
            </a:r>
            <a:r>
              <a:rPr lang="en-US" sz="1800"/>
              <a:t>		=	FHWA’s five point surface condition rating</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r>
              <a:rPr lang="en-US" sz="1800"/>
              <a:t>	W</a:t>
            </a:r>
            <a:r>
              <a:rPr lang="en-US" sz="1800" baseline="-25000"/>
              <a:t>e</a:t>
            </a:r>
            <a:r>
              <a:rPr lang="en-US" sz="1800"/>
              <a:t>			=	Average effective width of outside through lane </a:t>
            </a:r>
          </a:p>
          <a:p>
            <a:pPr>
              <a:lnSpc>
                <a:spcPct val="125000"/>
              </a:lnSpc>
              <a:tabLst>
                <a:tab pos="177800" algn="l"/>
                <a:tab pos="571500" algn="l"/>
                <a:tab pos="800100" algn="l"/>
                <a:tab pos="1028700" algn="l"/>
                <a:tab pos="1371600" algn="l"/>
                <a:tab pos="1549400" algn="l"/>
                <a:tab pos="1828800" algn="l"/>
                <a:tab pos="2057400" algn="l"/>
                <a:tab pos="2171700" algn="l"/>
                <a:tab pos="2463800" algn="l"/>
                <a:tab pos="2743200" algn="l"/>
                <a:tab pos="3429000" algn="l"/>
                <a:tab pos="3771900" algn="l"/>
                <a:tab pos="4114800" algn="l"/>
                <a:tab pos="4457700" algn="l"/>
                <a:tab pos="4800600" algn="l"/>
                <a:tab pos="5143500" algn="l"/>
                <a:tab pos="5486400" algn="l"/>
                <a:tab pos="6007100" algn="l"/>
              </a:tabLst>
            </a:pPr>
            <a:endParaRPr lang="en-US" sz="1800"/>
          </a:p>
        </p:txBody>
      </p:sp>
      <p:sp>
        <p:nvSpPr>
          <p:cNvPr id="138243" name="Rectangle 3"/>
          <p:cNvSpPr>
            <a:spLocks noChangeArrowheads="1"/>
          </p:cNvSpPr>
          <p:nvPr/>
        </p:nvSpPr>
        <p:spPr bwMode="auto">
          <a:xfrm>
            <a:off x="668338" y="1263650"/>
            <a:ext cx="8475662" cy="946150"/>
          </a:xfrm>
          <a:prstGeom prst="rect">
            <a:avLst/>
          </a:prstGeom>
          <a:noFill/>
          <a:ln w="9525">
            <a:noFill/>
            <a:miter lim="800000"/>
            <a:headEnd/>
            <a:tailEnd/>
          </a:ln>
        </p:spPr>
        <p:txBody>
          <a:bodyPr lIns="92075" tIns="46038" rIns="92075" bIns="46038">
            <a:spAutoFit/>
          </a:bodyPr>
          <a:lstStyle/>
          <a:p>
            <a:r>
              <a:rPr lang="en-US" sz="2800" dirty="0"/>
              <a:t>BLOS =  a</a:t>
            </a:r>
            <a:r>
              <a:rPr lang="en-US" sz="2800" baseline="-25000" dirty="0"/>
              <a:t>1</a:t>
            </a:r>
            <a:r>
              <a:rPr lang="en-US" sz="2800" dirty="0"/>
              <a:t>ln(Vol</a:t>
            </a:r>
            <a:r>
              <a:rPr lang="en-US" sz="2800" baseline="-25000" dirty="0"/>
              <a:t>15</a:t>
            </a:r>
            <a:r>
              <a:rPr lang="en-US" sz="2800" dirty="0"/>
              <a:t>/L) + a</a:t>
            </a:r>
            <a:r>
              <a:rPr lang="en-US" sz="2800" baseline="-25000" dirty="0"/>
              <a:t>2</a:t>
            </a:r>
            <a:r>
              <a:rPr lang="en-US" sz="2800" dirty="0"/>
              <a:t>SP</a:t>
            </a:r>
            <a:r>
              <a:rPr lang="en-US" sz="2800" baseline="-25000" dirty="0"/>
              <a:t>t</a:t>
            </a:r>
            <a:r>
              <a:rPr lang="en-US" sz="2800" dirty="0"/>
              <a:t>(1+10.38HV)</a:t>
            </a:r>
            <a:r>
              <a:rPr lang="en-US" sz="2800" baseline="30000" dirty="0"/>
              <a:t>2</a:t>
            </a:r>
            <a:r>
              <a:rPr lang="en-US" sz="2800" dirty="0"/>
              <a:t> + a</a:t>
            </a:r>
            <a:r>
              <a:rPr lang="en-US" sz="2800" baseline="-25000" dirty="0"/>
              <a:t>3</a:t>
            </a:r>
            <a:r>
              <a:rPr lang="en-US" sz="2800" dirty="0"/>
              <a:t>(1/PC</a:t>
            </a:r>
            <a:r>
              <a:rPr lang="en-US" sz="2800" baseline="-25000" dirty="0"/>
              <a:t>5</a:t>
            </a:r>
            <a:r>
              <a:rPr lang="en-US" sz="2800" dirty="0"/>
              <a:t>)</a:t>
            </a:r>
            <a:r>
              <a:rPr lang="en-US" sz="2800" baseline="30000" dirty="0"/>
              <a:t>2</a:t>
            </a:r>
            <a:r>
              <a:rPr lang="en-US" sz="2800" dirty="0"/>
              <a:t>  - a</a:t>
            </a:r>
            <a:r>
              <a:rPr lang="en-US" sz="2800" baseline="-25000" dirty="0"/>
              <a:t>4</a:t>
            </a:r>
            <a:r>
              <a:rPr lang="en-US" sz="2800" dirty="0"/>
              <a:t>(W</a:t>
            </a:r>
            <a:r>
              <a:rPr lang="en-US" sz="2800" baseline="-25000" dirty="0"/>
              <a:t>e</a:t>
            </a:r>
            <a:r>
              <a:rPr lang="en-US" sz="2800" dirty="0"/>
              <a:t>)</a:t>
            </a:r>
            <a:r>
              <a:rPr lang="en-US" sz="2800" baseline="30000" dirty="0"/>
              <a:t>2</a:t>
            </a:r>
            <a:r>
              <a:rPr lang="en-US" sz="2800" dirty="0"/>
              <a:t> + C</a:t>
            </a:r>
          </a:p>
        </p:txBody>
      </p:sp>
      <p:sp>
        <p:nvSpPr>
          <p:cNvPr id="138244" name="Text Box 5"/>
          <p:cNvSpPr txBox="1">
            <a:spLocks noChangeArrowheads="1"/>
          </p:cNvSpPr>
          <p:nvPr/>
        </p:nvSpPr>
        <p:spPr bwMode="auto">
          <a:xfrm>
            <a:off x="381000" y="379413"/>
            <a:ext cx="3873176" cy="584775"/>
          </a:xfrm>
          <a:prstGeom prst="rect">
            <a:avLst/>
          </a:prstGeom>
          <a:noFill/>
          <a:ln w="9525">
            <a:noFill/>
            <a:miter lim="800000"/>
            <a:headEnd/>
            <a:tailEnd/>
          </a:ln>
        </p:spPr>
        <p:txBody>
          <a:bodyPr wrap="none">
            <a:spAutoFit/>
          </a:bodyPr>
          <a:lstStyle/>
          <a:p>
            <a:pPr algn="ctr" eaLnBrk="1" hangingPunct="1"/>
            <a:r>
              <a:rPr lang="en-US" sz="3200" b="1" dirty="0">
                <a:solidFill>
                  <a:schemeClr val="bg1"/>
                </a:solidFill>
              </a:rPr>
              <a:t>Bicycle </a:t>
            </a:r>
            <a:r>
              <a:rPr lang="en-US" sz="3200" b="1" dirty="0" smtClean="0">
                <a:solidFill>
                  <a:schemeClr val="bg1"/>
                </a:solidFill>
              </a:rPr>
              <a:t>LOS Model</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643063" y="1196975"/>
            <a:ext cx="3116262" cy="579438"/>
          </a:xfrm>
          <a:prstGeom prst="rect">
            <a:avLst/>
          </a:prstGeom>
          <a:noFill/>
          <a:ln w="9525">
            <a:noFill/>
            <a:miter lim="800000"/>
            <a:headEnd/>
            <a:tailEnd/>
          </a:ln>
        </p:spPr>
        <p:txBody>
          <a:bodyPr wrap="none" lIns="92075" tIns="46038" rIns="92075" bIns="46038">
            <a:spAutoFit/>
          </a:bodyPr>
          <a:lstStyle/>
          <a:p>
            <a:r>
              <a:rPr lang="en-US" sz="3200" dirty="0"/>
              <a:t>Level-of-Service</a:t>
            </a:r>
          </a:p>
        </p:txBody>
      </p:sp>
      <p:sp>
        <p:nvSpPr>
          <p:cNvPr id="139267" name="Rectangle 3"/>
          <p:cNvSpPr>
            <a:spLocks noChangeArrowheads="1"/>
          </p:cNvSpPr>
          <p:nvPr/>
        </p:nvSpPr>
        <p:spPr bwMode="auto">
          <a:xfrm>
            <a:off x="5224463" y="1196975"/>
            <a:ext cx="2441575" cy="579438"/>
          </a:xfrm>
          <a:prstGeom prst="rect">
            <a:avLst/>
          </a:prstGeom>
          <a:noFill/>
          <a:ln w="9525">
            <a:noFill/>
            <a:miter lim="800000"/>
            <a:headEnd/>
            <a:tailEnd/>
          </a:ln>
        </p:spPr>
        <p:txBody>
          <a:bodyPr wrap="none" lIns="92075" tIns="46038" rIns="92075" bIns="46038">
            <a:spAutoFit/>
          </a:bodyPr>
          <a:lstStyle/>
          <a:p>
            <a:r>
              <a:rPr lang="en-US" sz="3200"/>
              <a:t>BLOS Score</a:t>
            </a:r>
          </a:p>
        </p:txBody>
      </p:sp>
      <p:sp>
        <p:nvSpPr>
          <p:cNvPr id="139268" name="Rectangle 4"/>
          <p:cNvSpPr>
            <a:spLocks noChangeArrowheads="1"/>
          </p:cNvSpPr>
          <p:nvPr/>
        </p:nvSpPr>
        <p:spPr bwMode="auto">
          <a:xfrm>
            <a:off x="2354263" y="1916113"/>
            <a:ext cx="455612" cy="579437"/>
          </a:xfrm>
          <a:prstGeom prst="rect">
            <a:avLst/>
          </a:prstGeom>
          <a:noFill/>
          <a:ln w="9525">
            <a:noFill/>
            <a:miter lim="800000"/>
            <a:headEnd/>
            <a:tailEnd/>
          </a:ln>
        </p:spPr>
        <p:txBody>
          <a:bodyPr wrap="none" lIns="92075" tIns="46038" rIns="92075" bIns="46038">
            <a:spAutoFit/>
          </a:bodyPr>
          <a:lstStyle/>
          <a:p>
            <a:r>
              <a:rPr lang="en-US" sz="3200"/>
              <a:t>A</a:t>
            </a:r>
          </a:p>
        </p:txBody>
      </p:sp>
      <p:sp>
        <p:nvSpPr>
          <p:cNvPr id="139269" name="Rectangle 5"/>
          <p:cNvSpPr>
            <a:spLocks noChangeArrowheads="1"/>
          </p:cNvSpPr>
          <p:nvPr/>
        </p:nvSpPr>
        <p:spPr bwMode="auto">
          <a:xfrm>
            <a:off x="5326063" y="1916113"/>
            <a:ext cx="860425" cy="579437"/>
          </a:xfrm>
          <a:prstGeom prst="rect">
            <a:avLst/>
          </a:prstGeom>
          <a:noFill/>
          <a:ln w="9525">
            <a:noFill/>
            <a:miter lim="800000"/>
            <a:headEnd/>
            <a:tailEnd/>
          </a:ln>
        </p:spPr>
        <p:txBody>
          <a:bodyPr wrap="none" lIns="92075" tIns="46038" rIns="92075" bIns="46038">
            <a:spAutoFit/>
          </a:bodyPr>
          <a:lstStyle/>
          <a:p>
            <a:r>
              <a:rPr lang="en-US" sz="3200"/>
              <a:t> 1.5</a:t>
            </a:r>
          </a:p>
        </p:txBody>
      </p:sp>
      <p:sp>
        <p:nvSpPr>
          <p:cNvPr id="139270" name="Rectangle 6"/>
          <p:cNvSpPr>
            <a:spLocks noChangeArrowheads="1"/>
          </p:cNvSpPr>
          <p:nvPr/>
        </p:nvSpPr>
        <p:spPr bwMode="auto">
          <a:xfrm>
            <a:off x="2354263" y="2517775"/>
            <a:ext cx="455612" cy="579438"/>
          </a:xfrm>
          <a:prstGeom prst="rect">
            <a:avLst/>
          </a:prstGeom>
          <a:noFill/>
          <a:ln w="9525">
            <a:noFill/>
            <a:miter lim="800000"/>
            <a:headEnd/>
            <a:tailEnd/>
          </a:ln>
        </p:spPr>
        <p:txBody>
          <a:bodyPr wrap="none" lIns="92075" tIns="46038" rIns="92075" bIns="46038">
            <a:spAutoFit/>
          </a:bodyPr>
          <a:lstStyle/>
          <a:p>
            <a:r>
              <a:rPr lang="en-US" sz="3200"/>
              <a:t>B</a:t>
            </a:r>
          </a:p>
        </p:txBody>
      </p:sp>
      <p:sp>
        <p:nvSpPr>
          <p:cNvPr id="139271" name="Rectangle 7"/>
          <p:cNvSpPr>
            <a:spLocks noChangeArrowheads="1"/>
          </p:cNvSpPr>
          <p:nvPr/>
        </p:nvSpPr>
        <p:spPr bwMode="auto">
          <a:xfrm rot="10740000">
            <a:off x="5068888" y="1874838"/>
            <a:ext cx="422275" cy="579437"/>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72" name="Rectangle 8"/>
          <p:cNvSpPr>
            <a:spLocks noChangeArrowheads="1"/>
          </p:cNvSpPr>
          <p:nvPr/>
        </p:nvSpPr>
        <p:spPr bwMode="auto">
          <a:xfrm>
            <a:off x="5326063" y="2517775"/>
            <a:ext cx="860425" cy="579438"/>
          </a:xfrm>
          <a:prstGeom prst="rect">
            <a:avLst/>
          </a:prstGeom>
          <a:noFill/>
          <a:ln w="9525">
            <a:noFill/>
            <a:miter lim="800000"/>
            <a:headEnd/>
            <a:tailEnd/>
          </a:ln>
        </p:spPr>
        <p:txBody>
          <a:bodyPr wrap="none" lIns="92075" tIns="46038" rIns="92075" bIns="46038">
            <a:spAutoFit/>
          </a:bodyPr>
          <a:lstStyle/>
          <a:p>
            <a:r>
              <a:rPr lang="en-US" sz="3200"/>
              <a:t> 1.5</a:t>
            </a:r>
          </a:p>
        </p:txBody>
      </p:sp>
      <p:sp>
        <p:nvSpPr>
          <p:cNvPr id="139273" name="Rectangle 9"/>
          <p:cNvSpPr>
            <a:spLocks noChangeArrowheads="1"/>
          </p:cNvSpPr>
          <p:nvPr/>
        </p:nvSpPr>
        <p:spPr bwMode="auto">
          <a:xfrm>
            <a:off x="6872288" y="2517775"/>
            <a:ext cx="860425" cy="579438"/>
          </a:xfrm>
          <a:prstGeom prst="rect">
            <a:avLst/>
          </a:prstGeom>
          <a:noFill/>
          <a:ln w="9525">
            <a:noFill/>
            <a:miter lim="800000"/>
            <a:headEnd/>
            <a:tailEnd/>
          </a:ln>
        </p:spPr>
        <p:txBody>
          <a:bodyPr wrap="none" lIns="92075" tIns="46038" rIns="92075" bIns="46038">
            <a:spAutoFit/>
          </a:bodyPr>
          <a:lstStyle/>
          <a:p>
            <a:r>
              <a:rPr lang="en-US" sz="3200"/>
              <a:t> 2.5</a:t>
            </a:r>
          </a:p>
        </p:txBody>
      </p:sp>
      <p:sp>
        <p:nvSpPr>
          <p:cNvPr id="139274" name="Rectangle 10"/>
          <p:cNvSpPr>
            <a:spLocks noChangeArrowheads="1"/>
          </p:cNvSpPr>
          <p:nvPr/>
        </p:nvSpPr>
        <p:spPr bwMode="auto">
          <a:xfrm>
            <a:off x="2354263" y="3121025"/>
            <a:ext cx="477837" cy="579438"/>
          </a:xfrm>
          <a:prstGeom prst="rect">
            <a:avLst/>
          </a:prstGeom>
          <a:noFill/>
          <a:ln w="9525">
            <a:noFill/>
            <a:miter lim="800000"/>
            <a:headEnd/>
            <a:tailEnd/>
          </a:ln>
        </p:spPr>
        <p:txBody>
          <a:bodyPr wrap="none" lIns="92075" tIns="46038" rIns="92075" bIns="46038">
            <a:spAutoFit/>
          </a:bodyPr>
          <a:lstStyle/>
          <a:p>
            <a:r>
              <a:rPr lang="en-US" sz="3200"/>
              <a:t>C</a:t>
            </a:r>
          </a:p>
        </p:txBody>
      </p:sp>
      <p:sp>
        <p:nvSpPr>
          <p:cNvPr id="139275" name="Rectangle 11"/>
          <p:cNvSpPr>
            <a:spLocks noChangeArrowheads="1"/>
          </p:cNvSpPr>
          <p:nvPr/>
        </p:nvSpPr>
        <p:spPr bwMode="auto">
          <a:xfrm>
            <a:off x="5119688" y="30924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76" name="Rectangle 12"/>
          <p:cNvSpPr>
            <a:spLocks noChangeArrowheads="1"/>
          </p:cNvSpPr>
          <p:nvPr/>
        </p:nvSpPr>
        <p:spPr bwMode="auto">
          <a:xfrm>
            <a:off x="5326063" y="3121025"/>
            <a:ext cx="860425" cy="579438"/>
          </a:xfrm>
          <a:prstGeom prst="rect">
            <a:avLst/>
          </a:prstGeom>
          <a:noFill/>
          <a:ln w="9525">
            <a:noFill/>
            <a:miter lim="800000"/>
            <a:headEnd/>
            <a:tailEnd/>
          </a:ln>
        </p:spPr>
        <p:txBody>
          <a:bodyPr wrap="none" lIns="92075" tIns="46038" rIns="92075" bIns="46038">
            <a:spAutoFit/>
          </a:bodyPr>
          <a:lstStyle/>
          <a:p>
            <a:r>
              <a:rPr lang="en-US" sz="3200"/>
              <a:t> 2.5</a:t>
            </a:r>
          </a:p>
        </p:txBody>
      </p:sp>
      <p:sp>
        <p:nvSpPr>
          <p:cNvPr id="139277" name="Rectangle 13"/>
          <p:cNvSpPr>
            <a:spLocks noChangeArrowheads="1"/>
          </p:cNvSpPr>
          <p:nvPr/>
        </p:nvSpPr>
        <p:spPr bwMode="auto">
          <a:xfrm>
            <a:off x="6872288" y="3121025"/>
            <a:ext cx="860425" cy="579438"/>
          </a:xfrm>
          <a:prstGeom prst="rect">
            <a:avLst/>
          </a:prstGeom>
          <a:noFill/>
          <a:ln w="9525">
            <a:noFill/>
            <a:miter lim="800000"/>
            <a:headEnd/>
            <a:tailEnd/>
          </a:ln>
        </p:spPr>
        <p:txBody>
          <a:bodyPr wrap="none" lIns="92075" tIns="46038" rIns="92075" bIns="46038">
            <a:spAutoFit/>
          </a:bodyPr>
          <a:lstStyle/>
          <a:p>
            <a:r>
              <a:rPr lang="en-US" sz="3200"/>
              <a:t> 3.5</a:t>
            </a:r>
          </a:p>
        </p:txBody>
      </p:sp>
      <p:sp>
        <p:nvSpPr>
          <p:cNvPr id="139278" name="Rectangle 14"/>
          <p:cNvSpPr>
            <a:spLocks noChangeArrowheads="1"/>
          </p:cNvSpPr>
          <p:nvPr/>
        </p:nvSpPr>
        <p:spPr bwMode="auto">
          <a:xfrm>
            <a:off x="2354263" y="3706813"/>
            <a:ext cx="477837" cy="579437"/>
          </a:xfrm>
          <a:prstGeom prst="rect">
            <a:avLst/>
          </a:prstGeom>
          <a:noFill/>
          <a:ln w="9525">
            <a:noFill/>
            <a:miter lim="800000"/>
            <a:headEnd/>
            <a:tailEnd/>
          </a:ln>
        </p:spPr>
        <p:txBody>
          <a:bodyPr wrap="none" lIns="92075" tIns="46038" rIns="92075" bIns="46038">
            <a:spAutoFit/>
          </a:bodyPr>
          <a:lstStyle/>
          <a:p>
            <a:r>
              <a:rPr lang="en-US" sz="3200"/>
              <a:t>D</a:t>
            </a:r>
          </a:p>
        </p:txBody>
      </p:sp>
      <p:sp>
        <p:nvSpPr>
          <p:cNvPr id="139279" name="Rectangle 15"/>
          <p:cNvSpPr>
            <a:spLocks noChangeArrowheads="1"/>
          </p:cNvSpPr>
          <p:nvPr/>
        </p:nvSpPr>
        <p:spPr bwMode="auto">
          <a:xfrm>
            <a:off x="5119688" y="36766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80" name="Rectangle 16"/>
          <p:cNvSpPr>
            <a:spLocks noChangeArrowheads="1"/>
          </p:cNvSpPr>
          <p:nvPr/>
        </p:nvSpPr>
        <p:spPr bwMode="auto">
          <a:xfrm>
            <a:off x="5326063" y="3706813"/>
            <a:ext cx="860425" cy="579437"/>
          </a:xfrm>
          <a:prstGeom prst="rect">
            <a:avLst/>
          </a:prstGeom>
          <a:noFill/>
          <a:ln w="9525">
            <a:noFill/>
            <a:miter lim="800000"/>
            <a:headEnd/>
            <a:tailEnd/>
          </a:ln>
        </p:spPr>
        <p:txBody>
          <a:bodyPr wrap="none" lIns="92075" tIns="46038" rIns="92075" bIns="46038">
            <a:spAutoFit/>
          </a:bodyPr>
          <a:lstStyle/>
          <a:p>
            <a:r>
              <a:rPr lang="en-US" sz="3200"/>
              <a:t> 3.5</a:t>
            </a:r>
          </a:p>
        </p:txBody>
      </p:sp>
      <p:sp>
        <p:nvSpPr>
          <p:cNvPr id="139281" name="Rectangle 17"/>
          <p:cNvSpPr>
            <a:spLocks noChangeArrowheads="1"/>
          </p:cNvSpPr>
          <p:nvPr/>
        </p:nvSpPr>
        <p:spPr bwMode="auto">
          <a:xfrm>
            <a:off x="6872288" y="3706813"/>
            <a:ext cx="860425" cy="579437"/>
          </a:xfrm>
          <a:prstGeom prst="rect">
            <a:avLst/>
          </a:prstGeom>
          <a:noFill/>
          <a:ln w="9525">
            <a:noFill/>
            <a:miter lim="800000"/>
            <a:headEnd/>
            <a:tailEnd/>
          </a:ln>
        </p:spPr>
        <p:txBody>
          <a:bodyPr wrap="none" lIns="92075" tIns="46038" rIns="92075" bIns="46038">
            <a:spAutoFit/>
          </a:bodyPr>
          <a:lstStyle/>
          <a:p>
            <a:r>
              <a:rPr lang="en-US" sz="3200"/>
              <a:t> 4.5</a:t>
            </a:r>
          </a:p>
        </p:txBody>
      </p:sp>
      <p:sp>
        <p:nvSpPr>
          <p:cNvPr id="139282" name="Rectangle 18"/>
          <p:cNvSpPr>
            <a:spLocks noChangeArrowheads="1"/>
          </p:cNvSpPr>
          <p:nvPr/>
        </p:nvSpPr>
        <p:spPr bwMode="auto">
          <a:xfrm>
            <a:off x="2354263" y="4325938"/>
            <a:ext cx="455612" cy="579437"/>
          </a:xfrm>
          <a:prstGeom prst="rect">
            <a:avLst/>
          </a:prstGeom>
          <a:noFill/>
          <a:ln w="9525">
            <a:noFill/>
            <a:miter lim="800000"/>
            <a:headEnd/>
            <a:tailEnd/>
          </a:ln>
        </p:spPr>
        <p:txBody>
          <a:bodyPr wrap="none" lIns="92075" tIns="46038" rIns="92075" bIns="46038">
            <a:spAutoFit/>
          </a:bodyPr>
          <a:lstStyle/>
          <a:p>
            <a:r>
              <a:rPr lang="en-US" sz="3200"/>
              <a:t>E</a:t>
            </a:r>
          </a:p>
        </p:txBody>
      </p:sp>
      <p:sp>
        <p:nvSpPr>
          <p:cNvPr id="139283" name="Rectangle 19"/>
          <p:cNvSpPr>
            <a:spLocks noChangeArrowheads="1"/>
          </p:cNvSpPr>
          <p:nvPr/>
        </p:nvSpPr>
        <p:spPr bwMode="auto">
          <a:xfrm>
            <a:off x="5119688" y="43497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84" name="Rectangle 20"/>
          <p:cNvSpPr>
            <a:spLocks noChangeArrowheads="1"/>
          </p:cNvSpPr>
          <p:nvPr/>
        </p:nvSpPr>
        <p:spPr bwMode="auto">
          <a:xfrm>
            <a:off x="5326063" y="4325938"/>
            <a:ext cx="860425" cy="579437"/>
          </a:xfrm>
          <a:prstGeom prst="rect">
            <a:avLst/>
          </a:prstGeom>
          <a:noFill/>
          <a:ln w="9525">
            <a:noFill/>
            <a:miter lim="800000"/>
            <a:headEnd/>
            <a:tailEnd/>
          </a:ln>
        </p:spPr>
        <p:txBody>
          <a:bodyPr wrap="none" lIns="92075" tIns="46038" rIns="92075" bIns="46038">
            <a:spAutoFit/>
          </a:bodyPr>
          <a:lstStyle/>
          <a:p>
            <a:r>
              <a:rPr lang="en-US" sz="3200"/>
              <a:t> 4.5</a:t>
            </a:r>
          </a:p>
        </p:txBody>
      </p:sp>
      <p:sp>
        <p:nvSpPr>
          <p:cNvPr id="139285" name="Rectangle 21"/>
          <p:cNvSpPr>
            <a:spLocks noChangeArrowheads="1"/>
          </p:cNvSpPr>
          <p:nvPr/>
        </p:nvSpPr>
        <p:spPr bwMode="auto">
          <a:xfrm>
            <a:off x="6872288" y="4325938"/>
            <a:ext cx="860425" cy="579437"/>
          </a:xfrm>
          <a:prstGeom prst="rect">
            <a:avLst/>
          </a:prstGeom>
          <a:noFill/>
          <a:ln w="9525">
            <a:noFill/>
            <a:miter lim="800000"/>
            <a:headEnd/>
            <a:tailEnd/>
          </a:ln>
        </p:spPr>
        <p:txBody>
          <a:bodyPr wrap="none" lIns="92075" tIns="46038" rIns="92075" bIns="46038">
            <a:spAutoFit/>
          </a:bodyPr>
          <a:lstStyle/>
          <a:p>
            <a:r>
              <a:rPr lang="en-US" sz="3200"/>
              <a:t> 5.5</a:t>
            </a:r>
          </a:p>
        </p:txBody>
      </p:sp>
      <p:sp>
        <p:nvSpPr>
          <p:cNvPr id="139286" name="Rectangle 22"/>
          <p:cNvSpPr>
            <a:spLocks noChangeArrowheads="1"/>
          </p:cNvSpPr>
          <p:nvPr/>
        </p:nvSpPr>
        <p:spPr bwMode="auto">
          <a:xfrm>
            <a:off x="2354263" y="4911725"/>
            <a:ext cx="431800" cy="579438"/>
          </a:xfrm>
          <a:prstGeom prst="rect">
            <a:avLst/>
          </a:prstGeom>
          <a:noFill/>
          <a:ln w="9525">
            <a:noFill/>
            <a:miter lim="800000"/>
            <a:headEnd/>
            <a:tailEnd/>
          </a:ln>
        </p:spPr>
        <p:txBody>
          <a:bodyPr wrap="none" lIns="92075" tIns="46038" rIns="92075" bIns="46038">
            <a:spAutoFit/>
          </a:bodyPr>
          <a:lstStyle/>
          <a:p>
            <a:r>
              <a:rPr lang="en-US" sz="3200"/>
              <a:t>F</a:t>
            </a:r>
          </a:p>
        </p:txBody>
      </p:sp>
      <p:sp>
        <p:nvSpPr>
          <p:cNvPr id="139287" name="Rectangle 23"/>
          <p:cNvSpPr>
            <a:spLocks noChangeArrowheads="1"/>
          </p:cNvSpPr>
          <p:nvPr/>
        </p:nvSpPr>
        <p:spPr bwMode="auto">
          <a:xfrm>
            <a:off x="5326063" y="4911725"/>
            <a:ext cx="860425" cy="579438"/>
          </a:xfrm>
          <a:prstGeom prst="rect">
            <a:avLst/>
          </a:prstGeom>
          <a:noFill/>
          <a:ln w="9525">
            <a:noFill/>
            <a:miter lim="800000"/>
            <a:headEnd/>
            <a:tailEnd/>
          </a:ln>
        </p:spPr>
        <p:txBody>
          <a:bodyPr wrap="none" lIns="92075" tIns="46038" rIns="92075" bIns="46038">
            <a:spAutoFit/>
          </a:bodyPr>
          <a:lstStyle/>
          <a:p>
            <a:r>
              <a:rPr lang="en-US" sz="3200"/>
              <a:t> 5.5</a:t>
            </a:r>
          </a:p>
        </p:txBody>
      </p:sp>
      <p:sp>
        <p:nvSpPr>
          <p:cNvPr id="139288" name="Rectangle 24"/>
          <p:cNvSpPr>
            <a:spLocks noChangeArrowheads="1"/>
          </p:cNvSpPr>
          <p:nvPr/>
        </p:nvSpPr>
        <p:spPr bwMode="auto">
          <a:xfrm>
            <a:off x="846138" y="1092200"/>
            <a:ext cx="7507287" cy="4537075"/>
          </a:xfrm>
          <a:prstGeom prst="rect">
            <a:avLst/>
          </a:prstGeom>
          <a:noFill/>
          <a:ln w="25400">
            <a:solidFill>
              <a:srgbClr val="FFFFFF"/>
            </a:solidFill>
            <a:miter lim="800000"/>
            <a:headEnd/>
            <a:tailEnd/>
          </a:ln>
        </p:spPr>
        <p:txBody>
          <a:bodyPr wrap="none" anchor="ctr"/>
          <a:lstStyle/>
          <a:p>
            <a:endParaRPr lang="en-US"/>
          </a:p>
        </p:txBody>
      </p:sp>
      <p:sp>
        <p:nvSpPr>
          <p:cNvPr id="139289" name="Rectangle 25"/>
          <p:cNvSpPr>
            <a:spLocks noChangeArrowheads="1"/>
          </p:cNvSpPr>
          <p:nvPr/>
        </p:nvSpPr>
        <p:spPr bwMode="auto">
          <a:xfrm>
            <a:off x="284163" y="481382"/>
            <a:ext cx="7107237" cy="585418"/>
          </a:xfrm>
          <a:prstGeom prst="rect">
            <a:avLst/>
          </a:prstGeom>
          <a:noFill/>
          <a:ln w="9525">
            <a:noFill/>
            <a:miter lim="800000"/>
            <a:headEnd/>
            <a:tailEnd/>
          </a:ln>
        </p:spPr>
        <p:txBody>
          <a:bodyPr wrap="square" lIns="92075" tIns="46038" rIns="92075" bIns="46038">
            <a:spAutoFit/>
          </a:bodyPr>
          <a:lstStyle/>
          <a:p>
            <a:r>
              <a:rPr lang="en-US" sz="3200" b="1" dirty="0">
                <a:solidFill>
                  <a:schemeClr val="bg1"/>
                </a:solidFill>
              </a:rPr>
              <a:t>Level of Service Categories</a:t>
            </a:r>
          </a:p>
        </p:txBody>
      </p:sp>
      <p:sp>
        <p:nvSpPr>
          <p:cNvPr id="139290" name="Line 26"/>
          <p:cNvSpPr>
            <a:spLocks noChangeShapeType="1"/>
          </p:cNvSpPr>
          <p:nvPr/>
        </p:nvSpPr>
        <p:spPr bwMode="auto">
          <a:xfrm>
            <a:off x="1624013" y="1808163"/>
            <a:ext cx="5969000" cy="0"/>
          </a:xfrm>
          <a:prstGeom prst="line">
            <a:avLst/>
          </a:prstGeom>
          <a:noFill/>
          <a:ln w="12700">
            <a:solidFill>
              <a:srgbClr val="FFFFFF"/>
            </a:solidFill>
            <a:round/>
            <a:headEnd type="none" w="sm" len="sm"/>
            <a:tailEnd type="none" w="sm" len="sm"/>
          </a:ln>
        </p:spPr>
        <p:txBody>
          <a:bodyPr wrap="none" anchor="ctr"/>
          <a:lstStyle/>
          <a:p>
            <a:endParaRPr lang="en-US"/>
          </a:p>
        </p:txBody>
      </p:sp>
      <p:sp>
        <p:nvSpPr>
          <p:cNvPr id="139291" name="Rectangle 27"/>
          <p:cNvSpPr>
            <a:spLocks noChangeArrowheads="1"/>
          </p:cNvSpPr>
          <p:nvPr/>
        </p:nvSpPr>
        <p:spPr bwMode="auto">
          <a:xfrm>
            <a:off x="5116513" y="49212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92" name="Line 28"/>
          <p:cNvSpPr>
            <a:spLocks noChangeShapeType="1"/>
          </p:cNvSpPr>
          <p:nvPr/>
        </p:nvSpPr>
        <p:spPr bwMode="auto">
          <a:xfrm>
            <a:off x="5221288" y="2330450"/>
            <a:ext cx="1778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139293" name="Rectangle 29"/>
          <p:cNvSpPr>
            <a:spLocks noChangeArrowheads="1"/>
          </p:cNvSpPr>
          <p:nvPr/>
        </p:nvSpPr>
        <p:spPr bwMode="auto">
          <a:xfrm>
            <a:off x="5116513" y="25463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294" name="Rectangle 30"/>
          <p:cNvSpPr>
            <a:spLocks noChangeArrowheads="1"/>
          </p:cNvSpPr>
          <p:nvPr/>
        </p:nvSpPr>
        <p:spPr bwMode="auto">
          <a:xfrm>
            <a:off x="6089650" y="2563813"/>
            <a:ext cx="693738" cy="457200"/>
          </a:xfrm>
          <a:prstGeom prst="rect">
            <a:avLst/>
          </a:prstGeom>
          <a:noFill/>
          <a:ln w="9525">
            <a:noFill/>
            <a:miter lim="800000"/>
            <a:headEnd/>
            <a:tailEnd/>
          </a:ln>
        </p:spPr>
        <p:txBody>
          <a:bodyPr wrap="none" lIns="92075" tIns="46038" rIns="92075" bIns="46038">
            <a:spAutoFit/>
          </a:bodyPr>
          <a:lstStyle/>
          <a:p>
            <a:r>
              <a:rPr lang="en-US" sz="2400"/>
              <a:t>and</a:t>
            </a:r>
          </a:p>
        </p:txBody>
      </p:sp>
      <p:sp>
        <p:nvSpPr>
          <p:cNvPr id="139295" name="Rectangle 31"/>
          <p:cNvSpPr>
            <a:spLocks noChangeArrowheads="1"/>
          </p:cNvSpPr>
          <p:nvPr/>
        </p:nvSpPr>
        <p:spPr bwMode="auto">
          <a:xfrm>
            <a:off x="6076950" y="3767138"/>
            <a:ext cx="693738" cy="457200"/>
          </a:xfrm>
          <a:prstGeom prst="rect">
            <a:avLst/>
          </a:prstGeom>
          <a:noFill/>
          <a:ln w="9525">
            <a:noFill/>
            <a:miter lim="800000"/>
            <a:headEnd/>
            <a:tailEnd/>
          </a:ln>
        </p:spPr>
        <p:txBody>
          <a:bodyPr wrap="none" lIns="92075" tIns="46038" rIns="92075" bIns="46038">
            <a:spAutoFit/>
          </a:bodyPr>
          <a:lstStyle/>
          <a:p>
            <a:r>
              <a:rPr lang="en-US" sz="2400"/>
              <a:t>and</a:t>
            </a:r>
          </a:p>
        </p:txBody>
      </p:sp>
      <p:sp>
        <p:nvSpPr>
          <p:cNvPr id="139296" name="Rectangle 32"/>
          <p:cNvSpPr>
            <a:spLocks noChangeArrowheads="1"/>
          </p:cNvSpPr>
          <p:nvPr/>
        </p:nvSpPr>
        <p:spPr bwMode="auto">
          <a:xfrm>
            <a:off x="6080125" y="3186113"/>
            <a:ext cx="693738" cy="457200"/>
          </a:xfrm>
          <a:prstGeom prst="rect">
            <a:avLst/>
          </a:prstGeom>
          <a:noFill/>
          <a:ln w="9525">
            <a:noFill/>
            <a:miter lim="800000"/>
            <a:headEnd/>
            <a:tailEnd/>
          </a:ln>
        </p:spPr>
        <p:txBody>
          <a:bodyPr wrap="none" lIns="92075" tIns="46038" rIns="92075" bIns="46038">
            <a:spAutoFit/>
          </a:bodyPr>
          <a:lstStyle/>
          <a:p>
            <a:r>
              <a:rPr lang="en-US" sz="2400"/>
              <a:t>and</a:t>
            </a:r>
          </a:p>
        </p:txBody>
      </p:sp>
      <p:sp>
        <p:nvSpPr>
          <p:cNvPr id="139297" name="Rectangle 33"/>
          <p:cNvSpPr>
            <a:spLocks noChangeArrowheads="1"/>
          </p:cNvSpPr>
          <p:nvPr/>
        </p:nvSpPr>
        <p:spPr bwMode="auto">
          <a:xfrm>
            <a:off x="6096000" y="4373563"/>
            <a:ext cx="693738" cy="457200"/>
          </a:xfrm>
          <a:prstGeom prst="rect">
            <a:avLst/>
          </a:prstGeom>
          <a:noFill/>
          <a:ln w="9525">
            <a:noFill/>
            <a:miter lim="800000"/>
            <a:headEnd/>
            <a:tailEnd/>
          </a:ln>
        </p:spPr>
        <p:txBody>
          <a:bodyPr wrap="none" lIns="92075" tIns="46038" rIns="92075" bIns="46038">
            <a:spAutoFit/>
          </a:bodyPr>
          <a:lstStyle/>
          <a:p>
            <a:r>
              <a:rPr lang="en-US" sz="2400"/>
              <a:t>and</a:t>
            </a:r>
          </a:p>
        </p:txBody>
      </p:sp>
      <p:sp>
        <p:nvSpPr>
          <p:cNvPr id="139298" name="Line 34"/>
          <p:cNvSpPr>
            <a:spLocks noChangeShapeType="1"/>
          </p:cNvSpPr>
          <p:nvPr/>
        </p:nvSpPr>
        <p:spPr bwMode="auto">
          <a:xfrm>
            <a:off x="6781800" y="2947988"/>
            <a:ext cx="1778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139299" name="Rectangle 35"/>
          <p:cNvSpPr>
            <a:spLocks noChangeArrowheads="1"/>
          </p:cNvSpPr>
          <p:nvPr/>
        </p:nvSpPr>
        <p:spPr bwMode="auto">
          <a:xfrm rot="10740000">
            <a:off x="6659563" y="3116263"/>
            <a:ext cx="422275" cy="579437"/>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300" name="Line 36"/>
          <p:cNvSpPr>
            <a:spLocks noChangeShapeType="1"/>
          </p:cNvSpPr>
          <p:nvPr/>
        </p:nvSpPr>
        <p:spPr bwMode="auto">
          <a:xfrm>
            <a:off x="6781800" y="3554413"/>
            <a:ext cx="1778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139301" name="Rectangle 37"/>
          <p:cNvSpPr>
            <a:spLocks noChangeArrowheads="1"/>
          </p:cNvSpPr>
          <p:nvPr/>
        </p:nvSpPr>
        <p:spPr bwMode="auto">
          <a:xfrm rot="10740000">
            <a:off x="6659563" y="3692525"/>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302" name="Line 38"/>
          <p:cNvSpPr>
            <a:spLocks noChangeShapeType="1"/>
          </p:cNvSpPr>
          <p:nvPr/>
        </p:nvSpPr>
        <p:spPr bwMode="auto">
          <a:xfrm>
            <a:off x="6781800" y="4148138"/>
            <a:ext cx="1778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139303" name="Rectangle 39"/>
          <p:cNvSpPr>
            <a:spLocks noChangeArrowheads="1"/>
          </p:cNvSpPr>
          <p:nvPr/>
        </p:nvSpPr>
        <p:spPr bwMode="auto">
          <a:xfrm rot="10740000">
            <a:off x="6659563" y="4316413"/>
            <a:ext cx="422275" cy="579437"/>
          </a:xfrm>
          <a:prstGeom prst="rect">
            <a:avLst/>
          </a:prstGeom>
          <a:noFill/>
          <a:ln w="9525">
            <a:noFill/>
            <a:miter lim="800000"/>
            <a:headEnd/>
            <a:tailEnd/>
          </a:ln>
        </p:spPr>
        <p:txBody>
          <a:bodyPr wrap="none" lIns="92075" tIns="46038" rIns="92075" bIns="46038">
            <a:spAutoFit/>
          </a:bodyPr>
          <a:lstStyle/>
          <a:p>
            <a:r>
              <a:rPr lang="en-US" sz="3200"/>
              <a:t>&gt;</a:t>
            </a:r>
          </a:p>
        </p:txBody>
      </p:sp>
      <p:sp>
        <p:nvSpPr>
          <p:cNvPr id="139304" name="Line 40"/>
          <p:cNvSpPr>
            <a:spLocks noChangeShapeType="1"/>
          </p:cNvSpPr>
          <p:nvPr/>
        </p:nvSpPr>
        <p:spPr bwMode="auto">
          <a:xfrm>
            <a:off x="6781800" y="4754563"/>
            <a:ext cx="177800" cy="0"/>
          </a:xfrm>
          <a:prstGeom prst="line">
            <a:avLst/>
          </a:prstGeom>
          <a:noFill/>
          <a:ln w="25400">
            <a:solidFill>
              <a:schemeClr val="bg1"/>
            </a:solidFill>
            <a:round/>
            <a:headEnd type="none" w="sm" len="sm"/>
            <a:tailEnd type="none" w="sm" len="sm"/>
          </a:ln>
        </p:spPr>
        <p:txBody>
          <a:bodyPr wrap="none" anchor="ctr"/>
          <a:lstStyle/>
          <a:p>
            <a:endParaRPr lang="en-US"/>
          </a:p>
        </p:txBody>
      </p:sp>
      <p:sp>
        <p:nvSpPr>
          <p:cNvPr id="139305" name="Rectangle 41"/>
          <p:cNvSpPr>
            <a:spLocks noChangeArrowheads="1"/>
          </p:cNvSpPr>
          <p:nvPr/>
        </p:nvSpPr>
        <p:spPr bwMode="auto">
          <a:xfrm rot="10740000">
            <a:off x="6659563" y="2482850"/>
            <a:ext cx="422275" cy="579438"/>
          </a:xfrm>
          <a:prstGeom prst="rect">
            <a:avLst/>
          </a:prstGeom>
          <a:noFill/>
          <a:ln w="9525">
            <a:noFill/>
            <a:miter lim="800000"/>
            <a:headEnd/>
            <a:tailEnd/>
          </a:ln>
        </p:spPr>
        <p:txBody>
          <a:bodyPr wrap="none" lIns="92075" tIns="46038" rIns="92075" bIns="46038">
            <a:spAutoFit/>
          </a:bodyPr>
          <a:lstStyle/>
          <a:p>
            <a:r>
              <a:rPr lang="en-US" sz="3200"/>
              <a:t>&gt;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7239000" y="6400800"/>
            <a:ext cx="1905000" cy="457200"/>
          </a:xfrm>
          <a:prstGeom prst="rect">
            <a:avLst/>
          </a:prstGeom>
        </p:spPr>
        <p:txBody>
          <a:bodyPr/>
          <a:lstStyle/>
          <a:p>
            <a:pPr>
              <a:defRPr/>
            </a:pPr>
            <a:fld id="{AB4A7E2A-3894-4373-B617-A151A7687EB6}" type="slidenum">
              <a:rPr lang="en-US"/>
              <a:pPr>
                <a:defRPr/>
              </a:pPr>
              <a:t>16</a:t>
            </a:fld>
            <a:endParaRPr lang="en-US"/>
          </a:p>
        </p:txBody>
      </p:sp>
      <p:sp>
        <p:nvSpPr>
          <p:cNvPr id="140292" name="Rectangle 3"/>
          <p:cNvSpPr>
            <a:spLocks noGrp="1" noChangeArrowheads="1"/>
          </p:cNvSpPr>
          <p:nvPr>
            <p:ph type="body" idx="1"/>
          </p:nvPr>
        </p:nvSpPr>
        <p:spPr>
          <a:xfrm>
            <a:off x="609600" y="1335088"/>
            <a:ext cx="7772400" cy="4837112"/>
          </a:xfrm>
        </p:spPr>
        <p:txBody>
          <a:bodyPr/>
          <a:lstStyle/>
          <a:p>
            <a:pPr lvl="1"/>
            <a:r>
              <a:rPr lang="en-US" sz="2800" dirty="0" smtClean="0"/>
              <a:t>Paved shoulder/bike lane (from data base)</a:t>
            </a:r>
          </a:p>
          <a:p>
            <a:pPr lvl="2"/>
            <a:r>
              <a:rPr lang="en-US" dirty="0" smtClean="0"/>
              <a:t>Derived from pavement width minus lane width</a:t>
            </a:r>
          </a:p>
          <a:p>
            <a:pPr lvl="1"/>
            <a:r>
              <a:rPr lang="en-US" sz="2800" dirty="0" smtClean="0"/>
              <a:t>Outside lane width (default 12’ state, 11’ local)</a:t>
            </a:r>
          </a:p>
          <a:p>
            <a:pPr lvl="1"/>
            <a:r>
              <a:rPr lang="en-US" sz="2800" dirty="0" smtClean="0"/>
              <a:t>Traffic volume (ADT inputted and converted to peak 15 min)</a:t>
            </a:r>
          </a:p>
          <a:p>
            <a:pPr lvl="2"/>
            <a:r>
              <a:rPr lang="en-US" dirty="0" smtClean="0"/>
              <a:t>Defaults for local roads with no volume data</a:t>
            </a:r>
          </a:p>
          <a:p>
            <a:pPr lvl="1"/>
            <a:r>
              <a:rPr lang="en-US" sz="2800" dirty="0" smtClean="0"/>
              <a:t>Motorized vehicle speed (posted speed + 5 mph)</a:t>
            </a:r>
          </a:p>
          <a:p>
            <a:pPr lvl="1"/>
            <a:r>
              <a:rPr lang="en-US" sz="2800" dirty="0" smtClean="0"/>
              <a:t>Percent heavy vehicles (from data base or defaulted to 4%)</a:t>
            </a:r>
          </a:p>
          <a:p>
            <a:pPr lvl="1"/>
            <a:r>
              <a:rPr lang="en-US" sz="2800" dirty="0" smtClean="0"/>
              <a:t>Pavement condition (5 point condition scale from database)</a:t>
            </a:r>
          </a:p>
        </p:txBody>
      </p:sp>
      <p:sp>
        <p:nvSpPr>
          <p:cNvPr id="5" name="Title 4"/>
          <p:cNvSpPr>
            <a:spLocks noGrp="1"/>
          </p:cNvSpPr>
          <p:nvPr>
            <p:ph type="title"/>
          </p:nvPr>
        </p:nvSpPr>
        <p:spPr>
          <a:xfrm>
            <a:off x="338138" y="457200"/>
            <a:ext cx="5453062" cy="685800"/>
          </a:xfrm>
        </p:spPr>
        <p:txBody>
          <a:bodyPr/>
          <a:lstStyle/>
          <a:p>
            <a:r>
              <a:rPr lang="en-US" dirty="0" smtClean="0"/>
              <a:t>LOS Inputs &amp; Defaults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239000" y="6400800"/>
            <a:ext cx="1905000" cy="457200"/>
          </a:xfrm>
          <a:prstGeom prst="rect">
            <a:avLst/>
          </a:prstGeom>
        </p:spPr>
        <p:txBody>
          <a:bodyPr/>
          <a:lstStyle/>
          <a:p>
            <a:pPr>
              <a:defRPr/>
            </a:pPr>
            <a:fld id="{D9FDD470-7421-4844-B6A3-CD25CB369C46}" type="slidenum">
              <a:rPr lang="en-US"/>
              <a:pPr>
                <a:defRPr/>
              </a:pPr>
              <a:t>17</a:t>
            </a:fld>
            <a:endParaRPr lang="en-US"/>
          </a:p>
        </p:txBody>
      </p:sp>
      <p:sp>
        <p:nvSpPr>
          <p:cNvPr id="144387" name="Rectangle 2"/>
          <p:cNvSpPr>
            <a:spLocks noGrp="1" noChangeArrowheads="1"/>
          </p:cNvSpPr>
          <p:nvPr>
            <p:ph type="title"/>
          </p:nvPr>
        </p:nvSpPr>
        <p:spPr>
          <a:xfrm>
            <a:off x="762000" y="274637"/>
            <a:ext cx="8164513" cy="868363"/>
          </a:xfrm>
        </p:spPr>
        <p:txBody>
          <a:bodyPr/>
          <a:lstStyle/>
          <a:p>
            <a:r>
              <a:rPr lang="en-US" dirty="0" smtClean="0"/>
              <a:t>Outside Lane Width</a:t>
            </a:r>
          </a:p>
        </p:txBody>
      </p:sp>
      <p:pic>
        <p:nvPicPr>
          <p:cNvPr id="144388" name="Picture 3" descr="MichiganLOSE"/>
          <p:cNvPicPr>
            <a:picLocks noChangeAspect="1" noChangeArrowheads="1"/>
          </p:cNvPicPr>
          <p:nvPr/>
        </p:nvPicPr>
        <p:blipFill>
          <a:blip r:embed="rId2" cstate="print">
            <a:lum bright="12000" contrast="6000"/>
          </a:blip>
          <a:srcRect t="6439" r="5495"/>
          <a:stretch>
            <a:fillRect/>
          </a:stretch>
        </p:blipFill>
        <p:spPr bwMode="auto">
          <a:xfrm>
            <a:off x="1981200" y="1295400"/>
            <a:ext cx="6553200" cy="4889500"/>
          </a:xfrm>
          <a:prstGeom prst="rect">
            <a:avLst/>
          </a:prstGeom>
          <a:noFill/>
          <a:ln w="9525">
            <a:solidFill>
              <a:schemeClr val="tx2"/>
            </a:solidFill>
            <a:miter lim="800000"/>
            <a:headEnd/>
            <a:tailEnd/>
          </a:ln>
        </p:spPr>
      </p:pic>
      <p:sp>
        <p:nvSpPr>
          <p:cNvPr id="144389" name="Text Box 4"/>
          <p:cNvSpPr txBox="1">
            <a:spLocks noChangeArrowheads="1"/>
          </p:cNvSpPr>
          <p:nvPr/>
        </p:nvSpPr>
        <p:spPr bwMode="auto">
          <a:xfrm>
            <a:off x="4114800" y="5181600"/>
            <a:ext cx="3124200" cy="466725"/>
          </a:xfrm>
          <a:prstGeom prst="rect">
            <a:avLst/>
          </a:prstGeom>
          <a:noFill/>
          <a:ln w="9525">
            <a:solidFill>
              <a:schemeClr val="bg1"/>
            </a:solidFill>
            <a:miter lim="800000"/>
            <a:headEnd/>
            <a:tailEnd/>
          </a:ln>
        </p:spPr>
        <p:txBody>
          <a:bodyPr>
            <a:spAutoFit/>
          </a:bodyPr>
          <a:lstStyle/>
          <a:p>
            <a:pPr algn="ctr">
              <a:spcBef>
                <a:spcPct val="50000"/>
              </a:spcBef>
            </a:pPr>
            <a:r>
              <a:rPr lang="en-US" sz="2400" b="1">
                <a:solidFill>
                  <a:schemeClr val="bg1"/>
                </a:solidFill>
              </a:rPr>
              <a:t>12 Feet – (Typical)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Level of Service</a:t>
            </a:r>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7"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
        <p:nvSpPr>
          <p:cNvPr id="8" name="Rectangle 3"/>
          <p:cNvSpPr txBox="1">
            <a:spLocks noChangeArrowheads="1"/>
          </p:cNvSpPr>
          <p:nvPr/>
        </p:nvSpPr>
        <p:spPr bwMode="auto">
          <a:xfrm>
            <a:off x="457200" y="12192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buFont typeface="Wingdings" pitchFamily="2" charset="2"/>
              <a:buNone/>
            </a:pPr>
            <a:r>
              <a:rPr lang="en-US" sz="3200" b="1" dirty="0" smtClean="0"/>
              <a:t>Automating the Process</a:t>
            </a:r>
          </a:p>
          <a:p>
            <a:r>
              <a:rPr lang="en-US" sz="3200" dirty="0" smtClean="0"/>
              <a:t>Spreadsheet testing – logic – sets defaults</a:t>
            </a:r>
          </a:p>
          <a:p>
            <a:r>
              <a:rPr lang="en-US" sz="3200" dirty="0" smtClean="0"/>
              <a:t>Roadway paved?</a:t>
            </a:r>
          </a:p>
          <a:p>
            <a:r>
              <a:rPr lang="en-US" sz="3200" dirty="0" smtClean="0"/>
              <a:t>Roadway not an interstate?</a:t>
            </a:r>
          </a:p>
          <a:p>
            <a:r>
              <a:rPr lang="en-US" sz="3200" dirty="0" smtClean="0"/>
              <a:t>Segment an existing bikeway?</a:t>
            </a:r>
          </a:p>
          <a:p>
            <a:r>
              <a:rPr lang="en-US" sz="3200" dirty="0" smtClean="0"/>
              <a:t>State/local, Urban/rural section?</a:t>
            </a:r>
          </a:p>
          <a:p>
            <a:r>
              <a:rPr lang="en-US" sz="3200" dirty="0" smtClean="0"/>
              <a:t>Sets defaults for, speed, volume, trucks, lane width, shoulders, etc </a:t>
            </a:r>
            <a:endParaRPr lang="en-US" sz="3600" dirty="0"/>
          </a:p>
        </p:txBody>
      </p:sp>
    </p:spTree>
    <p:extLst>
      <p:ext uri="{BB962C8B-B14F-4D97-AF65-F5344CB8AC3E}">
        <p14:creationId xmlns:p14="http://schemas.microsoft.com/office/powerpoint/2010/main" val="233661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pPr marL="0" indent="0"/>
            <a:r>
              <a:rPr lang="en-US" sz="2800" dirty="0" smtClean="0"/>
              <a:t>Using LOS to Establish “Impedance”</a:t>
            </a:r>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7"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
        <p:nvSpPr>
          <p:cNvPr id="8" name="Rectangle 3"/>
          <p:cNvSpPr txBox="1">
            <a:spLocks noChangeArrowheads="1"/>
          </p:cNvSpPr>
          <p:nvPr/>
        </p:nvSpPr>
        <p:spPr bwMode="auto">
          <a:xfrm>
            <a:off x="304800" y="1219200"/>
            <a:ext cx="8610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r>
              <a:rPr lang="en-US" sz="3200" dirty="0" smtClean="0"/>
              <a:t>A = 1 (The segment passes into the network carrying its original length as impedance)</a:t>
            </a:r>
          </a:p>
          <a:p>
            <a:r>
              <a:rPr lang="en-US" sz="3200" dirty="0" smtClean="0"/>
              <a:t>B = 2</a:t>
            </a:r>
          </a:p>
          <a:p>
            <a:r>
              <a:rPr lang="en-US" sz="3200" dirty="0" smtClean="0"/>
              <a:t>C = 10</a:t>
            </a:r>
          </a:p>
          <a:p>
            <a:r>
              <a:rPr lang="en-US" sz="3200" dirty="0" smtClean="0"/>
              <a:t>D = 30</a:t>
            </a:r>
          </a:p>
          <a:p>
            <a:r>
              <a:rPr lang="en-US" sz="3200" dirty="0" smtClean="0"/>
              <a:t>E = 40</a:t>
            </a:r>
          </a:p>
          <a:p>
            <a:r>
              <a:rPr lang="en-US" sz="3200" dirty="0" smtClean="0"/>
              <a:t>F = 55 (Segment is 55 times more of an impediment than length alone)</a:t>
            </a:r>
          </a:p>
          <a:p>
            <a:r>
              <a:rPr lang="en-US" sz="3200" dirty="0" smtClean="0"/>
              <a:t>Statewide Significant Bikeways = .5</a:t>
            </a:r>
            <a:endParaRPr lang="en-US" sz="3600" dirty="0"/>
          </a:p>
        </p:txBody>
      </p:sp>
    </p:spTree>
    <p:extLst>
      <p:ext uri="{BB962C8B-B14F-4D97-AF65-F5344CB8AC3E}">
        <p14:creationId xmlns:p14="http://schemas.microsoft.com/office/powerpoint/2010/main" val="233661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Multimodal Corridors</a:t>
            </a:r>
          </a:p>
        </p:txBody>
      </p:sp>
      <p:sp>
        <p:nvSpPr>
          <p:cNvPr id="3075" name="Content Placeholder 2"/>
          <p:cNvSpPr>
            <a:spLocks noGrp="1"/>
          </p:cNvSpPr>
          <p:nvPr>
            <p:ph idx="1"/>
          </p:nvPr>
        </p:nvSpPr>
        <p:spPr>
          <a:xfrm>
            <a:off x="381000" y="1371600"/>
            <a:ext cx="8610600" cy="4572000"/>
          </a:xfrm>
        </p:spPr>
        <p:txBody>
          <a:bodyPr/>
          <a:lstStyle/>
          <a:p>
            <a:pPr marL="0" indent="0">
              <a:buNone/>
            </a:pPr>
            <a:r>
              <a:rPr lang="en-US" sz="3600" b="1" dirty="0" smtClean="0"/>
              <a:t>What are Corridors </a:t>
            </a:r>
            <a:endParaRPr lang="en-US" sz="3200" dirty="0"/>
          </a:p>
          <a:p>
            <a:pPr lvl="1"/>
            <a:r>
              <a:rPr lang="en-US" sz="2700" dirty="0" smtClean="0"/>
              <a:t>Corridors are an extensive and integrated multi-modal transportation network affording Ohioans the accessibility and mobility needed to move people and goods throughout Ohio.</a:t>
            </a:r>
          </a:p>
          <a:p>
            <a:pPr lvl="1"/>
            <a:r>
              <a:rPr lang="en-US" sz="2700" dirty="0" smtClean="0"/>
              <a:t>Corridors subdivide Ohio’s transportation networks into origins and destinations to facilitate analysis and discussion. </a:t>
            </a:r>
          </a:p>
          <a:p>
            <a:pPr lvl="1"/>
            <a:r>
              <a:rPr lang="en-US" sz="2700" dirty="0" smtClean="0"/>
              <a:t>Corridors are multimodal!!</a:t>
            </a:r>
          </a:p>
          <a:p>
            <a:endParaRPr lang="en-US" dirty="0" smtClean="0"/>
          </a:p>
          <a:p>
            <a:pPr marL="914400" lvl="2" indent="0">
              <a:buNone/>
            </a:pPr>
            <a:endParaRPr lang="en-US" dirty="0" smtClean="0"/>
          </a:p>
        </p:txBody>
      </p:sp>
      <p:sp>
        <p:nvSpPr>
          <p:cNvPr id="4" name="Date Placeholder 3"/>
          <p:cNvSpPr>
            <a:spLocks noGrp="1"/>
          </p:cNvSpPr>
          <p:nvPr>
            <p:ph type="dt" sz="half" idx="10"/>
          </p:nvPr>
        </p:nvSpPr>
        <p:spPr/>
        <p:txBody>
          <a:bodyPr/>
          <a:lstStyle/>
          <a:p>
            <a:pPr>
              <a:defRPr/>
            </a:pPr>
            <a:r>
              <a:rPr lang="en-US" dirty="0"/>
              <a:t>Pike and Wok Travel</a:t>
            </a:r>
          </a:p>
          <a:p>
            <a:pPr>
              <a:defRPr/>
            </a:pPr>
            <a:endParaRPr lang="en-US" dirty="0"/>
          </a:p>
        </p:txBody>
      </p:sp>
      <p:sp>
        <p:nvSpPr>
          <p:cNvPr id="6"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3506130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397" y="1066800"/>
            <a:ext cx="5550403"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Title 1"/>
          <p:cNvSpPr>
            <a:spLocks noGrp="1"/>
          </p:cNvSpPr>
          <p:nvPr>
            <p:ph type="title"/>
          </p:nvPr>
        </p:nvSpPr>
        <p:spPr>
          <a:xfrm>
            <a:off x="228600" y="381000"/>
            <a:ext cx="8605838" cy="762000"/>
          </a:xfrm>
        </p:spPr>
        <p:txBody>
          <a:bodyPr/>
          <a:lstStyle/>
          <a:p>
            <a:r>
              <a:rPr lang="en-US" sz="3000" dirty="0" smtClean="0"/>
              <a:t>Bicycle Corridors</a:t>
            </a:r>
          </a:p>
        </p:txBody>
      </p:sp>
      <p:sp>
        <p:nvSpPr>
          <p:cNvPr id="4" name="Date Placeholder 3"/>
          <p:cNvSpPr>
            <a:spLocks noGrp="1"/>
          </p:cNvSpPr>
          <p:nvPr>
            <p:ph type="dt" sz="half" idx="10"/>
          </p:nvPr>
        </p:nvSpPr>
        <p:spPr/>
        <p:txBody>
          <a:bodyPr/>
          <a:lstStyle/>
          <a:p>
            <a:pPr>
              <a:defRPr/>
            </a:pPr>
            <a:r>
              <a:rPr lang="en-US" dirty="0"/>
              <a:t>Pike and Wok Travel</a:t>
            </a: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5135112"/>
            <a:ext cx="3376010" cy="11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2024026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Bicycle Corridors</a:t>
            </a:r>
          </a:p>
        </p:txBody>
      </p:sp>
      <p:sp>
        <p:nvSpPr>
          <p:cNvPr id="3075" name="Content Placeholder 2"/>
          <p:cNvSpPr>
            <a:spLocks noGrp="1"/>
          </p:cNvSpPr>
          <p:nvPr>
            <p:ph idx="1"/>
          </p:nvPr>
        </p:nvSpPr>
        <p:spPr>
          <a:xfrm>
            <a:off x="381000" y="1371600"/>
            <a:ext cx="8610600" cy="4572000"/>
          </a:xfrm>
        </p:spPr>
        <p:txBody>
          <a:bodyPr/>
          <a:lstStyle/>
          <a:p>
            <a:r>
              <a:rPr lang="en-US" sz="3600" b="1" dirty="0" smtClean="0"/>
              <a:t>Routes (Corridors)</a:t>
            </a:r>
            <a:endParaRPr lang="en-US" dirty="0" smtClean="0"/>
          </a:p>
          <a:p>
            <a:pPr lvl="2"/>
            <a:endParaRPr lang="en-US" dirty="0" smtClean="0"/>
          </a:p>
        </p:txBody>
      </p:sp>
      <p:sp>
        <p:nvSpPr>
          <p:cNvPr id="4" name="Date Placeholder 3"/>
          <p:cNvSpPr>
            <a:spLocks noGrp="1"/>
          </p:cNvSpPr>
          <p:nvPr>
            <p:ph type="dt" sz="half" idx="10"/>
          </p:nvPr>
        </p:nvSpPr>
        <p:spPr/>
        <p:txBody>
          <a:bodyPr/>
          <a:lstStyle/>
          <a:p>
            <a:pPr>
              <a:defRPr/>
            </a:pPr>
            <a:r>
              <a:rPr lang="en-US" dirty="0" smtClean="0"/>
              <a:t>Bike Corridors </a:t>
            </a:r>
            <a:r>
              <a:rPr lang="en-US" dirty="0"/>
              <a:t>Presentation</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pic>
        <p:nvPicPr>
          <p:cNvPr id="2050" name="Picture 2" descr="W:\Bike and Ped\US State Designated Bike Routes\USBRSCorridor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108335"/>
            <a:ext cx="6857999" cy="52979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581400"/>
            <a:ext cx="2870544" cy="2538690"/>
          </a:xfrm>
          <a:prstGeom prst="rect">
            <a:avLst/>
          </a:prstGeom>
          <a:noFill/>
          <a:ln>
            <a:noFill/>
          </a:ln>
          <a:effectLst>
            <a:glow rad="3937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14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Bike and Ped\GIS_Inventory\Data\AASHTO Route 50\State Overview AASHTO Bike Route 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736" y="1524000"/>
            <a:ext cx="8361217" cy="4943900"/>
          </a:xfrm>
          <a:prstGeom prst="rect">
            <a:avLst/>
          </a:prstGeom>
          <a:noFill/>
          <a:extLst>
            <a:ext uri="{909E8E84-426E-40DD-AFC4-6F175D3DCCD1}">
              <a14:hiddenFill xmlns:a14="http://schemas.microsoft.com/office/drawing/2010/main">
                <a:solidFill>
                  <a:srgbClr val="FFFFFF"/>
                </a:solidFill>
              </a14:hiddenFill>
            </a:ext>
          </a:extLst>
        </p:spPr>
      </p:pic>
      <p:sp>
        <p:nvSpPr>
          <p:cNvPr id="3074" name="Title 1"/>
          <p:cNvSpPr>
            <a:spLocks noGrp="1"/>
          </p:cNvSpPr>
          <p:nvPr>
            <p:ph type="title"/>
          </p:nvPr>
        </p:nvSpPr>
        <p:spPr>
          <a:xfrm>
            <a:off x="228600" y="381000"/>
            <a:ext cx="8605838" cy="762000"/>
          </a:xfrm>
        </p:spPr>
        <p:txBody>
          <a:bodyPr/>
          <a:lstStyle/>
          <a:p>
            <a:r>
              <a:rPr lang="en-US" sz="3000" dirty="0" smtClean="0"/>
              <a:t>Bicycle Corridors</a:t>
            </a:r>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spTree>
    <p:extLst>
      <p:ext uri="{BB962C8B-B14F-4D97-AF65-F5344CB8AC3E}">
        <p14:creationId xmlns:p14="http://schemas.microsoft.com/office/powerpoint/2010/main" val="383914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605838" cy="762000"/>
          </a:xfrm>
        </p:spPr>
        <p:txBody>
          <a:bodyPr/>
          <a:lstStyle/>
          <a:p>
            <a:r>
              <a:rPr lang="en-US" sz="3100" dirty="0" smtClean="0"/>
              <a:t>Questions</a:t>
            </a:r>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sp>
        <p:nvSpPr>
          <p:cNvPr id="9" name="Rectangle 3"/>
          <p:cNvSpPr txBox="1">
            <a:spLocks noChangeArrowheads="1"/>
          </p:cNvSpPr>
          <p:nvPr/>
        </p:nvSpPr>
        <p:spPr bwMode="auto">
          <a:xfrm>
            <a:off x="3810000" y="1646205"/>
            <a:ext cx="3962400" cy="1935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spcBef>
                <a:spcPts val="600"/>
              </a:spcBef>
              <a:buFont typeface="Wingdings" pitchFamily="2" charset="2"/>
              <a:buNone/>
            </a:pPr>
            <a:r>
              <a:rPr lang="en-US" dirty="0" smtClean="0"/>
              <a:t>Chuck Dyer</a:t>
            </a:r>
          </a:p>
          <a:p>
            <a:pPr marL="0" indent="0">
              <a:spcBef>
                <a:spcPts val="600"/>
              </a:spcBef>
              <a:buFont typeface="Wingdings" pitchFamily="2" charset="2"/>
              <a:buNone/>
            </a:pPr>
            <a:r>
              <a:rPr lang="en-US" sz="2000" dirty="0" smtClean="0"/>
              <a:t>Project Manager – Access Ohio 2040</a:t>
            </a:r>
          </a:p>
          <a:p>
            <a:pPr marL="0" indent="0">
              <a:spcBef>
                <a:spcPts val="0"/>
              </a:spcBef>
              <a:buFont typeface="Wingdings" pitchFamily="2" charset="2"/>
              <a:buNone/>
            </a:pPr>
            <a:r>
              <a:rPr lang="en-US" sz="2000" dirty="0" smtClean="0">
                <a:hlinkClick r:id="rId3"/>
              </a:rPr>
              <a:t>Chuck.Dyer@dot.state.oh.us</a:t>
            </a:r>
            <a:endParaRPr lang="en-US" sz="2000" dirty="0" smtClean="0"/>
          </a:p>
          <a:p>
            <a:pPr marL="0" indent="0">
              <a:spcBef>
                <a:spcPts val="0"/>
              </a:spcBef>
              <a:buFont typeface="Wingdings" pitchFamily="2" charset="2"/>
              <a:buNone/>
            </a:pPr>
            <a:r>
              <a:rPr lang="en-US" sz="2000" dirty="0" smtClean="0"/>
              <a:t>(614) 466-3718</a:t>
            </a:r>
            <a:endParaRPr lang="en-US" dirty="0" smtClean="0"/>
          </a:p>
          <a:p>
            <a:pPr marL="0" indent="0">
              <a:buFont typeface="Wingdings" pitchFamily="2" charset="2"/>
              <a:buNone/>
            </a:pPr>
            <a:endParaRPr lang="en-US" dirty="0" smtClean="0"/>
          </a:p>
          <a:p>
            <a:pPr marL="0" indent="0">
              <a:buFont typeface="Wingdings" pitchFamily="2" charset="2"/>
              <a:buNone/>
            </a:pPr>
            <a:r>
              <a:rPr lang="en-US" dirty="0" smtClean="0"/>
              <a:t> </a:t>
            </a:r>
            <a:endParaRPr lang="en-US" dirty="0"/>
          </a:p>
        </p:txBody>
      </p:sp>
      <p:cxnSp>
        <p:nvCxnSpPr>
          <p:cNvPr id="3" name="Straight Connector 2"/>
          <p:cNvCxnSpPr/>
          <p:nvPr/>
        </p:nvCxnSpPr>
        <p:spPr>
          <a:xfrm>
            <a:off x="762000" y="3742765"/>
            <a:ext cx="73152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pic>
        <p:nvPicPr>
          <p:cNvPr id="2050" name="Picture 2" descr="ODOT347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4518" y="1646204"/>
            <a:ext cx="1602081" cy="160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3848100" y="4313204"/>
            <a:ext cx="4419600" cy="19351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400">
                <a:solidFill>
                  <a:srgbClr val="003366"/>
                </a:solidFill>
                <a:latin typeface="+mn-lt"/>
              </a:defRPr>
            </a:lvl3pPr>
            <a:lvl4pPr marL="1600200" indent="-228600" algn="l" rtl="0" eaLnBrk="0" fontAlgn="base" hangingPunct="0">
              <a:spcBef>
                <a:spcPct val="20000"/>
              </a:spcBef>
              <a:spcAft>
                <a:spcPct val="0"/>
              </a:spcAft>
              <a:buChar char="–"/>
              <a:defRPr sz="2000">
                <a:solidFill>
                  <a:srgbClr val="003366"/>
                </a:solidFill>
                <a:latin typeface="+mn-lt"/>
              </a:defRPr>
            </a:lvl4pPr>
            <a:lvl5pPr marL="2057400" indent="-228600" algn="l" rtl="0" eaLnBrk="0" fontAlgn="base" hangingPunct="0">
              <a:spcBef>
                <a:spcPct val="20000"/>
              </a:spcBef>
              <a:spcAft>
                <a:spcPct val="0"/>
              </a:spcAft>
              <a:buChar char="»"/>
              <a:defRPr sz="2000">
                <a:solidFill>
                  <a:srgbClr val="003366"/>
                </a:solidFill>
                <a:latin typeface="+mn-lt"/>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a:lstStyle>
          <a:p>
            <a:pPr marL="0" indent="0">
              <a:spcBef>
                <a:spcPts val="600"/>
              </a:spcBef>
              <a:buFont typeface="Wingdings" pitchFamily="2" charset="2"/>
              <a:buNone/>
            </a:pPr>
            <a:r>
              <a:rPr lang="en-US" dirty="0" smtClean="0"/>
              <a:t>Martin Guttenplan, AICP</a:t>
            </a:r>
          </a:p>
          <a:p>
            <a:pPr marL="0" indent="0">
              <a:spcBef>
                <a:spcPts val="600"/>
              </a:spcBef>
              <a:buFont typeface="Wingdings" pitchFamily="2" charset="2"/>
              <a:buNone/>
            </a:pPr>
            <a:r>
              <a:rPr lang="en-US" sz="2000" dirty="0" smtClean="0"/>
              <a:t>Senior Transportation Planner – CDM Smith</a:t>
            </a:r>
          </a:p>
          <a:p>
            <a:pPr marL="0" indent="0">
              <a:spcBef>
                <a:spcPts val="0"/>
              </a:spcBef>
              <a:buFont typeface="Wingdings" pitchFamily="2" charset="2"/>
              <a:buNone/>
            </a:pPr>
            <a:r>
              <a:rPr lang="en-US" sz="2000" dirty="0" smtClean="0">
                <a:hlinkClick r:id="rId5"/>
              </a:rPr>
              <a:t>GuttenplanME@cdmsith.com</a:t>
            </a:r>
            <a:endParaRPr lang="en-US" sz="2000" dirty="0" smtClean="0"/>
          </a:p>
          <a:p>
            <a:pPr marL="0" indent="0">
              <a:spcBef>
                <a:spcPts val="0"/>
              </a:spcBef>
              <a:buFont typeface="Wingdings" pitchFamily="2" charset="2"/>
              <a:buNone/>
            </a:pPr>
            <a:r>
              <a:rPr lang="en-US" sz="2000" dirty="0" smtClean="0"/>
              <a:t>(850) 386-9528</a:t>
            </a:r>
            <a:endParaRPr lang="en-US" dirty="0" smtClean="0"/>
          </a:p>
          <a:p>
            <a:pPr marL="0" indent="0">
              <a:buFont typeface="Wingdings" pitchFamily="2" charset="2"/>
              <a:buNone/>
            </a:pPr>
            <a:endParaRPr lang="en-US" dirty="0" smtClean="0"/>
          </a:p>
          <a:p>
            <a:pPr marL="0" indent="0">
              <a:buFont typeface="Wingdings" pitchFamily="2" charset="2"/>
              <a:buNone/>
            </a:pPr>
            <a:r>
              <a:rPr lang="en-US" dirty="0" smtClean="0"/>
              <a:t> </a:t>
            </a:r>
            <a:endParaRPr lang="en-US" dirty="0"/>
          </a:p>
        </p:txBody>
      </p:sp>
      <p:pic>
        <p:nvPicPr>
          <p:cNvPr id="10" name="Picture 9" descr="CDMSmith_logo_print_PMS_BlueGr.jpg"/>
          <p:cNvPicPr>
            <a:picLocks noChangeAspect="1"/>
          </p:cNvPicPr>
          <p:nvPr/>
        </p:nvPicPr>
        <p:blipFill>
          <a:blip r:embed="rId6" cstate="print"/>
          <a:stretch>
            <a:fillRect/>
          </a:stretch>
        </p:blipFill>
        <p:spPr>
          <a:xfrm>
            <a:off x="1371600" y="4620922"/>
            <a:ext cx="2133600" cy="941677"/>
          </a:xfrm>
          <a:prstGeom prst="rect">
            <a:avLst/>
          </a:prstGeom>
        </p:spPr>
      </p:pic>
    </p:spTree>
    <p:extLst>
      <p:ext uri="{BB962C8B-B14F-4D97-AF65-F5344CB8AC3E}">
        <p14:creationId xmlns:p14="http://schemas.microsoft.com/office/powerpoint/2010/main" val="153384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1578" y="1689797"/>
            <a:ext cx="1057275"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381000" y="381000"/>
            <a:ext cx="8605838" cy="762000"/>
          </a:xfrm>
        </p:spPr>
        <p:txBody>
          <a:bodyPr/>
          <a:lstStyle/>
          <a:p>
            <a:r>
              <a:rPr lang="en-US" sz="3100" dirty="0" smtClean="0"/>
              <a:t>Corridor Modes </a:t>
            </a:r>
          </a:p>
        </p:txBody>
      </p:sp>
      <p:sp>
        <p:nvSpPr>
          <p:cNvPr id="4099" name="Rectangle 3"/>
          <p:cNvSpPr>
            <a:spLocks noGrp="1" noChangeArrowheads="1"/>
          </p:cNvSpPr>
          <p:nvPr>
            <p:ph type="body" idx="1"/>
          </p:nvPr>
        </p:nvSpPr>
        <p:spPr>
          <a:xfrm>
            <a:off x="304800" y="1219200"/>
            <a:ext cx="8610600" cy="4419600"/>
          </a:xfrm>
        </p:spPr>
        <p:txBody>
          <a:bodyPr/>
          <a:lstStyle/>
          <a:p>
            <a:r>
              <a:rPr lang="en-US" sz="3200" b="1" dirty="0" smtClean="0"/>
              <a:t>Transportation Mode to be Analyzed</a:t>
            </a:r>
          </a:p>
          <a:p>
            <a:pPr lvl="1"/>
            <a:r>
              <a:rPr lang="en-US" sz="3200" dirty="0" smtClean="0"/>
              <a:t>Aviation</a:t>
            </a:r>
          </a:p>
          <a:p>
            <a:pPr lvl="1"/>
            <a:r>
              <a:rPr lang="en-US" sz="3200" dirty="0" smtClean="0"/>
              <a:t>Bicycle</a:t>
            </a:r>
          </a:p>
          <a:p>
            <a:pPr lvl="1"/>
            <a:r>
              <a:rPr lang="en-US" sz="3200" dirty="0" smtClean="0"/>
              <a:t>Highway</a:t>
            </a:r>
          </a:p>
          <a:p>
            <a:pPr lvl="1"/>
            <a:r>
              <a:rPr lang="en-US" sz="3200" dirty="0" smtClean="0"/>
              <a:t>Maritime</a:t>
            </a:r>
          </a:p>
          <a:p>
            <a:pPr lvl="1"/>
            <a:r>
              <a:rPr lang="en-US" sz="3200" dirty="0" smtClean="0"/>
              <a:t>Rail</a:t>
            </a:r>
          </a:p>
          <a:p>
            <a:pPr lvl="1"/>
            <a:r>
              <a:rPr lang="en-US" sz="3200" dirty="0" smtClean="0"/>
              <a:t>Transit</a:t>
            </a:r>
            <a:endParaRPr lang="en-US" sz="3200" dirty="0"/>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pic>
        <p:nvPicPr>
          <p:cNvPr id="6" name="Picture 2" descr="C:\Users\sphinney\AppData\Local\Microsoft\Windows\Temporary Internet Files\Content.IE5\H4CDC9QF\MC9003887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4871" y="4724400"/>
            <a:ext cx="1220670" cy="67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sphinney\AppData\Local\Microsoft\Windows\Temporary Internet Files\Content.IE5\F9IR96E8\MC900021726[1].wm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10" r="29774" b="21943"/>
          <a:stretch/>
        </p:blipFill>
        <p:spPr bwMode="auto">
          <a:xfrm>
            <a:off x="5302064" y="4047832"/>
            <a:ext cx="992425" cy="905168"/>
          </a:xfrm>
          <a:prstGeom prst="ellipse">
            <a:avLst/>
          </a:prstGeom>
          <a:noFill/>
          <a:extLst>
            <a:ext uri="{909E8E84-426E-40DD-AFC4-6F175D3DCCD1}">
              <a14:hiddenFill xmlns:a14="http://schemas.microsoft.com/office/drawing/2010/main">
                <a:solidFill>
                  <a:srgbClr val="FFFFFF"/>
                </a:solidFill>
              </a14:hiddenFill>
            </a:ext>
          </a:extLst>
        </p:spPr>
      </p:pic>
      <p:pic>
        <p:nvPicPr>
          <p:cNvPr id="8" name="Picture 2" descr="C:\Users\sphinney\AppData\Local\Microsoft\Windows\Temporary Internet Files\Content.IE5\H4CDC9QF\MC90035920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3400" y="3490912"/>
            <a:ext cx="888066" cy="888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Users\sphinney\AppData\Local\Microsoft\Windows\Temporary Internet Files\Content.IE5\F9IR96E8\MC90031943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7679" y="2787353"/>
            <a:ext cx="881197" cy="93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sphinney\AppData\Local\Microsoft\Windows\Temporary Internet Files\Content.IE5\103I44UJ\MC90041125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4502" y="2325834"/>
            <a:ext cx="886721" cy="83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a:endCxn id="5124" idx="1"/>
          </p:cNvCxnSpPr>
          <p:nvPr/>
        </p:nvCxnSpPr>
        <p:spPr>
          <a:xfrm>
            <a:off x="2438400" y="2180334"/>
            <a:ext cx="2683178"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286000" y="2743199"/>
            <a:ext cx="1964598" cy="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38400" y="3352800"/>
            <a:ext cx="286282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26647" y="3934945"/>
            <a:ext cx="1664353"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781881" y="4492438"/>
            <a:ext cx="3449585" cy="336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2195587" y="5066441"/>
            <a:ext cx="1919213" cy="3222"/>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642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605838" cy="762000"/>
          </a:xfrm>
        </p:spPr>
        <p:txBody>
          <a:bodyPr/>
          <a:lstStyle/>
          <a:p>
            <a:r>
              <a:rPr lang="en-US" sz="3100" dirty="0" smtClean="0"/>
              <a:t>Corridor Identification Criteria</a:t>
            </a:r>
          </a:p>
        </p:txBody>
      </p:sp>
      <p:sp>
        <p:nvSpPr>
          <p:cNvPr id="4099" name="Rectangle 3"/>
          <p:cNvSpPr>
            <a:spLocks noGrp="1" noChangeArrowheads="1"/>
          </p:cNvSpPr>
          <p:nvPr>
            <p:ph type="body" idx="1"/>
          </p:nvPr>
        </p:nvSpPr>
        <p:spPr>
          <a:xfrm>
            <a:off x="304800" y="1371600"/>
            <a:ext cx="8610600" cy="3078163"/>
          </a:xfrm>
        </p:spPr>
        <p:txBody>
          <a:bodyPr/>
          <a:lstStyle/>
          <a:p>
            <a:pPr lvl="0"/>
            <a:r>
              <a:rPr lang="en-US" sz="3200" b="1" dirty="0"/>
              <a:t>Volume -</a:t>
            </a:r>
            <a:r>
              <a:rPr lang="en-US" sz="3200" dirty="0"/>
              <a:t> </a:t>
            </a:r>
            <a:r>
              <a:rPr lang="en-US" sz="3000" dirty="0"/>
              <a:t>a measure of passenger </a:t>
            </a:r>
            <a:r>
              <a:rPr lang="en-US" sz="3000" dirty="0" smtClean="0"/>
              <a:t>and freight traffic</a:t>
            </a:r>
            <a:endParaRPr lang="en-US" sz="3000" dirty="0"/>
          </a:p>
          <a:p>
            <a:pPr lvl="0"/>
            <a:r>
              <a:rPr lang="en-US" sz="3200" b="1" dirty="0"/>
              <a:t>Classification </a:t>
            </a:r>
            <a:r>
              <a:rPr lang="en-US" sz="3200" b="1" dirty="0" smtClean="0"/>
              <a:t>–</a:t>
            </a:r>
            <a:r>
              <a:rPr lang="en-US" sz="3200" dirty="0" smtClean="0"/>
              <a:t> </a:t>
            </a:r>
            <a:r>
              <a:rPr lang="en-US" sz="3000" dirty="0" smtClean="0"/>
              <a:t>Federal or state designations</a:t>
            </a:r>
            <a:endParaRPr lang="en-US" sz="3000" dirty="0"/>
          </a:p>
          <a:p>
            <a:pPr lvl="0"/>
            <a:r>
              <a:rPr lang="en-US" sz="3200" b="1" dirty="0"/>
              <a:t>Connectivity</a:t>
            </a:r>
            <a:r>
              <a:rPr lang="en-US" sz="3200" dirty="0"/>
              <a:t> </a:t>
            </a:r>
            <a:r>
              <a:rPr lang="en-US" sz="3200" b="1" dirty="0" smtClean="0"/>
              <a:t>–</a:t>
            </a:r>
            <a:r>
              <a:rPr lang="en-US" sz="3200" dirty="0" smtClean="0"/>
              <a:t> </a:t>
            </a:r>
            <a:r>
              <a:rPr lang="en-US" sz="3000" dirty="0" smtClean="0"/>
              <a:t>a consideration of connections to other identified corridors or large population and employment centers</a:t>
            </a:r>
            <a:endParaRPr lang="en-US" sz="3000" dirty="0"/>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spTree>
    <p:extLst>
      <p:ext uri="{BB962C8B-B14F-4D97-AF65-F5344CB8AC3E}">
        <p14:creationId xmlns:p14="http://schemas.microsoft.com/office/powerpoint/2010/main" val="314499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605838" cy="762000"/>
          </a:xfrm>
        </p:spPr>
        <p:txBody>
          <a:bodyPr/>
          <a:lstStyle/>
          <a:p>
            <a:r>
              <a:rPr lang="en-US" sz="3100" dirty="0" smtClean="0"/>
              <a:t>Corridor Categorization</a:t>
            </a:r>
          </a:p>
        </p:txBody>
      </p:sp>
      <p:sp>
        <p:nvSpPr>
          <p:cNvPr id="4099" name="Rectangle 3"/>
          <p:cNvSpPr>
            <a:spLocks noGrp="1" noChangeArrowheads="1"/>
          </p:cNvSpPr>
          <p:nvPr>
            <p:ph type="body" idx="1"/>
          </p:nvPr>
        </p:nvSpPr>
        <p:spPr>
          <a:xfrm>
            <a:off x="304800" y="1295400"/>
            <a:ext cx="8610600" cy="3078163"/>
          </a:xfrm>
        </p:spPr>
        <p:txBody>
          <a:bodyPr/>
          <a:lstStyle/>
          <a:p>
            <a:pPr lvl="0"/>
            <a:r>
              <a:rPr lang="en-US" sz="2400" b="1" i="1" u="sng" dirty="0"/>
              <a:t>National</a:t>
            </a:r>
            <a:r>
              <a:rPr lang="en-US" sz="2400" b="1" dirty="0"/>
              <a:t> Corridors -</a:t>
            </a:r>
            <a:r>
              <a:rPr lang="en-US" sz="1800" dirty="0"/>
              <a:t> connect large metropolitan areas in Ohio and adjacent regions. These corridors support heavy passenger traffic and are important to the national economy as they carry large volumes of freight both inside and outside Ohio.   </a:t>
            </a:r>
            <a:endParaRPr lang="en-US" sz="2400" dirty="0"/>
          </a:p>
          <a:p>
            <a:pPr lvl="0"/>
            <a:r>
              <a:rPr lang="en-US" sz="2400" b="1" i="1" u="sng" dirty="0"/>
              <a:t>Statewide Primary</a:t>
            </a:r>
            <a:r>
              <a:rPr lang="en-US" sz="2400" b="1" dirty="0"/>
              <a:t> Corridors </a:t>
            </a:r>
            <a:r>
              <a:rPr lang="en-US" sz="1800" b="1" dirty="0"/>
              <a:t>-</a:t>
            </a:r>
            <a:r>
              <a:rPr lang="en-US" sz="1800" dirty="0"/>
              <a:t> connect metropolitan areas within Ohio. They are important to the statewide economy as they carry freight between regions of the state. These corridors have some national travel, but are predominately used for statewide passenger and freight trips.</a:t>
            </a:r>
          </a:p>
          <a:p>
            <a:r>
              <a:rPr lang="en-US" sz="2400" b="1" i="1" u="sng" dirty="0"/>
              <a:t>Statewide Secondary</a:t>
            </a:r>
            <a:r>
              <a:rPr lang="en-US" sz="2400" b="1" dirty="0"/>
              <a:t> Corridors </a:t>
            </a:r>
            <a:r>
              <a:rPr lang="en-US" sz="1800" b="1" dirty="0"/>
              <a:t>-</a:t>
            </a:r>
            <a:r>
              <a:rPr lang="en-US" sz="1800" dirty="0"/>
              <a:t> connect people and goods within and between regions of the state. They have some national and statewide travel, but are predominantly used for smaller regional trips</a:t>
            </a:r>
            <a:r>
              <a:rPr lang="en-US" sz="1800" dirty="0" smtClean="0"/>
              <a:t>.</a:t>
            </a:r>
            <a:r>
              <a:rPr lang="en-US" sz="1800" b="1" dirty="0"/>
              <a:t> </a:t>
            </a:r>
            <a:endParaRPr lang="en-US" sz="1800" b="1" dirty="0" smtClean="0"/>
          </a:p>
          <a:p>
            <a:r>
              <a:rPr lang="en-US" sz="2400" b="1" i="1" u="sng" dirty="0" smtClean="0"/>
              <a:t>Local</a:t>
            </a:r>
            <a:r>
              <a:rPr lang="en-US" sz="2400" b="1" dirty="0" smtClean="0"/>
              <a:t>  </a:t>
            </a:r>
            <a:r>
              <a:rPr lang="en-US" sz="2400" b="1" dirty="0"/>
              <a:t>Corridors </a:t>
            </a:r>
            <a:r>
              <a:rPr lang="en-US" sz="1800" b="1" dirty="0"/>
              <a:t>- </a:t>
            </a:r>
            <a:r>
              <a:rPr lang="en-US" sz="1800" dirty="0"/>
              <a:t>have lower traffic volumes and provide connectivity between other corridors and local destinations. </a:t>
            </a:r>
          </a:p>
          <a:p>
            <a:pPr lvl="0"/>
            <a:endParaRPr lang="en-US" sz="2400" dirty="0"/>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spTree>
    <p:extLst>
      <p:ext uri="{BB962C8B-B14F-4D97-AF65-F5344CB8AC3E}">
        <p14:creationId xmlns:p14="http://schemas.microsoft.com/office/powerpoint/2010/main" val="239736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605838" cy="762000"/>
          </a:xfrm>
        </p:spPr>
        <p:txBody>
          <a:bodyPr/>
          <a:lstStyle/>
          <a:p>
            <a:r>
              <a:rPr lang="en-US" sz="3100" dirty="0" smtClean="0"/>
              <a:t>Bicycle Corridors</a:t>
            </a:r>
          </a:p>
        </p:txBody>
      </p:sp>
      <p:sp>
        <p:nvSpPr>
          <p:cNvPr id="4099" name="Rectangle 3"/>
          <p:cNvSpPr>
            <a:spLocks noGrp="1" noChangeArrowheads="1"/>
          </p:cNvSpPr>
          <p:nvPr>
            <p:ph type="body" idx="1"/>
          </p:nvPr>
        </p:nvSpPr>
        <p:spPr>
          <a:xfrm>
            <a:off x="304800" y="1219200"/>
            <a:ext cx="8610600" cy="3078163"/>
          </a:xfrm>
        </p:spPr>
        <p:txBody>
          <a:bodyPr/>
          <a:lstStyle/>
          <a:p>
            <a:pPr marL="0" lvl="0" indent="0">
              <a:buNone/>
            </a:pPr>
            <a:r>
              <a:rPr lang="en-US" sz="3200" b="1" dirty="0" smtClean="0"/>
              <a:t>Bicycle Criteria</a:t>
            </a:r>
          </a:p>
          <a:p>
            <a:pPr lvl="0"/>
            <a:r>
              <a:rPr lang="en-US" sz="3200" b="1" dirty="0" smtClean="0"/>
              <a:t>Classification-</a:t>
            </a:r>
            <a:r>
              <a:rPr lang="en-US" sz="3200" dirty="0" smtClean="0"/>
              <a:t> </a:t>
            </a:r>
            <a:r>
              <a:rPr lang="en-US" sz="3000" dirty="0"/>
              <a:t>A consideration if whether a bike routes is part of a designated bike routes </a:t>
            </a:r>
            <a:r>
              <a:rPr lang="en-US" sz="3000" dirty="0" smtClean="0"/>
              <a:t>system</a:t>
            </a:r>
            <a:endParaRPr lang="en-US" dirty="0"/>
          </a:p>
          <a:p>
            <a:pPr lvl="0"/>
            <a:r>
              <a:rPr lang="en-US" sz="3200" b="1" dirty="0" smtClean="0"/>
              <a:t>Connectivity </a:t>
            </a:r>
            <a:r>
              <a:rPr lang="en-US" sz="3200" b="1" dirty="0"/>
              <a:t>- </a:t>
            </a:r>
            <a:r>
              <a:rPr lang="en-US" sz="3000" dirty="0"/>
              <a:t>a consideration of bike routes which connect to AASHTO bike routes or population centers over 50,000</a:t>
            </a:r>
          </a:p>
          <a:p>
            <a:pPr marL="0" lvl="0" indent="0">
              <a:buNone/>
            </a:pPr>
            <a:endParaRPr lang="en-US" sz="3600" dirty="0"/>
          </a:p>
        </p:txBody>
      </p:sp>
      <p:sp>
        <p:nvSpPr>
          <p:cNvPr id="4" name="Date Placeholder 3"/>
          <p:cNvSpPr>
            <a:spLocks noGrp="1"/>
          </p:cNvSpPr>
          <p:nvPr>
            <p:ph type="dt" sz="half" idx="10"/>
          </p:nvPr>
        </p:nvSpPr>
        <p:spPr/>
        <p:txBody>
          <a:bodyPr/>
          <a:lstStyle/>
          <a:p>
            <a:pPr>
              <a:defRPr/>
            </a:pPr>
            <a:r>
              <a:rPr lang="en-US" dirty="0"/>
              <a:t>Pike and Wok Travel</a:t>
            </a:r>
          </a:p>
        </p:txBody>
      </p:sp>
      <p:sp>
        <p:nvSpPr>
          <p:cNvPr id="5" name="Footer Placeholder 4"/>
          <p:cNvSpPr>
            <a:spLocks noGrp="1"/>
          </p:cNvSpPr>
          <p:nvPr>
            <p:ph type="ftr" sz="quarter" idx="11"/>
          </p:nvPr>
        </p:nvSpPr>
        <p:spPr/>
        <p:txBody>
          <a:bodyPr/>
          <a:lstStyle/>
          <a:p>
            <a:pPr>
              <a:defRPr/>
            </a:pPr>
            <a:r>
              <a:rPr lang="en-US" dirty="0" smtClean="0"/>
              <a:t>May 2013</a:t>
            </a:r>
            <a:endParaRPr lang="en-US" dirty="0"/>
          </a:p>
        </p:txBody>
      </p:sp>
    </p:spTree>
    <p:extLst>
      <p:ext uri="{BB962C8B-B14F-4D97-AF65-F5344CB8AC3E}">
        <p14:creationId xmlns:p14="http://schemas.microsoft.com/office/powerpoint/2010/main" val="1500094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Bicycle Corridors</a:t>
            </a:r>
          </a:p>
        </p:txBody>
      </p:sp>
      <p:sp>
        <p:nvSpPr>
          <p:cNvPr id="4" name="Date Placeholder 3"/>
          <p:cNvSpPr>
            <a:spLocks noGrp="1"/>
          </p:cNvSpPr>
          <p:nvPr>
            <p:ph type="dt" sz="half" idx="10"/>
          </p:nvPr>
        </p:nvSpPr>
        <p:spPr/>
        <p:txBody>
          <a:bodyPr/>
          <a:lstStyle/>
          <a:p>
            <a:pPr>
              <a:defRPr/>
            </a:pPr>
            <a:r>
              <a:rPr lang="en-US" dirty="0"/>
              <a:t>Pike and Wok Travel</a:t>
            </a:r>
          </a:p>
        </p:txBody>
      </p:sp>
      <p:graphicFrame>
        <p:nvGraphicFramePr>
          <p:cNvPr id="2" name="Table 1"/>
          <p:cNvGraphicFramePr>
            <a:graphicFrameLocks noGrp="1"/>
          </p:cNvGraphicFramePr>
          <p:nvPr>
            <p:extLst>
              <p:ext uri="{D42A27DB-BD31-4B8C-83A1-F6EECF244321}">
                <p14:modId xmlns:p14="http://schemas.microsoft.com/office/powerpoint/2010/main" val="2309739314"/>
              </p:ext>
            </p:extLst>
          </p:nvPr>
        </p:nvGraphicFramePr>
        <p:xfrm>
          <a:off x="381000" y="1752600"/>
          <a:ext cx="8458200" cy="4343400"/>
        </p:xfrm>
        <a:graphic>
          <a:graphicData uri="http://schemas.openxmlformats.org/drawingml/2006/table">
            <a:tbl>
              <a:tblPr/>
              <a:tblGrid>
                <a:gridCol w="2069733"/>
                <a:gridCol w="2949776"/>
                <a:gridCol w="3438691"/>
              </a:tblGrid>
              <a:tr h="559747">
                <a:tc gridSpan="3">
                  <a:txBody>
                    <a:bodyPr/>
                    <a:lstStyle/>
                    <a:p>
                      <a:pPr algn="ctr" fontAlgn="ctr"/>
                      <a:r>
                        <a:rPr lang="en-US" sz="3200" b="1" i="0" u="none" strike="noStrike" dirty="0" smtClean="0">
                          <a:solidFill>
                            <a:srgbClr val="000000"/>
                          </a:solidFill>
                          <a:effectLst/>
                          <a:latin typeface="Arial Narrow"/>
                        </a:rPr>
                        <a:t>Bike Criteria</a:t>
                      </a:r>
                      <a:endParaRPr lang="en-US" sz="3200" b="1" i="0" u="none" strike="noStrike" dirty="0">
                        <a:solidFill>
                          <a:srgbClr val="000000"/>
                        </a:solidFill>
                        <a:effectLst/>
                        <a:latin typeface="Arial Narrow"/>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hMerge="1">
                  <a:txBody>
                    <a:bodyPr/>
                    <a:lstStyle/>
                    <a:p>
                      <a:endParaRPr lang="en-US"/>
                    </a:p>
                  </a:txBody>
                  <a:tcPr/>
                </a:tc>
                <a:tc hMerge="1">
                  <a:txBody>
                    <a:bodyPr/>
                    <a:lstStyle/>
                    <a:p>
                      <a:endParaRPr lang="en-US"/>
                    </a:p>
                  </a:txBody>
                  <a:tcPr/>
                </a:tc>
              </a:tr>
              <a:tr h="630734">
                <a:tc>
                  <a:txBody>
                    <a:bodyPr/>
                    <a:lstStyle/>
                    <a:p>
                      <a:pPr algn="ctr" fontAlgn="ctr"/>
                      <a:r>
                        <a:rPr lang="en-US" sz="2000" b="1" i="0" u="none" strike="noStrike" dirty="0">
                          <a:solidFill>
                            <a:srgbClr val="000000"/>
                          </a:solidFill>
                          <a:effectLst/>
                          <a:latin typeface="Arial Narrow"/>
                        </a:rPr>
                        <a:t>Corridor Classification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b"/>
                      <a:r>
                        <a:rPr lang="en-US" sz="2000" b="1" i="0" u="none" strike="noStrike" dirty="0">
                          <a:solidFill>
                            <a:srgbClr val="000000"/>
                          </a:solidFill>
                          <a:effectLst/>
                          <a:latin typeface="Arial Narrow"/>
                        </a:rPr>
                        <a:t>Classification</a:t>
                      </a:r>
                      <a:endParaRPr lang="en-US" sz="2000" b="0" i="0"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ctr"/>
                      <a:r>
                        <a:rPr lang="en-US" sz="2000" b="1" i="0" u="none" strike="noStrike">
                          <a:solidFill>
                            <a:srgbClr val="000000"/>
                          </a:solidFill>
                          <a:effectLst/>
                          <a:latin typeface="Arial Narrow"/>
                        </a:rPr>
                        <a:t>Connectivity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r>
              <a:tr h="946101">
                <a:tc>
                  <a:txBody>
                    <a:bodyPr/>
                    <a:lstStyle/>
                    <a:p>
                      <a:pPr algn="ctr" fontAlgn="ctr"/>
                      <a:r>
                        <a:rPr lang="en-US" sz="2000" b="1" i="0" u="none" strike="noStrike" dirty="0">
                          <a:solidFill>
                            <a:srgbClr val="000000"/>
                          </a:solidFill>
                          <a:effectLst/>
                          <a:latin typeface="Arial Narrow"/>
                        </a:rPr>
                        <a:t> National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ctr"/>
                      <a:r>
                        <a:rPr lang="en-US" sz="2000" b="0" i="0" u="none" strike="noStrike" dirty="0">
                          <a:solidFill>
                            <a:srgbClr val="000000"/>
                          </a:solidFill>
                          <a:effectLst/>
                          <a:latin typeface="Arial Narrow"/>
                        </a:rPr>
                        <a:t>AASHTO US Bike Route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ctr"/>
                      <a:r>
                        <a:rPr lang="en-US" sz="2000" b="0" i="0" u="none" strike="noStrike" dirty="0">
                          <a:solidFill>
                            <a:srgbClr val="000000"/>
                          </a:solidFill>
                          <a:effectLst/>
                          <a:latin typeface="Arial Narrow"/>
                        </a:rPr>
                        <a:t>Connect population centers, </a:t>
                      </a:r>
                      <a:br>
                        <a:rPr lang="en-US" sz="2000" b="0" i="0" u="none" strike="noStrike" dirty="0">
                          <a:solidFill>
                            <a:srgbClr val="000000"/>
                          </a:solidFill>
                          <a:effectLst/>
                          <a:latin typeface="Arial Narrow"/>
                        </a:rPr>
                      </a:br>
                      <a:r>
                        <a:rPr lang="en-US" sz="2000" b="0" i="0" u="none" strike="noStrike" dirty="0">
                          <a:solidFill>
                            <a:srgbClr val="000000"/>
                          </a:solidFill>
                          <a:effectLst/>
                          <a:latin typeface="Arial Narrow"/>
                        </a:rPr>
                        <a:t>both in Ohio and surrounding 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r>
              <a:tr h="1261468">
                <a:tc>
                  <a:txBody>
                    <a:bodyPr/>
                    <a:lstStyle/>
                    <a:p>
                      <a:pPr algn="ctr" fontAlgn="ctr"/>
                      <a:r>
                        <a:rPr lang="en-US" sz="2000" b="1" i="0" u="none" strike="noStrike">
                          <a:solidFill>
                            <a:srgbClr val="000000"/>
                          </a:solidFill>
                          <a:effectLst/>
                          <a:latin typeface="Arial Narrow"/>
                        </a:rPr>
                        <a:t>Statewide Primary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ctr"/>
                      <a:r>
                        <a:rPr lang="en-US" sz="2000" b="0" i="0" u="none" strike="noStrike" dirty="0">
                          <a:solidFill>
                            <a:srgbClr val="000000"/>
                          </a:solidFill>
                          <a:effectLst/>
                          <a:latin typeface="Arial Narrow"/>
                        </a:rPr>
                        <a:t>Ohio's Bike Trunk Route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a:txBody>
                    <a:bodyPr/>
                    <a:lstStyle/>
                    <a:p>
                      <a:pPr algn="ctr" fontAlgn="ctr"/>
                      <a:r>
                        <a:rPr lang="en-US" sz="2000" b="0" i="0" u="none" strike="noStrike" dirty="0">
                          <a:solidFill>
                            <a:srgbClr val="000000"/>
                          </a:solidFill>
                          <a:effectLst/>
                          <a:latin typeface="Arial Narrow"/>
                        </a:rPr>
                        <a:t>Connect Ohio US Census Designated Urban </a:t>
                      </a:r>
                      <a:br>
                        <a:rPr lang="en-US" sz="2000" b="0" i="0" u="none" strike="noStrike" dirty="0">
                          <a:solidFill>
                            <a:srgbClr val="000000"/>
                          </a:solidFill>
                          <a:effectLst/>
                          <a:latin typeface="Arial Narrow"/>
                        </a:rPr>
                      </a:br>
                      <a:r>
                        <a:rPr lang="en-US" sz="2000" b="0" i="0" u="none" strike="noStrike" dirty="0">
                          <a:solidFill>
                            <a:srgbClr val="000000"/>
                          </a:solidFill>
                          <a:effectLst/>
                          <a:latin typeface="Arial Narrow"/>
                        </a:rPr>
                        <a:t>Areas that are 50,000 in population or greater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r>
              <a:tr h="945350">
                <a:tc>
                  <a:txBody>
                    <a:bodyPr/>
                    <a:lstStyle/>
                    <a:p>
                      <a:pPr algn="ctr" fontAlgn="ctr"/>
                      <a:r>
                        <a:rPr lang="en-US" sz="2000" b="1" i="0" u="none" strike="noStrike" dirty="0">
                          <a:solidFill>
                            <a:srgbClr val="000000"/>
                          </a:solidFill>
                          <a:effectLst/>
                          <a:latin typeface="Arial Narrow"/>
                        </a:rPr>
                        <a:t>Statewide Secondary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gridSpan="2">
                  <a:txBody>
                    <a:bodyPr/>
                    <a:lstStyle/>
                    <a:p>
                      <a:pPr algn="ctr" fontAlgn="ctr"/>
                      <a:r>
                        <a:rPr lang="en-US" sz="2000" b="0" i="0" u="none" strike="noStrike" dirty="0">
                          <a:solidFill>
                            <a:srgbClr val="000000"/>
                          </a:solidFill>
                          <a:effectLst/>
                          <a:latin typeface="Arial Narrow"/>
                        </a:rPr>
                        <a:t>To be determined by MPOs and statewide planning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FCFFF"/>
                    </a:solidFill>
                  </a:tcPr>
                </a:tc>
                <a:tc hMerge="1">
                  <a:txBody>
                    <a:bodyPr/>
                    <a:lstStyle/>
                    <a:p>
                      <a:endParaRPr lang="en-US"/>
                    </a:p>
                  </a:txBody>
                  <a:tcPr/>
                </a:tc>
              </a:tr>
            </a:tbl>
          </a:graphicData>
        </a:graphic>
      </p:graphicFrame>
      <p:sp>
        <p:nvSpPr>
          <p:cNvPr id="7" name="TextBox 5"/>
          <p:cNvSpPr txBox="1"/>
          <p:nvPr/>
        </p:nvSpPr>
        <p:spPr>
          <a:xfrm>
            <a:off x="5105400" y="2856245"/>
            <a:ext cx="589341" cy="333279"/>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600" b="1" dirty="0"/>
              <a:t>AND</a:t>
            </a:r>
          </a:p>
        </p:txBody>
      </p:sp>
      <p:sp>
        <p:nvSpPr>
          <p:cNvPr id="8"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253259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sz="3200" b="1" dirty="0" smtClean="0"/>
              <a:t>How the Bike Trunk Route System was established</a:t>
            </a:r>
          </a:p>
          <a:p>
            <a:pPr marL="914400" lvl="1" indent="-457200">
              <a:buFont typeface="+mj-lt"/>
              <a:buAutoNum type="arabicPeriod"/>
            </a:pPr>
            <a:r>
              <a:rPr lang="en-US" sz="3000" dirty="0" smtClean="0"/>
              <a:t>Centroids </a:t>
            </a:r>
          </a:p>
          <a:p>
            <a:pPr marL="914400" lvl="1" indent="-457200">
              <a:buFont typeface="+mj-lt"/>
              <a:buAutoNum type="arabicPeriod"/>
            </a:pPr>
            <a:r>
              <a:rPr lang="en-US" sz="3000" dirty="0" smtClean="0"/>
              <a:t>Links</a:t>
            </a:r>
          </a:p>
          <a:p>
            <a:pPr marL="914400" lvl="1" indent="-457200">
              <a:buFont typeface="+mj-lt"/>
              <a:buAutoNum type="arabicPeriod"/>
            </a:pPr>
            <a:r>
              <a:rPr lang="en-US" sz="3000" dirty="0" smtClean="0"/>
              <a:t>Routes</a:t>
            </a:r>
          </a:p>
          <a:p>
            <a:pPr marL="914400" lvl="1" indent="-457200">
              <a:buFont typeface="+mj-lt"/>
              <a:buAutoNum type="arabicPeriod"/>
            </a:pPr>
            <a:r>
              <a:rPr lang="en-US" sz="3000" dirty="0" smtClean="0"/>
              <a:t>Level of service</a:t>
            </a:r>
          </a:p>
          <a:p>
            <a:pPr marL="914400" lvl="1" indent="-457200">
              <a:buFont typeface="+mj-lt"/>
              <a:buAutoNum type="arabicPeriod"/>
            </a:pPr>
            <a:r>
              <a:rPr lang="en-US" sz="3000" dirty="0" smtClean="0"/>
              <a:t>Label the routes</a:t>
            </a:r>
          </a:p>
        </p:txBody>
      </p:sp>
      <p:sp>
        <p:nvSpPr>
          <p:cNvPr id="9" name="Title 1"/>
          <p:cNvSpPr>
            <a:spLocks noGrp="1"/>
          </p:cNvSpPr>
          <p:nvPr>
            <p:ph type="title"/>
          </p:nvPr>
        </p:nvSpPr>
        <p:spPr>
          <a:xfrm>
            <a:off x="228600" y="381000"/>
            <a:ext cx="8605838" cy="762000"/>
          </a:xfrm>
        </p:spPr>
        <p:txBody>
          <a:bodyPr/>
          <a:lstStyle/>
          <a:p>
            <a:r>
              <a:rPr lang="en-US" sz="3000" dirty="0" smtClean="0"/>
              <a:t>Corridor ID Process</a:t>
            </a:r>
          </a:p>
        </p:txBody>
      </p:sp>
      <p:sp>
        <p:nvSpPr>
          <p:cNvPr id="11" name="Date Placeholder 3"/>
          <p:cNvSpPr>
            <a:spLocks noGrp="1"/>
          </p:cNvSpPr>
          <p:nvPr>
            <p:ph type="dt" sz="half" idx="10"/>
          </p:nvPr>
        </p:nvSpPr>
        <p:spPr>
          <a:xfrm>
            <a:off x="352425" y="6562725"/>
            <a:ext cx="2743200" cy="476250"/>
          </a:xfrm>
        </p:spPr>
        <p:txBody>
          <a:bodyPr/>
          <a:lstStyle/>
          <a:p>
            <a:pPr>
              <a:defRPr/>
            </a:pPr>
            <a:r>
              <a:rPr lang="en-US" dirty="0" smtClean="0"/>
              <a:t>Bike Corridors </a:t>
            </a:r>
            <a:r>
              <a:rPr lang="en-US" dirty="0"/>
              <a:t>Presentation</a:t>
            </a:r>
          </a:p>
        </p:txBody>
      </p:sp>
      <p:sp>
        <p:nvSpPr>
          <p:cNvPr id="12"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3563486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28600" y="381000"/>
            <a:ext cx="8605838" cy="762000"/>
          </a:xfrm>
        </p:spPr>
        <p:txBody>
          <a:bodyPr/>
          <a:lstStyle/>
          <a:p>
            <a:r>
              <a:rPr lang="en-US" sz="3000" dirty="0" smtClean="0"/>
              <a:t>Centroids</a:t>
            </a:r>
          </a:p>
        </p:txBody>
      </p:sp>
      <p:sp>
        <p:nvSpPr>
          <p:cNvPr id="3075" name="Content Placeholder 2"/>
          <p:cNvSpPr>
            <a:spLocks noGrp="1"/>
          </p:cNvSpPr>
          <p:nvPr>
            <p:ph idx="1"/>
          </p:nvPr>
        </p:nvSpPr>
        <p:spPr>
          <a:xfrm>
            <a:off x="381000" y="1371600"/>
            <a:ext cx="1600200" cy="4572000"/>
          </a:xfrm>
        </p:spPr>
        <p:txBody>
          <a:bodyPr/>
          <a:lstStyle/>
          <a:p>
            <a:pPr marL="0" indent="0">
              <a:buNone/>
            </a:pPr>
            <a:r>
              <a:rPr lang="en-US" sz="2000" dirty="0" smtClean="0"/>
              <a:t>Centroids were defined as any population center greater than 50,000</a:t>
            </a:r>
          </a:p>
        </p:txBody>
      </p:sp>
      <p:sp>
        <p:nvSpPr>
          <p:cNvPr id="4" name="Date Placeholder 3"/>
          <p:cNvSpPr>
            <a:spLocks noGrp="1"/>
          </p:cNvSpPr>
          <p:nvPr>
            <p:ph type="dt" sz="half" idx="10"/>
          </p:nvPr>
        </p:nvSpPr>
        <p:spPr/>
        <p:txBody>
          <a:bodyPr/>
          <a:lstStyle/>
          <a:p>
            <a:pPr>
              <a:defRPr/>
            </a:pPr>
            <a:r>
              <a:rPr lang="en-US" dirty="0"/>
              <a:t>Pike and Wok Travel</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1066800"/>
            <a:ext cx="5410200" cy="544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a:spLocks noGrp="1"/>
          </p:cNvSpPr>
          <p:nvPr>
            <p:ph type="ftr" sz="quarter" idx="11"/>
          </p:nvPr>
        </p:nvSpPr>
        <p:spPr>
          <a:xfrm>
            <a:off x="6096000" y="6562725"/>
            <a:ext cx="2895600" cy="476250"/>
          </a:xfrm>
        </p:spPr>
        <p:txBody>
          <a:bodyPr/>
          <a:lstStyle/>
          <a:p>
            <a:pPr>
              <a:defRPr/>
            </a:pPr>
            <a:r>
              <a:rPr lang="en-US" dirty="0" smtClean="0"/>
              <a:t>May 2013</a:t>
            </a:r>
            <a:endParaRPr lang="en-US" dirty="0"/>
          </a:p>
        </p:txBody>
      </p:sp>
    </p:spTree>
    <p:extLst>
      <p:ext uri="{BB962C8B-B14F-4D97-AF65-F5344CB8AC3E}">
        <p14:creationId xmlns:p14="http://schemas.microsoft.com/office/powerpoint/2010/main" val="1565643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dobe Garamond Pro Bold"/>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Workshop large">
  <a:themeElements>
    <a:clrScheme name="2_Workshop large 8">
      <a:dk1>
        <a:srgbClr val="000000"/>
      </a:dk1>
      <a:lt1>
        <a:srgbClr val="FFFFFF"/>
      </a:lt1>
      <a:dk2>
        <a:srgbClr val="00808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2_Workshop larg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miter lim="800000"/>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2_Workshop larg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Workshop larg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Workshop larg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Workshop larg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Workshop larg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Workshop larg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Workshop larg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Workshop large 8">
        <a:dk1>
          <a:srgbClr val="000000"/>
        </a:dk1>
        <a:lt1>
          <a:srgbClr val="FFFFFF"/>
        </a:lt1>
        <a:dk2>
          <a:srgbClr val="00808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6271</TotalTime>
  <Words>1296</Words>
  <Application>Microsoft Office PowerPoint</Application>
  <PresentationFormat>On-screen Show (4:3)</PresentationFormat>
  <Paragraphs>244</Paragraphs>
  <Slides>23</Slides>
  <Notes>18</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Default Design</vt:lpstr>
      <vt:lpstr>2_Workshop large</vt:lpstr>
      <vt:lpstr>WELCOME</vt:lpstr>
      <vt:lpstr>Multimodal Corridors</vt:lpstr>
      <vt:lpstr>Corridor Modes </vt:lpstr>
      <vt:lpstr>Corridor Identification Criteria</vt:lpstr>
      <vt:lpstr>Corridor Categorization</vt:lpstr>
      <vt:lpstr>Bicycle Corridors</vt:lpstr>
      <vt:lpstr>Bicycle Corridors</vt:lpstr>
      <vt:lpstr>Corridor ID Process</vt:lpstr>
      <vt:lpstr>Centroids</vt:lpstr>
      <vt:lpstr>Links</vt:lpstr>
      <vt:lpstr>Routes</vt:lpstr>
      <vt:lpstr>Level of Service</vt:lpstr>
      <vt:lpstr>PowerPoint Presentation</vt:lpstr>
      <vt:lpstr>PowerPoint Presentation</vt:lpstr>
      <vt:lpstr>PowerPoint Presentation</vt:lpstr>
      <vt:lpstr>LOS Inputs &amp; Defaults</vt:lpstr>
      <vt:lpstr>Outside Lane Width</vt:lpstr>
      <vt:lpstr>Level of Service</vt:lpstr>
      <vt:lpstr>Using LOS to Establish “Impedance”</vt:lpstr>
      <vt:lpstr>Bicycle Corridors</vt:lpstr>
      <vt:lpstr>Bicycle Corridors</vt:lpstr>
      <vt:lpstr>Bicycle Corridors</vt:lpstr>
      <vt:lpstr>Questions</vt:lpstr>
    </vt:vector>
  </TitlesOfParts>
  <Company>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jbt</dc:creator>
  <cp:lastModifiedBy>Chuck Dyer</cp:lastModifiedBy>
  <cp:revision>196</cp:revision>
  <cp:lastPrinted>2013-03-12T19:56:15Z</cp:lastPrinted>
  <dcterms:created xsi:type="dcterms:W3CDTF">2012-05-14T13:56:55Z</dcterms:created>
  <dcterms:modified xsi:type="dcterms:W3CDTF">2013-04-10T14:01:08Z</dcterms:modified>
</cp:coreProperties>
</file>