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30"/>
  </p:notesMasterIdLst>
  <p:handoutMasterIdLst>
    <p:handoutMasterId r:id="rId31"/>
  </p:handoutMasterIdLst>
  <p:sldIdLst>
    <p:sldId id="331" r:id="rId2"/>
    <p:sldId id="669" r:id="rId3"/>
    <p:sldId id="692" r:id="rId4"/>
    <p:sldId id="671" r:id="rId5"/>
    <p:sldId id="672" r:id="rId6"/>
    <p:sldId id="673" r:id="rId7"/>
    <p:sldId id="674" r:id="rId8"/>
    <p:sldId id="694" r:id="rId9"/>
    <p:sldId id="675" r:id="rId10"/>
    <p:sldId id="676" r:id="rId11"/>
    <p:sldId id="677" r:id="rId12"/>
    <p:sldId id="678" r:id="rId13"/>
    <p:sldId id="695" r:id="rId14"/>
    <p:sldId id="680" r:id="rId15"/>
    <p:sldId id="681" r:id="rId16"/>
    <p:sldId id="682" r:id="rId17"/>
    <p:sldId id="683" r:id="rId18"/>
    <p:sldId id="684" r:id="rId19"/>
    <p:sldId id="685" r:id="rId20"/>
    <p:sldId id="686" r:id="rId21"/>
    <p:sldId id="687" r:id="rId22"/>
    <p:sldId id="693" r:id="rId23"/>
    <p:sldId id="697" r:id="rId24"/>
    <p:sldId id="689" r:id="rId25"/>
    <p:sldId id="690" r:id="rId26"/>
    <p:sldId id="691" r:id="rId27"/>
    <p:sldId id="688" r:id="rId28"/>
    <p:sldId id="668" r:id="rId29"/>
  </p:sldIdLst>
  <p:sldSz cx="10058400" cy="7772400"/>
  <p:notesSz cx="6858000" cy="9296400"/>
  <p:defaultTextStyle>
    <a:defPPr>
      <a:defRPr lang="en-US"/>
    </a:defPPr>
    <a:lvl1pPr algn="l" rtl="0" eaLnBrk="0" fontAlgn="base" hangingPunct="0">
      <a:spcBef>
        <a:spcPct val="0"/>
      </a:spcBef>
      <a:spcAft>
        <a:spcPct val="0"/>
      </a:spcAft>
      <a:defRPr sz="22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2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2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2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200" kern="1200">
        <a:solidFill>
          <a:schemeClr val="tx1"/>
        </a:solidFill>
        <a:latin typeface="Arial" charset="0"/>
        <a:ea typeface="MS PGothic" pitchFamily="34" charset="-128"/>
        <a:cs typeface="+mn-cs"/>
      </a:defRPr>
    </a:lvl5pPr>
    <a:lvl6pPr marL="2286000" algn="l" defTabSz="914400" rtl="0" eaLnBrk="1" latinLnBrk="0" hangingPunct="1">
      <a:defRPr sz="2200" kern="1200">
        <a:solidFill>
          <a:schemeClr val="tx1"/>
        </a:solidFill>
        <a:latin typeface="Arial" charset="0"/>
        <a:ea typeface="MS PGothic" pitchFamily="34" charset="-128"/>
        <a:cs typeface="+mn-cs"/>
      </a:defRPr>
    </a:lvl6pPr>
    <a:lvl7pPr marL="2743200" algn="l" defTabSz="914400" rtl="0" eaLnBrk="1" latinLnBrk="0" hangingPunct="1">
      <a:defRPr sz="2200" kern="1200">
        <a:solidFill>
          <a:schemeClr val="tx1"/>
        </a:solidFill>
        <a:latin typeface="Arial" charset="0"/>
        <a:ea typeface="MS PGothic" pitchFamily="34" charset="-128"/>
        <a:cs typeface="+mn-cs"/>
      </a:defRPr>
    </a:lvl7pPr>
    <a:lvl8pPr marL="3200400" algn="l" defTabSz="914400" rtl="0" eaLnBrk="1" latinLnBrk="0" hangingPunct="1">
      <a:defRPr sz="2200" kern="1200">
        <a:solidFill>
          <a:schemeClr val="tx1"/>
        </a:solidFill>
        <a:latin typeface="Arial" charset="0"/>
        <a:ea typeface="MS PGothic" pitchFamily="34" charset="-128"/>
        <a:cs typeface="+mn-cs"/>
      </a:defRPr>
    </a:lvl8pPr>
    <a:lvl9pPr marL="3657600" algn="l" defTabSz="914400" rtl="0" eaLnBrk="1" latinLnBrk="0" hangingPunct="1">
      <a:defRPr sz="2200" kern="1200">
        <a:solidFill>
          <a:schemeClr val="tx1"/>
        </a:solidFill>
        <a:latin typeface="Arial"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Gliebe" initials="JG" lastIdx="7" clrIdx="0"/>
  <p:cmAuthor id="1" name="John B" initials="JLB" lastIdx="5" clrIdx="1"/>
  <p:cmAuthor id="2" name="Mark Bradley" initials="MB" lastIdx="4" clrIdx="2"/>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BC610D"/>
    <a:srgbClr val="E8E8E8"/>
    <a:srgbClr val="5F5F5F"/>
    <a:srgbClr val="275A38"/>
    <a:srgbClr val="333333"/>
    <a:srgbClr val="AFC14F"/>
    <a:srgbClr val="0000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9" autoAdjust="0"/>
    <p:restoredTop sz="91765" autoAdjust="0"/>
  </p:normalViewPr>
  <p:slideViewPr>
    <p:cSldViewPr>
      <p:cViewPr varScale="1">
        <p:scale>
          <a:sx n="84" d="100"/>
          <a:sy n="84" d="100"/>
        </p:scale>
        <p:origin x="-834" y="-96"/>
      </p:cViewPr>
      <p:guideLst>
        <p:guide orient="horz" pos="576"/>
        <p:guide orient="horz" pos="3552"/>
        <p:guide orient="horz" pos="1440"/>
        <p:guide orient="horz" pos="288"/>
        <p:guide pos="240"/>
        <p:guide pos="6096"/>
        <p:guide pos="3168"/>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5130"/>
    </p:cViewPr>
  </p:sorterViewPr>
  <p:notesViewPr>
    <p:cSldViewPr>
      <p:cViewPr varScale="1">
        <p:scale>
          <a:sx n="85" d="100"/>
          <a:sy n="85" d="100"/>
        </p:scale>
        <p:origin x="-3024"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2098" cy="467279"/>
          </a:xfrm>
          <a:prstGeom prst="rect">
            <a:avLst/>
          </a:prstGeom>
          <a:noFill/>
          <a:ln w="9525">
            <a:noFill/>
            <a:miter lim="800000"/>
            <a:headEnd/>
            <a:tailEnd/>
          </a:ln>
        </p:spPr>
        <p:txBody>
          <a:bodyPr vert="horz" wrap="square" lIns="91585" tIns="45792" rIns="91585" bIns="45792" numCol="1" anchor="t" anchorCtr="0" compatLnSpc="1">
            <a:prstTxWarp prst="textNoShape">
              <a:avLst/>
            </a:prstTxWarp>
          </a:bodyPr>
          <a:lstStyle>
            <a:lvl1pPr defTabSz="915606">
              <a:defRPr sz="120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3885903" y="0"/>
            <a:ext cx="2972097" cy="467279"/>
          </a:xfrm>
          <a:prstGeom prst="rect">
            <a:avLst/>
          </a:prstGeom>
          <a:noFill/>
          <a:ln w="9525">
            <a:noFill/>
            <a:miter lim="800000"/>
            <a:headEnd/>
            <a:tailEnd/>
          </a:ln>
        </p:spPr>
        <p:txBody>
          <a:bodyPr vert="horz" wrap="square" lIns="91585" tIns="45792" rIns="91585" bIns="45792" numCol="1" anchor="t" anchorCtr="0" compatLnSpc="1">
            <a:prstTxWarp prst="textNoShape">
              <a:avLst/>
            </a:prstTxWarp>
          </a:bodyPr>
          <a:lstStyle>
            <a:lvl1pPr algn="r" defTabSz="915606">
              <a:defRPr sz="120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8829121"/>
            <a:ext cx="2972098" cy="467279"/>
          </a:xfrm>
          <a:prstGeom prst="rect">
            <a:avLst/>
          </a:prstGeom>
          <a:noFill/>
          <a:ln w="9525">
            <a:noFill/>
            <a:miter lim="800000"/>
            <a:headEnd/>
            <a:tailEnd/>
          </a:ln>
        </p:spPr>
        <p:txBody>
          <a:bodyPr vert="horz" wrap="square" lIns="91585" tIns="45792" rIns="91585" bIns="45792" numCol="1" anchor="b" anchorCtr="0" compatLnSpc="1">
            <a:prstTxWarp prst="textNoShape">
              <a:avLst/>
            </a:prstTxWarp>
          </a:bodyPr>
          <a:lstStyle>
            <a:lvl1pPr defTabSz="915606">
              <a:defRPr sz="120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3885903" y="8829121"/>
            <a:ext cx="2972097" cy="467279"/>
          </a:xfrm>
          <a:prstGeom prst="rect">
            <a:avLst/>
          </a:prstGeom>
          <a:noFill/>
          <a:ln w="9525">
            <a:noFill/>
            <a:miter lim="800000"/>
            <a:headEnd/>
            <a:tailEnd/>
          </a:ln>
        </p:spPr>
        <p:txBody>
          <a:bodyPr vert="horz" wrap="square" lIns="91585" tIns="45792" rIns="91585" bIns="45792" numCol="1" anchor="b" anchorCtr="0" compatLnSpc="1">
            <a:prstTxWarp prst="textNoShape">
              <a:avLst/>
            </a:prstTxWarp>
          </a:bodyPr>
          <a:lstStyle>
            <a:lvl1pPr algn="r" defTabSz="915606">
              <a:defRPr sz="1200">
                <a:latin typeface="Arial" charset="0"/>
              </a:defRPr>
            </a:lvl1pPr>
          </a:lstStyle>
          <a:p>
            <a:pPr>
              <a:defRPr/>
            </a:pPr>
            <a:fld id="{B275AD56-81B7-41B4-B6FB-1AA510EE4A30}" type="slidenum">
              <a:rPr lang="en-US"/>
              <a:pPr>
                <a:defRPr/>
              </a:pPr>
              <a:t>‹#›</a:t>
            </a:fld>
            <a:endParaRPr lang="en-US" dirty="0"/>
          </a:p>
        </p:txBody>
      </p:sp>
    </p:spTree>
    <p:extLst>
      <p:ext uri="{BB962C8B-B14F-4D97-AF65-F5344CB8AC3E}">
        <p14:creationId xmlns:p14="http://schemas.microsoft.com/office/powerpoint/2010/main" val="2448405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2098" cy="467279"/>
          </a:xfrm>
          <a:prstGeom prst="rect">
            <a:avLst/>
          </a:prstGeom>
          <a:noFill/>
          <a:ln w="9525">
            <a:noFill/>
            <a:miter lim="800000"/>
            <a:headEnd/>
            <a:tailEnd/>
          </a:ln>
        </p:spPr>
        <p:txBody>
          <a:bodyPr vert="horz" wrap="square" lIns="91585" tIns="45792" rIns="91585" bIns="45792" numCol="1" anchor="t" anchorCtr="0" compatLnSpc="1">
            <a:prstTxWarp prst="textNoShape">
              <a:avLst/>
            </a:prstTxWarp>
          </a:bodyPr>
          <a:lstStyle>
            <a:lvl1pPr defTabSz="915606">
              <a:defRPr sz="1200">
                <a:latin typeface="Arial" charset="0"/>
              </a:defRPr>
            </a:lvl1pPr>
          </a:lstStyle>
          <a:p>
            <a:pPr>
              <a:defRPr/>
            </a:pPr>
            <a:endParaRPr lang="en-US" dirty="0"/>
          </a:p>
        </p:txBody>
      </p:sp>
      <p:sp>
        <p:nvSpPr>
          <p:cNvPr id="5123" name="Rectangle 3"/>
          <p:cNvSpPr>
            <a:spLocks noGrp="1" noChangeArrowheads="1"/>
          </p:cNvSpPr>
          <p:nvPr>
            <p:ph type="dt" idx="1"/>
          </p:nvPr>
        </p:nvSpPr>
        <p:spPr bwMode="auto">
          <a:xfrm>
            <a:off x="3885903" y="0"/>
            <a:ext cx="2972097" cy="467279"/>
          </a:xfrm>
          <a:prstGeom prst="rect">
            <a:avLst/>
          </a:prstGeom>
          <a:noFill/>
          <a:ln w="9525">
            <a:noFill/>
            <a:miter lim="800000"/>
            <a:headEnd/>
            <a:tailEnd/>
          </a:ln>
        </p:spPr>
        <p:txBody>
          <a:bodyPr vert="horz" wrap="square" lIns="91585" tIns="45792" rIns="91585" bIns="45792" numCol="1" anchor="t" anchorCtr="0" compatLnSpc="1">
            <a:prstTxWarp prst="textNoShape">
              <a:avLst/>
            </a:prstTxWarp>
          </a:bodyPr>
          <a:lstStyle>
            <a:lvl1pPr algn="r" defTabSz="915606">
              <a:defRPr sz="1200">
                <a:latin typeface="Arial" charset="0"/>
              </a:defRPr>
            </a:lvl1pPr>
          </a:lstStyle>
          <a:p>
            <a:pPr>
              <a:defRPr/>
            </a:pPr>
            <a:endParaRPr lang="en-US" dirty="0"/>
          </a:p>
        </p:txBody>
      </p:sp>
      <p:sp>
        <p:nvSpPr>
          <p:cNvPr id="31748" name="Rectangle 4"/>
          <p:cNvSpPr>
            <a:spLocks noGrp="1" noRot="1" noChangeAspect="1" noChangeArrowheads="1" noTextEdit="1"/>
          </p:cNvSpPr>
          <p:nvPr>
            <p:ph type="sldImg" idx="2"/>
          </p:nvPr>
        </p:nvSpPr>
        <p:spPr bwMode="auto">
          <a:xfrm>
            <a:off x="1174750" y="698500"/>
            <a:ext cx="4510088"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5294" y="4416099"/>
            <a:ext cx="5027414" cy="4182457"/>
          </a:xfrm>
          <a:prstGeom prst="rect">
            <a:avLst/>
          </a:prstGeom>
          <a:noFill/>
          <a:ln w="9525">
            <a:noFill/>
            <a:miter lim="800000"/>
            <a:headEnd/>
            <a:tailEnd/>
          </a:ln>
        </p:spPr>
        <p:txBody>
          <a:bodyPr vert="horz" wrap="square" lIns="91585" tIns="45792" rIns="91585" bIns="4579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9121"/>
            <a:ext cx="2972098" cy="467279"/>
          </a:xfrm>
          <a:prstGeom prst="rect">
            <a:avLst/>
          </a:prstGeom>
          <a:noFill/>
          <a:ln w="9525">
            <a:noFill/>
            <a:miter lim="800000"/>
            <a:headEnd/>
            <a:tailEnd/>
          </a:ln>
        </p:spPr>
        <p:txBody>
          <a:bodyPr vert="horz" wrap="square" lIns="91585" tIns="45792" rIns="91585" bIns="45792" numCol="1" anchor="b" anchorCtr="0" compatLnSpc="1">
            <a:prstTxWarp prst="textNoShape">
              <a:avLst/>
            </a:prstTxWarp>
          </a:bodyPr>
          <a:lstStyle>
            <a:lvl1pPr defTabSz="915606">
              <a:defRPr sz="1200">
                <a:latin typeface="Arial" charset="0"/>
              </a:defRPr>
            </a:lvl1pPr>
          </a:lstStyle>
          <a:p>
            <a:pPr>
              <a:defRPr/>
            </a:pPr>
            <a:endParaRPr lang="en-US" dirty="0"/>
          </a:p>
        </p:txBody>
      </p:sp>
      <p:sp>
        <p:nvSpPr>
          <p:cNvPr id="5127" name="Rectangle 7"/>
          <p:cNvSpPr>
            <a:spLocks noGrp="1" noChangeArrowheads="1"/>
          </p:cNvSpPr>
          <p:nvPr>
            <p:ph type="sldNum" sz="quarter" idx="5"/>
          </p:nvPr>
        </p:nvSpPr>
        <p:spPr bwMode="auto">
          <a:xfrm>
            <a:off x="3885903" y="8829121"/>
            <a:ext cx="2972097" cy="467279"/>
          </a:xfrm>
          <a:prstGeom prst="rect">
            <a:avLst/>
          </a:prstGeom>
          <a:noFill/>
          <a:ln w="9525">
            <a:noFill/>
            <a:miter lim="800000"/>
            <a:headEnd/>
            <a:tailEnd/>
          </a:ln>
        </p:spPr>
        <p:txBody>
          <a:bodyPr vert="horz" wrap="square" lIns="91585" tIns="45792" rIns="91585" bIns="45792" numCol="1" anchor="b" anchorCtr="0" compatLnSpc="1">
            <a:prstTxWarp prst="textNoShape">
              <a:avLst/>
            </a:prstTxWarp>
          </a:bodyPr>
          <a:lstStyle>
            <a:lvl1pPr algn="r" defTabSz="915606">
              <a:defRPr sz="1200">
                <a:latin typeface="Arial" charset="0"/>
              </a:defRPr>
            </a:lvl1pPr>
          </a:lstStyle>
          <a:p>
            <a:pPr>
              <a:defRPr/>
            </a:pPr>
            <a:fld id="{21FCDE58-16C6-46EF-BEED-DA4A1D6DE0D0}" type="slidenum">
              <a:rPr lang="en-US"/>
              <a:pPr>
                <a:defRPr/>
              </a:pPr>
              <a:t>‹#›</a:t>
            </a:fld>
            <a:endParaRPr lang="en-US" dirty="0"/>
          </a:p>
        </p:txBody>
      </p:sp>
    </p:spTree>
    <p:extLst>
      <p:ext uri="{BB962C8B-B14F-4D97-AF65-F5344CB8AC3E}">
        <p14:creationId xmlns:p14="http://schemas.microsoft.com/office/powerpoint/2010/main" val="7105381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8624888" y="3902075"/>
            <a:ext cx="203200" cy="512763"/>
          </a:xfrm>
          <a:prstGeom prst="rect">
            <a:avLst/>
          </a:prstGeom>
          <a:noFill/>
          <a:ln w="9525">
            <a:noFill/>
            <a:miter lim="800000"/>
            <a:headEnd/>
            <a:tailEnd/>
          </a:ln>
        </p:spPr>
        <p:txBody>
          <a:bodyPr wrap="none" lIns="101882" tIns="50941" rIns="101882" bIns="50941">
            <a:spAutoFit/>
          </a:bodyPr>
          <a:lstStyle/>
          <a:p>
            <a:pPr defTabSz="1019175">
              <a:defRPr/>
            </a:pPr>
            <a:endParaRPr lang="en-US" sz="2700" dirty="0">
              <a:ea typeface="+mn-ea"/>
            </a:endParaRPr>
          </a:p>
        </p:txBody>
      </p:sp>
      <p:sp>
        <p:nvSpPr>
          <p:cNvPr id="124930" name="Rectangle 2"/>
          <p:cNvSpPr>
            <a:spLocks noGrp="1" noChangeArrowheads="1"/>
          </p:cNvSpPr>
          <p:nvPr>
            <p:ph type="ctrTitle"/>
          </p:nvPr>
        </p:nvSpPr>
        <p:spPr>
          <a:xfrm>
            <a:off x="4267200" y="1066800"/>
            <a:ext cx="4191000" cy="990600"/>
          </a:xfrm>
        </p:spPr>
        <p:txBody>
          <a:bodyPr tIns="0" anchor="t"/>
          <a:lstStyle>
            <a:lvl1pPr>
              <a:defRPr sz="2800"/>
            </a:lvl1pPr>
          </a:lstStyle>
          <a:p>
            <a:r>
              <a:rPr lang="en-US"/>
              <a:t>Click to edit Master title style</a:t>
            </a:r>
          </a:p>
        </p:txBody>
      </p:sp>
      <p:sp>
        <p:nvSpPr>
          <p:cNvPr id="124931" name="Rectangle 3"/>
          <p:cNvSpPr>
            <a:spLocks noGrp="1" noChangeArrowheads="1"/>
          </p:cNvSpPr>
          <p:nvPr>
            <p:ph type="subTitle" idx="1"/>
          </p:nvPr>
        </p:nvSpPr>
        <p:spPr>
          <a:xfrm>
            <a:off x="4267200" y="2057400"/>
            <a:ext cx="4191000" cy="914400"/>
          </a:xfrm>
        </p:spPr>
        <p:txBody>
          <a:bodyPr lIns="0" tIns="0"/>
          <a:lstStyle>
            <a:lvl1pPr marL="0" indent="0">
              <a:defRPr sz="1800">
                <a:solidFill>
                  <a:schemeClr val="bg1"/>
                </a:solidFill>
              </a:defRPr>
            </a:lvl1pPr>
          </a:lstStyle>
          <a:p>
            <a:r>
              <a:rPr lang="en-US"/>
              <a:t>Click to edit Master subtitle style</a:t>
            </a:r>
          </a:p>
        </p:txBody>
      </p:sp>
      <p:sp>
        <p:nvSpPr>
          <p:cNvPr id="6" name="Date Placeholder 5"/>
          <p:cNvSpPr>
            <a:spLocks noGrp="1" noChangeArrowheads="1"/>
          </p:cNvSpPr>
          <p:nvPr>
            <p:ph type="dt" sz="half" idx="10"/>
          </p:nvPr>
        </p:nvSpPr>
        <p:spPr bwMode="auto">
          <a:xfrm>
            <a:off x="4694238" y="5181600"/>
            <a:ext cx="2095500" cy="431800"/>
          </a:xfrm>
          <a:prstGeom prst="rect">
            <a:avLst/>
          </a:prstGeom>
          <a:ln>
            <a:miter lim="800000"/>
            <a:headEnd/>
            <a:tailEnd/>
          </a:ln>
        </p:spPr>
        <p:txBody>
          <a:bodyPr vert="horz" wrap="square" lIns="0" tIns="50941" rIns="101882" bIns="50941" numCol="1" anchor="t" anchorCtr="0" compatLnSpc="1">
            <a:prstTxWarp prst="textNoShape">
              <a:avLst/>
            </a:prstTxWarp>
          </a:bodyPr>
          <a:lstStyle>
            <a:lvl1pPr>
              <a:defRPr sz="1600">
                <a:solidFill>
                  <a:schemeClr val="bg1"/>
                </a:solidFill>
                <a:latin typeface="Trebuchet MS" pitchFamily="34" charset="0"/>
                <a:ea typeface="+mn-ea"/>
              </a:defRPr>
            </a:lvl1pPr>
          </a:lstStyle>
          <a:p>
            <a:pPr>
              <a:defRPr/>
            </a:pPr>
            <a:fld id="{3CD1281E-533B-4A04-84BA-495ADE8CEBDF}" type="datetime1">
              <a:rPr lang="en-US"/>
              <a:pPr>
                <a:defRPr/>
              </a:pPr>
              <a:t>5/1/2013</a:t>
            </a:fld>
            <a:endParaRPr lang="en-US" dirty="0"/>
          </a:p>
        </p:txBody>
      </p:sp>
      <p:sp>
        <p:nvSpPr>
          <p:cNvPr id="7" name="Footer Placeholder 6"/>
          <p:cNvSpPr>
            <a:spLocks noGrp="1" noChangeArrowheads="1"/>
          </p:cNvSpPr>
          <p:nvPr>
            <p:ph type="ftr" sz="quarter" idx="11"/>
          </p:nvPr>
        </p:nvSpPr>
        <p:spPr bwMode="auto">
          <a:xfrm>
            <a:off x="4694238" y="4403725"/>
            <a:ext cx="4525962" cy="692150"/>
          </a:xfrm>
          <a:prstGeom prst="rect">
            <a:avLst/>
          </a:prstGeom>
          <a:ln>
            <a:miter lim="800000"/>
            <a:headEnd/>
            <a:tailEnd/>
          </a:ln>
        </p:spPr>
        <p:txBody>
          <a:bodyPr vert="horz" wrap="square" lIns="0" tIns="50941" rIns="101882" bIns="50941" numCol="1" anchor="t" anchorCtr="0" compatLnSpc="1">
            <a:prstTxWarp prst="textNoShape">
              <a:avLst/>
            </a:prstTxWarp>
          </a:bodyPr>
          <a:lstStyle>
            <a:lvl1pPr>
              <a:defRPr sz="1800" b="1">
                <a:solidFill>
                  <a:schemeClr val="bg1"/>
                </a:solidFill>
                <a:latin typeface="Trebuchet MS" pitchFamily="34" charset="0"/>
                <a:ea typeface="+mn-ea"/>
              </a:defRPr>
            </a:lvl1pPr>
          </a:lstStyle>
          <a:p>
            <a:pPr>
              <a:defRPr/>
            </a:pPr>
            <a:r>
              <a:rPr lang="en-US" dirty="0"/>
              <a:t>Prepared for:</a:t>
            </a:r>
          </a:p>
          <a:p>
            <a:pPr>
              <a:defRPr/>
            </a:pPr>
            <a:r>
              <a:rPr lang="en-US" dirty="0"/>
              <a:t>Client Name</a:t>
            </a:r>
          </a:p>
        </p:txBody>
      </p:sp>
      <p:pic>
        <p:nvPicPr>
          <p:cNvPr id="307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28600" y="1324853"/>
            <a:ext cx="3556322" cy="937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762000"/>
            <a:ext cx="419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762000"/>
            <a:ext cx="419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 Column + Summary">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bwMode="auto">
          <a:xfrm>
            <a:off x="228600" y="80964"/>
            <a:ext cx="9326563" cy="604838"/>
          </a:xfrm>
          <a:prstGeom prst="rect">
            <a:avLst/>
          </a:prstGeom>
          <a:noFill/>
          <a:ln w="9525">
            <a:noFill/>
            <a:miter lim="800000"/>
            <a:headEnd/>
            <a:tailEnd/>
          </a:ln>
        </p:spPr>
        <p:txBody>
          <a:bodyPr vert="horz" wrap="square" lIns="0" tIns="50929" rIns="101858" bIns="50929" numCol="1" anchor="b" anchorCtr="0" compatLnSpc="1">
            <a:prstTxWarp prst="textNoShape">
              <a:avLst/>
            </a:prstTxWarp>
          </a:bodyPr>
          <a:lstStyle/>
          <a:p>
            <a:pPr lvl="0"/>
            <a:r>
              <a:rPr lang="en-US" smtClean="0"/>
              <a:t>Click to edit Master title style</a:t>
            </a:r>
            <a:endParaRPr lang="en-US" dirty="0" smtClean="0"/>
          </a:p>
        </p:txBody>
      </p:sp>
      <p:sp>
        <p:nvSpPr>
          <p:cNvPr id="9" name="Content Placeholder 8"/>
          <p:cNvSpPr>
            <a:spLocks noGrp="1"/>
          </p:cNvSpPr>
          <p:nvPr>
            <p:ph sz="quarter" idx="11" hasCustomPrompt="1"/>
          </p:nvPr>
        </p:nvSpPr>
        <p:spPr>
          <a:xfrm>
            <a:off x="457201" y="949961"/>
            <a:ext cx="9144000" cy="6212839"/>
          </a:xfrm>
        </p:spPr>
        <p:txBody>
          <a:bodyPr/>
          <a:lstStyle>
            <a:lvl1pPr>
              <a:defRPr/>
            </a:lvl1pPr>
          </a:lstStyle>
          <a:p>
            <a:pPr lvl="0"/>
            <a:r>
              <a:rPr lang="en-US" dirty="0" smtClean="0"/>
              <a:t>Click to add content</a:t>
            </a:r>
          </a:p>
          <a:p>
            <a:pPr lvl="1"/>
            <a:r>
              <a:rPr lang="en-US" dirty="0" smtClean="0"/>
              <a:t>Second level</a:t>
            </a:r>
          </a:p>
          <a:p>
            <a:pPr lvl="2"/>
            <a:r>
              <a:rPr lang="en-US" dirty="0" smtClean="0"/>
              <a:t>Third level </a:t>
            </a:r>
          </a:p>
        </p:txBody>
      </p:sp>
    </p:spTree>
    <p:extLst>
      <p:ext uri="{BB962C8B-B14F-4D97-AF65-F5344CB8AC3E}">
        <p14:creationId xmlns:p14="http://schemas.microsoft.com/office/powerpoint/2010/main" val="1129201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hasCustomPrompt="1"/>
          </p:nvPr>
        </p:nvSpPr>
        <p:spPr>
          <a:xfrm>
            <a:off x="457201" y="1143001"/>
            <a:ext cx="4038601" cy="5486400"/>
          </a:xfrm>
        </p:spPr>
        <p:txBody>
          <a:bodyPr/>
          <a:lstStyle>
            <a:lvl1pPr>
              <a:defRPr baseline="0"/>
            </a:lvl1pPr>
          </a:lstStyle>
          <a:p>
            <a:pPr lvl="0"/>
            <a:r>
              <a:rPr lang="en-US" dirty="0" smtClean="0"/>
              <a:t>Click to add Content</a:t>
            </a:r>
          </a:p>
          <a:p>
            <a:pPr lvl="1"/>
            <a:r>
              <a:rPr lang="en-US" dirty="0" smtClean="0"/>
              <a:t>Second level</a:t>
            </a:r>
          </a:p>
          <a:p>
            <a:pPr lvl="2"/>
            <a:r>
              <a:rPr lang="en-US" dirty="0" smtClean="0"/>
              <a:t>Third level</a:t>
            </a:r>
          </a:p>
        </p:txBody>
      </p:sp>
      <p:sp>
        <p:nvSpPr>
          <p:cNvPr id="8" name="Content Placeholder 7"/>
          <p:cNvSpPr>
            <a:spLocks noGrp="1"/>
          </p:cNvSpPr>
          <p:nvPr>
            <p:ph sz="quarter" idx="11" hasCustomPrompt="1"/>
          </p:nvPr>
        </p:nvSpPr>
        <p:spPr>
          <a:xfrm>
            <a:off x="5280660" y="1143001"/>
            <a:ext cx="4191000" cy="5486400"/>
          </a:xfrm>
        </p:spPr>
        <p:txBody>
          <a:bodyPr/>
          <a:lstStyle>
            <a:lvl1pPr>
              <a:defRPr/>
            </a:lvl1pPr>
          </a:lstStyle>
          <a:p>
            <a:pPr lvl="0"/>
            <a:r>
              <a:rPr lang="en-US" dirty="0" smtClean="0"/>
              <a:t>Click to add Content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09077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 Column + Summary + Call-out box">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57200" y="2057400"/>
            <a:ext cx="6400800" cy="4572000"/>
          </a:xfrm>
        </p:spPr>
        <p:txBody>
          <a:bodyPr>
            <a:normAutofit/>
          </a:bodyPr>
          <a:lstStyle/>
          <a:p>
            <a:pPr lvl="0"/>
            <a:r>
              <a:rPr lang="en-US" smtClean="0"/>
              <a:t>Click to edit Master text styles</a:t>
            </a:r>
          </a:p>
          <a:p>
            <a:pPr lvl="1"/>
            <a:r>
              <a:rPr lang="en-US" smtClean="0"/>
              <a:t>Second level</a:t>
            </a:r>
          </a:p>
          <a:p>
            <a:pPr lvl="2"/>
            <a:r>
              <a:rPr lang="en-US" smtClean="0"/>
              <a:t>Third level</a:t>
            </a:r>
          </a:p>
        </p:txBody>
      </p:sp>
      <p:sp>
        <p:nvSpPr>
          <p:cNvPr id="12" name="Content Placeholder 11"/>
          <p:cNvSpPr>
            <a:spLocks noGrp="1"/>
          </p:cNvSpPr>
          <p:nvPr>
            <p:ph sz="quarter" idx="11" hasCustomPrompt="1"/>
          </p:nvPr>
        </p:nvSpPr>
        <p:spPr>
          <a:xfrm>
            <a:off x="7086600" y="2057400"/>
            <a:ext cx="2971800" cy="1752600"/>
          </a:xfrm>
          <a:solidFill>
            <a:schemeClr val="accent1"/>
          </a:solidFill>
        </p:spPr>
        <p:txBody>
          <a:bodyPr/>
          <a:lstStyle>
            <a:lvl1pPr marL="0" indent="0">
              <a:defRPr>
                <a:solidFill>
                  <a:schemeClr val="bg1"/>
                </a:solidFill>
              </a:defRPr>
            </a:lvl1pPr>
          </a:lstStyle>
          <a:p>
            <a:pPr lvl="0"/>
            <a:r>
              <a:rPr lang="en-US" dirty="0" smtClean="0"/>
              <a:t>Click to add call-out box</a:t>
            </a:r>
          </a:p>
        </p:txBody>
      </p:sp>
      <p:sp>
        <p:nvSpPr>
          <p:cNvPr id="13" name="Rectangle 3"/>
          <p:cNvSpPr>
            <a:spLocks noGrp="1" noChangeArrowheads="1"/>
          </p:cNvSpPr>
          <p:nvPr>
            <p:ph type="title"/>
          </p:nvPr>
        </p:nvSpPr>
        <p:spPr bwMode="auto">
          <a:xfrm>
            <a:off x="228600" y="80964"/>
            <a:ext cx="9326563" cy="604838"/>
          </a:xfrm>
          <a:prstGeom prst="rect">
            <a:avLst/>
          </a:prstGeom>
          <a:noFill/>
          <a:ln w="9525">
            <a:noFill/>
            <a:miter lim="800000"/>
            <a:headEnd/>
            <a:tailEnd/>
          </a:ln>
        </p:spPr>
        <p:txBody>
          <a:bodyPr vert="horz" wrap="square" lIns="0" tIns="50929" rIns="101858" bIns="50929" numCol="1" anchor="b" anchorCtr="0" compatLnSpc="1">
            <a:prstTxWarp prst="textNoShape">
              <a:avLst/>
            </a:prstTxWarp>
          </a:bodyPr>
          <a:lstStyle/>
          <a:p>
            <a:pPr lvl="0"/>
            <a:r>
              <a:rPr lang="en-US" smtClean="0"/>
              <a:t>Click to edit Master title style</a:t>
            </a:r>
            <a:endParaRPr lang="en-US" dirty="0" smtClean="0"/>
          </a:p>
        </p:txBody>
      </p:sp>
      <p:sp>
        <p:nvSpPr>
          <p:cNvPr id="15" name="Content Placeholder 14"/>
          <p:cNvSpPr>
            <a:spLocks noGrp="1"/>
          </p:cNvSpPr>
          <p:nvPr>
            <p:ph sz="quarter" idx="12" hasCustomPrompt="1"/>
          </p:nvPr>
        </p:nvSpPr>
        <p:spPr>
          <a:xfrm>
            <a:off x="457201" y="838200"/>
            <a:ext cx="9144000" cy="1143000"/>
          </a:xfrm>
        </p:spPr>
        <p:txBody>
          <a:bodyPr>
            <a:normAutofit/>
          </a:bodyPr>
          <a:lstStyle>
            <a:lvl1pPr marL="0" indent="0">
              <a:defRPr sz="2500">
                <a:solidFill>
                  <a:schemeClr val="accent1"/>
                </a:solidFill>
              </a:defRPr>
            </a:lvl1pPr>
          </a:lstStyle>
          <a:p>
            <a:pPr lvl="0"/>
            <a:r>
              <a:rPr lang="en-US" dirty="0" smtClean="0"/>
              <a:t>Click to add Summary</a:t>
            </a:r>
          </a:p>
        </p:txBody>
      </p:sp>
    </p:spTree>
    <p:extLst>
      <p:ext uri="{BB962C8B-B14F-4D97-AF65-F5344CB8AC3E}">
        <p14:creationId xmlns:p14="http://schemas.microsoft.com/office/powerpoint/2010/main" val="1095688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381000" y="1600200"/>
            <a:ext cx="9159875" cy="2332038"/>
          </a:xfrm>
        </p:spPr>
        <p:txBody>
          <a:bodyPr/>
          <a:lstStyle>
            <a:lvl1pPr>
              <a:defRPr>
                <a:solidFill>
                  <a:schemeClr val="tx2"/>
                </a:solidFill>
              </a:defRPr>
            </a:lvl1pPr>
            <a:lvl2pPr marL="692150" indent="-234950">
              <a:buClr>
                <a:srgbClr val="C00000"/>
              </a:buClr>
              <a:buFont typeface="Wingdings" pitchFamily="2" charset="2"/>
              <a:buChar char="§"/>
              <a:defRPr>
                <a:solidFill>
                  <a:schemeClr val="tx2"/>
                </a:solidFill>
              </a:defRPr>
            </a:lvl2pPr>
            <a:lvl3pPr>
              <a:buClr>
                <a:srgbClr val="C00000"/>
              </a:buClr>
              <a:buFont typeface="Wingdings" pitchFamily="2" charset="2"/>
              <a:buChar char="§"/>
              <a:defRPr sz="1800">
                <a:solidFill>
                  <a:schemeClr val="tx2"/>
                </a:solidFill>
              </a:defRPr>
            </a:lvl3pPr>
            <a:lvl4pPr>
              <a:buClr>
                <a:srgbClr val="C00000"/>
              </a:buClr>
              <a:buFont typeface="Wingdings" pitchFamily="2" charset="2"/>
              <a:buChar char="§"/>
              <a:defRPr sz="1600">
                <a:solidFill>
                  <a:schemeClr val="tx2"/>
                </a:solidFill>
              </a:defRPr>
            </a:lvl4pPr>
            <a:lvl5pPr>
              <a:buClr>
                <a:srgbClr val="C00000"/>
              </a:buClr>
              <a:buFont typeface="Wingdings" pitchFamily="2" charset="2"/>
              <a:buChar char="§"/>
              <a:defRPr sz="14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381000" y="914400"/>
            <a:ext cx="9144000" cy="381000"/>
          </a:xfrm>
        </p:spPr>
        <p:txBody>
          <a:bodyPr/>
          <a:lstStyle>
            <a:lvl1pPr marL="0" indent="0">
              <a:defRPr>
                <a:solidFill>
                  <a:schemeClr val="tx2"/>
                </a:solidFill>
              </a:defRPr>
            </a:lvl1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762000"/>
            <a:ext cx="4191000" cy="205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762000"/>
            <a:ext cx="4191000" cy="205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369688" y="0"/>
            <a:ext cx="9220200" cy="604838"/>
          </a:xfrm>
        </p:spPr>
        <p:txBody>
          <a:bodyPr/>
          <a:lstStyle>
            <a:lvl1pPr>
              <a:defRPr sz="32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txBox="1">
            <a:spLocks/>
          </p:cNvSpPr>
          <p:nvPr userDrawn="1"/>
        </p:nvSpPr>
        <p:spPr bwMode="auto">
          <a:xfrm>
            <a:off x="369688" y="0"/>
            <a:ext cx="9220200" cy="604838"/>
          </a:xfrm>
          <a:prstGeom prst="rect">
            <a:avLst/>
          </a:prstGeom>
          <a:noFill/>
          <a:ln w="9525">
            <a:noFill/>
            <a:miter lim="800000"/>
            <a:headEnd/>
            <a:tailEnd/>
          </a:ln>
        </p:spPr>
        <p:txBody>
          <a:bodyPr vert="horz" wrap="square" lIns="0" tIns="50941" rIns="101882" bIns="50941" numCol="1" anchor="ctr" anchorCtr="0" compatLnSpc="1">
            <a:prstTxWarp prst="textNoShape">
              <a:avLst/>
            </a:prstTxWarp>
          </a:bodyPr>
          <a:lstStyle>
            <a:lvl1pPr algn="l" defTabSz="1019175" rtl="0" eaLnBrk="0" fontAlgn="base" hangingPunct="0">
              <a:spcBef>
                <a:spcPct val="0"/>
              </a:spcBef>
              <a:spcAft>
                <a:spcPct val="0"/>
              </a:spcAft>
              <a:defRPr sz="3200" b="1">
                <a:solidFill>
                  <a:schemeClr val="bg1"/>
                </a:solidFill>
                <a:latin typeface="Cambria" pitchFamily="18" charset="0"/>
                <a:ea typeface="MS PGothic" pitchFamily="34" charset="-128"/>
                <a:cs typeface="+mj-cs"/>
              </a:defRPr>
            </a:lvl1pPr>
            <a:lvl2pPr algn="l" defTabSz="1019175" rtl="0" eaLnBrk="0" fontAlgn="base" hangingPunct="0">
              <a:spcBef>
                <a:spcPct val="0"/>
              </a:spcBef>
              <a:spcAft>
                <a:spcPct val="0"/>
              </a:spcAft>
              <a:defRPr sz="2900" b="1">
                <a:solidFill>
                  <a:schemeClr val="bg1"/>
                </a:solidFill>
                <a:latin typeface="Arial" charset="0"/>
                <a:ea typeface="MS PGothic" pitchFamily="34" charset="-128"/>
                <a:cs typeface="Arial" charset="0"/>
              </a:defRPr>
            </a:lvl2pPr>
            <a:lvl3pPr algn="l" defTabSz="1019175" rtl="0" eaLnBrk="0" fontAlgn="base" hangingPunct="0">
              <a:spcBef>
                <a:spcPct val="0"/>
              </a:spcBef>
              <a:spcAft>
                <a:spcPct val="0"/>
              </a:spcAft>
              <a:defRPr sz="2900" b="1">
                <a:solidFill>
                  <a:schemeClr val="bg1"/>
                </a:solidFill>
                <a:latin typeface="Arial" charset="0"/>
                <a:ea typeface="MS PGothic" pitchFamily="34" charset="-128"/>
                <a:cs typeface="Arial" charset="0"/>
              </a:defRPr>
            </a:lvl3pPr>
            <a:lvl4pPr algn="l" defTabSz="1019175" rtl="0" eaLnBrk="0" fontAlgn="base" hangingPunct="0">
              <a:spcBef>
                <a:spcPct val="0"/>
              </a:spcBef>
              <a:spcAft>
                <a:spcPct val="0"/>
              </a:spcAft>
              <a:defRPr sz="2900" b="1">
                <a:solidFill>
                  <a:schemeClr val="bg1"/>
                </a:solidFill>
                <a:latin typeface="Arial" charset="0"/>
                <a:ea typeface="MS PGothic" pitchFamily="34" charset="-128"/>
                <a:cs typeface="Arial" charset="0"/>
              </a:defRPr>
            </a:lvl4pPr>
            <a:lvl5pPr algn="l" defTabSz="1019175" rtl="0" eaLnBrk="0" fontAlgn="base" hangingPunct="0">
              <a:spcBef>
                <a:spcPct val="0"/>
              </a:spcBef>
              <a:spcAft>
                <a:spcPct val="0"/>
              </a:spcAft>
              <a:defRPr sz="2900" b="1">
                <a:solidFill>
                  <a:schemeClr val="bg1"/>
                </a:solidFill>
                <a:latin typeface="Arial" charset="0"/>
                <a:ea typeface="MS PGothic" pitchFamily="34" charset="-128"/>
                <a:cs typeface="Arial" charset="0"/>
              </a:defRPr>
            </a:lvl5pPr>
            <a:lvl6pPr marL="457200" algn="l" rtl="0" fontAlgn="base">
              <a:spcBef>
                <a:spcPct val="0"/>
              </a:spcBef>
              <a:spcAft>
                <a:spcPct val="0"/>
              </a:spcAft>
              <a:defRPr sz="2600" b="1">
                <a:solidFill>
                  <a:schemeClr val="bg1"/>
                </a:solidFill>
                <a:latin typeface="Arial" charset="0"/>
                <a:ea typeface="ＭＳ Ｐゴシック" pitchFamily="34" charset="-128"/>
                <a:cs typeface="Arial" charset="0"/>
              </a:defRPr>
            </a:lvl6pPr>
            <a:lvl7pPr marL="914400" algn="l" rtl="0" fontAlgn="base">
              <a:spcBef>
                <a:spcPct val="0"/>
              </a:spcBef>
              <a:spcAft>
                <a:spcPct val="0"/>
              </a:spcAft>
              <a:defRPr sz="2600" b="1">
                <a:solidFill>
                  <a:schemeClr val="bg1"/>
                </a:solidFill>
                <a:latin typeface="Arial" charset="0"/>
                <a:ea typeface="ＭＳ Ｐゴシック" pitchFamily="34" charset="-128"/>
                <a:cs typeface="Arial" charset="0"/>
              </a:defRPr>
            </a:lvl7pPr>
            <a:lvl8pPr marL="1371600" algn="l" rtl="0" fontAlgn="base">
              <a:spcBef>
                <a:spcPct val="0"/>
              </a:spcBef>
              <a:spcAft>
                <a:spcPct val="0"/>
              </a:spcAft>
              <a:defRPr sz="2600" b="1">
                <a:solidFill>
                  <a:schemeClr val="bg1"/>
                </a:solidFill>
                <a:latin typeface="Arial" charset="0"/>
                <a:ea typeface="ＭＳ Ｐゴシック" pitchFamily="34" charset="-128"/>
                <a:cs typeface="Arial" charset="0"/>
              </a:defRPr>
            </a:lvl8pPr>
            <a:lvl9pPr marL="1828800" algn="l" rtl="0" fontAlgn="base">
              <a:spcBef>
                <a:spcPct val="0"/>
              </a:spcBef>
              <a:spcAft>
                <a:spcPct val="0"/>
              </a:spcAft>
              <a:defRPr sz="2600" b="1">
                <a:solidFill>
                  <a:schemeClr val="bg1"/>
                </a:solidFill>
                <a:latin typeface="Arial" charset="0"/>
                <a:ea typeface="ＭＳ Ｐゴシック" pitchFamily="34" charset="-128"/>
                <a:cs typeface="Arial" charset="0"/>
              </a:defRPr>
            </a:lvl9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txBox="1">
            <a:spLocks/>
          </p:cNvSpPr>
          <p:nvPr userDrawn="1"/>
        </p:nvSpPr>
        <p:spPr bwMode="auto">
          <a:xfrm>
            <a:off x="369688" y="0"/>
            <a:ext cx="9220200" cy="604838"/>
          </a:xfrm>
          <a:prstGeom prst="rect">
            <a:avLst/>
          </a:prstGeom>
          <a:noFill/>
          <a:ln w="9525">
            <a:noFill/>
            <a:miter lim="800000"/>
            <a:headEnd/>
            <a:tailEnd/>
          </a:ln>
        </p:spPr>
        <p:txBody>
          <a:bodyPr vert="horz" wrap="square" lIns="0" tIns="50941" rIns="101882" bIns="50941" numCol="1" anchor="ctr" anchorCtr="0" compatLnSpc="1">
            <a:prstTxWarp prst="textNoShape">
              <a:avLst/>
            </a:prstTxWarp>
          </a:bodyPr>
          <a:lstStyle>
            <a:lvl1pPr algn="l" defTabSz="1019175" rtl="0" eaLnBrk="0" fontAlgn="base" hangingPunct="0">
              <a:spcBef>
                <a:spcPct val="0"/>
              </a:spcBef>
              <a:spcAft>
                <a:spcPct val="0"/>
              </a:spcAft>
              <a:defRPr sz="3200" b="1">
                <a:solidFill>
                  <a:schemeClr val="bg1"/>
                </a:solidFill>
                <a:latin typeface="Cambria" pitchFamily="18" charset="0"/>
                <a:ea typeface="MS PGothic" pitchFamily="34" charset="-128"/>
                <a:cs typeface="+mj-cs"/>
              </a:defRPr>
            </a:lvl1pPr>
            <a:lvl2pPr algn="l" defTabSz="1019175" rtl="0" eaLnBrk="0" fontAlgn="base" hangingPunct="0">
              <a:spcBef>
                <a:spcPct val="0"/>
              </a:spcBef>
              <a:spcAft>
                <a:spcPct val="0"/>
              </a:spcAft>
              <a:defRPr sz="2900" b="1">
                <a:solidFill>
                  <a:schemeClr val="bg1"/>
                </a:solidFill>
                <a:latin typeface="Arial" charset="0"/>
                <a:ea typeface="MS PGothic" pitchFamily="34" charset="-128"/>
                <a:cs typeface="Arial" charset="0"/>
              </a:defRPr>
            </a:lvl2pPr>
            <a:lvl3pPr algn="l" defTabSz="1019175" rtl="0" eaLnBrk="0" fontAlgn="base" hangingPunct="0">
              <a:spcBef>
                <a:spcPct val="0"/>
              </a:spcBef>
              <a:spcAft>
                <a:spcPct val="0"/>
              </a:spcAft>
              <a:defRPr sz="2900" b="1">
                <a:solidFill>
                  <a:schemeClr val="bg1"/>
                </a:solidFill>
                <a:latin typeface="Arial" charset="0"/>
                <a:ea typeface="MS PGothic" pitchFamily="34" charset="-128"/>
                <a:cs typeface="Arial" charset="0"/>
              </a:defRPr>
            </a:lvl3pPr>
            <a:lvl4pPr algn="l" defTabSz="1019175" rtl="0" eaLnBrk="0" fontAlgn="base" hangingPunct="0">
              <a:spcBef>
                <a:spcPct val="0"/>
              </a:spcBef>
              <a:spcAft>
                <a:spcPct val="0"/>
              </a:spcAft>
              <a:defRPr sz="2900" b="1">
                <a:solidFill>
                  <a:schemeClr val="bg1"/>
                </a:solidFill>
                <a:latin typeface="Arial" charset="0"/>
                <a:ea typeface="MS PGothic" pitchFamily="34" charset="-128"/>
                <a:cs typeface="Arial" charset="0"/>
              </a:defRPr>
            </a:lvl4pPr>
            <a:lvl5pPr algn="l" defTabSz="1019175" rtl="0" eaLnBrk="0" fontAlgn="base" hangingPunct="0">
              <a:spcBef>
                <a:spcPct val="0"/>
              </a:spcBef>
              <a:spcAft>
                <a:spcPct val="0"/>
              </a:spcAft>
              <a:defRPr sz="2900" b="1">
                <a:solidFill>
                  <a:schemeClr val="bg1"/>
                </a:solidFill>
                <a:latin typeface="Arial" charset="0"/>
                <a:ea typeface="MS PGothic" pitchFamily="34" charset="-128"/>
                <a:cs typeface="Arial" charset="0"/>
              </a:defRPr>
            </a:lvl5pPr>
            <a:lvl6pPr marL="457200" algn="l" rtl="0" fontAlgn="base">
              <a:spcBef>
                <a:spcPct val="0"/>
              </a:spcBef>
              <a:spcAft>
                <a:spcPct val="0"/>
              </a:spcAft>
              <a:defRPr sz="2600" b="1">
                <a:solidFill>
                  <a:schemeClr val="bg1"/>
                </a:solidFill>
                <a:latin typeface="Arial" charset="0"/>
                <a:ea typeface="ＭＳ Ｐゴシック" pitchFamily="34" charset="-128"/>
                <a:cs typeface="Arial" charset="0"/>
              </a:defRPr>
            </a:lvl6pPr>
            <a:lvl7pPr marL="914400" algn="l" rtl="0" fontAlgn="base">
              <a:spcBef>
                <a:spcPct val="0"/>
              </a:spcBef>
              <a:spcAft>
                <a:spcPct val="0"/>
              </a:spcAft>
              <a:defRPr sz="2600" b="1">
                <a:solidFill>
                  <a:schemeClr val="bg1"/>
                </a:solidFill>
                <a:latin typeface="Arial" charset="0"/>
                <a:ea typeface="ＭＳ Ｐゴシック" pitchFamily="34" charset="-128"/>
                <a:cs typeface="Arial" charset="0"/>
              </a:defRPr>
            </a:lvl7pPr>
            <a:lvl8pPr marL="1371600" algn="l" rtl="0" fontAlgn="base">
              <a:spcBef>
                <a:spcPct val="0"/>
              </a:spcBef>
              <a:spcAft>
                <a:spcPct val="0"/>
              </a:spcAft>
              <a:defRPr sz="2600" b="1">
                <a:solidFill>
                  <a:schemeClr val="bg1"/>
                </a:solidFill>
                <a:latin typeface="Arial" charset="0"/>
                <a:ea typeface="ＭＳ Ｐゴシック" pitchFamily="34" charset="-128"/>
                <a:cs typeface="Arial" charset="0"/>
              </a:defRPr>
            </a:lvl8pPr>
            <a:lvl9pPr marL="1828800" algn="l" rtl="0" fontAlgn="base">
              <a:spcBef>
                <a:spcPct val="0"/>
              </a:spcBef>
              <a:spcAft>
                <a:spcPct val="0"/>
              </a:spcAft>
              <a:defRPr sz="2600" b="1">
                <a:solidFill>
                  <a:schemeClr val="bg1"/>
                </a:solidFill>
                <a:latin typeface="Arial" charset="0"/>
                <a:ea typeface="ＭＳ Ｐゴシック" pitchFamily="34" charset="-128"/>
                <a:cs typeface="Arial" charset="0"/>
              </a:defRPr>
            </a:lvl9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060" name="Rectangle 12"/>
          <p:cNvSpPr>
            <a:spLocks noChangeArrowheads="1"/>
          </p:cNvSpPr>
          <p:nvPr userDrawn="1"/>
        </p:nvSpPr>
        <p:spPr bwMode="auto">
          <a:xfrm>
            <a:off x="76200" y="7086600"/>
            <a:ext cx="1752600" cy="457200"/>
          </a:xfrm>
          <a:prstGeom prst="rect">
            <a:avLst/>
          </a:prstGeom>
          <a:solidFill>
            <a:schemeClr val="bg1"/>
          </a:solidFill>
          <a:ln w="9525">
            <a:noFill/>
            <a:miter lim="800000"/>
            <a:headEnd/>
            <a:tailEnd/>
          </a:ln>
          <a:effectLst/>
        </p:spPr>
        <p:txBody>
          <a:bodyPr wrap="none" anchor="ctr"/>
          <a:lstStyle/>
          <a:p>
            <a:pPr>
              <a:defRPr/>
            </a:pPr>
            <a:endParaRPr lang="en-US" dirty="0"/>
          </a:p>
        </p:txBody>
      </p:sp>
      <p:sp>
        <p:nvSpPr>
          <p:cNvPr id="1027" name="Rectangle 3"/>
          <p:cNvSpPr>
            <a:spLocks noGrp="1" noChangeArrowheads="1"/>
          </p:cNvSpPr>
          <p:nvPr>
            <p:ph type="title"/>
          </p:nvPr>
        </p:nvSpPr>
        <p:spPr bwMode="auto">
          <a:xfrm>
            <a:off x="369688" y="0"/>
            <a:ext cx="9220200" cy="604838"/>
          </a:xfrm>
          <a:prstGeom prst="rect">
            <a:avLst/>
          </a:prstGeom>
          <a:noFill/>
          <a:ln w="9525">
            <a:noFill/>
            <a:miter lim="800000"/>
            <a:headEnd/>
            <a:tailEnd/>
          </a:ln>
        </p:spPr>
        <p:txBody>
          <a:bodyPr vert="horz" wrap="square" lIns="0" tIns="50941" rIns="101882" bIns="50941"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334963" y="863600"/>
            <a:ext cx="9388475" cy="2332038"/>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3910" name="Text Box 6"/>
          <p:cNvSpPr txBox="1">
            <a:spLocks noChangeArrowheads="1"/>
          </p:cNvSpPr>
          <p:nvPr/>
        </p:nvSpPr>
        <p:spPr bwMode="auto">
          <a:xfrm>
            <a:off x="9304338" y="7394575"/>
            <a:ext cx="669925" cy="346075"/>
          </a:xfrm>
          <a:prstGeom prst="rect">
            <a:avLst/>
          </a:prstGeom>
          <a:noFill/>
          <a:ln w="9525">
            <a:noFill/>
            <a:miter lim="800000"/>
            <a:headEnd/>
            <a:tailEnd/>
          </a:ln>
        </p:spPr>
        <p:txBody>
          <a:bodyPr lIns="101882" tIns="50941" rIns="101882" bIns="50941">
            <a:spAutoFit/>
          </a:bodyPr>
          <a:lstStyle/>
          <a:p>
            <a:pPr algn="r" defTabSz="1019175">
              <a:spcBef>
                <a:spcPct val="50000"/>
              </a:spcBef>
              <a:defRPr/>
            </a:pPr>
            <a:fld id="{363D6120-9EE5-4C94-A263-6EA9DC0FA3DF}" type="slidenum">
              <a:rPr lang="en-US" sz="1600" b="1">
                <a:solidFill>
                  <a:srgbClr val="3D7B7A"/>
                </a:solidFill>
                <a:latin typeface="Trebuchet MS" pitchFamily="34" charset="0"/>
                <a:ea typeface="+mn-ea"/>
              </a:rPr>
              <a:pPr algn="r" defTabSz="1019175">
                <a:spcBef>
                  <a:spcPct val="50000"/>
                </a:spcBef>
                <a:defRPr/>
              </a:pPr>
              <a:t>‹#›</a:t>
            </a:fld>
            <a:endParaRPr lang="en-US" sz="1600" b="1" dirty="0">
              <a:solidFill>
                <a:srgbClr val="3D7B7A"/>
              </a:solidFill>
              <a:latin typeface="Trebuchet MS" pitchFamily="34" charset="0"/>
              <a:ea typeface="+mn-ea"/>
            </a:endParaRPr>
          </a:p>
        </p:txBody>
      </p:sp>
      <p:pic>
        <p:nvPicPr>
          <p:cNvPr id="1031" name="Picture 10" descr="Color Logo mtn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28600" y="7227888"/>
            <a:ext cx="304800" cy="304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9" r:id="rId1"/>
    <p:sldLayoutId id="2147483970" r:id="rId2"/>
    <p:sldLayoutId id="2147483959" r:id="rId3"/>
    <p:sldLayoutId id="2147483960" r:id="rId4"/>
    <p:sldLayoutId id="2147483961" r:id="rId5"/>
    <p:sldLayoutId id="2147483962" r:id="rId6"/>
    <p:sldLayoutId id="2147483963" r:id="rId7"/>
    <p:sldLayoutId id="2147483964" r:id="rId8"/>
    <p:sldLayoutId id="2147483965" r:id="rId9"/>
    <p:sldLayoutId id="2147483968" r:id="rId10"/>
    <p:sldLayoutId id="2147483971" r:id="rId11"/>
    <p:sldLayoutId id="2147483972" r:id="rId12"/>
    <p:sldLayoutId id="2147483973" r:id="rId13"/>
  </p:sldLayoutIdLst>
  <p:timing>
    <p:tnLst>
      <p:par>
        <p:cTn id="1" dur="indefinite" restart="never" nodeType="tmRoot"/>
      </p:par>
    </p:tnLst>
  </p:timing>
  <p:txStyles>
    <p:titleStyle>
      <a:lvl1pPr algn="l" defTabSz="1019175" rtl="0" eaLnBrk="0" fontAlgn="base" hangingPunct="0">
        <a:spcBef>
          <a:spcPct val="0"/>
        </a:spcBef>
        <a:spcAft>
          <a:spcPct val="0"/>
        </a:spcAft>
        <a:defRPr sz="2900" b="1">
          <a:solidFill>
            <a:schemeClr val="bg1"/>
          </a:solidFill>
          <a:latin typeface="Cambria" pitchFamily="18" charset="0"/>
          <a:ea typeface="MS PGothic" pitchFamily="34" charset="-128"/>
          <a:cs typeface="+mj-cs"/>
        </a:defRPr>
      </a:lvl1pPr>
      <a:lvl2pPr algn="l" defTabSz="1019175" rtl="0" eaLnBrk="0" fontAlgn="base" hangingPunct="0">
        <a:spcBef>
          <a:spcPct val="0"/>
        </a:spcBef>
        <a:spcAft>
          <a:spcPct val="0"/>
        </a:spcAft>
        <a:defRPr sz="2900" b="1">
          <a:solidFill>
            <a:schemeClr val="bg1"/>
          </a:solidFill>
          <a:latin typeface="Arial" charset="0"/>
          <a:ea typeface="MS PGothic" pitchFamily="34" charset="-128"/>
          <a:cs typeface="Arial" charset="0"/>
        </a:defRPr>
      </a:lvl2pPr>
      <a:lvl3pPr algn="l" defTabSz="1019175" rtl="0" eaLnBrk="0" fontAlgn="base" hangingPunct="0">
        <a:spcBef>
          <a:spcPct val="0"/>
        </a:spcBef>
        <a:spcAft>
          <a:spcPct val="0"/>
        </a:spcAft>
        <a:defRPr sz="2900" b="1">
          <a:solidFill>
            <a:schemeClr val="bg1"/>
          </a:solidFill>
          <a:latin typeface="Arial" charset="0"/>
          <a:ea typeface="MS PGothic" pitchFamily="34" charset="-128"/>
          <a:cs typeface="Arial" charset="0"/>
        </a:defRPr>
      </a:lvl3pPr>
      <a:lvl4pPr algn="l" defTabSz="1019175" rtl="0" eaLnBrk="0" fontAlgn="base" hangingPunct="0">
        <a:spcBef>
          <a:spcPct val="0"/>
        </a:spcBef>
        <a:spcAft>
          <a:spcPct val="0"/>
        </a:spcAft>
        <a:defRPr sz="2900" b="1">
          <a:solidFill>
            <a:schemeClr val="bg1"/>
          </a:solidFill>
          <a:latin typeface="Arial" charset="0"/>
          <a:ea typeface="MS PGothic" pitchFamily="34" charset="-128"/>
          <a:cs typeface="Arial" charset="0"/>
        </a:defRPr>
      </a:lvl4pPr>
      <a:lvl5pPr algn="l" defTabSz="1019175" rtl="0" eaLnBrk="0" fontAlgn="base" hangingPunct="0">
        <a:spcBef>
          <a:spcPct val="0"/>
        </a:spcBef>
        <a:spcAft>
          <a:spcPct val="0"/>
        </a:spcAft>
        <a:defRPr sz="2900" b="1">
          <a:solidFill>
            <a:schemeClr val="bg1"/>
          </a:solidFill>
          <a:latin typeface="Arial" charset="0"/>
          <a:ea typeface="MS PGothic" pitchFamily="34" charset="-128"/>
          <a:cs typeface="Arial" charset="0"/>
        </a:defRPr>
      </a:lvl5pPr>
      <a:lvl6pPr marL="457200" algn="l" rtl="0" fontAlgn="base">
        <a:spcBef>
          <a:spcPct val="0"/>
        </a:spcBef>
        <a:spcAft>
          <a:spcPct val="0"/>
        </a:spcAft>
        <a:defRPr sz="2600" b="1">
          <a:solidFill>
            <a:schemeClr val="bg1"/>
          </a:solidFill>
          <a:latin typeface="Arial" charset="0"/>
          <a:ea typeface="ＭＳ Ｐゴシック" pitchFamily="34" charset="-128"/>
          <a:cs typeface="Arial" charset="0"/>
        </a:defRPr>
      </a:lvl6pPr>
      <a:lvl7pPr marL="914400" algn="l" rtl="0" fontAlgn="base">
        <a:spcBef>
          <a:spcPct val="0"/>
        </a:spcBef>
        <a:spcAft>
          <a:spcPct val="0"/>
        </a:spcAft>
        <a:defRPr sz="2600" b="1">
          <a:solidFill>
            <a:schemeClr val="bg1"/>
          </a:solidFill>
          <a:latin typeface="Arial" charset="0"/>
          <a:ea typeface="ＭＳ Ｐゴシック" pitchFamily="34" charset="-128"/>
          <a:cs typeface="Arial" charset="0"/>
        </a:defRPr>
      </a:lvl7pPr>
      <a:lvl8pPr marL="1371600" algn="l" rtl="0" fontAlgn="base">
        <a:spcBef>
          <a:spcPct val="0"/>
        </a:spcBef>
        <a:spcAft>
          <a:spcPct val="0"/>
        </a:spcAft>
        <a:defRPr sz="2600" b="1">
          <a:solidFill>
            <a:schemeClr val="bg1"/>
          </a:solidFill>
          <a:latin typeface="Arial" charset="0"/>
          <a:ea typeface="ＭＳ Ｐゴシック" pitchFamily="34" charset="-128"/>
          <a:cs typeface="Arial" charset="0"/>
        </a:defRPr>
      </a:lvl8pPr>
      <a:lvl9pPr marL="1828800" algn="l" rtl="0" fontAlgn="base">
        <a:spcBef>
          <a:spcPct val="0"/>
        </a:spcBef>
        <a:spcAft>
          <a:spcPct val="0"/>
        </a:spcAft>
        <a:defRPr sz="2600" b="1">
          <a:solidFill>
            <a:schemeClr val="bg1"/>
          </a:solidFill>
          <a:latin typeface="Arial" charset="0"/>
          <a:ea typeface="ＭＳ Ｐゴシック" pitchFamily="34" charset="-128"/>
          <a:cs typeface="Arial" charset="0"/>
        </a:defRPr>
      </a:lvl9pPr>
    </p:titleStyle>
    <p:bodyStyle>
      <a:lvl1pPr marL="254000" indent="-254000" algn="l" defTabSz="1019175" rtl="0" eaLnBrk="0" fontAlgn="base" hangingPunct="0">
        <a:spcBef>
          <a:spcPct val="20000"/>
        </a:spcBef>
        <a:spcAft>
          <a:spcPct val="0"/>
        </a:spcAft>
        <a:buFont typeface="Wingdings" pitchFamily="2" charset="2"/>
        <a:defRPr sz="2700">
          <a:solidFill>
            <a:srgbClr val="333333"/>
          </a:solidFill>
          <a:latin typeface="+mn-lt"/>
          <a:ea typeface="MS PGothic" pitchFamily="34" charset="-128"/>
          <a:cs typeface="+mn-cs"/>
        </a:defRPr>
      </a:lvl1pPr>
      <a:lvl2pPr marL="763588" indent="-254000" algn="l" defTabSz="1019175" rtl="0" eaLnBrk="0" fontAlgn="base" hangingPunct="0">
        <a:spcBef>
          <a:spcPct val="20000"/>
        </a:spcBef>
        <a:spcAft>
          <a:spcPct val="0"/>
        </a:spcAft>
        <a:buChar char="–"/>
        <a:defRPr sz="2200">
          <a:solidFill>
            <a:srgbClr val="333333"/>
          </a:solidFill>
          <a:latin typeface="+mn-lt"/>
          <a:ea typeface="MS PGothic" pitchFamily="34" charset="-128"/>
          <a:cs typeface="+mn-cs"/>
        </a:defRPr>
      </a:lvl2pPr>
      <a:lvl3pPr marL="1217613" indent="-198438" algn="l" defTabSz="1019175" rtl="0" eaLnBrk="0" fontAlgn="base" hangingPunct="0">
        <a:spcBef>
          <a:spcPct val="20000"/>
        </a:spcBef>
        <a:spcAft>
          <a:spcPct val="0"/>
        </a:spcAft>
        <a:buFont typeface="Times" pitchFamily="18" charset="0"/>
        <a:buChar char="•"/>
        <a:defRPr sz="2200">
          <a:solidFill>
            <a:srgbClr val="333333"/>
          </a:solidFill>
          <a:latin typeface="+mn-lt"/>
          <a:ea typeface="MS PGothic" pitchFamily="34" charset="-128"/>
          <a:cs typeface="+mn-cs"/>
        </a:defRPr>
      </a:lvl3pPr>
      <a:lvl4pPr marL="1598613" indent="-198438" algn="l" defTabSz="1019175" rtl="0" eaLnBrk="0" fontAlgn="base" hangingPunct="0">
        <a:spcBef>
          <a:spcPct val="20000"/>
        </a:spcBef>
        <a:spcAft>
          <a:spcPct val="0"/>
        </a:spcAft>
        <a:buFont typeface="Times" pitchFamily="18" charset="0"/>
        <a:buChar char="•"/>
        <a:defRPr sz="2000">
          <a:solidFill>
            <a:srgbClr val="333333"/>
          </a:solidFill>
          <a:latin typeface="+mn-lt"/>
          <a:ea typeface="MS PGothic" pitchFamily="34" charset="-128"/>
          <a:cs typeface="+mn-cs"/>
        </a:defRPr>
      </a:lvl4pPr>
      <a:lvl5pPr marL="1981200" indent="-198438" algn="l" defTabSz="1019175" rtl="0" eaLnBrk="0" fontAlgn="base" hangingPunct="0">
        <a:spcBef>
          <a:spcPct val="20000"/>
        </a:spcBef>
        <a:spcAft>
          <a:spcPct val="0"/>
        </a:spcAft>
        <a:buChar char="»"/>
        <a:defRPr>
          <a:solidFill>
            <a:srgbClr val="333333"/>
          </a:solidFill>
          <a:latin typeface="+mn-lt"/>
          <a:ea typeface="MS PGothic" pitchFamily="34" charset="-128"/>
          <a:cs typeface="+mn-cs"/>
        </a:defRPr>
      </a:lvl5pPr>
      <a:lvl6pPr marL="2235200" indent="-177800" algn="l" rtl="0" fontAlgn="base">
        <a:spcBef>
          <a:spcPct val="20000"/>
        </a:spcBef>
        <a:spcAft>
          <a:spcPct val="0"/>
        </a:spcAft>
        <a:buChar char="»"/>
        <a:defRPr sz="1600">
          <a:solidFill>
            <a:srgbClr val="5F5F5F"/>
          </a:solidFill>
          <a:latin typeface="+mn-lt"/>
          <a:ea typeface="+mn-ea"/>
          <a:cs typeface="+mn-cs"/>
        </a:defRPr>
      </a:lvl6pPr>
      <a:lvl7pPr marL="2692400" indent="-177800" algn="l" rtl="0" fontAlgn="base">
        <a:spcBef>
          <a:spcPct val="20000"/>
        </a:spcBef>
        <a:spcAft>
          <a:spcPct val="0"/>
        </a:spcAft>
        <a:buChar char="»"/>
        <a:defRPr sz="1600">
          <a:solidFill>
            <a:srgbClr val="5F5F5F"/>
          </a:solidFill>
          <a:latin typeface="+mn-lt"/>
          <a:ea typeface="+mn-ea"/>
          <a:cs typeface="+mn-cs"/>
        </a:defRPr>
      </a:lvl7pPr>
      <a:lvl8pPr marL="3149600" indent="-177800" algn="l" rtl="0" fontAlgn="base">
        <a:spcBef>
          <a:spcPct val="20000"/>
        </a:spcBef>
        <a:spcAft>
          <a:spcPct val="0"/>
        </a:spcAft>
        <a:buChar char="»"/>
        <a:defRPr sz="1600">
          <a:solidFill>
            <a:srgbClr val="5F5F5F"/>
          </a:solidFill>
          <a:latin typeface="+mn-lt"/>
          <a:ea typeface="+mn-ea"/>
          <a:cs typeface="+mn-cs"/>
        </a:defRPr>
      </a:lvl8pPr>
      <a:lvl9pPr marL="3606800" indent="-177800" algn="l" rtl="0" fontAlgn="base">
        <a:spcBef>
          <a:spcPct val="20000"/>
        </a:spcBef>
        <a:spcAft>
          <a:spcPct val="0"/>
        </a:spcAft>
        <a:buChar char="»"/>
        <a:defRPr sz="1600">
          <a:solidFill>
            <a:srgbClr val="5F5F5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3.xml"/><Relationship Id="rId5" Type="http://schemas.openxmlformats.org/officeDocument/2006/relationships/image" Target="../media/image20.emf"/><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3.jpeg"/><Relationship Id="rId1" Type="http://schemas.openxmlformats.org/officeDocument/2006/relationships/slideLayout" Target="../slideLayouts/slideLayout11.xml"/><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191001" y="1399818"/>
            <a:ext cx="5638799" cy="1371600"/>
          </a:xfrm>
        </p:spPr>
        <p:txBody>
          <a:bodyPr/>
          <a:lstStyle/>
          <a:p>
            <a:r>
              <a:rPr lang="en-US" dirty="0"/>
              <a:t>Development and sensitivity testing of alternative mobility metrics in a regulatory context </a:t>
            </a:r>
          </a:p>
        </p:txBody>
      </p:sp>
      <p:sp>
        <p:nvSpPr>
          <p:cNvPr id="4099" name="Text Box 4"/>
          <p:cNvSpPr txBox="1">
            <a:spLocks noChangeArrowheads="1"/>
          </p:cNvSpPr>
          <p:nvPr/>
        </p:nvSpPr>
        <p:spPr bwMode="auto">
          <a:xfrm>
            <a:off x="4191000" y="6629400"/>
            <a:ext cx="2895600" cy="366713"/>
          </a:xfrm>
          <a:prstGeom prst="rect">
            <a:avLst/>
          </a:prstGeom>
          <a:noFill/>
          <a:ln w="9525">
            <a:noFill/>
            <a:miter lim="800000"/>
            <a:headEnd/>
            <a:tailEnd/>
          </a:ln>
        </p:spPr>
        <p:txBody>
          <a:bodyPr>
            <a:spAutoFit/>
          </a:bodyPr>
          <a:lstStyle/>
          <a:p>
            <a:pPr defTabSz="1019175">
              <a:spcBef>
                <a:spcPct val="50000"/>
              </a:spcBef>
            </a:pPr>
            <a:r>
              <a:rPr lang="en-US" sz="1800" b="1" dirty="0" smtClean="0">
                <a:solidFill>
                  <a:schemeClr val="bg1"/>
                </a:solidFill>
                <a:latin typeface="Cambria" pitchFamily="18" charset="0"/>
              </a:rPr>
              <a:t>7 </a:t>
            </a:r>
            <a:r>
              <a:rPr lang="en-US" sz="1800" b="1" dirty="0" smtClean="0">
                <a:solidFill>
                  <a:schemeClr val="bg1"/>
                </a:solidFill>
                <a:latin typeface="Cambria" pitchFamily="18" charset="0"/>
              </a:rPr>
              <a:t>May 2013</a:t>
            </a:r>
            <a:endParaRPr lang="en-US" sz="1800" b="1" dirty="0">
              <a:solidFill>
                <a:schemeClr val="bg1"/>
              </a:solidFill>
              <a:latin typeface="Cambria" pitchFamily="18" charset="0"/>
            </a:endParaRPr>
          </a:p>
        </p:txBody>
      </p:sp>
      <p:sp>
        <p:nvSpPr>
          <p:cNvPr id="4100" name="Rectangle 3"/>
          <p:cNvSpPr>
            <a:spLocks noChangeArrowheads="1"/>
          </p:cNvSpPr>
          <p:nvPr/>
        </p:nvSpPr>
        <p:spPr bwMode="auto">
          <a:xfrm>
            <a:off x="4038600" y="5655744"/>
            <a:ext cx="5943600" cy="830997"/>
          </a:xfrm>
          <a:prstGeom prst="rect">
            <a:avLst/>
          </a:prstGeom>
          <a:noFill/>
          <a:ln w="9525">
            <a:noFill/>
            <a:miter lim="800000"/>
            <a:headEnd/>
            <a:tailEnd/>
          </a:ln>
        </p:spPr>
        <p:txBody>
          <a:bodyPr wrap="square">
            <a:spAutoFit/>
          </a:bodyPr>
          <a:lstStyle/>
          <a:p>
            <a:pPr defTabSz="1019175"/>
            <a:r>
              <a:rPr lang="en-US" sz="2400" dirty="0">
                <a:solidFill>
                  <a:schemeClr val="bg1"/>
                </a:solidFill>
                <a:latin typeface="Cambria" pitchFamily="18" charset="0"/>
              </a:rPr>
              <a:t>Prepared for</a:t>
            </a:r>
            <a:r>
              <a:rPr lang="en-US" sz="2400" dirty="0" smtClean="0">
                <a:solidFill>
                  <a:schemeClr val="bg1"/>
                </a:solidFill>
                <a:latin typeface="Cambria" pitchFamily="18" charset="0"/>
              </a:rPr>
              <a:t>:</a:t>
            </a:r>
            <a:endParaRPr lang="en-US" sz="2400" b="1" dirty="0" smtClean="0">
              <a:solidFill>
                <a:schemeClr val="bg1"/>
              </a:solidFill>
              <a:latin typeface="Cambria" pitchFamily="18" charset="0"/>
            </a:endParaRPr>
          </a:p>
          <a:p>
            <a:pPr defTabSz="1019175"/>
            <a:r>
              <a:rPr lang="en-US" sz="2400" b="1" dirty="0" smtClean="0">
                <a:solidFill>
                  <a:schemeClr val="bg1"/>
                </a:solidFill>
                <a:latin typeface="Cambria" pitchFamily="18" charset="0"/>
              </a:rPr>
              <a:t>TRB Planning Applications Conference</a:t>
            </a:r>
          </a:p>
        </p:txBody>
      </p:sp>
      <p:sp>
        <p:nvSpPr>
          <p:cNvPr id="16" name="Rectangle 3"/>
          <p:cNvSpPr>
            <a:spLocks noGrp="1" noChangeArrowheads="1"/>
          </p:cNvSpPr>
          <p:nvPr>
            <p:ph type="subTitle" idx="1"/>
          </p:nvPr>
        </p:nvSpPr>
        <p:spPr>
          <a:xfrm>
            <a:off x="4267488" y="3441950"/>
            <a:ext cx="5409911" cy="1739649"/>
          </a:xfrm>
        </p:spPr>
        <p:txBody>
          <a:bodyPr/>
          <a:lstStyle/>
          <a:p>
            <a:r>
              <a:rPr lang="en-US" sz="2000" dirty="0">
                <a:latin typeface="Cambria" pitchFamily="18" charset="0"/>
              </a:rPr>
              <a:t>John Gliebe, </a:t>
            </a:r>
            <a:r>
              <a:rPr lang="en-US" sz="2000" dirty="0" smtClean="0">
                <a:latin typeface="Cambria" pitchFamily="18" charset="0"/>
              </a:rPr>
              <a:t>RSG, Inc.</a:t>
            </a:r>
            <a:endParaRPr lang="en-US" sz="2000" dirty="0">
              <a:latin typeface="Cambria" pitchFamily="18" charset="0"/>
            </a:endParaRPr>
          </a:p>
          <a:p>
            <a:r>
              <a:rPr lang="en-US" sz="2000" dirty="0">
                <a:latin typeface="Cambria" pitchFamily="18" charset="0"/>
              </a:rPr>
              <a:t>James Strathman, Portland State </a:t>
            </a:r>
            <a:r>
              <a:rPr lang="en-US" sz="2000" dirty="0" smtClean="0">
                <a:latin typeface="Cambria" pitchFamily="18" charset="0"/>
              </a:rPr>
              <a:t>University</a:t>
            </a:r>
          </a:p>
          <a:p>
            <a:r>
              <a:rPr lang="en-US" sz="2000" dirty="0" smtClean="0">
                <a:latin typeface="Cambria" pitchFamily="18" charset="0"/>
              </a:rPr>
              <a:t>Steven </a:t>
            </a:r>
            <a:r>
              <a:rPr lang="en-US" sz="2000" dirty="0">
                <a:latin typeface="Cambria" pitchFamily="18" charset="0"/>
              </a:rPr>
              <a:t>Tuttle, </a:t>
            </a:r>
            <a:r>
              <a:rPr lang="en-US" sz="2000" dirty="0" smtClean="0">
                <a:latin typeface="Cambria" pitchFamily="18" charset="0"/>
              </a:rPr>
              <a:t>RSG, Inc.</a:t>
            </a:r>
            <a:endParaRPr lang="en-US" sz="2000" dirty="0">
              <a:latin typeface="Cambria" pitchFamily="18" charset="0"/>
            </a:endParaRPr>
          </a:p>
          <a:p>
            <a:r>
              <a:rPr lang="en-US" sz="2000" dirty="0">
                <a:latin typeface="Cambria" pitchFamily="18" charset="0"/>
              </a:rPr>
              <a:t>Myra </a:t>
            </a:r>
            <a:r>
              <a:rPr lang="en-US" sz="2000" dirty="0" err="1">
                <a:latin typeface="Cambria" pitchFamily="18" charset="0"/>
              </a:rPr>
              <a:t>Sperley</a:t>
            </a:r>
            <a:r>
              <a:rPr lang="en-US" sz="2000" dirty="0">
                <a:latin typeface="Cambria" pitchFamily="18" charset="0"/>
              </a:rPr>
              <a:t>, Oregon </a:t>
            </a:r>
            <a:r>
              <a:rPr lang="en-US" sz="2000" dirty="0" smtClean="0">
                <a:latin typeface="Cambria" pitchFamily="18" charset="0"/>
              </a:rPr>
              <a:t>DOT </a:t>
            </a:r>
            <a:r>
              <a:rPr lang="en-US" sz="2000" dirty="0">
                <a:latin typeface="Cambria" pitchFamily="18" charset="0"/>
              </a:rPr>
              <a:t>Research Section</a:t>
            </a:r>
          </a:p>
        </p:txBody>
      </p:sp>
      <p:pic>
        <p:nvPicPr>
          <p:cNvPr id="17" name="Picture 14"/>
          <p:cNvPicPr>
            <a:picLocks noChangeAspect="1" noChangeArrowheads="1"/>
          </p:cNvPicPr>
          <p:nvPr/>
        </p:nvPicPr>
        <p:blipFill>
          <a:blip r:embed="rId3" cstate="print"/>
          <a:srcRect l="70000" r="1667"/>
          <a:stretch>
            <a:fillRect/>
          </a:stretch>
        </p:blipFill>
        <p:spPr bwMode="auto">
          <a:xfrm>
            <a:off x="358420" y="3047997"/>
            <a:ext cx="3108924" cy="1009498"/>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37983" y="4471284"/>
            <a:ext cx="2949797" cy="2391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Area Cities and TAZ System</a:t>
            </a:r>
            <a:endParaRPr lang="en-US" dirty="0"/>
          </a:p>
        </p:txBody>
      </p:sp>
      <p:pic>
        <p:nvPicPr>
          <p:cNvPr id="4" name="Picture 3" descr="C:\Users\john.gliebe\Desktop\RegionRVMPO.jpg"/>
          <p:cNvPicPr/>
          <p:nvPr/>
        </p:nvPicPr>
        <p:blipFill>
          <a:blip r:embed="rId2" cstate="print"/>
          <a:srcRect l="23718" t="6439" r="7051" b="2414"/>
          <a:stretch>
            <a:fillRect/>
          </a:stretch>
        </p:blipFill>
        <p:spPr bwMode="auto">
          <a:xfrm>
            <a:off x="3276600" y="690881"/>
            <a:ext cx="6369745" cy="6876306"/>
          </a:xfrm>
          <a:prstGeom prst="rect">
            <a:avLst/>
          </a:prstGeom>
          <a:noFill/>
          <a:ln w="9525">
            <a:solidFill>
              <a:schemeClr val="tx1"/>
            </a:solidFill>
            <a:miter lim="800000"/>
            <a:headEnd/>
            <a:tailEnd/>
          </a:ln>
        </p:spPr>
      </p:pic>
      <p:sp>
        <p:nvSpPr>
          <p:cNvPr id="5" name="TextBox 4"/>
          <p:cNvSpPr txBox="1"/>
          <p:nvPr/>
        </p:nvSpPr>
        <p:spPr>
          <a:xfrm>
            <a:off x="838200" y="2971800"/>
            <a:ext cx="1533407" cy="779985"/>
          </a:xfrm>
          <a:prstGeom prst="rect">
            <a:avLst/>
          </a:prstGeom>
          <a:noFill/>
        </p:spPr>
        <p:txBody>
          <a:bodyPr wrap="square" lIns="101882" tIns="50941" rIns="101882" bIns="50941" rtlCol="0">
            <a:spAutoFit/>
          </a:bodyPr>
          <a:lstStyle/>
          <a:p>
            <a:pPr algn="ctr"/>
            <a:r>
              <a:rPr lang="en-US" dirty="0" smtClean="0">
                <a:solidFill>
                  <a:schemeClr val="tx2"/>
                </a:solidFill>
                <a:latin typeface="+mn-lt"/>
              </a:rPr>
              <a:t>Northgate Site</a:t>
            </a:r>
            <a:endParaRPr lang="en-US" dirty="0">
              <a:solidFill>
                <a:schemeClr val="tx2"/>
              </a:solidFill>
              <a:latin typeface="+mn-lt"/>
            </a:endParaRPr>
          </a:p>
        </p:txBody>
      </p:sp>
      <p:pic>
        <p:nvPicPr>
          <p:cNvPr id="3074" name="Picture 2" descr="Description: C:\Users\john.gliebe\Desktop\TAZmap.jpg"/>
          <p:cNvPicPr>
            <a:picLocks noChangeAspect="1" noChangeArrowheads="1"/>
          </p:cNvPicPr>
          <p:nvPr/>
        </p:nvPicPr>
        <p:blipFill>
          <a:blip r:embed="rId3">
            <a:extLst>
              <a:ext uri="{28A0092B-C50C-407E-A947-70E740481C1C}">
                <a14:useLocalDpi xmlns:a14="http://schemas.microsoft.com/office/drawing/2010/main" val="0"/>
              </a:ext>
            </a:extLst>
          </a:blip>
          <a:srcRect l="14104" t="8221" b="16917"/>
          <a:stretch>
            <a:fillRect/>
          </a:stretch>
        </p:blipFill>
        <p:spPr bwMode="auto">
          <a:xfrm>
            <a:off x="211667" y="4969365"/>
            <a:ext cx="4319881" cy="259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a:stCxn id="5" idx="2"/>
          </p:cNvCxnSpPr>
          <p:nvPr/>
        </p:nvCxnSpPr>
        <p:spPr bwMode="auto">
          <a:xfrm>
            <a:off x="1604904" y="3751785"/>
            <a:ext cx="155316" cy="2039415"/>
          </a:xfrm>
          <a:prstGeom prst="straightConnector1">
            <a:avLst/>
          </a:prstGeom>
          <a:solidFill>
            <a:schemeClr val="accent1"/>
          </a:solidFill>
          <a:ln w="28575" cap="flat" cmpd="sng" algn="ctr">
            <a:solidFill>
              <a:srgbClr val="00B050"/>
            </a:solidFill>
            <a:prstDash val="solid"/>
            <a:round/>
            <a:headEnd type="none" w="med" len="med"/>
            <a:tailEnd type="arrow"/>
          </a:ln>
          <a:effectLst/>
        </p:spPr>
      </p:cxnSp>
      <p:cxnSp>
        <p:nvCxnSpPr>
          <p:cNvPr id="9" name="Straight Arrow Connector 8"/>
          <p:cNvCxnSpPr>
            <a:stCxn id="5" idx="3"/>
          </p:cNvCxnSpPr>
          <p:nvPr/>
        </p:nvCxnSpPr>
        <p:spPr bwMode="auto">
          <a:xfrm>
            <a:off x="2371607" y="3361793"/>
            <a:ext cx="2962393" cy="0"/>
          </a:xfrm>
          <a:prstGeom prst="straightConnector1">
            <a:avLst/>
          </a:prstGeom>
          <a:solidFill>
            <a:schemeClr val="accent1"/>
          </a:solidFill>
          <a:ln w="28575" cap="flat" cmpd="sng" algn="ctr">
            <a:solidFill>
              <a:srgbClr val="00B050"/>
            </a:solidFill>
            <a:prstDash val="solid"/>
            <a:round/>
            <a:headEnd type="none" w="med" len="med"/>
            <a:tailEnd type="arrow"/>
          </a:ln>
          <a:effectLst/>
        </p:spPr>
      </p:cxnSp>
    </p:spTree>
    <p:extLst>
      <p:ext uri="{BB962C8B-B14F-4D97-AF65-F5344CB8AC3E}">
        <p14:creationId xmlns:p14="http://schemas.microsoft.com/office/powerpoint/2010/main" val="2777188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Model</a:t>
            </a:r>
            <a:endParaRPr lang="en-US" dirty="0"/>
          </a:p>
        </p:txBody>
      </p:sp>
      <p:sp>
        <p:nvSpPr>
          <p:cNvPr id="3" name="Content Placeholder 2"/>
          <p:cNvSpPr>
            <a:spLocks noGrp="1"/>
          </p:cNvSpPr>
          <p:nvPr>
            <p:ph sz="quarter" idx="10"/>
          </p:nvPr>
        </p:nvSpPr>
        <p:spPr>
          <a:xfrm>
            <a:off x="5867400" y="863600"/>
            <a:ext cx="4038601" cy="5486400"/>
          </a:xfrm>
        </p:spPr>
        <p:txBody>
          <a:bodyPr/>
          <a:lstStyle/>
          <a:p>
            <a:r>
              <a:rPr lang="en-US" dirty="0" smtClean="0"/>
              <a:t>Rogue Valley MPO (RVMPO)</a:t>
            </a:r>
            <a:endParaRPr lang="en-US" dirty="0" smtClean="0"/>
          </a:p>
          <a:p>
            <a:r>
              <a:rPr lang="en-US" dirty="0" smtClean="0"/>
              <a:t>Model </a:t>
            </a:r>
            <a:r>
              <a:rPr lang="en-US" dirty="0" smtClean="0"/>
              <a:t>Version 2, using JEMnR platform</a:t>
            </a:r>
          </a:p>
          <a:p>
            <a:pPr lvl="1"/>
            <a:r>
              <a:rPr lang="en-US" dirty="0" smtClean="0"/>
              <a:t>Supplied by ODOT- TPAU</a:t>
            </a:r>
          </a:p>
          <a:p>
            <a:pPr lvl="1"/>
            <a:r>
              <a:rPr lang="en-US" dirty="0" smtClean="0"/>
              <a:t>Converted from EMME/2 to EMME/3</a:t>
            </a:r>
          </a:p>
          <a:p>
            <a:pPr lvl="1"/>
            <a:r>
              <a:rPr lang="en-US" dirty="0" smtClean="0"/>
              <a:t>759 TAZs, 8671 links, 3016 nodes</a:t>
            </a:r>
          </a:p>
          <a:p>
            <a:pPr lvl="1"/>
            <a:r>
              <a:rPr lang="en-US" dirty="0" smtClean="0"/>
              <a:t>3 TAZs comprise the Northgate development</a:t>
            </a:r>
          </a:p>
          <a:p>
            <a:endParaRPr lang="en-US" dirty="0"/>
          </a:p>
        </p:txBody>
      </p:sp>
      <p:pic>
        <p:nvPicPr>
          <p:cNvPr id="5" name="Picture 4" descr="C:\Users\john.gliebe\Desktop\LinksNodesRVMPO.jpg"/>
          <p:cNvPicPr>
            <a:picLocks noChangeAspect="1"/>
          </p:cNvPicPr>
          <p:nvPr/>
        </p:nvPicPr>
        <p:blipFill>
          <a:blip r:embed="rId2" cstate="print"/>
          <a:srcRect l="21474" r="20833"/>
          <a:stretch>
            <a:fillRect/>
          </a:stretch>
        </p:blipFill>
        <p:spPr bwMode="auto">
          <a:xfrm>
            <a:off x="167641" y="690883"/>
            <a:ext cx="5726647" cy="6390856"/>
          </a:xfrm>
          <a:prstGeom prst="rect">
            <a:avLst/>
          </a:prstGeom>
          <a:noFill/>
          <a:ln w="9525">
            <a:solidFill>
              <a:schemeClr val="tx1"/>
            </a:solidFill>
            <a:miter lim="800000"/>
            <a:headEnd/>
            <a:tailEnd/>
          </a:ln>
        </p:spPr>
      </p:pic>
      <p:sp>
        <p:nvSpPr>
          <p:cNvPr id="6" name="TextBox 5"/>
          <p:cNvSpPr txBox="1"/>
          <p:nvPr/>
        </p:nvSpPr>
        <p:spPr>
          <a:xfrm>
            <a:off x="426668" y="6036510"/>
            <a:ext cx="1844040" cy="779985"/>
          </a:xfrm>
          <a:prstGeom prst="rect">
            <a:avLst/>
          </a:prstGeom>
          <a:noFill/>
        </p:spPr>
        <p:txBody>
          <a:bodyPr wrap="square" lIns="101882" tIns="50941" rIns="101882" bIns="50941" rtlCol="0">
            <a:spAutoFit/>
          </a:bodyPr>
          <a:lstStyle/>
          <a:p>
            <a:r>
              <a:rPr lang="en-US" dirty="0" smtClean="0">
                <a:solidFill>
                  <a:schemeClr val="tx2"/>
                </a:solidFill>
              </a:rPr>
              <a:t>Northgate Site</a:t>
            </a:r>
            <a:endParaRPr lang="en-US" dirty="0">
              <a:solidFill>
                <a:schemeClr val="tx2"/>
              </a:solidFill>
            </a:endParaRPr>
          </a:p>
        </p:txBody>
      </p:sp>
      <p:cxnSp>
        <p:nvCxnSpPr>
          <p:cNvPr id="7" name="Straight Arrow Connector 6"/>
          <p:cNvCxnSpPr>
            <a:stCxn id="6" idx="0"/>
          </p:cNvCxnSpPr>
          <p:nvPr/>
        </p:nvCxnSpPr>
        <p:spPr bwMode="auto">
          <a:xfrm flipV="1">
            <a:off x="1348688" y="3445710"/>
            <a:ext cx="670560" cy="2590800"/>
          </a:xfrm>
          <a:prstGeom prst="straightConnector1">
            <a:avLst/>
          </a:prstGeom>
          <a:solidFill>
            <a:schemeClr val="accent1"/>
          </a:solidFill>
          <a:ln w="15875" cap="flat" cmpd="sng" algn="ctr">
            <a:solidFill>
              <a:schemeClr val="accent6">
                <a:lumMod val="60000"/>
                <a:lumOff val="40000"/>
              </a:schemeClr>
            </a:solidFill>
            <a:prstDash val="solid"/>
            <a:round/>
            <a:headEnd type="none" w="med" len="med"/>
            <a:tailEnd type="arrow"/>
          </a:ln>
          <a:effectLst/>
        </p:spPr>
      </p:cxnSp>
    </p:spTree>
    <p:extLst>
      <p:ext uri="{BB962C8B-B14F-4D97-AF65-F5344CB8AC3E}">
        <p14:creationId xmlns:p14="http://schemas.microsoft.com/office/powerpoint/2010/main" val="1265693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Districts Used for Analysis of Spatial Focus</a:t>
            </a:r>
            <a:endParaRPr lang="en-US" dirty="0"/>
          </a:p>
        </p:txBody>
      </p:sp>
      <p:sp>
        <p:nvSpPr>
          <p:cNvPr id="5" name="Content Placeholder 4"/>
          <p:cNvSpPr>
            <a:spLocks noGrp="1"/>
          </p:cNvSpPr>
          <p:nvPr>
            <p:ph sz="quarter" idx="10"/>
          </p:nvPr>
        </p:nvSpPr>
        <p:spPr/>
        <p:txBody>
          <a:bodyPr/>
          <a:lstStyle/>
          <a:p>
            <a:endParaRPr lang="en-US"/>
          </a:p>
        </p:txBody>
      </p:sp>
      <p:pic>
        <p:nvPicPr>
          <p:cNvPr id="4" name="Picture 3" descr="DistrictsCrop.jpg"/>
          <p:cNvPicPr/>
          <p:nvPr/>
        </p:nvPicPr>
        <p:blipFill>
          <a:blip r:embed="rId2" cstate="print"/>
          <a:stretch>
            <a:fillRect/>
          </a:stretch>
        </p:blipFill>
        <p:spPr>
          <a:xfrm>
            <a:off x="0" y="629707"/>
            <a:ext cx="6317863" cy="7142694"/>
          </a:xfrm>
          <a:prstGeom prst="rect">
            <a:avLst/>
          </a:prstGeom>
          <a:ln>
            <a:solidFill>
              <a:schemeClr val="tx1"/>
            </a:solidFill>
          </a:ln>
        </p:spPr>
      </p:pic>
      <p:sp>
        <p:nvSpPr>
          <p:cNvPr id="6" name="Content Placeholder 5"/>
          <p:cNvSpPr>
            <a:spLocks noGrp="1"/>
          </p:cNvSpPr>
          <p:nvPr>
            <p:ph sz="quarter" idx="11"/>
          </p:nvPr>
        </p:nvSpPr>
        <p:spPr>
          <a:xfrm>
            <a:off x="6370320" y="2936240"/>
            <a:ext cx="3436620" cy="2484119"/>
          </a:xfrm>
        </p:spPr>
        <p:txBody>
          <a:bodyPr>
            <a:normAutofit lnSpcReduction="10000"/>
          </a:bodyPr>
          <a:lstStyle/>
          <a:p>
            <a:r>
              <a:rPr lang="en-US" dirty="0" smtClean="0"/>
              <a:t>Concentric Study Districts</a:t>
            </a:r>
          </a:p>
          <a:p>
            <a:pPr lvl="1"/>
            <a:r>
              <a:rPr lang="en-US" dirty="0" smtClean="0"/>
              <a:t>Site TAZs</a:t>
            </a:r>
          </a:p>
          <a:p>
            <a:pPr lvl="1"/>
            <a:r>
              <a:rPr lang="en-US" dirty="0" smtClean="0"/>
              <a:t>Approx. 1 mile out</a:t>
            </a:r>
          </a:p>
          <a:p>
            <a:pPr lvl="1"/>
            <a:r>
              <a:rPr lang="en-US" dirty="0" smtClean="0"/>
              <a:t>Approx. 4 miles out</a:t>
            </a:r>
          </a:p>
          <a:p>
            <a:pPr lvl="1"/>
            <a:r>
              <a:rPr lang="en-US" dirty="0" smtClean="0"/>
              <a:t>Entire region</a:t>
            </a:r>
            <a:endParaRPr lang="en-US" dirty="0"/>
          </a:p>
        </p:txBody>
      </p:sp>
    </p:spTree>
    <p:extLst>
      <p:ext uri="{BB962C8B-B14F-4D97-AF65-F5344CB8AC3E}">
        <p14:creationId xmlns:p14="http://schemas.microsoft.com/office/powerpoint/2010/main" val="1778524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Classifications  of Trips by District</a:t>
            </a:r>
            <a:endParaRPr lang="en-US" dirty="0"/>
          </a:p>
        </p:txBody>
      </p:sp>
      <p:sp>
        <p:nvSpPr>
          <p:cNvPr id="6" name="Content Placeholder 5"/>
          <p:cNvSpPr>
            <a:spLocks noGrp="1"/>
          </p:cNvSpPr>
          <p:nvPr>
            <p:ph idx="1"/>
          </p:nvPr>
        </p:nvSpPr>
        <p:spPr>
          <a:xfrm>
            <a:off x="381000" y="1600200"/>
            <a:ext cx="9159875" cy="5638800"/>
          </a:xfrm>
        </p:spPr>
        <p:txBody>
          <a:bodyPr/>
          <a:lstStyle/>
          <a:p>
            <a:pPr marL="457200" indent="-457200">
              <a:buFont typeface="+mj-lt"/>
              <a:buAutoNum type="arabicPeriod"/>
            </a:pPr>
            <a:r>
              <a:rPr lang="en-US" sz="2400" dirty="0"/>
              <a:t>If either the origin or the destination of a trip belonged to one of the TAZs on the </a:t>
            </a:r>
            <a:r>
              <a:rPr lang="en-US" sz="2400" dirty="0" smtClean="0"/>
              <a:t>map </a:t>
            </a:r>
            <a:r>
              <a:rPr lang="en-US" sz="2400" dirty="0"/>
              <a:t>shown as District 1, then the trip was considered to belong to District 1.</a:t>
            </a:r>
          </a:p>
          <a:p>
            <a:pPr marL="457200" indent="-457200">
              <a:buFont typeface="+mj-lt"/>
              <a:buAutoNum type="arabicPeriod"/>
            </a:pPr>
            <a:r>
              <a:rPr lang="en-US" sz="2400" dirty="0" smtClean="0"/>
              <a:t>If </a:t>
            </a:r>
            <a:r>
              <a:rPr lang="en-US" sz="2400" dirty="0"/>
              <a:t>either the origin or the destination of a trip belonged to one of the TAZs on the </a:t>
            </a:r>
            <a:r>
              <a:rPr lang="en-US" sz="2400" dirty="0" smtClean="0"/>
              <a:t>map </a:t>
            </a:r>
            <a:r>
              <a:rPr lang="en-US" sz="2400" dirty="0"/>
              <a:t>shown as District 2, inclusive of District 1, then the trip was considered to </a:t>
            </a:r>
            <a:r>
              <a:rPr lang="en-US" sz="2400" dirty="0" smtClean="0"/>
              <a:t>belong </a:t>
            </a:r>
            <a:r>
              <a:rPr lang="en-US" sz="2400" dirty="0"/>
              <a:t>to District 2.</a:t>
            </a:r>
          </a:p>
          <a:p>
            <a:pPr marL="457200" indent="-457200">
              <a:buFont typeface="+mj-lt"/>
              <a:buAutoNum type="arabicPeriod"/>
            </a:pPr>
            <a:r>
              <a:rPr lang="en-US" sz="2400" dirty="0" smtClean="0"/>
              <a:t>If </a:t>
            </a:r>
            <a:r>
              <a:rPr lang="en-US" sz="2400" dirty="0"/>
              <a:t>either the origin or the destination of a trip belonged to one of the TAZs on the </a:t>
            </a:r>
            <a:r>
              <a:rPr lang="en-US" sz="2400" dirty="0" smtClean="0"/>
              <a:t>map </a:t>
            </a:r>
            <a:r>
              <a:rPr lang="en-US" sz="2400" dirty="0"/>
              <a:t>shown as District 3, inclusive of Districts 1 and 2, then the trip was </a:t>
            </a:r>
            <a:r>
              <a:rPr lang="en-US" sz="2400" dirty="0" smtClean="0"/>
              <a:t>considered </a:t>
            </a:r>
            <a:r>
              <a:rPr lang="en-US" sz="2400" dirty="0"/>
              <a:t>to belong to District 3.</a:t>
            </a:r>
          </a:p>
          <a:p>
            <a:pPr marL="457200" indent="-457200">
              <a:buFont typeface="+mj-lt"/>
              <a:buAutoNum type="arabicPeriod"/>
            </a:pPr>
            <a:r>
              <a:rPr lang="en-US" sz="2400" dirty="0" smtClean="0"/>
              <a:t>All </a:t>
            </a:r>
            <a:r>
              <a:rPr lang="en-US" sz="2400" dirty="0"/>
              <a:t>trips were considered to be part of District 4. For example, a trip with a trip </a:t>
            </a:r>
            <a:r>
              <a:rPr lang="en-US" sz="2400" dirty="0" smtClean="0"/>
              <a:t>end </a:t>
            </a:r>
            <a:r>
              <a:rPr lang="en-US" sz="2400" dirty="0"/>
              <a:t>in District 1 will also be included in the tabulations for Districts 2, 3 and 4.</a:t>
            </a:r>
          </a:p>
          <a:p>
            <a:endParaRPr lang="en-US" dirty="0"/>
          </a:p>
        </p:txBody>
      </p:sp>
      <p:sp>
        <p:nvSpPr>
          <p:cNvPr id="7" name="Text Placeholder 6"/>
          <p:cNvSpPr>
            <a:spLocks noGrp="1"/>
          </p:cNvSpPr>
          <p:nvPr>
            <p:ph type="body" sz="quarter" idx="10"/>
          </p:nvPr>
        </p:nvSpPr>
        <p:spPr/>
        <p:txBody>
          <a:bodyPr/>
          <a:lstStyle/>
          <a:p>
            <a:r>
              <a:rPr lang="en-US" dirty="0" smtClean="0"/>
              <a:t>Used to establish spatial focus</a:t>
            </a:r>
            <a:endParaRPr lang="en-US" dirty="0"/>
          </a:p>
        </p:txBody>
      </p:sp>
    </p:spTree>
    <p:extLst>
      <p:ext uri="{BB962C8B-B14F-4D97-AF65-F5344CB8AC3E}">
        <p14:creationId xmlns:p14="http://schemas.microsoft.com/office/powerpoint/2010/main" val="400341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Wide V/C Change Analysis</a:t>
            </a:r>
            <a:endParaRPr lang="en-US" dirty="0"/>
          </a:p>
        </p:txBody>
      </p:sp>
      <p:sp>
        <p:nvSpPr>
          <p:cNvPr id="8" name="Content Placeholder 7"/>
          <p:cNvSpPr>
            <a:spLocks noGrp="1"/>
          </p:cNvSpPr>
          <p:nvPr>
            <p:ph sz="quarter" idx="12"/>
          </p:nvPr>
        </p:nvSpPr>
        <p:spPr/>
        <p:txBody>
          <a:bodyPr/>
          <a:lstStyle/>
          <a:p>
            <a:r>
              <a:rPr lang="en-US" dirty="0" smtClean="0"/>
              <a:t>Example: 2025 Baseline vs. Northgate Scenario</a:t>
            </a:r>
            <a:endParaRPr lang="en-US" dirty="0"/>
          </a:p>
        </p:txBody>
      </p:sp>
      <p:pic>
        <p:nvPicPr>
          <p:cNvPr id="4" name="Picture 3" descr="C:\Users\john.gliebe\Desktop\File Dump\VoC\VoC_Base25toNG25_cropped.jpg"/>
          <p:cNvPicPr>
            <a:picLocks noChangeAspect="1"/>
          </p:cNvPicPr>
          <p:nvPr/>
        </p:nvPicPr>
        <p:blipFill>
          <a:blip r:embed="rId2" cstate="print"/>
          <a:srcRect/>
          <a:stretch>
            <a:fillRect/>
          </a:stretch>
        </p:blipFill>
        <p:spPr bwMode="auto">
          <a:xfrm>
            <a:off x="787401" y="1603537"/>
            <a:ext cx="4166616" cy="5309868"/>
          </a:xfrm>
          <a:prstGeom prst="rect">
            <a:avLst/>
          </a:prstGeom>
          <a:noFill/>
          <a:ln w="9525">
            <a:solidFill>
              <a:schemeClr val="tx1">
                <a:lumMod val="50000"/>
              </a:schemeClr>
            </a:solidFill>
            <a:miter lim="800000"/>
            <a:headEnd/>
            <a:tailEnd/>
          </a:ln>
        </p:spPr>
      </p:pic>
      <p:pic>
        <p:nvPicPr>
          <p:cNvPr id="5" name="Picture 4" descr="C:\Users\john.gliebe\Desktop\File Dump\VoC\VoC_Base25toNG25_zoom.jpg"/>
          <p:cNvPicPr/>
          <p:nvPr/>
        </p:nvPicPr>
        <p:blipFill>
          <a:blip r:embed="rId3" cstate="print"/>
          <a:srcRect/>
          <a:stretch>
            <a:fillRect/>
          </a:stretch>
        </p:blipFill>
        <p:spPr bwMode="auto">
          <a:xfrm>
            <a:off x="5061152" y="1603537"/>
            <a:ext cx="4195874" cy="5295740"/>
          </a:xfrm>
          <a:prstGeom prst="rect">
            <a:avLst/>
          </a:prstGeom>
          <a:noFill/>
          <a:ln w="9525">
            <a:solidFill>
              <a:schemeClr val="tx1">
                <a:lumMod val="50000"/>
              </a:schemeClr>
            </a:solidFill>
            <a:miter lim="800000"/>
            <a:headEnd/>
            <a:tailEnd/>
          </a:ln>
        </p:spPr>
      </p:pic>
    </p:spTree>
    <p:extLst>
      <p:ext uri="{BB962C8B-B14F-4D97-AF65-F5344CB8AC3E}">
        <p14:creationId xmlns:p14="http://schemas.microsoft.com/office/powerpoint/2010/main" val="1172900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Travel Time Metrics</a:t>
            </a:r>
            <a:endParaRPr lang="en-US" dirty="0"/>
          </a:p>
        </p:txBody>
      </p:sp>
      <p:sp>
        <p:nvSpPr>
          <p:cNvPr id="5" name="Content Placeholder 4"/>
          <p:cNvSpPr>
            <a:spLocks noGrp="1"/>
          </p:cNvSpPr>
          <p:nvPr>
            <p:ph sz="quarter" idx="12"/>
          </p:nvPr>
        </p:nvSpPr>
        <p:spPr>
          <a:xfrm>
            <a:off x="470748" y="838201"/>
            <a:ext cx="9144000" cy="716280"/>
          </a:xfrm>
        </p:spPr>
        <p:txBody>
          <a:bodyPr/>
          <a:lstStyle/>
          <a:p>
            <a:r>
              <a:rPr lang="en-US" dirty="0" smtClean="0"/>
              <a:t>Total Network Travel Time</a:t>
            </a:r>
            <a:endParaRPr lang="en-US" dirty="0"/>
          </a:p>
        </p:txBody>
      </p:sp>
      <p:pic>
        <p:nvPicPr>
          <p:cNvPr id="6" name="Picture 5"/>
          <p:cNvPicPr>
            <a:picLocks noChangeAspect="1"/>
          </p:cNvPicPr>
          <p:nvPr/>
        </p:nvPicPr>
        <p:blipFill>
          <a:blip r:embed="rId2" cstate="print"/>
          <a:srcRect/>
          <a:stretch>
            <a:fillRect/>
          </a:stretch>
        </p:blipFill>
        <p:spPr bwMode="auto">
          <a:xfrm>
            <a:off x="1044216" y="1486179"/>
            <a:ext cx="8043622" cy="1547657"/>
          </a:xfrm>
          <a:prstGeom prst="rect">
            <a:avLst/>
          </a:prstGeom>
          <a:noFill/>
          <a:ln w="9525">
            <a:noFill/>
            <a:miter lim="800000"/>
            <a:headEnd/>
            <a:tailEnd/>
          </a:ln>
        </p:spPr>
      </p:pic>
      <p:pic>
        <p:nvPicPr>
          <p:cNvPr id="7" name="Picture 6"/>
          <p:cNvPicPr>
            <a:picLocks noChangeAspect="1"/>
          </p:cNvPicPr>
          <p:nvPr/>
        </p:nvPicPr>
        <p:blipFill>
          <a:blip r:embed="rId3" cstate="print"/>
          <a:srcRect/>
          <a:stretch>
            <a:fillRect/>
          </a:stretch>
        </p:blipFill>
        <p:spPr bwMode="auto">
          <a:xfrm>
            <a:off x="960396" y="4336059"/>
            <a:ext cx="8145280" cy="2562515"/>
          </a:xfrm>
          <a:prstGeom prst="rect">
            <a:avLst/>
          </a:prstGeom>
          <a:noFill/>
          <a:ln w="9525">
            <a:noFill/>
            <a:miter lim="800000"/>
            <a:headEnd/>
            <a:tailEnd/>
          </a:ln>
        </p:spPr>
      </p:pic>
      <p:sp>
        <p:nvSpPr>
          <p:cNvPr id="8" name="Content Placeholder 4"/>
          <p:cNvSpPr>
            <a:spLocks noGrp="1"/>
          </p:cNvSpPr>
          <p:nvPr>
            <p:ph sz="quarter" idx="12"/>
          </p:nvPr>
        </p:nvSpPr>
        <p:spPr>
          <a:xfrm>
            <a:off x="470748" y="3627120"/>
            <a:ext cx="9144000" cy="716280"/>
          </a:xfrm>
        </p:spPr>
        <p:txBody>
          <a:bodyPr/>
          <a:lstStyle/>
          <a:p>
            <a:r>
              <a:rPr lang="en-US" dirty="0" smtClean="0"/>
              <a:t>Person Hours of Travel Time</a:t>
            </a:r>
            <a:endParaRPr lang="en-US" dirty="0"/>
          </a:p>
        </p:txBody>
      </p:sp>
    </p:spTree>
    <p:extLst>
      <p:ext uri="{BB962C8B-B14F-4D97-AF65-F5344CB8AC3E}">
        <p14:creationId xmlns:p14="http://schemas.microsoft.com/office/powerpoint/2010/main" val="1229955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Trip Length Distributions</a:t>
            </a:r>
            <a:endParaRPr lang="en-US" dirty="0"/>
          </a:p>
        </p:txBody>
      </p:sp>
      <p:pic>
        <p:nvPicPr>
          <p:cNvPr id="6" name="Picture 5"/>
          <p:cNvPicPr>
            <a:picLocks noChangeAspect="1"/>
          </p:cNvPicPr>
          <p:nvPr/>
        </p:nvPicPr>
        <p:blipFill>
          <a:blip r:embed="rId2" cstate="print"/>
          <a:srcRect/>
          <a:stretch>
            <a:fillRect/>
          </a:stretch>
        </p:blipFill>
        <p:spPr bwMode="auto">
          <a:xfrm>
            <a:off x="5111325" y="4403793"/>
            <a:ext cx="4620318" cy="2679223"/>
          </a:xfrm>
          <a:prstGeom prst="rect">
            <a:avLst/>
          </a:prstGeom>
          <a:noFill/>
          <a:ln w="9525">
            <a:noFill/>
            <a:miter lim="800000"/>
            <a:headEnd/>
            <a:tailEnd/>
          </a:ln>
        </p:spPr>
      </p:pic>
      <p:pic>
        <p:nvPicPr>
          <p:cNvPr id="7" name="Picture 6"/>
          <p:cNvPicPr>
            <a:picLocks noChangeAspect="1"/>
          </p:cNvPicPr>
          <p:nvPr/>
        </p:nvPicPr>
        <p:blipFill>
          <a:blip r:embed="rId3" cstate="print"/>
          <a:srcRect/>
          <a:stretch>
            <a:fillRect/>
          </a:stretch>
        </p:blipFill>
        <p:spPr bwMode="auto">
          <a:xfrm>
            <a:off x="481749" y="4400408"/>
            <a:ext cx="4620318" cy="2679223"/>
          </a:xfrm>
          <a:prstGeom prst="rect">
            <a:avLst/>
          </a:prstGeom>
          <a:noFill/>
          <a:ln w="9525">
            <a:noFill/>
            <a:miter lim="800000"/>
            <a:headEnd/>
            <a:tailEnd/>
          </a:ln>
        </p:spPr>
      </p:pic>
      <p:pic>
        <p:nvPicPr>
          <p:cNvPr id="8" name="Picture 7"/>
          <p:cNvPicPr>
            <a:picLocks noChangeAspect="1"/>
          </p:cNvPicPr>
          <p:nvPr/>
        </p:nvPicPr>
        <p:blipFill>
          <a:blip r:embed="rId4" cstate="print"/>
          <a:srcRect/>
          <a:stretch>
            <a:fillRect/>
          </a:stretch>
        </p:blipFill>
        <p:spPr bwMode="auto">
          <a:xfrm>
            <a:off x="5111325" y="1632369"/>
            <a:ext cx="4620318" cy="2679223"/>
          </a:xfrm>
          <a:prstGeom prst="rect">
            <a:avLst/>
          </a:prstGeom>
          <a:noFill/>
          <a:ln w="9525">
            <a:noFill/>
            <a:miter lim="800000"/>
            <a:headEnd/>
            <a:tailEnd/>
          </a:ln>
        </p:spPr>
      </p:pic>
      <p:pic>
        <p:nvPicPr>
          <p:cNvPr id="9" name="Picture 8"/>
          <p:cNvPicPr>
            <a:picLocks noChangeAspect="1"/>
          </p:cNvPicPr>
          <p:nvPr/>
        </p:nvPicPr>
        <p:blipFill>
          <a:blip r:embed="rId5" cstate="print"/>
          <a:srcRect/>
          <a:stretch>
            <a:fillRect/>
          </a:stretch>
        </p:blipFill>
        <p:spPr bwMode="auto">
          <a:xfrm>
            <a:off x="488241" y="1636321"/>
            <a:ext cx="4620318" cy="2679223"/>
          </a:xfrm>
          <a:prstGeom prst="rect">
            <a:avLst/>
          </a:prstGeom>
          <a:noFill/>
          <a:ln w="9525">
            <a:noFill/>
            <a:miter lim="800000"/>
            <a:headEnd/>
            <a:tailEnd/>
          </a:ln>
        </p:spPr>
      </p:pic>
      <p:sp>
        <p:nvSpPr>
          <p:cNvPr id="10" name="Content Placeholder 9"/>
          <p:cNvSpPr>
            <a:spLocks noGrp="1"/>
          </p:cNvSpPr>
          <p:nvPr>
            <p:ph sz="quarter" idx="12"/>
          </p:nvPr>
        </p:nvSpPr>
        <p:spPr/>
        <p:txBody>
          <a:bodyPr/>
          <a:lstStyle/>
          <a:p>
            <a:r>
              <a:rPr lang="en-US" dirty="0" smtClean="0"/>
              <a:t>Example: 2025 Baseline vs. Build by Study District</a:t>
            </a:r>
            <a:endParaRPr lang="en-US" dirty="0"/>
          </a:p>
        </p:txBody>
      </p:sp>
    </p:spTree>
    <p:extLst>
      <p:ext uri="{BB962C8B-B14F-4D97-AF65-F5344CB8AC3E}">
        <p14:creationId xmlns:p14="http://schemas.microsoft.com/office/powerpoint/2010/main" val="2054843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Modes</a:t>
            </a:r>
            <a:endParaRPr lang="en-US" dirty="0"/>
          </a:p>
        </p:txBody>
      </p:sp>
      <p:sp>
        <p:nvSpPr>
          <p:cNvPr id="5" name="Content Placeholder 4"/>
          <p:cNvSpPr>
            <a:spLocks noGrp="1"/>
          </p:cNvSpPr>
          <p:nvPr>
            <p:ph sz="quarter" idx="12"/>
          </p:nvPr>
        </p:nvSpPr>
        <p:spPr>
          <a:xfrm>
            <a:off x="549771" y="838201"/>
            <a:ext cx="9144000" cy="716280"/>
          </a:xfrm>
        </p:spPr>
        <p:txBody>
          <a:bodyPr/>
          <a:lstStyle/>
          <a:p>
            <a:r>
              <a:rPr lang="en-US" dirty="0" smtClean="0"/>
              <a:t>Mode Shares</a:t>
            </a:r>
            <a:endParaRPr lang="en-US" dirty="0"/>
          </a:p>
        </p:txBody>
      </p:sp>
      <p:sp>
        <p:nvSpPr>
          <p:cNvPr id="8" name="Content Placeholder 4"/>
          <p:cNvSpPr>
            <a:spLocks noGrp="1"/>
          </p:cNvSpPr>
          <p:nvPr>
            <p:ph sz="quarter" idx="12"/>
          </p:nvPr>
        </p:nvSpPr>
        <p:spPr>
          <a:xfrm>
            <a:off x="549771" y="3627120"/>
            <a:ext cx="9144000" cy="716280"/>
          </a:xfrm>
        </p:spPr>
        <p:txBody>
          <a:bodyPr/>
          <a:lstStyle/>
          <a:p>
            <a:r>
              <a:rPr lang="en-US" dirty="0" smtClean="0"/>
              <a:t>Trips by Mode</a:t>
            </a:r>
            <a:endParaRPr lang="en-US" dirty="0"/>
          </a:p>
        </p:txBody>
      </p:sp>
      <p:pic>
        <p:nvPicPr>
          <p:cNvPr id="9" name="Picture 8"/>
          <p:cNvPicPr/>
          <p:nvPr/>
        </p:nvPicPr>
        <p:blipFill>
          <a:blip r:embed="rId2" cstate="print"/>
          <a:srcRect/>
          <a:stretch>
            <a:fillRect/>
          </a:stretch>
        </p:blipFill>
        <p:spPr bwMode="auto">
          <a:xfrm>
            <a:off x="1676400" y="4318000"/>
            <a:ext cx="7124700" cy="2245360"/>
          </a:xfrm>
          <a:prstGeom prst="rect">
            <a:avLst/>
          </a:prstGeom>
          <a:noFill/>
          <a:ln w="9525">
            <a:noFill/>
            <a:miter lim="800000"/>
            <a:headEnd/>
            <a:tailEnd/>
          </a:ln>
        </p:spPr>
      </p:pic>
      <p:pic>
        <p:nvPicPr>
          <p:cNvPr id="10" name="Picture 9"/>
          <p:cNvPicPr/>
          <p:nvPr/>
        </p:nvPicPr>
        <p:blipFill>
          <a:blip r:embed="rId3" cstate="print"/>
          <a:srcRect/>
          <a:stretch>
            <a:fillRect/>
          </a:stretch>
        </p:blipFill>
        <p:spPr bwMode="auto">
          <a:xfrm>
            <a:off x="1676400" y="1330460"/>
            <a:ext cx="7040880" cy="2245360"/>
          </a:xfrm>
          <a:prstGeom prst="rect">
            <a:avLst/>
          </a:prstGeom>
          <a:noFill/>
          <a:ln w="9525">
            <a:noFill/>
            <a:miter lim="800000"/>
            <a:headEnd/>
            <a:tailEnd/>
          </a:ln>
        </p:spPr>
      </p:pic>
    </p:spTree>
    <p:extLst>
      <p:ext uri="{BB962C8B-B14F-4D97-AF65-F5344CB8AC3E}">
        <p14:creationId xmlns:p14="http://schemas.microsoft.com/office/powerpoint/2010/main" val="765467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Regional </a:t>
            </a:r>
            <a:r>
              <a:rPr lang="en-US" dirty="0" smtClean="0"/>
              <a:t>Accessibility Baseline Build Scenario</a:t>
            </a:r>
            <a:endParaRPr lang="en-US" dirty="0"/>
          </a:p>
        </p:txBody>
      </p:sp>
      <p:pic>
        <p:nvPicPr>
          <p:cNvPr id="35842" name="Picture 2" descr="2010_Households"/>
          <p:cNvPicPr>
            <a:picLocks noChangeAspect="1" noChangeArrowheads="1"/>
          </p:cNvPicPr>
          <p:nvPr/>
        </p:nvPicPr>
        <p:blipFill>
          <a:blip r:embed="rId2" cstate="print"/>
          <a:srcRect l="3960" t="13043" r="4671" b="10439"/>
          <a:stretch>
            <a:fillRect/>
          </a:stretch>
        </p:blipFill>
        <p:spPr bwMode="auto">
          <a:xfrm>
            <a:off x="1173480" y="690881"/>
            <a:ext cx="3143250" cy="3508375"/>
          </a:xfrm>
          <a:prstGeom prst="rect">
            <a:avLst/>
          </a:prstGeom>
          <a:noFill/>
        </p:spPr>
      </p:pic>
      <p:pic>
        <p:nvPicPr>
          <p:cNvPr id="7" name="Picture 6" descr="C:\Users\owner\Desktop\File Dump\RegAccess\RegAccess\2010_AutoEmp.jpg"/>
          <p:cNvPicPr/>
          <p:nvPr/>
        </p:nvPicPr>
        <p:blipFill>
          <a:blip r:embed="rId3" cstate="print"/>
          <a:srcRect t="12322" b="10190"/>
          <a:stretch>
            <a:fillRect/>
          </a:stretch>
        </p:blipFill>
        <p:spPr bwMode="auto">
          <a:xfrm>
            <a:off x="5364480" y="690880"/>
            <a:ext cx="3414083" cy="3529354"/>
          </a:xfrm>
          <a:prstGeom prst="rect">
            <a:avLst/>
          </a:prstGeom>
          <a:noFill/>
          <a:ln w="9525">
            <a:noFill/>
            <a:miter lim="800000"/>
            <a:headEnd/>
            <a:tailEnd/>
          </a:ln>
        </p:spPr>
      </p:pic>
      <p:pic>
        <p:nvPicPr>
          <p:cNvPr id="8" name="Picture 7" descr="C:\Users\owner\Desktop\File Dump\RegAccess\RegAccess\2010_TransitEmp.jpg"/>
          <p:cNvPicPr/>
          <p:nvPr/>
        </p:nvPicPr>
        <p:blipFill>
          <a:blip r:embed="rId4" cstate="print"/>
          <a:srcRect l="4601" t="13033" r="3681" b="10427"/>
          <a:stretch>
            <a:fillRect/>
          </a:stretch>
        </p:blipFill>
        <p:spPr bwMode="auto">
          <a:xfrm>
            <a:off x="1257301" y="4145280"/>
            <a:ext cx="3128423" cy="3490247"/>
          </a:xfrm>
          <a:prstGeom prst="rect">
            <a:avLst/>
          </a:prstGeom>
          <a:noFill/>
          <a:ln w="9525">
            <a:noFill/>
            <a:miter lim="800000"/>
            <a:headEnd/>
            <a:tailEnd/>
          </a:ln>
        </p:spPr>
      </p:pic>
      <p:pic>
        <p:nvPicPr>
          <p:cNvPr id="9" name="Picture 8" descr="C:\Users\owner\Desktop\File Dump\RegAccess\RegAccess\2010_WalkEmp.jpg"/>
          <p:cNvPicPr/>
          <p:nvPr/>
        </p:nvPicPr>
        <p:blipFill>
          <a:blip r:embed="rId5" cstate="print"/>
          <a:srcRect l="4601" t="13033" r="4908" b="10900"/>
          <a:stretch>
            <a:fillRect/>
          </a:stretch>
        </p:blipFill>
        <p:spPr bwMode="auto">
          <a:xfrm>
            <a:off x="5448300" y="4145280"/>
            <a:ext cx="3090468" cy="3460918"/>
          </a:xfrm>
          <a:prstGeom prst="rect">
            <a:avLst/>
          </a:prstGeom>
          <a:noFill/>
          <a:ln w="9525">
            <a:noFill/>
            <a:miter lim="800000"/>
            <a:headEnd/>
            <a:tailEnd/>
          </a:ln>
        </p:spPr>
      </p:pic>
      <p:sp>
        <p:nvSpPr>
          <p:cNvPr id="10" name="TextBox 9"/>
          <p:cNvSpPr txBox="1"/>
          <p:nvPr/>
        </p:nvSpPr>
        <p:spPr>
          <a:xfrm>
            <a:off x="7879080" y="949961"/>
            <a:ext cx="1424940" cy="595319"/>
          </a:xfrm>
          <a:prstGeom prst="rect">
            <a:avLst/>
          </a:prstGeom>
          <a:noFill/>
        </p:spPr>
        <p:txBody>
          <a:bodyPr wrap="square" lIns="101882" tIns="50941" rIns="101882" bIns="50941" rtlCol="0">
            <a:spAutoFit/>
          </a:bodyPr>
          <a:lstStyle/>
          <a:p>
            <a:r>
              <a:rPr lang="en-US" sz="1600" dirty="0" smtClean="0">
                <a:solidFill>
                  <a:schemeClr val="tx2"/>
                </a:solidFill>
              </a:rPr>
              <a:t>Auto / Highway</a:t>
            </a:r>
            <a:endParaRPr lang="en-US" sz="1600" dirty="0">
              <a:solidFill>
                <a:schemeClr val="tx2"/>
              </a:solidFill>
            </a:endParaRPr>
          </a:p>
        </p:txBody>
      </p:sp>
      <p:sp>
        <p:nvSpPr>
          <p:cNvPr id="11" name="TextBox 10"/>
          <p:cNvSpPr txBox="1"/>
          <p:nvPr/>
        </p:nvSpPr>
        <p:spPr>
          <a:xfrm>
            <a:off x="7962900" y="4404361"/>
            <a:ext cx="1424940" cy="348814"/>
          </a:xfrm>
          <a:prstGeom prst="rect">
            <a:avLst/>
          </a:prstGeom>
          <a:noFill/>
        </p:spPr>
        <p:txBody>
          <a:bodyPr wrap="square" lIns="101882" tIns="50941" rIns="101882" bIns="50941" rtlCol="0">
            <a:spAutoFit/>
          </a:bodyPr>
          <a:lstStyle/>
          <a:p>
            <a:r>
              <a:rPr lang="en-US" sz="1600" dirty="0">
                <a:solidFill>
                  <a:schemeClr val="tx2"/>
                </a:solidFill>
              </a:rPr>
              <a:t>Walk</a:t>
            </a:r>
            <a:endParaRPr lang="en-US" sz="1600" dirty="0">
              <a:solidFill>
                <a:schemeClr val="tx2"/>
              </a:solidFill>
            </a:endParaRPr>
          </a:p>
        </p:txBody>
      </p:sp>
      <p:sp>
        <p:nvSpPr>
          <p:cNvPr id="12" name="TextBox 11"/>
          <p:cNvSpPr txBox="1"/>
          <p:nvPr/>
        </p:nvSpPr>
        <p:spPr>
          <a:xfrm>
            <a:off x="3520440" y="4404361"/>
            <a:ext cx="1424940" cy="348814"/>
          </a:xfrm>
          <a:prstGeom prst="rect">
            <a:avLst/>
          </a:prstGeom>
          <a:noFill/>
        </p:spPr>
        <p:txBody>
          <a:bodyPr wrap="square" lIns="101882" tIns="50941" rIns="101882" bIns="50941" rtlCol="0">
            <a:spAutoFit/>
          </a:bodyPr>
          <a:lstStyle/>
          <a:p>
            <a:r>
              <a:rPr lang="en-US" sz="1600" dirty="0">
                <a:solidFill>
                  <a:schemeClr val="tx2"/>
                </a:solidFill>
              </a:rPr>
              <a:t>Transit</a:t>
            </a:r>
            <a:endParaRPr lang="en-US" sz="1600" dirty="0">
              <a:solidFill>
                <a:schemeClr val="tx2"/>
              </a:solidFill>
            </a:endParaRPr>
          </a:p>
        </p:txBody>
      </p:sp>
      <p:sp>
        <p:nvSpPr>
          <p:cNvPr id="13" name="TextBox 12"/>
          <p:cNvSpPr txBox="1"/>
          <p:nvPr/>
        </p:nvSpPr>
        <p:spPr>
          <a:xfrm>
            <a:off x="3520440" y="863600"/>
            <a:ext cx="1424940" cy="592983"/>
          </a:xfrm>
          <a:prstGeom prst="rect">
            <a:avLst/>
          </a:prstGeom>
          <a:noFill/>
        </p:spPr>
        <p:txBody>
          <a:bodyPr wrap="square" lIns="101882" tIns="50941" rIns="101882" bIns="50941" rtlCol="0">
            <a:spAutoFit/>
          </a:bodyPr>
          <a:lstStyle/>
          <a:p>
            <a:r>
              <a:rPr lang="en-US" sz="1600" dirty="0">
                <a:solidFill>
                  <a:schemeClr val="tx2"/>
                </a:solidFill>
              </a:rPr>
              <a:t>Total Households</a:t>
            </a:r>
            <a:endParaRPr lang="en-US" sz="1600" dirty="0">
              <a:solidFill>
                <a:schemeClr val="tx2"/>
              </a:solidFill>
            </a:endParaRPr>
          </a:p>
        </p:txBody>
      </p:sp>
    </p:spTree>
    <p:extLst>
      <p:ext uri="{BB962C8B-B14F-4D97-AF65-F5344CB8AC3E}">
        <p14:creationId xmlns:p14="http://schemas.microsoft.com/office/powerpoint/2010/main" val="3919834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Local Accessibility</a:t>
            </a:r>
            <a:endParaRPr lang="en-US" dirty="0"/>
          </a:p>
        </p:txBody>
      </p:sp>
      <p:sp>
        <p:nvSpPr>
          <p:cNvPr id="7" name="Content Placeholder 6"/>
          <p:cNvSpPr>
            <a:spLocks noGrp="1"/>
          </p:cNvSpPr>
          <p:nvPr>
            <p:ph idx="1"/>
          </p:nvPr>
        </p:nvSpPr>
        <p:spPr>
          <a:xfrm>
            <a:off x="990600" y="4953000"/>
            <a:ext cx="8563963" cy="2071698"/>
          </a:xfrm>
          <a:noFill/>
          <a:ln w="9525">
            <a:noFill/>
            <a:miter lim="800000"/>
            <a:headEnd/>
            <a:tailEnd/>
          </a:ln>
        </p:spPr>
        <p:txBody>
          <a:bodyPr vert="horz" wrap="square" lIns="101882" tIns="50941" rIns="101882" bIns="50941" numCol="1" anchor="t" anchorCtr="0" compatLnSpc="1">
            <a:prstTxWarp prst="textNoShape">
              <a:avLst/>
            </a:prstTxWarp>
            <a:normAutofit/>
          </a:bodyPr>
          <a:lstStyle/>
          <a:p>
            <a:pPr marL="0" indent="0"/>
            <a:r>
              <a:rPr lang="en-US" sz="2000" dirty="0" smtClean="0"/>
              <a:t>For example:  if your spatial focus is limited to District 3, then the Northgate scenario would result in a 7% increase in access to retail shopping opportunities (employment) in 2010, using the 20-minute neighborhood concept.</a:t>
            </a:r>
          </a:p>
          <a:p>
            <a:pPr marL="0" indent="0"/>
            <a:endParaRPr lang="en-US" sz="2000" dirty="0"/>
          </a:p>
          <a:p>
            <a:pPr marL="0" indent="0"/>
            <a:r>
              <a:rPr lang="en-US" sz="2000" dirty="0" smtClean="0"/>
              <a:t>Assumptions:  walk speed 3 mph, bike speed 9 mph</a:t>
            </a:r>
            <a:endParaRPr lang="en-US" sz="1500" dirty="0"/>
          </a:p>
          <a:p>
            <a:pPr marL="0" indent="0"/>
            <a:endParaRPr lang="en-US" sz="2000" dirty="0">
              <a:solidFill>
                <a:schemeClr val="accent1"/>
              </a:solidFill>
            </a:endParaRPr>
          </a:p>
        </p:txBody>
      </p:sp>
      <p:sp>
        <p:nvSpPr>
          <p:cNvPr id="2" name="Text Placeholder 1"/>
          <p:cNvSpPr>
            <a:spLocks noGrp="1"/>
          </p:cNvSpPr>
          <p:nvPr>
            <p:ph type="body" sz="quarter" idx="10"/>
          </p:nvPr>
        </p:nvSpPr>
        <p:spPr/>
        <p:txBody>
          <a:bodyPr/>
          <a:lstStyle/>
          <a:p>
            <a:r>
              <a:rPr lang="en-US" sz="2800" dirty="0">
                <a:solidFill>
                  <a:schemeClr val="accent1"/>
                </a:solidFill>
              </a:rPr>
              <a:t>Measuring the 20-minute neighborhood</a:t>
            </a:r>
          </a:p>
          <a:p>
            <a:endParaRPr lang="en-US" dirty="0"/>
          </a:p>
        </p:txBody>
      </p:sp>
      <p:pic>
        <p:nvPicPr>
          <p:cNvPr id="8" name="Picture 7"/>
          <p:cNvPicPr>
            <a:picLocks noChangeAspect="1"/>
          </p:cNvPicPr>
          <p:nvPr/>
        </p:nvPicPr>
        <p:blipFill>
          <a:blip r:embed="rId2" cstate="print"/>
          <a:srcRect/>
          <a:stretch>
            <a:fillRect/>
          </a:stretch>
        </p:blipFill>
        <p:spPr bwMode="auto">
          <a:xfrm>
            <a:off x="990600" y="1786458"/>
            <a:ext cx="7968052" cy="2612688"/>
          </a:xfrm>
          <a:prstGeom prst="rect">
            <a:avLst/>
          </a:prstGeom>
          <a:noFill/>
          <a:ln w="9525">
            <a:noFill/>
            <a:miter lim="800000"/>
            <a:headEnd/>
            <a:tailEnd/>
          </a:ln>
        </p:spPr>
      </p:pic>
    </p:spTree>
    <p:extLst>
      <p:ext uri="{BB962C8B-B14F-4D97-AF65-F5344CB8AC3E}">
        <p14:creationId xmlns:p14="http://schemas.microsoft.com/office/powerpoint/2010/main" val="774000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a:xfrm>
            <a:off x="381000" y="838200"/>
            <a:ext cx="9159875" cy="6629400"/>
          </a:xfrm>
        </p:spPr>
        <p:txBody>
          <a:bodyPr/>
          <a:lstStyle/>
          <a:p>
            <a:pPr marL="457200" indent="-457200">
              <a:buFont typeface="Arial" pitchFamily="34" charset="0"/>
              <a:buChar char="•"/>
            </a:pPr>
            <a:r>
              <a:rPr lang="en-US" sz="2400" dirty="0" smtClean="0"/>
              <a:t>This work was funded by an Oregon DOT Research (SPR 716)</a:t>
            </a:r>
          </a:p>
          <a:p>
            <a:pPr marL="457200" indent="-457200">
              <a:buFont typeface="Arial" pitchFamily="34" charset="0"/>
              <a:buChar char="•"/>
            </a:pPr>
            <a:r>
              <a:rPr lang="en-US" sz="2400" dirty="0" smtClean="0"/>
              <a:t>The authors are grateful for the contributions of the following individuals:</a:t>
            </a:r>
          </a:p>
          <a:p>
            <a:pPr lvl="1">
              <a:buClrTx/>
              <a:buFont typeface="Arial" pitchFamily="34" charset="0"/>
              <a:buChar char="•"/>
            </a:pPr>
            <a:r>
              <a:rPr lang="en-US" dirty="0"/>
              <a:t>Amanda </a:t>
            </a:r>
            <a:r>
              <a:rPr lang="en-US" dirty="0" err="1"/>
              <a:t>Pietz,ODOT</a:t>
            </a:r>
            <a:r>
              <a:rPr lang="en-US" dirty="0"/>
              <a:t> Research</a:t>
            </a:r>
          </a:p>
          <a:p>
            <a:pPr lvl="1">
              <a:buClrTx/>
              <a:buFont typeface="Arial" pitchFamily="34" charset="0"/>
              <a:buChar char="•"/>
            </a:pPr>
            <a:r>
              <a:rPr lang="en-US" dirty="0" smtClean="0"/>
              <a:t>Sam </a:t>
            </a:r>
            <a:r>
              <a:rPr lang="en-US" dirty="0" err="1" smtClean="0"/>
              <a:t>Ayash</a:t>
            </a:r>
            <a:r>
              <a:rPr lang="en-US" dirty="0" smtClean="0"/>
              <a:t>, ODOT TPAU</a:t>
            </a:r>
          </a:p>
          <a:p>
            <a:pPr lvl="1">
              <a:buClrTx/>
              <a:buFont typeface="Arial" pitchFamily="34" charset="0"/>
              <a:buChar char="•"/>
            </a:pPr>
            <a:r>
              <a:rPr lang="en-US" dirty="0"/>
              <a:t>Terry Cole, ODOT Region 2</a:t>
            </a:r>
          </a:p>
          <a:p>
            <a:pPr lvl="1">
              <a:buClrTx/>
              <a:buFont typeface="Arial" pitchFamily="34" charset="0"/>
              <a:buChar char="•"/>
            </a:pPr>
            <a:r>
              <a:rPr lang="en-US" dirty="0" smtClean="0"/>
              <a:t>Kathryn McGovern, PSU</a:t>
            </a:r>
          </a:p>
          <a:p>
            <a:pPr lvl="1">
              <a:buClrTx/>
              <a:buFont typeface="Arial" pitchFamily="34" charset="0"/>
              <a:buChar char="•"/>
            </a:pPr>
            <a:r>
              <a:rPr lang="en-US" dirty="0" smtClean="0"/>
              <a:t>David </a:t>
            </a:r>
            <a:r>
              <a:rPr lang="en-US" dirty="0" err="1" smtClean="0"/>
              <a:t>Ruelas</a:t>
            </a:r>
            <a:r>
              <a:rPr lang="en-US" dirty="0" smtClean="0"/>
              <a:t>, </a:t>
            </a:r>
            <a:r>
              <a:rPr lang="en-US" dirty="0"/>
              <a:t>PSU</a:t>
            </a:r>
            <a:endParaRPr lang="en-US" dirty="0" smtClean="0"/>
          </a:p>
          <a:p>
            <a:pPr lvl="1">
              <a:buClrTx/>
              <a:buFont typeface="Arial" pitchFamily="34" charset="0"/>
              <a:buChar char="•"/>
            </a:pPr>
            <a:r>
              <a:rPr lang="en-US" dirty="0" smtClean="0"/>
              <a:t>David Boyd, TAC</a:t>
            </a:r>
          </a:p>
          <a:p>
            <a:pPr lvl="1">
              <a:buClrTx/>
              <a:buFont typeface="Arial" pitchFamily="34" charset="0"/>
              <a:buChar char="•"/>
            </a:pPr>
            <a:r>
              <a:rPr lang="en-US" dirty="0" err="1" smtClean="0"/>
              <a:t>Jazmin</a:t>
            </a:r>
            <a:r>
              <a:rPr lang="en-US" dirty="0" smtClean="0"/>
              <a:t> Casas</a:t>
            </a:r>
            <a:r>
              <a:rPr lang="en-US" dirty="0"/>
              <a:t> , TAC</a:t>
            </a:r>
            <a:endParaRPr lang="en-US" dirty="0" smtClean="0"/>
          </a:p>
          <a:p>
            <a:pPr lvl="1">
              <a:buClrTx/>
              <a:buFont typeface="Arial" pitchFamily="34" charset="0"/>
              <a:buChar char="•"/>
            </a:pPr>
            <a:r>
              <a:rPr lang="en-US" dirty="0"/>
              <a:t>Brian </a:t>
            </a:r>
            <a:r>
              <a:rPr lang="en-US" dirty="0" err="1" smtClean="0"/>
              <a:t>Gregor</a:t>
            </a:r>
            <a:r>
              <a:rPr lang="en-US" dirty="0" smtClean="0"/>
              <a:t>, </a:t>
            </a:r>
            <a:r>
              <a:rPr lang="en-US" dirty="0"/>
              <a:t>TAC</a:t>
            </a:r>
            <a:endParaRPr lang="en-US" dirty="0" smtClean="0"/>
          </a:p>
          <a:p>
            <a:pPr lvl="1">
              <a:buClrTx/>
              <a:buFont typeface="Arial" pitchFamily="34" charset="0"/>
              <a:buChar char="•"/>
            </a:pPr>
            <a:r>
              <a:rPr lang="en-US" dirty="0" smtClean="0"/>
              <a:t>Douglas </a:t>
            </a:r>
            <a:r>
              <a:rPr lang="en-US" dirty="0" err="1" smtClean="0"/>
              <a:t>Norval</a:t>
            </a:r>
            <a:r>
              <a:rPr lang="en-US" dirty="0" smtClean="0"/>
              <a:t>, </a:t>
            </a:r>
            <a:r>
              <a:rPr lang="en-US" dirty="0"/>
              <a:t>TAC</a:t>
            </a:r>
            <a:endParaRPr lang="en-US" dirty="0" smtClean="0"/>
          </a:p>
          <a:p>
            <a:pPr lvl="1">
              <a:buClrTx/>
              <a:buFont typeface="Arial" pitchFamily="34" charset="0"/>
              <a:buChar char="•"/>
            </a:pPr>
            <a:r>
              <a:rPr lang="en-US" dirty="0" err="1" smtClean="0"/>
              <a:t>Lidwien</a:t>
            </a:r>
            <a:r>
              <a:rPr lang="en-US" dirty="0" smtClean="0"/>
              <a:t> </a:t>
            </a:r>
            <a:r>
              <a:rPr lang="en-US" dirty="0" err="1" smtClean="0"/>
              <a:t>Rahman</a:t>
            </a:r>
            <a:r>
              <a:rPr lang="en-US" dirty="0" smtClean="0"/>
              <a:t>, TAC</a:t>
            </a:r>
          </a:p>
          <a:p>
            <a:pPr lvl="1">
              <a:buClrTx/>
              <a:buFont typeface="Arial" pitchFamily="34" charset="0"/>
              <a:buChar char="•"/>
            </a:pPr>
            <a:r>
              <a:rPr lang="en-US" dirty="0"/>
              <a:t>Michael Rock, </a:t>
            </a:r>
            <a:r>
              <a:rPr lang="en-US" dirty="0" smtClean="0"/>
              <a:t>TAC</a:t>
            </a:r>
          </a:p>
          <a:p>
            <a:pPr lvl="1">
              <a:buClrTx/>
              <a:buFont typeface="Arial" pitchFamily="34" charset="0"/>
              <a:buChar char="•"/>
            </a:pPr>
            <a:r>
              <a:rPr lang="en-US" dirty="0"/>
              <a:t>Mark </a:t>
            </a:r>
            <a:r>
              <a:rPr lang="en-US" dirty="0" err="1"/>
              <a:t>Vandehey</a:t>
            </a:r>
            <a:r>
              <a:rPr lang="en-US" dirty="0"/>
              <a:t>, </a:t>
            </a:r>
            <a:r>
              <a:rPr lang="en-US" dirty="0" smtClean="0"/>
              <a:t>TAC</a:t>
            </a:r>
            <a:endParaRPr lang="en-US" dirty="0"/>
          </a:p>
        </p:txBody>
      </p:sp>
    </p:spTree>
    <p:extLst>
      <p:ext uri="{BB962C8B-B14F-4D97-AF65-F5344CB8AC3E}">
        <p14:creationId xmlns:p14="http://schemas.microsoft.com/office/powerpoint/2010/main" val="1466468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Tests</a:t>
            </a:r>
            <a:endParaRPr lang="en-US" dirty="0"/>
          </a:p>
        </p:txBody>
      </p:sp>
      <p:sp>
        <p:nvSpPr>
          <p:cNvPr id="3" name="Content Placeholder 2"/>
          <p:cNvSpPr>
            <a:spLocks noGrp="1"/>
          </p:cNvSpPr>
          <p:nvPr>
            <p:ph sz="quarter" idx="11"/>
          </p:nvPr>
        </p:nvSpPr>
        <p:spPr>
          <a:xfrm>
            <a:off x="457201" y="949961"/>
            <a:ext cx="3566159" cy="6212839"/>
          </a:xfrm>
        </p:spPr>
        <p:txBody>
          <a:bodyPr/>
          <a:lstStyle/>
          <a:p>
            <a:pPr marL="457200" indent="-457200">
              <a:buFont typeface="Arial" pitchFamily="34" charset="0"/>
              <a:buChar char="•"/>
            </a:pPr>
            <a:r>
              <a:rPr lang="en-US" dirty="0" smtClean="0"/>
              <a:t>Relocating the Development to a Fringe Area</a:t>
            </a:r>
          </a:p>
          <a:p>
            <a:pPr marL="457200" indent="-457200">
              <a:buFont typeface="Arial" pitchFamily="34" charset="0"/>
              <a:buChar char="•"/>
            </a:pPr>
            <a:r>
              <a:rPr lang="en-US" dirty="0" smtClean="0"/>
              <a:t>Scaling Up the Development </a:t>
            </a:r>
          </a:p>
          <a:p>
            <a:pPr lvl="1"/>
            <a:r>
              <a:rPr lang="en-US" dirty="0" smtClean="0"/>
              <a:t>(2X and 5x)</a:t>
            </a:r>
          </a:p>
          <a:p>
            <a:pPr marL="457200" indent="-457200">
              <a:buFont typeface="Arial" pitchFamily="34" charset="0"/>
              <a:buChar char="•"/>
            </a:pPr>
            <a:r>
              <a:rPr lang="en-US" dirty="0" smtClean="0"/>
              <a:t>Conserved Growth</a:t>
            </a:r>
          </a:p>
          <a:p>
            <a:pPr lvl="1"/>
            <a:r>
              <a:rPr lang="en-US" dirty="0" smtClean="0"/>
              <a:t>no net gain in total employment</a:t>
            </a:r>
          </a:p>
          <a:p>
            <a:pPr lvl="1"/>
            <a:r>
              <a:rPr lang="en-US" dirty="0" smtClean="0"/>
              <a:t>Subtracted Northgate employment from elsewhere</a:t>
            </a:r>
          </a:p>
          <a:p>
            <a:pPr marL="457200" indent="-457200">
              <a:buFont typeface="Arial" pitchFamily="34" charset="0"/>
              <a:buChar char="•"/>
            </a:pPr>
            <a:endParaRPr lang="en-US" dirty="0"/>
          </a:p>
        </p:txBody>
      </p:sp>
      <p:pic>
        <p:nvPicPr>
          <p:cNvPr id="4" name="Picture 3" descr="C:\Users\john.gliebe\Desktop\File Dump\RuralDistrictsCrops.jpg"/>
          <p:cNvPicPr/>
          <p:nvPr/>
        </p:nvPicPr>
        <p:blipFill>
          <a:blip r:embed="rId2" cstate="print"/>
          <a:srcRect/>
          <a:stretch>
            <a:fillRect/>
          </a:stretch>
        </p:blipFill>
        <p:spPr bwMode="auto">
          <a:xfrm>
            <a:off x="4136250" y="949960"/>
            <a:ext cx="5330617" cy="632742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086846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sz="quarter" idx="11"/>
          </p:nvPr>
        </p:nvSpPr>
        <p:spPr/>
        <p:txBody>
          <a:bodyPr>
            <a:normAutofit lnSpcReduction="10000"/>
          </a:bodyPr>
          <a:lstStyle/>
          <a:p>
            <a:pPr marL="457200" indent="-457200">
              <a:buFont typeface="Arial" pitchFamily="34" charset="0"/>
              <a:buChar char="•"/>
            </a:pPr>
            <a:r>
              <a:rPr lang="en-US" dirty="0" smtClean="0"/>
              <a:t>Fringe Growth</a:t>
            </a:r>
          </a:p>
          <a:p>
            <a:pPr lvl="1"/>
            <a:r>
              <a:rPr lang="en-US" dirty="0" smtClean="0"/>
              <a:t>Lower impact on surrounding transportation facilities</a:t>
            </a:r>
          </a:p>
          <a:p>
            <a:pPr lvl="1"/>
            <a:r>
              <a:rPr lang="en-US" dirty="0" smtClean="0"/>
              <a:t>Fewer total trips attracted, but nearly all auto</a:t>
            </a:r>
          </a:p>
          <a:p>
            <a:pPr lvl="1"/>
            <a:r>
              <a:rPr lang="en-US" dirty="0" smtClean="0"/>
              <a:t>Net V/C, PHT, Average Person minutes, Regional accessibility, number of trips by mode and study district capture differences</a:t>
            </a:r>
          </a:p>
          <a:p>
            <a:pPr marL="457200" indent="-457200">
              <a:buFont typeface="Arial" pitchFamily="34" charset="0"/>
              <a:buChar char="•"/>
            </a:pPr>
            <a:r>
              <a:rPr lang="en-US" dirty="0" smtClean="0"/>
              <a:t>Scaled Up Development</a:t>
            </a:r>
          </a:p>
          <a:p>
            <a:pPr lvl="1"/>
            <a:r>
              <a:rPr lang="en-US" dirty="0" smtClean="0"/>
              <a:t>More dramatic positive and negative changes </a:t>
            </a:r>
          </a:p>
          <a:p>
            <a:pPr lvl="1"/>
            <a:r>
              <a:rPr lang="en-US" dirty="0" smtClean="0"/>
              <a:t>Many more local trips, and many more regional trips—offsetting impacts</a:t>
            </a:r>
          </a:p>
          <a:p>
            <a:pPr lvl="1"/>
            <a:r>
              <a:rPr lang="en-US" dirty="0" smtClean="0"/>
              <a:t>Net V/C, PHT, Average Person minutes, Regional accessibility, number of trips by mode and study district capture differences</a:t>
            </a:r>
          </a:p>
          <a:p>
            <a:pPr marL="457200" indent="-457200">
              <a:buFont typeface="Arial" pitchFamily="34" charset="0"/>
              <a:buChar char="•"/>
            </a:pPr>
            <a:r>
              <a:rPr lang="en-US" dirty="0" smtClean="0"/>
              <a:t>Conserved Growth</a:t>
            </a:r>
          </a:p>
          <a:p>
            <a:pPr lvl="1"/>
            <a:r>
              <a:rPr lang="en-US" dirty="0" smtClean="0"/>
              <a:t>Shows how a new regional center will draw trips away from other neighborhood locations</a:t>
            </a:r>
          </a:p>
          <a:p>
            <a:pPr lvl="1"/>
            <a:r>
              <a:rPr lang="en-US" dirty="0" smtClean="0"/>
              <a:t>Net impacts may be negative or positive (negative mostly  in this case)</a:t>
            </a:r>
          </a:p>
          <a:p>
            <a:pPr lvl="1"/>
            <a:r>
              <a:rPr lang="en-US" dirty="0" smtClean="0"/>
              <a:t>Net V/C and regional accessibility capture differences best</a:t>
            </a:r>
            <a:endParaRPr lang="en-US" dirty="0"/>
          </a:p>
        </p:txBody>
      </p:sp>
    </p:spTree>
    <p:extLst>
      <p:ext uri="{BB962C8B-B14F-4D97-AF65-F5344CB8AC3E}">
        <p14:creationId xmlns:p14="http://schemas.microsoft.com/office/powerpoint/2010/main" val="267357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Accessibility </a:t>
            </a:r>
            <a:r>
              <a:rPr lang="en-US" dirty="0" smtClean="0"/>
              <a:t>Conserved Growth Scenario</a:t>
            </a:r>
            <a:endParaRPr lang="en-US" dirty="0"/>
          </a:p>
        </p:txBody>
      </p:sp>
      <p:pic>
        <p:nvPicPr>
          <p:cNvPr id="4100" name="Picture 77" descr="Description: 2010_Households"/>
          <p:cNvPicPr>
            <a:picLocks noChangeAspect="1" noChangeArrowheads="1"/>
          </p:cNvPicPr>
          <p:nvPr/>
        </p:nvPicPr>
        <p:blipFill>
          <a:blip r:embed="rId2">
            <a:extLst>
              <a:ext uri="{28A0092B-C50C-407E-A947-70E740481C1C}">
                <a14:useLocalDpi xmlns:a14="http://schemas.microsoft.com/office/drawing/2010/main" val="0"/>
              </a:ext>
            </a:extLst>
          </a:blip>
          <a:srcRect l="4105" t="13110" r="4672" b="12436"/>
          <a:stretch>
            <a:fillRect/>
          </a:stretch>
        </p:blipFill>
        <p:spPr bwMode="auto">
          <a:xfrm>
            <a:off x="880488" y="690911"/>
            <a:ext cx="3136377" cy="331212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78" descr="Description: C:\Users\owner\Desktop\File Dump\RegAccess\RegAccess\2025_NG_Conserved_AutoEmp.jpg"/>
          <p:cNvPicPr>
            <a:picLocks noChangeAspect="1" noChangeArrowheads="1"/>
          </p:cNvPicPr>
          <p:nvPr/>
        </p:nvPicPr>
        <p:blipFill>
          <a:blip r:embed="rId3">
            <a:extLst>
              <a:ext uri="{28A0092B-C50C-407E-A947-70E740481C1C}">
                <a14:useLocalDpi xmlns:a14="http://schemas.microsoft.com/office/drawing/2010/main" val="0"/>
              </a:ext>
            </a:extLst>
          </a:blip>
          <a:srcRect l="5333" t="14075" r="5333" b="11699"/>
          <a:stretch>
            <a:fillRect/>
          </a:stretch>
        </p:blipFill>
        <p:spPr bwMode="auto">
          <a:xfrm>
            <a:off x="5542846" y="657045"/>
            <a:ext cx="3206215" cy="344791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79" descr="Description: C:\Users\owner\Desktop\File Dump\RegAccess\RegAccess\2025_NG_Conserved_TransEmp.jpg"/>
          <p:cNvPicPr>
            <a:picLocks noChangeAspect="1" noChangeArrowheads="1"/>
          </p:cNvPicPr>
          <p:nvPr/>
        </p:nvPicPr>
        <p:blipFill>
          <a:blip r:embed="rId4">
            <a:extLst>
              <a:ext uri="{28A0092B-C50C-407E-A947-70E740481C1C}">
                <a14:useLocalDpi xmlns:a14="http://schemas.microsoft.com/office/drawing/2010/main" val="0"/>
              </a:ext>
            </a:extLst>
          </a:blip>
          <a:srcRect l="4768" t="14075" r="5878" b="11473"/>
          <a:stretch>
            <a:fillRect/>
          </a:stretch>
        </p:blipFill>
        <p:spPr bwMode="auto">
          <a:xfrm>
            <a:off x="949805" y="4109332"/>
            <a:ext cx="3206932" cy="3458408"/>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80" descr="Description: C:\Users\owner\Desktop\File Dump\RegAccess\RegAccess\2025_NG_Conserved_WalkEmp.jpg"/>
          <p:cNvPicPr>
            <a:picLocks noChangeAspect="1" noChangeArrowheads="1"/>
          </p:cNvPicPr>
          <p:nvPr/>
        </p:nvPicPr>
        <p:blipFill>
          <a:blip r:embed="rId5">
            <a:extLst>
              <a:ext uri="{28A0092B-C50C-407E-A947-70E740481C1C}">
                <a14:useLocalDpi xmlns:a14="http://schemas.microsoft.com/office/drawing/2010/main" val="0"/>
              </a:ext>
            </a:extLst>
          </a:blip>
          <a:srcRect l="5333" t="13838" r="5333" b="11452"/>
          <a:stretch>
            <a:fillRect/>
          </a:stretch>
        </p:blipFill>
        <p:spPr bwMode="auto">
          <a:xfrm>
            <a:off x="5553027" y="4182712"/>
            <a:ext cx="3206215" cy="34772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0" y="0"/>
            <a:ext cx="1005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7879080" y="949961"/>
            <a:ext cx="1424940" cy="595319"/>
          </a:xfrm>
          <a:prstGeom prst="rect">
            <a:avLst/>
          </a:prstGeom>
          <a:noFill/>
        </p:spPr>
        <p:txBody>
          <a:bodyPr wrap="square" lIns="101882" tIns="50941" rIns="101882" bIns="50941" rtlCol="0">
            <a:spAutoFit/>
          </a:bodyPr>
          <a:lstStyle/>
          <a:p>
            <a:r>
              <a:rPr lang="en-US" sz="1600" dirty="0" smtClean="0">
                <a:solidFill>
                  <a:schemeClr val="tx2"/>
                </a:solidFill>
              </a:rPr>
              <a:t>Auto / Highway</a:t>
            </a:r>
            <a:endParaRPr lang="en-US" sz="1600" dirty="0">
              <a:solidFill>
                <a:schemeClr val="tx2"/>
              </a:solidFill>
            </a:endParaRPr>
          </a:p>
        </p:txBody>
      </p:sp>
      <p:sp>
        <p:nvSpPr>
          <p:cNvPr id="10" name="TextBox 9"/>
          <p:cNvSpPr txBox="1"/>
          <p:nvPr/>
        </p:nvSpPr>
        <p:spPr>
          <a:xfrm>
            <a:off x="7962900" y="4404361"/>
            <a:ext cx="1424940" cy="348814"/>
          </a:xfrm>
          <a:prstGeom prst="rect">
            <a:avLst/>
          </a:prstGeom>
          <a:noFill/>
        </p:spPr>
        <p:txBody>
          <a:bodyPr wrap="square" lIns="101882" tIns="50941" rIns="101882" bIns="50941" rtlCol="0">
            <a:spAutoFit/>
          </a:bodyPr>
          <a:lstStyle/>
          <a:p>
            <a:r>
              <a:rPr lang="en-US" sz="1600" dirty="0">
                <a:solidFill>
                  <a:schemeClr val="tx2"/>
                </a:solidFill>
              </a:rPr>
              <a:t>Walk</a:t>
            </a:r>
            <a:endParaRPr lang="en-US" sz="1600" dirty="0">
              <a:solidFill>
                <a:schemeClr val="tx2"/>
              </a:solidFill>
            </a:endParaRPr>
          </a:p>
        </p:txBody>
      </p:sp>
      <p:sp>
        <p:nvSpPr>
          <p:cNvPr id="11" name="TextBox 10"/>
          <p:cNvSpPr txBox="1"/>
          <p:nvPr/>
        </p:nvSpPr>
        <p:spPr>
          <a:xfrm>
            <a:off x="3520440" y="4404361"/>
            <a:ext cx="1424940" cy="348814"/>
          </a:xfrm>
          <a:prstGeom prst="rect">
            <a:avLst/>
          </a:prstGeom>
          <a:noFill/>
        </p:spPr>
        <p:txBody>
          <a:bodyPr wrap="square" lIns="101882" tIns="50941" rIns="101882" bIns="50941" rtlCol="0">
            <a:spAutoFit/>
          </a:bodyPr>
          <a:lstStyle/>
          <a:p>
            <a:r>
              <a:rPr lang="en-US" sz="1600" dirty="0">
                <a:solidFill>
                  <a:schemeClr val="tx2"/>
                </a:solidFill>
              </a:rPr>
              <a:t>Transit</a:t>
            </a:r>
            <a:endParaRPr lang="en-US" sz="1600" dirty="0">
              <a:solidFill>
                <a:schemeClr val="tx2"/>
              </a:solidFill>
            </a:endParaRPr>
          </a:p>
        </p:txBody>
      </p:sp>
      <p:sp>
        <p:nvSpPr>
          <p:cNvPr id="12" name="TextBox 11"/>
          <p:cNvSpPr txBox="1"/>
          <p:nvPr/>
        </p:nvSpPr>
        <p:spPr>
          <a:xfrm>
            <a:off x="3520440" y="863600"/>
            <a:ext cx="1424940" cy="592983"/>
          </a:xfrm>
          <a:prstGeom prst="rect">
            <a:avLst/>
          </a:prstGeom>
          <a:noFill/>
        </p:spPr>
        <p:txBody>
          <a:bodyPr wrap="square" lIns="101882" tIns="50941" rIns="101882" bIns="50941" rtlCol="0">
            <a:spAutoFit/>
          </a:bodyPr>
          <a:lstStyle/>
          <a:p>
            <a:r>
              <a:rPr lang="en-US" sz="1600" dirty="0">
                <a:solidFill>
                  <a:schemeClr val="tx2"/>
                </a:solidFill>
              </a:rPr>
              <a:t>Total Households</a:t>
            </a:r>
            <a:endParaRPr lang="en-US" sz="1600" dirty="0">
              <a:solidFill>
                <a:schemeClr val="tx2"/>
              </a:solidFill>
            </a:endParaRPr>
          </a:p>
        </p:txBody>
      </p:sp>
    </p:spTree>
    <p:extLst>
      <p:ext uri="{BB962C8B-B14F-4D97-AF65-F5344CB8AC3E}">
        <p14:creationId xmlns:p14="http://schemas.microsoft.com/office/powerpoint/2010/main" val="13118771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a:t>
            </a:r>
            <a:r>
              <a:rPr lang="en-US" dirty="0" smtClean="0"/>
              <a:t>Learned</a:t>
            </a:r>
            <a:endParaRPr lang="en-US" dirty="0"/>
          </a:p>
        </p:txBody>
      </p:sp>
      <p:sp>
        <p:nvSpPr>
          <p:cNvPr id="3" name="Content Placeholder 2"/>
          <p:cNvSpPr>
            <a:spLocks noGrp="1"/>
          </p:cNvSpPr>
          <p:nvPr>
            <p:ph sz="quarter" idx="11"/>
          </p:nvPr>
        </p:nvSpPr>
        <p:spPr/>
        <p:txBody>
          <a:bodyPr/>
          <a:lstStyle/>
          <a:p>
            <a:pPr marL="457200" indent="-457200">
              <a:buFont typeface="Arial" pitchFamily="34" charset="0"/>
              <a:buChar char="•"/>
            </a:pPr>
            <a:r>
              <a:rPr lang="en-US" sz="2400" dirty="0" smtClean="0"/>
              <a:t>The geographic distance at which one measures land use change impacts is </a:t>
            </a:r>
            <a:r>
              <a:rPr lang="en-US" sz="2400" dirty="0" smtClean="0"/>
              <a:t>important—affects attenuate further from the source of change. Not surprising, but important for regulatory usage.</a:t>
            </a:r>
            <a:endParaRPr lang="en-US" sz="2400" dirty="0" smtClean="0"/>
          </a:p>
          <a:p>
            <a:pPr marL="457200" indent="-457200">
              <a:buFont typeface="Arial" pitchFamily="34" charset="0"/>
              <a:buChar char="•"/>
            </a:pPr>
            <a:r>
              <a:rPr lang="en-US" sz="2400" dirty="0" smtClean="0"/>
              <a:t>At the regional level, all modeled scenarios led to slight increases in auto travel and slight net reductions in non-auto travel.</a:t>
            </a:r>
          </a:p>
          <a:p>
            <a:pPr marL="457200" indent="-457200">
              <a:buFont typeface="Arial" pitchFamily="34" charset="0"/>
              <a:buChar char="•"/>
            </a:pPr>
            <a:r>
              <a:rPr lang="en-US" sz="2400" dirty="0" smtClean="0"/>
              <a:t>The concentration of a large amount of commercial development in a single location has non-linear increasing </a:t>
            </a:r>
            <a:r>
              <a:rPr lang="en-US" sz="2400" dirty="0" smtClean="0"/>
              <a:t>effects </a:t>
            </a:r>
            <a:r>
              <a:rPr lang="en-US" sz="2400" dirty="0" smtClean="0"/>
              <a:t>on trip attractions.</a:t>
            </a:r>
          </a:p>
          <a:p>
            <a:pPr marL="457200" indent="-457200">
              <a:buFont typeface="Arial" pitchFamily="34" charset="0"/>
              <a:buChar char="•"/>
            </a:pPr>
            <a:r>
              <a:rPr lang="en-US" sz="2400" dirty="0" smtClean="0"/>
              <a:t>Because the model system is production constrained and because the build scenarios assumed only an increase in employment, without increases in households and workers, scenarios involving an increase, decrease or change in location of employment due to the Northgate development all produced the same number of total trips for the </a:t>
            </a:r>
            <a:r>
              <a:rPr lang="en-US" sz="2400" dirty="0" smtClean="0"/>
              <a:t>region.</a:t>
            </a:r>
          </a:p>
        </p:txBody>
      </p:sp>
    </p:spTree>
    <p:extLst>
      <p:ext uri="{BB962C8B-B14F-4D97-AF65-F5344CB8AC3E}">
        <p14:creationId xmlns:p14="http://schemas.microsoft.com/office/powerpoint/2010/main" val="375727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of Metrics</a:t>
            </a:r>
            <a:endParaRPr lang="en-US" dirty="0"/>
          </a:p>
        </p:txBody>
      </p:sp>
      <p:sp>
        <p:nvSpPr>
          <p:cNvPr id="3" name="Content Placeholder 2"/>
          <p:cNvSpPr>
            <a:spLocks noGrp="1"/>
          </p:cNvSpPr>
          <p:nvPr>
            <p:ph sz="quarter" idx="11"/>
          </p:nvPr>
        </p:nvSpPr>
        <p:spPr/>
        <p:txBody>
          <a:bodyPr/>
          <a:lstStyle/>
          <a:p>
            <a:pPr marL="457200" indent="-457200">
              <a:buFont typeface="Arial" pitchFamily="34" charset="0"/>
              <a:buChar char="•"/>
            </a:pPr>
            <a:r>
              <a:rPr lang="en-US" dirty="0" smtClean="0"/>
              <a:t>Network-wide V/C Changes</a:t>
            </a:r>
          </a:p>
          <a:p>
            <a:pPr lvl="1"/>
            <a:r>
              <a:rPr lang="en-US" dirty="0" smtClean="0"/>
              <a:t>Best for showing direct impacts and can show offsetting effects if evaluated network wide</a:t>
            </a:r>
          </a:p>
          <a:p>
            <a:pPr lvl="1"/>
            <a:r>
              <a:rPr lang="en-US" dirty="0" smtClean="0"/>
              <a:t>Does not explain why changes occur where they do</a:t>
            </a:r>
          </a:p>
          <a:p>
            <a:pPr marL="457200" indent="-457200">
              <a:buFont typeface="Arial" pitchFamily="34" charset="0"/>
              <a:buChar char="•"/>
            </a:pPr>
            <a:r>
              <a:rPr lang="en-US" dirty="0" smtClean="0"/>
              <a:t>Total Network Travel Time and Distance</a:t>
            </a:r>
          </a:p>
          <a:p>
            <a:pPr lvl="1"/>
            <a:r>
              <a:rPr lang="en-US" dirty="0" smtClean="0"/>
              <a:t>Theoretically nice for portraying total network impacts</a:t>
            </a:r>
          </a:p>
          <a:p>
            <a:pPr lvl="1"/>
            <a:r>
              <a:rPr lang="en-US" dirty="0" smtClean="0"/>
              <a:t>Not sensitive enough to local changes---too aggregate</a:t>
            </a:r>
          </a:p>
          <a:p>
            <a:pPr lvl="1"/>
            <a:r>
              <a:rPr lang="en-US" dirty="0" smtClean="0"/>
              <a:t>Potentially misleading—hides problems</a:t>
            </a:r>
          </a:p>
          <a:p>
            <a:pPr lvl="1"/>
            <a:r>
              <a:rPr lang="en-US" dirty="0" smtClean="0"/>
              <a:t>Lacking in insights</a:t>
            </a:r>
          </a:p>
          <a:p>
            <a:pPr marL="457200" indent="-457200">
              <a:buFont typeface="Arial" pitchFamily="34" charset="0"/>
              <a:buChar char="•"/>
            </a:pPr>
            <a:r>
              <a:rPr lang="en-US" dirty="0" smtClean="0"/>
              <a:t>Total Person Hours of Travel Time</a:t>
            </a:r>
          </a:p>
          <a:p>
            <a:pPr lvl="1"/>
            <a:r>
              <a:rPr lang="en-US" dirty="0" smtClean="0"/>
              <a:t>Captures both increased trip lengths and mode shifts together</a:t>
            </a:r>
          </a:p>
          <a:p>
            <a:pPr lvl="1"/>
            <a:r>
              <a:rPr lang="en-US" dirty="0" smtClean="0"/>
              <a:t>Potentially misleading (e.g., walk time increase may be beneficial)</a:t>
            </a:r>
          </a:p>
          <a:p>
            <a:pPr lvl="1"/>
            <a:r>
              <a:rPr lang="en-US" dirty="0" smtClean="0"/>
              <a:t>Misses out on external markets and trucks</a:t>
            </a:r>
            <a:endParaRPr lang="en-US" dirty="0"/>
          </a:p>
        </p:txBody>
      </p:sp>
    </p:spTree>
    <p:extLst>
      <p:ext uri="{BB962C8B-B14F-4D97-AF65-F5344CB8AC3E}">
        <p14:creationId xmlns:p14="http://schemas.microsoft.com/office/powerpoint/2010/main" val="380235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of Metrics</a:t>
            </a:r>
            <a:endParaRPr lang="en-US" dirty="0"/>
          </a:p>
        </p:txBody>
      </p:sp>
      <p:sp>
        <p:nvSpPr>
          <p:cNvPr id="3" name="Content Placeholder 2"/>
          <p:cNvSpPr>
            <a:spLocks noGrp="1"/>
          </p:cNvSpPr>
          <p:nvPr>
            <p:ph sz="quarter" idx="11"/>
          </p:nvPr>
        </p:nvSpPr>
        <p:spPr/>
        <p:txBody>
          <a:bodyPr>
            <a:normAutofit fontScale="92500"/>
          </a:bodyPr>
          <a:lstStyle/>
          <a:p>
            <a:pPr marL="457200" indent="-457200">
              <a:buFont typeface="Arial" pitchFamily="34" charset="0"/>
              <a:buChar char="•"/>
            </a:pPr>
            <a:r>
              <a:rPr lang="en-US" dirty="0" smtClean="0"/>
              <a:t>Average Person Trip Lengths &amp; Trip Length Distributions</a:t>
            </a:r>
          </a:p>
          <a:p>
            <a:pPr lvl="1"/>
            <a:r>
              <a:rPr lang="en-US" dirty="0" smtClean="0"/>
              <a:t>Nice to show changes in average trip lengths</a:t>
            </a:r>
          </a:p>
          <a:p>
            <a:pPr lvl="1"/>
            <a:r>
              <a:rPr lang="en-US" dirty="0" smtClean="0"/>
              <a:t>Does not provide enough insight on underlying behavior</a:t>
            </a:r>
          </a:p>
          <a:p>
            <a:pPr lvl="1"/>
            <a:r>
              <a:rPr lang="en-US" dirty="0" smtClean="0"/>
              <a:t>Potentially misleading—regression to the mean</a:t>
            </a:r>
          </a:p>
          <a:p>
            <a:pPr marL="457200" indent="-457200">
              <a:buFont typeface="Arial" pitchFamily="34" charset="0"/>
              <a:buChar char="•"/>
            </a:pPr>
            <a:r>
              <a:rPr lang="en-US" dirty="0" smtClean="0"/>
              <a:t>Mode Shares</a:t>
            </a:r>
          </a:p>
          <a:p>
            <a:pPr lvl="1"/>
            <a:r>
              <a:rPr lang="en-US" dirty="0" smtClean="0"/>
              <a:t>Percentage shares can be misleading due to small magnitudes of some modes</a:t>
            </a:r>
          </a:p>
          <a:p>
            <a:pPr lvl="1"/>
            <a:r>
              <a:rPr lang="en-US" dirty="0" smtClean="0"/>
              <a:t>Number of trips by mode and total trips are useful as diagnostics, but difficult to use in a standardized way</a:t>
            </a:r>
          </a:p>
          <a:p>
            <a:pPr marL="457200" indent="-457200">
              <a:buFont typeface="Arial" pitchFamily="34" charset="0"/>
              <a:buChar char="•"/>
            </a:pPr>
            <a:r>
              <a:rPr lang="en-US" dirty="0" smtClean="0"/>
              <a:t>Regional Accessibility</a:t>
            </a:r>
          </a:p>
          <a:p>
            <a:pPr lvl="1"/>
            <a:r>
              <a:rPr lang="en-US" dirty="0" smtClean="0"/>
              <a:t>Good for showing benefits of travel </a:t>
            </a:r>
            <a:r>
              <a:rPr lang="en-US" dirty="0" smtClean="0"/>
              <a:t>differentiated by </a:t>
            </a:r>
            <a:r>
              <a:rPr lang="en-US" dirty="0" smtClean="0"/>
              <a:t>mode</a:t>
            </a:r>
          </a:p>
          <a:p>
            <a:pPr lvl="1"/>
            <a:r>
              <a:rPr lang="en-US" dirty="0" smtClean="0"/>
              <a:t>Needs to  be put into context of households (or whoever benefits)</a:t>
            </a:r>
          </a:p>
          <a:p>
            <a:pPr marL="457200" indent="-457200">
              <a:buFont typeface="Arial" pitchFamily="34" charset="0"/>
              <a:buChar char="•"/>
            </a:pPr>
            <a:r>
              <a:rPr lang="en-US" dirty="0" smtClean="0"/>
              <a:t>Local Accessibility (20-minute neighborhood)</a:t>
            </a:r>
          </a:p>
          <a:p>
            <a:pPr lvl="1"/>
            <a:r>
              <a:rPr lang="en-US" dirty="0" smtClean="0"/>
              <a:t>Very little regional variation for small areas (need to resize buffer)</a:t>
            </a:r>
          </a:p>
          <a:p>
            <a:pPr lvl="1"/>
            <a:r>
              <a:rPr lang="en-US" dirty="0" smtClean="0"/>
              <a:t>Arbitrary buffer, misleading treatment of trips within buffer</a:t>
            </a:r>
            <a:endParaRPr lang="en-US" dirty="0"/>
          </a:p>
        </p:txBody>
      </p:sp>
    </p:spTree>
    <p:extLst>
      <p:ext uri="{BB962C8B-B14F-4D97-AF65-F5344CB8AC3E}">
        <p14:creationId xmlns:p14="http://schemas.microsoft.com/office/powerpoint/2010/main" val="228184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for Further Consideration</a:t>
            </a:r>
            <a:endParaRPr lang="en-US" dirty="0"/>
          </a:p>
        </p:txBody>
      </p:sp>
      <p:sp>
        <p:nvSpPr>
          <p:cNvPr id="3" name="Content Placeholder 2"/>
          <p:cNvSpPr>
            <a:spLocks noGrp="1"/>
          </p:cNvSpPr>
          <p:nvPr>
            <p:ph sz="quarter" idx="11"/>
          </p:nvPr>
        </p:nvSpPr>
        <p:spPr/>
        <p:txBody>
          <a:bodyPr/>
          <a:lstStyle/>
          <a:p>
            <a:pPr marL="457200" indent="-457200">
              <a:buFont typeface="Arial" pitchFamily="34" charset="0"/>
              <a:buChar char="•"/>
            </a:pPr>
            <a:r>
              <a:rPr lang="en-US" dirty="0" smtClean="0"/>
              <a:t>Network-wide V/C Budget</a:t>
            </a:r>
          </a:p>
          <a:p>
            <a:pPr lvl="1"/>
            <a:r>
              <a:rPr lang="en-US" dirty="0" smtClean="0"/>
              <a:t>Familiar measurement concepts</a:t>
            </a:r>
          </a:p>
          <a:p>
            <a:pPr lvl="1"/>
            <a:r>
              <a:rPr lang="en-US" dirty="0" smtClean="0"/>
              <a:t>May be extended to include V/C “budget”</a:t>
            </a:r>
          </a:p>
          <a:p>
            <a:pPr lvl="1"/>
            <a:r>
              <a:rPr lang="en-US" dirty="0" smtClean="0"/>
              <a:t>Improved V/C on some facilities would offset worsened V/C on others in mitigation negotiations</a:t>
            </a:r>
          </a:p>
          <a:p>
            <a:pPr lvl="1"/>
            <a:r>
              <a:rPr lang="en-US" dirty="0" smtClean="0"/>
              <a:t>Requires precise measurements of V/C using network models that can portray pluses and minuses</a:t>
            </a:r>
          </a:p>
          <a:p>
            <a:pPr marL="457200" indent="-457200">
              <a:buFont typeface="Arial" pitchFamily="34" charset="0"/>
              <a:buChar char="•"/>
            </a:pPr>
            <a:r>
              <a:rPr lang="en-US" dirty="0" smtClean="0"/>
              <a:t>Regional Accessibility</a:t>
            </a:r>
          </a:p>
          <a:p>
            <a:pPr lvl="1"/>
            <a:r>
              <a:rPr lang="en-US" dirty="0" smtClean="0"/>
              <a:t>Closely related to economic benefits calculations</a:t>
            </a:r>
          </a:p>
          <a:p>
            <a:pPr lvl="1"/>
            <a:r>
              <a:rPr lang="en-US" dirty="0" smtClean="0"/>
              <a:t>May be derived precisely from econometric formulations</a:t>
            </a:r>
          </a:p>
          <a:p>
            <a:pPr lvl="1"/>
            <a:r>
              <a:rPr lang="en-US" dirty="0" smtClean="0"/>
              <a:t>Should be weighted by households or other beneficiaries</a:t>
            </a:r>
          </a:p>
          <a:p>
            <a:pPr lvl="1"/>
            <a:r>
              <a:rPr lang="en-US" dirty="0" smtClean="0"/>
              <a:t>Could be simplified and standardized</a:t>
            </a:r>
          </a:p>
          <a:p>
            <a:pPr lvl="1"/>
            <a:r>
              <a:rPr lang="en-US" dirty="0" smtClean="0"/>
              <a:t>TBD:  form of impedance functions, spatial units</a:t>
            </a:r>
            <a:endParaRPr lang="en-US" dirty="0"/>
          </a:p>
        </p:txBody>
      </p:sp>
    </p:spTree>
    <p:extLst>
      <p:ext uri="{BB962C8B-B14F-4D97-AF65-F5344CB8AC3E}">
        <p14:creationId xmlns:p14="http://schemas.microsoft.com/office/powerpoint/2010/main" val="121931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Methodological Recommendations</a:t>
            </a:r>
            <a:endParaRPr lang="en-US" dirty="0"/>
          </a:p>
        </p:txBody>
      </p:sp>
      <p:sp>
        <p:nvSpPr>
          <p:cNvPr id="3" name="Content Placeholder 2"/>
          <p:cNvSpPr>
            <a:spLocks noGrp="1"/>
          </p:cNvSpPr>
          <p:nvPr>
            <p:ph sz="quarter" idx="11"/>
          </p:nvPr>
        </p:nvSpPr>
        <p:spPr/>
        <p:txBody>
          <a:bodyPr/>
          <a:lstStyle/>
          <a:p>
            <a:pPr marL="457200" indent="-457200">
              <a:buFont typeface="Arial" pitchFamily="34" charset="0"/>
              <a:buChar char="•"/>
            </a:pPr>
            <a:r>
              <a:rPr lang="en-US" sz="2200" dirty="0" smtClean="0"/>
              <a:t>Limitations of trip-based modeling and static network assignment are “exposed” in this type of analysis.</a:t>
            </a:r>
          </a:p>
          <a:p>
            <a:pPr marL="457200" indent="-457200">
              <a:buFont typeface="Arial" pitchFamily="34" charset="0"/>
              <a:buChar char="•"/>
            </a:pPr>
            <a:r>
              <a:rPr lang="en-US" sz="2200" dirty="0" smtClean="0"/>
              <a:t>Activity-based </a:t>
            </a:r>
            <a:r>
              <a:rPr lang="en-US" sz="2200" dirty="0"/>
              <a:t>models would respond more appropriately because discretionary, secondary stop making </a:t>
            </a:r>
            <a:r>
              <a:rPr lang="en-US" sz="2200" dirty="0" smtClean="0"/>
              <a:t>would vary based </a:t>
            </a:r>
            <a:r>
              <a:rPr lang="en-US" sz="2200" dirty="0"/>
              <a:t>on </a:t>
            </a:r>
            <a:r>
              <a:rPr lang="en-US" sz="2200" dirty="0" smtClean="0"/>
              <a:t>accessibility (not production constrained). Tour-based travel paradigms might respond differently, as well.</a:t>
            </a:r>
          </a:p>
          <a:p>
            <a:pPr marL="457200" indent="-457200">
              <a:buFont typeface="Arial" pitchFamily="34" charset="0"/>
              <a:buChar char="•"/>
            </a:pPr>
            <a:r>
              <a:rPr lang="en-US" sz="2200" dirty="0" smtClean="0"/>
              <a:t>Dynamic Traffic Assignment (DTA) would enable us to consider additional mobility metrics related to reliability, e.g., recurring delay, duration of congestion, and queuing.</a:t>
            </a:r>
            <a:endParaRPr lang="en-US" sz="2200" dirty="0"/>
          </a:p>
        </p:txBody>
      </p:sp>
    </p:spTree>
    <p:extLst>
      <p:ext uri="{BB962C8B-B14F-4D97-AF65-F5344CB8AC3E}">
        <p14:creationId xmlns:p14="http://schemas.microsoft.com/office/powerpoint/2010/main" val="311465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 and Answers</a:t>
            </a:r>
            <a:endParaRPr lang="en-US" dirty="0"/>
          </a:p>
        </p:txBody>
      </p:sp>
      <p:sp>
        <p:nvSpPr>
          <p:cNvPr id="3" name="Subtitle 2"/>
          <p:cNvSpPr>
            <a:spLocks noGrp="1"/>
          </p:cNvSpPr>
          <p:nvPr>
            <p:ph type="subTitle" idx="1"/>
          </p:nvPr>
        </p:nvSpPr>
        <p:spPr>
          <a:xfrm>
            <a:off x="4267200" y="2057400"/>
            <a:ext cx="4191000" cy="1828800"/>
          </a:xfrm>
        </p:spPr>
        <p:txBody>
          <a:bodyPr/>
          <a:lstStyle/>
          <a:p>
            <a:r>
              <a:rPr lang="en-US" dirty="0" smtClean="0"/>
              <a:t>For more information:</a:t>
            </a:r>
          </a:p>
          <a:p>
            <a:endParaRPr lang="en-US" dirty="0"/>
          </a:p>
          <a:p>
            <a:r>
              <a:rPr lang="en-US" dirty="0" smtClean="0"/>
              <a:t>John Gliebe, RSG  802-295-4999</a:t>
            </a:r>
          </a:p>
          <a:p>
            <a:endParaRPr lang="en-US" dirty="0"/>
          </a:p>
        </p:txBody>
      </p:sp>
    </p:spTree>
    <p:extLst>
      <p:ext uri="{BB962C8B-B14F-4D97-AF65-F5344CB8AC3E}">
        <p14:creationId xmlns:p14="http://schemas.microsoft.com/office/powerpoint/2010/main" val="3961962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381000" y="990600"/>
            <a:ext cx="9159875" cy="6172200"/>
          </a:xfrm>
        </p:spPr>
        <p:txBody>
          <a:bodyPr/>
          <a:lstStyle/>
          <a:p>
            <a:pPr marL="342900" indent="-342900">
              <a:buFont typeface="Arial" pitchFamily="34" charset="0"/>
              <a:buChar char="•"/>
            </a:pPr>
            <a:r>
              <a:rPr lang="en-US" sz="2200" dirty="0" smtClean="0"/>
              <a:t>Oregon </a:t>
            </a:r>
            <a:r>
              <a:rPr lang="en-US" sz="2200" dirty="0"/>
              <a:t>Highway Plan’s (OHP) mobility policies guide </a:t>
            </a:r>
            <a:r>
              <a:rPr lang="en-US" sz="2200" dirty="0" smtClean="0"/>
              <a:t>planning </a:t>
            </a:r>
            <a:r>
              <a:rPr lang="en-US" sz="2200" dirty="0"/>
              <a:t>and programming </a:t>
            </a:r>
            <a:r>
              <a:rPr lang="en-US" sz="2200" dirty="0" smtClean="0"/>
              <a:t>by Oregon </a:t>
            </a:r>
            <a:r>
              <a:rPr lang="en-US" sz="2200" dirty="0"/>
              <a:t>Department of Transportation (ODOT</a:t>
            </a:r>
            <a:r>
              <a:rPr lang="en-US" sz="2200" dirty="0" smtClean="0"/>
              <a:t>).</a:t>
            </a:r>
            <a:endParaRPr lang="en-US" sz="2200" dirty="0"/>
          </a:p>
          <a:p>
            <a:pPr marL="342900" indent="-342900">
              <a:buFont typeface="Arial" pitchFamily="34" charset="0"/>
              <a:buChar char="•"/>
            </a:pPr>
            <a:r>
              <a:rPr lang="en-US" sz="2200" dirty="0" smtClean="0"/>
              <a:t>ODOT has </a:t>
            </a:r>
            <a:r>
              <a:rPr lang="en-US" sz="2200" dirty="0"/>
              <a:t>land use change review responsibilities under the Transportation Planning Rule, as adopted by the state’s Land Conservation and Development Commission. </a:t>
            </a:r>
            <a:endParaRPr lang="en-US" sz="2200" dirty="0" smtClean="0"/>
          </a:p>
          <a:p>
            <a:pPr marL="342900" indent="-342900">
              <a:buFont typeface="Arial" pitchFamily="34" charset="0"/>
              <a:buChar char="•"/>
            </a:pPr>
            <a:r>
              <a:rPr lang="en-US" sz="2200" dirty="0" smtClean="0"/>
              <a:t>A single volume-to-capacity </a:t>
            </a:r>
            <a:r>
              <a:rPr lang="en-US" sz="2200" dirty="0"/>
              <a:t>(v/c) metric </a:t>
            </a:r>
            <a:r>
              <a:rPr lang="en-US" sz="2200" dirty="0" smtClean="0"/>
              <a:t>currently </a:t>
            </a:r>
            <a:r>
              <a:rPr lang="en-US" sz="2200" dirty="0"/>
              <a:t>supports OHP mobility </a:t>
            </a:r>
            <a:r>
              <a:rPr lang="en-US" sz="2200" dirty="0" smtClean="0"/>
              <a:t>policies and may be the basis for requiring mitigation. Sometimes this stops the project.</a:t>
            </a:r>
          </a:p>
          <a:p>
            <a:pPr marL="342900" indent="-342900">
              <a:buFont typeface="Arial" pitchFamily="34" charset="0"/>
              <a:buChar char="•"/>
            </a:pPr>
            <a:r>
              <a:rPr lang="en-US" sz="2200" dirty="0" smtClean="0"/>
              <a:t>Critics </a:t>
            </a:r>
            <a:r>
              <a:rPr lang="en-US" sz="2200" dirty="0"/>
              <a:t>of the single facility-based v/c measure charge that it is focused too narrowly on operational </a:t>
            </a:r>
            <a:r>
              <a:rPr lang="en-US" sz="2200" dirty="0" smtClean="0"/>
              <a:t>objectives.</a:t>
            </a:r>
          </a:p>
          <a:p>
            <a:pPr marL="342900" indent="-342900">
              <a:buFont typeface="Arial" pitchFamily="34" charset="0"/>
              <a:buChar char="•"/>
            </a:pPr>
            <a:r>
              <a:rPr lang="en-US" sz="2200" dirty="0"/>
              <a:t>I</a:t>
            </a:r>
            <a:r>
              <a:rPr lang="en-US" sz="2200" dirty="0" smtClean="0"/>
              <a:t>n </a:t>
            </a:r>
            <a:r>
              <a:rPr lang="en-US" sz="2200" dirty="0"/>
              <a:t>many cases, adherence to this standard has undermined community economic development, compact growth, and non-auto mode share objectives. </a:t>
            </a:r>
            <a:endParaRPr lang="en-US" sz="2200" dirty="0" smtClean="0"/>
          </a:p>
          <a:p>
            <a:pPr marL="342900" indent="-342900">
              <a:buFont typeface="Arial" pitchFamily="34" charset="0"/>
              <a:buChar char="•"/>
            </a:pPr>
            <a:r>
              <a:rPr lang="en-US" sz="2200" dirty="0" smtClean="0"/>
              <a:t>Numerous </a:t>
            </a:r>
            <a:r>
              <a:rPr lang="en-US" sz="2200" dirty="0"/>
              <a:t>alternative performance measures have been suggested that would better capture these concerns; however, many of them are difficult to predict as an outcome of </a:t>
            </a:r>
            <a:r>
              <a:rPr lang="en-US" sz="2200" dirty="0" smtClean="0"/>
              <a:t>a particular </a:t>
            </a:r>
            <a:r>
              <a:rPr lang="en-US" sz="2200" dirty="0"/>
              <a:t>land use change proposal.</a:t>
            </a:r>
          </a:p>
          <a:p>
            <a:pPr marL="342900" indent="-342900">
              <a:buFont typeface="Arial" pitchFamily="34" charset="0"/>
              <a:buChar char="•"/>
            </a:pPr>
            <a:endParaRPr lang="en-US" sz="2200" dirty="0"/>
          </a:p>
        </p:txBody>
      </p:sp>
    </p:spTree>
    <p:extLst>
      <p:ext uri="{BB962C8B-B14F-4D97-AF65-F5344CB8AC3E}">
        <p14:creationId xmlns:p14="http://schemas.microsoft.com/office/powerpoint/2010/main" val="365990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quarter" idx="11"/>
          </p:nvPr>
        </p:nvSpPr>
        <p:spPr/>
        <p:txBody>
          <a:bodyPr/>
          <a:lstStyle/>
          <a:p>
            <a:pPr marL="457200" indent="-457200">
              <a:buFont typeface="Arial" pitchFamily="34" charset="0"/>
              <a:buChar char="•"/>
            </a:pPr>
            <a:r>
              <a:rPr lang="en-US" dirty="0" smtClean="0"/>
              <a:t>Demonstrate the potential use of alternative mobility metrics for evaluation of large-scale land use change proposals</a:t>
            </a:r>
          </a:p>
          <a:p>
            <a:pPr lvl="1"/>
            <a:r>
              <a:rPr lang="en-US" dirty="0" smtClean="0"/>
              <a:t>Related to goals found in the Oregon Highway Plan promoting non-SOV travel and efficient land use patterns</a:t>
            </a:r>
          </a:p>
          <a:p>
            <a:pPr marL="457200" indent="-457200">
              <a:buFont typeface="Arial" pitchFamily="34" charset="0"/>
              <a:buChar char="•"/>
            </a:pPr>
            <a:r>
              <a:rPr lang="en-US" dirty="0" smtClean="0"/>
              <a:t>Explore how these metrics co-vary with each other and V/C</a:t>
            </a:r>
          </a:p>
          <a:p>
            <a:pPr lvl="1"/>
            <a:r>
              <a:rPr lang="en-US" dirty="0" smtClean="0"/>
              <a:t>Variation across inputs</a:t>
            </a:r>
          </a:p>
          <a:p>
            <a:pPr lvl="1"/>
            <a:r>
              <a:rPr lang="en-US" dirty="0" smtClean="0"/>
              <a:t>Variation across spatial dimensions</a:t>
            </a:r>
          </a:p>
          <a:p>
            <a:pPr marL="457200" indent="-457200">
              <a:buFont typeface="Arial" pitchFamily="34" charset="0"/>
              <a:buChar char="•"/>
            </a:pPr>
            <a:r>
              <a:rPr lang="en-US" dirty="0" smtClean="0"/>
              <a:t>Provide information for consideration of metrics by policy boards or as part of </a:t>
            </a:r>
            <a:r>
              <a:rPr lang="en-US" dirty="0" smtClean="0"/>
              <a:t>transportation system planning (TSP) </a:t>
            </a:r>
            <a:r>
              <a:rPr lang="en-US" dirty="0" smtClean="0"/>
              <a:t>process</a:t>
            </a:r>
          </a:p>
          <a:p>
            <a:pPr lvl="1"/>
            <a:endParaRPr lang="en-US" dirty="0" smtClean="0"/>
          </a:p>
          <a:p>
            <a:pPr marL="457200" indent="-457200">
              <a:buFont typeface="Arial" pitchFamily="34" charset="0"/>
              <a:buChar char="•"/>
            </a:pPr>
            <a:endParaRPr lang="en-US" dirty="0"/>
          </a:p>
        </p:txBody>
      </p:sp>
    </p:spTree>
    <p:extLst>
      <p:ext uri="{BB962C8B-B14F-4D97-AF65-F5344CB8AC3E}">
        <p14:creationId xmlns:p14="http://schemas.microsoft.com/office/powerpoint/2010/main" val="284655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Methodology</a:t>
            </a:r>
            <a:endParaRPr lang="en-US" dirty="0"/>
          </a:p>
        </p:txBody>
      </p:sp>
      <p:sp>
        <p:nvSpPr>
          <p:cNvPr id="3" name="Content Placeholder 2"/>
          <p:cNvSpPr>
            <a:spLocks noGrp="1"/>
          </p:cNvSpPr>
          <p:nvPr>
            <p:ph sz="quarter" idx="11"/>
          </p:nvPr>
        </p:nvSpPr>
        <p:spPr/>
        <p:txBody>
          <a:bodyPr>
            <a:normAutofit lnSpcReduction="10000"/>
          </a:bodyPr>
          <a:lstStyle/>
          <a:p>
            <a:pPr marL="457200" indent="-457200">
              <a:buFont typeface="Arial" pitchFamily="34" charset="0"/>
              <a:buChar char="•"/>
            </a:pPr>
            <a:r>
              <a:rPr lang="en-US" dirty="0" smtClean="0"/>
              <a:t>Chose a representative land use scenario for model based analysis</a:t>
            </a:r>
          </a:p>
          <a:p>
            <a:pPr lvl="1"/>
            <a:r>
              <a:rPr lang="en-US" dirty="0" smtClean="0"/>
              <a:t>Previously analyzed by ODOT without pending decisions</a:t>
            </a:r>
          </a:p>
          <a:p>
            <a:pPr marL="457200" indent="-457200">
              <a:buFont typeface="Arial" pitchFamily="34" charset="0"/>
              <a:buChar char="•"/>
            </a:pPr>
            <a:r>
              <a:rPr lang="en-US" dirty="0" smtClean="0"/>
              <a:t>Northgate Lifestyle Center proposal – Medford</a:t>
            </a:r>
          </a:p>
          <a:p>
            <a:pPr lvl="1"/>
            <a:r>
              <a:rPr lang="en-US" dirty="0" smtClean="0"/>
              <a:t>Centrally located</a:t>
            </a:r>
          </a:p>
          <a:p>
            <a:pPr lvl="1"/>
            <a:r>
              <a:rPr lang="en-US" dirty="0" smtClean="0"/>
              <a:t>Served by transit</a:t>
            </a:r>
          </a:p>
          <a:p>
            <a:pPr lvl="1"/>
            <a:r>
              <a:rPr lang="en-US" dirty="0" smtClean="0"/>
              <a:t>Near highway interchanges</a:t>
            </a:r>
          </a:p>
          <a:p>
            <a:pPr lvl="1"/>
            <a:r>
              <a:rPr lang="en-US" dirty="0" smtClean="0"/>
              <a:t>Semi-mixed use</a:t>
            </a:r>
          </a:p>
          <a:p>
            <a:pPr marL="457200" indent="-457200">
              <a:buFont typeface="Arial" pitchFamily="34" charset="0"/>
              <a:buChar char="•"/>
            </a:pPr>
            <a:r>
              <a:rPr lang="en-US" dirty="0" smtClean="0"/>
              <a:t>Analyzed “build” and “no build” scenarios</a:t>
            </a:r>
          </a:p>
          <a:p>
            <a:pPr lvl="1"/>
            <a:r>
              <a:rPr lang="en-US" dirty="0" smtClean="0"/>
              <a:t>2010 Opening Year </a:t>
            </a:r>
          </a:p>
          <a:p>
            <a:pPr lvl="1"/>
            <a:r>
              <a:rPr lang="en-US" dirty="0" smtClean="0"/>
              <a:t>2025 Future Year</a:t>
            </a:r>
          </a:p>
          <a:p>
            <a:pPr marL="457200" indent="-457200">
              <a:buFont typeface="Arial" pitchFamily="34" charset="0"/>
              <a:buChar char="•"/>
            </a:pPr>
            <a:r>
              <a:rPr lang="en-US" dirty="0" smtClean="0"/>
              <a:t>Sensitivity tests on alternative futures</a:t>
            </a:r>
          </a:p>
          <a:p>
            <a:pPr lvl="1"/>
            <a:r>
              <a:rPr lang="en-US" dirty="0" smtClean="0"/>
              <a:t>Fringe growth</a:t>
            </a:r>
          </a:p>
          <a:p>
            <a:pPr lvl="1"/>
            <a:r>
              <a:rPr lang="en-US" dirty="0" smtClean="0"/>
              <a:t>Scaled up development</a:t>
            </a:r>
          </a:p>
          <a:p>
            <a:pPr lvl="1"/>
            <a:r>
              <a:rPr lang="en-US" dirty="0" smtClean="0"/>
              <a:t>Conserved growth </a:t>
            </a:r>
          </a:p>
          <a:p>
            <a:pPr marL="457200" indent="-457200">
              <a:buFont typeface="Arial" pitchFamily="34" charset="0"/>
              <a:buChar char="•"/>
            </a:pPr>
            <a:endParaRPr lang="en-US" dirty="0"/>
          </a:p>
        </p:txBody>
      </p:sp>
    </p:spTree>
    <p:extLst>
      <p:ext uri="{BB962C8B-B14F-4D97-AF65-F5344CB8AC3E}">
        <p14:creationId xmlns:p14="http://schemas.microsoft.com/office/powerpoint/2010/main" val="249809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Selection </a:t>
            </a:r>
            <a:r>
              <a:rPr lang="en-US" dirty="0" smtClean="0"/>
              <a:t>of Metrics</a:t>
            </a:r>
            <a:endParaRPr lang="en-US" dirty="0"/>
          </a:p>
        </p:txBody>
      </p:sp>
      <p:sp>
        <p:nvSpPr>
          <p:cNvPr id="3" name="Content Placeholder 2"/>
          <p:cNvSpPr>
            <a:spLocks noGrp="1"/>
          </p:cNvSpPr>
          <p:nvPr>
            <p:ph sz="quarter" idx="11"/>
          </p:nvPr>
        </p:nvSpPr>
        <p:spPr/>
        <p:txBody>
          <a:bodyPr/>
          <a:lstStyle/>
          <a:p>
            <a:pPr marL="457200" indent="-457200">
              <a:buFont typeface="Arial" pitchFamily="34" charset="0"/>
              <a:buChar char="•"/>
            </a:pPr>
            <a:r>
              <a:rPr lang="en-US" sz="2400" dirty="0" smtClean="0"/>
              <a:t>Provides </a:t>
            </a:r>
            <a:r>
              <a:rPr lang="en-US" sz="2400" dirty="0" smtClean="0"/>
              <a:t>evidence of a change in travel activity that related to an OHP </a:t>
            </a:r>
            <a:r>
              <a:rPr lang="en-US" sz="2400" dirty="0" smtClean="0"/>
              <a:t>policy (e.g., promoting non-motorized travel modes)</a:t>
            </a:r>
            <a:endParaRPr lang="en-US" sz="2400" dirty="0" smtClean="0"/>
          </a:p>
          <a:p>
            <a:pPr marL="457200" indent="-457200">
              <a:buFont typeface="Arial" pitchFamily="34" charset="0"/>
              <a:buChar char="•"/>
            </a:pPr>
            <a:r>
              <a:rPr lang="en-US" sz="2400" dirty="0" smtClean="0"/>
              <a:t>May be theoretically or empirically linked to land use, socio-economic, or transportation system inputs</a:t>
            </a:r>
          </a:p>
          <a:p>
            <a:pPr marL="457200" indent="-457200">
              <a:buFont typeface="Arial" pitchFamily="34" charset="0"/>
              <a:buChar char="•"/>
            </a:pPr>
            <a:r>
              <a:rPr lang="en-US" sz="2400" dirty="0" smtClean="0"/>
              <a:t>Robust over a range of inputs values</a:t>
            </a:r>
          </a:p>
          <a:p>
            <a:pPr marL="457200" indent="-457200">
              <a:buFont typeface="Arial" pitchFamily="34" charset="0"/>
              <a:buChar char="•"/>
            </a:pPr>
            <a:r>
              <a:rPr lang="en-US" sz="2400" dirty="0" smtClean="0"/>
              <a:t>Can be forecast using established methods and data</a:t>
            </a:r>
          </a:p>
          <a:p>
            <a:pPr marL="457200" indent="-457200">
              <a:buFont typeface="Arial" pitchFamily="34" charset="0"/>
              <a:buChar char="•"/>
            </a:pPr>
            <a:r>
              <a:rPr lang="en-US" sz="2400" dirty="0" smtClean="0"/>
              <a:t>Set of metrics should be complementary, avoid redundancy, offer a range of perspectives</a:t>
            </a:r>
          </a:p>
          <a:p>
            <a:pPr marL="457200" indent="-457200">
              <a:buFont typeface="Arial" pitchFamily="34" charset="0"/>
              <a:buChar char="•"/>
            </a:pPr>
            <a:r>
              <a:rPr lang="en-US" sz="2400" dirty="0" smtClean="0"/>
              <a:t>Set of metrics should represent all travel modes and markets</a:t>
            </a:r>
          </a:p>
          <a:p>
            <a:pPr marL="457200" indent="-457200">
              <a:buFont typeface="Arial" pitchFamily="34" charset="0"/>
              <a:buChar char="•"/>
            </a:pPr>
            <a:r>
              <a:rPr lang="en-US" sz="2400" dirty="0" smtClean="0"/>
              <a:t>Set of metrics should include both facility-specific and area-wide measurements</a:t>
            </a:r>
          </a:p>
          <a:p>
            <a:pPr marL="457200" indent="-457200">
              <a:buFont typeface="Arial" pitchFamily="34" charset="0"/>
              <a:buChar char="•"/>
            </a:pPr>
            <a:r>
              <a:rPr lang="en-US" sz="2400" dirty="0" smtClean="0"/>
              <a:t>Should not include direct measurement of non-travel activity</a:t>
            </a:r>
          </a:p>
          <a:p>
            <a:pPr lvl="1"/>
            <a:r>
              <a:rPr lang="en-US" sz="2000" dirty="0" smtClean="0"/>
              <a:t>“Second-order effects” that results from </a:t>
            </a:r>
            <a:r>
              <a:rPr lang="en-US" sz="2000" dirty="0" smtClean="0"/>
              <a:t>travel-activity</a:t>
            </a:r>
            <a:endParaRPr lang="en-US" sz="2000" dirty="0" smtClean="0"/>
          </a:p>
          <a:p>
            <a:pPr lvl="1"/>
            <a:r>
              <a:rPr lang="en-US" sz="2000" dirty="0" smtClean="0"/>
              <a:t>E.g., economic impacts, safety impacts, environmental impacts</a:t>
            </a:r>
          </a:p>
          <a:p>
            <a:pPr lvl="1"/>
            <a:endParaRPr lang="en-US" dirty="0"/>
          </a:p>
        </p:txBody>
      </p:sp>
    </p:spTree>
    <p:extLst>
      <p:ext uri="{BB962C8B-B14F-4D97-AF65-F5344CB8AC3E}">
        <p14:creationId xmlns:p14="http://schemas.microsoft.com/office/powerpoint/2010/main" val="326743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Selected</a:t>
            </a:r>
            <a:endParaRPr lang="en-US" dirty="0"/>
          </a:p>
        </p:txBody>
      </p:sp>
      <p:sp>
        <p:nvSpPr>
          <p:cNvPr id="3" name="Content Placeholder 2"/>
          <p:cNvSpPr>
            <a:spLocks noGrp="1"/>
          </p:cNvSpPr>
          <p:nvPr>
            <p:ph sz="quarter" idx="11"/>
          </p:nvPr>
        </p:nvSpPr>
        <p:spPr/>
        <p:txBody>
          <a:bodyPr>
            <a:normAutofit lnSpcReduction="10000"/>
          </a:bodyPr>
          <a:lstStyle/>
          <a:p>
            <a:pPr marL="457200" indent="-457200">
              <a:buFont typeface="Arial" pitchFamily="34" charset="0"/>
              <a:buChar char="•"/>
            </a:pPr>
            <a:r>
              <a:rPr lang="en-US" dirty="0" smtClean="0"/>
              <a:t>Network wide V/C</a:t>
            </a:r>
          </a:p>
          <a:p>
            <a:pPr marL="457200" indent="-457200">
              <a:buFont typeface="Arial" pitchFamily="34" charset="0"/>
              <a:buChar char="•"/>
            </a:pPr>
            <a:r>
              <a:rPr lang="en-US" dirty="0" smtClean="0"/>
              <a:t>Total vehicle hours of travel time</a:t>
            </a:r>
          </a:p>
          <a:p>
            <a:pPr marL="457200" indent="-457200">
              <a:buFont typeface="Arial" pitchFamily="34" charset="0"/>
              <a:buChar char="•"/>
            </a:pPr>
            <a:r>
              <a:rPr lang="en-US" dirty="0" smtClean="0"/>
              <a:t>Person hours of travel time</a:t>
            </a:r>
          </a:p>
          <a:p>
            <a:pPr marL="457200" indent="-457200">
              <a:buFont typeface="Arial" pitchFamily="34" charset="0"/>
              <a:buChar char="•"/>
            </a:pPr>
            <a:r>
              <a:rPr lang="en-US" dirty="0" smtClean="0"/>
              <a:t>Average person trip travel time</a:t>
            </a:r>
          </a:p>
          <a:p>
            <a:pPr marL="457200" indent="-457200">
              <a:buFont typeface="Arial" pitchFamily="34" charset="0"/>
              <a:buChar char="•"/>
            </a:pPr>
            <a:r>
              <a:rPr lang="en-US" dirty="0" smtClean="0"/>
              <a:t>Trip length distributions</a:t>
            </a:r>
          </a:p>
          <a:p>
            <a:pPr marL="457200" indent="-457200">
              <a:buFont typeface="Arial" pitchFamily="34" charset="0"/>
              <a:buChar char="•"/>
            </a:pPr>
            <a:r>
              <a:rPr lang="en-US" dirty="0" smtClean="0"/>
              <a:t>Mode shares</a:t>
            </a:r>
          </a:p>
          <a:p>
            <a:pPr marL="457200" indent="-457200">
              <a:buFont typeface="Arial" pitchFamily="34" charset="0"/>
              <a:buChar char="•"/>
            </a:pPr>
            <a:r>
              <a:rPr lang="en-US" dirty="0" smtClean="0"/>
              <a:t>Regional accessibility to employment/shopping</a:t>
            </a:r>
          </a:p>
          <a:p>
            <a:pPr lvl="1"/>
            <a:r>
              <a:rPr lang="en-US" dirty="0" smtClean="0"/>
              <a:t>By Auto, Transit and Walk</a:t>
            </a:r>
          </a:p>
          <a:p>
            <a:pPr marL="457200" indent="-457200">
              <a:buFont typeface="Arial" pitchFamily="34" charset="0"/>
              <a:buChar char="•"/>
            </a:pPr>
            <a:endParaRPr lang="en-US" dirty="0" smtClean="0"/>
          </a:p>
          <a:p>
            <a:pPr marL="457200" indent="-457200">
              <a:buFont typeface="Arial" pitchFamily="34" charset="0"/>
              <a:buChar char="•"/>
            </a:pPr>
            <a:endParaRPr lang="en-US" dirty="0" smtClean="0"/>
          </a:p>
          <a:p>
            <a:pPr marL="457200" indent="-457200">
              <a:buFont typeface="Arial" pitchFamily="34" charset="0"/>
              <a:buChar char="•"/>
            </a:pPr>
            <a:endParaRPr lang="en-US" dirty="0" smtClean="0"/>
          </a:p>
          <a:p>
            <a:pPr marL="457200" indent="-457200">
              <a:buFont typeface="Arial" pitchFamily="34" charset="0"/>
              <a:buChar char="•"/>
            </a:pPr>
            <a:r>
              <a:rPr lang="en-US" dirty="0" smtClean="0"/>
              <a:t>Local accessibility to employment/shopping (20-min. neighborhood)</a:t>
            </a:r>
          </a:p>
          <a:p>
            <a:pPr lvl="1"/>
            <a:r>
              <a:rPr lang="en-US" dirty="0">
                <a:solidFill>
                  <a:schemeClr val="tx2"/>
                </a:solidFill>
              </a:rPr>
              <a:t>By Auto, Transit and Walk</a:t>
            </a:r>
          </a:p>
          <a:p>
            <a:pPr marL="457200" indent="-457200">
              <a:buFont typeface="Arial" pitchFamily="34" charset="0"/>
              <a:buChar char="•"/>
            </a:pPr>
            <a:endParaRPr lang="en-US" dirty="0" smtClean="0"/>
          </a:p>
        </p:txBody>
      </p:sp>
      <p:sp>
        <p:nvSpPr>
          <p:cNvPr id="1026" name="Rectangle 2"/>
          <p:cNvSpPr>
            <a:spLocks noChangeArrowheads="1"/>
          </p:cNvSpPr>
          <p:nvPr/>
        </p:nvSpPr>
        <p:spPr bwMode="auto">
          <a:xfrm>
            <a:off x="0" y="-220715"/>
            <a:ext cx="205819" cy="441431"/>
          </a:xfrm>
          <a:prstGeom prst="rect">
            <a:avLst/>
          </a:prstGeom>
          <a:noFill/>
          <a:ln w="9525">
            <a:noFill/>
            <a:miter lim="800000"/>
            <a:headEnd/>
            <a:tailEnd/>
          </a:ln>
          <a:effectLst/>
        </p:spPr>
        <p:txBody>
          <a:bodyPr vert="horz" wrap="none" lIns="101882" tIns="50941" rIns="101882" bIns="50941" numCol="1" anchor="ctr" anchorCtr="0" compatLnSpc="1">
            <a:prstTxWarp prst="textNoShape">
              <a:avLst/>
            </a:prstTxWarp>
            <a:spAutoFit/>
          </a:bodyPr>
          <a:lstStyle/>
          <a:p>
            <a:endParaRPr lang="en-US"/>
          </a:p>
        </p:txBody>
      </p:sp>
      <p:graphicFrame>
        <p:nvGraphicFramePr>
          <p:cNvPr id="1025" name="Object 1"/>
          <p:cNvGraphicFramePr>
            <a:graphicFrameLocks noChangeAspect="1"/>
          </p:cNvGraphicFramePr>
          <p:nvPr>
            <p:extLst>
              <p:ext uri="{D42A27DB-BD31-4B8C-83A1-F6EECF244321}">
                <p14:modId xmlns:p14="http://schemas.microsoft.com/office/powerpoint/2010/main" val="1464816908"/>
              </p:ext>
            </p:extLst>
          </p:nvPr>
        </p:nvGraphicFramePr>
        <p:xfrm>
          <a:off x="1315440" y="4743030"/>
          <a:ext cx="2691302" cy="777240"/>
        </p:xfrm>
        <a:graphic>
          <a:graphicData uri="http://schemas.openxmlformats.org/presentationml/2006/ole">
            <mc:AlternateContent xmlns:mc="http://schemas.openxmlformats.org/markup-compatibility/2006">
              <mc:Choice xmlns:v="urn:schemas-microsoft-com:vml" Requires="v">
                <p:oleObj spid="_x0000_s1048" name="Equation" r:id="rId3" imgW="1256755" imgH="355446" progId="Equation.3">
                  <p:embed/>
                </p:oleObj>
              </mc:Choice>
              <mc:Fallback>
                <p:oleObj name="Equation" r:id="rId3" imgW="1256755" imgH="35544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5440" y="4743030"/>
                        <a:ext cx="2691302" cy="7772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9229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Metrics Considered</a:t>
            </a:r>
            <a:endParaRPr lang="en-US" dirty="0"/>
          </a:p>
        </p:txBody>
      </p:sp>
      <p:sp>
        <p:nvSpPr>
          <p:cNvPr id="3" name="Content Placeholder 2"/>
          <p:cNvSpPr>
            <a:spLocks noGrp="1"/>
          </p:cNvSpPr>
          <p:nvPr>
            <p:ph sz="quarter" idx="11"/>
          </p:nvPr>
        </p:nvSpPr>
        <p:spPr>
          <a:xfrm>
            <a:off x="457201" y="949961"/>
            <a:ext cx="9144000" cy="6593839"/>
          </a:xfrm>
        </p:spPr>
        <p:txBody>
          <a:bodyPr/>
          <a:lstStyle/>
          <a:p>
            <a:pPr marL="0" indent="0">
              <a:spcAft>
                <a:spcPts val="600"/>
              </a:spcAft>
            </a:pPr>
            <a:r>
              <a:rPr lang="en-US" sz="2500" dirty="0" smtClean="0"/>
              <a:t>The study team’s review of literature revealed a long list metrics to consider. Some of the more noteworthy metrics that we rejected for this study, included…</a:t>
            </a:r>
          </a:p>
          <a:p>
            <a:pPr lvl="1"/>
            <a:r>
              <a:rPr lang="en-US" dirty="0"/>
              <a:t>Land use variables related to urban form, street connectivity, lane miles of bike and pedestrian facilities</a:t>
            </a:r>
          </a:p>
          <a:p>
            <a:pPr lvl="1">
              <a:spcAft>
                <a:spcPts val="600"/>
              </a:spcAft>
              <a:buFont typeface="Wingdings" pitchFamily="2" charset="2"/>
              <a:buChar char="Ø"/>
            </a:pPr>
            <a:r>
              <a:rPr lang="en-US" dirty="0"/>
              <a:t>Why? </a:t>
            </a:r>
            <a:r>
              <a:rPr lang="en-US" dirty="0" smtClean="0"/>
              <a:t> </a:t>
            </a:r>
            <a:r>
              <a:rPr lang="en-US" i="1" dirty="0" smtClean="0"/>
              <a:t>Existence </a:t>
            </a:r>
            <a:r>
              <a:rPr lang="en-US" i="1" dirty="0"/>
              <a:t>value not easily quantified in terms of travel behavior. Focus should be on the traveler </a:t>
            </a:r>
            <a:r>
              <a:rPr lang="en-US" i="1" dirty="0" smtClean="0"/>
              <a:t>response.</a:t>
            </a:r>
            <a:endParaRPr lang="en-US" i="1" dirty="0"/>
          </a:p>
          <a:p>
            <a:pPr lvl="1"/>
            <a:r>
              <a:rPr lang="en-US" dirty="0" smtClean="0"/>
              <a:t>Reliability indices – planning time index, buffer time index, 95</a:t>
            </a:r>
            <a:r>
              <a:rPr lang="en-US" baseline="30000" dirty="0" smtClean="0"/>
              <a:t>th</a:t>
            </a:r>
            <a:r>
              <a:rPr lang="en-US" dirty="0" smtClean="0"/>
              <a:t> percentile travel time</a:t>
            </a:r>
          </a:p>
          <a:p>
            <a:pPr lvl="1">
              <a:spcAft>
                <a:spcPts val="600"/>
              </a:spcAft>
              <a:buFont typeface="Wingdings" pitchFamily="2" charset="2"/>
              <a:buChar char="Ø"/>
            </a:pPr>
            <a:r>
              <a:rPr lang="en-US" dirty="0" smtClean="0"/>
              <a:t>Why?  </a:t>
            </a:r>
            <a:r>
              <a:rPr lang="en-US" i="1" dirty="0" smtClean="0"/>
              <a:t>Difficult to forecast and attribute to a facility (area-wide measures). Ambiguous implications—very high congestion—reliably congested.</a:t>
            </a:r>
          </a:p>
          <a:p>
            <a:pPr lvl="1"/>
            <a:r>
              <a:rPr lang="en-US" dirty="0" smtClean="0"/>
              <a:t>Congestion duration, queuing, recurring delay</a:t>
            </a:r>
          </a:p>
          <a:p>
            <a:pPr lvl="1">
              <a:buFont typeface="Wingdings" pitchFamily="2" charset="2"/>
              <a:buChar char="Ø"/>
            </a:pPr>
            <a:r>
              <a:rPr lang="en-US" dirty="0" smtClean="0"/>
              <a:t>Why?  </a:t>
            </a:r>
            <a:r>
              <a:rPr lang="en-US" i="1" dirty="0" smtClean="0"/>
              <a:t>Impossible to forecast with static network assignment models. Need DTA.</a:t>
            </a:r>
          </a:p>
          <a:p>
            <a:pPr lvl="1"/>
            <a:endParaRPr lang="en-US" dirty="0" smtClean="0"/>
          </a:p>
        </p:txBody>
      </p:sp>
    </p:spTree>
    <p:extLst>
      <p:ext uri="{BB962C8B-B14F-4D97-AF65-F5344CB8AC3E}">
        <p14:creationId xmlns:p14="http://schemas.microsoft.com/office/powerpoint/2010/main" val="61809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Area</a:t>
            </a:r>
            <a:endParaRPr lang="en-US" dirty="0"/>
          </a:p>
        </p:txBody>
      </p:sp>
      <p:sp>
        <p:nvSpPr>
          <p:cNvPr id="8" name="Content Placeholder 7"/>
          <p:cNvSpPr>
            <a:spLocks noGrp="1"/>
          </p:cNvSpPr>
          <p:nvPr>
            <p:ph sz="quarter" idx="11"/>
          </p:nvPr>
        </p:nvSpPr>
        <p:spPr/>
        <p:txBody>
          <a:bodyPr/>
          <a:lstStyle/>
          <a:p>
            <a:pPr marL="457200" indent="-457200">
              <a:buFont typeface="Arial" pitchFamily="34" charset="0"/>
              <a:buChar char="•"/>
            </a:pPr>
            <a:r>
              <a:rPr lang="en-US" dirty="0" smtClean="0"/>
              <a:t>219,300 square foot office park</a:t>
            </a:r>
          </a:p>
          <a:p>
            <a:pPr lvl="1"/>
            <a:r>
              <a:rPr lang="en-US" dirty="0" smtClean="0"/>
              <a:t>professional services and light industrial uses</a:t>
            </a:r>
          </a:p>
          <a:p>
            <a:pPr marL="457200" indent="-457200">
              <a:buFont typeface="Arial" pitchFamily="34" charset="0"/>
              <a:buChar char="•"/>
            </a:pPr>
            <a:r>
              <a:rPr lang="en-US" dirty="0" smtClean="0"/>
              <a:t>417,500 square feet retail shopping space</a:t>
            </a:r>
          </a:p>
          <a:p>
            <a:pPr marL="457200" indent="-457200">
              <a:buFont typeface="Arial" pitchFamily="34" charset="0"/>
              <a:buChar char="•"/>
            </a:pPr>
            <a:r>
              <a:rPr lang="en-US" dirty="0" smtClean="0"/>
              <a:t>167,000 square foot business park</a:t>
            </a:r>
          </a:p>
          <a:p>
            <a:pPr marL="457200" indent="-457200">
              <a:buFont typeface="Arial" pitchFamily="34" charset="0"/>
              <a:buChar char="•"/>
            </a:pPr>
            <a:r>
              <a:rPr lang="en-US" dirty="0" smtClean="0"/>
              <a:t>Intra-development Trolley</a:t>
            </a:r>
            <a:endParaRPr lang="en-US" dirty="0"/>
          </a:p>
        </p:txBody>
      </p:sp>
      <p:pic>
        <p:nvPicPr>
          <p:cNvPr id="9" name="Picture 8" descr="C:\Users\john.gliebe\Desktop\ODOTwSite Counts.jpg"/>
          <p:cNvPicPr>
            <a:picLocks noChangeAspect="1"/>
          </p:cNvPicPr>
          <p:nvPr/>
        </p:nvPicPr>
        <p:blipFill>
          <a:blip r:embed="rId2" cstate="print"/>
          <a:srcRect/>
          <a:stretch>
            <a:fillRect/>
          </a:stretch>
        </p:blipFill>
        <p:spPr bwMode="auto">
          <a:xfrm>
            <a:off x="0" y="626730"/>
            <a:ext cx="5242255" cy="6991769"/>
          </a:xfrm>
          <a:prstGeom prst="rect">
            <a:avLst/>
          </a:prstGeom>
          <a:noFill/>
          <a:ln w="9525">
            <a:noFill/>
            <a:miter lim="800000"/>
            <a:headEnd/>
            <a:tailEnd/>
          </a:ln>
        </p:spPr>
      </p:pic>
      <p:sp>
        <p:nvSpPr>
          <p:cNvPr id="10" name="TextBox 9"/>
          <p:cNvSpPr txBox="1"/>
          <p:nvPr/>
        </p:nvSpPr>
        <p:spPr>
          <a:xfrm>
            <a:off x="5783580" y="6477001"/>
            <a:ext cx="3268980" cy="348814"/>
          </a:xfrm>
          <a:prstGeom prst="rect">
            <a:avLst/>
          </a:prstGeom>
          <a:noFill/>
        </p:spPr>
        <p:txBody>
          <a:bodyPr wrap="square" lIns="101882" tIns="50941" rIns="101882" bIns="50941" rtlCol="0">
            <a:spAutoFit/>
          </a:bodyPr>
          <a:lstStyle/>
          <a:p>
            <a:r>
              <a:rPr lang="en-US" sz="1600" dirty="0">
                <a:solidFill>
                  <a:schemeClr val="tx2"/>
                </a:solidFill>
              </a:rPr>
              <a:t>Trolley following Central Ave</a:t>
            </a:r>
            <a:endParaRPr lang="en-US" sz="1600" dirty="0">
              <a:solidFill>
                <a:schemeClr val="tx2"/>
              </a:solidFill>
            </a:endParaRPr>
          </a:p>
        </p:txBody>
      </p:sp>
      <p:cxnSp>
        <p:nvCxnSpPr>
          <p:cNvPr id="12" name="Straight Arrow Connector 11"/>
          <p:cNvCxnSpPr>
            <a:stCxn id="10" idx="1"/>
          </p:cNvCxnSpPr>
          <p:nvPr/>
        </p:nvCxnSpPr>
        <p:spPr bwMode="auto">
          <a:xfrm flipH="1" flipV="1">
            <a:off x="2095500" y="6304280"/>
            <a:ext cx="3688080" cy="347128"/>
          </a:xfrm>
          <a:prstGeom prst="straightConnector1">
            <a:avLst/>
          </a:prstGeom>
          <a:solidFill>
            <a:schemeClr val="accent1"/>
          </a:solidFill>
          <a:ln w="15875" cap="flat" cmpd="sng" algn="ctr">
            <a:solidFill>
              <a:srgbClr val="92D050"/>
            </a:solidFill>
            <a:prstDash val="solid"/>
            <a:round/>
            <a:headEnd type="none" w="med" len="med"/>
            <a:tailEnd type="arrow"/>
          </a:ln>
          <a:effectLst/>
        </p:spPr>
      </p:cxnSp>
    </p:spTree>
    <p:extLst>
      <p:ext uri="{BB962C8B-B14F-4D97-AF65-F5344CB8AC3E}">
        <p14:creationId xmlns:p14="http://schemas.microsoft.com/office/powerpoint/2010/main" val="1627075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B7B7B7"/>
      </a:dk1>
      <a:lt1>
        <a:srgbClr val="FFFFFF"/>
      </a:lt1>
      <a:dk2>
        <a:srgbClr val="000000"/>
      </a:dk2>
      <a:lt2>
        <a:srgbClr val="808080"/>
      </a:lt2>
      <a:accent1>
        <a:srgbClr val="598094"/>
      </a:accent1>
      <a:accent2>
        <a:srgbClr val="235A37"/>
      </a:accent2>
      <a:accent3>
        <a:srgbClr val="FFFFFF"/>
      </a:accent3>
      <a:accent4>
        <a:srgbClr val="9C9C9C"/>
      </a:accent4>
      <a:accent5>
        <a:srgbClr val="B5C0C8"/>
      </a:accent5>
      <a:accent6>
        <a:srgbClr val="1F5131"/>
      </a:accent6>
      <a:hlink>
        <a:srgbClr val="0073B4"/>
      </a:hlink>
      <a:folHlink>
        <a:srgbClr val="AFC14F"/>
      </a:folHlink>
    </a:clrScheme>
    <a:fontScheme name="Blank Presentation">
      <a:majorFont>
        <a:latin typeface="Arial"/>
        <a:ea typeface="ＭＳ Ｐゴシック"/>
        <a:cs typeface="Arial"/>
      </a:majorFont>
      <a:minorFont>
        <a:latin typeface="Trebuchet MS"/>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B7B7B7"/>
        </a:dk1>
        <a:lt1>
          <a:srgbClr val="FFFFFF"/>
        </a:lt1>
        <a:dk2>
          <a:srgbClr val="000000"/>
        </a:dk2>
        <a:lt2>
          <a:srgbClr val="808080"/>
        </a:lt2>
        <a:accent1>
          <a:srgbClr val="598094"/>
        </a:accent1>
        <a:accent2>
          <a:srgbClr val="235A37"/>
        </a:accent2>
        <a:accent3>
          <a:srgbClr val="FFFFFF"/>
        </a:accent3>
        <a:accent4>
          <a:srgbClr val="9C9C9C"/>
        </a:accent4>
        <a:accent5>
          <a:srgbClr val="B5C0C8"/>
        </a:accent5>
        <a:accent6>
          <a:srgbClr val="1F5131"/>
        </a:accent6>
        <a:hlink>
          <a:srgbClr val="0073B4"/>
        </a:hlink>
        <a:folHlink>
          <a:srgbClr val="AFC14F"/>
        </a:folHlink>
      </a:clrScheme>
      <a:clrMap bg1="lt1" tx1="dk1" bg2="lt2" tx2="dk2" accent1="accent1" accent2="accent2" accent3="accent3" accent4="accent4" accent5="accent5" accent6="accent6" hlink="hlink" folHlink="folHlink"/>
    </a:extraClrScheme>
    <a:extraClrScheme>
      <a:clrScheme name="Blank Presentation 2">
        <a:dk1>
          <a:srgbClr val="808080"/>
        </a:dk1>
        <a:lt1>
          <a:srgbClr val="FFFFFF"/>
        </a:lt1>
        <a:dk2>
          <a:srgbClr val="000000"/>
        </a:dk2>
        <a:lt2>
          <a:srgbClr val="808080"/>
        </a:lt2>
        <a:accent1>
          <a:srgbClr val="598094"/>
        </a:accent1>
        <a:accent2>
          <a:srgbClr val="235A37"/>
        </a:accent2>
        <a:accent3>
          <a:srgbClr val="FFFFFF"/>
        </a:accent3>
        <a:accent4>
          <a:srgbClr val="6C6C6C"/>
        </a:accent4>
        <a:accent5>
          <a:srgbClr val="B5C0C8"/>
        </a:accent5>
        <a:accent6>
          <a:srgbClr val="1F5131"/>
        </a:accent6>
        <a:hlink>
          <a:srgbClr val="BC610D"/>
        </a:hlink>
        <a:folHlink>
          <a:srgbClr val="AFC14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28236</TotalTime>
  <Words>1770</Words>
  <Application>Microsoft Office PowerPoint</Application>
  <PresentationFormat>Custom</PresentationFormat>
  <Paragraphs>211</Paragraphs>
  <Slides>28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Blank Presentation</vt:lpstr>
      <vt:lpstr>Equation</vt:lpstr>
      <vt:lpstr>Development and sensitivity testing of alternative mobility metrics in a regulatory context </vt:lpstr>
      <vt:lpstr>Acknowledgments</vt:lpstr>
      <vt:lpstr>Background</vt:lpstr>
      <vt:lpstr>Objectives</vt:lpstr>
      <vt:lpstr>Case Study Methodology</vt:lpstr>
      <vt:lpstr>Criteria for Selection of Metrics</vt:lpstr>
      <vt:lpstr>Metrics Selected</vt:lpstr>
      <vt:lpstr>Other Metrics Considered</vt:lpstr>
      <vt:lpstr>Study Area</vt:lpstr>
      <vt:lpstr>Study Area Cities and TAZ System</vt:lpstr>
      <vt:lpstr>Network Model</vt:lpstr>
      <vt:lpstr>Study Districts Used for Analysis of Spatial Focus</vt:lpstr>
      <vt:lpstr>Classifications  of Trips by District</vt:lpstr>
      <vt:lpstr>Network Wide V/C Change Analysis</vt:lpstr>
      <vt:lpstr>Travel Time Metrics</vt:lpstr>
      <vt:lpstr>Trip Length Distributions</vt:lpstr>
      <vt:lpstr>Modes</vt:lpstr>
      <vt:lpstr>Regional Accessibility Baseline Build Scenario</vt:lpstr>
      <vt:lpstr>Local Accessibility</vt:lpstr>
      <vt:lpstr>Sensitivity Tests</vt:lpstr>
      <vt:lpstr>Lessons Learned</vt:lpstr>
      <vt:lpstr>Regional Accessibility Conserved Growth Scenario</vt:lpstr>
      <vt:lpstr>Lessons Learned</vt:lpstr>
      <vt:lpstr>Assessment of Metrics</vt:lpstr>
      <vt:lpstr>Assessment of Metrics</vt:lpstr>
      <vt:lpstr>Recommendations for Further Consideration</vt:lpstr>
      <vt:lpstr>Methodological Recommendations</vt:lpstr>
      <vt:lpstr>Questions and Answers</vt:lpstr>
    </vt:vector>
  </TitlesOfParts>
  <Company>RSG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TRB Applications Conference</dc:title>
  <dc:creator>John Gliebe</dc:creator>
  <cp:lastModifiedBy>John Gliebe</cp:lastModifiedBy>
  <cp:revision>1227</cp:revision>
  <cp:lastPrinted>2012-08-18T22:37:44Z</cp:lastPrinted>
  <dcterms:created xsi:type="dcterms:W3CDTF">2007-08-30T20:09:20Z</dcterms:created>
  <dcterms:modified xsi:type="dcterms:W3CDTF">2013-05-01T23:49:02Z</dcterms:modified>
</cp:coreProperties>
</file>