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Sheet1!$C$13</c:f>
              <c:strCache>
                <c:ptCount val="1"/>
                <c:pt idx="0">
                  <c:v>Buffer 1</c:v>
                </c:pt>
              </c:strCache>
            </c:strRef>
          </c:tx>
          <c:marker>
            <c:symbol val="none"/>
          </c:marker>
          <c:cat>
            <c:strRef>
              <c:f>Sheet1!$B$14:$B$94</c:f>
              <c:strCache>
                <c:ptCount val="81"/>
                <c:pt idx="0">
                  <c:v>0 miles</c:v>
                </c:pt>
                <c:pt idx="1">
                  <c:v>0.025</c:v>
                </c:pt>
                <c:pt idx="2">
                  <c:v>0.05</c:v>
                </c:pt>
                <c:pt idx="3">
                  <c:v>0.075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0.175</c:v>
                </c:pt>
                <c:pt idx="8">
                  <c:v>0.2</c:v>
                </c:pt>
                <c:pt idx="9">
                  <c:v>0.225</c:v>
                </c:pt>
                <c:pt idx="10">
                  <c:v>0.25</c:v>
                </c:pt>
                <c:pt idx="11">
                  <c:v>0.275</c:v>
                </c:pt>
                <c:pt idx="12">
                  <c:v>0.3</c:v>
                </c:pt>
                <c:pt idx="13">
                  <c:v>0.325</c:v>
                </c:pt>
                <c:pt idx="14">
                  <c:v>0.35</c:v>
                </c:pt>
                <c:pt idx="15">
                  <c:v>0.375</c:v>
                </c:pt>
                <c:pt idx="16">
                  <c:v>0.4</c:v>
                </c:pt>
                <c:pt idx="17">
                  <c:v>0.425</c:v>
                </c:pt>
                <c:pt idx="18">
                  <c:v>0.45</c:v>
                </c:pt>
                <c:pt idx="19">
                  <c:v>0.475</c:v>
                </c:pt>
                <c:pt idx="20">
                  <c:v>0.5</c:v>
                </c:pt>
                <c:pt idx="21">
                  <c:v>0.525</c:v>
                </c:pt>
                <c:pt idx="22">
                  <c:v>0.55</c:v>
                </c:pt>
                <c:pt idx="23">
                  <c:v>0.575</c:v>
                </c:pt>
                <c:pt idx="24">
                  <c:v>0.6</c:v>
                </c:pt>
                <c:pt idx="25">
                  <c:v>0.625</c:v>
                </c:pt>
                <c:pt idx="26">
                  <c:v>0.65</c:v>
                </c:pt>
                <c:pt idx="27">
                  <c:v>0.675</c:v>
                </c:pt>
                <c:pt idx="28">
                  <c:v>0.7</c:v>
                </c:pt>
                <c:pt idx="29">
                  <c:v>0.725</c:v>
                </c:pt>
                <c:pt idx="30">
                  <c:v>0.75</c:v>
                </c:pt>
                <c:pt idx="31">
                  <c:v>0.775</c:v>
                </c:pt>
                <c:pt idx="32">
                  <c:v>0.8</c:v>
                </c:pt>
                <c:pt idx="33">
                  <c:v>0.825</c:v>
                </c:pt>
                <c:pt idx="34">
                  <c:v>0.85</c:v>
                </c:pt>
                <c:pt idx="35">
                  <c:v>0.875</c:v>
                </c:pt>
                <c:pt idx="36">
                  <c:v>0.9</c:v>
                </c:pt>
                <c:pt idx="37">
                  <c:v>0.925</c:v>
                </c:pt>
                <c:pt idx="38">
                  <c:v>0.95</c:v>
                </c:pt>
                <c:pt idx="39">
                  <c:v>0.975</c:v>
                </c:pt>
                <c:pt idx="40">
                  <c:v>1 mile</c:v>
                </c:pt>
                <c:pt idx="41">
                  <c:v>1.025</c:v>
                </c:pt>
                <c:pt idx="42">
                  <c:v>1.05</c:v>
                </c:pt>
                <c:pt idx="43">
                  <c:v>1.075</c:v>
                </c:pt>
                <c:pt idx="44">
                  <c:v>1.1</c:v>
                </c:pt>
                <c:pt idx="45">
                  <c:v>1.125</c:v>
                </c:pt>
                <c:pt idx="46">
                  <c:v>1.15</c:v>
                </c:pt>
                <c:pt idx="47">
                  <c:v>1.175</c:v>
                </c:pt>
                <c:pt idx="48">
                  <c:v>1.2</c:v>
                </c:pt>
                <c:pt idx="49">
                  <c:v>1.225</c:v>
                </c:pt>
                <c:pt idx="50">
                  <c:v>1.25</c:v>
                </c:pt>
                <c:pt idx="51">
                  <c:v>1.275</c:v>
                </c:pt>
                <c:pt idx="52">
                  <c:v>1.3</c:v>
                </c:pt>
                <c:pt idx="53">
                  <c:v>1.325</c:v>
                </c:pt>
                <c:pt idx="54">
                  <c:v>1.35</c:v>
                </c:pt>
                <c:pt idx="55">
                  <c:v>1.375</c:v>
                </c:pt>
                <c:pt idx="56">
                  <c:v>1.4</c:v>
                </c:pt>
                <c:pt idx="57">
                  <c:v>1.425</c:v>
                </c:pt>
                <c:pt idx="58">
                  <c:v>1.45</c:v>
                </c:pt>
                <c:pt idx="59">
                  <c:v>1.475</c:v>
                </c:pt>
                <c:pt idx="60">
                  <c:v>1.5</c:v>
                </c:pt>
                <c:pt idx="61">
                  <c:v>1.525</c:v>
                </c:pt>
                <c:pt idx="62">
                  <c:v>1.55</c:v>
                </c:pt>
                <c:pt idx="63">
                  <c:v>1.575</c:v>
                </c:pt>
                <c:pt idx="64">
                  <c:v>1.6</c:v>
                </c:pt>
                <c:pt idx="65">
                  <c:v>1.625</c:v>
                </c:pt>
                <c:pt idx="66">
                  <c:v>1.65</c:v>
                </c:pt>
                <c:pt idx="67">
                  <c:v>1.675</c:v>
                </c:pt>
                <c:pt idx="68">
                  <c:v>1.7</c:v>
                </c:pt>
                <c:pt idx="69">
                  <c:v>1.725</c:v>
                </c:pt>
                <c:pt idx="70">
                  <c:v>1.75</c:v>
                </c:pt>
                <c:pt idx="71">
                  <c:v>1.775</c:v>
                </c:pt>
                <c:pt idx="72">
                  <c:v>1.8</c:v>
                </c:pt>
                <c:pt idx="73">
                  <c:v>1.825</c:v>
                </c:pt>
                <c:pt idx="74">
                  <c:v>1.85</c:v>
                </c:pt>
                <c:pt idx="75">
                  <c:v>1.875</c:v>
                </c:pt>
                <c:pt idx="76">
                  <c:v>1.9</c:v>
                </c:pt>
                <c:pt idx="77">
                  <c:v>1.925</c:v>
                </c:pt>
                <c:pt idx="78">
                  <c:v>1.95</c:v>
                </c:pt>
                <c:pt idx="79">
                  <c:v>1.975</c:v>
                </c:pt>
                <c:pt idx="80">
                  <c:v>2 miles</c:v>
                </c:pt>
              </c:strCache>
            </c:strRef>
          </c:cat>
          <c:val>
            <c:numRef>
              <c:f>Sheet1!$C$14:$C$94</c:f>
              <c:numCache>
                <c:formatCode>General</c:formatCode>
                <c:ptCount val="8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0.98803969525936464</c:v>
                </c:pt>
                <c:pt idx="7">
                  <c:v>0.9078691943785332</c:v>
                </c:pt>
                <c:pt idx="8">
                  <c:v>0.82951253399619962</c:v>
                </c:pt>
                <c:pt idx="9">
                  <c:v>0.75377563894920074</c:v>
                </c:pt>
                <c:pt idx="10">
                  <c:v>0.68135373378902553</c:v>
                </c:pt>
                <c:pt idx="11">
                  <c:v>0.61281018529915054</c:v>
                </c:pt>
                <c:pt idx="12">
                  <c:v>0.54856576618919939</c:v>
                </c:pt>
                <c:pt idx="13">
                  <c:v>0.48889791743104161</c:v>
                </c:pt>
                <c:pt idx="14">
                  <c:v>0.43394855176730807</c:v>
                </c:pt>
                <c:pt idx="15">
                  <c:v>0.38373829944291521</c:v>
                </c:pt>
                <c:pt idx="16">
                  <c:v>0.33818486836323008</c:v>
                </c:pt>
                <c:pt idx="17">
                  <c:v>0.29712330957838279</c:v>
                </c:pt>
                <c:pt idx="18">
                  <c:v>0.26032633403179767</c:v>
                </c:pt>
                <c:pt idx="19">
                  <c:v>0.22752329834268295</c:v>
                </c:pt>
                <c:pt idx="20">
                  <c:v>0.19841696508009291</c:v>
                </c:pt>
                <c:pt idx="21">
                  <c:v>0.17269757717016246</c:v>
                </c:pt>
                <c:pt idx="22">
                  <c:v>0.15005413011890997</c:v>
                </c:pt>
                <c:pt idx="23">
                  <c:v>0.13018296960576295</c:v>
                </c:pt>
                <c:pt idx="24">
                  <c:v>0.11279399344085415</c:v>
                </c:pt>
                <c:pt idx="25">
                  <c:v>9.76148129262151E-2</c:v>
                </c:pt>
                <c:pt idx="26">
                  <c:v>8.4393249219845715E-2</c:v>
                </c:pt>
                <c:pt idx="27">
                  <c:v>7.2898524045539731E-2</c:v>
                </c:pt>
                <c:pt idx="28">
                  <c:v>6.2921466410868834E-2</c:v>
                </c:pt>
                <c:pt idx="29">
                  <c:v>5.427400938724472E-2</c:v>
                </c:pt>
                <c:pt idx="30">
                  <c:v>4.6788201316975961E-2</c:v>
                </c:pt>
                <c:pt idx="31">
                  <c:v>4.0314908889912848E-2</c:v>
                </c:pt>
                <c:pt idx="32">
                  <c:v>3.4722347977935358E-2</c:v>
                </c:pt>
                <c:pt idx="33">
                  <c:v>2.9894542980073241E-2</c:v>
                </c:pt>
                <c:pt idx="34">
                  <c:v>2.5729786780326131E-2</c:v>
                </c:pt>
                <c:pt idx="35">
                  <c:v>2.2139150755998913E-2</c:v>
                </c:pt>
                <c:pt idx="36">
                  <c:v>1.9045076825324015E-2</c:v>
                </c:pt>
                <c:pt idx="37">
                  <c:v>1.6380070432548813E-2</c:v>
                </c:pt>
                <c:pt idx="38">
                  <c:v>1.4085503805353564E-2</c:v>
                </c:pt>
                <c:pt idx="39">
                  <c:v>1.2110532036265184E-2</c:v>
                </c:pt>
                <c:pt idx="40">
                  <c:v>1.04111198977631E-2</c:v>
                </c:pt>
                <c:pt idx="41">
                  <c:v>8.9491742731171095E-3</c:v>
                </c:pt>
                <c:pt idx="42">
                  <c:v>7.691775249042211E-3</c:v>
                </c:pt>
                <c:pt idx="43">
                  <c:v>6.6104979406900388E-3</c:v>
                </c:pt>
                <c:pt idx="44">
                  <c:v>5.6808167496455462E-3</c:v>
                </c:pt>
                <c:pt idx="45">
                  <c:v>4.8815837991609537E-3</c:v>
                </c:pt>
                <c:pt idx="46">
                  <c:v>4.1945736051018975E-3</c:v>
                </c:pt>
                <c:pt idx="47">
                  <c:v>3.6040865219029699E-3</c:v>
                </c:pt>
                <c:pt idx="48">
                  <c:v>3.0966040757311152E-3</c:v>
                </c:pt>
                <c:pt idx="49">
                  <c:v>2.6604899098892679E-3</c:v>
                </c:pt>
                <c:pt idx="50">
                  <c:v>2.2857306847457624E-3</c:v>
                </c:pt>
                <c:pt idx="51">
                  <c:v>1.963711872841006E-3</c:v>
                </c:pt>
                <c:pt idx="52">
                  <c:v>1.6870239548224155E-3</c:v>
                </c:pt>
                <c:pt idx="53">
                  <c:v>1.4492950452852365E-3</c:v>
                </c:pt>
                <c:pt idx="54">
                  <c:v>1.24504645562039E-3</c:v>
                </c:pt>
                <c:pt idx="55">
                  <c:v>1.0695681327344152E-3</c:v>
                </c:pt>
                <c:pt idx="56">
                  <c:v>9.1881129910957886E-4</c:v>
                </c:pt>
                <c:pt idx="57">
                  <c:v>7.8929596343747311E-4</c:v>
                </c:pt>
                <c:pt idx="58">
                  <c:v>6.7803127501419864E-4</c:v>
                </c:pt>
                <c:pt idx="59">
                  <c:v>5.8244696260306033E-4</c:v>
                </c:pt>
                <c:pt idx="60">
                  <c:v>5.0033433302497637E-4</c:v>
                </c:pt>
                <c:pt idx="61">
                  <c:v>4.2979550974042816E-4</c:v>
                </c:pt>
                <c:pt idx="62">
                  <c:v>3.6919977039099103E-4</c:v>
                </c:pt>
                <c:pt idx="63">
                  <c:v>3.1714599770278097E-4</c:v>
                </c:pt>
                <c:pt idx="64">
                  <c:v>2.7243039309742423E-4</c:v>
                </c:pt>
                <c:pt idx="65">
                  <c:v>2.3401871932574324E-4</c:v>
                </c:pt>
                <c:pt idx="66">
                  <c:v>2.0102243969447817E-4</c:v>
                </c:pt>
                <c:pt idx="67">
                  <c:v>1.7267820900946114E-4</c:v>
                </c:pt>
                <c:pt idx="68">
                  <c:v>1.4833024699130871E-4</c:v>
                </c:pt>
                <c:pt idx="69">
                  <c:v>1.2741519020160007E-4</c:v>
                </c:pt>
                <c:pt idx="70">
                  <c:v>1.0944907482608187E-4</c:v>
                </c:pt>
                <c:pt idx="71">
                  <c:v>9.4016151201233136E-5</c:v>
                </c:pt>
                <c:pt idx="72">
                  <c:v>8.0759272792249541E-5</c:v>
                </c:pt>
                <c:pt idx="73">
                  <c:v>6.9371638348294224E-5</c:v>
                </c:pt>
                <c:pt idx="74">
                  <c:v>5.958969696872045E-5</c:v>
                </c:pt>
                <c:pt idx="75">
                  <c:v>5.1187052500279517E-5</c:v>
                </c:pt>
                <c:pt idx="76">
                  <c:v>4.3969226646128676E-5</c:v>
                </c:pt>
                <c:pt idx="77">
                  <c:v>3.7769159918269921E-5</c:v>
                </c:pt>
                <c:pt idx="78">
                  <c:v>3.2443346551233871E-5</c:v>
                </c:pt>
                <c:pt idx="79">
                  <c:v>2.7868514100871718E-5</c:v>
                </c:pt>
                <c:pt idx="80">
                  <c:v>2.3938771009696785E-5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Sheet1!$D$13</c:f>
              <c:strCache>
                <c:ptCount val="1"/>
                <c:pt idx="0">
                  <c:v>Buffer 2</c:v>
                </c:pt>
              </c:strCache>
            </c:strRef>
          </c:tx>
          <c:marker>
            <c:symbol val="none"/>
          </c:marker>
          <c:cat>
            <c:strRef>
              <c:f>Sheet1!$B$14:$B$94</c:f>
              <c:strCache>
                <c:ptCount val="81"/>
                <c:pt idx="0">
                  <c:v>0 miles</c:v>
                </c:pt>
                <c:pt idx="1">
                  <c:v>0.025</c:v>
                </c:pt>
                <c:pt idx="2">
                  <c:v>0.05</c:v>
                </c:pt>
                <c:pt idx="3">
                  <c:v>0.075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0.175</c:v>
                </c:pt>
                <c:pt idx="8">
                  <c:v>0.2</c:v>
                </c:pt>
                <c:pt idx="9">
                  <c:v>0.225</c:v>
                </c:pt>
                <c:pt idx="10">
                  <c:v>0.25</c:v>
                </c:pt>
                <c:pt idx="11">
                  <c:v>0.275</c:v>
                </c:pt>
                <c:pt idx="12">
                  <c:v>0.3</c:v>
                </c:pt>
                <c:pt idx="13">
                  <c:v>0.325</c:v>
                </c:pt>
                <c:pt idx="14">
                  <c:v>0.35</c:v>
                </c:pt>
                <c:pt idx="15">
                  <c:v>0.375</c:v>
                </c:pt>
                <c:pt idx="16">
                  <c:v>0.4</c:v>
                </c:pt>
                <c:pt idx="17">
                  <c:v>0.425</c:v>
                </c:pt>
                <c:pt idx="18">
                  <c:v>0.45</c:v>
                </c:pt>
                <c:pt idx="19">
                  <c:v>0.475</c:v>
                </c:pt>
                <c:pt idx="20">
                  <c:v>0.5</c:v>
                </c:pt>
                <c:pt idx="21">
                  <c:v>0.525</c:v>
                </c:pt>
                <c:pt idx="22">
                  <c:v>0.55</c:v>
                </c:pt>
                <c:pt idx="23">
                  <c:v>0.575</c:v>
                </c:pt>
                <c:pt idx="24">
                  <c:v>0.6</c:v>
                </c:pt>
                <c:pt idx="25">
                  <c:v>0.625</c:v>
                </c:pt>
                <c:pt idx="26">
                  <c:v>0.65</c:v>
                </c:pt>
                <c:pt idx="27">
                  <c:v>0.675</c:v>
                </c:pt>
                <c:pt idx="28">
                  <c:v>0.7</c:v>
                </c:pt>
                <c:pt idx="29">
                  <c:v>0.725</c:v>
                </c:pt>
                <c:pt idx="30">
                  <c:v>0.75</c:v>
                </c:pt>
                <c:pt idx="31">
                  <c:v>0.775</c:v>
                </c:pt>
                <c:pt idx="32">
                  <c:v>0.8</c:v>
                </c:pt>
                <c:pt idx="33">
                  <c:v>0.825</c:v>
                </c:pt>
                <c:pt idx="34">
                  <c:v>0.85</c:v>
                </c:pt>
                <c:pt idx="35">
                  <c:v>0.875</c:v>
                </c:pt>
                <c:pt idx="36">
                  <c:v>0.9</c:v>
                </c:pt>
                <c:pt idx="37">
                  <c:v>0.925</c:v>
                </c:pt>
                <c:pt idx="38">
                  <c:v>0.95</c:v>
                </c:pt>
                <c:pt idx="39">
                  <c:v>0.975</c:v>
                </c:pt>
                <c:pt idx="40">
                  <c:v>1 mile</c:v>
                </c:pt>
                <c:pt idx="41">
                  <c:v>1.025</c:v>
                </c:pt>
                <c:pt idx="42">
                  <c:v>1.05</c:v>
                </c:pt>
                <c:pt idx="43">
                  <c:v>1.075</c:v>
                </c:pt>
                <c:pt idx="44">
                  <c:v>1.1</c:v>
                </c:pt>
                <c:pt idx="45">
                  <c:v>1.125</c:v>
                </c:pt>
                <c:pt idx="46">
                  <c:v>1.15</c:v>
                </c:pt>
                <c:pt idx="47">
                  <c:v>1.175</c:v>
                </c:pt>
                <c:pt idx="48">
                  <c:v>1.2</c:v>
                </c:pt>
                <c:pt idx="49">
                  <c:v>1.225</c:v>
                </c:pt>
                <c:pt idx="50">
                  <c:v>1.25</c:v>
                </c:pt>
                <c:pt idx="51">
                  <c:v>1.275</c:v>
                </c:pt>
                <c:pt idx="52">
                  <c:v>1.3</c:v>
                </c:pt>
                <c:pt idx="53">
                  <c:v>1.325</c:v>
                </c:pt>
                <c:pt idx="54">
                  <c:v>1.35</c:v>
                </c:pt>
                <c:pt idx="55">
                  <c:v>1.375</c:v>
                </c:pt>
                <c:pt idx="56">
                  <c:v>1.4</c:v>
                </c:pt>
                <c:pt idx="57">
                  <c:v>1.425</c:v>
                </c:pt>
                <c:pt idx="58">
                  <c:v>1.45</c:v>
                </c:pt>
                <c:pt idx="59">
                  <c:v>1.475</c:v>
                </c:pt>
                <c:pt idx="60">
                  <c:v>1.5</c:v>
                </c:pt>
                <c:pt idx="61">
                  <c:v>1.525</c:v>
                </c:pt>
                <c:pt idx="62">
                  <c:v>1.55</c:v>
                </c:pt>
                <c:pt idx="63">
                  <c:v>1.575</c:v>
                </c:pt>
                <c:pt idx="64">
                  <c:v>1.6</c:v>
                </c:pt>
                <c:pt idx="65">
                  <c:v>1.625</c:v>
                </c:pt>
                <c:pt idx="66">
                  <c:v>1.65</c:v>
                </c:pt>
                <c:pt idx="67">
                  <c:v>1.675</c:v>
                </c:pt>
                <c:pt idx="68">
                  <c:v>1.7</c:v>
                </c:pt>
                <c:pt idx="69">
                  <c:v>1.725</c:v>
                </c:pt>
                <c:pt idx="70">
                  <c:v>1.75</c:v>
                </c:pt>
                <c:pt idx="71">
                  <c:v>1.775</c:v>
                </c:pt>
                <c:pt idx="72">
                  <c:v>1.8</c:v>
                </c:pt>
                <c:pt idx="73">
                  <c:v>1.825</c:v>
                </c:pt>
                <c:pt idx="74">
                  <c:v>1.85</c:v>
                </c:pt>
                <c:pt idx="75">
                  <c:v>1.875</c:v>
                </c:pt>
                <c:pt idx="76">
                  <c:v>1.9</c:v>
                </c:pt>
                <c:pt idx="77">
                  <c:v>1.925</c:v>
                </c:pt>
                <c:pt idx="78">
                  <c:v>1.95</c:v>
                </c:pt>
                <c:pt idx="79">
                  <c:v>1.975</c:v>
                </c:pt>
                <c:pt idx="80">
                  <c:v>2 miles</c:v>
                </c:pt>
              </c:strCache>
            </c:strRef>
          </c:cat>
          <c:val>
            <c:numRef>
              <c:f>Sheet1!$D$14:$D$94</c:f>
              <c:numCache>
                <c:formatCode>General</c:formatCode>
                <c:ptCount val="8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0.98803969525936464</c:v>
                </c:pt>
                <c:pt idx="13">
                  <c:v>0.94778162704774938</c:v>
                </c:pt>
                <c:pt idx="14">
                  <c:v>0.9078691943785332</c:v>
                </c:pt>
                <c:pt idx="15">
                  <c:v>0.86841148650008182</c:v>
                </c:pt>
                <c:pt idx="16">
                  <c:v>0.82951253399619962</c:v>
                </c:pt>
                <c:pt idx="17">
                  <c:v>0.79127027157967944</c:v>
                </c:pt>
                <c:pt idx="18">
                  <c:v>0.75377563894920074</c:v>
                </c:pt>
                <c:pt idx="19">
                  <c:v>0.71711183483183205</c:v>
                </c:pt>
                <c:pt idx="20">
                  <c:v>0.68135373378902553</c:v>
                </c:pt>
                <c:pt idx="21">
                  <c:v>0.64656746979743096</c:v>
                </c:pt>
                <c:pt idx="22">
                  <c:v>0.61281018529915054</c:v>
                </c:pt>
                <c:pt idx="23">
                  <c:v>0.58012993958275927</c:v>
                </c:pt>
                <c:pt idx="24">
                  <c:v>0.54856576618919939</c:v>
                </c:pt>
                <c:pt idx="25">
                  <c:v>0.51814786566058257</c:v>
                </c:pt>
                <c:pt idx="26">
                  <c:v>0.48889791743104161</c:v>
                </c:pt>
                <c:pt idx="27">
                  <c:v>0.4608294930075621</c:v>
                </c:pt>
                <c:pt idx="28">
                  <c:v>0.43394855176730807</c:v>
                </c:pt>
                <c:pt idx="29">
                  <c:v>0.40825400062977568</c:v>
                </c:pt>
                <c:pt idx="30">
                  <c:v>0.38373829944291521</c:v>
                </c:pt>
                <c:pt idx="31">
                  <c:v>0.36038809503121383</c:v>
                </c:pt>
                <c:pt idx="32">
                  <c:v>0.33818486836323008</c:v>
                </c:pt>
                <c:pt idx="33">
                  <c:v>0.31710558108104392</c:v>
                </c:pt>
                <c:pt idx="34">
                  <c:v>0.29712330957838279</c:v>
                </c:pt>
                <c:pt idx="35">
                  <c:v>0.2782078568155183</c:v>
                </c:pt>
                <c:pt idx="36">
                  <c:v>0.26032633403179767</c:v>
                </c:pt>
                <c:pt idx="37">
                  <c:v>0.24344370639321131</c:v>
                </c:pt>
                <c:pt idx="38">
                  <c:v>0.22752329834268295</c:v>
                </c:pt>
                <c:pt idx="39">
                  <c:v>0.21252725597126632</c:v>
                </c:pt>
                <c:pt idx="40">
                  <c:v>0.19841696508009291</c:v>
                </c:pt>
                <c:pt idx="41">
                  <c:v>0.1851534247488987</c:v>
                </c:pt>
                <c:pt idx="42">
                  <c:v>0.17269757717016246</c:v>
                </c:pt>
                <c:pt idx="43">
                  <c:v>0.1610105952585546</c:v>
                </c:pt>
                <c:pt idx="44">
                  <c:v>0.15005413011890997</c:v>
                </c:pt>
                <c:pt idx="45">
                  <c:v>0.13979052087095276</c:v>
                </c:pt>
                <c:pt idx="46">
                  <c:v>0.13018296960576295</c:v>
                </c:pt>
                <c:pt idx="47">
                  <c:v>0.12119568440816204</c:v>
                </c:pt>
                <c:pt idx="48">
                  <c:v>0.11279399344085415</c:v>
                </c:pt>
                <c:pt idx="49">
                  <c:v>0.10494443306911794</c:v>
                </c:pt>
                <c:pt idx="50">
                  <c:v>9.76148129262151E-2</c:v>
                </c:pt>
                <c:pt idx="51">
                  <c:v>9.0774260694621106E-2</c:v>
                </c:pt>
                <c:pt idx="52">
                  <c:v>8.4393249219845715E-2</c:v>
                </c:pt>
                <c:pt idx="53">
                  <c:v>7.8443608393094624E-2</c:v>
                </c:pt>
                <c:pt idx="54">
                  <c:v>7.2898524045539731E-2</c:v>
                </c:pt>
                <c:pt idx="55">
                  <c:v>6.7732525897962775E-2</c:v>
                </c:pt>
                <c:pt idx="56">
                  <c:v>6.2921466410868834E-2</c:v>
                </c:pt>
                <c:pt idx="57">
                  <c:v>5.8442492186343412E-2</c:v>
                </c:pt>
                <c:pt idx="58">
                  <c:v>5.427400938724472E-2</c:v>
                </c:pt>
                <c:pt idx="59">
                  <c:v>5.0395644464115853E-2</c:v>
                </c:pt>
                <c:pt idx="60">
                  <c:v>4.6788201316975961E-2</c:v>
                </c:pt>
                <c:pt idx="61">
                  <c:v>4.3433615868754605E-2</c:v>
                </c:pt>
                <c:pt idx="62">
                  <c:v>4.0314908889912848E-2</c:v>
                </c:pt>
                <c:pt idx="63">
                  <c:v>3.7416137789676063E-2</c:v>
                </c:pt>
                <c:pt idx="64">
                  <c:v>3.4722347977935358E-2</c:v>
                </c:pt>
                <c:pt idx="65">
                  <c:v>3.2219524302678985E-2</c:v>
                </c:pt>
                <c:pt idx="66">
                  <c:v>2.9894542980073241E-2</c:v>
                </c:pt>
                <c:pt idx="67">
                  <c:v>2.7735124357221305E-2</c:v>
                </c:pt>
                <c:pt idx="68">
                  <c:v>2.5729786780326131E-2</c:v>
                </c:pt>
                <c:pt idx="69">
                  <c:v>2.3867801782605773E-2</c:v>
                </c:pt>
                <c:pt idx="70">
                  <c:v>2.2139150755998913E-2</c:v>
                </c:pt>
                <c:pt idx="71">
                  <c:v>2.0534483227622729E-2</c:v>
                </c:pt>
                <c:pt idx="72">
                  <c:v>1.9045076825324015E-2</c:v>
                </c:pt>
                <c:pt idx="73">
                  <c:v>1.7662798985757032E-2</c:v>
                </c:pt>
                <c:pt idx="74">
                  <c:v>1.6380070432548813E-2</c:v>
                </c:pt>
                <c:pt idx="75">
                  <c:v>1.518983043065064E-2</c:v>
                </c:pt>
                <c:pt idx="76">
                  <c:v>1.4085503805353564E-2</c:v>
                </c:pt>
                <c:pt idx="77">
                  <c:v>1.3060969700157412E-2</c:v>
                </c:pt>
                <c:pt idx="78">
                  <c:v>1.2110532036265184E-2</c:v>
                </c:pt>
                <c:pt idx="79">
                  <c:v>1.1228891627521543E-2</c:v>
                </c:pt>
                <c:pt idx="80">
                  <c:v>1.04111198977631E-2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524288"/>
        <c:axId val="53457408"/>
      </c:lineChart>
      <c:catAx>
        <c:axId val="1205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3457408"/>
        <c:crosses val="autoZero"/>
        <c:auto val="1"/>
        <c:lblAlgn val="ctr"/>
        <c:lblOffset val="100"/>
        <c:noMultiLvlLbl val="0"/>
      </c:catAx>
      <c:valAx>
        <c:axId val="53457408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524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5B9B9D-EBAC-437A-91B9-9ED42DDD0C3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2E2403-C573-430B-9658-DF7B3D49F3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Tests of Improved Methods of </a:t>
            </a:r>
            <a:r>
              <a:rPr lang="en-US" b="1" dirty="0" smtClean="0"/>
              <a:t>Modeling </a:t>
            </a:r>
            <a:r>
              <a:rPr lang="en-US" b="1" dirty="0"/>
              <a:t>Demand for Bicycling and Walking in the Seattle Region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Mark Bradley</a:t>
            </a:r>
          </a:p>
          <a:p>
            <a:r>
              <a:rPr lang="en-US" dirty="0" smtClean="0"/>
              <a:t>&amp; </a:t>
            </a:r>
          </a:p>
          <a:p>
            <a:r>
              <a:rPr lang="en-US" dirty="0" smtClean="0"/>
              <a:t>John Bowman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3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Sidewalk data </a:t>
            </a:r>
            <a:r>
              <a:rPr lang="en-US" dirty="0" smtClean="0"/>
              <a:t>from </a:t>
            </a:r>
            <a:r>
              <a:rPr lang="en-US" dirty="0" err="1" smtClean="0"/>
              <a:t>U.Washington</a:t>
            </a:r>
            <a:r>
              <a:rPr lang="en-US" dirty="0" smtClean="0"/>
              <a:t>, for all King County street segments, each side of street:</a:t>
            </a:r>
          </a:p>
          <a:p>
            <a:pPr lvl="1"/>
            <a:r>
              <a:rPr lang="en-US" dirty="0" smtClean="0"/>
              <a:t>Presence of sidewalk (full, partial, none)</a:t>
            </a:r>
          </a:p>
          <a:p>
            <a:pPr lvl="1"/>
            <a:r>
              <a:rPr lang="en-US" dirty="0" smtClean="0"/>
              <a:t>Speed limit (proxy for pedestrian safety risk)</a:t>
            </a:r>
          </a:p>
          <a:p>
            <a:pPr lvl="1"/>
            <a:endParaRPr lang="en-US" dirty="0"/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Bike network data</a:t>
            </a:r>
            <a:r>
              <a:rPr lang="en-US" dirty="0" smtClean="0"/>
              <a:t>, provided by PSRC for King County</a:t>
            </a:r>
          </a:p>
          <a:p>
            <a:pPr lvl="1"/>
            <a:r>
              <a:rPr lang="en-US" dirty="0" smtClean="0"/>
              <a:t>Used in buffering</a:t>
            </a:r>
          </a:p>
          <a:p>
            <a:pPr lvl="1"/>
            <a:r>
              <a:rPr lang="en-US" dirty="0" smtClean="0"/>
              <a:t>Also processed into origin-destination path skims, using the SFCTA Bike Route Choice model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data used in buffering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9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/>
          </a:bodyPr>
          <a:lstStyle/>
          <a:p>
            <a:r>
              <a:rPr lang="en-US" dirty="0" smtClean="0"/>
              <a:t>Attributes, across multiple paths, weighted by path selection probability:</a:t>
            </a:r>
          </a:p>
          <a:p>
            <a:pPr lvl="1"/>
            <a:r>
              <a:rPr lang="en-US" dirty="0" smtClean="0"/>
              <a:t>Path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distance</a:t>
            </a:r>
          </a:p>
          <a:p>
            <a:pPr lvl="1"/>
            <a:r>
              <a:rPr lang="en-US" dirty="0" smtClean="0"/>
              <a:t>Fraction of distance on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Class 1 bike path</a:t>
            </a:r>
          </a:p>
          <a:p>
            <a:pPr lvl="1"/>
            <a:r>
              <a:rPr lang="en-US" dirty="0" smtClean="0"/>
              <a:t>Fraction of distance on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Class 2 bike lane</a:t>
            </a:r>
          </a:p>
          <a:p>
            <a:pPr lvl="1"/>
            <a:r>
              <a:rPr lang="en-US" dirty="0"/>
              <a:t>Fraction of distance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wrong-way</a:t>
            </a:r>
            <a:r>
              <a:rPr lang="en-US" dirty="0"/>
              <a:t> on one-way links</a:t>
            </a:r>
          </a:p>
          <a:p>
            <a:pPr lvl="1"/>
            <a:r>
              <a:rPr lang="en-US" dirty="0" smtClean="0"/>
              <a:t>Fraction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elevation gain </a:t>
            </a:r>
            <a:r>
              <a:rPr lang="en-US" dirty="0" smtClean="0"/>
              <a:t>along the path</a:t>
            </a:r>
          </a:p>
          <a:p>
            <a:pPr lvl="1"/>
            <a:r>
              <a:rPr lang="en-US" dirty="0" smtClean="0"/>
              <a:t>Number of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turns</a:t>
            </a:r>
            <a:r>
              <a:rPr lang="en-US" dirty="0" smtClean="0"/>
              <a:t> per mile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“</a:t>
            </a:r>
            <a:r>
              <a:rPr lang="en-US" b="1" i="1" dirty="0" err="1" smtClean="0">
                <a:solidFill>
                  <a:schemeClr val="accent1">
                    <a:lumMod val="75000"/>
                  </a:schemeClr>
                </a:solidFill>
              </a:rPr>
              <a:t>logsum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n-US" dirty="0" smtClean="0"/>
              <a:t> (inclusive value) across paths/attributes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Four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market segments</a:t>
            </a:r>
            <a:r>
              <a:rPr lang="en-US" dirty="0" smtClean="0"/>
              <a:t>:   male / female  x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work / non-work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Bike path attributes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0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Tour generation and trip chaining</a:t>
            </a:r>
          </a:p>
          <a:p>
            <a:endParaRPr lang="en-US" dirty="0"/>
          </a:p>
          <a:p>
            <a:r>
              <a:rPr lang="en-US" dirty="0"/>
              <a:t>Tour mode choice, using only origin information (and accessibility across destinations)</a:t>
            </a:r>
          </a:p>
          <a:p>
            <a:endParaRPr lang="en-US" dirty="0" smtClean="0"/>
          </a:p>
          <a:p>
            <a:r>
              <a:rPr lang="en-US" dirty="0" smtClean="0"/>
              <a:t>Tour mode choice, using origin-to-destination information</a:t>
            </a:r>
          </a:p>
          <a:p>
            <a:pPr lvl="1"/>
            <a:r>
              <a:rPr lang="en-US" dirty="0" smtClean="0"/>
              <a:t>Using separate bike path attributes</a:t>
            </a:r>
          </a:p>
          <a:p>
            <a:pPr lvl="1"/>
            <a:r>
              <a:rPr lang="en-US" dirty="0" smtClean="0"/>
              <a:t>Using bike path </a:t>
            </a:r>
            <a:r>
              <a:rPr lang="en-US" dirty="0" err="1" smtClean="0"/>
              <a:t>logsum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Data from the 2006 PSRC Household Travel Survey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models estimated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42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Iterative stop/repeat model w/15 alternatives:</a:t>
            </a:r>
          </a:p>
          <a:p>
            <a:pPr lvl="1"/>
            <a:r>
              <a:rPr lang="en-US" dirty="0" smtClean="0"/>
              <a:t>Not make a tour</a:t>
            </a:r>
          </a:p>
          <a:p>
            <a:pPr lvl="1"/>
            <a:r>
              <a:rPr lang="en-US" dirty="0" smtClean="0"/>
              <a:t>Make a tour for one of 14 combinations….</a:t>
            </a:r>
          </a:p>
          <a:p>
            <a:pPr lvl="2"/>
            <a:r>
              <a:rPr lang="en-US" dirty="0" smtClean="0"/>
              <a:t>7 tour purposes </a:t>
            </a:r>
          </a:p>
          <a:p>
            <a:pPr lvl="2"/>
            <a:r>
              <a:rPr lang="en-US" dirty="0" smtClean="0"/>
              <a:t>2 tour types (single stop vs. multiple stop)</a:t>
            </a:r>
          </a:p>
          <a:p>
            <a:endParaRPr lang="en-US" dirty="0" smtClean="0"/>
          </a:p>
          <a:p>
            <a:r>
              <a:rPr lang="en-US" dirty="0" smtClean="0"/>
              <a:t>Modeled generation of home-based tours for 21,020 person days</a:t>
            </a:r>
          </a:p>
          <a:p>
            <a:pPr lvl="1"/>
            <a:r>
              <a:rPr lang="en-US" dirty="0" smtClean="0"/>
              <a:t>Average 1.1 tours/person day</a:t>
            </a:r>
          </a:p>
          <a:p>
            <a:pPr lvl="1"/>
            <a:r>
              <a:rPr lang="en-US" dirty="0" smtClean="0"/>
              <a:t>43% of tours w/multiple stops </a:t>
            </a:r>
          </a:p>
          <a:p>
            <a:pPr lvl="1"/>
            <a:r>
              <a:rPr lang="en-US" dirty="0" smtClean="0"/>
              <a:t>Range 51% for work to 29% for recreation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Tour generation and complexity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61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Short distance buffer effects are very strong: People who live very near attractions tend to make more tours for those purposes</a:t>
            </a:r>
          </a:p>
          <a:p>
            <a:endParaRPr lang="en-US" dirty="0" smtClean="0"/>
          </a:p>
          <a:p>
            <a:r>
              <a:rPr lang="en-US" dirty="0" smtClean="0"/>
              <a:t>Longer-distance accessibility measures also important for most purposes</a:t>
            </a:r>
          </a:p>
          <a:p>
            <a:endParaRPr lang="en-US" dirty="0" smtClean="0"/>
          </a:p>
          <a:p>
            <a:r>
              <a:rPr lang="en-US" dirty="0" smtClean="0"/>
              <a:t>People who live in areas that are more amenable to walk, bike and transit tend to make more tours, but those tours tend to have fewer stops per tour</a:t>
            </a:r>
          </a:p>
          <a:p>
            <a:pPr lvl="1"/>
            <a:r>
              <a:rPr lang="en-US" dirty="0" smtClean="0"/>
              <a:t>Higher presence of Class 1 bike paths</a:t>
            </a:r>
          </a:p>
          <a:p>
            <a:pPr lvl="1"/>
            <a:r>
              <a:rPr lang="en-US" dirty="0" smtClean="0"/>
              <a:t>Smaller elevation gain along streets</a:t>
            </a:r>
          </a:p>
          <a:p>
            <a:pPr lvl="1"/>
            <a:r>
              <a:rPr lang="en-US" dirty="0" smtClean="0"/>
              <a:t>Shorter distance to transit stops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64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tours within King County (majority of tours in the Puget Sound region)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Separate models for 5 purposes:</a:t>
            </a:r>
          </a:p>
          <a:p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                             </a:t>
            </a:r>
            <a:r>
              <a:rPr lang="en-US" i="1" u="sng" dirty="0" smtClean="0"/>
              <a:t>% walk</a:t>
            </a:r>
            <a:r>
              <a:rPr lang="en-US" i="1" dirty="0" smtClean="0"/>
              <a:t>    </a:t>
            </a:r>
            <a:r>
              <a:rPr lang="en-US" i="1" u="sng" dirty="0" smtClean="0"/>
              <a:t>% bike</a:t>
            </a:r>
            <a:r>
              <a:rPr lang="en-US" i="1" dirty="0" smtClean="0"/>
              <a:t>    </a:t>
            </a:r>
            <a:r>
              <a:rPr lang="en-US" i="1" u="sng" dirty="0" smtClean="0"/>
              <a:t>% transit</a:t>
            </a:r>
          </a:p>
          <a:p>
            <a:pPr marL="109728" indent="0">
              <a:buNone/>
            </a:pPr>
            <a:r>
              <a:rPr lang="en-US" i="1" dirty="0" smtClean="0"/>
              <a:t>Home &gt; Work		  3		3	    12</a:t>
            </a:r>
          </a:p>
          <a:p>
            <a:pPr marL="109728" indent="0">
              <a:buNone/>
            </a:pPr>
            <a:r>
              <a:rPr lang="en-US" i="1" dirty="0" smtClean="0"/>
              <a:t>Home &gt; School		10		2	      6</a:t>
            </a:r>
          </a:p>
          <a:p>
            <a:pPr marL="109728" indent="0">
              <a:buNone/>
            </a:pPr>
            <a:r>
              <a:rPr lang="en-US" i="1" dirty="0" smtClean="0"/>
              <a:t>Home &gt; Recreation	14		2	      1</a:t>
            </a:r>
          </a:p>
          <a:p>
            <a:pPr marL="109728" indent="0">
              <a:buNone/>
            </a:pPr>
            <a:r>
              <a:rPr lang="en-US" i="1" dirty="0" smtClean="0"/>
              <a:t>Home &gt; Other		11		1	      2</a:t>
            </a:r>
          </a:p>
          <a:p>
            <a:pPr marL="109728" indent="0">
              <a:buNone/>
            </a:pPr>
            <a:r>
              <a:rPr lang="en-US" i="1" dirty="0" smtClean="0"/>
              <a:t>Work-based		40		1	      2</a:t>
            </a:r>
          </a:p>
          <a:p>
            <a:pPr marL="109728" indent="0">
              <a:buNone/>
            </a:pPr>
            <a:endParaRPr lang="en-US" i="1" dirty="0"/>
          </a:p>
          <a:p>
            <a:pPr marL="109728" indent="0">
              <a:buNone/>
            </a:pPr>
            <a:r>
              <a:rPr lang="en-US" i="1" dirty="0" smtClean="0"/>
              <a:t>				(</a:t>
            </a:r>
            <a:r>
              <a:rPr lang="en-US" i="1" dirty="0" err="1" smtClean="0"/>
              <a:t>unweighted</a:t>
            </a:r>
            <a:r>
              <a:rPr lang="en-US" i="1" dirty="0" smtClean="0"/>
              <a:t> percentages)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choice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382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031855"/>
              </p:ext>
            </p:extLst>
          </p:nvPr>
        </p:nvGraphicFramePr>
        <p:xfrm>
          <a:off x="533402" y="1295393"/>
          <a:ext cx="8305797" cy="4800607"/>
        </p:xfrm>
        <a:graphic>
          <a:graphicData uri="http://schemas.openxmlformats.org/drawingml/2006/table">
            <a:tbl>
              <a:tblPr firstRow="1" firstCol="1" bandRow="1"/>
              <a:tblGrid>
                <a:gridCol w="4190998"/>
                <a:gridCol w="730436"/>
                <a:gridCol w="793564"/>
                <a:gridCol w="983227"/>
                <a:gridCol w="761481"/>
                <a:gridCol w="846091"/>
              </a:tblGrid>
              <a:tr h="6802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Tour purpose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Work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School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Recre-ation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Other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Work-based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Walk- Street network distance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-9.7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-9.8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-13.4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-14.2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-7.7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Walk -Buffer 1 net intersection density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Walk- Buffer 1 avg. fraction elevation gain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-3.5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Walk- Buffer 1 percent no sidewalk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-2.7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-3.0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Bike- Buffer 2 fraction Class 1 path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Bike- Buffer 2 net intersection density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4.6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Bike- Buffer 2 avg. fraction elevation gain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-3.0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Transit- Origin buffer 1 transit stops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-1.6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-1.6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Transit- Destination buffer 1 transit stops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3.0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Transit- Origin buffer 1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net intersection den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0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Transit- Origin buffer 1 pct. no sidewalk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8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Transit-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Destin. buffer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 pct. no sidewalk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-2.6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Significance of buffer variables</a:t>
            </a:r>
            <a:br>
              <a:rPr lang="en-US" dirty="0" smtClean="0"/>
            </a:br>
            <a:r>
              <a:rPr lang="en-US" sz="2700" dirty="0"/>
              <a:t>(In terms of t-statistics – red denotes “wrong” sign)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041131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972294"/>
              </p:ext>
            </p:extLst>
          </p:nvPr>
        </p:nvGraphicFramePr>
        <p:xfrm>
          <a:off x="457200" y="1905002"/>
          <a:ext cx="7543800" cy="3613878"/>
        </p:xfrm>
        <a:graphic>
          <a:graphicData uri="http://schemas.openxmlformats.org/drawingml/2006/table">
            <a:tbl>
              <a:tblPr firstRow="1" firstCol="1" bandRow="1"/>
              <a:tblGrid>
                <a:gridCol w="2413464"/>
                <a:gridCol w="1075716"/>
                <a:gridCol w="992968"/>
                <a:gridCol w="992968"/>
                <a:gridCol w="1075716"/>
                <a:gridCol w="992968"/>
              </a:tblGrid>
              <a:tr h="740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Tour purpose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Work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School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Recre-ation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Other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Work-based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Distance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-8.9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-2.1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-2.7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Fraction Class 1 path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4.5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-0.2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-0.2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Fraction Class 2 lane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-1.0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-1.2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Fraction wrong way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Turns per mile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Fraction rise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2.1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-1.9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59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Inclusive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logsum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0.9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Significance of bike path variables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sz="2400" dirty="0" smtClean="0"/>
              <a:t>(In terms of t-statistics – red denotes “wrong” sign)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90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Estimated effects are generally in the expected directions, but without much statistical precision or significance.</a:t>
            </a:r>
          </a:p>
          <a:p>
            <a:endParaRPr lang="en-US" dirty="0" smtClean="0"/>
          </a:p>
          <a:p>
            <a:r>
              <a:rPr lang="en-US" dirty="0" smtClean="0"/>
              <a:t>They are feasible for use in advanced regional or local forecasting models, but there is still much room for improvement.</a:t>
            </a:r>
          </a:p>
          <a:p>
            <a:endParaRPr lang="en-US" dirty="0" smtClean="0"/>
          </a:p>
          <a:p>
            <a:r>
              <a:rPr lang="en-US" dirty="0" smtClean="0"/>
              <a:t>This has also been an issue with modeling auto vs. transit mode choice &gt; Reaching “consensus” has required decades of RP and SP research.</a:t>
            </a:r>
          </a:p>
          <a:p>
            <a:endParaRPr lang="en-US" dirty="0" smtClean="0"/>
          </a:p>
          <a:p>
            <a:r>
              <a:rPr lang="en-US" dirty="0" smtClean="0"/>
              <a:t>But, for walk and bike demand, there are additional challenges…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29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711891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Collinearity</a:t>
            </a:r>
            <a:r>
              <a:rPr lang="en-US" sz="2400" dirty="0" smtClean="0"/>
              <a:t>: Detailed spatial data on land use and infra-structure tends to shows high correlation across different variables.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Mutual causality</a:t>
            </a:r>
            <a:r>
              <a:rPr lang="en-US" sz="2400" dirty="0" smtClean="0"/>
              <a:t>: Cities often put sidewalks where people are already walking, and bike lanes where people are already cycling.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Self-selection</a:t>
            </a:r>
            <a:r>
              <a:rPr lang="en-US" sz="2400" dirty="0" smtClean="0"/>
              <a:t>: People who walk and/or bike tend to relocate to walkable/</a:t>
            </a:r>
            <a:r>
              <a:rPr lang="en-US" sz="2400" dirty="0" err="1" smtClean="0"/>
              <a:t>bikeable</a:t>
            </a:r>
            <a:r>
              <a:rPr lang="en-US" sz="2400" dirty="0" smtClean="0"/>
              <a:t> areas.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Scarcity</a:t>
            </a:r>
            <a:r>
              <a:rPr lang="en-US" sz="2400" dirty="0" smtClean="0"/>
              <a:t>: A lack of systematic count data for calibration and validation.</a:t>
            </a:r>
          </a:p>
          <a:p>
            <a:endParaRPr lang="en-US" sz="2400" dirty="0"/>
          </a:p>
          <a:p>
            <a:r>
              <a:rPr lang="en-US" sz="2400" b="1" dirty="0" smtClean="0"/>
              <a:t>We need before-and-after panel surveys and count data in areas with substantial land use and/or infrastructure changes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Data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4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305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Work done as part of NCHRP 8-78A: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Estimating Bicycle and Pedestrian Demand and for Planning and Project Development</a:t>
            </a:r>
          </a:p>
          <a:p>
            <a:pPr lvl="1"/>
            <a:r>
              <a:rPr lang="en-US" dirty="0" smtClean="0"/>
              <a:t>Richard </a:t>
            </a:r>
            <a:r>
              <a:rPr lang="en-US" dirty="0" err="1" smtClean="0"/>
              <a:t>Kuzmyak</a:t>
            </a:r>
            <a:r>
              <a:rPr lang="en-US" dirty="0" smtClean="0"/>
              <a:t>, others at Renaissance Planning</a:t>
            </a:r>
          </a:p>
          <a:p>
            <a:pPr lvl="1"/>
            <a:r>
              <a:rPr lang="en-US" dirty="0" smtClean="0"/>
              <a:t>Jerry Walters, others at Fehr &amp; Peers</a:t>
            </a:r>
          </a:p>
          <a:p>
            <a:pPr lvl="1"/>
            <a:r>
              <a:rPr lang="en-US" dirty="0" smtClean="0"/>
              <a:t>Keith Lawton, Kara </a:t>
            </a:r>
            <a:r>
              <a:rPr lang="en-US" dirty="0" err="1" smtClean="0"/>
              <a:t>Kockelman</a:t>
            </a:r>
            <a:r>
              <a:rPr lang="en-US" dirty="0" smtClean="0"/>
              <a:t>, …..</a:t>
            </a:r>
          </a:p>
          <a:p>
            <a:endParaRPr lang="en-US" dirty="0"/>
          </a:p>
          <a:p>
            <a:r>
              <a:rPr lang="en-US" dirty="0" smtClean="0"/>
              <a:t>Data provision:</a:t>
            </a:r>
          </a:p>
          <a:p>
            <a:pPr lvl="1"/>
            <a:r>
              <a:rPr lang="en-US" dirty="0"/>
              <a:t>Stefan Coe and others at PSRC, Seattle</a:t>
            </a:r>
          </a:p>
          <a:p>
            <a:pPr lvl="1"/>
            <a:r>
              <a:rPr lang="en-US" dirty="0" smtClean="0"/>
              <a:t>Jeff Frkonja and others at RSG</a:t>
            </a:r>
          </a:p>
          <a:p>
            <a:pPr lvl="1"/>
            <a:r>
              <a:rPr lang="en-US" dirty="0" smtClean="0"/>
              <a:t>Orion </a:t>
            </a:r>
            <a:r>
              <a:rPr lang="en-US" dirty="0" smtClean="0"/>
              <a:t>Greene and others at </a:t>
            </a:r>
            <a:r>
              <a:rPr lang="en-US" dirty="0" err="1" smtClean="0"/>
              <a:t>U.Washington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71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Changing context</a:t>
            </a:r>
            <a:r>
              <a:rPr lang="en-US" dirty="0"/>
              <a:t>: The design of pedestrian and cycling infrastructure is in a state of rapid evolution.  &gt; </a:t>
            </a:r>
            <a:r>
              <a:rPr lang="en-US" i="1" dirty="0"/>
              <a:t>Difficult to define and collect up-to-date attribute data</a:t>
            </a:r>
          </a:p>
          <a:p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Safety</a:t>
            </a:r>
            <a:r>
              <a:rPr lang="en-US" dirty="0" smtClean="0"/>
              <a:t>  is </a:t>
            </a:r>
            <a:r>
              <a:rPr lang="en-US" dirty="0" smtClean="0"/>
              <a:t>a key issue, and is often related to site-specific details of road and intersection geometry &gt; </a:t>
            </a:r>
            <a:r>
              <a:rPr lang="en-US" i="1" dirty="0" smtClean="0"/>
              <a:t>Difficult to capture in models</a:t>
            </a:r>
            <a:r>
              <a:rPr lang="en-US" dirty="0" smtClean="0"/>
              <a:t>.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Feedback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effects</a:t>
            </a:r>
            <a:r>
              <a:rPr lang="en-US" dirty="0" smtClean="0"/>
              <a:t>: Actual and perceived safety depends a great deal on the number of cyclists and pedestrians relative to the number of vehicles on the road. (</a:t>
            </a:r>
            <a:r>
              <a:rPr lang="en-US" i="1" dirty="0" smtClean="0"/>
              <a:t>The opposite of capacity constraint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Information and experience</a:t>
            </a:r>
            <a:r>
              <a:rPr lang="en-US" dirty="0" smtClean="0"/>
              <a:t>: For bicycling in particular, few potential cyclists have much experience using local routes, and even fewer have experienced cycling in much safer conditions (</a:t>
            </a:r>
            <a:r>
              <a:rPr lang="en-US" i="1" dirty="0" smtClean="0"/>
              <a:t>e.g. Holland, Denmark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forecasting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6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Establish relationships between bicycle and pedestrian demand and….</a:t>
            </a:r>
          </a:p>
          <a:p>
            <a:pPr marL="109728" indent="0">
              <a:buNone/>
            </a:pPr>
            <a:r>
              <a:rPr lang="en-US" b="1" i="1" u="sng" dirty="0" smtClean="0">
                <a:solidFill>
                  <a:schemeClr val="accent1">
                    <a:lumMod val="75000"/>
                  </a:schemeClr>
                </a:solidFill>
              </a:rPr>
              <a:t>Infrastructure</a:t>
            </a:r>
          </a:p>
          <a:p>
            <a:pPr lvl="1"/>
            <a:r>
              <a:rPr lang="en-US" dirty="0" smtClean="0"/>
              <a:t>Provision of bike paths and lanes</a:t>
            </a:r>
          </a:p>
          <a:p>
            <a:pPr lvl="1"/>
            <a:r>
              <a:rPr lang="en-US" dirty="0"/>
              <a:t>Provision of </a:t>
            </a:r>
            <a:r>
              <a:rPr lang="en-US" dirty="0" smtClean="0"/>
              <a:t>sidewalks</a:t>
            </a:r>
          </a:p>
          <a:p>
            <a:pPr lvl="1"/>
            <a:r>
              <a:rPr lang="en-US" dirty="0" smtClean="0"/>
              <a:t>Street network connectivity</a:t>
            </a:r>
            <a:endParaRPr lang="en-US" dirty="0"/>
          </a:p>
          <a:p>
            <a:pPr lvl="1"/>
            <a:r>
              <a:rPr lang="en-US" dirty="0" smtClean="0"/>
              <a:t>Other aspects of routes (grade, traffic flow, etc.)</a:t>
            </a:r>
          </a:p>
          <a:p>
            <a:pPr marL="109728" indent="0">
              <a:buNone/>
            </a:pPr>
            <a:r>
              <a:rPr lang="en-US" b="1" i="1" u="sng" dirty="0" smtClean="0">
                <a:solidFill>
                  <a:schemeClr val="accent1">
                    <a:lumMod val="75000"/>
                  </a:schemeClr>
                </a:solidFill>
              </a:rPr>
              <a:t>Urban design</a:t>
            </a:r>
          </a:p>
          <a:p>
            <a:pPr marL="708660" lvl="1" indent="-342900"/>
            <a:r>
              <a:rPr lang="en-US" dirty="0" smtClean="0"/>
              <a:t>Density of housing and employment</a:t>
            </a:r>
          </a:p>
          <a:p>
            <a:pPr marL="708660" lvl="1" indent="-342900"/>
            <a:r>
              <a:rPr lang="en-US" dirty="0" smtClean="0"/>
              <a:t>Variety of land uses (mixed use entropy)</a:t>
            </a:r>
          </a:p>
          <a:p>
            <a:pPr marL="708660" lvl="1" indent="-342900"/>
            <a:r>
              <a:rPr lang="en-US" dirty="0" smtClean="0"/>
              <a:t>Provision / location of transit stops</a:t>
            </a:r>
          </a:p>
          <a:p>
            <a:pPr marL="708660" lvl="1" indent="-342900"/>
            <a:r>
              <a:rPr lang="en-US" dirty="0" smtClean="0"/>
              <a:t>Local versus regional accessibility</a:t>
            </a:r>
            <a:endParaRPr lang="en-US" dirty="0"/>
          </a:p>
          <a:p>
            <a:pPr marL="603504" lvl="2" indent="0">
              <a:buNone/>
            </a:pPr>
            <a:endParaRPr lang="en-US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0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conventional zone-based models</a:t>
            </a:r>
            <a:r>
              <a:rPr lang="en-US" dirty="0" smtClean="0"/>
              <a:t>, most walk and bike trips are intra-zonal or between adjacent zones &gt;&gt;&gt;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very little relevant information to predict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choices</a:t>
            </a:r>
            <a:r>
              <a:rPr lang="en-US" dirty="0" smtClean="0"/>
              <a:t>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		</a:t>
            </a:r>
          </a:p>
          <a:p>
            <a:pPr marL="109728" indent="0" algn="ctr">
              <a:buNone/>
            </a:pPr>
            <a:r>
              <a:rPr lang="en-US" b="1" u="sng" dirty="0" smtClean="0"/>
              <a:t>Two main directions</a:t>
            </a:r>
            <a:endParaRPr lang="en-US" b="1" u="sng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Add more detail and 		Create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detailed</a:t>
            </a:r>
          </a:p>
          <a:p>
            <a:pPr marL="109728" indent="0">
              <a:buNone/>
            </a:pPr>
            <a:r>
              <a:rPr lang="en-US" dirty="0" smtClean="0"/>
              <a:t>data in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advanced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		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small-area models </a:t>
            </a:r>
          </a:p>
          <a:p>
            <a:pPr marL="109728" indent="0"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regional forecasting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dirty="0" smtClean="0"/>
              <a:t>using map-based/</a:t>
            </a:r>
          </a:p>
          <a:p>
            <a:pPr marL="109728" indent="0"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models</a:t>
            </a:r>
            <a:r>
              <a:rPr lang="en-US" dirty="0" smtClean="0"/>
              <a:t>				GIS framework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directions…..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90800" y="3797300"/>
            <a:ext cx="2057400" cy="381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648200" y="3805767"/>
            <a:ext cx="2057400" cy="381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962400" y="4800600"/>
            <a:ext cx="1066800" cy="0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23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Model estimation with </a:t>
            </a:r>
            <a:r>
              <a:rPr lang="en-US" sz="2600" b="1" i="1" dirty="0">
                <a:solidFill>
                  <a:schemeClr val="accent1">
                    <a:lumMod val="75000"/>
                  </a:schemeClr>
                </a:solidFill>
              </a:rPr>
              <a:t>parcel-level data</a:t>
            </a:r>
          </a:p>
          <a:p>
            <a:r>
              <a:rPr lang="en-US" sz="2600" dirty="0"/>
              <a:t>Use of distances from an </a:t>
            </a:r>
            <a:r>
              <a:rPr lang="en-US" sz="2600" b="1" i="1" dirty="0">
                <a:solidFill>
                  <a:schemeClr val="accent1">
                    <a:lumMod val="75000"/>
                  </a:schemeClr>
                </a:solidFill>
              </a:rPr>
              <a:t>all-streets network</a:t>
            </a:r>
          </a:p>
          <a:p>
            <a:r>
              <a:rPr lang="en-US" sz="2600" dirty="0"/>
              <a:t>Use of </a:t>
            </a:r>
            <a:r>
              <a:rPr lang="en-US" sz="2600" b="1" i="1" dirty="0">
                <a:solidFill>
                  <a:schemeClr val="accent1">
                    <a:lumMod val="75000"/>
                  </a:schemeClr>
                </a:solidFill>
              </a:rPr>
              <a:t>distance-decay buffering </a:t>
            </a:r>
            <a:r>
              <a:rPr lang="en-US" sz="2600" dirty="0"/>
              <a:t>methods</a:t>
            </a:r>
          </a:p>
          <a:p>
            <a:r>
              <a:rPr lang="en-US" sz="2600" dirty="0"/>
              <a:t>Use of detailed </a:t>
            </a:r>
            <a:r>
              <a:rPr lang="en-US" sz="2600" b="1" i="1" dirty="0">
                <a:solidFill>
                  <a:schemeClr val="accent1">
                    <a:lumMod val="75000"/>
                  </a:schemeClr>
                </a:solidFill>
              </a:rPr>
              <a:t>sidewalk data</a:t>
            </a:r>
          </a:p>
          <a:p>
            <a:r>
              <a:rPr lang="en-US" sz="2600" dirty="0" smtClean="0"/>
              <a:t>Use </a:t>
            </a:r>
            <a:r>
              <a:rPr lang="en-US" sz="2600" dirty="0" smtClean="0"/>
              <a:t>of detailed 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bike network data</a:t>
            </a:r>
            <a:r>
              <a:rPr lang="en-US" sz="2600" dirty="0" smtClean="0"/>
              <a:t>, with paths based on SFCTA bike route choice model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These are all methods that can be applied in the PSRC activity-based regional model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(Model estimation data </a:t>
            </a:r>
            <a:r>
              <a:rPr lang="en-US" dirty="0" smtClean="0"/>
              <a:t>was done using the </a:t>
            </a:r>
            <a:r>
              <a:rPr lang="en-US" dirty="0" smtClean="0"/>
              <a:t>same </a:t>
            </a:r>
            <a:r>
              <a:rPr lang="en-US" dirty="0" err="1" smtClean="0"/>
              <a:t>Daysim</a:t>
            </a:r>
            <a:r>
              <a:rPr lang="en-US" dirty="0" smtClean="0"/>
              <a:t> software that can apply the models)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of methods for advanced regional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9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Calculate </a:t>
            </a:r>
            <a:r>
              <a:rPr lang="en-US" dirty="0" smtClean="0"/>
              <a:t>shortest-path distances for all pairs of street nodes (intersections) within 2 miles of each other.</a:t>
            </a:r>
          </a:p>
          <a:p>
            <a:pPr lvl="1"/>
            <a:r>
              <a:rPr lang="en-US" dirty="0" smtClean="0"/>
              <a:t>250 million node pairs</a:t>
            </a:r>
          </a:p>
          <a:p>
            <a:pPr lvl="1"/>
            <a:r>
              <a:rPr lang="en-US" dirty="0" smtClean="0"/>
              <a:t>Used </a:t>
            </a:r>
            <a:r>
              <a:rPr lang="en-US" dirty="0" err="1" smtClean="0"/>
              <a:t>DTALite</a:t>
            </a:r>
            <a:r>
              <a:rPr lang="en-US" dirty="0" smtClean="0"/>
              <a:t> from Univ. of Utah</a:t>
            </a:r>
          </a:p>
          <a:p>
            <a:endParaRPr lang="en-US" dirty="0" smtClean="0"/>
          </a:p>
          <a:p>
            <a:r>
              <a:rPr lang="en-US" dirty="0" smtClean="0"/>
              <a:t>Use the nearest node for each parcel (</a:t>
            </a:r>
            <a:r>
              <a:rPr lang="en-US" i="1" dirty="0" smtClean="0"/>
              <a:t>also works well with Census block “</a:t>
            </a:r>
            <a:r>
              <a:rPr lang="en-US" i="1" dirty="0" err="1" smtClean="0"/>
              <a:t>microzones</a:t>
            </a:r>
            <a:r>
              <a:rPr lang="en-US" i="1" dirty="0" smtClean="0"/>
              <a:t>”)</a:t>
            </a:r>
          </a:p>
          <a:p>
            <a:endParaRPr lang="en-US" dirty="0" smtClean="0"/>
          </a:p>
          <a:p>
            <a:r>
              <a:rPr lang="en-US" dirty="0" smtClean="0"/>
              <a:t>Use the distances in three ways:</a:t>
            </a:r>
          </a:p>
          <a:p>
            <a:pPr lvl="1"/>
            <a:r>
              <a:rPr lang="en-US" dirty="0" smtClean="0"/>
              <a:t>Calculating distance and time for all short trips</a:t>
            </a:r>
          </a:p>
          <a:p>
            <a:pPr lvl="1"/>
            <a:r>
              <a:rPr lang="en-US" dirty="0" smtClean="0"/>
              <a:t>Calculating walk distance to transit stops</a:t>
            </a:r>
          </a:p>
          <a:p>
            <a:pPr lvl="1"/>
            <a:r>
              <a:rPr lang="en-US" dirty="0" smtClean="0"/>
              <a:t>Buffering land use measures around each parcel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all-streets network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5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Objective is to get comparable measures of urban design around each parcel, not relying on artificial boundaries</a:t>
            </a:r>
          </a:p>
          <a:p>
            <a:endParaRPr lang="en-US" dirty="0" smtClean="0"/>
          </a:p>
          <a:p>
            <a:r>
              <a:rPr lang="en-US" dirty="0" smtClean="0"/>
              <a:t>Typical buffering approach is to simply add up all attributes within a fixed radius of any point, using crow-fly distance</a:t>
            </a:r>
          </a:p>
          <a:p>
            <a:endParaRPr lang="en-US" dirty="0" smtClean="0"/>
          </a:p>
          <a:p>
            <a:r>
              <a:rPr lang="en-US" dirty="0" smtClean="0"/>
              <a:t>Three potential </a:t>
            </a:r>
            <a:r>
              <a:rPr lang="en-US" dirty="0" smtClean="0"/>
              <a:t>drawbacks of typical approach:</a:t>
            </a:r>
            <a:endParaRPr lang="en-US" dirty="0" smtClean="0"/>
          </a:p>
          <a:p>
            <a:pPr lvl="1"/>
            <a:r>
              <a:rPr lang="en-US" dirty="0" smtClean="0"/>
              <a:t>All attributes are counted the same, regardless of distance</a:t>
            </a:r>
          </a:p>
          <a:p>
            <a:pPr lvl="1"/>
            <a:r>
              <a:rPr lang="en-US" dirty="0" smtClean="0"/>
              <a:t>Boundary effects with parcels at the buffer’s edge</a:t>
            </a:r>
          </a:p>
          <a:p>
            <a:pPr lvl="1"/>
            <a:r>
              <a:rPr lang="en-US" dirty="0" smtClean="0"/>
              <a:t>Crow-fly distance may be very different from true walking/biking distance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075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7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Buffering approach used</a:t>
            </a:r>
            <a:br>
              <a:rPr lang="en-US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700" dirty="0" smtClean="0"/>
              <a:t>Distance based on node-to-node shortest path</a:t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Distance-decay weights based on logistic curves</a:t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>Two buffers – longer one may be better for bike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555231"/>
              </p:ext>
            </p:extLst>
          </p:nvPr>
        </p:nvGraphicFramePr>
        <p:xfrm>
          <a:off x="1524000" y="3124200"/>
          <a:ext cx="7391400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99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Households</a:t>
            </a:r>
          </a:p>
          <a:p>
            <a:r>
              <a:rPr lang="en-US" dirty="0" smtClean="0"/>
              <a:t>Employment, in 9 different categories</a:t>
            </a:r>
          </a:p>
          <a:p>
            <a:r>
              <a:rPr lang="en-US" dirty="0" smtClean="0"/>
              <a:t>School enrollment, K-12 and university</a:t>
            </a:r>
          </a:p>
          <a:p>
            <a:r>
              <a:rPr lang="en-US" dirty="0" smtClean="0"/>
              <a:t>Paid parking spaces, and average price</a:t>
            </a:r>
          </a:p>
          <a:p>
            <a:r>
              <a:rPr lang="en-US" dirty="0"/>
              <a:t>Public open space area (parks, etc.)</a:t>
            </a:r>
          </a:p>
          <a:p>
            <a:r>
              <a:rPr lang="en-US" dirty="0"/>
              <a:t>Transit stops</a:t>
            </a:r>
          </a:p>
          <a:p>
            <a:r>
              <a:rPr lang="en-US" dirty="0" smtClean="0"/>
              <a:t>Street intersections (1, 3, and 4+ nodes)</a:t>
            </a:r>
          </a:p>
          <a:p>
            <a:r>
              <a:rPr lang="en-US" dirty="0"/>
              <a:t>Avg. percent elevation gain along links</a:t>
            </a:r>
          </a:p>
          <a:p>
            <a:r>
              <a:rPr lang="en-US" dirty="0"/>
              <a:t>Length of street links, classified by presence of Class 1 and Class 2 bike path/lanes</a:t>
            </a:r>
          </a:p>
          <a:p>
            <a:r>
              <a:rPr lang="en-US" dirty="0" smtClean="0"/>
              <a:t>Length </a:t>
            </a:r>
            <a:r>
              <a:rPr lang="en-US" dirty="0"/>
              <a:t>of street links, classified  by sidewalk presence / speed limit</a:t>
            </a:r>
          </a:p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 that are buffered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16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1712</TotalTime>
  <Words>1369</Words>
  <Application>Microsoft Office PowerPoint</Application>
  <PresentationFormat>On-screen Show (4:3)</PresentationFormat>
  <Paragraphs>295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Tests of Improved Methods of Modeling Demand for Bicycling and Walking in the Seattle Region </vt:lpstr>
      <vt:lpstr>Acknowledgments</vt:lpstr>
      <vt:lpstr>Objectives</vt:lpstr>
      <vt:lpstr>Research directions…..</vt:lpstr>
      <vt:lpstr>Test of methods for advanced regional modeling</vt:lpstr>
      <vt:lpstr>Use of all-streets network </vt:lpstr>
      <vt:lpstr>Buffering</vt:lpstr>
      <vt:lpstr>Buffering approach used  Distance based on node-to-node shortest path  Distance-decay weights based on logistic curves  Two buffers – longer one may be better for bike  </vt:lpstr>
      <vt:lpstr>Attributes that are buffered</vt:lpstr>
      <vt:lpstr>Special data used in buffering</vt:lpstr>
      <vt:lpstr>Bike path attributes</vt:lpstr>
      <vt:lpstr>Types of models estimated</vt:lpstr>
      <vt:lpstr>Tour generation and complexity</vt:lpstr>
      <vt:lpstr>Results </vt:lpstr>
      <vt:lpstr>Mode choice models</vt:lpstr>
      <vt:lpstr>Significance of buffer variables (In terms of t-statistics – red denotes “wrong” sign) </vt:lpstr>
      <vt:lpstr>Significance of bike path variables    (In terms of t-statistics – red denotes “wrong” sign)   </vt:lpstr>
      <vt:lpstr>Discussion</vt:lpstr>
      <vt:lpstr>Data challenges</vt:lpstr>
      <vt:lpstr>Other forecasting challenges</vt:lpstr>
    </vt:vector>
  </TitlesOfParts>
  <Company>Resource Systems Group,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Tests of Improved Methods of Modeling Demand for Bicycling and Walking in the Seattle Region</dc:title>
  <dc:creator>Mark Bradley</dc:creator>
  <cp:lastModifiedBy>Mark Bradley</cp:lastModifiedBy>
  <cp:revision>23</cp:revision>
  <dcterms:created xsi:type="dcterms:W3CDTF">2013-04-27T21:47:10Z</dcterms:created>
  <dcterms:modified xsi:type="dcterms:W3CDTF">2013-04-29T20:05:15Z</dcterms:modified>
</cp:coreProperties>
</file>